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98" r:id="rId4"/>
    <p:sldId id="299" r:id="rId5"/>
    <p:sldId id="257" r:id="rId6"/>
    <p:sldId id="272" r:id="rId7"/>
    <p:sldId id="273" r:id="rId8"/>
    <p:sldId id="300" r:id="rId9"/>
    <p:sldId id="302" r:id="rId10"/>
    <p:sldId id="301" r:id="rId11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A00D1D-5628-478F-9105-2BE35392696C}" type="datetimeFigureOut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6B1688-3DCE-4E86-98B2-571E3716D0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8414BB-CA06-4BCA-B13F-021DED540F08}" type="datetimeFigureOut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DAF6D0-614A-4F85-8B05-A3EE8628B4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F457F-415B-49F5-A55F-F89BFD76E0B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7F457F-415B-49F5-A55F-F89BFD76E0B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36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6599F-EC29-4AD5-A7DF-A2CF244A6C2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CADE7-7A67-42A1-99DC-3980D8B134A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9"/>
          <p:cNvCxnSpPr/>
          <p:nvPr userDrawn="1"/>
        </p:nvCxnSpPr>
        <p:spPr>
          <a:xfrm flipV="1">
            <a:off x="317500" y="6525344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6"/>
          <p:cNvSpPr txBox="1">
            <a:spLocks/>
          </p:cNvSpPr>
          <p:nvPr userDrawn="1"/>
        </p:nvSpPr>
        <p:spPr>
          <a:xfrm>
            <a:off x="7019925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AF07BD9-5D9B-4F87-984E-8F0F8B0710A3}" type="slidenum">
              <a:rPr lang="fr-FR"/>
              <a:pPr algn="r"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567738" y="6492875"/>
            <a:ext cx="576262" cy="365125"/>
          </a:xfrm>
        </p:spPr>
        <p:txBody>
          <a:bodyPr/>
          <a:lstStyle>
            <a:lvl1pPr algn="just">
              <a:defRPr/>
            </a:lvl1pPr>
          </a:lstStyle>
          <a:p>
            <a:pPr>
              <a:defRPr/>
            </a:pPr>
            <a:r>
              <a:rPr lang="fr-FR"/>
              <a:t>		     			</a:t>
            </a: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1C19F0-713E-447A-94E0-0E8F17B89B6E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519D-5122-48B6-9BAF-B7FAEBF0F0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3A968D-62E4-4AAB-9E4E-0119BEF9E531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18C0-03E1-4EC1-B503-C115DEB234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305A-AC9D-480A-BBD8-C15745692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D298-1B63-41FA-B747-3DC48942AF45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4496-BDF6-460F-BA05-6EA44CA2EE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BF2A-A578-4A09-9336-CCA173A4589F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987C-9AF9-4DDF-8ADE-1277AD98EC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CFE2-4874-4122-BFB2-AD02F9E4AA0F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8936-D6B9-48D4-8FAB-A222DEFA49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1E83-BAFF-4D5F-B9B8-1B8C37E43114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F7D5-2941-468A-BAFF-6CAE121769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836D-8F94-4F31-A2EB-194045F60208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CC2FA-5206-435C-847F-F6C9EA5A2E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1F62-EB63-4A4A-A9AC-34C8C56D6EAE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E8A4-E224-47D7-8381-849CC6FAB9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0779-727E-4D42-9206-CB054172B9F6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BCF3-D4D6-4297-A1B5-71CCC991C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26EE-C379-48DC-889C-C2BFB220C3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DAE3-8472-4E0B-94B0-6B6859C9B6B6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1242-9395-4FD0-8782-54BEC5C1BA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F129-F176-4858-BB1A-16DA2C71E361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60C3-4AB6-4923-8311-060F62A3CC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65E5-B45E-45FF-8958-52CB040B7A97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2CA6-B527-4159-BDF8-1907A87772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9E63-F80A-4351-9B59-2E456AD3A2C0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E33F-3084-4994-8018-4A64D2A197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7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1AA52B-6C3A-494D-91F5-DD5543E0B7E4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D009-8130-4B3E-A59F-BBB076D1AF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F1B297-CEA0-4D07-876F-49ABAC6386FB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2ADA-89A9-48ED-B709-6B0C3DC157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0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B6AC8E-B35C-48C3-B560-0F471DA774AC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1D3F-2D1B-45F5-986C-FE580F86F6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4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016F06-9A30-42F6-85DC-677C1BF09195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899D-0D9A-4F15-92C2-F3C5EE0ED9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3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5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F6C369-AA1E-4C4C-AB97-BB4A54EC5627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F3B1-7F13-4AB3-9865-A0D5CA366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547492-49AE-46F0-BC26-6A8A0640940A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9219-B2AE-44F6-899A-ADC56A20C0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/>
          <p:cNvSpPr txBox="1"/>
          <p:nvPr userDrawn="1"/>
        </p:nvSpPr>
        <p:spPr>
          <a:xfrm>
            <a:off x="2268538" y="6505575"/>
            <a:ext cx="53990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Chapitre: Motorisation; Le cycle à 4 temps</a:t>
            </a:r>
          </a:p>
        </p:txBody>
      </p:sp>
      <p:sp>
        <p:nvSpPr>
          <p:cNvPr id="6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-6350" y="687705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9"/>
          <p:cNvCxnSpPr/>
          <p:nvPr userDrawn="1"/>
        </p:nvCxnSpPr>
        <p:spPr>
          <a:xfrm flipV="1">
            <a:off x="317500" y="6789738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3B4E7A-6FF2-456F-9F0D-C1C8429F46D3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BEE2-DA7F-4429-8C15-1E9561C2F1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9925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F4BA0-CE50-477B-8D63-EBE912BEA5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862540" y="5669598"/>
            <a:ext cx="203286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1200" spc="150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LP C. de PEMILLE</a:t>
            </a:r>
            <a:endParaRPr lang="fr-FR" sz="1400" b="1" kern="1200" spc="150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V="1">
            <a:off x="317500" y="6525344"/>
            <a:ext cx="87741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6"/>
          <p:cNvSpPr txBox="1">
            <a:spLocks/>
          </p:cNvSpPr>
          <p:nvPr userDrawn="1"/>
        </p:nvSpPr>
        <p:spPr>
          <a:xfrm>
            <a:off x="7019925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65F190D-0497-4283-AA8E-C786A9B662C0}" type="slidenum">
              <a:rPr lang="fr-FR"/>
              <a:pPr algn="r"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E681EC-A289-4DE1-BAAE-029AB6A108C2}" type="datetime1">
              <a:rPr lang="fr-FR"/>
              <a:pPr>
                <a:defRPr/>
              </a:pPr>
              <a:t>22/11/2021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8093-F7A8-415C-A897-5A86C684C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114A6D-10DC-4E9A-AF9B-40DB451191B6}"/>
              </a:ext>
            </a:extLst>
          </p:cNvPr>
          <p:cNvSpPr/>
          <p:nvPr/>
        </p:nvSpPr>
        <p:spPr>
          <a:xfrm>
            <a:off x="1485154" y="260350"/>
            <a:ext cx="613008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L’ORGANISATION D’UN CIRCUIT ELECTRIQUE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Forme libre : forme 3"/>
          <p:cNvSpPr>
            <a:spLocks/>
          </p:cNvSpPr>
          <p:nvPr/>
        </p:nvSpPr>
        <p:spPr bwMode="auto">
          <a:xfrm>
            <a:off x="827584" y="2348880"/>
            <a:ext cx="1080120" cy="792088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Forme libre : forme 5"/>
          <p:cNvSpPr>
            <a:spLocks/>
          </p:cNvSpPr>
          <p:nvPr/>
        </p:nvSpPr>
        <p:spPr bwMode="auto">
          <a:xfrm>
            <a:off x="2987824" y="2348880"/>
            <a:ext cx="1152128" cy="792088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Forme libre : forme 7"/>
          <p:cNvSpPr>
            <a:spLocks/>
          </p:cNvSpPr>
          <p:nvPr/>
        </p:nvSpPr>
        <p:spPr bwMode="auto">
          <a:xfrm>
            <a:off x="5652120" y="2852936"/>
            <a:ext cx="1291272" cy="750913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Forme libre : forme 9"/>
          <p:cNvSpPr>
            <a:spLocks/>
          </p:cNvSpPr>
          <p:nvPr/>
        </p:nvSpPr>
        <p:spPr bwMode="auto">
          <a:xfrm>
            <a:off x="1547664" y="3933056"/>
            <a:ext cx="1291272" cy="750913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Forme libre : forme 11"/>
          <p:cNvSpPr>
            <a:spLocks/>
          </p:cNvSpPr>
          <p:nvPr/>
        </p:nvSpPr>
        <p:spPr bwMode="auto">
          <a:xfrm>
            <a:off x="4211960" y="4365104"/>
            <a:ext cx="1291272" cy="750913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8" name="Forme libre : forme 13"/>
          <p:cNvSpPr>
            <a:spLocks/>
          </p:cNvSpPr>
          <p:nvPr/>
        </p:nvSpPr>
        <p:spPr bwMode="auto">
          <a:xfrm>
            <a:off x="2555776" y="4869160"/>
            <a:ext cx="1291272" cy="750913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" name="Forme libre : forme 18"/>
          <p:cNvSpPr>
            <a:spLocks/>
          </p:cNvSpPr>
          <p:nvPr/>
        </p:nvSpPr>
        <p:spPr bwMode="auto">
          <a:xfrm>
            <a:off x="5436096" y="5517232"/>
            <a:ext cx="936104" cy="792088"/>
          </a:xfrm>
          <a:custGeom>
            <a:avLst/>
            <a:gdLst>
              <a:gd name="T0" fmla="*/ 574111 w 1148221"/>
              <a:gd name="T1" fmla="*/ 0 h 665235"/>
              <a:gd name="T2" fmla="*/ 1148221 w 1148221"/>
              <a:gd name="T3" fmla="*/ 332618 h 665235"/>
              <a:gd name="T4" fmla="*/ 574111 w 1148221"/>
              <a:gd name="T5" fmla="*/ 665235 h 665235"/>
              <a:gd name="T6" fmla="*/ 0 w 1148221"/>
              <a:gd name="T7" fmla="*/ 332618 h 66523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9485 w 1148221"/>
              <a:gd name="T13" fmla="*/ 19485 h 665235"/>
              <a:gd name="T14" fmla="*/ 1128736 w 1148221"/>
              <a:gd name="T15" fmla="*/ 645750 h 665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8221" h="665235">
                <a:moveTo>
                  <a:pt x="66524" y="0"/>
                </a:moveTo>
                <a:lnTo>
                  <a:pt x="66523" y="0"/>
                </a:lnTo>
                <a:cubicBezTo>
                  <a:pt x="29783" y="0"/>
                  <a:pt x="0" y="29783"/>
                  <a:pt x="0" y="66523"/>
                </a:cubicBezTo>
                <a:lnTo>
                  <a:pt x="0" y="598712"/>
                </a:lnTo>
                <a:cubicBezTo>
                  <a:pt x="0" y="635452"/>
                  <a:pt x="29783" y="665235"/>
                  <a:pt x="66523" y="665236"/>
                </a:cubicBezTo>
                <a:lnTo>
                  <a:pt x="1081698" y="665235"/>
                </a:lnTo>
                <a:cubicBezTo>
                  <a:pt x="1118438" y="665234"/>
                  <a:pt x="1148222" y="635451"/>
                  <a:pt x="1148222" y="598711"/>
                </a:cubicBezTo>
                <a:lnTo>
                  <a:pt x="1148221" y="66524"/>
                </a:lnTo>
                <a:cubicBezTo>
                  <a:pt x="1148221" y="29783"/>
                  <a:pt x="1118437" y="0"/>
                  <a:pt x="1081697" y="0"/>
                </a:cubicBezTo>
                <a:lnTo>
                  <a:pt x="66524" y="0"/>
                </a:lnTo>
                <a:close/>
              </a:path>
            </a:pathLst>
          </a:custGeom>
          <a:blipFill dpi="0" rotWithShape="1">
            <a:blip r:embed="rId9" cstate="print"/>
            <a:srcRect/>
            <a:stretch>
              <a:fillRect/>
            </a:stretch>
          </a:blipFill>
          <a:ln w="1270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20" name="Picture 2" descr="Boîtier BSI : définition, rôle, fonctionnement | Vroomly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933056"/>
            <a:ext cx="1707654" cy="113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D76C57-12B8-4EE1-85E7-2A6FA43295B7}"/>
              </a:ext>
            </a:extLst>
          </p:cNvPr>
          <p:cNvSpPr/>
          <p:nvPr/>
        </p:nvSpPr>
        <p:spPr>
          <a:xfrm>
            <a:off x="1587368" y="-40034"/>
            <a:ext cx="6247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Comment ça marche?</a:t>
            </a:r>
            <a:endParaRPr lang="fr-FR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Forme libre : forme 3"/>
          <p:cNvSpPr>
            <a:spLocks/>
          </p:cNvSpPr>
          <p:nvPr/>
        </p:nvSpPr>
        <p:spPr bwMode="auto">
          <a:xfrm>
            <a:off x="5940152" y="836712"/>
            <a:ext cx="1080120" cy="792088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" name="Forme libre : forme 5"/>
          <p:cNvSpPr>
            <a:spLocks/>
          </p:cNvSpPr>
          <p:nvPr/>
        </p:nvSpPr>
        <p:spPr bwMode="auto">
          <a:xfrm>
            <a:off x="3491880" y="838453"/>
            <a:ext cx="1152128" cy="792088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7" name="Forme libre : forme 7"/>
          <p:cNvSpPr>
            <a:spLocks/>
          </p:cNvSpPr>
          <p:nvPr/>
        </p:nvSpPr>
        <p:spPr bwMode="auto">
          <a:xfrm>
            <a:off x="1043608" y="805879"/>
            <a:ext cx="1080120" cy="750913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" name="Forme libre : forme 13"/>
          <p:cNvSpPr>
            <a:spLocks/>
          </p:cNvSpPr>
          <p:nvPr/>
        </p:nvSpPr>
        <p:spPr bwMode="auto">
          <a:xfrm>
            <a:off x="6156176" y="4797152"/>
            <a:ext cx="1440160" cy="864096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schemeClr val="accent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796136" y="162880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L’alternateur recharge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419872" y="163054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La batterie qui alimente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H="1" flipV="1">
            <a:off x="5004048" y="1916832"/>
            <a:ext cx="687222" cy="1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95536" y="155679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Le contacteur à clé qui coupe ou non l’alimentation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83568" y="3573016"/>
            <a:ext cx="4104456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ts val="80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Les éléments de commandes (interrupteur, relais, contacteurs…) mettent en fonctionnement les divers équipements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580112" y="3645024"/>
            <a:ext cx="28083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ts val="80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Les organes électriques sont protégées par des fusibles…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 flipV="1">
            <a:off x="2699792" y="1916832"/>
            <a:ext cx="687222" cy="1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50" idx="2"/>
          </p:cNvCxnSpPr>
          <p:nvPr/>
        </p:nvCxnSpPr>
        <p:spPr>
          <a:xfrm>
            <a:off x="1547664" y="2387789"/>
            <a:ext cx="504056" cy="11132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V="1">
            <a:off x="4827174" y="3933056"/>
            <a:ext cx="680930" cy="1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6948264" y="422108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76056" y="5733256"/>
            <a:ext cx="38519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ts val="80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Les organes électriques peuvent fonctionner: injection, ABS, éclairage…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564904"/>
            <a:ext cx="2584591" cy="104904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509120"/>
            <a:ext cx="725487" cy="61912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013176"/>
            <a:ext cx="647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519114"/>
            <a:ext cx="1368152" cy="115853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2555776" y="530120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/>
                </a:solidFill>
              </a:rPr>
              <a:t>Le courant retourne à la batterie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4355976" y="5661248"/>
            <a:ext cx="687222" cy="1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68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8"/>
          <p:cNvSpPr>
            <a:spLocks/>
          </p:cNvSpPr>
          <p:nvPr/>
        </p:nvSpPr>
        <p:spPr bwMode="auto">
          <a:xfrm>
            <a:off x="2483768" y="548680"/>
            <a:ext cx="1944216" cy="1584176"/>
          </a:xfrm>
          <a:custGeom>
            <a:avLst/>
            <a:gdLst>
              <a:gd name="T0" fmla="*/ 574111 w 1148221"/>
              <a:gd name="T1" fmla="*/ 0 h 665235"/>
              <a:gd name="T2" fmla="*/ 1148221 w 1148221"/>
              <a:gd name="T3" fmla="*/ 332618 h 665235"/>
              <a:gd name="T4" fmla="*/ 574111 w 1148221"/>
              <a:gd name="T5" fmla="*/ 665235 h 665235"/>
              <a:gd name="T6" fmla="*/ 0 w 1148221"/>
              <a:gd name="T7" fmla="*/ 332618 h 66523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9485 w 1148221"/>
              <a:gd name="T13" fmla="*/ 19485 h 665235"/>
              <a:gd name="T14" fmla="*/ 1128736 w 1148221"/>
              <a:gd name="T15" fmla="*/ 645750 h 665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8221" h="665235">
                <a:moveTo>
                  <a:pt x="66524" y="0"/>
                </a:moveTo>
                <a:lnTo>
                  <a:pt x="66523" y="0"/>
                </a:lnTo>
                <a:cubicBezTo>
                  <a:pt x="29783" y="0"/>
                  <a:pt x="0" y="29783"/>
                  <a:pt x="0" y="66523"/>
                </a:cubicBezTo>
                <a:lnTo>
                  <a:pt x="0" y="598712"/>
                </a:lnTo>
                <a:cubicBezTo>
                  <a:pt x="0" y="635452"/>
                  <a:pt x="29783" y="665235"/>
                  <a:pt x="66523" y="665236"/>
                </a:cubicBezTo>
                <a:lnTo>
                  <a:pt x="1081698" y="665235"/>
                </a:lnTo>
                <a:cubicBezTo>
                  <a:pt x="1118438" y="665234"/>
                  <a:pt x="1148222" y="635451"/>
                  <a:pt x="1148222" y="598711"/>
                </a:cubicBezTo>
                <a:lnTo>
                  <a:pt x="1148221" y="66524"/>
                </a:lnTo>
                <a:cubicBezTo>
                  <a:pt x="1148221" y="29783"/>
                  <a:pt x="1118437" y="0"/>
                  <a:pt x="1081697" y="0"/>
                </a:cubicBezTo>
                <a:lnTo>
                  <a:pt x="66524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12701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sz="1600"/>
          </a:p>
        </p:txBody>
      </p:sp>
      <p:pic>
        <p:nvPicPr>
          <p:cNvPr id="17" name="Picture 2" descr="Boîtier BSI : définition, rôle, fonctionnement | Vroomly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836712"/>
            <a:ext cx="1707654" cy="113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539552" y="476672"/>
            <a:ext cx="23762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Tous ces éléments sont reliés pas des faisceaux de fils électriques.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44008" y="404664"/>
            <a:ext cx="2376264" cy="13388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022350">
              <a:lnSpc>
                <a:spcPct val="90000"/>
              </a:lnSpc>
              <a:spcAft>
                <a:spcPts val="1000"/>
              </a:spcAft>
            </a:pPr>
            <a:r>
              <a:rPr lang="fr-FR" dirty="0" smtClean="0">
                <a:solidFill>
                  <a:schemeClr val="accent1"/>
                </a:solidFill>
              </a:rPr>
              <a:t>Des calculateurs peuvent aussi gérer directement certaines alimentations électriques.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900" t="8400" r="19204" b="30281"/>
          <a:stretch>
            <a:fillRect/>
          </a:stretch>
        </p:blipFill>
        <p:spPr bwMode="auto">
          <a:xfrm>
            <a:off x="1331640" y="2780928"/>
            <a:ext cx="6552728" cy="36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2411760" y="2564904"/>
            <a:ext cx="5328592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156176" y="2276872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Récepteurs électriques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555776" y="3573016"/>
            <a:ext cx="4176464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6228184" y="3717032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Faisceaux électriques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99592" y="5157192"/>
            <a:ext cx="17281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Connecteurs avec couleurs des fils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555776" y="5517232"/>
            <a:ext cx="93610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90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51520" y="1988840"/>
            <a:ext cx="8892480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7" y="673770"/>
            <a:ext cx="13906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2267744" y="1124744"/>
            <a:ext cx="4043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dirty="0">
                <a:solidFill>
                  <a:schemeClr val="accent1"/>
                </a:solidFill>
              </a:rPr>
              <a:t>Le courant circule du plus vers le moins. Il doit toujours revenir à la batterie.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D76C57-12B8-4EE1-85E7-2A6FA43295B7}"/>
              </a:ext>
            </a:extLst>
          </p:cNvPr>
          <p:cNvSpPr/>
          <p:nvPr/>
        </p:nvSpPr>
        <p:spPr>
          <a:xfrm>
            <a:off x="2838515" y="-40034"/>
            <a:ext cx="3744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Particularités</a:t>
            </a:r>
            <a:endParaRPr lang="fr-FR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430" t="57819" r="54227" b="1707"/>
          <a:stretch>
            <a:fillRect/>
          </a:stretch>
        </p:blipFill>
        <p:spPr bwMode="auto">
          <a:xfrm>
            <a:off x="5148064" y="3645024"/>
            <a:ext cx="288032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430" t="8673" r="54227" b="53744"/>
          <a:stretch>
            <a:fillRect/>
          </a:stretch>
        </p:blipFill>
        <p:spPr bwMode="auto">
          <a:xfrm>
            <a:off x="5220072" y="2204864"/>
            <a:ext cx="2791695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827584" y="2564904"/>
            <a:ext cx="4043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dirty="0" smtClean="0">
                <a:solidFill>
                  <a:schemeClr val="accent1"/>
                </a:solidFill>
              </a:rPr>
              <a:t>Lorsque le circuit électrique est ouvert, le courant ne circule pas.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827584" y="4077072"/>
            <a:ext cx="4043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dirty="0" smtClean="0">
                <a:solidFill>
                  <a:schemeClr val="accent1"/>
                </a:solidFill>
              </a:rPr>
              <a:t>Lorsque le circuit électrique est fermé, le courant circule.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4" name="ZoneTexte 2"/>
          <p:cNvSpPr txBox="1">
            <a:spLocks noChangeArrowheads="1"/>
          </p:cNvSpPr>
          <p:nvPr/>
        </p:nvSpPr>
        <p:spPr bwMode="auto">
          <a:xfrm>
            <a:off x="1295128" y="5589240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u="sng" dirty="0" smtClean="0">
                <a:solidFill>
                  <a:srgbClr val="FF0000"/>
                </a:solidFill>
              </a:rPr>
              <a:t>Sur un schéma électrique, le circuit est toujours représenté au repos.</a:t>
            </a:r>
            <a:endParaRPr lang="fr-FR" sz="1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 l="17010" t="41999" r="42356" b="16001"/>
          <a:stretch>
            <a:fillRect/>
          </a:stretch>
        </p:blipFill>
        <p:spPr bwMode="auto">
          <a:xfrm>
            <a:off x="971600" y="1556792"/>
            <a:ext cx="3384376" cy="196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 : forme 5"/>
          <p:cNvSpPr>
            <a:spLocks/>
          </p:cNvSpPr>
          <p:nvPr/>
        </p:nvSpPr>
        <p:spPr bwMode="auto">
          <a:xfrm>
            <a:off x="1979712" y="2348880"/>
            <a:ext cx="576064" cy="432048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2411760" y="2420888"/>
            <a:ext cx="79208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3203848" y="2132856"/>
            <a:ext cx="144016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347864" y="2060848"/>
            <a:ext cx="28803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267744" y="2564904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275856" y="2204864"/>
            <a:ext cx="144016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3419872" y="2132856"/>
            <a:ext cx="21602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627784" y="2348880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3203848" y="2132856"/>
            <a:ext cx="7200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 cstate="print"/>
          <a:srcRect l="17010" t="41999" r="42356" b="16001"/>
          <a:stretch>
            <a:fillRect/>
          </a:stretch>
        </p:blipFill>
        <p:spPr bwMode="auto">
          <a:xfrm>
            <a:off x="5364088" y="1556792"/>
            <a:ext cx="3384376" cy="196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orme libre : forme 5"/>
          <p:cNvSpPr>
            <a:spLocks/>
          </p:cNvSpPr>
          <p:nvPr/>
        </p:nvSpPr>
        <p:spPr bwMode="auto">
          <a:xfrm>
            <a:off x="6372200" y="2348880"/>
            <a:ext cx="576064" cy="432048"/>
          </a:xfrm>
          <a:custGeom>
            <a:avLst/>
            <a:gdLst>
              <a:gd name="T0" fmla="*/ 645644 w 1291288"/>
              <a:gd name="T1" fmla="*/ 0 h 750996"/>
              <a:gd name="T2" fmla="*/ 1291288 w 1291288"/>
              <a:gd name="T3" fmla="*/ 375498 h 750996"/>
              <a:gd name="T4" fmla="*/ 645644 w 1291288"/>
              <a:gd name="T5" fmla="*/ 750996 h 750996"/>
              <a:gd name="T6" fmla="*/ 0 w 1291288"/>
              <a:gd name="T7" fmla="*/ 375498 h 7509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1997 w 1291288"/>
              <a:gd name="T13" fmla="*/ 21997 h 750996"/>
              <a:gd name="T14" fmla="*/ 1269291 w 1291288"/>
              <a:gd name="T15" fmla="*/ 728999 h 7509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1288" h="750996">
                <a:moveTo>
                  <a:pt x="75100" y="0"/>
                </a:moveTo>
                <a:lnTo>
                  <a:pt x="75099" y="0"/>
                </a:lnTo>
                <a:cubicBezTo>
                  <a:pt x="33623" y="0"/>
                  <a:pt x="0" y="33623"/>
                  <a:pt x="0" y="75099"/>
                </a:cubicBezTo>
                <a:lnTo>
                  <a:pt x="0" y="675896"/>
                </a:lnTo>
                <a:cubicBezTo>
                  <a:pt x="0" y="717372"/>
                  <a:pt x="33623" y="750995"/>
                  <a:pt x="75099" y="750996"/>
                </a:cubicBezTo>
                <a:lnTo>
                  <a:pt x="1216188" y="750996"/>
                </a:lnTo>
                <a:cubicBezTo>
                  <a:pt x="1257664" y="750995"/>
                  <a:pt x="1291288" y="717372"/>
                  <a:pt x="1291288" y="675896"/>
                </a:cubicBezTo>
                <a:lnTo>
                  <a:pt x="1291288" y="75100"/>
                </a:lnTo>
                <a:cubicBezTo>
                  <a:pt x="1291288" y="33623"/>
                  <a:pt x="1257664" y="0"/>
                  <a:pt x="1216188" y="0"/>
                </a:cubicBezTo>
                <a:lnTo>
                  <a:pt x="7510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 cap="flat">
            <a:noFill/>
            <a:prstDash val="solid"/>
            <a:round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>
            <a:off x="6804248" y="2420888"/>
            <a:ext cx="792088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596336" y="2132856"/>
            <a:ext cx="144016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7740352" y="2060848"/>
            <a:ext cx="288032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660232" y="2564904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7740352" y="2204864"/>
            <a:ext cx="72008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7812360" y="2132856"/>
            <a:ext cx="21602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7020272" y="2348880"/>
            <a:ext cx="36004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7596336" y="2132856"/>
            <a:ext cx="7200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1D76C57-12B8-4EE1-85E7-2A6FA43295B7}"/>
              </a:ext>
            </a:extLst>
          </p:cNvPr>
          <p:cNvSpPr/>
          <p:nvPr/>
        </p:nvSpPr>
        <p:spPr>
          <a:xfrm>
            <a:off x="1964082" y="-40034"/>
            <a:ext cx="5493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mise à la masse</a:t>
            </a:r>
            <a:endParaRPr lang="fr-FR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27584" y="9087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Quelle est la différence entre ces 2 images?</a:t>
            </a:r>
            <a:endParaRPr lang="fr-FR" u="sng" dirty="0"/>
          </a:p>
        </p:txBody>
      </p:sp>
      <p:sp>
        <p:nvSpPr>
          <p:cNvPr id="47" name="ZoneTexte 2"/>
          <p:cNvSpPr txBox="1">
            <a:spLocks noChangeArrowheads="1"/>
          </p:cNvSpPr>
          <p:nvPr/>
        </p:nvSpPr>
        <p:spPr bwMode="auto">
          <a:xfrm>
            <a:off x="755576" y="3645024"/>
            <a:ext cx="4043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dirty="0" smtClean="0">
                <a:solidFill>
                  <a:schemeClr val="accent1"/>
                </a:solidFill>
              </a:rPr>
              <a:t>On utilise le cadre métallique de la moto pour ramener le courant à la batterie.</a:t>
            </a:r>
            <a:endParaRPr lang="fr-FR" sz="1600" dirty="0">
              <a:solidFill>
                <a:schemeClr val="accent1"/>
              </a:solidFill>
            </a:endParaRPr>
          </a:p>
        </p:txBody>
      </p:sp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5508104" y="4149080"/>
            <a:ext cx="3322637" cy="2057400"/>
            <a:chOff x="4722345" y="5010866"/>
            <a:chExt cx="3322637" cy="2057400"/>
          </a:xfrm>
        </p:grpSpPr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4692" y="5010866"/>
              <a:ext cx="3020290" cy="1613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Line 7"/>
            <p:cNvSpPr>
              <a:spLocks/>
            </p:cNvSpPr>
            <p:nvPr/>
          </p:nvSpPr>
          <p:spPr bwMode="auto">
            <a:xfrm flipH="1" flipV="1">
              <a:off x="5332122" y="6496766"/>
              <a:ext cx="457328" cy="342900"/>
            </a:xfrm>
            <a:custGeom>
              <a:avLst/>
              <a:gdLst>
                <a:gd name="T0" fmla="*/ 228664 w 457328"/>
                <a:gd name="T1" fmla="*/ 0 h 342900"/>
                <a:gd name="T2" fmla="*/ 457328 w 457328"/>
                <a:gd name="T3" fmla="*/ 171450 h 342900"/>
                <a:gd name="T4" fmla="*/ 228664 w 457328"/>
                <a:gd name="T5" fmla="*/ 342900 h 342900"/>
                <a:gd name="T6" fmla="*/ 0 w 457328"/>
                <a:gd name="T7" fmla="*/ 171450 h 342900"/>
                <a:gd name="T8" fmla="*/ 0 w 457328"/>
                <a:gd name="T9" fmla="*/ 0 h 342900"/>
                <a:gd name="T10" fmla="*/ 457328 w 457328"/>
                <a:gd name="T11" fmla="*/ 342900 h 3429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457328"/>
                <a:gd name="T19" fmla="*/ 0 h 342900"/>
                <a:gd name="T20" fmla="*/ 457328 w 457328"/>
                <a:gd name="T21" fmla="*/ 342900 h 3429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7328" h="342900">
                  <a:moveTo>
                    <a:pt x="0" y="0"/>
                  </a:moveTo>
                  <a:lnTo>
                    <a:pt x="457328" y="342900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8"/>
            <p:cNvSpPr>
              <a:spLocks/>
            </p:cNvSpPr>
            <p:nvPr/>
          </p:nvSpPr>
          <p:spPr bwMode="auto">
            <a:xfrm flipV="1">
              <a:off x="5789450" y="6268166"/>
              <a:ext cx="990880" cy="571500"/>
            </a:xfrm>
            <a:custGeom>
              <a:avLst/>
              <a:gdLst>
                <a:gd name="T0" fmla="*/ 495440 w 990880"/>
                <a:gd name="T1" fmla="*/ 0 h 571500"/>
                <a:gd name="T2" fmla="*/ 990880 w 990880"/>
                <a:gd name="T3" fmla="*/ 285750 h 571500"/>
                <a:gd name="T4" fmla="*/ 495440 w 990880"/>
                <a:gd name="T5" fmla="*/ 571500 h 571500"/>
                <a:gd name="T6" fmla="*/ 0 w 990880"/>
                <a:gd name="T7" fmla="*/ 285750 h 571500"/>
                <a:gd name="T8" fmla="*/ 0 w 990880"/>
                <a:gd name="T9" fmla="*/ 0 h 571500"/>
                <a:gd name="T10" fmla="*/ 990880 w 990880"/>
                <a:gd name="T11" fmla="*/ 571500 h 5715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5898240 60000 65536"/>
                <a:gd name="T17" fmla="*/ 17694720 60000 65536"/>
                <a:gd name="T18" fmla="*/ 0 w 990880"/>
                <a:gd name="T19" fmla="*/ 0 h 571500"/>
                <a:gd name="T20" fmla="*/ 990880 w 990880"/>
                <a:gd name="T21" fmla="*/ 571500 h 571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0880" h="571500">
                  <a:moveTo>
                    <a:pt x="0" y="0"/>
                  </a:moveTo>
                  <a:lnTo>
                    <a:pt x="990880" y="571500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4722345" y="6839666"/>
              <a:ext cx="2536280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Ctr="1"/>
            <a:lstStyle/>
            <a:p>
              <a:pPr algn="ctr" eaLnBrk="1">
                <a:spcAft>
                  <a:spcPts val="800"/>
                </a:spcAft>
              </a:pPr>
              <a:r>
                <a:rPr lang="fr-FR" sz="1100" dirty="0">
                  <a:solidFill>
                    <a:srgbClr val="0000FF"/>
                  </a:solidFill>
                </a:rPr>
                <a:t>Mise à la masse</a:t>
              </a:r>
              <a:endParaRPr lang="fr-FR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53" name="Image 2" descr="Résultat d’images pour Tresse Masse Kang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581128"/>
            <a:ext cx="2457450" cy="1714500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BF7A3B-92D5-4570-91B0-1FEF261BFC30}"/>
              </a:ext>
            </a:extLst>
          </p:cNvPr>
          <p:cNvSpPr/>
          <p:nvPr/>
        </p:nvSpPr>
        <p:spPr>
          <a:xfrm>
            <a:off x="3062936" y="-40034"/>
            <a:ext cx="3296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SECURITE</a:t>
            </a:r>
            <a:endParaRPr lang="fr-FR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193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9655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2"/>
          <p:cNvSpPr txBox="1">
            <a:spLocks noChangeArrowheads="1"/>
          </p:cNvSpPr>
          <p:nvPr/>
        </p:nvSpPr>
        <p:spPr bwMode="auto">
          <a:xfrm>
            <a:off x="683568" y="1052736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sz="1600" u="sng" dirty="0" smtClean="0">
                <a:solidFill>
                  <a:srgbClr val="FF0000"/>
                </a:solidFill>
              </a:rPr>
              <a:t>Ne jamais poser d’outil sur la batterie du véhicule= risque de court-circuit!</a:t>
            </a:r>
            <a:endParaRPr lang="fr-FR" sz="1600" u="sng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131840" y="1556792"/>
            <a:ext cx="2736304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563888" y="1556792"/>
            <a:ext cx="2016224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99592" y="4077072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Pour débrancher une batterie: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Couper le contact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Attendre 1 à 2 mn</a:t>
            </a:r>
          </a:p>
          <a:p>
            <a:pPr lvl="0"/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- Débrancher en premier la masse de la batterie, puis le +</a:t>
            </a:r>
            <a:r>
              <a:rPr lang="fr-FR" dirty="0" smtClean="0"/>
              <a:t>.</a:t>
            </a:r>
            <a:endParaRPr lang="fr-FR" dirty="0" smtClean="0">
              <a:solidFill>
                <a:srgbClr val="4F81B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24128" y="4149080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Pour rebrancher une batterie: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Rebrancher en premier le + de la batterie, puis le-.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Attendre 1 à 2 mn</a:t>
            </a:r>
          </a:p>
          <a:p>
            <a:pPr lvl="0">
              <a:buFontTx/>
              <a:buChar char="-"/>
            </a:pPr>
            <a:r>
              <a:rPr lang="fr-FR" dirty="0" smtClean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Remettre le contact</a:t>
            </a:r>
          </a:p>
          <a:p>
            <a:pPr lvl="0"/>
            <a:endParaRPr lang="fr-FR" dirty="0" smtClean="0">
              <a:solidFill>
                <a:srgbClr val="4F81BD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226EE-C379-48DC-889C-C2BFB220C33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4223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145760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1852613" algn="ctr"/>
                <a:tab pos="2247900" algn="l"/>
                <a:tab pos="3705225" algn="r"/>
              </a:tabLst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APPLICATION :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1852613" algn="ctr"/>
                <a:tab pos="2247900" algn="l"/>
                <a:tab pos="3705225" algn="r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Repasser en rouge, l’alimentation + du circuit de feux de position et en noir sa masse.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226EE-C379-48DC-889C-C2BFB220C33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56784" cy="519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7584" y="33265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 Repasser en rouge, l’alimentation + du circuit de feux de croisement et en noir sa masse.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226EE-C379-48DC-889C-C2BFB220C33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56784" cy="519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- Repasser en rouge, l’alimentation + du circuit de feux de route et en noir sa masse.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299</Words>
  <Application>Microsoft Office PowerPoint</Application>
  <PresentationFormat>Affichage à l'écran (4:3)</PresentationFormat>
  <Paragraphs>44</Paragraphs>
  <Slides>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Joël MARTY</dc:creator>
  <cp:lastModifiedBy>MARTYJ</cp:lastModifiedBy>
  <cp:revision>112</cp:revision>
  <dcterms:created xsi:type="dcterms:W3CDTF">2015-05-06T06:51:46Z</dcterms:created>
  <dcterms:modified xsi:type="dcterms:W3CDTF">2021-11-22T07:50:55Z</dcterms:modified>
</cp:coreProperties>
</file>