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handoutMasterIdLst>
    <p:handoutMasterId r:id="rId10"/>
  </p:handoutMasterIdLst>
  <p:sldIdLst>
    <p:sldId id="258" r:id="rId3"/>
    <p:sldId id="274" r:id="rId4"/>
    <p:sldId id="275" r:id="rId5"/>
    <p:sldId id="276" r:id="rId6"/>
    <p:sldId id="277" r:id="rId7"/>
    <p:sldId id="259" r:id="rId8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2" d="100"/>
          <a:sy n="72" d="100"/>
        </p:scale>
        <p:origin x="-2880" y="-111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6B320-473E-43A8-834E-F701D026A334}" type="datetimeFigureOut">
              <a:rPr lang="fr-FR" smtClean="0"/>
              <a:pPr/>
              <a:t>16/10/2017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46147-A0A4-4372-9EEE-592A34367C9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39315F-57D3-4E60-BE7B-E9222D2960AF}" type="datetimeFigureOut">
              <a:rPr lang="fr-FR" smtClean="0"/>
              <a:pPr/>
              <a:t>16/10/2017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B31BD-C7D0-47C2-A709-FE72440FC0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04286-BE1D-4A79-BD87-C91CEBFD298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10A1786-4AC9-4BEC-A4E6-D502F345FFBE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04286-BE1D-4A79-BD87-C91CEBFD298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11F284-A4CD-4368-88AC-32DF2A7107C0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04286-BE1D-4A79-BD87-C91CEBFD298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EAD3B-D92D-438F-AA4E-887EE080E805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80EA-FA65-481E-9FC9-982070B02A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9E706-EC3B-456E-9B26-F684704CEB19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80EA-FA65-481E-9FC9-982070B02A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EAB9-0425-4B79-89C9-11CF353B6048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80EA-FA65-481E-9FC9-982070B02A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CDE4-8C37-43C7-A1C9-CF324B904B96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80EA-FA65-481E-9FC9-982070B02A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58C1-1D95-41B3-9F47-95E2D279C050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80EA-FA65-481E-9FC9-982070B02A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9EE4-7D12-4609-B39D-DFF2042860FB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80EA-FA65-481E-9FC9-982070B02A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5CE7-C193-4E13-B954-A2CCE9CD5D39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80EA-FA65-481E-9FC9-982070B02A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BAD1B-DE6C-4EE7-A741-0894E95A1FEB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80EA-FA65-481E-9FC9-982070B02A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D8AEB9F-0382-45BB-9A31-99DFCECE4D48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04286-BE1D-4A79-BD87-C91CEBFD298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C7BC-3B8A-4906-A738-5AA0FE8A8B35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80EA-FA65-481E-9FC9-982070B02A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4E5A-A2F3-4112-81CD-F63E3F9883DE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80EA-FA65-481E-9FC9-982070B02A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38A73-4170-4124-9869-510FF4775F11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80EA-FA65-481E-9FC9-982070B02A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4EA1D72-34B0-4241-A21B-ECD60399D96F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04286-BE1D-4A79-BD87-C91CEBFD298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770BD8C-48F9-4276-99BA-6B025046B01A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04286-BE1D-4A79-BD87-C91CEBFD298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2EBADA-597D-43CC-AC3D-791AF2138623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04286-BE1D-4A79-BD87-C91CEBFD298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F6391A-D016-4FDF-A9B1-5FE84073DAD0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04286-BE1D-4A79-BD87-C91CEBFD298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B8F7C0-D0CA-4F42-9D51-FD35369F76AC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04286-BE1D-4A79-BD87-C91CEBFD298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FB3E12-CD3B-441B-B448-772B1346DCAE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04286-BE1D-4A79-BD87-C91CEBFD298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DAC3FA-5C51-44D2-A0D8-92B1D733284A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04286-BE1D-4A79-BD87-C91CEBFD298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020272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04286-BE1D-4A79-BD87-C91CEBFD298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ZoneTexte 6"/>
          <p:cNvSpPr txBox="1"/>
          <p:nvPr userDrawn="1"/>
        </p:nvSpPr>
        <p:spPr>
          <a:xfrm>
            <a:off x="2267744" y="6505599"/>
            <a:ext cx="540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Chapitre: Motorisation; Le cycle à 4 temps</a:t>
            </a:r>
            <a:endParaRPr lang="fr-FR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323528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 rot="16200000">
            <a:off x="-880622" y="5669598"/>
            <a:ext cx="2069028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1400" b="1" cap="none" spc="150" dirty="0" smtClean="0">
                <a:ln w="11430"/>
                <a:solidFill>
                  <a:schemeClr val="bg1">
                    <a:lumMod val="85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LP PEMILLE BAC PRO</a:t>
            </a:r>
            <a:endParaRPr lang="fr-FR" sz="1400" b="1" cap="none" spc="150" dirty="0">
              <a:ln w="11430"/>
              <a:solidFill>
                <a:schemeClr val="bg1">
                  <a:lumMod val="85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-6620" y="6876757"/>
            <a:ext cx="9144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 userDrawn="1"/>
        </p:nvCxnSpPr>
        <p:spPr>
          <a:xfrm flipV="1">
            <a:off x="317648" y="6788989"/>
            <a:ext cx="8774594" cy="15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C3943-FF5C-43C4-A5CD-F221A8B8326C}" type="datetime1">
              <a:rPr lang="fr-FR" smtClean="0"/>
              <a:pPr/>
              <a:t>16/10/2017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080EA-FA65-481E-9FC9-982070B02A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image" Target="../media/image2.emf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020272" y="6453336"/>
            <a:ext cx="2133600" cy="365125"/>
          </a:xfrm>
        </p:spPr>
        <p:txBody>
          <a:bodyPr/>
          <a:lstStyle/>
          <a:p>
            <a:fld id="{F5504286-BE1D-4A79-BD87-C91CEBFD298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-114495" y="219854"/>
            <a:ext cx="553998" cy="458112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400" b="1" dirty="0" smtClean="0"/>
              <a:t>2) LE DEROULEMENT DU CYCLE</a:t>
            </a:r>
            <a:endParaRPr lang="fr-FR" sz="24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467544" y="1504523"/>
            <a:ext cx="554461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fr-FR" sz="2400" b="1" u="sng" dirty="0" smtClean="0"/>
              <a:t>1) ADMISSION</a:t>
            </a:r>
            <a:endParaRPr lang="fr-FR" dirty="0"/>
          </a:p>
          <a:p>
            <a:pPr marL="342900" indent="-342900">
              <a:buAutoNum type="arabicParenR"/>
            </a:pPr>
            <a:endParaRPr lang="fr-FR" dirty="0" smtClean="0">
              <a:solidFill>
                <a:srgbClr val="0070C0"/>
              </a:solidFill>
            </a:endParaRPr>
          </a:p>
          <a:p>
            <a:r>
              <a:rPr lang="fr-FR" dirty="0" smtClean="0">
                <a:solidFill>
                  <a:schemeClr val="accent1"/>
                </a:solidFill>
              </a:rPr>
              <a:t>1- la soupape d'admission s'ouvre pour laisser passer les gaz frais. La soupape d'échappement est fermée</a:t>
            </a:r>
          </a:p>
          <a:p>
            <a:endParaRPr lang="fr-FR" dirty="0" smtClean="0">
              <a:solidFill>
                <a:schemeClr val="accent1"/>
              </a:solidFill>
            </a:endParaRPr>
          </a:p>
          <a:p>
            <a:r>
              <a:rPr lang="fr-FR" dirty="0" smtClean="0">
                <a:solidFill>
                  <a:schemeClr val="accent1"/>
                </a:solidFill>
              </a:rPr>
              <a:t>2- le piston descend</a:t>
            </a:r>
          </a:p>
          <a:p>
            <a:endParaRPr lang="fr-FR" dirty="0" smtClean="0">
              <a:solidFill>
                <a:schemeClr val="accent1"/>
              </a:solidFill>
            </a:endParaRPr>
          </a:p>
          <a:p>
            <a:r>
              <a:rPr lang="fr-FR" dirty="0" smtClean="0">
                <a:solidFill>
                  <a:schemeClr val="accent1"/>
                </a:solidFill>
              </a:rPr>
              <a:t>3- le piston en descendant augmente le volume du cylindre et donc créé une dépression qui permet aux gaz frais de rentrer.</a:t>
            </a:r>
          </a:p>
          <a:p>
            <a:endParaRPr lang="fr-FR" dirty="0" smtClean="0">
              <a:solidFill>
                <a:schemeClr val="accent1"/>
              </a:solidFill>
            </a:endParaRPr>
          </a:p>
          <a:p>
            <a:r>
              <a:rPr lang="fr-FR" dirty="0" smtClean="0">
                <a:solidFill>
                  <a:schemeClr val="accent1"/>
                </a:solidFill>
              </a:rPr>
              <a:t>4- Le piston descend du PMH au PMB .</a:t>
            </a:r>
            <a:endParaRPr lang="fr-FR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1988840"/>
            <a:ext cx="1476053" cy="327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297188" y="260648"/>
            <a:ext cx="489198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 cycle à 4 temps</a:t>
            </a:r>
            <a:endParaRPr lang="fr-FR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020272" y="6453336"/>
            <a:ext cx="2133600" cy="365125"/>
          </a:xfrm>
        </p:spPr>
        <p:txBody>
          <a:bodyPr/>
          <a:lstStyle/>
          <a:p>
            <a:fld id="{F5504286-BE1D-4A79-BD87-C91CEBFD2988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-114495" y="219854"/>
            <a:ext cx="553998" cy="458112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400" b="1" dirty="0" smtClean="0"/>
              <a:t>2) LE DEROULEMENT DU CYCLE</a:t>
            </a:r>
            <a:endParaRPr lang="fr-FR" sz="24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467544" y="764704"/>
            <a:ext cx="583264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fr-FR" sz="2400" b="1" u="sng" dirty="0" smtClean="0"/>
              <a:t>2) COMPRESSION</a:t>
            </a:r>
            <a:endParaRPr lang="fr-FR" dirty="0"/>
          </a:p>
          <a:p>
            <a:pPr marL="342900" indent="-342900">
              <a:buAutoNum type="arabicParenR"/>
            </a:pPr>
            <a:endParaRPr lang="fr-FR" dirty="0" smtClean="0">
              <a:solidFill>
                <a:srgbClr val="0070C0"/>
              </a:solidFill>
            </a:endParaRPr>
          </a:p>
          <a:p>
            <a:r>
              <a:rPr lang="fr-FR" dirty="0" smtClean="0">
                <a:solidFill>
                  <a:schemeClr val="accent1"/>
                </a:solidFill>
              </a:rPr>
              <a:t>1- la soupape d'admission se referme. La soupape d'échappement reste fermée</a:t>
            </a:r>
          </a:p>
          <a:p>
            <a:endParaRPr lang="fr-FR" dirty="0" smtClean="0">
              <a:solidFill>
                <a:schemeClr val="accent1"/>
              </a:solidFill>
            </a:endParaRPr>
          </a:p>
          <a:p>
            <a:r>
              <a:rPr lang="fr-FR" dirty="0" smtClean="0">
                <a:solidFill>
                  <a:schemeClr val="accent1"/>
                </a:solidFill>
              </a:rPr>
              <a:t>2- le piston remonte du PMB jusqu'au PMH</a:t>
            </a:r>
          </a:p>
          <a:p>
            <a:endParaRPr lang="fr-FR" dirty="0" smtClean="0">
              <a:solidFill>
                <a:schemeClr val="accent1"/>
              </a:solidFill>
            </a:endParaRPr>
          </a:p>
          <a:p>
            <a:r>
              <a:rPr lang="fr-FR" dirty="0" smtClean="0">
                <a:solidFill>
                  <a:schemeClr val="accent1"/>
                </a:solidFill>
              </a:rPr>
              <a:t>3- le piston en remontant diminue le volume du cylindre et donc comprime les gaz (pression = 12 bars). Ceci a pour effet, d'augmenter la température des gaz frais (environ 200°C)</a:t>
            </a:r>
            <a:endParaRPr lang="fr-FR" dirty="0">
              <a:solidFill>
                <a:schemeClr val="accent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844824"/>
            <a:ext cx="1618828" cy="277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020272" y="6453336"/>
            <a:ext cx="2133600" cy="365125"/>
          </a:xfrm>
        </p:spPr>
        <p:txBody>
          <a:bodyPr/>
          <a:lstStyle/>
          <a:p>
            <a:fld id="{F5504286-BE1D-4A79-BD87-C91CEBFD2988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-114495" y="219854"/>
            <a:ext cx="553998" cy="458112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400" b="1" dirty="0" smtClean="0"/>
              <a:t>2) LE DEROULEMENT DU CYCLE</a:t>
            </a:r>
            <a:endParaRPr lang="fr-FR" sz="24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467544" y="764704"/>
            <a:ext cx="583264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fr-FR" sz="2400" b="1" u="sng" dirty="0" smtClean="0"/>
              <a:t>3) COMBUSTION-DETENTE</a:t>
            </a:r>
            <a:endParaRPr lang="fr-FR" dirty="0"/>
          </a:p>
          <a:p>
            <a:pPr marL="342900" indent="-342900">
              <a:buAutoNum type="arabicParenR"/>
            </a:pPr>
            <a:endParaRPr lang="fr-FR" dirty="0" smtClean="0">
              <a:solidFill>
                <a:srgbClr val="0070C0"/>
              </a:solidFill>
            </a:endParaRPr>
          </a:p>
          <a:p>
            <a:r>
              <a:rPr lang="fr-FR" dirty="0" smtClean="0">
                <a:solidFill>
                  <a:schemeClr val="accent1"/>
                </a:solidFill>
              </a:rPr>
              <a:t>1- la soupape d'admission et la soupape d'échappement sont fermée</a:t>
            </a:r>
          </a:p>
          <a:p>
            <a:endParaRPr lang="fr-FR" dirty="0" smtClean="0">
              <a:solidFill>
                <a:schemeClr val="accent1"/>
              </a:solidFill>
            </a:endParaRPr>
          </a:p>
          <a:p>
            <a:r>
              <a:rPr lang="fr-FR" dirty="0" smtClean="0">
                <a:solidFill>
                  <a:schemeClr val="accent1"/>
                </a:solidFill>
              </a:rPr>
              <a:t>2- On envoie du courant sur la bougie d'allumage, ce qui a pour effet d'enflammer le mélange carburé. C'est la COMBUSTION </a:t>
            </a:r>
          </a:p>
          <a:p>
            <a:endParaRPr lang="fr-FR" dirty="0" smtClean="0">
              <a:solidFill>
                <a:schemeClr val="accent1"/>
              </a:solidFill>
            </a:endParaRPr>
          </a:p>
          <a:p>
            <a:r>
              <a:rPr lang="fr-FR" dirty="0" smtClean="0">
                <a:solidFill>
                  <a:schemeClr val="accent1"/>
                </a:solidFill>
              </a:rPr>
              <a:t>3- la pression augmentant au dessus du piston, celui-ci redescend. C'est la DETENTE</a:t>
            </a:r>
            <a:endParaRPr lang="fr-FR" dirty="0">
              <a:solidFill>
                <a:schemeClr val="accent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2060848"/>
            <a:ext cx="1407120" cy="3261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020272" y="6453336"/>
            <a:ext cx="2133600" cy="365125"/>
          </a:xfrm>
        </p:spPr>
        <p:txBody>
          <a:bodyPr/>
          <a:lstStyle/>
          <a:p>
            <a:fld id="{F5504286-BE1D-4A79-BD87-C91CEBFD2988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-114495" y="219854"/>
            <a:ext cx="553998" cy="458112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400" b="1" dirty="0" smtClean="0"/>
              <a:t>2) LE DEROULEMENT DU CYCLE</a:t>
            </a:r>
            <a:endParaRPr lang="fr-FR" sz="24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467544" y="764704"/>
            <a:ext cx="58326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fr-FR" sz="2400" b="1" u="sng" dirty="0" smtClean="0"/>
              <a:t>4) ECHAPPEMENT</a:t>
            </a:r>
            <a:endParaRPr lang="fr-FR" dirty="0"/>
          </a:p>
          <a:p>
            <a:pPr marL="342900" indent="-342900">
              <a:buAutoNum type="arabicParenR"/>
            </a:pPr>
            <a:endParaRPr lang="fr-FR" dirty="0" smtClean="0">
              <a:solidFill>
                <a:srgbClr val="0070C0"/>
              </a:solidFill>
            </a:endParaRPr>
          </a:p>
          <a:p>
            <a:r>
              <a:rPr lang="fr-FR" dirty="0" smtClean="0">
                <a:solidFill>
                  <a:schemeClr val="accent1"/>
                </a:solidFill>
              </a:rPr>
              <a:t>1- la soupape d'admission est fermée, la soupape d'échappement s'ouvre.</a:t>
            </a:r>
          </a:p>
          <a:p>
            <a:endParaRPr lang="fr-FR" dirty="0" smtClean="0">
              <a:solidFill>
                <a:schemeClr val="accent1"/>
              </a:solidFill>
            </a:endParaRPr>
          </a:p>
          <a:p>
            <a:r>
              <a:rPr lang="fr-FR" dirty="0" smtClean="0">
                <a:solidFill>
                  <a:schemeClr val="accent1"/>
                </a:solidFill>
              </a:rPr>
              <a:t>2- le piston remonte </a:t>
            </a:r>
          </a:p>
          <a:p>
            <a:endParaRPr lang="fr-FR" dirty="0" smtClean="0">
              <a:solidFill>
                <a:schemeClr val="accent1"/>
              </a:solidFill>
            </a:endParaRPr>
          </a:p>
          <a:p>
            <a:r>
              <a:rPr lang="fr-FR" dirty="0" smtClean="0">
                <a:solidFill>
                  <a:schemeClr val="accent1"/>
                </a:solidFill>
              </a:rPr>
              <a:t>3- les gaz d'échappement devenue inutile, sont chassés du cylindre</a:t>
            </a:r>
            <a:endParaRPr lang="fr-FR" dirty="0">
              <a:solidFill>
                <a:schemeClr val="accent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2348880"/>
            <a:ext cx="1904802" cy="3352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020272" y="6453336"/>
            <a:ext cx="2133600" cy="365125"/>
          </a:xfrm>
        </p:spPr>
        <p:txBody>
          <a:bodyPr/>
          <a:lstStyle/>
          <a:p>
            <a:fld id="{F5504286-BE1D-4A79-BD87-C91CEBFD2988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-114495" y="219854"/>
            <a:ext cx="553998" cy="458112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400" b="1" dirty="0" smtClean="0"/>
              <a:t>2) LE DEROULEMENT DU CYCLE</a:t>
            </a:r>
            <a:endParaRPr lang="fr-FR" sz="24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72008"/>
            <a:ext cx="1391177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592288"/>
            <a:ext cx="7216520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144016"/>
            <a:ext cx="900837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72008"/>
            <a:ext cx="1402804" cy="240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75656" y="0"/>
            <a:ext cx="1103293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ZoneTexte 12"/>
          <p:cNvSpPr txBox="1"/>
          <p:nvPr/>
        </p:nvSpPr>
        <p:spPr>
          <a:xfrm>
            <a:off x="467544" y="5229200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Un cycle à 4 temps se déroule sur 2 tour moteur complet (2 tour de vilebrequin). Les temps, admission, compression et échappement sont appelés : TEMPS MORT. Le temps combustion-détente est appelé : TEMPS MOTEUR.</a:t>
            </a:r>
          </a:p>
          <a:p>
            <a:pPr marL="342900" indent="-342900"/>
            <a:endParaRPr lang="fr-F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020272" y="6453336"/>
            <a:ext cx="2133600" cy="365125"/>
          </a:xfrm>
        </p:spPr>
        <p:txBody>
          <a:bodyPr/>
          <a:lstStyle/>
          <a:p>
            <a:fld id="{F5504286-BE1D-4A79-BD87-C91CEBFD2988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-114495" y="219854"/>
            <a:ext cx="553998" cy="458112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400" b="1" dirty="0" smtClean="0"/>
              <a:t>3) RESUME</a:t>
            </a:r>
            <a:endParaRPr lang="fr-FR" sz="2400" b="1" dirty="0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60648"/>
            <a:ext cx="6984776" cy="6151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268</Words>
  <Application>Microsoft Office PowerPoint</Application>
  <PresentationFormat>Affichage à l'écran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8" baseType="lpstr">
      <vt:lpstr>Thème Office</vt:lpstr>
      <vt:lpstr>Conception personnalisée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Joël MARTY</dc:creator>
  <cp:lastModifiedBy>MARTYJ</cp:lastModifiedBy>
  <cp:revision>36</cp:revision>
  <dcterms:created xsi:type="dcterms:W3CDTF">2015-05-06T06:51:46Z</dcterms:created>
  <dcterms:modified xsi:type="dcterms:W3CDTF">2017-10-16T09:59:50Z</dcterms:modified>
</cp:coreProperties>
</file>