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7" r:id="rId5"/>
    <p:sldId id="268" r:id="rId6"/>
    <p:sldId id="260" r:id="rId7"/>
    <p:sldId id="261" r:id="rId8"/>
    <p:sldId id="262" r:id="rId9"/>
    <p:sldId id="263" r:id="rId10"/>
    <p:sldId id="270" r:id="rId11"/>
    <p:sldId id="266" r:id="rId12"/>
    <p:sldId id="264" r:id="rId13"/>
    <p:sldId id="265" r:id="rId14"/>
    <p:sldId id="269" r:id="rId1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5620"/>
    <p:restoredTop sz="94713" autoAdjust="0"/>
  </p:normalViewPr>
  <p:slideViewPr>
    <p:cSldViewPr>
      <p:cViewPr varScale="1">
        <p:scale>
          <a:sx n="69" d="100"/>
          <a:sy n="69" d="100"/>
        </p:scale>
        <p:origin x="77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29/06/2022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fr-FR" sz="8800" dirty="0" smtClean="0"/>
              <a:t>BCP - 2022 </a:t>
            </a:r>
            <a:br>
              <a:rPr lang="fr-FR" sz="8800" dirty="0" smtClean="0"/>
            </a:br>
            <a:r>
              <a:rPr lang="fr-FR" sz="8800" dirty="0" smtClean="0"/>
              <a:t>Critères évaluation </a:t>
            </a:r>
            <a:br>
              <a:rPr lang="fr-FR" sz="8800" dirty="0" smtClean="0"/>
            </a:br>
            <a:r>
              <a:rPr lang="fr-FR" sz="8800" dirty="0" smtClean="0"/>
              <a:t>épreuve écrite </a:t>
            </a:r>
            <a:br>
              <a:rPr lang="fr-FR" sz="8800" dirty="0" smtClean="0"/>
            </a:br>
            <a:endParaRPr lang="fr-FR" sz="8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5760" y="1072167"/>
            <a:ext cx="8892480" cy="5509200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3200" b="1" dirty="0"/>
              <a:t>Sujet 1 : </a:t>
            </a:r>
            <a:endParaRPr lang="fr-FR" sz="3200" dirty="0"/>
          </a:p>
          <a:p>
            <a:r>
              <a:rPr lang="en-US" sz="3200" dirty="0"/>
              <a:t>A lot of people prefer to visit stores in shopping </a:t>
            </a:r>
            <a:r>
              <a:rPr lang="en-US" sz="3200" dirty="0" err="1"/>
              <a:t>centres</a:t>
            </a:r>
            <a:r>
              <a:rPr lang="en-US" sz="3200" dirty="0"/>
              <a:t> but what do you think about buying online? </a:t>
            </a:r>
          </a:p>
          <a:p>
            <a:r>
              <a:rPr lang="en-US" sz="3200" dirty="0"/>
              <a:t>What are your shopping habits? 	</a:t>
            </a:r>
          </a:p>
          <a:p>
            <a:endParaRPr lang="fr-FR" sz="3200" b="1" dirty="0" smtClean="0"/>
          </a:p>
          <a:p>
            <a:r>
              <a:rPr lang="fr-FR" sz="3200" b="1" dirty="0" smtClean="0"/>
              <a:t>Sujet </a:t>
            </a:r>
            <a:r>
              <a:rPr lang="fr-FR" sz="3200" b="1" dirty="0"/>
              <a:t>2 : </a:t>
            </a:r>
            <a:endParaRPr lang="fr-FR" sz="3200" dirty="0"/>
          </a:p>
          <a:p>
            <a:r>
              <a:rPr lang="en-US" sz="3200" dirty="0"/>
              <a:t>Would you accept to move far away from your home town for a better job in France or abroad? </a:t>
            </a:r>
          </a:p>
          <a:p>
            <a:r>
              <a:rPr lang="en-US" sz="3200" dirty="0"/>
              <a:t>What are the things to consider before you make your decision? </a:t>
            </a:r>
          </a:p>
          <a:p>
            <a:r>
              <a:rPr lang="fr-FR" sz="3200" dirty="0" err="1"/>
              <a:t>Justify</a:t>
            </a:r>
            <a:r>
              <a:rPr lang="fr-FR" sz="3200" dirty="0"/>
              <a:t> </a:t>
            </a:r>
            <a:r>
              <a:rPr lang="fr-FR" sz="3200" dirty="0" err="1"/>
              <a:t>your</a:t>
            </a:r>
            <a:r>
              <a:rPr lang="fr-FR" sz="3200" dirty="0"/>
              <a:t> opinion. 	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3  :  EE  sujets LVB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7154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484784"/>
            <a:ext cx="8892480" cy="4524315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z="4800" b="1" dirty="0" smtClean="0"/>
              <a:t>Si le candidat traite 2 sujets au lieu d’un sujet au choix</a:t>
            </a:r>
            <a:r>
              <a:rPr lang="fr-FR" sz="4800" dirty="0" smtClean="0"/>
              <a:t> :  évaluer la meilleure prestation . </a:t>
            </a:r>
          </a:p>
          <a:p>
            <a:pPr lvl="0"/>
            <a:endParaRPr lang="fr-FR" sz="4800" dirty="0" smtClean="0"/>
          </a:p>
          <a:p>
            <a:r>
              <a:rPr lang="fr-FR" sz="4800" dirty="0" smtClean="0"/>
              <a:t>(Pas de cumul des 2, notamment pour le nombre de lignes exigées).</a:t>
            </a:r>
            <a:endParaRPr lang="fr-FR" sz="4800" dirty="0"/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3  :  EE   Critères évaluation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966775"/>
            <a:ext cx="8892480" cy="2677656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z="6000" b="1" dirty="0" smtClean="0"/>
              <a:t>Si le candidat rédige </a:t>
            </a:r>
          </a:p>
          <a:p>
            <a:pPr lvl="0"/>
            <a:r>
              <a:rPr lang="fr-FR" sz="6000" b="1" dirty="0" smtClean="0"/>
              <a:t>en français </a:t>
            </a:r>
            <a:r>
              <a:rPr lang="fr-FR" sz="6000" dirty="0" smtClean="0"/>
              <a:t>: 0</a:t>
            </a:r>
          </a:p>
          <a:p>
            <a:r>
              <a:rPr lang="fr-FR" sz="4800" dirty="0" smtClean="0"/>
              <a:t> </a:t>
            </a:r>
            <a:endParaRPr lang="fr-FR" sz="4800" dirty="0"/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3  :  EE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15516" y="1033515"/>
            <a:ext cx="8712968" cy="5693866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z="2800" b="1" dirty="0" smtClean="0"/>
              <a:t>Nombre de lignes </a:t>
            </a:r>
            <a:r>
              <a:rPr lang="fr-FR" sz="2800" dirty="0" smtClean="0"/>
              <a:t>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100/120 mots attendus  = 10 ou 12 lignes, </a:t>
            </a:r>
          </a:p>
          <a:p>
            <a:r>
              <a:rPr lang="fr-FR" sz="2800" dirty="0" smtClean="0"/>
              <a:t>            positionnement sur degrés 3 ou 4 (à moduler selon le niveau de langue)</a:t>
            </a:r>
          </a:p>
          <a:p>
            <a:endParaRPr lang="fr-FR" sz="28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2800" dirty="0" smtClean="0"/>
              <a:t>Si </a:t>
            </a:r>
            <a:r>
              <a:rPr lang="fr-FR" sz="2800" dirty="0"/>
              <a:t>5</a:t>
            </a:r>
            <a:r>
              <a:rPr lang="fr-FR" sz="2800" dirty="0" smtClean="0"/>
              <a:t>0 mots = 4 ou 5 lignes, </a:t>
            </a:r>
          </a:p>
          <a:p>
            <a:r>
              <a:rPr lang="fr-FR" sz="2800" dirty="0" smtClean="0"/>
              <a:t>            positionnement sur degré 1 </a:t>
            </a:r>
          </a:p>
          <a:p>
            <a:r>
              <a:rPr lang="fr-FR" sz="2800" dirty="0" smtClean="0"/>
              <a:t>     y compris si les lignes sont d’un excellent niveau. </a:t>
            </a:r>
          </a:p>
          <a:p>
            <a:endParaRPr lang="fr-FR" sz="28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2800" dirty="0" smtClean="0"/>
              <a:t>      Entre </a:t>
            </a:r>
            <a:r>
              <a:rPr lang="fr-FR" sz="2800" dirty="0"/>
              <a:t>50 et 100 </a:t>
            </a:r>
            <a:r>
              <a:rPr lang="fr-FR" sz="2800" dirty="0" smtClean="0"/>
              <a:t>mots </a:t>
            </a:r>
          </a:p>
          <a:p>
            <a:r>
              <a:rPr lang="fr-FR" sz="2800" dirty="0" smtClean="0"/>
              <a:t> 	positionnement sur degré </a:t>
            </a:r>
            <a:r>
              <a:rPr lang="fr-FR" sz="2800" dirty="0"/>
              <a:t>2 (en LVA) et des degrés 2 ou 3 (en LVB), en fonction aussi de la qualité de la production (niveau de langue</a:t>
            </a:r>
            <a:r>
              <a:rPr lang="fr-FR" sz="2800" dirty="0" smtClean="0"/>
              <a:t>).</a:t>
            </a:r>
            <a:endParaRPr lang="fr-FR" sz="2800" dirty="0"/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3  :  EE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555927" y="2096197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560318" y="3809854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Flèche droite 6"/>
          <p:cNvSpPr/>
          <p:nvPr/>
        </p:nvSpPr>
        <p:spPr>
          <a:xfrm>
            <a:off x="555927" y="5523511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2541097"/>
            <a:ext cx="8208912" cy="2862322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fr-FR" sz="3600" dirty="0"/>
              <a:t>Si le candidat écrit + </a:t>
            </a:r>
            <a:r>
              <a:rPr lang="fr-FR" sz="3600" dirty="0" smtClean="0"/>
              <a:t>de 12 </a:t>
            </a:r>
            <a:r>
              <a:rPr lang="fr-FR" sz="3600" dirty="0"/>
              <a:t>lignes,  on les lit et on les prend en compte pour l’évaluation. </a:t>
            </a:r>
          </a:p>
          <a:p>
            <a:r>
              <a:rPr lang="fr-FR" sz="3600" dirty="0"/>
              <a:t>             Positionnement sur degrés 3 ou 4. </a:t>
            </a:r>
          </a:p>
          <a:p>
            <a:r>
              <a:rPr lang="fr-FR" sz="3600" dirty="0"/>
              <a:t>             Pas de  sanction ni de bonification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3  :  EE</a:t>
            </a:r>
            <a:endParaRPr lang="fr-FR" sz="3600" b="1" dirty="0">
              <a:solidFill>
                <a:schemeClr val="tx1"/>
              </a:solidFill>
            </a:endParaRPr>
          </a:p>
        </p:txBody>
      </p:sp>
      <p:sp>
        <p:nvSpPr>
          <p:cNvPr id="7" name="Flèche droite 6"/>
          <p:cNvSpPr/>
          <p:nvPr/>
        </p:nvSpPr>
        <p:spPr>
          <a:xfrm>
            <a:off x="683568" y="4581128"/>
            <a:ext cx="504056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974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3528" y="1755974"/>
            <a:ext cx="8496944" cy="4062651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z="4000" b="1" dirty="0"/>
              <a:t>Le candidat peut avoir 0</a:t>
            </a:r>
            <a:r>
              <a:rPr lang="fr-FR" sz="4000" dirty="0"/>
              <a:t> </a:t>
            </a:r>
            <a:r>
              <a:rPr lang="fr-FR" sz="4000" dirty="0" smtClean="0"/>
              <a:t>:</a:t>
            </a:r>
            <a:endParaRPr lang="fr-FR" sz="40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fr-FR" sz="4000" dirty="0" smtClean="0"/>
              <a:t>absence </a:t>
            </a:r>
            <a:r>
              <a:rPr lang="fr-FR" sz="4000" dirty="0"/>
              <a:t>totale de réponse,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fr-FR" sz="4000" dirty="0" smtClean="0"/>
              <a:t>compte-rendu </a:t>
            </a:r>
            <a:r>
              <a:rPr lang="fr-FR" sz="4000" dirty="0"/>
              <a:t>qui démontre une absence totale de compréhension,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fr-FR" sz="4000" dirty="0"/>
              <a:t>r</a:t>
            </a:r>
            <a:r>
              <a:rPr lang="fr-FR" sz="4000" smtClean="0"/>
              <a:t>éponse </a:t>
            </a:r>
            <a:r>
              <a:rPr lang="fr-FR" sz="4000" dirty="0" smtClean="0"/>
              <a:t>en </a:t>
            </a:r>
            <a:r>
              <a:rPr lang="fr-FR" sz="4000" dirty="0"/>
              <a:t>langue étrangère</a:t>
            </a:r>
            <a:r>
              <a:rPr lang="fr-FR" sz="4000" b="1" dirty="0"/>
              <a:t> </a:t>
            </a:r>
            <a:r>
              <a:rPr lang="fr-FR" sz="4000" dirty="0"/>
              <a:t>(au lieu de répondre en français).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1  :  CO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293142"/>
            <a:ext cx="8892480" cy="4832092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z="2800" b="1" dirty="0"/>
              <a:t>Le candidat restitue ce qu’il a compris :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/>
              <a:t>la nature et le thème principal du document 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 smtClean="0"/>
              <a:t>la situation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 smtClean="0"/>
              <a:t>les </a:t>
            </a:r>
            <a:r>
              <a:rPr lang="fr-FR" sz="2800" dirty="0"/>
              <a:t>faits </a:t>
            </a:r>
            <a:r>
              <a:rPr lang="fr-FR" sz="2800" dirty="0" smtClean="0"/>
              <a:t>marquants, les </a:t>
            </a:r>
            <a:r>
              <a:rPr lang="fr-FR" sz="2800" dirty="0"/>
              <a:t>événements principaux, les informations </a:t>
            </a:r>
            <a:r>
              <a:rPr lang="fr-FR" sz="2800" dirty="0" smtClean="0"/>
              <a:t>significatives,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 smtClean="0"/>
              <a:t>l’identité </a:t>
            </a:r>
            <a:r>
              <a:rPr lang="fr-FR" sz="2800" dirty="0"/>
              <a:t>des personnes (ou personnages) et, éventuellement, les liens entre elles (entre eux)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 smtClean="0"/>
              <a:t>les </a:t>
            </a:r>
            <a:r>
              <a:rPr lang="fr-FR" sz="2800" dirty="0"/>
              <a:t>différents points de vue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 smtClean="0"/>
              <a:t>les </a:t>
            </a:r>
            <a:r>
              <a:rPr lang="fr-FR" sz="2800" dirty="0"/>
              <a:t>éventuels éléments implicites du document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 smtClean="0"/>
              <a:t>la </a:t>
            </a:r>
            <a:r>
              <a:rPr lang="fr-FR" sz="2800" dirty="0"/>
              <a:t>fonction et la portée du document (relater, informer, convaincre, critiquer, dénoncer, divertir, etc.).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1  :  CO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970251"/>
            <a:ext cx="8892480" cy="3477875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z="4400" smtClean="0"/>
              <a:t>Compte-rendu = rapporter </a:t>
            </a:r>
            <a:r>
              <a:rPr lang="fr-FR" sz="4400" dirty="0"/>
              <a:t>les informations </a:t>
            </a:r>
            <a:r>
              <a:rPr lang="fr-FR" sz="4400" dirty="0" smtClean="0"/>
              <a:t>comprises </a:t>
            </a:r>
            <a:r>
              <a:rPr lang="fr-FR" sz="4400" dirty="0"/>
              <a:t>et </a:t>
            </a:r>
            <a:r>
              <a:rPr lang="fr-FR" sz="4400"/>
              <a:t>non </a:t>
            </a:r>
            <a:r>
              <a:rPr lang="fr-FR" sz="4400" smtClean="0"/>
              <a:t>imaginer ou</a:t>
            </a:r>
            <a:r>
              <a:rPr lang="fr-FR" sz="4400"/>
              <a:t> </a:t>
            </a:r>
            <a:r>
              <a:rPr lang="fr-FR" sz="4400" smtClean="0"/>
              <a:t>extrapoler </a:t>
            </a:r>
            <a:r>
              <a:rPr lang="fr-FR" sz="4400" dirty="0" smtClean="0"/>
              <a:t>(dire </a:t>
            </a:r>
            <a:r>
              <a:rPr lang="fr-FR" sz="4400" dirty="0" err="1" smtClean="0"/>
              <a:t>qq</a:t>
            </a:r>
            <a:r>
              <a:rPr lang="fr-FR" sz="4400" dirty="0" smtClean="0"/>
              <a:t> chose qui n’est pas dans la CO)</a:t>
            </a:r>
            <a:r>
              <a:rPr lang="fr-FR" sz="4400"/>
              <a:t> </a:t>
            </a:r>
            <a:r>
              <a:rPr lang="fr-FR" sz="4400" smtClean="0"/>
              <a:t>ni </a:t>
            </a:r>
            <a:r>
              <a:rPr lang="fr-FR" sz="4400" dirty="0"/>
              <a:t>donner son point de vue personnel.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1  :  CO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96316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724029"/>
            <a:ext cx="8892480" cy="3970318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600" dirty="0" smtClean="0"/>
              <a:t>Pour </a:t>
            </a:r>
            <a:r>
              <a:rPr lang="fr-FR" sz="3600" smtClean="0"/>
              <a:t>une vidéo : </a:t>
            </a:r>
            <a:r>
              <a:rPr lang="fr-FR" sz="3600" dirty="0" smtClean="0"/>
              <a:t>ne </a:t>
            </a:r>
            <a:r>
              <a:rPr lang="fr-FR" sz="3600" dirty="0"/>
              <a:t>pas tenir compte des informations relayées par </a:t>
            </a:r>
            <a:r>
              <a:rPr lang="fr-FR" sz="3600"/>
              <a:t>les </a:t>
            </a:r>
            <a:r>
              <a:rPr lang="fr-FR" sz="3600" smtClean="0"/>
              <a:t>images</a:t>
            </a:r>
            <a:r>
              <a:rPr lang="fr-FR" sz="3600" dirty="0"/>
              <a:t> : </a:t>
            </a:r>
            <a:r>
              <a:rPr lang="fr-FR" sz="3600" dirty="0" smtClean="0"/>
              <a:t>ne </a:t>
            </a:r>
            <a:r>
              <a:rPr lang="fr-FR" sz="3600" dirty="0"/>
              <a:t>correspond pas à la compétence évaluée</a:t>
            </a:r>
            <a:r>
              <a:rPr lang="fr-FR" sz="3600" dirty="0" smtClean="0"/>
              <a:t>.</a:t>
            </a:r>
            <a:endParaRPr lang="fr-FR" sz="36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600" dirty="0"/>
              <a:t>La longueur du compte rendu n’est pas spécifiée dans le B.O</a:t>
            </a:r>
            <a:r>
              <a:rPr lang="fr-FR" sz="3600" dirty="0" smtClean="0"/>
              <a:t>.</a:t>
            </a:r>
            <a:endParaRPr lang="fr-FR" sz="3600" dirty="0"/>
          </a:p>
          <a:p>
            <a:pPr marL="457200" lvl="0" indent="-457200">
              <a:buFont typeface="Arial" panose="020B0604020202020204" pitchFamily="34" charset="0"/>
              <a:buChar char="•"/>
            </a:pPr>
            <a:r>
              <a:rPr lang="fr-FR" sz="3600" dirty="0" smtClean="0"/>
              <a:t>Ne pas évaluer le </a:t>
            </a:r>
            <a:r>
              <a:rPr lang="fr-FR" sz="3600" dirty="0"/>
              <a:t>degré de maîtrise de la langue française des candidats.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rgbClr val="FFFF99"/>
          </a:solidFill>
          <a:ln>
            <a:solidFill>
              <a:srgbClr val="FF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1  :  CO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5722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442973"/>
            <a:ext cx="8892480" cy="5016758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z="3200" b="1" dirty="0"/>
              <a:t>Le candidat peut avoir 0</a:t>
            </a:r>
            <a:r>
              <a:rPr lang="fr-FR" sz="3200" dirty="0"/>
              <a:t> : </a:t>
            </a:r>
            <a:endParaRPr lang="fr-FR" sz="3200" dirty="0" smtClean="0"/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/>
              <a:t>a</a:t>
            </a:r>
            <a:r>
              <a:rPr lang="fr-FR" sz="3200" smtClean="0"/>
              <a:t>bsence </a:t>
            </a:r>
            <a:r>
              <a:rPr lang="fr-FR" sz="3200" dirty="0"/>
              <a:t>totale de réponse,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compte-rendu avec absence </a:t>
            </a:r>
            <a:r>
              <a:rPr lang="fr-FR" sz="3200" dirty="0"/>
              <a:t>totale de compréhension,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/>
              <a:t>r</a:t>
            </a:r>
            <a:r>
              <a:rPr lang="fr-FR" sz="3200" smtClean="0"/>
              <a:t>éponse </a:t>
            </a:r>
            <a:r>
              <a:rPr lang="fr-FR" sz="3200" dirty="0" smtClean="0"/>
              <a:t>en </a:t>
            </a:r>
            <a:r>
              <a:rPr lang="fr-FR" sz="3200" dirty="0"/>
              <a:t>langue étrangère</a:t>
            </a:r>
            <a:r>
              <a:rPr lang="fr-FR" sz="3200" b="1" dirty="0"/>
              <a:t> </a:t>
            </a:r>
            <a:r>
              <a:rPr lang="fr-FR" sz="3200" dirty="0"/>
              <a:t>(au lieu de répondre en français),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une </a:t>
            </a:r>
            <a:r>
              <a:rPr lang="fr-FR" sz="3200" dirty="0"/>
              <a:t>traduction intégrale du texte</a:t>
            </a:r>
            <a:r>
              <a:rPr lang="fr-FR" sz="3200" dirty="0" smtClean="0"/>
              <a:t>.</a:t>
            </a:r>
            <a:endParaRPr lang="fr-FR" sz="3200" dirty="0"/>
          </a:p>
          <a:p>
            <a:r>
              <a:rPr lang="fr-FR" sz="3200" b="1" u="sng" dirty="0" smtClean="0"/>
              <a:t>N.B: </a:t>
            </a:r>
            <a:r>
              <a:rPr lang="fr-FR" sz="3200" dirty="0" smtClean="0"/>
              <a:t>si le </a:t>
            </a:r>
            <a:r>
              <a:rPr lang="fr-FR" sz="3200" dirty="0"/>
              <a:t>candidat intègre des éléments du texte, traduits à son compte-rendu, </a:t>
            </a:r>
            <a:r>
              <a:rPr lang="fr-FR" sz="3200" dirty="0" smtClean="0"/>
              <a:t>ne pas sanctionner. </a:t>
            </a:r>
            <a:r>
              <a:rPr lang="fr-FR" sz="3200" dirty="0"/>
              <a:t>On accepte de corriger selon la grille.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2  :  CE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208945"/>
            <a:ext cx="8892480" cy="4832092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sz="2800" b="1" dirty="0"/>
              <a:t>Le candidat restitue ce qu’il a compris :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/>
              <a:t>la nature et le thème principal du document 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/>
              <a:t>la situation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/>
              <a:t>les faits marquants, les événements principaux, les informations significatives,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/>
              <a:t>l’identité des personnes (ou personnages) et, éventuellement, les liens entre elles (entre eux)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/>
              <a:t>les différents points de vue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/>
              <a:t>les éventuels éléments implicites du document 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2800" dirty="0"/>
              <a:t>la fonction et la portée du document (relater, informer, convaincre, critiquer, dénoncer, divertir, etc.).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2  :  CE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51520" y="1348800"/>
            <a:ext cx="8892480" cy="5016758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4000" dirty="0"/>
              <a:t>La longueur du compte rendu n’est pas spécifiée dans le B.O</a:t>
            </a:r>
            <a:r>
              <a:rPr lang="fr-FR" sz="4000" dirty="0" smtClean="0"/>
              <a:t>.</a:t>
            </a:r>
            <a:endParaRPr lang="fr-FR" sz="4000" dirty="0"/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4000" dirty="0" smtClean="0"/>
              <a:t>Ne pas évaluer le </a:t>
            </a:r>
            <a:r>
              <a:rPr lang="fr-FR" sz="4000" dirty="0"/>
              <a:t>degré de maîtrise de la langue française des </a:t>
            </a:r>
            <a:r>
              <a:rPr lang="fr-FR" sz="4000" dirty="0" smtClean="0"/>
              <a:t>candidats.</a:t>
            </a:r>
          </a:p>
          <a:p>
            <a:pPr marL="571500" lvl="0" indent="-571500">
              <a:buFont typeface="Arial" panose="020B0604020202020204" pitchFamily="34" charset="0"/>
              <a:buChar char="•"/>
            </a:pPr>
            <a:r>
              <a:rPr lang="fr-FR" sz="4000" dirty="0" smtClean="0"/>
              <a:t>Si le </a:t>
            </a:r>
            <a:r>
              <a:rPr lang="fr-FR" sz="4000" dirty="0"/>
              <a:t>candidat </a:t>
            </a:r>
            <a:r>
              <a:rPr lang="fr-FR" sz="4000" dirty="0" smtClean="0"/>
              <a:t>énonce les </a:t>
            </a:r>
            <a:r>
              <a:rPr lang="fr-FR" sz="4000" dirty="0"/>
              <a:t>idées, les éléments perçus et compris, sans ordonner </a:t>
            </a:r>
            <a:r>
              <a:rPr lang="fr-FR" sz="4000"/>
              <a:t>son </a:t>
            </a:r>
            <a:r>
              <a:rPr lang="fr-FR" sz="4000" smtClean="0"/>
              <a:t>propos</a:t>
            </a:r>
            <a:r>
              <a:rPr lang="fr-FR" sz="4000"/>
              <a:t>,</a:t>
            </a:r>
            <a:r>
              <a:rPr lang="fr-FR" sz="4000" smtClean="0"/>
              <a:t> </a:t>
            </a:r>
            <a:r>
              <a:rPr lang="fr-FR" sz="4000" dirty="0" smtClean="0"/>
              <a:t>évaluer en se référant </a:t>
            </a:r>
            <a:r>
              <a:rPr lang="fr-FR" sz="4000" dirty="0"/>
              <a:t>à la grille sans pénaliser.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2  :  CE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50706"/>
          </a:xfrm>
        </p:spPr>
        <p:txBody>
          <a:bodyPr>
            <a:normAutofit/>
          </a:bodyPr>
          <a:lstStyle/>
          <a:p>
            <a:r>
              <a:rPr lang="fr-FR" sz="8800" dirty="0" smtClean="0"/>
              <a:t/>
            </a:r>
            <a:br>
              <a:rPr lang="fr-FR" sz="8800" dirty="0" smtClean="0"/>
            </a:br>
            <a:endParaRPr lang="fr-FR" sz="8800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25760" y="825944"/>
            <a:ext cx="8892480" cy="6001643"/>
          </a:xfrm>
          <a:prstGeom prst="rect">
            <a:avLst/>
          </a:prstGeom>
          <a:noFill/>
          <a:ln w="9525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fr-FR" sz="3200" b="1" dirty="0"/>
              <a:t>Sujet 1 : </a:t>
            </a:r>
            <a:endParaRPr lang="fr-FR" sz="3200" dirty="0"/>
          </a:p>
          <a:p>
            <a:r>
              <a:rPr lang="en-US" sz="3200" dirty="0"/>
              <a:t>Nowadays people live with smartphones, apps, voice assistants, robots, drones, etc. Do you think new technologies make your daily life better and safer? </a:t>
            </a:r>
          </a:p>
          <a:p>
            <a:r>
              <a:rPr lang="en-US" sz="3200" dirty="0"/>
              <a:t>Justify your opinion and give examples. </a:t>
            </a:r>
            <a:endParaRPr lang="en-US" sz="3200" dirty="0" smtClean="0"/>
          </a:p>
          <a:p>
            <a:r>
              <a:rPr lang="fr-FR" sz="3200" b="1" dirty="0"/>
              <a:t>Sujet 2 : </a:t>
            </a:r>
            <a:endParaRPr lang="fr-FR" sz="3200" dirty="0"/>
          </a:p>
          <a:p>
            <a:r>
              <a:rPr lang="en-US" sz="3200" dirty="0"/>
              <a:t>One of your friends is interested in your career choice. </a:t>
            </a:r>
          </a:p>
          <a:p>
            <a:r>
              <a:rPr lang="en-US" sz="3200" dirty="0"/>
              <a:t>Give details about the training, the required skills, the benefits and possible drawbacks of your future job to help him/her make the right decision. 	</a:t>
            </a:r>
          </a:p>
        </p:txBody>
      </p:sp>
      <p:sp>
        <p:nvSpPr>
          <p:cNvPr id="4" name="Rectangle 3"/>
          <p:cNvSpPr/>
          <p:nvPr/>
        </p:nvSpPr>
        <p:spPr>
          <a:xfrm>
            <a:off x="323528" y="116632"/>
            <a:ext cx="8496944" cy="79208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sz="3600" b="1" dirty="0" smtClean="0">
                <a:solidFill>
                  <a:schemeClr val="tx1"/>
                </a:solidFill>
              </a:rPr>
              <a:t>PARTIE 3  :  EE  sujets LVA</a:t>
            </a:r>
            <a:endParaRPr lang="fr-FR" sz="36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141</TotalTime>
  <Words>809</Words>
  <Application>Microsoft Office PowerPoint</Application>
  <PresentationFormat>Affichage à l'écran (4:3)</PresentationFormat>
  <Paragraphs>93</Paragraphs>
  <Slides>14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17" baseType="lpstr">
      <vt:lpstr>Arial</vt:lpstr>
      <vt:lpstr>Calibri</vt:lpstr>
      <vt:lpstr>Thème Office</vt:lpstr>
      <vt:lpstr>BCP - 2022  Critères évaluation  épreuve écrite 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 - 2021  Critères évaluation  épreuve écrite</dc:title>
  <dc:creator>Utilisateur</dc:creator>
  <cp:lastModifiedBy>SIMON ISABELLE</cp:lastModifiedBy>
  <cp:revision>29</cp:revision>
  <dcterms:created xsi:type="dcterms:W3CDTF">2021-06-20T12:27:54Z</dcterms:created>
  <dcterms:modified xsi:type="dcterms:W3CDTF">2022-06-29T17:14:13Z</dcterms:modified>
</cp:coreProperties>
</file>