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DDFDB-E0CE-47C8-9DC0-3E3C61FD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70150B-9B5C-4762-BA6E-FBC09AD25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0E60B0-56C4-4196-9CC7-2F7B0B20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C166A9-5775-43B4-850D-FFDAB5FF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036FE1-BC7D-4108-B2E2-0E2A1A23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29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38EFD-AFF0-449A-902B-C0685086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1767A2-AE47-47FA-832C-0183F3B69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FDBFC9-0E14-4FB8-863F-D82E1729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A301BB-6A58-4570-BD0D-302A1696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9E8D6-DB9C-4FB1-8850-DFDC7431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13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FED3DC-0E1D-411E-A426-242F709C2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8EA144-7B99-4849-B5F5-3E2D86EDD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EE975-EAC5-4F01-971B-82AB9765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A66821-74D1-45A0-9553-BCB452F4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B404F7-0FEA-4E8D-9CCB-FE21EAA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CE832-1B72-491E-BB31-CB0BECC1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02A855-5534-48A8-BF89-25725C61B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65BB0A-3381-4472-A459-6EE076AE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8EA100-3936-4C91-97BA-0CAFE544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C022E0-D401-4677-A37F-E8399A47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74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DE29F-2BCC-4DF4-BCAD-660BFBB6A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3F1B1A-9706-49DA-B1DB-1C01E829E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8A8746-0052-40BD-BAD1-34D89B1C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33F44-5F15-4912-BDEA-F5111308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3AA185-30E9-4A31-84D2-E3ECF94B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60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AA4D5-D205-4F20-9385-438516F5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226E9-89AD-491E-8AC1-FCB40E57B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FB2D87-581C-4D37-AA3E-4E44EF1E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6FCBBB-79D9-465D-8DDC-3F14456D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BAE2A5-D377-4AC2-AE73-6160860A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18DF54-654B-4E3E-8CF5-ED9C131A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24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6E932-2666-4296-B820-29E83F13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B12E31-447A-49B2-A66D-81CCB6536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38AA59-3F60-493A-BAE8-BB897A049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C2CDFE-0F52-4C39-9901-C78807156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A565F8-7B42-49D2-AF0A-F8FB536BE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28E543-74E8-47BC-AC04-59412CCD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D3E141-A44F-4D41-B4D5-E4D1690E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863AF6-3145-42A4-B0F5-88969B12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74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A66AA-BEDE-404C-91DF-1D7D44A2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E6D14D-502F-4729-85D7-22DAD9F2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2729BD-9CB8-4042-9D19-F917B87C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7B49E4-E679-41D6-87C0-2639A6CB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51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3D3714-827B-4758-B937-C26DE2CD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47E5C4-54E8-4397-B0EE-D30420F1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A06652-B751-4059-980C-731182FF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69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33F4B-9844-4F86-8653-C1EFD8C3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96F030-EB9C-46E4-9DA6-8147D21AC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DAB717-886F-44B9-A89F-62B4A610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956BDC-5FFB-4323-8795-67DE75EA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AF5CD7-C2AC-42CD-9C00-3A3C0A08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71782C-229B-4985-BAB3-406A6BB9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16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5D80F-CF1E-4590-8ED8-CB1BA54B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DDA700-1CEE-4187-AA02-73BEDFEFE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210ACE-DB3D-4B27-A3A4-B31ECE028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4FEF75-1DF2-46A0-AA79-9E192FFA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957FB5-2753-4896-8A0A-F1A7153E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3603AB-D85C-46EE-9504-FF024900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BD9D5A-E193-4B03-AE1F-DB759A14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A02FA3-B118-4E92-92A2-840FF81A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C08D54-E64B-46E6-BCE1-5345CC6C9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27DA-4A26-4849-B947-B56251AAB2ED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8B4C2A-0096-4437-970E-6BE408F18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82E550-7B7E-45E2-9C63-A71DB11B1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45FB-C88B-4CB4-ADE3-F3D0258251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030D6-7680-4AD1-87C8-34A14B914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660" y="-2126631"/>
            <a:ext cx="9144000" cy="2387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E38F2F-8C20-466B-80E0-5558AC62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4498" y="5090466"/>
            <a:ext cx="9144000" cy="16557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ADA27C-AC73-4490-B335-38FE120D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0" y="-9772"/>
            <a:ext cx="2312695" cy="316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5CC1A4-09C1-4062-9DB5-A5C7A045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5" y="5004053"/>
            <a:ext cx="2166112" cy="21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D9E07FA-18BE-4FBA-91F3-A428A97B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8" y="-15738"/>
            <a:ext cx="2389598" cy="31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64FB1B6-B1B7-4D0A-B8BA-8E2AB06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68" y="3832744"/>
            <a:ext cx="4372816" cy="30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85109B1-615C-419E-ACFF-5E92086E3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16" y="4486947"/>
            <a:ext cx="1656052" cy="241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AC4D631-BA07-4D76-BDBC-056CDB049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6" y="0"/>
            <a:ext cx="3036003" cy="38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18E8117-4047-4BC0-BFB2-6E31BF3F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329" y="-12700"/>
            <a:ext cx="2420595" cy="34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F53083B-04BF-4BB9-A525-28C532D7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27" y="5109031"/>
            <a:ext cx="2979473" cy="16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8C06519-E5FC-40B8-9CE2-373E5604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80" y="1921521"/>
            <a:ext cx="2453494" cy="322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BBB4D665-9320-445C-BE8C-A471BA1C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41" y="5090466"/>
            <a:ext cx="2915243" cy="18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47D0A218-3C81-4E0A-A91C-8CC51671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5" y="2794088"/>
            <a:ext cx="2439256" cy="24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981FCAF6-9DE5-49CB-80AA-11B75098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98" y="-1"/>
            <a:ext cx="1990338" cy="25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7D1D51-C7CE-46DB-A617-CA3C33C8AF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22" y="2061320"/>
            <a:ext cx="4836770" cy="33971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35FA73B-4FE7-4445-B9A8-27662DC038DD}"/>
              </a:ext>
            </a:extLst>
          </p:cNvPr>
          <p:cNvSpPr txBox="1"/>
          <p:nvPr/>
        </p:nvSpPr>
        <p:spPr>
          <a:xfrm>
            <a:off x="2872938" y="278067"/>
            <a:ext cx="8152377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L’affirmation de la femme à travers le temps</a:t>
            </a:r>
          </a:p>
        </p:txBody>
      </p:sp>
    </p:spTree>
    <p:extLst>
      <p:ext uri="{BB962C8B-B14F-4D97-AF65-F5344CB8AC3E}">
        <p14:creationId xmlns:p14="http://schemas.microsoft.com/office/powerpoint/2010/main" val="281456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6B41F-C102-4AD0-8547-BE61B97D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mettre en œuvre le déclenchement de la démarche ? (phase 1)</a:t>
            </a:r>
            <a:b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6A1966-F49C-41D5-8019-5C8B19A62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fr-FR" sz="21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Concertation de l’équipe pour définir le thème selon les besoins pour les élèves et en lien avec le projet d’établissement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fr-FR" sz="21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Proposer des ateliers d’intelligence pour que les apprenants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1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s’approprient le thème et y adhérent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1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 définissent leur projet : collectif ou individuel, rôle de chacun, appropriation, personnalisation, mise en œuvre personnelle ou collective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39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E6D20-4CB0-46B8-B054-E319BEF5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0" y="365126"/>
            <a:ext cx="10383129" cy="78842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Comment les élèves peuvent-ils s’approprier le thème?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6458C2-2706-4BDE-A7A7-3883D7B4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3" y="1153552"/>
            <a:ext cx="10889566" cy="1603375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Méthode des 6 chapeaux :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du thème général du CDO, demander aux apprenants de compléter individuellement (sur un carnet de route) ou collectivement (sur tableau, panneau, « Trello » à conserver tout au long du déroulement du projet) le tableau des six chapeaux. Des chapeaux peuvent être évincés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218885-02D3-43DF-8702-31B841FA1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t="21526" r="28072" b="22342"/>
          <a:stretch/>
        </p:blipFill>
        <p:spPr>
          <a:xfrm>
            <a:off x="3345473" y="2548651"/>
            <a:ext cx="5897001" cy="43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2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79768-4F5A-41E7-8EE2-789A0809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/>
              <a:t>Comment aider les élèves à définir leur projet?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634BF3-9AB0-4A8C-ADC1-F58D3963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806"/>
            <a:ext cx="10401886" cy="573961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de la réflexion collective ou individuelle sur le thème, chaque apprenant doit trouver sa mission dans le projet collectif ou individuel ou réalisation personnelle ou collective.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La Méthode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scrum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 post-it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Demander aux apprenants de compléter individuellement (sur tableau, panneau, à conserver tout au long du déroulement du projet) le tableau à l’aide de post-it.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post-it 1 correspondant au scénario et représente le projet de l’apprenant.(attribuer une couleur pour chaque scénario)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tâches</a:t>
            </a: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L’apprenant indique sur post-it les tâches à mener pour la réalisation du scénario dans la  colonne à faire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L’évolution du projet L’apprenant ou l’enseignant déplace les post-it « tâches à mener » dans la colonne « en cours » puis « à vérifier » puis « terminé »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EC25AFA-C418-44E0-A6FD-6C3934F73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18578"/>
              </p:ext>
            </p:extLst>
          </p:nvPr>
        </p:nvGraphicFramePr>
        <p:xfrm>
          <a:off x="2736043" y="5510212"/>
          <a:ext cx="5847715" cy="982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639">
                  <a:extLst>
                    <a:ext uri="{9D8B030D-6E8A-4147-A177-3AD203B41FA5}">
                      <a16:colId xmlns:a16="http://schemas.microsoft.com/office/drawing/2014/main" val="1343991532"/>
                    </a:ext>
                  </a:extLst>
                </a:gridCol>
                <a:gridCol w="1320575">
                  <a:extLst>
                    <a:ext uri="{9D8B030D-6E8A-4147-A177-3AD203B41FA5}">
                      <a16:colId xmlns:a16="http://schemas.microsoft.com/office/drawing/2014/main" val="3122785890"/>
                    </a:ext>
                  </a:extLst>
                </a:gridCol>
                <a:gridCol w="723429">
                  <a:extLst>
                    <a:ext uri="{9D8B030D-6E8A-4147-A177-3AD203B41FA5}">
                      <a16:colId xmlns:a16="http://schemas.microsoft.com/office/drawing/2014/main" val="2065841773"/>
                    </a:ext>
                  </a:extLst>
                </a:gridCol>
                <a:gridCol w="899209">
                  <a:extLst>
                    <a:ext uri="{9D8B030D-6E8A-4147-A177-3AD203B41FA5}">
                      <a16:colId xmlns:a16="http://schemas.microsoft.com/office/drawing/2014/main" val="4257951788"/>
                    </a:ext>
                  </a:extLst>
                </a:gridCol>
                <a:gridCol w="989320">
                  <a:extLst>
                    <a:ext uri="{9D8B030D-6E8A-4147-A177-3AD203B41FA5}">
                      <a16:colId xmlns:a16="http://schemas.microsoft.com/office/drawing/2014/main" val="1601146236"/>
                    </a:ext>
                  </a:extLst>
                </a:gridCol>
                <a:gridCol w="1169543">
                  <a:extLst>
                    <a:ext uri="{9D8B030D-6E8A-4147-A177-3AD203B41FA5}">
                      <a16:colId xmlns:a16="http://schemas.microsoft.com/office/drawing/2014/main" val="2818079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Prénom / rôle/ fonction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Scénario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A faire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En cours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A vérifier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Terminé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182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 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2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06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DBA0F-F63F-4D8F-A29A-4144F141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02" y="365125"/>
            <a:ext cx="10397197" cy="619613"/>
          </a:xfrm>
        </p:spPr>
        <p:txBody>
          <a:bodyPr>
            <a:noAutofit/>
          </a:bodyPr>
          <a:lstStyle/>
          <a:p>
            <a:pPr algn="ctr"/>
            <a:r>
              <a:rPr lang="fr-FR" b="1" dirty="0"/>
              <a:t>Tracer ou évaluer en cours de formation?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0F46BE1-0003-4188-8EBC-5017E740E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27014" r="14459" b="6399"/>
          <a:stretch/>
        </p:blipFill>
        <p:spPr>
          <a:xfrm>
            <a:off x="2034272" y="1392702"/>
            <a:ext cx="8123455" cy="4276579"/>
          </a:xfrm>
        </p:spPr>
      </p:pic>
    </p:spTree>
    <p:extLst>
      <p:ext uri="{BB962C8B-B14F-4D97-AF65-F5344CB8AC3E}">
        <p14:creationId xmlns:p14="http://schemas.microsoft.com/office/powerpoint/2010/main" val="391858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BA761-F36D-474F-933A-59661C39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/>
              <a:t>Tracer ou évaluer en cours de formation?</a:t>
            </a:r>
            <a:endParaRPr lang="fr-FR" sz="36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98CEADD-C8AE-430D-84F1-36FDABAAC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36849" r="21817" b="3584"/>
          <a:stretch/>
        </p:blipFill>
        <p:spPr>
          <a:xfrm>
            <a:off x="1744393" y="1398130"/>
            <a:ext cx="8918918" cy="4777068"/>
          </a:xfrm>
        </p:spPr>
      </p:pic>
    </p:spTree>
    <p:extLst>
      <p:ext uri="{BB962C8B-B14F-4D97-AF65-F5344CB8AC3E}">
        <p14:creationId xmlns:p14="http://schemas.microsoft.com/office/powerpoint/2010/main" val="79614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DC40D-B764-46C0-A6E5-77173C89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61209" cy="77435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Comment évaluer en cours de formation?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F05137B-F87F-415F-B069-023018C4B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9" t="20440" r="11364" b="3907"/>
          <a:stretch/>
        </p:blipFill>
        <p:spPr>
          <a:xfrm>
            <a:off x="2009335" y="1234488"/>
            <a:ext cx="8513298" cy="4955501"/>
          </a:xfrm>
        </p:spPr>
      </p:pic>
    </p:spTree>
    <p:extLst>
      <p:ext uri="{BB962C8B-B14F-4D97-AF65-F5344CB8AC3E}">
        <p14:creationId xmlns:p14="http://schemas.microsoft.com/office/powerpoint/2010/main" val="424269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C8388-B67F-4A52-BCA8-6B4977BF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critères retenus pour l’oral du CDO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492F03-8481-4019-B4D5-48EBE4AC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0498"/>
            <a:ext cx="10795783" cy="49658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1725"/>
              </a:spcAft>
            </a:pPr>
            <a:r>
              <a:rPr lang="fr-FR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hiérarchisation correcte des informations délivrées pour introduire le sujet.</a:t>
            </a:r>
            <a:endParaRPr lang="fr-FR" sz="29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25"/>
              </a:spcAft>
            </a:pPr>
            <a:r>
              <a:rPr lang="fr-FR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clarté de la présentation et la pertinence des termes utilisés.</a:t>
            </a:r>
            <a:endParaRPr lang="fr-FR" sz="29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25"/>
              </a:spcAft>
            </a:pPr>
            <a:r>
              <a:rPr lang="fr-FR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 respect des consignes données sur le contenu exigé de la présentation.</a:t>
            </a:r>
            <a:endParaRPr lang="fr-FR" sz="29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25"/>
              </a:spcAft>
            </a:pPr>
            <a:r>
              <a:rPr lang="fr-FR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L'identification claire, précise et restituée objectivement des points suivants : objectifs du projet, étapes, acteurs, part individuelle investie dans le projet.</a:t>
            </a:r>
            <a:endParaRPr lang="fr-FR" sz="29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25"/>
              </a:spcAft>
            </a:pPr>
            <a:r>
              <a:rPr lang="fr-FR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L'identification des difficultés rencontrées et de la manière dont elles ont été dépassées ou non.</a:t>
            </a:r>
            <a:endParaRPr lang="fr-FR" sz="29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25"/>
              </a:spcAft>
            </a:pPr>
            <a:r>
              <a:rPr lang="fr-FR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mise en avant des aspects positifs ou présentant des difficultés rencontrées au long du projet.</a:t>
            </a:r>
            <a:endParaRPr lang="fr-FR" sz="29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25"/>
              </a:spcAft>
            </a:pPr>
            <a:r>
              <a:rPr lang="fr-FR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L'émission d'un avis ou ressenti personnel sur le chef-d'œuvre entrepris</a:t>
            </a:r>
            <a:endParaRPr lang="fr-FR" sz="29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725"/>
              </a:spcAft>
            </a:pPr>
            <a:r>
              <a:rPr lang="fr-FR" sz="2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mise en exergue de la pertinence du chef-d'œuvre par rapport à la filière métier du candidat.</a:t>
            </a:r>
            <a:endParaRPr lang="fr-FR" sz="29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02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B9E-64C1-4312-B180-521128C0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2998"/>
          </a:xfrm>
        </p:spPr>
        <p:txBody>
          <a:bodyPr/>
          <a:lstStyle/>
          <a:p>
            <a:pPr algn="ctr"/>
            <a:br>
              <a:rPr lang="fr-F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DC59DA-5B3C-42B1-BF3B-37771426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127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PROJET CHEF D’ŒUVRE lycée Myriam 2020 -2022  </a:t>
            </a:r>
          </a:p>
          <a:p>
            <a:pPr marL="0" indent="0" algn="ctr">
              <a:buNone/>
            </a:pPr>
            <a:r>
              <a:rPr lang="fr-FR" sz="2400" b="1" dirty="0"/>
              <a:t>            1</a:t>
            </a:r>
            <a:r>
              <a:rPr lang="fr-FR" sz="2400" b="1" baseline="30000" dirty="0"/>
              <a:t>re</a:t>
            </a:r>
            <a:r>
              <a:rPr lang="fr-FR" sz="2400" b="1" dirty="0"/>
              <a:t> MMV        Terminale MMV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sz="1050" dirty="0"/>
              <a:t>Enseignantes 2020/2021: lettres/ histoire/ conception/ technologie </a:t>
            </a:r>
          </a:p>
          <a:p>
            <a:pPr marL="0" indent="0" algn="ctr">
              <a:buNone/>
            </a:pPr>
            <a:r>
              <a:rPr lang="fr-FR" sz="3800" dirty="0"/>
              <a:t>   « </a:t>
            </a:r>
            <a:r>
              <a:rPr lang="fr-FR" sz="3800" b="1" dirty="0"/>
              <a:t>Réaliser une robe et un pantalon sur le thème de l’affirmation  de la femme à travers le temps »</a:t>
            </a:r>
          </a:p>
          <a:p>
            <a:pPr marL="0" indent="0">
              <a:buNone/>
            </a:pPr>
            <a:r>
              <a:rPr lang="fr-FR" sz="2100" dirty="0"/>
              <a:t>Contexte: </a:t>
            </a:r>
            <a:r>
              <a:rPr lang="fr-FR" sz="2300" dirty="0"/>
              <a:t>L’établissement comme chaque année propose un défilé de mode au mois d’avril. Le thème de cette année est l’affirmation de la femme. Chaque classe a choisi de présenter une période importante: les suffragettes,  les années folles,  la seconde guerre mondiale, les années 50/60/70/80/ 90/2000 </a:t>
            </a:r>
          </a:p>
          <a:p>
            <a:pPr marL="0" indent="0">
              <a:buNone/>
            </a:pPr>
            <a:r>
              <a:rPr lang="fr-FR" sz="2400" b="1" dirty="0"/>
              <a:t>La classe de 1</a:t>
            </a:r>
            <a:r>
              <a:rPr lang="fr-FR" sz="2400" b="1" baseline="30000" dirty="0"/>
              <a:t>ère</a:t>
            </a:r>
            <a:r>
              <a:rPr lang="fr-FR" sz="2400" b="1" dirty="0"/>
              <a:t>  a choisi de réaliser une robe année 60 « modèle Mondrian » floquée d’un message sur l’affirmation de la femme.</a:t>
            </a:r>
          </a:p>
          <a:p>
            <a:pPr marL="0" indent="0">
              <a:buNone/>
            </a:pPr>
            <a:r>
              <a:rPr lang="fr-FR" sz="2400" b="1" dirty="0"/>
              <a:t>En terminale, ils réaliseront une seconde pièce. 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44B35F-82A0-4F76-ABB6-14A6D085ECD2}"/>
              </a:ext>
            </a:extLst>
          </p:cNvPr>
          <p:cNvSpPr txBox="1"/>
          <p:nvPr/>
        </p:nvSpPr>
        <p:spPr>
          <a:xfrm>
            <a:off x="14440775" y="-1711813"/>
            <a:ext cx="776158" cy="70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3ED0D5CF-F1E1-44D2-8B13-54E5CC9BC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152400"/>
            <a:ext cx="1498488" cy="12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0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2A3B6-4990-4527-8453-29713E1E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Objectifs apprenants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A819D-586D-4801-B428-882776C7D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Acquérir des connaissances culturelles </a:t>
            </a:r>
          </a:p>
          <a:p>
            <a:r>
              <a:rPr lang="fr-FR" dirty="0"/>
              <a:t>Consolider et acquérir des compétences professionnelles</a:t>
            </a:r>
          </a:p>
          <a:p>
            <a:r>
              <a:rPr lang="fr-FR" dirty="0"/>
              <a:t>S’approprier ces connaissances et utiliser les compétences afin de créer une réalisation personnelle pour le défilé avril 2021</a:t>
            </a:r>
          </a:p>
          <a:p>
            <a:r>
              <a:rPr lang="fr-FR" dirty="0"/>
              <a:t>Être capable de présenter et relater sa démarche et sa réalisation (objectifs, compétences et connaissances acquises, étapes du projet)</a:t>
            </a:r>
          </a:p>
        </p:txBody>
      </p:sp>
    </p:spTree>
    <p:extLst>
      <p:ext uri="{BB962C8B-B14F-4D97-AF65-F5344CB8AC3E}">
        <p14:creationId xmlns:p14="http://schemas.microsoft.com/office/powerpoint/2010/main" val="26260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588E9-49FB-4CCA-9C95-E939E52E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Retroplanning apprenants 2020/2021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BA7589D-70F7-4785-BADB-258586DFC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897791"/>
              </p:ext>
            </p:extLst>
          </p:nvPr>
        </p:nvGraphicFramePr>
        <p:xfrm>
          <a:off x="888658" y="1343711"/>
          <a:ext cx="10414684" cy="560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150">
                  <a:extLst>
                    <a:ext uri="{9D8B030D-6E8A-4147-A177-3AD203B41FA5}">
                      <a16:colId xmlns:a16="http://schemas.microsoft.com/office/drawing/2014/main" val="2084845042"/>
                    </a:ext>
                  </a:extLst>
                </a:gridCol>
                <a:gridCol w="3492767">
                  <a:extLst>
                    <a:ext uri="{9D8B030D-6E8A-4147-A177-3AD203B41FA5}">
                      <a16:colId xmlns:a16="http://schemas.microsoft.com/office/drawing/2014/main" val="167861507"/>
                    </a:ext>
                  </a:extLst>
                </a:gridCol>
                <a:gridCol w="3492767">
                  <a:extLst>
                    <a:ext uri="{9D8B030D-6E8A-4147-A177-3AD203B41FA5}">
                      <a16:colId xmlns:a16="http://schemas.microsoft.com/office/drawing/2014/main" val="3751418203"/>
                    </a:ext>
                  </a:extLst>
                </a:gridCol>
              </a:tblGrid>
              <a:tr h="344950">
                <a:tc>
                  <a:txBody>
                    <a:bodyPr/>
                    <a:lstStyle/>
                    <a:p>
                      <a:r>
                        <a:rPr lang="fr-FR" dirty="0"/>
                        <a:t>Interventions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activités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284614"/>
                  </a:ext>
                </a:extLst>
              </a:tr>
              <a:tr h="467809">
                <a:tc>
                  <a:txBody>
                    <a:bodyPr/>
                    <a:lstStyle/>
                    <a:p>
                      <a:r>
                        <a:rPr lang="fr-FR" sz="900" dirty="0"/>
                        <a:t>Intervention de </a:t>
                      </a:r>
                      <a:r>
                        <a:rPr lang="fr-FR" sz="900" dirty="0" err="1"/>
                        <a:t>PopNographe</a:t>
                      </a:r>
                      <a:endParaRPr lang="fr-FR" sz="900" dirty="0"/>
                    </a:p>
                    <a:p>
                      <a:r>
                        <a:rPr lang="fr-FR" sz="900" dirty="0"/>
                        <a:t>+ enseignantes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Découvrir une femme photographe et son approche artistique en tant que femme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Expliquer sur votre cahier de recherches l’approche artistique de cette artiste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229532"/>
                  </a:ext>
                </a:extLst>
              </a:tr>
              <a:tr h="467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err="1"/>
                        <a:t>Manifesto</a:t>
                      </a:r>
                      <a:r>
                        <a:rPr lang="fr-FR" sz="900" dirty="0"/>
                        <a:t>: rencontre Matilda Holloway + enseignantes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Comprendre des choix artistiques (portraits de femme)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Expliquer sur votre cahier de recherches l’approche artistique de cette artiste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25996"/>
                  </a:ext>
                </a:extLst>
              </a:tr>
              <a:tr h="344950">
                <a:tc>
                  <a:txBody>
                    <a:bodyPr/>
                    <a:lstStyle/>
                    <a:p>
                      <a:r>
                        <a:rPr lang="fr-FR" sz="900" dirty="0"/>
                        <a:t>Enseignantes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Acquérir des connaissances culturelles : la mode du XIX au XXI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Réaliser une planche tendance d’une période ciblée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72097"/>
                  </a:ext>
                </a:extLst>
              </a:tr>
              <a:tr h="344950">
                <a:tc>
                  <a:txBody>
                    <a:bodyPr/>
                    <a:lstStyle/>
                    <a:p>
                      <a:r>
                        <a:rPr lang="fr-FR" sz="900" dirty="0"/>
                        <a:t>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Découvrir des techniques pour personnaliser un imprimé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Créer des messages porteurs de sens en lien avec le thème du chef d’</a:t>
                      </a:r>
                      <a:r>
                        <a:rPr lang="fr-FR" sz="900" dirty="0" err="1"/>
                        <a:t>oeuvre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9795"/>
                  </a:ext>
                </a:extLst>
              </a:tr>
              <a:tr h="722978">
                <a:tc>
                  <a:txBody>
                    <a:bodyPr/>
                    <a:lstStyle/>
                    <a:p>
                      <a:r>
                        <a:rPr lang="fr-FR" sz="900" dirty="0"/>
                        <a:t>Enseignantes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Zoom sur la mode des années 60 /70</a:t>
                      </a:r>
                    </a:p>
                    <a:p>
                      <a:endParaRPr lang="fr-FR" sz="900" dirty="0"/>
                    </a:p>
                    <a:p>
                      <a:r>
                        <a:rPr lang="fr-FR" sz="900" dirty="0"/>
                        <a:t>Découvrir des femmes dans la littérature</a:t>
                      </a:r>
                    </a:p>
                    <a:p>
                      <a:endParaRPr lang="fr-FR" sz="900" dirty="0"/>
                    </a:p>
                    <a:p>
                      <a:r>
                        <a:rPr lang="fr-FR" sz="900" dirty="0"/>
                        <a:t>Découvrir des mouvements féministes</a:t>
                      </a:r>
                    </a:p>
                    <a:p>
                      <a:endParaRPr lang="fr-FR" sz="900" dirty="0"/>
                    </a:p>
                    <a:p>
                      <a:r>
                        <a:rPr lang="fr-FR" sz="900" dirty="0"/>
                        <a:t>Zoom sur l’image de la femme à travers la publicité</a:t>
                      </a:r>
                    </a:p>
                    <a:p>
                      <a:endParaRPr lang="fr-FR" sz="900" dirty="0"/>
                    </a:p>
                    <a:p>
                      <a:endParaRPr lang="fr-FR" sz="900" dirty="0"/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 la fiche technique d’une pièce maitresse de la période choisies  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Donner ses préférences pour des courants de pensées, retenir des citations  d’auteurs</a:t>
                      </a: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Reconnaitre des périodes à travers l’image donnée de la femme</a:t>
                      </a: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Créer son propre message à partir des connaissances acquises, il sera transposer sur la robe</a:t>
                      </a:r>
                    </a:p>
                    <a:p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007421"/>
                  </a:ext>
                </a:extLst>
              </a:tr>
              <a:tr h="595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Représentation générale du ballet de Toulouse Lautrec au Capitole</a:t>
                      </a:r>
                      <a:endParaRPr lang="fr-FR" sz="900" dirty="0"/>
                    </a:p>
                    <a:p>
                      <a:r>
                        <a:rPr lang="fr-FR" sz="900" dirty="0"/>
                        <a:t>Enseignantes+ intervenants Capitole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Découvrir l’artiste Toulouse Lautrec et sa vision de la femme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Créer un </a:t>
                      </a:r>
                      <a:r>
                        <a:rPr lang="fr-FR" sz="900" dirty="0" err="1"/>
                        <a:t>canva</a:t>
                      </a:r>
                      <a:r>
                        <a:rPr lang="fr-FR" sz="900" dirty="0"/>
                        <a:t> sur Toulouse </a:t>
                      </a:r>
                      <a:r>
                        <a:rPr lang="fr-FR" sz="900" dirty="0" err="1"/>
                        <a:t>lautrec</a:t>
                      </a:r>
                      <a:endParaRPr lang="fr-FR" sz="900" dirty="0"/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Alimenter le cahier de recherches et de bord sur la vision de la femme chez Toulouse Lautrec</a:t>
                      </a:r>
                      <a:endParaRPr lang="fr-FR" sz="900" dirty="0"/>
                    </a:p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581168"/>
                  </a:ext>
                </a:extLst>
              </a:tr>
              <a:tr h="595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Enseignantes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Mettre en œuvre les connaissances et compétences à travers la réalisation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Faire le patronage d’une robe années 60 avec imprimé personnalisé</a:t>
                      </a:r>
                    </a:p>
                    <a:p>
                      <a:r>
                        <a:rPr lang="fr-FR" sz="900" dirty="0"/>
                        <a:t>Réaliser le prototype de la robe</a:t>
                      </a:r>
                    </a:p>
                    <a:p>
                      <a:r>
                        <a:rPr lang="fr-FR" sz="900" dirty="0"/>
                        <a:t>Réaliser la robe pour le défilé</a:t>
                      </a:r>
                    </a:p>
                    <a:p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297770"/>
                  </a:ext>
                </a:extLst>
              </a:tr>
              <a:tr h="344950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11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8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54988-B329-421C-8EC0-38821C0C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7022" cy="80876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>Retroplanning enseignants 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FC06C291-F7F7-4066-9F18-F99368EB4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21087" r="16707" b="4795"/>
          <a:stretch/>
        </p:blipFill>
        <p:spPr>
          <a:xfrm>
            <a:off x="1269781" y="769508"/>
            <a:ext cx="9829733" cy="6079525"/>
          </a:xfrm>
        </p:spPr>
      </p:pic>
    </p:spTree>
    <p:extLst>
      <p:ext uri="{BB962C8B-B14F-4D97-AF65-F5344CB8AC3E}">
        <p14:creationId xmlns:p14="http://schemas.microsoft.com/office/powerpoint/2010/main" val="53518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2A403-5581-4FDB-9CF9-DBDDB240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Retroplanning apprenants 2021/2022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08970-0332-444B-B76A-AF65C552D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Formaliser sa démarche</a:t>
            </a:r>
          </a:p>
          <a:p>
            <a:r>
              <a:rPr lang="fr-FR" dirty="0"/>
              <a:t>Réaliser un vêtement complément de celui de 1ere en suivant la même démarche créatrice</a:t>
            </a:r>
          </a:p>
          <a:p>
            <a:r>
              <a:rPr lang="fr-FR" dirty="0"/>
              <a:t>Préparer la présentation du chef d’œuvre à travers une méthodologie ciblée et  renforcée en AP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94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08ACA-9DF3-4D96-B97F-3DCEF556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Travaux d’élèves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EB7DF8-A187-4F61-8DDF-5452F6239E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312" y="990969"/>
            <a:ext cx="1613103" cy="16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A4D82C-F0FB-4B63-8C18-CAE5C9CE6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" y="3362811"/>
            <a:ext cx="2171814" cy="34746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FBA19F-3E13-4D56-923E-A847AB8C9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" y="20497"/>
            <a:ext cx="2706128" cy="36081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A95CE7-4B3C-4DF5-BD6D-623ED9EDEB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3680" b="457"/>
          <a:stretch/>
        </p:blipFill>
        <p:spPr>
          <a:xfrm>
            <a:off x="9252752" y="3032197"/>
            <a:ext cx="2939248" cy="40024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78630D9-F127-4216-8B26-DB02C23886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" b="24978"/>
          <a:stretch/>
        </p:blipFill>
        <p:spPr>
          <a:xfrm>
            <a:off x="2765452" y="1582692"/>
            <a:ext cx="6415619" cy="38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75131-0E18-4953-83C1-989D33E7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0022" cy="1337066"/>
          </a:xfrm>
        </p:spPr>
        <p:txBody>
          <a:bodyPr>
            <a:normAutofit fontScale="90000"/>
          </a:bodyPr>
          <a:lstStyle/>
          <a:p>
            <a:br>
              <a:rPr lang="fr-F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insérer la langue dans ce chef d’œuvre</a:t>
            </a:r>
            <a:br>
              <a:rPr lang="fr-F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008A4D-74E3-4082-8247-F752F9993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671"/>
            <a:ext cx="10583007" cy="52971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Transformation du projet 1ere MMV EGLS 2019-2020 en chef d’œuvre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cadre de l’échange avec les élèves du lycée de Jerez, présentez-vous à vos correspondants en utilisant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-I-Dans une première partie vous ferez une vidéo sur votre téléphone pour vous présenter. Vous l’insèrerez à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-II- Dans une seconde partie, vous ferez une vidéo pour présenter votre passion en l’illustrant par des dessins ou des créations (quelle est-elle ? Que vous apporte-elle ?) Vous l’insèrerez à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Aidez-vous de l’émission « 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me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et de « maestros de la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costura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-III-Dans une troisième partie, vous ferez une vidéo pour présenter la spécialité de votre formation (art, couture, conception) Vous l’insèrerez à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-Dans la dernière partie, vous présenterez votre réalisation du défilé. Votre enregistrement vocal accompagnera une vidéo qui montrera l’atelier de confection, le patron de votre modèle, votre modèle. Aidez-vous de l’émission « maestros de la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costura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Contacter un des créateurs partenaires Erasmus </a:t>
            </a:r>
            <a:r>
              <a:rPr lang="fr-FR" sz="1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Cadix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qu’il enregistre une vidéo sur sa démarche artistique au moment de créer un vêtement. La vidéo peut être exploitée ensuite sous différentes formes.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3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46B4F-1FD1-4837-B1D5-9C2A5A80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560"/>
            <a:ext cx="10401886" cy="65092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Les 4 phases du chef d’œuvre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D6BE6EC-49AF-4A05-8C56-D336E7E6A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22627" r="16431" b="3261"/>
          <a:stretch/>
        </p:blipFill>
        <p:spPr>
          <a:xfrm>
            <a:off x="2114843" y="1477109"/>
            <a:ext cx="8750929" cy="5380892"/>
          </a:xfrm>
        </p:spPr>
      </p:pic>
    </p:spTree>
    <p:extLst>
      <p:ext uri="{BB962C8B-B14F-4D97-AF65-F5344CB8AC3E}">
        <p14:creationId xmlns:p14="http://schemas.microsoft.com/office/powerpoint/2010/main" val="37041062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1200</Words>
  <Application>Microsoft Office PowerPoint</Application>
  <PresentationFormat>Grand écran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 </vt:lpstr>
      <vt:lpstr>Objectifs apprenants</vt:lpstr>
      <vt:lpstr>Retroplanning apprenants 2020/2021</vt:lpstr>
      <vt:lpstr>Retroplanning enseignants  </vt:lpstr>
      <vt:lpstr>Retroplanning apprenants 2021/2022</vt:lpstr>
      <vt:lpstr>Travaux d’élèves</vt:lpstr>
      <vt:lpstr> Comment insérer la langue dans ce chef d’œuvre   </vt:lpstr>
      <vt:lpstr>Les 4 phases du chef d’œuvre</vt:lpstr>
      <vt:lpstr>Comment mettre en œuvre le déclenchement de la démarche ? (phase 1) </vt:lpstr>
      <vt:lpstr>Comment les élèves peuvent-ils s’approprier le thème?</vt:lpstr>
      <vt:lpstr>Comment aider les élèves à définir leur projet?</vt:lpstr>
      <vt:lpstr>Tracer ou évaluer en cours de formation?</vt:lpstr>
      <vt:lpstr>Tracer ou évaluer en cours de formation?</vt:lpstr>
      <vt:lpstr>Comment évaluer en cours de formation?</vt:lpstr>
      <vt:lpstr>Les critères retenus pour l’oral du CDO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Marlene Histace</dc:creator>
  <cp:lastModifiedBy>Marlene Histace</cp:lastModifiedBy>
  <cp:revision>51</cp:revision>
  <dcterms:created xsi:type="dcterms:W3CDTF">2020-10-28T15:16:52Z</dcterms:created>
  <dcterms:modified xsi:type="dcterms:W3CDTF">2021-03-11T19:49:08Z</dcterms:modified>
</cp:coreProperties>
</file>