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428-C6AF-431F-BC60-E8212C6FEA26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28B-585B-4AEB-AB7F-DCB5C7EDC20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428-C6AF-431F-BC60-E8212C6FEA26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28B-585B-4AEB-AB7F-DCB5C7EDC2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428-C6AF-431F-BC60-E8212C6FEA26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28B-585B-4AEB-AB7F-DCB5C7EDC2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428-C6AF-431F-BC60-E8212C6FEA26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28B-585B-4AEB-AB7F-DCB5C7EDC2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428-C6AF-431F-BC60-E8212C6FEA26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28B-585B-4AEB-AB7F-DCB5C7EDC20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428-C6AF-431F-BC60-E8212C6FEA26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28B-585B-4AEB-AB7F-DCB5C7EDC2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428-C6AF-431F-BC60-E8212C6FEA26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28B-585B-4AEB-AB7F-DCB5C7EDC2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428-C6AF-431F-BC60-E8212C6FEA26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28B-585B-4AEB-AB7F-DCB5C7EDC2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428-C6AF-431F-BC60-E8212C6FEA26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28B-585B-4AEB-AB7F-DCB5C7EDC2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428-C6AF-431F-BC60-E8212C6FEA26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28B-585B-4AEB-AB7F-DCB5C7EDC2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0428-C6AF-431F-BC60-E8212C6FEA26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04C28B-585B-4AEB-AB7F-DCB5C7EDC201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0C0428-C6AF-431F-BC60-E8212C6FEA26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04C28B-585B-4AEB-AB7F-DCB5C7EDC201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Premier semestre</a:t>
            </a:r>
            <a:br>
              <a:rPr lang="fr-FR" dirty="0" smtClean="0"/>
            </a:br>
            <a:r>
              <a:rPr lang="fr-FR" dirty="0" smtClean="0"/>
              <a:t>Les pouvoirs de la parole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smtClean="0"/>
              <a:t>Chapitre introductif</a:t>
            </a:r>
          </a:p>
          <a:p>
            <a:pPr algn="ctr"/>
            <a:r>
              <a:rPr lang="fr-FR" dirty="0" smtClean="0"/>
              <a:t>En quel sens peut-on dire que la parole a du pouvoir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2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/>
              <a:t>Paroles, paroles, paroles…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Cette célèbre chanson de Dalida dénonce les illusions de la parole amoureuse.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334414" y="3074843"/>
            <a:ext cx="2209800" cy="3024336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fr-FR" sz="1800" dirty="0" smtClean="0"/>
              <a:t>« </a:t>
            </a:r>
            <a:r>
              <a:rPr lang="fr-FR" sz="1800" i="1" dirty="0" smtClean="0"/>
              <a:t>Encore des mots,</a:t>
            </a:r>
          </a:p>
          <a:p>
            <a:r>
              <a:rPr lang="fr-FR" sz="1800" i="1" dirty="0" smtClean="0"/>
              <a:t> Toujours des mots,</a:t>
            </a:r>
            <a:endParaRPr lang="fr-FR" sz="1800" i="1" dirty="0"/>
          </a:p>
          <a:p>
            <a:r>
              <a:rPr lang="fr-FR" sz="1800" i="1" dirty="0" smtClean="0"/>
              <a:t>Les mêmes mots, </a:t>
            </a:r>
          </a:p>
          <a:p>
            <a:r>
              <a:rPr lang="fr-FR" sz="1800" i="1" dirty="0" smtClean="0"/>
              <a:t>Rien que des mots</a:t>
            </a:r>
          </a:p>
          <a:p>
            <a:r>
              <a:rPr lang="fr-FR" sz="1800" i="1" dirty="0" smtClean="0"/>
              <a:t>Des mots faciles, des mots fragiles,</a:t>
            </a:r>
          </a:p>
          <a:p>
            <a:r>
              <a:rPr lang="fr-FR" sz="1800" i="1" dirty="0" smtClean="0"/>
              <a:t>C‘était trop beau, bien trop beau…</a:t>
            </a:r>
            <a:r>
              <a:rPr lang="fr-FR" sz="1800" dirty="0" smtClean="0"/>
              <a:t> »</a:t>
            </a:r>
            <a:endParaRPr lang="fr-FR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8" r="2062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48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I. La notion de parole (langage, langue, parole)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Qu’est-ce parler ?</a:t>
            </a:r>
          </a:p>
          <a:p>
            <a:pPr>
              <a:buFontTx/>
              <a:buChar char="-"/>
            </a:pPr>
            <a:r>
              <a:rPr lang="fr-FR" dirty="0" smtClean="0"/>
              <a:t>Communiquer avec autrui</a:t>
            </a:r>
          </a:p>
          <a:p>
            <a:pPr>
              <a:buFontTx/>
              <a:buChar char="-"/>
            </a:pPr>
            <a:r>
              <a:rPr lang="fr-FR" dirty="0" smtClean="0"/>
              <a:t>Exprimer une idée, une pensée</a:t>
            </a:r>
          </a:p>
          <a:p>
            <a:pPr>
              <a:buFontTx/>
              <a:buChar char="-"/>
            </a:pPr>
            <a:r>
              <a:rPr lang="fr-FR" dirty="0" smtClean="0"/>
              <a:t>Émettre des sons articulés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Parler, c’est donc articuler des sons pour faire entendre du sens à quelqu’un.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02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parole, c’est d’abord l’exercice de la faculté de langage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langage : </a:t>
            </a:r>
            <a:r>
              <a:rPr lang="fr-FR" b="1" dirty="0" smtClean="0"/>
              <a:t>une fonction innée</a:t>
            </a:r>
            <a:r>
              <a:rPr lang="fr-FR" dirty="0" smtClean="0"/>
              <a:t>, commune à tous les hommes.</a:t>
            </a:r>
          </a:p>
          <a:p>
            <a:r>
              <a:rPr lang="fr-FR" dirty="0" smtClean="0"/>
              <a:t>Qui comporte trois aspects :</a:t>
            </a:r>
          </a:p>
          <a:p>
            <a:pPr marL="514350" indent="-514350">
              <a:buAutoNum type="arabicParenR"/>
            </a:pPr>
            <a:r>
              <a:rPr lang="fr-FR" dirty="0" smtClean="0"/>
              <a:t>physiologique</a:t>
            </a:r>
          </a:p>
          <a:p>
            <a:pPr marL="514350" indent="-514350">
              <a:buAutoNum type="arabicParenR"/>
            </a:pPr>
            <a:r>
              <a:rPr lang="fr-FR" dirty="0" smtClean="0"/>
              <a:t>psychologique</a:t>
            </a:r>
          </a:p>
          <a:p>
            <a:pPr marL="514350" indent="-514350">
              <a:buAutoNum type="arabicParenR"/>
            </a:pPr>
            <a:r>
              <a:rPr lang="fr-FR" dirty="0" smtClean="0"/>
              <a:t> social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La faculté de langage suppose la faculté de penser, d’opérer sur des symboles.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49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fonction de langage s’exprime à travers une multitude de langues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langue : c’est la façon dont la faculté linguistique se particularise en fonction des différentes cultures.</a:t>
            </a:r>
          </a:p>
          <a:p>
            <a:r>
              <a:rPr lang="fr-FR" dirty="0" smtClean="0"/>
              <a:t>Chaque langue a ses règles propres (le français, l’anglais, l’allemand, etc.)</a:t>
            </a:r>
          </a:p>
          <a:p>
            <a:r>
              <a:rPr lang="fr-FR" dirty="0" smtClean="0"/>
              <a:t>Chaque langue véhicule une certaine représentation du monde, propre à un groupe donné.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93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parole, c’est la dimension concrète du langage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parole correspond à l’usage singulier que chaque individu fait de la langue. Cet usage est à la fois libre et contraint.</a:t>
            </a:r>
          </a:p>
          <a:p>
            <a:r>
              <a:rPr lang="fr-FR" dirty="0" smtClean="0"/>
              <a:t>Avec la parole, la communication entre les hommes fait intervenir des éléments </a:t>
            </a:r>
            <a:r>
              <a:rPr lang="fr-FR" dirty="0" err="1" smtClean="0"/>
              <a:t>extra-linguistiques</a:t>
            </a:r>
            <a:r>
              <a:rPr lang="fr-FR" dirty="0" smtClean="0"/>
              <a:t> :</a:t>
            </a:r>
          </a:p>
          <a:p>
            <a:pPr marL="514350" indent="-514350">
              <a:buAutoNum type="arabicParenR"/>
            </a:pPr>
            <a:r>
              <a:rPr lang="fr-FR" dirty="0" smtClean="0"/>
              <a:t>Le locuteur</a:t>
            </a:r>
          </a:p>
          <a:p>
            <a:pPr marL="514350" indent="-514350">
              <a:buAutoNum type="arabicParenR"/>
            </a:pPr>
            <a:r>
              <a:rPr lang="fr-FR" dirty="0" smtClean="0"/>
              <a:t>Autrui</a:t>
            </a:r>
          </a:p>
          <a:p>
            <a:pPr marL="514350" indent="-514350">
              <a:buAutoNum type="arabicParenR"/>
            </a:pPr>
            <a:r>
              <a:rPr lang="fr-FR" dirty="0" smtClean="0"/>
              <a:t>La référence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70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II. En quel sens peut-on parler d’un ou des pouvoirs de la parole ?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Pouvoir : c’est d’abord avoir la capacité, les moyens de réaliser une action. </a:t>
            </a:r>
          </a:p>
          <a:p>
            <a:r>
              <a:rPr lang="fr-FR" dirty="0" smtClean="0"/>
              <a:t>Or, notre capacité d’action est généralement opposée à la parole. Parler, ce n’est pas agir.</a:t>
            </a:r>
          </a:p>
          <a:p>
            <a:r>
              <a:rPr lang="fr-FR" dirty="0" smtClean="0"/>
              <a:t>A moins de supposer que j’ai un pouvoir magique, parler du monde, c’est se mettre à distance du monde (registre de la contemplation plutôt que de l’action).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24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Pourtant, le monde </a:t>
            </a:r>
            <a:r>
              <a:rPr lang="fr-FR" dirty="0" err="1" smtClean="0"/>
              <a:t>a-t-il</a:t>
            </a:r>
            <a:r>
              <a:rPr lang="fr-FR" dirty="0" smtClean="0"/>
              <a:t> une existence pour moi avant que je puisse en parler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221088"/>
          </a:xfrm>
        </p:spPr>
        <p:txBody>
          <a:bodyPr/>
          <a:lstStyle/>
          <a:p>
            <a:r>
              <a:rPr lang="fr-FR" dirty="0" smtClean="0"/>
              <a:t>Le cas du nourrisson. Nommer les choses permet la sortie du « syncrétisme sensoriel » dans lequel se trouve le bébé.</a:t>
            </a:r>
          </a:p>
          <a:p>
            <a:r>
              <a:rPr lang="fr-FR" dirty="0" smtClean="0"/>
              <a:t>La parole ne crée pas le monde, mais le monde n’existe pas pour nous tant que nous ne l’avons pas nommé. </a:t>
            </a:r>
            <a:endParaRPr lang="fr-FR" dirty="0" smtClean="0"/>
          </a:p>
          <a:p>
            <a:r>
              <a:rPr lang="fr-FR" b="1" dirty="0"/>
              <a:t>La perception humaine est façonnée et conditionnée par le langage et la culture.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41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Pourquoi les Indiens d’Amazonie ne se perdent-ils pas dans la forêt </a:t>
            </a:r>
            <a:r>
              <a:rPr lang="fr-FR" sz="3600" b="1" dirty="0" smtClean="0"/>
              <a:t>vierge ?</a:t>
            </a:r>
            <a:endParaRPr lang="fr-FR" sz="3600" b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/>
              <a:t>C’est une affaire de mots</a:t>
            </a:r>
            <a:r>
              <a:rPr lang="fr-FR" dirty="0"/>
              <a:t>. Les tribus ont un point commun : un vocabulaire très riche pour décrire leur environnement. </a:t>
            </a:r>
          </a:p>
          <a:p>
            <a:r>
              <a:rPr lang="fr-FR" dirty="0"/>
              <a:t>Elles ont développé un immense lexique en zoologie et en botanique. Certains dialectes ont 50 ou 60 pronoms pour préciser la forme ou le toucher d’un tronc ou d’une feuille…</a:t>
            </a:r>
          </a:p>
          <a:p>
            <a:r>
              <a:rPr lang="fr-FR" b="1" dirty="0"/>
              <a:t>Ce qui ne s’énonce pas ne se différencie pas. </a:t>
            </a:r>
          </a:p>
          <a:p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97" y="1920875"/>
            <a:ext cx="3444606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12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Par la parole, les hommes ont </a:t>
            </a:r>
            <a:r>
              <a:rPr lang="fr-FR" dirty="0" smtClean="0"/>
              <a:t>aussi du </a:t>
            </a:r>
            <a:r>
              <a:rPr lang="fr-FR" dirty="0" smtClean="0"/>
              <a:t>pouvoir les uns sur les autres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251520" y="6768897"/>
            <a:ext cx="4040188" cy="61584"/>
          </a:xfrm>
        </p:spPr>
        <p:txBody>
          <a:bodyPr/>
          <a:lstStyle/>
          <a:p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788024" y="6381328"/>
            <a:ext cx="4464496" cy="476672"/>
          </a:xfrm>
        </p:spPr>
        <p:txBody>
          <a:bodyPr>
            <a:normAutofit/>
          </a:bodyPr>
          <a:lstStyle/>
          <a:p>
            <a:r>
              <a:rPr lang="fr-FR" sz="1400" i="1" dirty="0" smtClean="0">
                <a:solidFill>
                  <a:schemeClr val="tx1"/>
                </a:solidFill>
              </a:rPr>
              <a:t>La déclaration d’amour, </a:t>
            </a:r>
            <a:r>
              <a:rPr lang="fr-FR" sz="1400" dirty="0" smtClean="0">
                <a:solidFill>
                  <a:schemeClr val="tx1"/>
                </a:solidFill>
              </a:rPr>
              <a:t>Jean François de Troy (1724)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>
          <a:xfrm>
            <a:off x="179512" y="1700808"/>
            <a:ext cx="4464496" cy="5616624"/>
          </a:xfrm>
        </p:spPr>
        <p:txBody>
          <a:bodyPr>
            <a:normAutofit/>
          </a:bodyPr>
          <a:lstStyle/>
          <a:p>
            <a:r>
              <a:rPr lang="fr-FR" dirty="0" smtClean="0"/>
              <a:t>Par la parole, </a:t>
            </a:r>
            <a:r>
              <a:rPr lang="fr-FR" b="1" dirty="0" smtClean="0"/>
              <a:t>je peux agir sur les autres,</a:t>
            </a:r>
            <a:r>
              <a:rPr lang="fr-FR" dirty="0" smtClean="0"/>
              <a:t> et, indirectement sur le monde.</a:t>
            </a:r>
          </a:p>
          <a:p>
            <a:r>
              <a:rPr lang="fr-FR" dirty="0" smtClean="0"/>
              <a:t>En parlant, </a:t>
            </a:r>
            <a:r>
              <a:rPr lang="fr-FR" b="1" dirty="0" smtClean="0"/>
              <a:t>je peux modifier les pensées de l’autre</a:t>
            </a:r>
            <a:r>
              <a:rPr lang="fr-FR" dirty="0" smtClean="0"/>
              <a:t>, ses opinions ; je peux aussi le pousser à agir. Je peux donc agir sur sa pensée et/ou sur sa volonté.</a:t>
            </a:r>
          </a:p>
          <a:p>
            <a:r>
              <a:rPr lang="fr-FR" b="1" dirty="0" smtClean="0"/>
              <a:t>PB : est-ce toujours légitime ?</a:t>
            </a:r>
          </a:p>
          <a:p>
            <a:r>
              <a:rPr lang="fr-FR" dirty="0" smtClean="0"/>
              <a:t>L’autre sens du verbe « pouvoir » : avoir le droit, être autorisé à.</a:t>
            </a:r>
          </a:p>
          <a:p>
            <a:r>
              <a:rPr lang="fr-FR" dirty="0" err="1" smtClean="0"/>
              <a:t>Pbq</a:t>
            </a:r>
            <a:r>
              <a:rPr lang="fr-FR" dirty="0" smtClean="0"/>
              <a:t> de la manipulation.</a:t>
            </a:r>
            <a:endParaRPr lang="fr-FR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960440" cy="4464496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5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505</Words>
  <Application>Microsoft Office PowerPoint</Application>
  <PresentationFormat>Affichage à l'écran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Débit</vt:lpstr>
      <vt:lpstr>Premier semestre Les pouvoirs de la parole </vt:lpstr>
      <vt:lpstr>I. La notion de parole (langage, langue, parole)</vt:lpstr>
      <vt:lpstr>La parole, c’est d’abord l’exercice de la faculté de langage</vt:lpstr>
      <vt:lpstr>La fonction de langage s’exprime à travers une multitude de langues</vt:lpstr>
      <vt:lpstr>La parole, c’est la dimension concrète du langage</vt:lpstr>
      <vt:lpstr>II. En quel sens peut-on parler d’un ou des pouvoirs de la parole ?</vt:lpstr>
      <vt:lpstr>Pourtant, le monde a-t-il une existence pour moi avant que je puisse en parler ?</vt:lpstr>
      <vt:lpstr>Pourquoi les Indiens d’Amazonie ne se perdent-ils pas dans la forêt vierge ?</vt:lpstr>
      <vt:lpstr>Par la parole, les hommes ont aussi du pouvoir les uns sur les autres</vt:lpstr>
      <vt:lpstr>Paroles, paroles, paroles… Cette célèbre chanson de Dalida dénonce les illusions de la parole amoureuse.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 semestre Les pouvoirs de la parole</dc:title>
  <dc:creator>Administrateur</dc:creator>
  <cp:lastModifiedBy>Administrateur</cp:lastModifiedBy>
  <cp:revision>15</cp:revision>
  <dcterms:created xsi:type="dcterms:W3CDTF">2019-09-11T18:29:07Z</dcterms:created>
  <dcterms:modified xsi:type="dcterms:W3CDTF">2020-10-15T14:45:44Z</dcterms:modified>
</cp:coreProperties>
</file>