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256" r:id="rId2"/>
    <p:sldId id="283" r:id="rId3"/>
    <p:sldId id="284" r:id="rId4"/>
    <p:sldId id="285" r:id="rId5"/>
    <p:sldId id="286" r:id="rId6"/>
    <p:sldId id="291" r:id="rId7"/>
    <p:sldId id="290" r:id="rId8"/>
    <p:sldId id="293" r:id="rId9"/>
    <p:sldId id="295" r:id="rId10"/>
    <p:sldId id="297" r:id="rId11"/>
    <p:sldId id="287" r:id="rId12"/>
    <p:sldId id="288" r:id="rId13"/>
    <p:sldId id="299" r:id="rId14"/>
    <p:sldId id="301" r:id="rId15"/>
    <p:sldId id="303" r:id="rId16"/>
    <p:sldId id="305" r:id="rId17"/>
    <p:sldId id="307" r:id="rId18"/>
    <p:sldId id="309" r:id="rId19"/>
    <p:sldId id="311" r:id="rId20"/>
    <p:sldId id="312" r:id="rId21"/>
    <p:sldId id="314" r:id="rId22"/>
    <p:sldId id="315" r:id="rId23"/>
    <p:sldId id="316" r:id="rId24"/>
    <p:sldId id="317" r:id="rId25"/>
    <p:sldId id="313" r:id="rId26"/>
    <p:sldId id="318" r:id="rId27"/>
    <p:sldId id="319" r:id="rId28"/>
    <p:sldId id="320" r:id="rId29"/>
    <p:sldId id="321" r:id="rId30"/>
    <p:sldId id="322" r:id="rId31"/>
    <p:sldId id="323" r:id="rId32"/>
    <p:sldId id="324" r:id="rId33"/>
    <p:sldId id="326"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2" r:id="rId47"/>
    <p:sldId id="347" r:id="rId48"/>
    <p:sldId id="348" r:id="rId49"/>
    <p:sldId id="346" r:id="rId50"/>
    <p:sldId id="343" r:id="rId51"/>
    <p:sldId id="345" r:id="rId52"/>
    <p:sldId id="344" r:id="rId53"/>
    <p:sldId id="349" r:id="rId54"/>
    <p:sldId id="350" r:id="rId55"/>
    <p:sldId id="351" r:id="rId56"/>
    <p:sldId id="352" r:id="rId57"/>
    <p:sldId id="353" r:id="rId58"/>
    <p:sldId id="341" r:id="rId59"/>
    <p:sldId id="354" r:id="rId60"/>
    <p:sldId id="355" r:id="rId61"/>
    <p:sldId id="358" r:id="rId62"/>
    <p:sldId id="359" r:id="rId63"/>
    <p:sldId id="361" r:id="rId64"/>
    <p:sldId id="363" r:id="rId65"/>
    <p:sldId id="365" r:id="rId66"/>
    <p:sldId id="367" r:id="rId67"/>
    <p:sldId id="368" r:id="rId68"/>
    <p:sldId id="369" r:id="rId69"/>
    <p:sldId id="371" r:id="rId70"/>
    <p:sldId id="372" r:id="rId71"/>
    <p:sldId id="375" r:id="rId72"/>
    <p:sldId id="373"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F0B65-2A61-4772-BFDA-E340B38C994F}" type="datetimeFigureOut">
              <a:rPr lang="fr-FR" smtClean="0"/>
              <a:pPr/>
              <a:t>26/11/2020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CE6FC-02F3-462F-AEAE-62FE3A3632B0}" type="slidenum">
              <a:rPr lang="fr-FR" smtClean="0"/>
              <a:pPr/>
              <a:t>‹N°›</a:t>
            </a:fld>
            <a:endParaRPr lang="fr-FR"/>
          </a:p>
        </p:txBody>
      </p:sp>
    </p:spTree>
    <p:extLst>
      <p:ext uri="{BB962C8B-B14F-4D97-AF65-F5344CB8AC3E}">
        <p14:creationId xmlns:p14="http://schemas.microsoft.com/office/powerpoint/2010/main" val="185872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DCE6FC-02F3-462F-AEAE-62FE3A3632B0}" type="slidenum">
              <a:rPr lang="fr-FR" smtClean="0"/>
              <a:pPr/>
              <a:t>43</a:t>
            </a:fld>
            <a:endParaRPr lang="fr-FR"/>
          </a:p>
        </p:txBody>
      </p:sp>
    </p:spTree>
    <p:extLst>
      <p:ext uri="{BB962C8B-B14F-4D97-AF65-F5344CB8AC3E}">
        <p14:creationId xmlns:p14="http://schemas.microsoft.com/office/powerpoint/2010/main" val="171343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D26EACB1-8734-484B-8F0F-A4602DEC5411}"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26EACB1-8734-484B-8F0F-A4602DEC5411}"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D26EACB1-8734-484B-8F0F-A4602DEC5411}"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26EACB1-8734-484B-8F0F-A4602DEC541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820B621D-4DE9-4865-BD8F-2C261F719FAE}" type="datetimeFigureOut">
              <a:rPr lang="fr-FR" smtClean="0"/>
              <a:pPr/>
              <a:t>26/11/2020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26EACB1-8734-484B-8F0F-A4602DEC5411}"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0B621D-4DE9-4865-BD8F-2C261F719FAE}" type="datetimeFigureOut">
              <a:rPr lang="fr-FR" smtClean="0"/>
              <a:pPr/>
              <a:t>26/11/2020</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6EACB1-8734-484B-8F0F-A4602DEC5411}"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Chapitre </a:t>
            </a:r>
            <a:r>
              <a:rPr lang="fr-FR" dirty="0"/>
              <a:t>I</a:t>
            </a:r>
          </a:p>
        </p:txBody>
      </p:sp>
      <p:sp>
        <p:nvSpPr>
          <p:cNvPr id="3" name="Sous-titre 2"/>
          <p:cNvSpPr>
            <a:spLocks noGrp="1"/>
          </p:cNvSpPr>
          <p:nvPr>
            <p:ph type="subTitle" idx="1"/>
          </p:nvPr>
        </p:nvSpPr>
        <p:spPr/>
        <p:txBody>
          <a:bodyPr/>
          <a:lstStyle/>
          <a:p>
            <a:pPr algn="ctr"/>
            <a:r>
              <a:rPr lang="fr-FR" dirty="0" smtClean="0"/>
              <a:t>Qu’est-ce que philosopher ?</a:t>
            </a:r>
          </a:p>
          <a:p>
            <a:pPr algn="ctr"/>
            <a:r>
              <a:rPr lang="fr-FR" dirty="0" smtClean="0"/>
              <a:t>(notions abordées : la raison, </a:t>
            </a:r>
            <a:r>
              <a:rPr lang="fr-FR" smtClean="0"/>
              <a:t>la science)</a:t>
            </a: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140968"/>
            <a:ext cx="6840760" cy="3336032"/>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377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smtClean="0"/>
          </a:p>
          <a:p>
            <a:r>
              <a:rPr lang="fr-FR" dirty="0" smtClean="0"/>
              <a:t>Grâce </a:t>
            </a:r>
            <a:r>
              <a:rPr lang="fr-FR" dirty="0"/>
              <a:t>à la raison, je peux donc construire des discours que les autres peuvent comprendre et admettre. Tout homme possède la raison</a:t>
            </a:r>
            <a:r>
              <a:rPr lang="fr-FR" dirty="0" smtClean="0"/>
              <a:t>.</a:t>
            </a:r>
          </a:p>
          <a:p>
            <a:r>
              <a:rPr lang="fr-FR" dirty="0"/>
              <a:t>La raison permet aux hommes de s’entendre : elle permet de produire des discours ayant une portée </a:t>
            </a:r>
            <a:r>
              <a:rPr lang="fr-FR" b="1" dirty="0" smtClean="0"/>
              <a:t>universelle (recevable pour tous).</a:t>
            </a:r>
            <a:endParaRPr lang="fr-FR" b="1" dirty="0"/>
          </a:p>
          <a:p>
            <a:endParaRPr lang="fr-FR" dirty="0"/>
          </a:p>
          <a:p>
            <a:endParaRPr lang="fr-FR" dirty="0"/>
          </a:p>
        </p:txBody>
      </p:sp>
      <p:sp>
        <p:nvSpPr>
          <p:cNvPr id="3" name="Titre 2"/>
          <p:cNvSpPr>
            <a:spLocks noGrp="1"/>
          </p:cNvSpPr>
          <p:nvPr>
            <p:ph type="title"/>
          </p:nvPr>
        </p:nvSpPr>
        <p:spPr/>
        <p:txBody>
          <a:bodyPr>
            <a:normAutofit fontScale="90000"/>
          </a:bodyPr>
          <a:lstStyle/>
          <a:p>
            <a:pPr algn="ctr"/>
            <a:r>
              <a:rPr lang="fr-FR" dirty="0" smtClean="0"/>
              <a:t/>
            </a:r>
            <a:br>
              <a:rPr lang="fr-FR" dirty="0" smtClean="0"/>
            </a:br>
            <a:r>
              <a:rPr lang="fr-FR" dirty="0" smtClean="0"/>
              <a:t>Tous </a:t>
            </a:r>
            <a:r>
              <a:rPr lang="fr-FR" dirty="0"/>
              <a:t>les hommes possèdent la raison</a:t>
            </a:r>
            <a:br>
              <a:rPr lang="fr-FR" dirty="0"/>
            </a:br>
            <a:endParaRPr lang="fr-FR" dirty="0"/>
          </a:p>
        </p:txBody>
      </p:sp>
    </p:spTree>
    <p:extLst>
      <p:ext uri="{BB962C8B-B14F-4D97-AF65-F5344CB8AC3E}">
        <p14:creationId xmlns:p14="http://schemas.microsoft.com/office/powerpoint/2010/main" val="26603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Raison et liberté de penser</a:t>
            </a:r>
            <a:endParaRPr lang="fr-FR" dirty="0"/>
          </a:p>
        </p:txBody>
      </p:sp>
      <p:sp>
        <p:nvSpPr>
          <p:cNvPr id="3" name="Espace réservé du contenu 2"/>
          <p:cNvSpPr>
            <a:spLocks noGrp="1"/>
          </p:cNvSpPr>
          <p:nvPr>
            <p:ph idx="1"/>
          </p:nvPr>
        </p:nvSpPr>
        <p:spPr/>
        <p:txBody>
          <a:bodyPr>
            <a:normAutofit/>
          </a:bodyPr>
          <a:lstStyle/>
          <a:p>
            <a:r>
              <a:rPr lang="fr-FR" b="1" dirty="0" smtClean="0"/>
              <a:t>La raison désigne donc notre faculté </a:t>
            </a:r>
            <a:r>
              <a:rPr lang="fr-FR" b="1" dirty="0"/>
              <a:t>de juger en toute autonomie, d’apprécier la valeur d’un propos ou d’une action</a:t>
            </a:r>
            <a:r>
              <a:rPr lang="fr-FR" dirty="0" smtClean="0"/>
              <a:t>.</a:t>
            </a:r>
          </a:p>
          <a:p>
            <a:r>
              <a:rPr lang="fr-FR" dirty="0" smtClean="0"/>
              <a:t> </a:t>
            </a:r>
            <a:r>
              <a:rPr lang="fr-FR" dirty="0"/>
              <a:t>C’est cette faculté qui nous permet de penser par nous-mêmes, d’examiner par nous-mêmes, en toute liberté, ce qui se présente à notre esprit.</a:t>
            </a:r>
          </a:p>
          <a:p>
            <a:endParaRPr lang="fr-FR" dirty="0"/>
          </a:p>
        </p:txBody>
      </p:sp>
    </p:spTree>
    <p:extLst>
      <p:ext uri="{BB962C8B-B14F-4D97-AF65-F5344CB8AC3E}">
        <p14:creationId xmlns:p14="http://schemas.microsoft.com/office/powerpoint/2010/main" val="26770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La philosophie est née de cette exigence de rationalité</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La philosophie commence quand les hommes </a:t>
            </a:r>
            <a:r>
              <a:rPr lang="fr-FR" b="1" dirty="0"/>
              <a:t>ne se contentent plus d’accepter les formes de pensée et de vie léguées par la tradition, </a:t>
            </a:r>
            <a:r>
              <a:rPr lang="fr-FR" dirty="0"/>
              <a:t>quand ils entreprennent de penser par eux-mêmes, c’est-à-dire de faire appel à leur </a:t>
            </a:r>
            <a:r>
              <a:rPr lang="fr-FR" b="1" dirty="0"/>
              <a:t>raison</a:t>
            </a:r>
            <a:r>
              <a:rPr lang="fr-FR" dirty="0"/>
              <a:t> pour juger de la valeur des idées, des décisions et des actions.</a:t>
            </a:r>
          </a:p>
          <a:p>
            <a:r>
              <a:rPr lang="fr-FR" dirty="0"/>
              <a:t>Cette </a:t>
            </a:r>
            <a:r>
              <a:rPr lang="fr-FR" b="1" dirty="0"/>
              <a:t>rupture</a:t>
            </a:r>
            <a:r>
              <a:rPr lang="fr-FR" dirty="0"/>
              <a:t> (on a même parlé de « miracle ») apparaît </a:t>
            </a:r>
            <a:r>
              <a:rPr lang="fr-FR" b="1" dirty="0"/>
              <a:t>en Grèce au VIème-Vème A.C.</a:t>
            </a:r>
            <a:r>
              <a:rPr lang="fr-FR" dirty="0"/>
              <a:t> La philosophie naît en même temps que les mathématiques et la physique. </a:t>
            </a:r>
            <a:endParaRPr lang="fr-FR" dirty="0" smtClean="0"/>
          </a:p>
          <a:p>
            <a:r>
              <a:rPr lang="fr-FR" dirty="0" smtClean="0"/>
              <a:t>Elle </a:t>
            </a:r>
            <a:r>
              <a:rPr lang="fr-FR" dirty="0"/>
              <a:t>révèle une </a:t>
            </a:r>
            <a:r>
              <a:rPr lang="fr-FR" b="1" dirty="0"/>
              <a:t>volonté de rationalité</a:t>
            </a:r>
            <a:r>
              <a:rPr lang="fr-FR" dirty="0"/>
              <a:t> qui s’oppose à la pensée traditionnelle ou mythique.</a:t>
            </a:r>
          </a:p>
          <a:p>
            <a:endParaRPr lang="fr-FR" dirty="0"/>
          </a:p>
        </p:txBody>
      </p:sp>
    </p:spTree>
    <p:extLst>
      <p:ext uri="{BB962C8B-B14F-4D97-AF65-F5344CB8AC3E}">
        <p14:creationId xmlns:p14="http://schemas.microsoft.com/office/powerpoint/2010/main" val="33318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t>Qu’est-ce qu’un mythe ?</a:t>
            </a:r>
            <a:endParaRPr lang="fr-F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1138"/>
            <a:ext cx="6048671" cy="526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81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Qu’est-ce qu’un mythe ?</a:t>
            </a:r>
          </a:p>
          <a:p>
            <a:pPr>
              <a:buFontTx/>
              <a:buChar char="-"/>
            </a:pPr>
            <a:r>
              <a:rPr lang="fr-FR" u="sng" dirty="0" smtClean="0"/>
              <a:t>Au sens ordinaire </a:t>
            </a:r>
            <a:r>
              <a:rPr lang="fr-FR" dirty="0" smtClean="0"/>
              <a:t>: c’est une croyance imaginaire, voire mensongère, qui repose sur la crédulité de ceux qui y adhèrent.</a:t>
            </a:r>
          </a:p>
          <a:p>
            <a:pPr>
              <a:buFontTx/>
              <a:buChar char="-"/>
            </a:pPr>
            <a:r>
              <a:rPr lang="fr-FR" u="sng" dirty="0" smtClean="0"/>
              <a:t>Au sens ethnologique </a:t>
            </a:r>
            <a:r>
              <a:rPr lang="fr-FR" dirty="0" smtClean="0"/>
              <a:t>: c’est un récit des origines qui relate les aventures des dieux, demi-dieux ou héros. Ces aventures se passent avant les hommes et avant l’histoire. </a:t>
            </a:r>
          </a:p>
        </p:txBody>
      </p:sp>
      <p:sp>
        <p:nvSpPr>
          <p:cNvPr id="3" name="Titre 2"/>
          <p:cNvSpPr>
            <a:spLocks noGrp="1"/>
          </p:cNvSpPr>
          <p:nvPr>
            <p:ph type="title"/>
          </p:nvPr>
        </p:nvSpPr>
        <p:spPr/>
        <p:txBody>
          <a:bodyPr>
            <a:normAutofit fontScale="90000"/>
          </a:bodyPr>
          <a:lstStyle/>
          <a:p>
            <a:pPr algn="ctr"/>
            <a:r>
              <a:rPr lang="fr-FR" dirty="0" smtClean="0"/>
              <a:t>Toute religion repose sur un récit particulier : le mythe</a:t>
            </a:r>
            <a:endParaRPr lang="fr-FR" dirty="0"/>
          </a:p>
        </p:txBody>
      </p:sp>
    </p:spTree>
    <p:extLst>
      <p:ext uri="{BB962C8B-B14F-4D97-AF65-F5344CB8AC3E}">
        <p14:creationId xmlns:p14="http://schemas.microsoft.com/office/powerpoint/2010/main" val="343811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Le mythe répond aux grandes questions que se posent les hommes : qui sommes-nous ? D’où venons-nous ? Pourquoi sommes-nous là ? Que devons-nous faire ? Que pouvons espérer ?</a:t>
            </a:r>
          </a:p>
          <a:p>
            <a:r>
              <a:rPr lang="fr-FR" dirty="0" smtClean="0"/>
              <a:t>Le mythe répond donc à un besoin de sens propre à l’homme. </a:t>
            </a:r>
            <a:endParaRPr lang="fr-FR" dirty="0"/>
          </a:p>
        </p:txBody>
      </p:sp>
      <p:sp>
        <p:nvSpPr>
          <p:cNvPr id="3" name="Titre 2"/>
          <p:cNvSpPr>
            <a:spLocks noGrp="1"/>
          </p:cNvSpPr>
          <p:nvPr>
            <p:ph type="title"/>
          </p:nvPr>
        </p:nvSpPr>
        <p:spPr/>
        <p:txBody>
          <a:bodyPr>
            <a:normAutofit fontScale="90000"/>
          </a:bodyPr>
          <a:lstStyle/>
          <a:p>
            <a:r>
              <a:rPr lang="fr-FR" dirty="0" smtClean="0"/>
              <a:t>Quelle est la fonction du mythe ?</a:t>
            </a:r>
            <a:endParaRPr lang="fr-FR" dirty="0"/>
          </a:p>
        </p:txBody>
      </p:sp>
    </p:spTree>
    <p:extLst>
      <p:ext uri="{BB962C8B-B14F-4D97-AF65-F5344CB8AC3E}">
        <p14:creationId xmlns:p14="http://schemas.microsoft.com/office/powerpoint/2010/main" val="5578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normAutofit/>
          </a:bodyPr>
          <a:lstStyle/>
          <a:p>
            <a:r>
              <a:rPr lang="fr-FR" dirty="0" smtClean="0"/>
              <a:t>Tout d’abord, le mythe fait une large place à l’imaginaire. Il recourt à des explications surnaturelles, merveilleuses et laissent subsister une part de mystère, d’incompréhensible.</a:t>
            </a:r>
          </a:p>
        </p:txBody>
      </p:sp>
      <p:sp>
        <p:nvSpPr>
          <p:cNvPr id="3" name="Titre 2"/>
          <p:cNvSpPr>
            <a:spLocks noGrp="1"/>
          </p:cNvSpPr>
          <p:nvPr>
            <p:ph type="title"/>
          </p:nvPr>
        </p:nvSpPr>
        <p:spPr/>
        <p:txBody>
          <a:bodyPr>
            <a:normAutofit fontScale="90000"/>
          </a:bodyPr>
          <a:lstStyle/>
          <a:p>
            <a:r>
              <a:rPr lang="fr-FR" dirty="0" smtClean="0"/>
              <a:t>L’explication du mythe n’est pas rationnelle</a:t>
            </a:r>
            <a:endParaRPr lang="fr-FR"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268760"/>
            <a:ext cx="3744416"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7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09728" indent="0">
              <a:buNone/>
            </a:pPr>
            <a:endParaRPr lang="fr-FR" dirty="0"/>
          </a:p>
          <a:p>
            <a:r>
              <a:rPr lang="fr-FR" dirty="0"/>
              <a:t>On croit en la vérité du mythe parce que l’on fait confiance à son auteur, Dieu ou les dieux. On se dit : « ce récit est vrai, parce que c’est Dieu ou les dieux qui le disent ». </a:t>
            </a:r>
            <a:endParaRPr lang="fr-FR" dirty="0" smtClean="0"/>
          </a:p>
          <a:p>
            <a:r>
              <a:rPr lang="fr-FR" dirty="0" smtClean="0"/>
              <a:t>C’est </a:t>
            </a:r>
            <a:r>
              <a:rPr lang="fr-FR" dirty="0"/>
              <a:t>ce qu’on appelle un </a:t>
            </a:r>
            <a:r>
              <a:rPr lang="fr-FR" b="1" dirty="0"/>
              <a:t>argument d’autorité</a:t>
            </a:r>
            <a:r>
              <a:rPr lang="fr-FR" dirty="0"/>
              <a:t>.</a:t>
            </a:r>
          </a:p>
        </p:txBody>
      </p:sp>
      <p:sp>
        <p:nvSpPr>
          <p:cNvPr id="3" name="Titre 2"/>
          <p:cNvSpPr>
            <a:spLocks noGrp="1"/>
          </p:cNvSpPr>
          <p:nvPr>
            <p:ph type="title"/>
          </p:nvPr>
        </p:nvSpPr>
        <p:spPr/>
        <p:txBody>
          <a:bodyPr>
            <a:normAutofit fontScale="90000"/>
          </a:bodyPr>
          <a:lstStyle/>
          <a:p>
            <a:pPr algn="ctr"/>
            <a:r>
              <a:rPr lang="fr-FR" dirty="0" smtClean="0"/>
              <a:t>L’adhésion au mythe relève de la croyance</a:t>
            </a:r>
            <a:endParaRPr lang="fr-FR" dirty="0"/>
          </a:p>
        </p:txBody>
      </p:sp>
    </p:spTree>
    <p:extLst>
      <p:ext uri="{BB962C8B-B14F-4D97-AF65-F5344CB8AC3E}">
        <p14:creationId xmlns:p14="http://schemas.microsoft.com/office/powerpoint/2010/main" val="282559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457200" y="1772816"/>
            <a:ext cx="4038600" cy="4234475"/>
          </a:xfrm>
        </p:spPr>
        <p:txBody>
          <a:bodyPr>
            <a:normAutofit fontScale="92500"/>
          </a:bodyPr>
          <a:lstStyle/>
          <a:p>
            <a:endParaRPr lang="fr-FR" dirty="0" smtClean="0"/>
          </a:p>
          <a:p>
            <a:r>
              <a:rPr lang="fr-FR" dirty="0" smtClean="0"/>
              <a:t>Les premiers philosophes se sont efforcés de proposer des explications rationnelles du monde, accessibles à tout homme. Les premiers philosophes furent aussi les premiers </a:t>
            </a:r>
            <a:r>
              <a:rPr lang="fr-FR" b="1" dirty="0" smtClean="0"/>
              <a:t>physiciens. </a:t>
            </a:r>
          </a:p>
        </p:txBody>
      </p:sp>
      <p:sp>
        <p:nvSpPr>
          <p:cNvPr id="3" name="Titre 2"/>
          <p:cNvSpPr>
            <a:spLocks noGrp="1"/>
          </p:cNvSpPr>
          <p:nvPr>
            <p:ph type="title"/>
          </p:nvPr>
        </p:nvSpPr>
        <p:spPr/>
        <p:txBody>
          <a:bodyPr>
            <a:normAutofit fontScale="90000"/>
          </a:bodyPr>
          <a:lstStyle/>
          <a:p>
            <a:r>
              <a:rPr lang="fr-FR" dirty="0" smtClean="0"/>
              <a:t>La philosophie s’oppose au mythe car elle privilégie les explications rationnelles</a:t>
            </a:r>
            <a:endParaRPr lang="fr-FR"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96517" y="1481138"/>
            <a:ext cx="3941966" cy="475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7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492896"/>
            <a:ext cx="8229600" cy="4365104"/>
          </a:xfrm>
        </p:spPr>
        <p:txBody>
          <a:bodyPr>
            <a:normAutofit lnSpcReduction="10000"/>
          </a:bodyPr>
          <a:lstStyle/>
          <a:p>
            <a:r>
              <a:rPr lang="fr-FR" dirty="0" smtClean="0"/>
              <a:t>Origine historique de la philosophie : naissance au Vème siècle avant J.-C. en Grèce. </a:t>
            </a:r>
            <a:r>
              <a:rPr lang="fr-FR" dirty="0"/>
              <a:t>L</a:t>
            </a:r>
            <a:r>
              <a:rPr lang="fr-FR" dirty="0" smtClean="0"/>
              <a:t>a philosophie n’a pas toujours existé.</a:t>
            </a:r>
          </a:p>
          <a:p>
            <a:r>
              <a:rPr lang="fr-FR" b="1" dirty="0">
                <a:solidFill>
                  <a:srgbClr val="FF0000"/>
                </a:solidFill>
              </a:rPr>
              <a:t>P</a:t>
            </a:r>
            <a:r>
              <a:rPr lang="fr-FR" b="1" dirty="0" smtClean="0">
                <a:solidFill>
                  <a:srgbClr val="FF0000"/>
                </a:solidFill>
              </a:rPr>
              <a:t>hilosopher</a:t>
            </a:r>
            <a:r>
              <a:rPr lang="fr-FR" b="1" dirty="0">
                <a:solidFill>
                  <a:srgbClr val="FF0000"/>
                </a:solidFill>
              </a:rPr>
              <a:t>, c’est chercher en nous, dans notre raison, les bonnes raisons de penser ou d’agir de telle ou telle manière</a:t>
            </a:r>
            <a:r>
              <a:rPr lang="fr-FR" b="1" dirty="0" smtClean="0">
                <a:solidFill>
                  <a:srgbClr val="FF0000"/>
                </a:solidFill>
              </a:rPr>
              <a:t>. C’est donc rompre avec les conditionnements de l’enfance, et rechercher </a:t>
            </a:r>
            <a:r>
              <a:rPr lang="fr-FR" b="1" dirty="0">
                <a:solidFill>
                  <a:srgbClr val="FF0000"/>
                </a:solidFill>
              </a:rPr>
              <a:t>la liberté.</a:t>
            </a:r>
            <a:endParaRPr lang="fr-FR" dirty="0">
              <a:solidFill>
                <a:srgbClr val="FF0000"/>
              </a:solidFill>
            </a:endParaRPr>
          </a:p>
          <a:p>
            <a:endParaRPr lang="fr-FR" dirty="0" smtClean="0"/>
          </a:p>
        </p:txBody>
      </p:sp>
      <p:sp>
        <p:nvSpPr>
          <p:cNvPr id="3" name="Titre 2"/>
          <p:cNvSpPr>
            <a:spLocks noGrp="1"/>
          </p:cNvSpPr>
          <p:nvPr>
            <p:ph type="title"/>
          </p:nvPr>
        </p:nvSpPr>
        <p:spPr>
          <a:xfrm>
            <a:off x="457200" y="274638"/>
            <a:ext cx="8229600" cy="2074242"/>
          </a:xfrm>
        </p:spPr>
        <p:txBody>
          <a:bodyPr>
            <a:normAutofit fontScale="90000"/>
          </a:bodyPr>
          <a:lstStyle/>
          <a:p>
            <a:pPr algn="ctr"/>
            <a:r>
              <a:rPr lang="fr-FR" dirty="0" smtClean="0"/>
              <a:t>Décider de vivre selon la raison représente une rupture dans la vie de l’individu et aussi dans l’histoire de l’humanité</a:t>
            </a:r>
            <a:endParaRPr lang="fr-FR" dirty="0"/>
          </a:p>
        </p:txBody>
      </p:sp>
    </p:spTree>
    <p:extLst>
      <p:ext uri="{BB962C8B-B14F-4D97-AF65-F5344CB8AC3E}">
        <p14:creationId xmlns:p14="http://schemas.microsoft.com/office/powerpoint/2010/main" val="21874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 Testez votre esprit philosophique !</a:t>
            </a:r>
            <a:endParaRPr lang="fr-FR" dirty="0"/>
          </a:p>
        </p:txBody>
      </p:sp>
      <p:sp>
        <p:nvSpPr>
          <p:cNvPr id="3" name="Espace réservé du contenu 2"/>
          <p:cNvSpPr>
            <a:spLocks noGrp="1"/>
          </p:cNvSpPr>
          <p:nvPr>
            <p:ph type="body" idx="1"/>
          </p:nvPr>
        </p:nvSpPr>
        <p:spPr>
          <a:xfrm>
            <a:off x="2411760" y="4221088"/>
            <a:ext cx="6400800" cy="1509712"/>
          </a:xfrm>
        </p:spPr>
        <p:txBody>
          <a:bodyPr/>
          <a:lstStyle/>
          <a:p>
            <a:pPr marL="82296" indent="0">
              <a:buNone/>
            </a:pPr>
            <a:endParaRPr lang="fr-FR" dirty="0" smtClean="0"/>
          </a:p>
          <a:p>
            <a:pPr marL="82296" indent="0">
              <a:buNone/>
            </a:pPr>
            <a:endParaRPr lang="fr-FR" dirty="0"/>
          </a:p>
          <a:p>
            <a:pPr marL="82296" indent="0">
              <a:buNone/>
            </a:pPr>
            <a:endParaRPr lang="fr-FR" dirty="0" smtClean="0"/>
          </a:p>
          <a:p>
            <a:pPr marL="82296" indent="0" algn="ctr">
              <a:buNone/>
            </a:pPr>
            <a:r>
              <a:rPr lang="fr-FR" sz="3600" dirty="0" smtClean="0">
                <a:solidFill>
                  <a:srgbClr val="FF0000"/>
                </a:solidFill>
              </a:rPr>
              <a:t>Quizz </a:t>
            </a:r>
            <a:endParaRPr lang="fr-FR" sz="3600" dirty="0">
              <a:solidFill>
                <a:srgbClr val="FF0000"/>
              </a:solidFill>
            </a:endParaRPr>
          </a:p>
        </p:txBody>
      </p:sp>
    </p:spTree>
    <p:extLst>
      <p:ext uri="{BB962C8B-B14F-4D97-AF65-F5344CB8AC3E}">
        <p14:creationId xmlns:p14="http://schemas.microsoft.com/office/powerpoint/2010/main" val="916521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Q°2 : « tu m’étonnes ! »</a:t>
            </a:r>
            <a:endParaRPr lang="fr-FR" i="1" dirty="0"/>
          </a:p>
        </p:txBody>
      </p:sp>
      <p:sp>
        <p:nvSpPr>
          <p:cNvPr id="3" name="Espace réservé du contenu 2"/>
          <p:cNvSpPr>
            <a:spLocks noGrp="1"/>
          </p:cNvSpPr>
          <p:nvPr>
            <p:ph idx="1"/>
          </p:nvPr>
        </p:nvSpPr>
        <p:spPr/>
        <p:txBody>
          <a:bodyPr>
            <a:normAutofit fontScale="92500" lnSpcReduction="20000"/>
          </a:bodyPr>
          <a:lstStyle/>
          <a:p>
            <a:r>
              <a:rPr lang="fr-FR" dirty="0" smtClean="0"/>
              <a:t>Communément, on oppose l’homme et l’animal, on fait comme s’ils n’avaient rien de commun. Pourtant, on oublie que, d’un point de vue biologique, l’homme est un animal, qui appartient à la famille des « </a:t>
            </a:r>
            <a:r>
              <a:rPr lang="fr-FR" dirty="0" err="1" smtClean="0"/>
              <a:t>hominoïdés</a:t>
            </a:r>
            <a:r>
              <a:rPr lang="fr-FR" dirty="0" smtClean="0"/>
              <a:t> », c’est-à-dire des grands singes !</a:t>
            </a:r>
          </a:p>
          <a:p>
            <a:r>
              <a:rPr lang="fr-FR" dirty="0" smtClean="0"/>
              <a:t>La rencontre avec l’animal peut d’ailleurs faire vaciller nos certitudes les plus ancrées.</a:t>
            </a:r>
          </a:p>
          <a:p>
            <a:r>
              <a:rPr lang="fr-FR" dirty="0" smtClean="0"/>
              <a:t>Philosopher, c’est d’abord accueillir cette mise en crise de nos certitudes, grâce à la capacité de s’étonner.</a:t>
            </a:r>
            <a:endParaRPr lang="fr-FR" dirty="0"/>
          </a:p>
        </p:txBody>
      </p:sp>
    </p:spTree>
    <p:extLst>
      <p:ext uri="{BB962C8B-B14F-4D97-AF65-F5344CB8AC3E}">
        <p14:creationId xmlns:p14="http://schemas.microsoft.com/office/powerpoint/2010/main" val="41256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L’étonnement est à l’origine de la philosophie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 C’est l’étonnement qui poussa les hommes à philosopher » dit </a:t>
            </a:r>
            <a:r>
              <a:rPr lang="fr-FR" dirty="0" err="1" smtClean="0"/>
              <a:t>Arisote</a:t>
            </a:r>
            <a:r>
              <a:rPr lang="fr-FR" dirty="0" smtClean="0"/>
              <a:t>.</a:t>
            </a:r>
          </a:p>
          <a:p>
            <a:r>
              <a:rPr lang="fr-FR" dirty="0"/>
              <a:t>Qu’est-ce que s’étonner ? </a:t>
            </a:r>
            <a:endParaRPr lang="fr-FR" dirty="0" smtClean="0"/>
          </a:p>
          <a:p>
            <a:r>
              <a:rPr lang="fr-FR" b="1" dirty="0"/>
              <a:t>C</a:t>
            </a:r>
            <a:r>
              <a:rPr lang="fr-FR" b="1" dirty="0" smtClean="0"/>
              <a:t>’est </a:t>
            </a:r>
            <a:r>
              <a:rPr lang="fr-FR" b="1" dirty="0"/>
              <a:t>apercevoir une difficulté, un problème, </a:t>
            </a:r>
            <a:r>
              <a:rPr lang="fr-FR" b="1" dirty="0" err="1"/>
              <a:t>cad</a:t>
            </a:r>
            <a:r>
              <a:rPr lang="fr-FR" b="1" dirty="0"/>
              <a:t> prendre conscience que le monde ou moi-même ne sont pas tout à fait comme je le pensais spontanément.</a:t>
            </a:r>
            <a:r>
              <a:rPr lang="fr-FR" dirty="0"/>
              <a:t> S’étonner, c’est cette expérience particulière où </a:t>
            </a:r>
            <a:r>
              <a:rPr lang="fr-FR" b="1" dirty="0"/>
              <a:t>nos certitudes basculent, sont remises en cause.</a:t>
            </a:r>
            <a:endParaRPr lang="fr-FR" dirty="0"/>
          </a:p>
          <a:p>
            <a:endParaRPr lang="fr-FR" dirty="0"/>
          </a:p>
        </p:txBody>
      </p:sp>
    </p:spTree>
    <p:extLst>
      <p:ext uri="{BB962C8B-B14F-4D97-AF65-F5344CB8AC3E}">
        <p14:creationId xmlns:p14="http://schemas.microsoft.com/office/powerpoint/2010/main" val="5684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philosophe est celui qui a gardé la meilleure part de l’enfance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a:t>Celui qui est blasé du monde</a:t>
            </a:r>
            <a:r>
              <a:rPr lang="fr-FR" dirty="0"/>
              <a:t> n’entre jamais dans la philosophie, puisque le monde ne l’intéresse au fond que comme objet de </a:t>
            </a:r>
            <a:r>
              <a:rPr lang="fr-FR" b="1" dirty="0"/>
              <a:t>consommation</a:t>
            </a:r>
            <a:r>
              <a:rPr lang="fr-FR" dirty="0"/>
              <a:t> et non de réflexion.</a:t>
            </a:r>
          </a:p>
          <a:p>
            <a:r>
              <a:rPr lang="fr-FR" dirty="0"/>
              <a:t>D’une certaine façon, le philosophe a su garder </a:t>
            </a:r>
            <a:r>
              <a:rPr lang="fr-FR" b="1" dirty="0"/>
              <a:t>l’enthousiasme de l’enfant</a:t>
            </a:r>
            <a:r>
              <a:rPr lang="fr-FR" dirty="0"/>
              <a:t> </a:t>
            </a:r>
            <a:r>
              <a:rPr lang="fr-FR" dirty="0" smtClean="0"/>
              <a:t>car il a le </a:t>
            </a:r>
            <a:r>
              <a:rPr lang="fr-FR" dirty="0"/>
              <a:t>même </a:t>
            </a:r>
            <a:r>
              <a:rPr lang="fr-FR" b="1" dirty="0"/>
              <a:t>désir de connaître : s’étonner, en effet, c’est apercevoir une difficulté, prendre conscience de son ignorance et dans le même temps vouloir y remédier</a:t>
            </a:r>
            <a:r>
              <a:rPr lang="fr-FR" dirty="0"/>
              <a:t>. </a:t>
            </a:r>
          </a:p>
          <a:p>
            <a:endParaRPr lang="fr-FR" dirty="0"/>
          </a:p>
        </p:txBody>
      </p:sp>
    </p:spTree>
    <p:extLst>
      <p:ext uri="{BB962C8B-B14F-4D97-AF65-F5344CB8AC3E}">
        <p14:creationId xmlns:p14="http://schemas.microsoft.com/office/powerpoint/2010/main" val="33272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Philosopher, c’est prendre du recul sur soi et sur le monde</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b="1" dirty="0"/>
              <a:t>Bien des adultes ont perdu ce désir</a:t>
            </a:r>
            <a:r>
              <a:rPr lang="fr-FR" dirty="0"/>
              <a:t> parce qu’ils se croient suffisamment savants, ou bien parce qu’ils l’ont enfoui profondément sous des considérations matérielles. Ils sont alors désabusés, indifférents, ou considèrent que le fait de se poser trop de questions est une perte de temps.</a:t>
            </a:r>
          </a:p>
          <a:p>
            <a:r>
              <a:rPr lang="fr-FR" dirty="0"/>
              <a:t>Pourtant, </a:t>
            </a:r>
            <a:r>
              <a:rPr lang="fr-FR" b="1" dirty="0"/>
              <a:t>nous ne progressons qu’à la condition de cultiver ce désir</a:t>
            </a:r>
            <a:r>
              <a:rPr lang="fr-FR" dirty="0"/>
              <a:t>, </a:t>
            </a:r>
          </a:p>
        </p:txBody>
      </p:sp>
    </p:spTree>
    <p:extLst>
      <p:ext uri="{BB962C8B-B14F-4D97-AF65-F5344CB8AC3E}">
        <p14:creationId xmlns:p14="http://schemas.microsoft.com/office/powerpoint/2010/main" val="364477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Q°3 : En un rien de temps !</a:t>
            </a:r>
            <a:endParaRPr lang="fr-FR" i="1" dirty="0"/>
          </a:p>
        </p:txBody>
      </p:sp>
      <p:sp>
        <p:nvSpPr>
          <p:cNvPr id="3" name="Espace réservé du contenu 2"/>
          <p:cNvSpPr>
            <a:spLocks noGrp="1"/>
          </p:cNvSpPr>
          <p:nvPr>
            <p:ph idx="1"/>
          </p:nvPr>
        </p:nvSpPr>
        <p:spPr/>
        <p:txBody>
          <a:bodyPr>
            <a:normAutofit fontScale="92500" lnSpcReduction="10000"/>
          </a:bodyPr>
          <a:lstStyle/>
          <a:p>
            <a:r>
              <a:rPr lang="fr-FR" b="1" dirty="0"/>
              <a:t>Par essence, le temps a de quoi intriguer. Nous le mesurons de manière objective</a:t>
            </a:r>
            <a:r>
              <a:rPr lang="fr-FR" dirty="0"/>
              <a:t> à l’aide d’instruments qui en découpent des portions de façon très précise</a:t>
            </a:r>
            <a:r>
              <a:rPr lang="fr-FR" dirty="0" smtClean="0"/>
              <a:t>.</a:t>
            </a:r>
          </a:p>
          <a:p>
            <a:r>
              <a:rPr lang="fr-FR" b="1" dirty="0"/>
              <a:t>La vie nous enseigne tous les jours que le temps vécu est différent du temps mesuré</a:t>
            </a:r>
            <a:r>
              <a:rPr lang="fr-FR" dirty="0"/>
              <a:t>. Une minute de douleur affreuse peut sembler s’étirer jusqu’à l’éternité, tandis qu’un bonheur intense nous paraît toujours trop court.</a:t>
            </a:r>
          </a:p>
          <a:p>
            <a:endParaRPr lang="fr-FR" dirty="0" smtClean="0"/>
          </a:p>
          <a:p>
            <a:endParaRPr lang="fr-FR" dirty="0"/>
          </a:p>
          <a:p>
            <a:endParaRPr lang="fr-FR" dirty="0"/>
          </a:p>
        </p:txBody>
      </p:sp>
    </p:spTree>
    <p:extLst>
      <p:ext uri="{BB962C8B-B14F-4D97-AF65-F5344CB8AC3E}">
        <p14:creationId xmlns:p14="http://schemas.microsoft.com/office/powerpoint/2010/main" val="19813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L’expérience philosophique de la durée</a:t>
            </a:r>
            <a:endParaRPr lang="fr-FR" dirty="0"/>
          </a:p>
        </p:txBody>
      </p:sp>
      <p:sp>
        <p:nvSpPr>
          <p:cNvPr id="3" name="Espace réservé du contenu 2"/>
          <p:cNvSpPr>
            <a:spLocks noGrp="1"/>
          </p:cNvSpPr>
          <p:nvPr>
            <p:ph sz="half" idx="1"/>
          </p:nvPr>
        </p:nvSpPr>
        <p:spPr>
          <a:xfrm>
            <a:off x="1435608" y="1524000"/>
            <a:ext cx="3657600" cy="5145360"/>
          </a:xfrm>
        </p:spPr>
        <p:txBody>
          <a:bodyPr>
            <a:normAutofit fontScale="85000" lnSpcReduction="10000"/>
          </a:bodyPr>
          <a:lstStyle/>
          <a:p>
            <a:r>
              <a:rPr lang="fr-FR" b="1" dirty="0"/>
              <a:t>L</a:t>
            </a:r>
            <a:r>
              <a:rPr lang="fr-FR" b="1" dirty="0" smtClean="0"/>
              <a:t>e </a:t>
            </a:r>
            <a:r>
              <a:rPr lang="fr-FR" b="1" dirty="0"/>
              <a:t>temps vécu par la conscience semble toujours en décalage par rapport à celui des montres et des horloges</a:t>
            </a:r>
            <a:r>
              <a:rPr lang="fr-FR" dirty="0"/>
              <a:t>, puisqu’il s’allonge ou se contracte anarchiquement là où l’écoulement qui s’affiche sur un chronomètre présente au contraire une absolue régularité</a:t>
            </a:r>
            <a:r>
              <a:rPr lang="fr-FR" dirty="0" smtClean="0"/>
              <a:t>.</a:t>
            </a:r>
          </a:p>
          <a:p>
            <a:r>
              <a:rPr lang="fr-FR" b="1" dirty="0">
                <a:solidFill>
                  <a:srgbClr val="FF0000"/>
                </a:solidFill>
              </a:rPr>
              <a:t>Donc, philosopher, c’est s’interroger sur la nature des choses.</a:t>
            </a:r>
            <a:endParaRPr lang="fr-FR" dirty="0">
              <a:solidFill>
                <a:srgbClr val="FF0000"/>
              </a:solidFill>
            </a:endParaRPr>
          </a:p>
          <a:p>
            <a:endParaRPr lang="fr-FR" dirty="0"/>
          </a:p>
          <a:p>
            <a:endParaRPr lang="fr-FR"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76850" y="2027237"/>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009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Q°4 : « Je sais ce que je veux ! »</a:t>
            </a:r>
            <a:endParaRPr lang="fr-FR" i="1" dirty="0"/>
          </a:p>
        </p:txBody>
      </p:sp>
      <p:sp>
        <p:nvSpPr>
          <p:cNvPr id="5" name="Espace réservé du contenu 4"/>
          <p:cNvSpPr>
            <a:spLocks noGrp="1"/>
          </p:cNvSpPr>
          <p:nvPr>
            <p:ph sz="half" idx="1"/>
          </p:nvPr>
        </p:nvSpPr>
        <p:spPr>
          <a:xfrm>
            <a:off x="1435608" y="1524000"/>
            <a:ext cx="3657600" cy="5289376"/>
          </a:xfrm>
        </p:spPr>
        <p:txBody>
          <a:bodyPr>
            <a:normAutofit fontScale="77500" lnSpcReduction="20000"/>
          </a:bodyPr>
          <a:lstStyle/>
          <a:p>
            <a:r>
              <a:rPr lang="fr-FR" b="1" dirty="0"/>
              <a:t>Le désir est une expérience que nous avons tous en partage,</a:t>
            </a:r>
            <a:r>
              <a:rPr lang="fr-FR" dirty="0"/>
              <a:t> par la </a:t>
            </a:r>
            <a:r>
              <a:rPr lang="fr-FR" b="1" dirty="0"/>
              <a:t>souffrance</a:t>
            </a:r>
            <a:r>
              <a:rPr lang="fr-FR" dirty="0"/>
              <a:t> qu’il occasionne lorsqu’il n’est pas comblé, ou bien à travers la </a:t>
            </a:r>
            <a:r>
              <a:rPr lang="fr-FR" b="1" dirty="0"/>
              <a:t>déception</a:t>
            </a:r>
            <a:r>
              <a:rPr lang="fr-FR" dirty="0"/>
              <a:t> qui suit un jour ou l’autre sa satisfaction. </a:t>
            </a:r>
            <a:endParaRPr lang="fr-FR" dirty="0" smtClean="0"/>
          </a:p>
          <a:p>
            <a:r>
              <a:rPr lang="fr-FR" dirty="0" smtClean="0"/>
              <a:t>Le </a:t>
            </a:r>
            <a:r>
              <a:rPr lang="fr-FR" dirty="0"/>
              <a:t>désir a donc une étrange nature, pour le moins </a:t>
            </a:r>
            <a:r>
              <a:rPr lang="fr-FR" b="1" dirty="0"/>
              <a:t>contradictoire</a:t>
            </a:r>
            <a:r>
              <a:rPr lang="fr-FR" dirty="0"/>
              <a:t> : </a:t>
            </a:r>
            <a:r>
              <a:rPr lang="fr-FR" b="1" dirty="0"/>
              <a:t>il veut et ne veut pas être satisfait, </a:t>
            </a:r>
            <a:r>
              <a:rPr lang="fr-FR" b="1" dirty="0" smtClean="0"/>
              <a:t> </a:t>
            </a:r>
            <a:r>
              <a:rPr lang="fr-FR" b="1" dirty="0"/>
              <a:t>puisqu’à peine satisfait, il ne peut s’empêcher de renaître, pour se porter sur un nouvel objet, et ainsi de suite à l’infini.</a:t>
            </a:r>
            <a:endParaRPr lang="fr-FR" dirty="0"/>
          </a:p>
          <a:p>
            <a:endParaRPr lang="fr-FR"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76850" y="1556792"/>
            <a:ext cx="3657600" cy="4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3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Etre libre, est-ce donner libre cours à mes désirs ? </a:t>
            </a:r>
            <a:endParaRPr lang="fr-FR" dirty="0"/>
          </a:p>
        </p:txBody>
      </p:sp>
      <p:sp>
        <p:nvSpPr>
          <p:cNvPr id="5" name="Espace réservé du contenu 4"/>
          <p:cNvSpPr>
            <a:spLocks noGrp="1"/>
          </p:cNvSpPr>
          <p:nvPr>
            <p:ph idx="1"/>
          </p:nvPr>
        </p:nvSpPr>
        <p:spPr>
          <a:xfrm>
            <a:off x="1435608" y="1447800"/>
            <a:ext cx="7498080" cy="5149552"/>
          </a:xfrm>
        </p:spPr>
        <p:txBody>
          <a:bodyPr>
            <a:normAutofit fontScale="77500" lnSpcReduction="20000"/>
          </a:bodyPr>
          <a:lstStyle/>
          <a:p>
            <a:r>
              <a:rPr lang="fr-FR" b="1" dirty="0"/>
              <a:t>La société de consommation est précisément fondée sur l’infinité et la démesure du désir :</a:t>
            </a:r>
            <a:r>
              <a:rPr lang="fr-FR" dirty="0"/>
              <a:t> comme le dit la chanson de Souchon, « </a:t>
            </a:r>
            <a:r>
              <a:rPr lang="fr-FR" i="1" dirty="0"/>
              <a:t>on nous fait croire que le bonheur c’est d’avoir des quantités de choses qui donnent envie d’autre chose</a:t>
            </a:r>
            <a:r>
              <a:rPr lang="fr-FR" dirty="0"/>
              <a:t> ». </a:t>
            </a:r>
          </a:p>
          <a:p>
            <a:r>
              <a:rPr lang="fr-FR" b="1" dirty="0" smtClean="0"/>
              <a:t>Sommes-nous à </a:t>
            </a:r>
            <a:r>
              <a:rPr lang="fr-FR" b="1" dirty="0"/>
              <a:t>l’origine de nos désirs </a:t>
            </a:r>
            <a:r>
              <a:rPr lang="fr-FR" b="1" dirty="0" smtClean="0"/>
              <a:t>? </a:t>
            </a:r>
          </a:p>
          <a:p>
            <a:r>
              <a:rPr lang="fr-FR" b="1" dirty="0" smtClean="0"/>
              <a:t>On </a:t>
            </a:r>
            <a:r>
              <a:rPr lang="fr-FR" b="1" dirty="0"/>
              <a:t>dit souvent qu’être libre, c’est faire tout ce qu’on désire. Le problème, c’est que l’objet du désir, c’est peut-être moins la possession de l’objet, que le désir d’être, de faire comme les autres ou d’avoir ce qu’ont les autres</a:t>
            </a:r>
            <a:r>
              <a:rPr lang="fr-FR" dirty="0"/>
              <a:t>. Nous croyons que nos désirs sont l’expression de notre originalité, alors qu’ils plutôt l’expression de notre tendance à imiter les autres et donc souvent du pire </a:t>
            </a:r>
            <a:r>
              <a:rPr lang="fr-FR" dirty="0" smtClean="0"/>
              <a:t>conformisme…</a:t>
            </a:r>
            <a:endParaRPr lang="fr-FR" dirty="0"/>
          </a:p>
        </p:txBody>
      </p:sp>
    </p:spTree>
    <p:extLst>
      <p:ext uri="{BB962C8B-B14F-4D97-AF65-F5344CB8AC3E}">
        <p14:creationId xmlns:p14="http://schemas.microsoft.com/office/powerpoint/2010/main" val="207603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R</a:t>
            </a:r>
            <a:r>
              <a:rPr lang="fr-FR" b="1" dirty="0" smtClean="0"/>
              <a:t>éfléchir </a:t>
            </a:r>
            <a:r>
              <a:rPr lang="fr-FR" b="1" dirty="0"/>
              <a:t>sur la nature de ses désirs peut nous permettre de prendre conscience des causes qui les animent</a:t>
            </a:r>
            <a:r>
              <a:rPr lang="fr-FR" dirty="0"/>
              <a:t>, et accroître notre liberté.</a:t>
            </a:r>
          </a:p>
          <a:p>
            <a:pPr>
              <a:buFont typeface="Wingdings" panose="05000000000000000000" pitchFamily="2" charset="2"/>
              <a:buChar char="Ø"/>
            </a:pPr>
            <a:r>
              <a:rPr lang="fr-FR" b="1" dirty="0">
                <a:solidFill>
                  <a:srgbClr val="FF0000"/>
                </a:solidFill>
              </a:rPr>
              <a:t>Donc, philosopher, c’est aussi s’interroger sur soi-même pour accéder à l’autonomie. </a:t>
            </a:r>
            <a:endParaRPr lang="fr-FR" dirty="0">
              <a:solidFill>
                <a:srgbClr val="FF0000"/>
              </a:solidFill>
            </a:endParaRPr>
          </a:p>
          <a:p>
            <a:endParaRPr lang="fr-FR" dirty="0"/>
          </a:p>
        </p:txBody>
      </p:sp>
    </p:spTree>
    <p:extLst>
      <p:ext uri="{BB962C8B-B14F-4D97-AF65-F5344CB8AC3E}">
        <p14:creationId xmlns:p14="http://schemas.microsoft.com/office/powerpoint/2010/main" val="23031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Q°5 : Abracadabra !</a:t>
            </a:r>
            <a:endParaRPr lang="fr-FR" i="1" dirty="0"/>
          </a:p>
        </p:txBody>
      </p:sp>
      <p:sp>
        <p:nvSpPr>
          <p:cNvPr id="3" name="Espace réservé du contenu 2"/>
          <p:cNvSpPr>
            <a:spLocks noGrp="1"/>
          </p:cNvSpPr>
          <p:nvPr>
            <p:ph sz="half" idx="1"/>
          </p:nvPr>
        </p:nvSpPr>
        <p:spPr>
          <a:xfrm>
            <a:off x="1435608" y="1524000"/>
            <a:ext cx="3657600" cy="5334000"/>
          </a:xfrm>
        </p:spPr>
        <p:txBody>
          <a:bodyPr>
            <a:normAutofit fontScale="77500" lnSpcReduction="20000"/>
          </a:bodyPr>
          <a:lstStyle/>
          <a:p>
            <a:r>
              <a:rPr lang="fr-FR" b="1" dirty="0"/>
              <a:t>Qu’est-ce que connaître un objet ? Nos sensations immédiates nous permettent-elles de pénétrer ses propriétés et sa nature ?</a:t>
            </a:r>
            <a:r>
              <a:rPr lang="fr-FR" dirty="0"/>
              <a:t> </a:t>
            </a:r>
            <a:endParaRPr lang="fr-FR" dirty="0" smtClean="0"/>
          </a:p>
          <a:p>
            <a:r>
              <a:rPr lang="fr-FR" dirty="0" smtClean="0"/>
              <a:t>D’un </a:t>
            </a:r>
            <a:r>
              <a:rPr lang="fr-FR" dirty="0"/>
              <a:t>point de vue sensoriel, l’eau solide n’a plus rien de commun avec l’eau liquide, et si nous nous contentions d’un simple examen empirique, nous conclurions à bon droit qu’il s’agit de deux matières différentes.</a:t>
            </a:r>
          </a:p>
          <a:p>
            <a:endParaRPr lang="fr-FR"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44825"/>
            <a:ext cx="413995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21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C’est dans la vie courante que l’on commence à philosopher</a:t>
            </a:r>
            <a:endParaRPr lang="fr-FR" dirty="0"/>
          </a:p>
        </p:txBody>
      </p:sp>
      <p:sp>
        <p:nvSpPr>
          <p:cNvPr id="3" name="Espace réservé du contenu 2"/>
          <p:cNvSpPr>
            <a:spLocks noGrp="1"/>
          </p:cNvSpPr>
          <p:nvPr>
            <p:ph idx="1"/>
          </p:nvPr>
        </p:nvSpPr>
        <p:spPr>
          <a:xfrm>
            <a:off x="1435608" y="1447800"/>
            <a:ext cx="7498080" cy="5293568"/>
          </a:xfrm>
        </p:spPr>
        <p:txBody>
          <a:bodyPr>
            <a:normAutofit lnSpcReduction="10000"/>
          </a:bodyPr>
          <a:lstStyle/>
          <a:p>
            <a:r>
              <a:rPr lang="fr-FR" dirty="0" smtClean="0"/>
              <a:t>Il </a:t>
            </a:r>
            <a:r>
              <a:rPr lang="fr-FR" dirty="0"/>
              <a:t>suffit simplement de porter son regard sur le monde et sur soi, en prenant le temps de se détacher des rapports que nous construisons habituellement avec le monde</a:t>
            </a:r>
            <a:r>
              <a:rPr lang="fr-FR" dirty="0" smtClean="0"/>
              <a:t>.</a:t>
            </a:r>
          </a:p>
          <a:p>
            <a:r>
              <a:rPr lang="fr-FR" b="1" dirty="0"/>
              <a:t>Si vous avez privilégié les réponses C, c’est que vous avez été sensible à cette approche distanciée</a:t>
            </a:r>
            <a:r>
              <a:rPr lang="fr-FR" dirty="0"/>
              <a:t> :</a:t>
            </a:r>
            <a:r>
              <a:rPr lang="fr-FR" dirty="0" smtClean="0"/>
              <a:t> </a:t>
            </a:r>
            <a:r>
              <a:rPr lang="fr-FR" dirty="0"/>
              <a:t>le monde, vous-mêmes et les autres </a:t>
            </a:r>
            <a:r>
              <a:rPr lang="fr-FR" dirty="0" smtClean="0"/>
              <a:t>constituent </a:t>
            </a:r>
            <a:r>
              <a:rPr lang="fr-FR" dirty="0"/>
              <a:t>des sources d’interrogations au lieu de n’être que des évidences jamais questionnées.</a:t>
            </a:r>
          </a:p>
          <a:p>
            <a:endParaRPr lang="fr-FR" dirty="0"/>
          </a:p>
          <a:p>
            <a:endParaRPr lang="fr-FR" dirty="0"/>
          </a:p>
        </p:txBody>
      </p:sp>
    </p:spTree>
    <p:extLst>
      <p:ext uri="{BB962C8B-B14F-4D97-AF65-F5344CB8AC3E}">
        <p14:creationId xmlns:p14="http://schemas.microsoft.com/office/powerpoint/2010/main" val="39800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Descartes, le morceau de cire</a:t>
            </a:r>
            <a:endParaRPr lang="fr-FR" dirty="0"/>
          </a:p>
        </p:txBody>
      </p:sp>
      <p:sp>
        <p:nvSpPr>
          <p:cNvPr id="3" name="Espace réservé du contenu 2"/>
          <p:cNvSpPr>
            <a:spLocks noGrp="1"/>
          </p:cNvSpPr>
          <p:nvPr>
            <p:ph sz="half" idx="1"/>
          </p:nvPr>
        </p:nvSpPr>
        <p:spPr>
          <a:xfrm>
            <a:off x="1435608" y="1524000"/>
            <a:ext cx="3657600" cy="5433392"/>
          </a:xfrm>
        </p:spPr>
        <p:txBody>
          <a:bodyPr>
            <a:normAutofit fontScale="77500" lnSpcReduction="20000"/>
          </a:bodyPr>
          <a:lstStyle/>
          <a:p>
            <a:r>
              <a:rPr lang="fr-FR" b="1" dirty="0"/>
              <a:t>Descartes </a:t>
            </a:r>
            <a:r>
              <a:rPr lang="fr-FR" b="1" dirty="0" smtClean="0"/>
              <a:t>montre que </a:t>
            </a:r>
            <a:r>
              <a:rPr lang="fr-FR" b="1" dirty="0"/>
              <a:t>connaître un objet ne peut se limiter à ce que nos sens nous en disent :</a:t>
            </a:r>
            <a:r>
              <a:rPr lang="fr-FR" dirty="0"/>
              <a:t> le morceau de cire que l’on fait fondre perd toutes ses propriétés initiales</a:t>
            </a:r>
            <a:r>
              <a:rPr lang="fr-FR" b="1" dirty="0"/>
              <a:t>. </a:t>
            </a:r>
            <a:endParaRPr lang="fr-FR" b="1" dirty="0" smtClean="0"/>
          </a:p>
          <a:p>
            <a:r>
              <a:rPr lang="fr-FR" b="1" dirty="0" smtClean="0"/>
              <a:t>Il </a:t>
            </a:r>
            <a:r>
              <a:rPr lang="fr-FR" b="1" dirty="0"/>
              <a:t>s’agit pourtant physiquement de la même cire, et c’est une inspection de la raison qui nous l’assure</a:t>
            </a:r>
            <a:r>
              <a:rPr lang="fr-FR" dirty="0"/>
              <a:t> (par l’explication du phénomène physico-chimique de la fusion), et non une simple exploration sensible. </a:t>
            </a:r>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76850" y="1628800"/>
            <a:ext cx="365760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6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smtClean="0"/>
              <a:t>Philosophie et esprit scientifique</a:t>
            </a:r>
            <a:endParaRPr lang="fr-FR" dirty="0"/>
          </a:p>
        </p:txBody>
      </p:sp>
      <p:sp>
        <p:nvSpPr>
          <p:cNvPr id="8" name="Espace réservé du contenu 7"/>
          <p:cNvSpPr>
            <a:spLocks noGrp="1"/>
          </p:cNvSpPr>
          <p:nvPr>
            <p:ph idx="1"/>
          </p:nvPr>
        </p:nvSpPr>
        <p:spPr>
          <a:xfrm>
            <a:off x="1435608" y="1447800"/>
            <a:ext cx="7498080" cy="5293568"/>
          </a:xfrm>
        </p:spPr>
        <p:txBody>
          <a:bodyPr>
            <a:normAutofit fontScale="92500" lnSpcReduction="10000"/>
          </a:bodyPr>
          <a:lstStyle/>
          <a:p>
            <a:r>
              <a:rPr lang="fr-FR" b="1" dirty="0"/>
              <a:t>Connaître, ce n’est pas simplement croire ce que nos sens nous donnent à voir, mais être capable d’aller au-delà des apparences</a:t>
            </a:r>
            <a:r>
              <a:rPr lang="fr-FR" dirty="0"/>
              <a:t>, des certitudes immédiates grâce à un examen rationnel.</a:t>
            </a:r>
          </a:p>
          <a:p>
            <a:r>
              <a:rPr lang="fr-FR" dirty="0"/>
              <a:t>C’est déjà là une attitude philosophique et une qualité nécessaire à l’esprit scientifique.</a:t>
            </a:r>
          </a:p>
          <a:p>
            <a:pPr marL="82296" indent="0">
              <a:buNone/>
            </a:pPr>
            <a:r>
              <a:rPr lang="fr-FR" b="1" dirty="0"/>
              <a:t> </a:t>
            </a:r>
            <a:endParaRPr lang="fr-FR" dirty="0"/>
          </a:p>
          <a:p>
            <a:r>
              <a:rPr lang="fr-FR" b="1" dirty="0">
                <a:solidFill>
                  <a:srgbClr val="FF0000"/>
                </a:solidFill>
              </a:rPr>
              <a:t>Donc, philosopher supposer de savoir faire preuve d’esprit critique, y compris en l’exerçant sur ses certitudes premières.</a:t>
            </a:r>
            <a:endParaRPr lang="fr-FR" dirty="0">
              <a:solidFill>
                <a:srgbClr val="FF0000"/>
              </a:solidFill>
            </a:endParaRPr>
          </a:p>
          <a:p>
            <a:endParaRPr lang="fr-FR" dirty="0"/>
          </a:p>
        </p:txBody>
      </p:sp>
    </p:spTree>
    <p:extLst>
      <p:ext uri="{BB962C8B-B14F-4D97-AF65-F5344CB8AC3E}">
        <p14:creationId xmlns:p14="http://schemas.microsoft.com/office/powerpoint/2010/main" val="23224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II. Pensée immédiate et pensée philosophique</a:t>
            </a:r>
            <a:endParaRPr lang="fr-FR" dirty="0"/>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12544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eaLnBrk="1" fontAlgn="auto" hangingPunct="1">
              <a:spcAft>
                <a:spcPts val="0"/>
              </a:spcAft>
              <a:defRPr/>
            </a:pPr>
            <a:r>
              <a:rPr lang="fr-FR" b="1" dirty="0" smtClean="0"/>
              <a:t>A) La pensée immédiate : l’opinion, la doxa</a:t>
            </a:r>
            <a:endParaRPr lang="fr-FR" b="1" dirty="0"/>
          </a:p>
        </p:txBody>
      </p:sp>
      <p:sp>
        <p:nvSpPr>
          <p:cNvPr id="5" name="Espace réservé du contenu 4"/>
          <p:cNvSpPr>
            <a:spLocks noGrp="1"/>
          </p:cNvSpPr>
          <p:nvPr>
            <p:ph sz="quarter" idx="1"/>
          </p:nvPr>
        </p:nvSpPr>
        <p:spPr>
          <a:xfrm>
            <a:off x="457200" y="1600200"/>
            <a:ext cx="7467600" cy="4873625"/>
          </a:xfrm>
        </p:spPr>
        <p:txBody>
          <a:bodyPr>
            <a:normAutofit/>
          </a:bodyPr>
          <a:lstStyle/>
          <a:p>
            <a:pPr eaLnBrk="1" hangingPunct="1"/>
            <a:r>
              <a:rPr lang="fr-FR" altLang="fr-FR" dirty="0" smtClean="0"/>
              <a:t>Tous les hommes ont des opinions, et si penser, c’est avoir une ou des opinions, alors il faut dire que tout le monde pense.</a:t>
            </a:r>
          </a:p>
          <a:p>
            <a:pPr eaLnBrk="1" hangingPunct="1"/>
            <a:r>
              <a:rPr lang="fr-FR" altLang="fr-FR" dirty="0" smtClean="0"/>
              <a:t>Mais qu’est-ce au juste qu’une opinion? </a:t>
            </a:r>
          </a:p>
          <a:p>
            <a:r>
              <a:rPr lang="fr-FR" dirty="0"/>
              <a:t>C’est une </a:t>
            </a:r>
            <a:r>
              <a:rPr lang="fr-FR" b="1" dirty="0"/>
              <a:t>prise de position personn</a:t>
            </a:r>
            <a:r>
              <a:rPr lang="fr-FR" dirty="0"/>
              <a:t>elle, </a:t>
            </a:r>
            <a:r>
              <a:rPr lang="fr-FR" b="1" dirty="0"/>
              <a:t>un avis propre à chacun</a:t>
            </a:r>
            <a:r>
              <a:rPr lang="fr-FR" dirty="0"/>
              <a:t>. Elle varie selon les individus : on dit qu’elle est </a:t>
            </a:r>
            <a:r>
              <a:rPr lang="fr-FR" b="1" dirty="0"/>
              <a:t>subjective</a:t>
            </a:r>
            <a:r>
              <a:rPr lang="fr-FR" dirty="0"/>
              <a:t>, au sens où elle appartient à un sujet, un individu.</a:t>
            </a:r>
          </a:p>
          <a:p>
            <a:pPr eaLnBrk="1" hangingPunct="1"/>
            <a:endParaRPr lang="fr-FR" altLang="fr-FR" dirty="0" smtClean="0"/>
          </a:p>
        </p:txBody>
      </p:sp>
    </p:spTree>
    <p:extLst>
      <p:ext uri="{BB962C8B-B14F-4D97-AF65-F5344CB8AC3E}">
        <p14:creationId xmlns:p14="http://schemas.microsoft.com/office/powerpoint/2010/main" val="2909002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paradoxe de l’opinion</a:t>
            </a:r>
            <a:endParaRPr lang="fr-FR" dirty="0"/>
          </a:p>
        </p:txBody>
      </p:sp>
      <p:sp>
        <p:nvSpPr>
          <p:cNvPr id="3" name="Espace réservé du contenu 2"/>
          <p:cNvSpPr>
            <a:spLocks noGrp="1"/>
          </p:cNvSpPr>
          <p:nvPr>
            <p:ph idx="1"/>
          </p:nvPr>
        </p:nvSpPr>
        <p:spPr/>
        <p:txBody>
          <a:bodyPr>
            <a:normAutofit/>
          </a:bodyPr>
          <a:lstStyle/>
          <a:p>
            <a:r>
              <a:rPr lang="fr-FR" b="1" dirty="0"/>
              <a:t>N</a:t>
            </a:r>
            <a:r>
              <a:rPr lang="fr-FR" b="1" dirty="0" smtClean="0"/>
              <a:t>ous </a:t>
            </a:r>
            <a:r>
              <a:rPr lang="fr-FR" b="1" dirty="0"/>
              <a:t>sommes  très généralement attachés à nos opinions car nous considérons que ce sont des pensées personnelles, nos pensées.</a:t>
            </a:r>
            <a:r>
              <a:rPr lang="fr-FR" dirty="0"/>
              <a:t> </a:t>
            </a:r>
            <a:endParaRPr lang="fr-FR" dirty="0" smtClean="0"/>
          </a:p>
          <a:p>
            <a:r>
              <a:rPr lang="fr-FR" dirty="0" smtClean="0"/>
              <a:t>Elles </a:t>
            </a:r>
            <a:r>
              <a:rPr lang="fr-FR" dirty="0"/>
              <a:t>seraient le reflet de notre identité, de notre individualité. Y renoncer reviendrait donc à renoncer à soi-même</a:t>
            </a:r>
            <a:r>
              <a:rPr lang="fr-FR" dirty="0" smtClean="0"/>
              <a:t>.</a:t>
            </a:r>
          </a:p>
          <a:p>
            <a:r>
              <a:rPr lang="fr-FR" dirty="0" smtClean="0"/>
              <a:t>Mais nos opinions sont-elles vraiment les nôtres ? D’où viennent-elles au juste ?</a:t>
            </a:r>
            <a:endParaRPr lang="fr-FR" dirty="0"/>
          </a:p>
          <a:p>
            <a:endParaRPr lang="fr-FR" dirty="0"/>
          </a:p>
        </p:txBody>
      </p:sp>
    </p:spTree>
    <p:extLst>
      <p:ext uri="{BB962C8B-B14F-4D97-AF65-F5344CB8AC3E}">
        <p14:creationId xmlns:p14="http://schemas.microsoft.com/office/powerpoint/2010/main" val="23978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L’opinion, loin d’être une pensée, est la plupart du temps un impensé</a:t>
            </a:r>
            <a:endParaRPr lang="fr-FR" sz="3600" dirty="0"/>
          </a:p>
        </p:txBody>
      </p:sp>
      <p:sp>
        <p:nvSpPr>
          <p:cNvPr id="3" name="Espace réservé du contenu 2"/>
          <p:cNvSpPr>
            <a:spLocks noGrp="1"/>
          </p:cNvSpPr>
          <p:nvPr>
            <p:ph idx="1"/>
          </p:nvPr>
        </p:nvSpPr>
        <p:spPr/>
        <p:txBody>
          <a:bodyPr>
            <a:normAutofit fontScale="77500" lnSpcReduction="20000"/>
          </a:bodyPr>
          <a:lstStyle/>
          <a:p>
            <a:r>
              <a:rPr lang="fr-FR" b="1" i="1" dirty="0" smtClean="0"/>
              <a:t>La plupart de nos opinions sont des pensées toutes faites, des préjugés</a:t>
            </a:r>
            <a:r>
              <a:rPr lang="fr-FR" b="1" i="1" dirty="0"/>
              <a:t> </a:t>
            </a:r>
            <a:r>
              <a:rPr lang="fr-FR" b="1" i="1" dirty="0" smtClean="0"/>
              <a:t>: </a:t>
            </a:r>
            <a:r>
              <a:rPr lang="fr-FR" dirty="0" smtClean="0"/>
              <a:t>ce sont </a:t>
            </a:r>
            <a:r>
              <a:rPr lang="fr-FR" i="1" dirty="0" smtClean="0"/>
              <a:t>des </a:t>
            </a:r>
            <a:r>
              <a:rPr lang="fr-FR" i="1" dirty="0"/>
              <a:t>croyances dont nous ne sommes pas </a:t>
            </a:r>
            <a:r>
              <a:rPr lang="fr-FR" i="1" dirty="0" smtClean="0"/>
              <a:t>les auteurs </a:t>
            </a:r>
            <a:r>
              <a:rPr lang="fr-FR" i="1" dirty="0"/>
              <a:t>et qui proviennent de causes extérieures, et non de notre propre </a:t>
            </a:r>
            <a:r>
              <a:rPr lang="fr-FR" i="1" dirty="0" smtClean="0"/>
              <a:t>jugement.</a:t>
            </a:r>
          </a:p>
          <a:p>
            <a:r>
              <a:rPr lang="fr-FR" i="1" dirty="0"/>
              <a:t> </a:t>
            </a:r>
            <a:r>
              <a:rPr lang="fr-FR" b="1" dirty="0"/>
              <a:t>On ne peut pas dire que je pense</a:t>
            </a:r>
            <a:r>
              <a:rPr lang="fr-FR" dirty="0"/>
              <a:t> lorsque je ne suis que la caisse de résonnance de représentations qui ont été construites à mon insu par mon éducation ou mon milieu culturel d’appartenance. </a:t>
            </a:r>
            <a:endParaRPr lang="fr-FR" dirty="0" smtClean="0"/>
          </a:p>
          <a:p>
            <a:r>
              <a:rPr lang="fr-FR" b="1" dirty="0" smtClean="0"/>
              <a:t>Mes </a:t>
            </a:r>
            <a:r>
              <a:rPr lang="fr-FR" b="1" dirty="0"/>
              <a:t>opinions, mes pensées ont été fabriquées indépendamment de mon initiative intellectuelle par des instances dont je suis le jouet </a:t>
            </a:r>
            <a:r>
              <a:rPr lang="fr-FR" b="1" dirty="0" smtClean="0"/>
              <a:t>inconscient.</a:t>
            </a:r>
            <a:endParaRPr lang="fr-FR" dirty="0"/>
          </a:p>
        </p:txBody>
      </p:sp>
    </p:spTree>
    <p:extLst>
      <p:ext uri="{BB962C8B-B14F-4D97-AF65-F5344CB8AC3E}">
        <p14:creationId xmlns:p14="http://schemas.microsoft.com/office/powerpoint/2010/main" val="8786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L’opinion est donc une affirmation peu fiable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Une opinion est donc souvent une </a:t>
            </a:r>
            <a:r>
              <a:rPr lang="fr-FR" b="1" dirty="0"/>
              <a:t>affirmation n’ayant pas été soumise à un examen critique.</a:t>
            </a:r>
            <a:r>
              <a:rPr lang="fr-FR" dirty="0"/>
              <a:t> </a:t>
            </a:r>
            <a:endParaRPr lang="fr-FR" dirty="0" smtClean="0"/>
          </a:p>
          <a:p>
            <a:r>
              <a:rPr lang="fr-FR" dirty="0" smtClean="0"/>
              <a:t>Elle </a:t>
            </a:r>
            <a:r>
              <a:rPr lang="fr-FR" dirty="0"/>
              <a:t>est reçue pour vraie sans que l’esprit se soit préoccupé sérieusement de savoir si cet énoncé est vrai ou faux. </a:t>
            </a:r>
            <a:endParaRPr lang="fr-FR" dirty="0" smtClean="0"/>
          </a:p>
          <a:p>
            <a:r>
              <a:rPr lang="fr-FR" dirty="0" smtClean="0"/>
              <a:t>Toutes </a:t>
            </a:r>
            <a:r>
              <a:rPr lang="fr-FR" dirty="0"/>
              <a:t>nos idées premières sont en ce sens des opinions, </a:t>
            </a:r>
            <a:r>
              <a:rPr lang="fr-FR" dirty="0" err="1"/>
              <a:t>cad</a:t>
            </a:r>
            <a:r>
              <a:rPr lang="fr-FR" dirty="0"/>
              <a:t> des </a:t>
            </a:r>
            <a:r>
              <a:rPr lang="fr-FR" b="1" dirty="0"/>
              <a:t>préjugés</a:t>
            </a:r>
            <a:r>
              <a:rPr lang="fr-FR" dirty="0"/>
              <a:t>, des « a priori », des idées toutes faites. On les croit vraies mais on ne sait pas si on a raison de le croire.</a:t>
            </a:r>
          </a:p>
          <a:p>
            <a:endParaRPr lang="fr-FR" dirty="0"/>
          </a:p>
        </p:txBody>
      </p:sp>
    </p:spTree>
    <p:extLst>
      <p:ext uri="{BB962C8B-B14F-4D97-AF65-F5344CB8AC3E}">
        <p14:creationId xmlns:p14="http://schemas.microsoft.com/office/powerpoint/2010/main" val="32652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L’opinion, étant une croyance, s’oppose donc au savoir</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Comment distinguer le savoir de la croyance ?</a:t>
            </a:r>
          </a:p>
          <a:p>
            <a:r>
              <a:rPr lang="fr-FR" dirty="0" smtClean="0"/>
              <a:t>Première difficulté : </a:t>
            </a:r>
            <a:r>
              <a:rPr lang="fr-FR" dirty="0"/>
              <a:t>s</a:t>
            </a:r>
            <a:r>
              <a:rPr lang="fr-FR" dirty="0" smtClean="0"/>
              <a:t>i </a:t>
            </a:r>
            <a:r>
              <a:rPr lang="fr-FR" dirty="0"/>
              <a:t>on s’en tient au vécu purement subjectif, il est souvent difficile de les distinguer, car </a:t>
            </a:r>
            <a:r>
              <a:rPr lang="fr-FR" b="1" dirty="0"/>
              <a:t>l’opinion, comme le savoir, </a:t>
            </a:r>
            <a:r>
              <a:rPr lang="fr-FR" dirty="0"/>
              <a:t>sont tous deux accompagnés d’un sentiment particulier </a:t>
            </a:r>
            <a:r>
              <a:rPr lang="fr-FR" b="1" dirty="0"/>
              <a:t>: la </a:t>
            </a:r>
            <a:r>
              <a:rPr lang="fr-FR" b="1" dirty="0" smtClean="0"/>
              <a:t>certitude.</a:t>
            </a:r>
          </a:p>
          <a:p>
            <a:r>
              <a:rPr lang="fr-FR" b="1" dirty="0" smtClean="0"/>
              <a:t>La certitude est le fruit de notre adhésion à ce que nous croyons vrai.</a:t>
            </a:r>
            <a:endParaRPr lang="fr-FR" dirty="0"/>
          </a:p>
        </p:txBody>
      </p:sp>
    </p:spTree>
    <p:extLst>
      <p:ext uri="{BB962C8B-B14F-4D97-AF65-F5344CB8AC3E}">
        <p14:creationId xmlns:p14="http://schemas.microsoft.com/office/powerpoint/2010/main" val="354513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Est-ce la vérité qui distingue le savoir de l’opinion ? </a:t>
            </a:r>
            <a:endParaRPr lang="fr-FR" dirty="0"/>
          </a:p>
        </p:txBody>
      </p:sp>
      <p:sp>
        <p:nvSpPr>
          <p:cNvPr id="3" name="Espace réservé du contenu 2"/>
          <p:cNvSpPr>
            <a:spLocks noGrp="1"/>
          </p:cNvSpPr>
          <p:nvPr>
            <p:ph idx="1"/>
          </p:nvPr>
        </p:nvSpPr>
        <p:spPr>
          <a:xfrm>
            <a:off x="1435608" y="1447800"/>
            <a:ext cx="7498080" cy="5149552"/>
          </a:xfrm>
        </p:spPr>
        <p:txBody>
          <a:bodyPr>
            <a:normAutofit fontScale="85000" lnSpcReduction="20000"/>
          </a:bodyPr>
          <a:lstStyle/>
          <a:p>
            <a:r>
              <a:rPr lang="fr-FR" dirty="0" smtClean="0"/>
              <a:t>Peut-on dire que le savoir est vrai tandis que les opinions seraient fausses ?</a:t>
            </a:r>
          </a:p>
          <a:p>
            <a:r>
              <a:rPr lang="fr-FR" dirty="0" smtClean="0"/>
              <a:t>Non, car il peut y avoir des opinions vraies. </a:t>
            </a:r>
          </a:p>
          <a:p>
            <a:r>
              <a:rPr lang="fr-FR" dirty="0" smtClean="0"/>
              <a:t>Exemple : la </a:t>
            </a:r>
            <a:r>
              <a:rPr lang="fr-FR" dirty="0"/>
              <a:t>plupart d’entre nous </a:t>
            </a:r>
            <a:r>
              <a:rPr lang="fr-FR" dirty="0" smtClean="0"/>
              <a:t>prétend </a:t>
            </a:r>
            <a:r>
              <a:rPr lang="fr-FR" dirty="0"/>
              <a:t>savoir que </a:t>
            </a:r>
            <a:r>
              <a:rPr lang="fr-FR" b="1" dirty="0"/>
              <a:t>la Terre tourne autour du Soleil</a:t>
            </a:r>
            <a:r>
              <a:rPr lang="fr-FR" dirty="0"/>
              <a:t>, au point de s’imaginer posséder une vérité scientifique. Qui, pourtant, est capable d’en rendre raison ? </a:t>
            </a:r>
            <a:endParaRPr lang="fr-FR" dirty="0" smtClean="0"/>
          </a:p>
          <a:p>
            <a:r>
              <a:rPr lang="fr-FR" dirty="0" smtClean="0"/>
              <a:t>En </a:t>
            </a:r>
            <a:r>
              <a:rPr lang="fr-FR" dirty="0"/>
              <a:t>fait</a:t>
            </a:r>
            <a:r>
              <a:rPr lang="fr-FR" b="1" dirty="0"/>
              <a:t>, la plupart de nous y croit, parce qu’on leur a dit que c’était vrai, non parce qu’ils ont compris en quoi c’était vrai et en quel sens.</a:t>
            </a:r>
            <a:r>
              <a:rPr lang="fr-FR" dirty="0"/>
              <a:t> Bref, ils croient que la Terre tourne autour du Soleil comme les petits enfants croient au père Noël, faisant confiance à ceux qui le leur ont dit.</a:t>
            </a:r>
          </a:p>
          <a:p>
            <a:endParaRPr lang="fr-FR" dirty="0"/>
          </a:p>
        </p:txBody>
      </p:sp>
    </p:spTree>
    <p:extLst>
      <p:ext uri="{BB962C8B-B14F-4D97-AF65-F5344CB8AC3E}">
        <p14:creationId xmlns:p14="http://schemas.microsoft.com/office/powerpoint/2010/main" val="11117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1512168"/>
          </a:xfrm>
        </p:spPr>
        <p:txBody>
          <a:bodyPr>
            <a:noAutofit/>
          </a:bodyPr>
          <a:lstStyle/>
          <a:p>
            <a:r>
              <a:rPr lang="fr-FR" sz="3200" dirty="0" smtClean="0"/>
              <a:t>La différence entre le savoir et l’opinion réside moins dans ce qui est cru que dans la façon de croire</a:t>
            </a:r>
            <a:endParaRPr lang="fr-FR" sz="3200" dirty="0"/>
          </a:p>
        </p:txBody>
      </p:sp>
      <p:sp>
        <p:nvSpPr>
          <p:cNvPr id="3" name="Espace réservé du contenu 2"/>
          <p:cNvSpPr>
            <a:spLocks noGrp="1"/>
          </p:cNvSpPr>
          <p:nvPr>
            <p:ph idx="1"/>
          </p:nvPr>
        </p:nvSpPr>
        <p:spPr>
          <a:xfrm>
            <a:off x="1435608" y="1700808"/>
            <a:ext cx="7498080" cy="4547592"/>
          </a:xfrm>
        </p:spPr>
        <p:txBody>
          <a:bodyPr>
            <a:normAutofit fontScale="92500" lnSpcReduction="20000"/>
          </a:bodyPr>
          <a:lstStyle/>
          <a:p>
            <a:r>
              <a:rPr lang="fr-FR" dirty="0"/>
              <a:t>L</a:t>
            </a:r>
            <a:r>
              <a:rPr lang="fr-FR" dirty="0" smtClean="0"/>
              <a:t>a </a:t>
            </a:r>
            <a:r>
              <a:rPr lang="fr-FR" dirty="0"/>
              <a:t>même </a:t>
            </a:r>
            <a:r>
              <a:rPr lang="fr-FR" dirty="0" smtClean="0"/>
              <a:t>proposition « la Terre tourne autour du Soleil » </a:t>
            </a:r>
            <a:r>
              <a:rPr lang="fr-FR" dirty="0"/>
              <a:t>est dans un cas, une simple croyance, dans l’autre, une proposition </a:t>
            </a:r>
            <a:r>
              <a:rPr lang="fr-FR" dirty="0" smtClean="0"/>
              <a:t>scientifique.</a:t>
            </a:r>
          </a:p>
          <a:p>
            <a:r>
              <a:rPr lang="fr-FR" dirty="0"/>
              <a:t>La première </a:t>
            </a:r>
            <a:r>
              <a:rPr lang="fr-FR" dirty="0" smtClean="0"/>
              <a:t>croit </a:t>
            </a:r>
            <a:r>
              <a:rPr lang="fr-FR" b="1" dirty="0"/>
              <a:t>aveuglément</a:t>
            </a:r>
            <a:r>
              <a:rPr lang="fr-FR" dirty="0"/>
              <a:t>, sans comprendre, souvent parce </a:t>
            </a:r>
            <a:r>
              <a:rPr lang="fr-FR" dirty="0" smtClean="0"/>
              <a:t>qu’elle </a:t>
            </a:r>
            <a:r>
              <a:rPr lang="fr-FR" dirty="0"/>
              <a:t>fait confiance à l’autorité de celui qui le lui a dit ; la seconde croit parce qu’elle a </a:t>
            </a:r>
            <a:r>
              <a:rPr lang="fr-FR" b="1" dirty="0"/>
              <a:t>compris</a:t>
            </a:r>
            <a:r>
              <a:rPr lang="fr-FR" dirty="0"/>
              <a:t> le chemin qui y mène, parce qu’elle en connaît les démonstrations, les raisons qui font qu’on peut les affirmer.</a:t>
            </a:r>
          </a:p>
        </p:txBody>
      </p:sp>
    </p:spTree>
    <p:extLst>
      <p:ext uri="{BB962C8B-B14F-4D97-AF65-F5344CB8AC3E}">
        <p14:creationId xmlns:p14="http://schemas.microsoft.com/office/powerpoint/2010/main" val="22428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Q°1 : un train peut en cacher un autre</a:t>
            </a:r>
            <a:endParaRPr lang="fr-FR" i="1" dirty="0"/>
          </a:p>
        </p:txBody>
      </p:sp>
      <p:sp>
        <p:nvSpPr>
          <p:cNvPr id="3" name="Espace réservé du contenu 2"/>
          <p:cNvSpPr>
            <a:spLocks noGrp="1"/>
          </p:cNvSpPr>
          <p:nvPr>
            <p:ph idx="1"/>
          </p:nvPr>
        </p:nvSpPr>
        <p:spPr/>
        <p:txBody>
          <a:bodyPr/>
          <a:lstStyle/>
          <a:p>
            <a:r>
              <a:rPr lang="fr-FR" b="1" dirty="0"/>
              <a:t>E</a:t>
            </a:r>
            <a:r>
              <a:rPr lang="fr-FR" b="1" dirty="0" smtClean="0"/>
              <a:t>xpérience </a:t>
            </a:r>
            <a:r>
              <a:rPr lang="fr-FR" b="1" dirty="0"/>
              <a:t>courante liée à la relativité du mouvement</a:t>
            </a:r>
            <a:r>
              <a:rPr lang="fr-FR" dirty="0"/>
              <a:t> : croire que notre train se déplace alors que c’est celui d’à côté qui part. </a:t>
            </a:r>
            <a:endParaRPr lang="fr-FR" dirty="0" smtClean="0"/>
          </a:p>
          <a:p>
            <a:r>
              <a:rPr lang="fr-FR" b="1" dirty="0" smtClean="0"/>
              <a:t>L’illusion </a:t>
            </a:r>
            <a:r>
              <a:rPr lang="fr-FR" b="1" dirty="0"/>
              <a:t>est levée lorsqu’un point fixe situé à l’extérieur nous permet de constater qu’on reste immobile</a:t>
            </a:r>
            <a:r>
              <a:rPr lang="fr-FR" dirty="0"/>
              <a:t>.</a:t>
            </a:r>
          </a:p>
          <a:p>
            <a:endParaRPr lang="fr-FR" dirty="0"/>
          </a:p>
        </p:txBody>
      </p:sp>
    </p:spTree>
    <p:extLst>
      <p:ext uri="{BB962C8B-B14F-4D97-AF65-F5344CB8AC3E}">
        <p14:creationId xmlns:p14="http://schemas.microsoft.com/office/powerpoint/2010/main" val="30154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Ainsi, </a:t>
            </a:r>
            <a:r>
              <a:rPr lang="fr-FR" b="1" dirty="0"/>
              <a:t>la véritable différence entre l’opinion et le savoir tient dans la rigueur de leur </a:t>
            </a:r>
            <a:r>
              <a:rPr lang="fr-FR" b="1" dirty="0" smtClean="0"/>
              <a:t>fondement</a:t>
            </a:r>
            <a:endParaRPr lang="fr-FR" dirty="0" smtClean="0"/>
          </a:p>
          <a:p>
            <a:r>
              <a:rPr lang="fr-FR" dirty="0" smtClean="0"/>
              <a:t> </a:t>
            </a:r>
            <a:r>
              <a:rPr lang="fr-FR" dirty="0"/>
              <a:t>L</a:t>
            </a:r>
            <a:r>
              <a:rPr lang="fr-FR" dirty="0" smtClean="0"/>
              <a:t>’opinion </a:t>
            </a:r>
            <a:r>
              <a:rPr lang="fr-FR" dirty="0"/>
              <a:t>ne peut rendre raison d’elle-même, ne peut démontrer sa propre vérité, contrairement au savoir. </a:t>
            </a:r>
          </a:p>
          <a:p>
            <a:pPr algn="ctr">
              <a:buFont typeface="Wingdings" panose="05000000000000000000" pitchFamily="2" charset="2"/>
              <a:buChar char="Ø"/>
            </a:pPr>
            <a:r>
              <a:rPr lang="fr-FR" b="1" dirty="0" smtClean="0">
                <a:solidFill>
                  <a:srgbClr val="FF0000"/>
                </a:solidFill>
              </a:rPr>
              <a:t> Repère conceptuel : origine/fondement</a:t>
            </a:r>
            <a:endParaRPr lang="fr-FR" b="1" dirty="0">
              <a:solidFill>
                <a:srgbClr val="FF0000"/>
              </a:solidFill>
            </a:endParaRPr>
          </a:p>
        </p:txBody>
      </p:sp>
    </p:spTree>
    <p:extLst>
      <p:ext uri="{BB962C8B-B14F-4D97-AF65-F5344CB8AC3E}">
        <p14:creationId xmlns:p14="http://schemas.microsoft.com/office/powerpoint/2010/main" val="20380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Définition</a:t>
            </a:r>
            <a:endParaRPr lang="fr-FR" dirty="0"/>
          </a:p>
        </p:txBody>
      </p:sp>
      <p:sp>
        <p:nvSpPr>
          <p:cNvPr id="4" name="Espace réservé du contenu 3"/>
          <p:cNvSpPr>
            <a:spLocks noGrp="1"/>
          </p:cNvSpPr>
          <p:nvPr>
            <p:ph sz="half" idx="1"/>
          </p:nvPr>
        </p:nvSpPr>
        <p:spPr/>
        <p:txBody>
          <a:bodyPr>
            <a:normAutofit lnSpcReduction="10000"/>
          </a:bodyPr>
          <a:lstStyle/>
          <a:p>
            <a:pPr marL="82296" indent="0" algn="ctr">
              <a:buNone/>
            </a:pPr>
            <a:r>
              <a:rPr lang="fr-FR" b="1" dirty="0" smtClean="0"/>
              <a:t>L’origine</a:t>
            </a:r>
          </a:p>
          <a:p>
            <a:pPr marL="82296" indent="0">
              <a:buNone/>
            </a:pPr>
            <a:r>
              <a:rPr lang="fr-FR" b="1" dirty="0" smtClean="0"/>
              <a:t>- </a:t>
            </a:r>
            <a:r>
              <a:rPr lang="fr-FR" dirty="0" smtClean="0"/>
              <a:t>du </a:t>
            </a:r>
            <a:r>
              <a:rPr lang="fr-FR" dirty="0"/>
              <a:t>latin </a:t>
            </a:r>
            <a:r>
              <a:rPr lang="fr-FR" i="1" dirty="0" err="1"/>
              <a:t>origo</a:t>
            </a:r>
            <a:r>
              <a:rPr lang="fr-FR" dirty="0"/>
              <a:t> : la source, la cause ou la naissance de quelque </a:t>
            </a:r>
            <a:r>
              <a:rPr lang="fr-FR" dirty="0" smtClean="0"/>
              <a:t>chose </a:t>
            </a:r>
          </a:p>
          <a:p>
            <a:pPr marL="82296" indent="0">
              <a:buNone/>
            </a:pPr>
            <a:r>
              <a:rPr lang="fr-FR" dirty="0" smtClean="0"/>
              <a:t>- correspond </a:t>
            </a:r>
            <a:r>
              <a:rPr lang="fr-FR" dirty="0"/>
              <a:t>à un moment historique, </a:t>
            </a:r>
            <a:r>
              <a:rPr lang="fr-FR" dirty="0" smtClean="0"/>
              <a:t>à l’apparition </a:t>
            </a:r>
            <a:r>
              <a:rPr lang="fr-FR" dirty="0"/>
              <a:t>de quelque chose dans le temps.</a:t>
            </a:r>
          </a:p>
          <a:p>
            <a:pPr marL="82296" indent="0">
              <a:buNone/>
            </a:pPr>
            <a:endParaRPr lang="fr-FR" dirty="0"/>
          </a:p>
        </p:txBody>
      </p:sp>
      <p:sp>
        <p:nvSpPr>
          <p:cNvPr id="5" name="Espace réservé du contenu 4"/>
          <p:cNvSpPr>
            <a:spLocks noGrp="1"/>
          </p:cNvSpPr>
          <p:nvPr>
            <p:ph sz="half" idx="2"/>
          </p:nvPr>
        </p:nvSpPr>
        <p:spPr/>
        <p:txBody>
          <a:bodyPr>
            <a:normAutofit lnSpcReduction="10000"/>
          </a:bodyPr>
          <a:lstStyle/>
          <a:p>
            <a:pPr marL="82296" indent="0" algn="ctr">
              <a:buNone/>
            </a:pPr>
            <a:r>
              <a:rPr lang="fr-FR" b="1" dirty="0" smtClean="0"/>
              <a:t>Le fondement</a:t>
            </a:r>
          </a:p>
          <a:p>
            <a:pPr lvl="0">
              <a:buFontTx/>
              <a:buChar char="-"/>
            </a:pPr>
            <a:r>
              <a:rPr lang="fr-FR" dirty="0" smtClean="0"/>
              <a:t>du </a:t>
            </a:r>
            <a:r>
              <a:rPr lang="fr-FR" dirty="0"/>
              <a:t>latin </a:t>
            </a:r>
            <a:r>
              <a:rPr lang="fr-FR" i="1" dirty="0" err="1"/>
              <a:t>fundare</a:t>
            </a:r>
            <a:r>
              <a:rPr lang="fr-FR" dirty="0"/>
              <a:t> : qui signifie bâtir, asseoir solidement un </a:t>
            </a:r>
            <a:r>
              <a:rPr lang="fr-FR" dirty="0" smtClean="0"/>
              <a:t>édifice </a:t>
            </a:r>
          </a:p>
          <a:p>
            <a:pPr lvl="0">
              <a:buFontTx/>
              <a:buChar char="-"/>
            </a:pPr>
            <a:r>
              <a:rPr lang="fr-FR" dirty="0"/>
              <a:t>implique l’idée d’une justification ou d’une légitimité. Ce qui est fondé, c’est ce qu’on ne peut pas remettre en question, ce qui est indiscutable</a:t>
            </a:r>
          </a:p>
          <a:p>
            <a:pPr marL="82296" indent="0">
              <a:buNone/>
            </a:pPr>
            <a:endParaRPr lang="fr-FR" dirty="0"/>
          </a:p>
        </p:txBody>
      </p:sp>
    </p:spTree>
    <p:extLst>
      <p:ext uri="{BB962C8B-B14F-4D97-AF65-F5344CB8AC3E}">
        <p14:creationId xmlns:p14="http://schemas.microsoft.com/office/powerpoint/2010/main" val="277874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200" b="1" dirty="0">
                <a:effectLst/>
              </a:rPr>
              <a:t>Dévoiler l’origine d’une chose, c’est souvent la remettre en question dans son autorité ou sa valeur</a:t>
            </a:r>
            <a:endParaRPr lang="fr-FR" sz="3200" b="1" dirty="0"/>
          </a:p>
        </p:txBody>
      </p:sp>
      <p:sp>
        <p:nvSpPr>
          <p:cNvPr id="6" name="Espace réservé du contenu 5"/>
          <p:cNvSpPr>
            <a:spLocks noGrp="1"/>
          </p:cNvSpPr>
          <p:nvPr>
            <p:ph idx="1"/>
          </p:nvPr>
        </p:nvSpPr>
        <p:spPr>
          <a:xfrm>
            <a:off x="1435608" y="1700808"/>
            <a:ext cx="7498080" cy="4896544"/>
          </a:xfrm>
        </p:spPr>
        <p:txBody>
          <a:bodyPr>
            <a:normAutofit fontScale="92500" lnSpcReduction="20000"/>
          </a:bodyPr>
          <a:lstStyle/>
          <a:p>
            <a:r>
              <a:rPr lang="fr-FR" b="1" dirty="0"/>
              <a:t>D</a:t>
            </a:r>
            <a:r>
              <a:rPr lang="fr-FR" b="1" dirty="0" smtClean="0"/>
              <a:t>ans </a:t>
            </a:r>
            <a:r>
              <a:rPr lang="fr-FR" b="1" dirty="0"/>
              <a:t>le domaine de la connaissance</a:t>
            </a:r>
            <a:r>
              <a:rPr lang="fr-FR" dirty="0"/>
              <a:t>, étudié ici, on peut admettre que l’origine de bon nombre des idées présentes en notre esprit les rend discutables. </a:t>
            </a:r>
            <a:endParaRPr lang="fr-FR" dirty="0" smtClean="0"/>
          </a:p>
          <a:p>
            <a:r>
              <a:rPr lang="fr-FR" dirty="0" smtClean="0"/>
              <a:t>Il </a:t>
            </a:r>
            <a:r>
              <a:rPr lang="fr-FR" dirty="0"/>
              <a:t>s’agit d’idées accumulées depuis l’enfance, venant de sources diverses et acceptées comme vraies sans examen préalable. </a:t>
            </a:r>
            <a:endParaRPr lang="fr-FR" dirty="0" smtClean="0"/>
          </a:p>
          <a:p>
            <a:r>
              <a:rPr lang="fr-FR" dirty="0" smtClean="0"/>
              <a:t>Pour asseoir la connaissance sur une base solide, pour la fonder, il est nécessaire de soumettre ces idées à la </a:t>
            </a:r>
            <a:r>
              <a:rPr lang="fr-FR" b="1" dirty="0" smtClean="0"/>
              <a:t>critique</a:t>
            </a:r>
            <a:r>
              <a:rPr lang="fr-FR" dirty="0" smtClean="0"/>
              <a:t> et de reconnaître que l’opinion est un </a:t>
            </a:r>
            <a:r>
              <a:rPr lang="fr-FR" b="1" dirty="0" smtClean="0"/>
              <a:t>énoncé théoriquement faible.</a:t>
            </a:r>
            <a:endParaRPr lang="fr-FR" b="1" dirty="0"/>
          </a:p>
          <a:p>
            <a:endParaRPr lang="fr-FR" dirty="0"/>
          </a:p>
        </p:txBody>
      </p:sp>
    </p:spTree>
    <p:extLst>
      <p:ext uri="{BB962C8B-B14F-4D97-AF65-F5344CB8AC3E}">
        <p14:creationId xmlns:p14="http://schemas.microsoft.com/office/powerpoint/2010/main" val="10038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Gaston Bachelard,  </a:t>
            </a:r>
            <a:r>
              <a:rPr lang="fr-FR" i="1" u="sng" dirty="0" smtClean="0"/>
              <a:t>la formation de l’esprit scientifique </a:t>
            </a:r>
            <a:r>
              <a:rPr lang="fr-FR" dirty="0" smtClean="0"/>
              <a:t>(1938)</a:t>
            </a:r>
            <a:endParaRPr lang="fr-FR" dirty="0"/>
          </a:p>
        </p:txBody>
      </p:sp>
      <p:sp>
        <p:nvSpPr>
          <p:cNvPr id="8" name="Espace réservé du texte 7"/>
          <p:cNvSpPr>
            <a:spLocks noGrp="1"/>
          </p:cNvSpPr>
          <p:nvPr>
            <p:ph type="body" idx="2"/>
          </p:nvPr>
        </p:nvSpPr>
        <p:spPr>
          <a:xfrm>
            <a:off x="539552" y="1412776"/>
            <a:ext cx="3810000" cy="132606"/>
          </a:xfrm>
        </p:spPr>
        <p:txBody>
          <a:bodyPr>
            <a:normAutofit fontScale="25000" lnSpcReduction="20000"/>
          </a:bodyPr>
          <a:lstStyle/>
          <a:p>
            <a:endParaRPr lang="fr-FR" dirty="0"/>
          </a:p>
        </p:txBody>
      </p:sp>
      <p:sp>
        <p:nvSpPr>
          <p:cNvPr id="7" name="Espace réservé du contenu 6"/>
          <p:cNvSpPr>
            <a:spLocks noGrp="1"/>
          </p:cNvSpPr>
          <p:nvPr>
            <p:ph sz="half" idx="1"/>
          </p:nvPr>
        </p:nvSpPr>
        <p:spPr>
          <a:xfrm>
            <a:off x="457200" y="3284984"/>
            <a:ext cx="8153400" cy="2841179"/>
          </a:xfrm>
        </p:spPr>
        <p:txBody>
          <a:bodyPr/>
          <a:lstStyle/>
          <a:p>
            <a:pPr marL="82296" indent="0" algn="ctr">
              <a:buNone/>
            </a:pPr>
            <a:r>
              <a:rPr lang="fr-FR" dirty="0" smtClean="0"/>
              <a:t>« </a:t>
            </a:r>
            <a:r>
              <a:rPr lang="fr-FR" i="1" dirty="0" smtClean="0"/>
              <a:t>L’opinion pense mal, elle ne pense pas. Elle traduit des besoins en connaissance. En désignant les objets par leur utilité, elle s’interdit de les connaître</a:t>
            </a:r>
            <a:r>
              <a:rPr lang="fr-FR" dirty="0" smtClean="0"/>
              <a:t> »</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16632"/>
            <a:ext cx="24669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657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smtClean="0"/>
              <a:t>Explication </a:t>
            </a:r>
            <a:endParaRPr lang="fr-FR" dirty="0"/>
          </a:p>
        </p:txBody>
      </p:sp>
      <p:sp>
        <p:nvSpPr>
          <p:cNvPr id="6" name="Espace réservé du contenu 5"/>
          <p:cNvSpPr>
            <a:spLocks noGrp="1"/>
          </p:cNvSpPr>
          <p:nvPr>
            <p:ph idx="1"/>
          </p:nvPr>
        </p:nvSpPr>
        <p:spPr>
          <a:xfrm>
            <a:off x="1435608" y="1447800"/>
            <a:ext cx="7498080" cy="5293568"/>
          </a:xfrm>
        </p:spPr>
        <p:txBody>
          <a:bodyPr>
            <a:normAutofit fontScale="92500" lnSpcReduction="10000"/>
          </a:bodyPr>
          <a:lstStyle/>
          <a:p>
            <a:r>
              <a:rPr lang="fr-FR" dirty="0" smtClean="0"/>
              <a:t>Bachelard remet en question l’idée courante selon laquelle avoir une opinion = penser. </a:t>
            </a:r>
          </a:p>
          <a:p>
            <a:r>
              <a:rPr lang="fr-FR" b="1" dirty="0" smtClean="0"/>
              <a:t>Parce qu’elle est mal fondée, on doit lui refuser le statut même de pensée</a:t>
            </a:r>
            <a:r>
              <a:rPr lang="fr-FR" dirty="0" smtClean="0"/>
              <a:t>.</a:t>
            </a:r>
          </a:p>
          <a:p>
            <a:r>
              <a:rPr lang="fr-FR" dirty="0" smtClean="0"/>
              <a:t>Qu’est-ce que penser ? </a:t>
            </a:r>
          </a:p>
          <a:p>
            <a:r>
              <a:rPr lang="fr-FR" b="1" dirty="0" smtClean="0"/>
              <a:t>Penser, c’est s’efforcer de connaître le monde, de le comprendre en s’efforçant d’être neutre et objectif.</a:t>
            </a:r>
          </a:p>
          <a:p>
            <a:r>
              <a:rPr lang="fr-FR" dirty="0" smtClean="0"/>
              <a:t>Or, l’opinion ne peut prétendre à une telle objectivité car elle ne considère le monde qu’en fonction de son utilité.</a:t>
            </a:r>
            <a:endParaRPr lang="fr-FR" dirty="0"/>
          </a:p>
        </p:txBody>
      </p:sp>
    </p:spTree>
    <p:extLst>
      <p:ext uri="{BB962C8B-B14F-4D97-AF65-F5344CB8AC3E}">
        <p14:creationId xmlns:p14="http://schemas.microsoft.com/office/powerpoint/2010/main" val="16353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L’opinion est tournée vers l’action, non vers la connaissance</a:t>
            </a:r>
            <a:endParaRPr lang="fr-FR" sz="3600" dirty="0"/>
          </a:p>
        </p:txBody>
      </p:sp>
      <p:sp>
        <p:nvSpPr>
          <p:cNvPr id="3" name="Espace réservé du contenu 2"/>
          <p:cNvSpPr>
            <a:spLocks noGrp="1"/>
          </p:cNvSpPr>
          <p:nvPr>
            <p:ph idx="1"/>
          </p:nvPr>
        </p:nvSpPr>
        <p:spPr>
          <a:xfrm>
            <a:off x="1435608" y="1447800"/>
            <a:ext cx="7498080" cy="5410200"/>
          </a:xfrm>
        </p:spPr>
        <p:txBody>
          <a:bodyPr>
            <a:normAutofit fontScale="92500" lnSpcReduction="20000"/>
          </a:bodyPr>
          <a:lstStyle/>
          <a:p>
            <a:r>
              <a:rPr lang="fr-FR" dirty="0" smtClean="0"/>
              <a:t>L’opinion traduit </a:t>
            </a:r>
            <a:r>
              <a:rPr lang="fr-FR" b="1" dirty="0" smtClean="0"/>
              <a:t>notre manière première et immédiate d’être au monde </a:t>
            </a:r>
            <a:r>
              <a:rPr lang="fr-FR" dirty="0" smtClean="0"/>
              <a:t>: nous ne percevons d’abord du réel que ce qu’il nous est utile de percevoir pour les besoins de l’action ou </a:t>
            </a:r>
            <a:r>
              <a:rPr lang="fr-FR" b="1" dirty="0" smtClean="0"/>
              <a:t>ce qui répond à nos intérêts et à nos désirs</a:t>
            </a:r>
            <a:r>
              <a:rPr lang="fr-FR" dirty="0" smtClean="0"/>
              <a:t> ;</a:t>
            </a:r>
          </a:p>
          <a:p>
            <a:r>
              <a:rPr lang="fr-FR" dirty="0" smtClean="0"/>
              <a:t>Nous ne sommes pas d’abord tournés vers la </a:t>
            </a:r>
            <a:r>
              <a:rPr lang="fr-FR" b="1" dirty="0" smtClean="0"/>
              <a:t>contemplation</a:t>
            </a:r>
            <a:r>
              <a:rPr lang="fr-FR" dirty="0" smtClean="0"/>
              <a:t> (</a:t>
            </a:r>
            <a:r>
              <a:rPr lang="fr-FR" dirty="0" err="1" smtClean="0"/>
              <a:t>theoria</a:t>
            </a:r>
            <a:r>
              <a:rPr lang="fr-FR" dirty="0" smtClean="0"/>
              <a:t>) neutre et désintéressée du réel, mais vers l’action. Pour agir, pour vivre, nous avons besoin de nous faire une idée du monde qui nous entoure. Telles sont les opinions, tournées vers</a:t>
            </a:r>
            <a:r>
              <a:rPr lang="fr-FR" b="1" dirty="0" smtClean="0"/>
              <a:t> l’efficacité </a:t>
            </a:r>
            <a:r>
              <a:rPr lang="fr-FR" dirty="0" smtClean="0"/>
              <a:t>plutôt que vers la </a:t>
            </a:r>
            <a:r>
              <a:rPr lang="fr-FR" b="1" dirty="0" smtClean="0"/>
              <a:t>vérité</a:t>
            </a:r>
            <a:r>
              <a:rPr lang="fr-FR" dirty="0" smtClean="0"/>
              <a:t>.</a:t>
            </a:r>
          </a:p>
        </p:txBody>
      </p:sp>
    </p:spTree>
    <p:extLst>
      <p:ext uri="{BB962C8B-B14F-4D97-AF65-F5344CB8AC3E}">
        <p14:creationId xmlns:p14="http://schemas.microsoft.com/office/powerpoint/2010/main" val="39516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 conséquent, « </a:t>
            </a:r>
            <a:r>
              <a:rPr lang="fr-FR" i="1" dirty="0" smtClean="0"/>
              <a:t>l’opinion a, en droit, toujours tort </a:t>
            </a:r>
            <a:r>
              <a:rPr lang="fr-FR" dirty="0" smtClean="0"/>
              <a:t>» (Bachelard)</a:t>
            </a:r>
            <a:endParaRPr lang="fr-FR" dirty="0"/>
          </a:p>
        </p:txBody>
      </p:sp>
      <p:sp>
        <p:nvSpPr>
          <p:cNvPr id="3" name="Espace réservé du contenu 2"/>
          <p:cNvSpPr>
            <a:spLocks noGrp="1"/>
          </p:cNvSpPr>
          <p:nvPr>
            <p:ph idx="1"/>
          </p:nvPr>
        </p:nvSpPr>
        <p:spPr/>
        <p:txBody>
          <a:bodyPr>
            <a:normAutofit/>
          </a:bodyPr>
          <a:lstStyle/>
          <a:p>
            <a:r>
              <a:rPr lang="fr-FR" dirty="0" smtClean="0"/>
              <a:t>Etrange affirmation, car on a vu qu’une opinion n’était pas nécessairement fausse. </a:t>
            </a:r>
            <a:r>
              <a:rPr lang="fr-FR" b="1" dirty="0" smtClean="0"/>
              <a:t>Une opinion peut être vraie</a:t>
            </a:r>
            <a:r>
              <a:rPr lang="fr-FR" dirty="0" smtClean="0"/>
              <a:t>.</a:t>
            </a:r>
          </a:p>
          <a:p>
            <a:r>
              <a:rPr lang="fr-FR" dirty="0" smtClean="0"/>
              <a:t>Mais avoir raison, est-ce seulement être dans le vrai ? Avoir tort, être dans le faux?</a:t>
            </a:r>
          </a:p>
          <a:p>
            <a:r>
              <a:rPr lang="fr-FR" dirty="0" smtClean="0"/>
              <a:t>Par ailleurs, que signifie l’expression « en droit » ? A quoi s’oppose ici le droit ?</a:t>
            </a:r>
          </a:p>
          <a:p>
            <a:r>
              <a:rPr lang="fr-FR" dirty="0" smtClean="0"/>
              <a:t>     </a:t>
            </a:r>
            <a:r>
              <a:rPr lang="fr-FR" b="1" dirty="0" smtClean="0">
                <a:solidFill>
                  <a:srgbClr val="0070C0"/>
                </a:solidFill>
              </a:rPr>
              <a:t>Repère conceptuel : en fait/en droit</a:t>
            </a:r>
          </a:p>
        </p:txBody>
      </p:sp>
      <p:sp>
        <p:nvSpPr>
          <p:cNvPr id="5" name="Flèche droite 4"/>
          <p:cNvSpPr/>
          <p:nvPr/>
        </p:nvSpPr>
        <p:spPr>
          <a:xfrm>
            <a:off x="1386271" y="52047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2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Sens de l’expression « avoir tort »</a:t>
            </a:r>
            <a:endParaRPr lang="fr-FR" dirty="0"/>
          </a:p>
        </p:txBody>
      </p:sp>
      <p:sp>
        <p:nvSpPr>
          <p:cNvPr id="3" name="Espace réservé du contenu 2"/>
          <p:cNvSpPr>
            <a:spLocks noGrp="1"/>
          </p:cNvSpPr>
          <p:nvPr>
            <p:ph idx="1"/>
          </p:nvPr>
        </p:nvSpPr>
        <p:spPr>
          <a:xfrm>
            <a:off x="1435608" y="1447800"/>
            <a:ext cx="7498080" cy="5509592"/>
          </a:xfrm>
        </p:spPr>
        <p:txBody>
          <a:bodyPr>
            <a:normAutofit fontScale="77500" lnSpcReduction="20000"/>
          </a:bodyPr>
          <a:lstStyle/>
          <a:p>
            <a:pPr lvl="0"/>
            <a:r>
              <a:rPr lang="fr-FR" dirty="0"/>
              <a:t>C</a:t>
            </a:r>
            <a:r>
              <a:rPr lang="fr-FR" dirty="0" smtClean="0"/>
              <a:t>ette </a:t>
            </a:r>
            <a:r>
              <a:rPr lang="fr-FR" dirty="0"/>
              <a:t>expression du langage courant désigne le fait de se tromper. Cela peut signifier tout d’abord </a:t>
            </a:r>
            <a:r>
              <a:rPr lang="fr-FR" b="1" dirty="0"/>
              <a:t>le fait de penser et de dire le faux</a:t>
            </a:r>
            <a:r>
              <a:rPr lang="fr-FR" dirty="0"/>
              <a:t>, d’affirmer des propositions erronées, contraires à la </a:t>
            </a:r>
            <a:r>
              <a:rPr lang="fr-FR" b="1" dirty="0"/>
              <a:t>vérité</a:t>
            </a:r>
            <a:r>
              <a:rPr lang="fr-FR" dirty="0"/>
              <a:t> ;</a:t>
            </a:r>
          </a:p>
          <a:p>
            <a:r>
              <a:rPr lang="fr-FR" dirty="0"/>
              <a:t>Toutefois, se tromper peut aussi signifier </a:t>
            </a:r>
            <a:r>
              <a:rPr lang="fr-FR" b="1" dirty="0"/>
              <a:t>emprunter la mauvaise voie, se fourvoyer</a:t>
            </a:r>
            <a:r>
              <a:rPr lang="fr-FR" dirty="0"/>
              <a:t>. </a:t>
            </a:r>
            <a:r>
              <a:rPr lang="fr-FR" dirty="0" smtClean="0"/>
              <a:t> </a:t>
            </a:r>
            <a:r>
              <a:rPr lang="fr-FR" dirty="0"/>
              <a:t>Le mot « tort » vient en effet du latin « </a:t>
            </a:r>
            <a:r>
              <a:rPr lang="fr-FR" dirty="0" err="1"/>
              <a:t>tortum</a:t>
            </a:r>
            <a:r>
              <a:rPr lang="fr-FR" dirty="0"/>
              <a:t> » qui signifie « tordu ». Avoir tort, se tromper, c’est aller de façon « tordue ». </a:t>
            </a:r>
            <a:endParaRPr lang="fr-FR" dirty="0" smtClean="0"/>
          </a:p>
          <a:p>
            <a:r>
              <a:rPr lang="fr-FR" dirty="0" smtClean="0"/>
              <a:t>Par </a:t>
            </a:r>
            <a:r>
              <a:rPr lang="fr-FR" dirty="0"/>
              <a:t>exemple, il peut y avoir plusieurs chemins pour arriver au même endroit, mais l’un sera plus long, semé de maints détours, tandis que </a:t>
            </a:r>
            <a:r>
              <a:rPr lang="fr-FR" dirty="0" smtClean="0"/>
              <a:t>l’autre sera </a:t>
            </a:r>
            <a:r>
              <a:rPr lang="fr-FR" dirty="0"/>
              <a:t>plus court ou plus direct.  Si par exemple, on est attendu à cet endroit à une heure donnée et que l’on emprunte le chemin le plus long, on dira que l’on s’est trompé de chemin, quand bien même ce chemin nous a finalement menés à bon port. </a:t>
            </a:r>
          </a:p>
          <a:p>
            <a:pPr marL="82296" indent="0">
              <a:buNone/>
            </a:pPr>
            <a:endParaRPr lang="fr-FR" dirty="0"/>
          </a:p>
        </p:txBody>
      </p:sp>
    </p:spTree>
    <p:extLst>
      <p:ext uri="{BB962C8B-B14F-4D97-AF65-F5344CB8AC3E}">
        <p14:creationId xmlns:p14="http://schemas.microsoft.com/office/powerpoint/2010/main" val="332907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Même analyse pour « avoir raison »</a:t>
            </a:r>
            <a:endParaRPr lang="fr-FR" dirty="0"/>
          </a:p>
        </p:txBody>
      </p:sp>
      <p:sp>
        <p:nvSpPr>
          <p:cNvPr id="3" name="Espace réservé du contenu 2"/>
          <p:cNvSpPr>
            <a:spLocks noGrp="1"/>
          </p:cNvSpPr>
          <p:nvPr>
            <p:ph idx="1"/>
          </p:nvPr>
        </p:nvSpPr>
        <p:spPr/>
        <p:txBody>
          <a:bodyPr/>
          <a:lstStyle/>
          <a:p>
            <a:r>
              <a:rPr lang="fr-FR" dirty="0" smtClean="0"/>
              <a:t>Avoir </a:t>
            </a:r>
            <a:r>
              <a:rPr lang="fr-FR" dirty="0"/>
              <a:t>raison, c’est avoir la vérité, mais aussi la raison ou encore le droit pour </a:t>
            </a:r>
            <a:r>
              <a:rPr lang="fr-FR" dirty="0" smtClean="0"/>
              <a:t>soi.</a:t>
            </a:r>
          </a:p>
          <a:p>
            <a:r>
              <a:rPr lang="fr-FR" dirty="0" smtClean="0"/>
              <a:t>Cela </a:t>
            </a:r>
            <a:r>
              <a:rPr lang="fr-FR" dirty="0"/>
              <a:t>signifie que l’on est dans le vrai, mais aussi que l’on raisonne correctement, de manière fondée, légitime.</a:t>
            </a:r>
          </a:p>
          <a:p>
            <a:endParaRPr lang="fr-FR" dirty="0"/>
          </a:p>
        </p:txBody>
      </p:sp>
    </p:spTree>
    <p:extLst>
      <p:ext uri="{BB962C8B-B14F-4D97-AF65-F5344CB8AC3E}">
        <p14:creationId xmlns:p14="http://schemas.microsoft.com/office/powerpoint/2010/main" val="32886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354162"/>
          </a:xfrm>
        </p:spPr>
        <p:txBody>
          <a:bodyPr>
            <a:normAutofit fontScale="90000"/>
          </a:bodyPr>
          <a:lstStyle/>
          <a:p>
            <a:r>
              <a:rPr lang="fr-FR" dirty="0" smtClean="0"/>
              <a:t>L’opinion, même vraie n’emprunte pas le bon chemin pour accéder au vrai</a:t>
            </a:r>
            <a:endParaRPr lang="fr-FR" dirty="0"/>
          </a:p>
        </p:txBody>
      </p:sp>
      <p:sp>
        <p:nvSpPr>
          <p:cNvPr id="3" name="Espace réservé du contenu 2"/>
          <p:cNvSpPr>
            <a:spLocks noGrp="1"/>
          </p:cNvSpPr>
          <p:nvPr>
            <p:ph idx="1"/>
          </p:nvPr>
        </p:nvSpPr>
        <p:spPr>
          <a:xfrm>
            <a:off x="1435608" y="1844824"/>
            <a:ext cx="7498080" cy="4403576"/>
          </a:xfrm>
        </p:spPr>
        <p:txBody>
          <a:bodyPr>
            <a:normAutofit/>
          </a:bodyPr>
          <a:lstStyle/>
          <a:p>
            <a:r>
              <a:rPr lang="fr-FR" dirty="0" smtClean="0"/>
              <a:t>Ce </a:t>
            </a:r>
            <a:r>
              <a:rPr lang="fr-FR" dirty="0"/>
              <a:t>qui est important ici, </a:t>
            </a:r>
            <a:r>
              <a:rPr lang="fr-FR" b="1" dirty="0"/>
              <a:t>c’est l’expression « en droit »</a:t>
            </a:r>
            <a:r>
              <a:rPr lang="fr-FR" dirty="0"/>
              <a:t>, qui s’oppose à « en fait ».</a:t>
            </a:r>
          </a:p>
          <a:p>
            <a:r>
              <a:rPr lang="fr-FR" b="1" dirty="0"/>
              <a:t>En fait, </a:t>
            </a:r>
            <a:r>
              <a:rPr lang="fr-FR" dirty="0"/>
              <a:t>une opinion peut être vraie, elle peut avoir raison ; mais </a:t>
            </a:r>
            <a:r>
              <a:rPr lang="fr-FR" b="1" dirty="0"/>
              <a:t>en droit, même vraie, elle a toujours tort</a:t>
            </a:r>
            <a:r>
              <a:rPr lang="fr-FR" dirty="0"/>
              <a:t>.</a:t>
            </a:r>
          </a:p>
          <a:p>
            <a:endParaRPr lang="fr-FR" dirty="0"/>
          </a:p>
        </p:txBody>
      </p:sp>
    </p:spTree>
    <p:extLst>
      <p:ext uri="{BB962C8B-B14F-4D97-AF65-F5344CB8AC3E}">
        <p14:creationId xmlns:p14="http://schemas.microsoft.com/office/powerpoint/2010/main" val="340326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sens philosophique de cette expérience</a:t>
            </a:r>
            <a:endParaRPr lang="fr-FR" dirty="0"/>
          </a:p>
        </p:txBody>
      </p:sp>
      <p:sp>
        <p:nvSpPr>
          <p:cNvPr id="3" name="Espace réservé du contenu 2"/>
          <p:cNvSpPr>
            <a:spLocks noGrp="1"/>
          </p:cNvSpPr>
          <p:nvPr>
            <p:ph idx="1"/>
          </p:nvPr>
        </p:nvSpPr>
        <p:spPr/>
        <p:txBody>
          <a:bodyPr>
            <a:normAutofit fontScale="92500"/>
          </a:bodyPr>
          <a:lstStyle/>
          <a:p>
            <a:r>
              <a:rPr lang="fr-FR" dirty="0"/>
              <a:t>Fonder nos jugements sur nos premières impressions sensibles est donc une source d’erreur et nous avons besoins d’autres référents pour guider nos idées. </a:t>
            </a:r>
          </a:p>
          <a:p>
            <a:r>
              <a:rPr lang="fr-FR" b="1" dirty="0" smtClean="0"/>
              <a:t> </a:t>
            </a:r>
            <a:r>
              <a:rPr lang="fr-FR" b="1" dirty="0"/>
              <a:t>A</a:t>
            </a:r>
            <a:r>
              <a:rPr lang="fr-FR" b="1" dirty="0" smtClean="0"/>
              <a:t>voir </a:t>
            </a:r>
            <a:r>
              <a:rPr lang="fr-FR" b="1" dirty="0"/>
              <a:t>un esprit philosophique suppose de se distancier de l’opinion immédiate, la sienne ou celle des autres, pour chercher la vérité à partir de points fixes</a:t>
            </a:r>
            <a:r>
              <a:rPr lang="fr-FR" dirty="0"/>
              <a:t>, comme notre voyageur se servira du quai comme référence objective.</a:t>
            </a:r>
          </a:p>
          <a:p>
            <a:endParaRPr lang="fr-FR" dirty="0"/>
          </a:p>
        </p:txBody>
      </p:sp>
    </p:spTree>
    <p:extLst>
      <p:ext uri="{BB962C8B-B14F-4D97-AF65-F5344CB8AC3E}">
        <p14:creationId xmlns:p14="http://schemas.microsoft.com/office/powerpoint/2010/main" val="3849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Repère conceptuel : en fait/en droit</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En fait </a:t>
            </a:r>
            <a:r>
              <a:rPr lang="fr-FR" dirty="0" smtClean="0"/>
              <a:t>: désigne ce qui est, ce qui existe ;</a:t>
            </a:r>
          </a:p>
          <a:p>
            <a:r>
              <a:rPr lang="fr-FR" b="1" dirty="0" smtClean="0"/>
              <a:t>En droit </a:t>
            </a:r>
            <a:r>
              <a:rPr lang="fr-FR" dirty="0" smtClean="0"/>
              <a:t>: désigne ce qui doit être, ce qui est légitime, fondé.</a:t>
            </a:r>
          </a:p>
          <a:p>
            <a:pPr>
              <a:buFont typeface="Wingdings" panose="05000000000000000000" pitchFamily="2" charset="2"/>
              <a:buChar char="Ø"/>
            </a:pPr>
            <a:r>
              <a:rPr lang="fr-FR" dirty="0"/>
              <a:t> </a:t>
            </a:r>
            <a:r>
              <a:rPr lang="fr-FR" dirty="0" smtClean="0"/>
              <a:t>Ce repère conceptuel permet de critiquer ce qui existe, mais n’est pas forcément légitime</a:t>
            </a:r>
          </a:p>
          <a:p>
            <a:pPr marL="82296" indent="0">
              <a:buNone/>
            </a:pPr>
            <a:endParaRPr lang="fr-FR" dirty="0"/>
          </a:p>
          <a:p>
            <a:pPr marL="82296" indent="0">
              <a:buNone/>
            </a:pPr>
            <a:r>
              <a:rPr lang="fr-FR" dirty="0" smtClean="0"/>
              <a:t>Exemple : qu’il existe des injustices est un fait, mais il est légitime de les combattre, au nom du droit, de ce qui devrait être. </a:t>
            </a:r>
            <a:endParaRPr lang="fr-FR" dirty="0"/>
          </a:p>
        </p:txBody>
      </p:sp>
    </p:spTree>
    <p:extLst>
      <p:ext uri="{BB962C8B-B14F-4D97-AF65-F5344CB8AC3E}">
        <p14:creationId xmlns:p14="http://schemas.microsoft.com/office/powerpoint/2010/main" val="31066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5652120" y="0"/>
            <a:ext cx="3312368" cy="7029400"/>
          </a:xfrm>
        </p:spPr>
        <p:txBody>
          <a:bodyPr/>
          <a:lstStyle/>
          <a:p>
            <a:r>
              <a:rPr lang="fr-FR" sz="1600" dirty="0"/>
              <a:t>« SOCRATE. – Si un homme connaissant la route qui mène à Larissa, ou en tout autre endroit que tu voudras, s’y rendait et y conduisait d’au­tres personnes, ne serait-il pas un bon et excellent guide</a:t>
            </a:r>
            <a:r>
              <a:rPr lang="fr-FR" sz="1600" dirty="0" smtClean="0"/>
              <a:t>?</a:t>
            </a:r>
            <a:br>
              <a:rPr lang="fr-FR" sz="1600" dirty="0" smtClean="0"/>
            </a:br>
            <a:r>
              <a:rPr lang="fr-FR" sz="1600" dirty="0"/>
              <a:t/>
            </a:r>
            <a:br>
              <a:rPr lang="fr-FR" sz="1600" dirty="0"/>
            </a:br>
            <a:r>
              <a:rPr lang="fr-FR" sz="1600" dirty="0"/>
              <a:t>MÉNON. – Sans contredit</a:t>
            </a:r>
            <a:r>
              <a:rPr lang="fr-FR" sz="1600" dirty="0" smtClean="0"/>
              <a:t>.</a:t>
            </a:r>
            <a:br>
              <a:rPr lang="fr-FR" sz="1600" dirty="0" smtClean="0"/>
            </a:br>
            <a:r>
              <a:rPr lang="fr-FR" sz="1600" dirty="0"/>
              <a:t/>
            </a:r>
            <a:br>
              <a:rPr lang="fr-FR" sz="1600" dirty="0"/>
            </a:br>
            <a:r>
              <a:rPr lang="fr-FR" sz="1600" dirty="0"/>
              <a:t>SOCRATE. – Et si un autre conjecturait exactement quelle est la route sans y être allé et sans la connaître, ne pourrait-il pas lui aussi être un bon guide</a:t>
            </a:r>
            <a:r>
              <a:rPr lang="fr-FR" sz="1600" dirty="0" smtClean="0"/>
              <a:t>?</a:t>
            </a:r>
            <a:br>
              <a:rPr lang="fr-FR" sz="1600" dirty="0" smtClean="0"/>
            </a:br>
            <a:r>
              <a:rPr lang="fr-FR" sz="1600" dirty="0"/>
              <a:t/>
            </a:r>
            <a:br>
              <a:rPr lang="fr-FR" sz="1600" dirty="0"/>
            </a:br>
            <a:r>
              <a:rPr lang="fr-FR" sz="1600" dirty="0"/>
              <a:t>SOCRATE. </a:t>
            </a:r>
            <a:r>
              <a:rPr lang="fr-FR" sz="1600" dirty="0" smtClean="0"/>
              <a:t>Les </a:t>
            </a:r>
            <a:r>
              <a:rPr lang="fr-FR" sz="1600" dirty="0"/>
              <a:t>opinions vraies, tant qu’elles demeurent, sont de belles choses et produisent toutes sortes de biens ; mais elles ne consentent pas à rester longtemps ; elles s’enfuient de notre âme, de sorte qu’elles ont peu de valeur, tant qu’on ne les a pas </a:t>
            </a:r>
            <a:r>
              <a:rPr lang="fr-FR" sz="1600" dirty="0" smtClean="0"/>
              <a:t>enchaînées </a:t>
            </a:r>
            <a:r>
              <a:rPr lang="fr-FR" sz="1600" dirty="0"/>
              <a:t>par la connaissance raisonnée de leur cause. </a:t>
            </a:r>
            <a:r>
              <a:rPr lang="fr-FR" sz="1600" dirty="0" smtClean="0"/>
              <a:t/>
            </a:r>
            <a:br>
              <a:rPr lang="fr-FR" sz="1600" dirty="0" smtClean="0"/>
            </a:br>
            <a:endParaRPr lang="fr-FR" sz="1600" dirty="0"/>
          </a:p>
        </p:txBody>
      </p:sp>
      <p:pic>
        <p:nvPicPr>
          <p:cNvPr id="2050"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8085" r="808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texte 11"/>
          <p:cNvSpPr>
            <a:spLocks noGrp="1"/>
          </p:cNvSpPr>
          <p:nvPr>
            <p:ph type="body" sz="half" idx="2"/>
          </p:nvPr>
        </p:nvSpPr>
        <p:spPr/>
        <p:txBody>
          <a:bodyPr>
            <a:normAutofit/>
          </a:bodyPr>
          <a:lstStyle/>
          <a:p>
            <a:r>
              <a:rPr lang="fr-FR" sz="2800" b="1" dirty="0" smtClean="0"/>
              <a:t>Platon,</a:t>
            </a:r>
            <a:r>
              <a:rPr lang="fr-FR" sz="2800" b="1" i="1" u="sng" dirty="0" smtClean="0"/>
              <a:t> </a:t>
            </a:r>
            <a:r>
              <a:rPr lang="fr-FR" sz="2800" b="1" i="1" u="sng" dirty="0" err="1" smtClean="0"/>
              <a:t>Ménon</a:t>
            </a:r>
            <a:r>
              <a:rPr lang="fr-FR" sz="2800" b="1" i="1" u="sng" dirty="0" smtClean="0"/>
              <a:t> </a:t>
            </a:r>
            <a:r>
              <a:rPr lang="fr-FR" sz="2800" b="1" dirty="0" smtClean="0"/>
              <a:t>(extrait)</a:t>
            </a:r>
            <a:endParaRPr lang="fr-FR" b="1" dirty="0"/>
          </a:p>
        </p:txBody>
      </p:sp>
    </p:spTree>
    <p:extLst>
      <p:ext uri="{BB962C8B-B14F-4D97-AF65-F5344CB8AC3E}">
        <p14:creationId xmlns:p14="http://schemas.microsoft.com/office/powerpoint/2010/main" val="3781018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faiblesse théorique des opinions « droites »</a:t>
            </a:r>
            <a:endParaRPr lang="fr-FR" dirty="0"/>
          </a:p>
        </p:txBody>
      </p:sp>
      <p:sp>
        <p:nvSpPr>
          <p:cNvPr id="3" name="Espace réservé du contenu 2"/>
          <p:cNvSpPr>
            <a:spLocks noGrp="1"/>
          </p:cNvSpPr>
          <p:nvPr>
            <p:ph idx="1"/>
          </p:nvPr>
        </p:nvSpPr>
        <p:spPr>
          <a:xfrm>
            <a:off x="1435608" y="1447800"/>
            <a:ext cx="7498080" cy="5221560"/>
          </a:xfrm>
        </p:spPr>
        <p:txBody>
          <a:bodyPr>
            <a:normAutofit fontScale="92500" lnSpcReduction="10000"/>
          </a:bodyPr>
          <a:lstStyle/>
          <a:p>
            <a:r>
              <a:rPr lang="fr-FR" dirty="0" smtClean="0"/>
              <a:t>Platon parle d’opinions droites, plutôt que d’opinions vraies.</a:t>
            </a:r>
          </a:p>
          <a:p>
            <a:r>
              <a:rPr lang="fr-FR" dirty="0" smtClean="0"/>
              <a:t>Dans le </a:t>
            </a:r>
            <a:r>
              <a:rPr lang="fr-FR" i="1" dirty="0" err="1" smtClean="0"/>
              <a:t>Ménon</a:t>
            </a:r>
            <a:r>
              <a:rPr lang="fr-FR" i="1" dirty="0" smtClean="0"/>
              <a:t>, </a:t>
            </a:r>
            <a:r>
              <a:rPr lang="fr-FR" dirty="0" smtClean="0"/>
              <a:t>il montre que </a:t>
            </a:r>
            <a:r>
              <a:rPr lang="fr-FR" b="1" dirty="0" smtClean="0"/>
              <a:t>si une opinion se trouve être vraie, c’est toujours par hasard. </a:t>
            </a:r>
          </a:p>
          <a:p>
            <a:r>
              <a:rPr lang="fr-FR" dirty="0" smtClean="0"/>
              <a:t>C’est en ce sens que Bachelard dit que l’opinion a en droit toujours tort : </a:t>
            </a:r>
            <a:r>
              <a:rPr lang="fr-FR" b="1" dirty="0" smtClean="0"/>
              <a:t>l’opinion, même vraie, est toujours mal fondée, i</a:t>
            </a:r>
            <a:r>
              <a:rPr lang="fr-FR" dirty="0" smtClean="0"/>
              <a:t>ncapable de se démontrer elle-même.</a:t>
            </a:r>
          </a:p>
          <a:p>
            <a:r>
              <a:rPr lang="fr-FR" dirty="0" smtClean="0"/>
              <a:t>Mais sur quoi l’opinion repose-t-elle ? Pourquoi lui accorde-t-on du crédit ?</a:t>
            </a:r>
            <a:endParaRPr lang="fr-FR" dirty="0"/>
          </a:p>
        </p:txBody>
      </p:sp>
    </p:spTree>
    <p:extLst>
      <p:ext uri="{BB962C8B-B14F-4D97-AF65-F5344CB8AC3E}">
        <p14:creationId xmlns:p14="http://schemas.microsoft.com/office/powerpoint/2010/main" val="9090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70C0"/>
                </a:solidFill>
              </a:rPr>
              <a:t>1) Les habitudes, la coutume</a:t>
            </a:r>
            <a:endParaRPr lang="fr-FR" dirty="0">
              <a:solidFill>
                <a:srgbClr val="0070C0"/>
              </a:solidFill>
            </a:endParaRPr>
          </a:p>
        </p:txBody>
      </p:sp>
      <p:sp>
        <p:nvSpPr>
          <p:cNvPr id="3" name="Espace réservé du contenu 2"/>
          <p:cNvSpPr>
            <a:spLocks noGrp="1"/>
          </p:cNvSpPr>
          <p:nvPr>
            <p:ph idx="1"/>
          </p:nvPr>
        </p:nvSpPr>
        <p:spPr/>
        <p:txBody>
          <a:bodyPr>
            <a:normAutofit fontScale="85000" lnSpcReduction="10000"/>
          </a:bodyPr>
          <a:lstStyle/>
          <a:p>
            <a:pPr marL="82296" indent="0">
              <a:buNone/>
            </a:pPr>
            <a:r>
              <a:rPr lang="fr-FR" b="1" dirty="0" smtClean="0"/>
              <a:t>Nous </a:t>
            </a:r>
            <a:r>
              <a:rPr lang="fr-FR" b="1" dirty="0"/>
              <a:t>sommes inscrits dans un contexte socio-culturel, dans une cultur</a:t>
            </a:r>
            <a:r>
              <a:rPr lang="fr-FR" dirty="0"/>
              <a:t>e. Au sens ethnologique, </a:t>
            </a:r>
            <a:r>
              <a:rPr lang="fr-FR" b="1" dirty="0"/>
              <a:t>le terme désigne un ensemble de manières de penser, d’agir, de sentir propres à une collectivité donnée.</a:t>
            </a:r>
            <a:r>
              <a:rPr lang="fr-FR" dirty="0"/>
              <a:t> </a:t>
            </a:r>
          </a:p>
          <a:p>
            <a:pPr marL="82296" indent="0">
              <a:buNone/>
            </a:pPr>
            <a:r>
              <a:rPr lang="fr-FR" dirty="0" smtClean="0"/>
              <a:t>Or</a:t>
            </a:r>
            <a:r>
              <a:rPr lang="fr-FR" dirty="0"/>
              <a:t>, tant que l’homme n’est pas en situation de prendre conscience du fait culturel, il le subit et reçoit comme vrai ce qui est consacré par la coutume.</a:t>
            </a:r>
          </a:p>
          <a:p>
            <a:r>
              <a:rPr lang="fr-FR" dirty="0"/>
              <a:t>Ce qui est consacré par la coutume nous paraît receler une vérité : « c’est vrai parce qu’on l’a toujours dit ».</a:t>
            </a:r>
          </a:p>
          <a:p>
            <a:pPr marL="82296" indent="0">
              <a:buNone/>
            </a:pPr>
            <a:endParaRPr lang="fr-FR" dirty="0"/>
          </a:p>
        </p:txBody>
      </p:sp>
    </p:spTree>
    <p:extLst>
      <p:ext uri="{BB962C8B-B14F-4D97-AF65-F5344CB8AC3E}">
        <p14:creationId xmlns:p14="http://schemas.microsoft.com/office/powerpoint/2010/main" val="21292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2) Le prestige du nombre</a:t>
            </a:r>
            <a:endParaRPr lang="fr-FR" dirty="0">
              <a:solidFill>
                <a:srgbClr val="0070C0"/>
              </a:solidFill>
            </a:endParaRPr>
          </a:p>
        </p:txBody>
      </p:sp>
      <p:sp>
        <p:nvSpPr>
          <p:cNvPr id="3" name="Espace réservé du contenu 2"/>
          <p:cNvSpPr>
            <a:spLocks noGrp="1"/>
          </p:cNvSpPr>
          <p:nvPr>
            <p:ph idx="1"/>
          </p:nvPr>
        </p:nvSpPr>
        <p:spPr/>
        <p:txBody>
          <a:bodyPr>
            <a:normAutofit fontScale="77500" lnSpcReduction="20000"/>
          </a:bodyPr>
          <a:lstStyle/>
          <a:p>
            <a:r>
              <a:rPr lang="fr-FR" dirty="0"/>
              <a:t>Nous sommes ainsi faits que les idées partagées par le plus grand nombre nous paraissent avoir force de vérité. </a:t>
            </a:r>
            <a:endParaRPr lang="fr-FR" dirty="0" smtClean="0"/>
          </a:p>
          <a:p>
            <a:r>
              <a:rPr lang="fr-FR" b="1" dirty="0" smtClean="0"/>
              <a:t>Nous </a:t>
            </a:r>
            <a:r>
              <a:rPr lang="fr-FR" b="1" dirty="0"/>
              <a:t>avons tendance à confondre l’unanimité et l’universalité</a:t>
            </a:r>
            <a:r>
              <a:rPr lang="fr-FR" dirty="0"/>
              <a:t>. </a:t>
            </a:r>
            <a:endParaRPr lang="fr-FR" dirty="0" smtClean="0"/>
          </a:p>
          <a:p>
            <a:r>
              <a:rPr lang="fr-FR" dirty="0" smtClean="0"/>
              <a:t>L’unanimité désigne l’expression de la totalité des opinions d’un groupe dans un seul sens.</a:t>
            </a:r>
          </a:p>
          <a:p>
            <a:r>
              <a:rPr lang="fr-FR" dirty="0" smtClean="0"/>
              <a:t>L’accès </a:t>
            </a:r>
            <a:r>
              <a:rPr lang="fr-FR" dirty="0"/>
              <a:t>à l’universel suppose un </a:t>
            </a:r>
            <a:r>
              <a:rPr lang="fr-FR" b="1" dirty="0"/>
              <a:t>examen rationnel</a:t>
            </a:r>
            <a:r>
              <a:rPr lang="fr-FR" dirty="0"/>
              <a:t> : « penser en se mettant à la place de tout autre », </a:t>
            </a:r>
            <a:r>
              <a:rPr lang="fr-FR" dirty="0" err="1"/>
              <a:t>cad</a:t>
            </a:r>
            <a:r>
              <a:rPr lang="fr-FR" dirty="0"/>
              <a:t> faire abstraction de ses intérêts, de ses désirs, etc…</a:t>
            </a:r>
          </a:p>
          <a:p>
            <a:r>
              <a:rPr lang="fr-FR" dirty="0"/>
              <a:t>Bien souvent, les grandes erreurs sont des erreurs collectives, tandis que la vérité peut être découverte par un seul. C’est même plus probable….</a:t>
            </a:r>
          </a:p>
          <a:p>
            <a:endParaRPr lang="fr-FR" dirty="0"/>
          </a:p>
        </p:txBody>
      </p:sp>
    </p:spTree>
    <p:extLst>
      <p:ext uri="{BB962C8B-B14F-4D97-AF65-F5344CB8AC3E}">
        <p14:creationId xmlns:p14="http://schemas.microsoft.com/office/powerpoint/2010/main" val="13230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3) Le prestige de l’autorité</a:t>
            </a:r>
            <a:endParaRPr lang="fr-FR" dirty="0">
              <a:solidFill>
                <a:srgbClr val="0070C0"/>
              </a:solidFill>
            </a:endParaRPr>
          </a:p>
        </p:txBody>
      </p:sp>
      <p:sp>
        <p:nvSpPr>
          <p:cNvPr id="3" name="Espace réservé du contenu 2"/>
          <p:cNvSpPr>
            <a:spLocks noGrp="1"/>
          </p:cNvSpPr>
          <p:nvPr>
            <p:ph idx="1"/>
          </p:nvPr>
        </p:nvSpPr>
        <p:spPr>
          <a:xfrm>
            <a:off x="1435608" y="1447800"/>
            <a:ext cx="7498080" cy="5509592"/>
          </a:xfrm>
        </p:spPr>
        <p:txBody>
          <a:bodyPr>
            <a:normAutofit fontScale="77500" lnSpcReduction="20000"/>
          </a:bodyPr>
          <a:lstStyle/>
          <a:p>
            <a:r>
              <a:rPr lang="fr-FR" dirty="0"/>
              <a:t>Nous sommes ainsi faits que nous recevons comme vraies les idées portées par ceux qui font autorité à nos yeux. Le Pape, le Prophète, le Savant, etc. Puisque ces personnages prestigieux l’ont dit, alors c’est vrai. Tel est </a:t>
            </a:r>
            <a:r>
              <a:rPr lang="fr-FR" b="1" dirty="0"/>
              <a:t>l’argument d’autorité</a:t>
            </a:r>
            <a:r>
              <a:rPr lang="fr-FR" dirty="0"/>
              <a:t> : je crois un énoncé vrai parce que je fais confiance à l’autorité de celui qui me l’a transmis</a:t>
            </a:r>
            <a:r>
              <a:rPr lang="fr-FR" dirty="0" smtClean="0"/>
              <a:t>.</a:t>
            </a:r>
            <a:r>
              <a:rPr lang="fr-FR" dirty="0"/>
              <a:t> </a:t>
            </a:r>
          </a:p>
          <a:p>
            <a:r>
              <a:rPr lang="fr-FR" b="1" dirty="0" smtClean="0"/>
              <a:t>Cela renvoie </a:t>
            </a:r>
            <a:r>
              <a:rPr lang="fr-FR" b="1" dirty="0"/>
              <a:t>aux pesanteurs de l’enfance</a:t>
            </a:r>
            <a:r>
              <a:rPr lang="fr-FR" dirty="0"/>
              <a:t>. Si </a:t>
            </a:r>
            <a:r>
              <a:rPr lang="fr-FR" dirty="0" smtClean="0"/>
              <a:t>l’enfant a la </a:t>
            </a:r>
            <a:r>
              <a:rPr lang="fr-FR" dirty="0"/>
              <a:t>capacité de s’émerveiller, de questionner, d’être curieux, sa faiblesse réside dans </a:t>
            </a:r>
            <a:r>
              <a:rPr lang="fr-FR" dirty="0" smtClean="0"/>
              <a:t>sa </a:t>
            </a:r>
            <a:r>
              <a:rPr lang="fr-FR" dirty="0"/>
              <a:t>crédulité. L’enfant fait confiance aux réponses que les parents, les maîtres apportent à ses questions. </a:t>
            </a:r>
          </a:p>
          <a:p>
            <a:r>
              <a:rPr lang="fr-FR" b="1" dirty="0"/>
              <a:t>Sa </a:t>
            </a:r>
            <a:r>
              <a:rPr lang="fr-FR" b="1" dirty="0" smtClean="0"/>
              <a:t>passivité </a:t>
            </a:r>
            <a:r>
              <a:rPr lang="fr-FR" b="1" dirty="0"/>
              <a:t>exclut d’abord la remise en question des significations et des valeurs qui lui sont transmises</a:t>
            </a:r>
            <a:r>
              <a:rPr lang="fr-FR" dirty="0"/>
              <a:t>. Il est déterminé à son insu à se représenter le réel et les conduites souhaitables.</a:t>
            </a:r>
          </a:p>
          <a:p>
            <a:endParaRPr lang="fr-FR" dirty="0"/>
          </a:p>
        </p:txBody>
      </p:sp>
    </p:spTree>
    <p:extLst>
      <p:ext uri="{BB962C8B-B14F-4D97-AF65-F5344CB8AC3E}">
        <p14:creationId xmlns:p14="http://schemas.microsoft.com/office/powerpoint/2010/main" val="9327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4) l’utilité de l’opinion</a:t>
            </a:r>
            <a:endParaRPr lang="fr-FR" dirty="0">
              <a:solidFill>
                <a:srgbClr val="0070C0"/>
              </a:solidFill>
            </a:endParaRPr>
          </a:p>
        </p:txBody>
      </p:sp>
      <p:sp>
        <p:nvSpPr>
          <p:cNvPr id="3" name="Espace réservé du contenu 2"/>
          <p:cNvSpPr>
            <a:spLocks noGrp="1"/>
          </p:cNvSpPr>
          <p:nvPr>
            <p:ph idx="1"/>
          </p:nvPr>
        </p:nvSpPr>
        <p:spPr>
          <a:xfrm>
            <a:off x="1435608" y="1447800"/>
            <a:ext cx="7498080" cy="5509592"/>
          </a:xfrm>
        </p:spPr>
        <p:txBody>
          <a:bodyPr>
            <a:normAutofit fontScale="70000" lnSpcReduction="20000"/>
          </a:bodyPr>
          <a:lstStyle/>
          <a:p>
            <a:r>
              <a:rPr lang="fr-FR" b="1" dirty="0"/>
              <a:t>Nous ne sommes pas d’abord des êtres de raison, mais des êtres de désir</a:t>
            </a:r>
            <a:r>
              <a:rPr lang="fr-FR" dirty="0"/>
              <a:t> : nous avons des intérêts, des passions, </a:t>
            </a:r>
            <a:r>
              <a:rPr lang="fr-FR" b="1" dirty="0"/>
              <a:t>et nous avons tendance à croire vrai ce qui nous arrange</a:t>
            </a:r>
            <a:r>
              <a:rPr lang="fr-FR" dirty="0" smtClean="0"/>
              <a:t>.</a:t>
            </a:r>
            <a:r>
              <a:rPr lang="fr-FR" dirty="0"/>
              <a:t> </a:t>
            </a:r>
          </a:p>
          <a:p>
            <a:r>
              <a:rPr lang="fr-FR" b="1" dirty="0"/>
              <a:t>En ce sens, nos erreurs </a:t>
            </a:r>
            <a:r>
              <a:rPr lang="fr-FR" b="1" dirty="0" smtClean="0"/>
              <a:t>sont d’abord des </a:t>
            </a:r>
            <a:r>
              <a:rPr lang="fr-FR" b="1" dirty="0"/>
              <a:t>illusions.</a:t>
            </a:r>
            <a:endParaRPr lang="fr-FR" dirty="0"/>
          </a:p>
          <a:p>
            <a:r>
              <a:rPr lang="fr-FR" dirty="0"/>
              <a:t>L’erreur simple consiste à prendre le vrai pour le faux et inversement, mais l’erreur est involontaire et se dissipe aisément.</a:t>
            </a:r>
          </a:p>
          <a:p>
            <a:r>
              <a:rPr lang="fr-FR" dirty="0"/>
              <a:t>L’illusion est une </a:t>
            </a:r>
            <a:r>
              <a:rPr lang="fr-FR" b="1" dirty="0"/>
              <a:t>mystification, une tromperie</a:t>
            </a:r>
            <a:r>
              <a:rPr lang="fr-FR" dirty="0"/>
              <a:t>. Dans l’illusion, je </a:t>
            </a:r>
            <a:r>
              <a:rPr lang="fr-FR" i="1" dirty="0"/>
              <a:t>me</a:t>
            </a:r>
            <a:r>
              <a:rPr lang="fr-FR" dirty="0"/>
              <a:t> trompe au sens où est en jeu mon désir. Mon esprit se laisse abuser par une fiction parce qu’il ne veut pas </a:t>
            </a:r>
            <a:r>
              <a:rPr lang="fr-FR" dirty="0" smtClean="0"/>
              <a:t> voir </a:t>
            </a:r>
            <a:r>
              <a:rPr lang="fr-FR" dirty="0"/>
              <a:t>la réalité, trop dure à supporter pour lui.</a:t>
            </a:r>
          </a:p>
          <a:p>
            <a:r>
              <a:rPr lang="fr-FR" dirty="0"/>
              <a:t>Je me « mens à moi-même ». Je suis à la fois le trompeur et le </a:t>
            </a:r>
            <a:r>
              <a:rPr lang="fr-FR" dirty="0" smtClean="0"/>
              <a:t>trompé. L’illusion </a:t>
            </a:r>
            <a:r>
              <a:rPr lang="fr-FR" dirty="0"/>
              <a:t>consiste à prendre ses désirs pour des réalités.</a:t>
            </a:r>
          </a:p>
          <a:p>
            <a:pPr marL="82296" indent="0">
              <a:buNone/>
            </a:pPr>
            <a:r>
              <a:rPr lang="fr-FR" dirty="0"/>
              <a:t> </a:t>
            </a:r>
          </a:p>
          <a:p>
            <a:endParaRPr lang="fr-FR" dirty="0"/>
          </a:p>
        </p:txBody>
      </p:sp>
    </p:spTree>
    <p:extLst>
      <p:ext uri="{BB962C8B-B14F-4D97-AF65-F5344CB8AC3E}">
        <p14:creationId xmlns:p14="http://schemas.microsoft.com/office/powerpoint/2010/main" val="18698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5) La paresse et la lâcheté</a:t>
            </a:r>
            <a:endParaRPr lang="fr-FR" dirty="0">
              <a:solidFill>
                <a:srgbClr val="0070C0"/>
              </a:solidFill>
            </a:endParaRPr>
          </a:p>
        </p:txBody>
      </p:sp>
      <p:sp>
        <p:nvSpPr>
          <p:cNvPr id="3" name="Espace réservé du contenu 2"/>
          <p:cNvSpPr>
            <a:spLocks noGrp="1"/>
          </p:cNvSpPr>
          <p:nvPr>
            <p:ph idx="1"/>
          </p:nvPr>
        </p:nvSpPr>
        <p:spPr/>
        <p:txBody>
          <a:bodyPr>
            <a:normAutofit fontScale="85000" lnSpcReduction="10000"/>
          </a:bodyPr>
          <a:lstStyle/>
          <a:p>
            <a:r>
              <a:rPr lang="fr-FR" b="1" dirty="0"/>
              <a:t>L’autonomie de la pensée coûte cher en efforts et la plupart des hommes sont heureux de s’en dispenser.</a:t>
            </a:r>
            <a:r>
              <a:rPr lang="fr-FR" dirty="0"/>
              <a:t> Les hommes fuient l’effort et n’aiment pas remettre en cause les idées qu’ils croient vraies.</a:t>
            </a:r>
          </a:p>
          <a:p>
            <a:r>
              <a:rPr lang="fr-FR" dirty="0"/>
              <a:t>Peu d’hommes sont près à appliquer la devise des Lumières : </a:t>
            </a:r>
            <a:r>
              <a:rPr lang="fr-FR" b="1" dirty="0"/>
              <a:t>« Aie le courage de te servir de ton propre entendement ! ».</a:t>
            </a:r>
            <a:endParaRPr lang="fr-FR" dirty="0"/>
          </a:p>
          <a:p>
            <a:r>
              <a:rPr lang="fr-FR" dirty="0"/>
              <a:t>Aie le courage de penser par toi-même, de te libérer de la tutelle des pensées convenues, du prêt-à-penser. </a:t>
            </a:r>
          </a:p>
        </p:txBody>
      </p:sp>
    </p:spTree>
    <p:extLst>
      <p:ext uri="{BB962C8B-B14F-4D97-AF65-F5344CB8AC3E}">
        <p14:creationId xmlns:p14="http://schemas.microsoft.com/office/powerpoint/2010/main" val="30474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Donc, « </a:t>
            </a:r>
            <a:r>
              <a:rPr lang="fr-FR" i="1" dirty="0" smtClean="0"/>
              <a:t>L’opinion est un obstacle épistémologique </a:t>
            </a:r>
            <a:r>
              <a:rPr lang="fr-FR" dirty="0" smtClean="0"/>
              <a:t>» (Bachelard)</a:t>
            </a:r>
            <a:endParaRPr lang="fr-FR" dirty="0"/>
          </a:p>
        </p:txBody>
      </p:sp>
      <p:sp>
        <p:nvSpPr>
          <p:cNvPr id="3" name="Espace réservé du contenu 2"/>
          <p:cNvSpPr>
            <a:spLocks noGrp="1"/>
          </p:cNvSpPr>
          <p:nvPr>
            <p:ph idx="1"/>
          </p:nvPr>
        </p:nvSpPr>
        <p:spPr>
          <a:xfrm>
            <a:off x="1435608" y="1772816"/>
            <a:ext cx="7498080" cy="4896544"/>
          </a:xfrm>
        </p:spPr>
        <p:txBody>
          <a:bodyPr>
            <a:normAutofit fontScale="92500"/>
          </a:bodyPr>
          <a:lstStyle/>
          <a:p>
            <a:r>
              <a:rPr lang="fr-FR" dirty="0" smtClean="0"/>
              <a:t>« Epistémologique » (du grec </a:t>
            </a:r>
            <a:r>
              <a:rPr lang="fr-FR" i="1" dirty="0" err="1" smtClean="0"/>
              <a:t>épistémé</a:t>
            </a:r>
            <a:r>
              <a:rPr lang="fr-FR" dirty="0" smtClean="0"/>
              <a:t>, la science) : Bachelard </a:t>
            </a:r>
            <a:r>
              <a:rPr lang="fr-FR" dirty="0" smtClean="0"/>
              <a:t>appelle ainsi </a:t>
            </a:r>
            <a:r>
              <a:rPr lang="fr-FR" b="1" dirty="0" smtClean="0"/>
              <a:t>ce qui empêche la science de se constituer comme connaissance objective.</a:t>
            </a:r>
          </a:p>
          <a:p>
            <a:r>
              <a:rPr lang="fr-FR" dirty="0" smtClean="0"/>
              <a:t>Celui qui veut s’efforcer de comprendre le monde, celui qui veut penser, doit donc </a:t>
            </a:r>
            <a:r>
              <a:rPr lang="fr-FR" b="1" dirty="0" smtClean="0"/>
              <a:t>abandonner la pensée d’opinion </a:t>
            </a:r>
            <a:r>
              <a:rPr lang="fr-FR" dirty="0" smtClean="0"/>
              <a:t>: c’est-à-dire s’efforcer de penser sans préjugé en soumettant ses idées à un examen rationnel</a:t>
            </a:r>
            <a:r>
              <a:rPr lang="fr-FR" dirty="0"/>
              <a:t> </a:t>
            </a:r>
            <a:r>
              <a:rPr lang="fr-FR" dirty="0" smtClean="0"/>
              <a:t>et en s’efforçant de les fonder.</a:t>
            </a:r>
          </a:p>
          <a:p>
            <a:endParaRPr lang="fr-FR" dirty="0"/>
          </a:p>
        </p:txBody>
      </p:sp>
    </p:spTree>
    <p:extLst>
      <p:ext uri="{BB962C8B-B14F-4D97-AF65-F5344CB8AC3E}">
        <p14:creationId xmlns:p14="http://schemas.microsoft.com/office/powerpoint/2010/main" val="12762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2578392" y="5661247"/>
            <a:ext cx="6400800" cy="72009"/>
          </a:xfrm>
        </p:spPr>
        <p:txBody>
          <a:bodyPr>
            <a:normAutofit fontScale="90000"/>
          </a:bodyPr>
          <a:lstStyle/>
          <a:p>
            <a:r>
              <a:rPr lang="fr-FR" dirty="0" smtClean="0"/>
              <a:t>.</a:t>
            </a:r>
            <a:endParaRPr lang="fr-FR" dirty="0"/>
          </a:p>
        </p:txBody>
      </p:sp>
      <p:sp>
        <p:nvSpPr>
          <p:cNvPr id="4" name="Espace réservé du texte 3"/>
          <p:cNvSpPr>
            <a:spLocks noGrp="1"/>
          </p:cNvSpPr>
          <p:nvPr>
            <p:ph type="body" idx="1"/>
          </p:nvPr>
        </p:nvSpPr>
        <p:spPr>
          <a:xfrm>
            <a:off x="2578392" y="1066800"/>
            <a:ext cx="6400800" cy="5458544"/>
          </a:xfrm>
        </p:spPr>
        <p:txBody>
          <a:bodyPr>
            <a:normAutofit/>
          </a:bodyPr>
          <a:lstStyle/>
          <a:p>
            <a:endParaRPr lang="fr-FR" dirty="0" smtClean="0"/>
          </a:p>
          <a:p>
            <a:endParaRPr lang="fr-FR" dirty="0" smtClean="0"/>
          </a:p>
          <a:p>
            <a:endParaRPr lang="fr-FR" dirty="0"/>
          </a:p>
          <a:p>
            <a:endParaRPr lang="fr-FR" dirty="0" smtClean="0"/>
          </a:p>
          <a:p>
            <a:r>
              <a:rPr lang="fr-FR" sz="2800" b="1" i="1" dirty="0" smtClean="0"/>
              <a:t>Transition :</a:t>
            </a:r>
          </a:p>
          <a:p>
            <a:endParaRPr lang="fr-FR" sz="2800" b="1" i="1" dirty="0" smtClean="0"/>
          </a:p>
          <a:p>
            <a:r>
              <a:rPr lang="fr-FR" sz="2800" dirty="0" smtClean="0"/>
              <a:t>Classiquement, la philosophie se méfie de l’opinion.  La décision de philosopher est marquée par un rejet de notre manière spontanée ou immédiate de voir le monde. Elle est rejet du préjugé.</a:t>
            </a:r>
          </a:p>
          <a:p>
            <a:r>
              <a:rPr lang="fr-FR" sz="2800" dirty="0" smtClean="0"/>
              <a:t> Cela implique un véritable bouleversement existentiel, une « conversion » au sens fort du terme : il s’agit d’apprendre à regarder le monde autrement.</a:t>
            </a:r>
          </a:p>
          <a:p>
            <a:endParaRPr lang="fr-FR" dirty="0" smtClean="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80843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8" name="Espace réservé du texte 7"/>
          <p:cNvSpPr>
            <a:spLocks noGrp="1"/>
          </p:cNvSpPr>
          <p:nvPr>
            <p:ph type="body" idx="2"/>
          </p:nvPr>
        </p:nvSpPr>
        <p:spPr/>
        <p:txBody>
          <a:bodyPr/>
          <a:lstStyle/>
          <a:p>
            <a:endParaRPr lang="fr-FR"/>
          </a:p>
        </p:txBody>
      </p:sp>
      <p:sp>
        <p:nvSpPr>
          <p:cNvPr id="7" name="Espace réservé du contenu 6"/>
          <p:cNvSpPr>
            <a:spLocks noGrp="1"/>
          </p:cNvSpPr>
          <p:nvPr>
            <p:ph sz="half" idx="1"/>
          </p:nvPr>
        </p:nvSpPr>
        <p:spPr/>
        <p:txBody>
          <a:bodyPr/>
          <a:lstStyle/>
          <a:p>
            <a:pPr marL="82296" indent="0" algn="ctr">
              <a:buNone/>
            </a:pPr>
            <a:r>
              <a:rPr lang="fr-FR" sz="4800" dirty="0" smtClean="0"/>
              <a:t>Le « point fixe » du philosophe, c’est la raison.</a:t>
            </a:r>
          </a:p>
          <a:p>
            <a:pPr marL="82296" indent="0" algn="ctr">
              <a:buNone/>
            </a:pPr>
            <a:r>
              <a:rPr lang="fr-FR" sz="4800" dirty="0" smtClean="0"/>
              <a:t>Mais qu’est-ce que la raison, au juste ?</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4118522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B) Le sens de la démarche philosophique</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2204864"/>
            <a:ext cx="6120680" cy="395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4131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1143000"/>
          </a:xfrm>
        </p:spPr>
        <p:txBody>
          <a:bodyPr>
            <a:normAutofit fontScale="90000"/>
          </a:bodyPr>
          <a:lstStyle/>
          <a:p>
            <a:r>
              <a:rPr lang="fr-FR" b="1" dirty="0" smtClean="0">
                <a:solidFill>
                  <a:srgbClr val="0070C0"/>
                </a:solidFill>
              </a:rPr>
              <a:t>Distinction entre l’allégorie et le mythe</a:t>
            </a:r>
            <a:endParaRPr lang="fr-FR" b="1" dirty="0">
              <a:solidFill>
                <a:srgbClr val="0070C0"/>
              </a:solidFill>
            </a:endParaRPr>
          </a:p>
        </p:txBody>
      </p:sp>
      <p:sp>
        <p:nvSpPr>
          <p:cNvPr id="5" name="Espace réservé du texte 4"/>
          <p:cNvSpPr>
            <a:spLocks noGrp="1"/>
          </p:cNvSpPr>
          <p:nvPr>
            <p:ph type="body" idx="1"/>
          </p:nvPr>
        </p:nvSpPr>
        <p:spPr>
          <a:xfrm>
            <a:off x="323528" y="1412776"/>
            <a:ext cx="4023360" cy="640080"/>
          </a:xfrm>
        </p:spPr>
        <p:txBody>
          <a:bodyPr/>
          <a:lstStyle/>
          <a:p>
            <a:pPr algn="ctr"/>
            <a:r>
              <a:rPr lang="fr-FR" u="sng" dirty="0" smtClean="0"/>
              <a:t>Le mythe</a:t>
            </a:r>
            <a:endParaRPr lang="fr-FR" u="sng" dirty="0"/>
          </a:p>
        </p:txBody>
      </p:sp>
      <p:sp>
        <p:nvSpPr>
          <p:cNvPr id="3" name="Espace réservé du contenu 2"/>
          <p:cNvSpPr>
            <a:spLocks noGrp="1"/>
          </p:cNvSpPr>
          <p:nvPr>
            <p:ph sz="half" idx="2"/>
          </p:nvPr>
        </p:nvSpPr>
        <p:spPr>
          <a:xfrm>
            <a:off x="323528" y="2204864"/>
            <a:ext cx="4023360" cy="4114800"/>
          </a:xfrm>
        </p:spPr>
        <p:txBody>
          <a:bodyPr>
            <a:normAutofit fontScale="85000" lnSpcReduction="10000"/>
          </a:bodyPr>
          <a:lstStyle/>
          <a:p>
            <a:pPr marL="0" indent="0">
              <a:buNone/>
            </a:pPr>
            <a:endParaRPr lang="fr-FR" dirty="0" smtClean="0"/>
          </a:p>
          <a:p>
            <a:r>
              <a:rPr lang="fr-FR" dirty="0" smtClean="0"/>
              <a:t>Récit des origines narrant des événements qui se sont passés dans un temps d’avant le temps, avec des protagonistes qui sont des êtres imaginaires (dieux, demi-dieux, ancêtres). </a:t>
            </a:r>
          </a:p>
          <a:p>
            <a:r>
              <a:rPr lang="fr-FR" dirty="0" smtClean="0"/>
              <a:t> Ils ont une fonction explicative, mais sur un mode irréductible à l’explication rationnelle.</a:t>
            </a:r>
          </a:p>
          <a:p>
            <a:r>
              <a:rPr lang="fr-FR" dirty="0" smtClean="0"/>
              <a:t>Culture des peuples de tradition orale, on ne peut leur assigner d’auteur précis</a:t>
            </a:r>
          </a:p>
        </p:txBody>
      </p:sp>
      <p:sp>
        <p:nvSpPr>
          <p:cNvPr id="6" name="Espace réservé du texte 5"/>
          <p:cNvSpPr>
            <a:spLocks noGrp="1"/>
          </p:cNvSpPr>
          <p:nvPr>
            <p:ph type="body" sz="quarter" idx="3"/>
          </p:nvPr>
        </p:nvSpPr>
        <p:spPr>
          <a:xfrm>
            <a:off x="4716016" y="1412776"/>
            <a:ext cx="4023360" cy="640080"/>
          </a:xfrm>
        </p:spPr>
        <p:txBody>
          <a:bodyPr/>
          <a:lstStyle/>
          <a:p>
            <a:pPr algn="ctr"/>
            <a:r>
              <a:rPr lang="fr-FR" u="sng" dirty="0" smtClean="0"/>
              <a:t>L’allégorie</a:t>
            </a:r>
            <a:endParaRPr lang="fr-FR" u="sng" dirty="0"/>
          </a:p>
        </p:txBody>
      </p:sp>
      <p:sp>
        <p:nvSpPr>
          <p:cNvPr id="7" name="Espace réservé du contenu 6"/>
          <p:cNvSpPr>
            <a:spLocks noGrp="1"/>
          </p:cNvSpPr>
          <p:nvPr>
            <p:ph sz="quarter" idx="4"/>
          </p:nvPr>
        </p:nvSpPr>
        <p:spPr>
          <a:xfrm>
            <a:off x="4716016" y="2204864"/>
            <a:ext cx="4023360" cy="4114800"/>
          </a:xfrm>
        </p:spPr>
        <p:txBody>
          <a:bodyPr>
            <a:normAutofit fontScale="92500" lnSpcReduction="20000"/>
          </a:bodyPr>
          <a:lstStyle/>
          <a:p>
            <a:r>
              <a:rPr lang="fr-FR" dirty="0" smtClean="0"/>
              <a:t>Il s’agit d’un tableau ou d’un récit présentant des idées abstraites sous une forme symbolique.</a:t>
            </a:r>
          </a:p>
          <a:p>
            <a:r>
              <a:rPr lang="fr-FR" dirty="0" smtClean="0"/>
              <a:t>Les métaphores utilisées dans l’allégorie sont totalement transposables dans le langage de la rationalité et du concept. L’allégorie a souvent une fonction pédagogique.</a:t>
            </a:r>
          </a:p>
          <a:p>
            <a:r>
              <a:rPr lang="fr-FR" dirty="0" smtClean="0"/>
              <a:t>L’allégorie a donc un auteur, dont on sait exactement ce qu’il veut figurer</a:t>
            </a:r>
            <a:endParaRPr lang="fr-FR" dirty="0"/>
          </a:p>
        </p:txBody>
      </p:sp>
    </p:spTree>
    <p:extLst>
      <p:ext uri="{BB962C8B-B14F-4D97-AF65-F5344CB8AC3E}">
        <p14:creationId xmlns:p14="http://schemas.microsoft.com/office/powerpoint/2010/main" val="212173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arn(inVertical)">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
            </a:r>
            <a:br>
              <a:rPr lang="fr-FR" dirty="0" smtClean="0"/>
            </a:br>
            <a:r>
              <a:rPr lang="fr-FR" b="1" dirty="0" smtClean="0">
                <a:solidFill>
                  <a:srgbClr val="7030A0"/>
                </a:solidFill>
              </a:rPr>
              <a:t>Etape 1 : la caverne est notre première demeure</a:t>
            </a:r>
            <a:r>
              <a:rPr lang="fr-FR" dirty="0" smtClean="0"/>
              <a:t/>
            </a:r>
            <a:br>
              <a:rPr lang="fr-FR" dirty="0" smtClean="0"/>
            </a:br>
            <a:endParaRPr lang="fr-FR" dirty="0"/>
          </a:p>
        </p:txBody>
      </p:sp>
      <p:sp>
        <p:nvSpPr>
          <p:cNvPr id="6" name="Espace réservé du texte 5"/>
          <p:cNvSpPr>
            <a:spLocks noGrp="1"/>
          </p:cNvSpPr>
          <p:nvPr>
            <p:ph idx="1"/>
          </p:nvPr>
        </p:nvSpPr>
        <p:spPr/>
        <p:txBody>
          <a:bodyPr>
            <a:normAutofit fontScale="92500" lnSpcReduction="10000"/>
          </a:bodyPr>
          <a:lstStyle/>
          <a:p>
            <a:pPr>
              <a:buFontTx/>
              <a:buChar char="-"/>
            </a:pPr>
            <a:r>
              <a:rPr lang="fr-FR" i="1" dirty="0" smtClean="0"/>
              <a:t>Socrate : Figure toi des hommes dans une demeure souterraine, en forme de caverne, ayant sur toute sa largeur une entrée ouverte à la lumière ; ces hommes sont là depuis leur enfance, les jambes et le cou enchaînés, de sorte qu’ils ne peuvent ni bouger ni voir ailleurs que devant eux (…)</a:t>
            </a:r>
          </a:p>
          <a:p>
            <a:pPr>
              <a:buFontTx/>
              <a:buChar char="-"/>
            </a:pPr>
            <a:r>
              <a:rPr lang="fr-FR" i="1" dirty="0" err="1" smtClean="0"/>
              <a:t>Glaucon</a:t>
            </a:r>
            <a:r>
              <a:rPr lang="fr-FR" i="1" dirty="0" smtClean="0"/>
              <a:t> : Voilà un étrange tableau et d’étranges prisonniers</a:t>
            </a:r>
          </a:p>
          <a:p>
            <a:pPr>
              <a:buFontTx/>
              <a:buChar char="-"/>
            </a:pPr>
            <a:r>
              <a:rPr lang="fr-FR" i="1" dirty="0" smtClean="0"/>
              <a:t>Socrate : ils nous ressemblent.</a:t>
            </a:r>
            <a:endParaRPr lang="fr-FR" i="1" dirty="0"/>
          </a:p>
        </p:txBody>
      </p:sp>
    </p:spTree>
    <p:extLst>
      <p:ext uri="{BB962C8B-B14F-4D97-AF65-F5344CB8AC3E}">
        <p14:creationId xmlns:p14="http://schemas.microsoft.com/office/powerpoint/2010/main" val="3231757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Du monde sensible au monde intelligible</a:t>
            </a:r>
            <a:endParaRPr lang="fr-FR" b="1" dirty="0">
              <a:solidFill>
                <a:srgbClr val="0070C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15306"/>
            <a:ext cx="8856984" cy="478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3085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Analyse de la métaphore de la caverne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fr-FR" dirty="0" smtClean="0"/>
              <a:t>La caverne : métaphore de notre rapport immédiat et naïf au monde</a:t>
            </a:r>
          </a:p>
          <a:p>
            <a:pPr marL="514350" indent="-514350">
              <a:buAutoNum type="arabicParenR"/>
            </a:pPr>
            <a:r>
              <a:rPr lang="fr-FR" dirty="0" smtClean="0"/>
              <a:t>Un espace obscur : ignorance</a:t>
            </a:r>
          </a:p>
          <a:p>
            <a:pPr marL="514350" indent="-514350">
              <a:buAutoNum type="arabicParenR"/>
            </a:pPr>
            <a:r>
              <a:rPr lang="fr-FR" dirty="0" smtClean="0"/>
              <a:t>Un espace clos : servitude. L’image des chaînes</a:t>
            </a:r>
          </a:p>
          <a:p>
            <a:pPr marL="514350" indent="-514350">
              <a:buAutoNum type="arabicParenR"/>
            </a:pPr>
            <a:r>
              <a:rPr lang="fr-FR" dirty="0" smtClean="0"/>
              <a:t>Une demeure souterraine : nous sommes des </a:t>
            </a:r>
            <a:r>
              <a:rPr lang="fr-FR" dirty="0" smtClean="0"/>
              <a:t>morts-vivants, au sens où la pensée d’opinion n’est pas vraiment une pensée. Ce n’est pas une pensée vivante.</a:t>
            </a:r>
            <a:r>
              <a:rPr lang="fr-FR" dirty="0" smtClean="0"/>
              <a:t> </a:t>
            </a:r>
            <a:endParaRPr lang="fr-FR" dirty="0"/>
          </a:p>
        </p:txBody>
      </p:sp>
    </p:spTree>
    <p:extLst>
      <p:ext uri="{BB962C8B-B14F-4D97-AF65-F5344CB8AC3E}">
        <p14:creationId xmlns:p14="http://schemas.microsoft.com/office/powerpoint/2010/main" val="19863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Bilan de la première étape de l’allégorie</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fr-FR" dirty="0" smtClean="0"/>
              <a:t>Notre rapport au réel et à nous-mêmes est imaginaire ;</a:t>
            </a:r>
          </a:p>
          <a:p>
            <a:r>
              <a:rPr lang="fr-FR" dirty="0" smtClean="0"/>
              <a:t>La caverne symbolise cette aliénation de l’esprit qui prend pour un véritable savoir ce qui n’est que croyance ou opinion (doxa).</a:t>
            </a:r>
          </a:p>
          <a:p>
            <a:r>
              <a:rPr lang="fr-FR" dirty="0" smtClean="0"/>
              <a:t>Nécessité d’une transformation </a:t>
            </a:r>
            <a:r>
              <a:rPr lang="fr-FR" dirty="0" smtClean="0"/>
              <a:t>radicale </a:t>
            </a:r>
            <a:r>
              <a:rPr lang="fr-FR" dirty="0" smtClean="0"/>
              <a:t>pour s’affranchir du pouvoir des opinions.</a:t>
            </a:r>
            <a:endParaRPr lang="fr-FR" dirty="0"/>
          </a:p>
        </p:txBody>
      </p:sp>
    </p:spTree>
    <p:extLst>
      <p:ext uri="{BB962C8B-B14F-4D97-AF65-F5344CB8AC3E}">
        <p14:creationId xmlns:p14="http://schemas.microsoft.com/office/powerpoint/2010/main" val="18050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7030A0"/>
                </a:solidFill>
              </a:rPr>
              <a:t>Etape 2 : le chemin de la connaissance</a:t>
            </a:r>
            <a:endParaRPr lang="fr-FR" b="1" dirty="0">
              <a:solidFill>
                <a:srgbClr val="7030A0"/>
              </a:solidFill>
            </a:endParaRPr>
          </a:p>
        </p:txBody>
      </p:sp>
      <p:sp>
        <p:nvSpPr>
          <p:cNvPr id="3" name="Espace réservé du contenu 2"/>
          <p:cNvSpPr>
            <a:spLocks noGrp="1"/>
          </p:cNvSpPr>
          <p:nvPr>
            <p:ph idx="1"/>
          </p:nvPr>
        </p:nvSpPr>
        <p:spPr/>
        <p:txBody>
          <a:bodyPr>
            <a:normAutofit/>
          </a:bodyPr>
          <a:lstStyle/>
          <a:p>
            <a:r>
              <a:rPr lang="fr-FR" dirty="0" smtClean="0"/>
              <a:t>Pour déjouer les aveuglements originaires, deux choses sont nécessaires à l’esprit :</a:t>
            </a:r>
          </a:p>
          <a:p>
            <a:pPr marL="514350" indent="-514350">
              <a:buAutoNum type="arabicParenR"/>
            </a:pPr>
            <a:r>
              <a:rPr lang="fr-FR" dirty="0" smtClean="0"/>
              <a:t>Un retour sur soi (la réflexivité, l’esprit d’examen)</a:t>
            </a:r>
          </a:p>
          <a:p>
            <a:pPr marL="514350" indent="-514350">
              <a:buAutoNum type="arabicParenR"/>
            </a:pPr>
            <a:r>
              <a:rPr lang="fr-FR" dirty="0" smtClean="0"/>
              <a:t>Une ascèse : il faut apprendre à se défaire de la pensée d’opinion (l’esprit de doute)</a:t>
            </a:r>
          </a:p>
          <a:p>
            <a:pPr marL="0" indent="0">
              <a:buNone/>
            </a:pPr>
            <a:endParaRPr lang="fr-FR" dirty="0"/>
          </a:p>
        </p:txBody>
      </p:sp>
    </p:spTree>
    <p:extLst>
      <p:ext uri="{BB962C8B-B14F-4D97-AF65-F5344CB8AC3E}">
        <p14:creationId xmlns:p14="http://schemas.microsoft.com/office/powerpoint/2010/main" val="25113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Cultiver l’esprit de doute</a:t>
            </a:r>
            <a:endParaRPr lang="fr-FR" dirty="0"/>
          </a:p>
        </p:txBody>
      </p:sp>
      <p:sp>
        <p:nvSpPr>
          <p:cNvPr id="3" name="Espace réservé du contenu 2"/>
          <p:cNvSpPr>
            <a:spLocks noGrp="1"/>
          </p:cNvSpPr>
          <p:nvPr>
            <p:ph idx="1"/>
          </p:nvPr>
        </p:nvSpPr>
        <p:spPr>
          <a:xfrm>
            <a:off x="1435608" y="1447800"/>
            <a:ext cx="7498080" cy="5221560"/>
          </a:xfrm>
        </p:spPr>
        <p:txBody>
          <a:bodyPr>
            <a:normAutofit fontScale="85000" lnSpcReduction="20000"/>
          </a:bodyPr>
          <a:lstStyle/>
          <a:p>
            <a:r>
              <a:rPr lang="fr-FR" dirty="0"/>
              <a:t>Douter consiste à </a:t>
            </a:r>
            <a:r>
              <a:rPr lang="fr-FR" b="1" dirty="0"/>
              <a:t>cesser d’être sous l’emprise d’une </a:t>
            </a:r>
            <a:r>
              <a:rPr lang="fr-FR" b="1" dirty="0" smtClean="0"/>
              <a:t>certitude</a:t>
            </a:r>
            <a:r>
              <a:rPr lang="fr-FR" dirty="0" smtClean="0"/>
              <a:t>. </a:t>
            </a:r>
            <a:r>
              <a:rPr lang="fr-FR" dirty="0"/>
              <a:t>L</a:t>
            </a:r>
            <a:r>
              <a:rPr lang="fr-FR" dirty="0" smtClean="0"/>
              <a:t>a </a:t>
            </a:r>
            <a:r>
              <a:rPr lang="fr-FR" dirty="0"/>
              <a:t>certitude est l’état d’un esprit qui adhère à une idée qu’il sait ou qu’il croit être vraie. Mais un esprit absolument certain est privé de toute possibilité de recul, de toute liberté</a:t>
            </a:r>
            <a:r>
              <a:rPr lang="fr-FR" dirty="0" smtClean="0"/>
              <a:t>. La certitude est une forme de servitude intérieure.</a:t>
            </a:r>
            <a:endParaRPr lang="fr-FR" dirty="0"/>
          </a:p>
          <a:p>
            <a:r>
              <a:rPr lang="fr-FR" b="1" dirty="0"/>
              <a:t>Ce rapport aux idées est le propre </a:t>
            </a:r>
            <a:r>
              <a:rPr lang="fr-FR" b="1" dirty="0" smtClean="0"/>
              <a:t>du dogmatisme</a:t>
            </a:r>
            <a:r>
              <a:rPr lang="fr-FR" dirty="0"/>
              <a:t> </a:t>
            </a:r>
            <a:r>
              <a:rPr lang="fr-FR" dirty="0" smtClean="0"/>
              <a:t>: état d’esprit qui ne supporte pas la discussion, ni la contradiction. On </a:t>
            </a:r>
            <a:r>
              <a:rPr lang="fr-FR" dirty="0"/>
              <a:t>ne peut pas discuter avec un esprit certain.</a:t>
            </a:r>
          </a:p>
          <a:p>
            <a:r>
              <a:rPr lang="fr-FR" dirty="0" err="1" smtClean="0"/>
              <a:t>Cf</a:t>
            </a:r>
            <a:r>
              <a:rPr lang="fr-FR" dirty="0" smtClean="0"/>
              <a:t> : Chez </a:t>
            </a:r>
            <a:r>
              <a:rPr lang="fr-FR" b="1" dirty="0"/>
              <a:t>Descartes</a:t>
            </a:r>
            <a:r>
              <a:rPr lang="fr-FR" dirty="0"/>
              <a:t>, le doute méthodique est l’acte fondateur de la philosophie. Il s’agit d’un doute volontaire : on se donne des raisons de douter pour tester la solidité de nos pensées. </a:t>
            </a:r>
          </a:p>
          <a:p>
            <a:endParaRPr lang="fr-FR" dirty="0"/>
          </a:p>
        </p:txBody>
      </p:sp>
    </p:spTree>
    <p:extLst>
      <p:ext uri="{BB962C8B-B14F-4D97-AF65-F5344CB8AC3E}">
        <p14:creationId xmlns:p14="http://schemas.microsoft.com/office/powerpoint/2010/main" val="18951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Développer la réflexivité ou l’esprit d’examen</a:t>
            </a:r>
            <a:endParaRPr lang="fr-FR" dirty="0"/>
          </a:p>
        </p:txBody>
      </p:sp>
      <p:sp>
        <p:nvSpPr>
          <p:cNvPr id="3" name="Espace réservé du contenu 2"/>
          <p:cNvSpPr>
            <a:spLocks noGrp="1"/>
          </p:cNvSpPr>
          <p:nvPr>
            <p:ph idx="1"/>
          </p:nvPr>
        </p:nvSpPr>
        <p:spPr>
          <a:xfrm>
            <a:off x="1435608" y="1447800"/>
            <a:ext cx="7498080" cy="5410200"/>
          </a:xfrm>
        </p:spPr>
        <p:txBody>
          <a:bodyPr>
            <a:normAutofit fontScale="85000" lnSpcReduction="20000"/>
          </a:bodyPr>
          <a:lstStyle/>
          <a:p>
            <a:r>
              <a:rPr lang="fr-FR" dirty="0"/>
              <a:t>Il s’agit pour la pensée </a:t>
            </a:r>
            <a:r>
              <a:rPr lang="fr-FR" b="1" dirty="0"/>
              <a:t>de faire retour sur soi-même, de se prendre pour objet afin de s’assurer de la maîtrise de ses opérations.</a:t>
            </a:r>
            <a:endParaRPr lang="fr-FR" dirty="0"/>
          </a:p>
          <a:p>
            <a:r>
              <a:rPr lang="fr-FR" dirty="0"/>
              <a:t>Cela ne va pas de soi. </a:t>
            </a:r>
            <a:r>
              <a:rPr lang="fr-FR" b="1" dirty="0"/>
              <a:t>Notre pensée n’est pas spontanément,</a:t>
            </a:r>
            <a:r>
              <a:rPr lang="fr-FR" dirty="0"/>
              <a:t> immédiatement maîtresse d’elle-même. Nous ne savons pas d’abord ce que nous pensons, ce que nous disons. </a:t>
            </a:r>
          </a:p>
          <a:p>
            <a:r>
              <a:rPr lang="fr-FR" b="1" dirty="0"/>
              <a:t>Nous possédons une raison, mais celle-ci doit être éduquée, cultivée</a:t>
            </a:r>
            <a:r>
              <a:rPr lang="fr-FR" dirty="0"/>
              <a:t>, disciplinée. Elle a besoin de </a:t>
            </a:r>
            <a:r>
              <a:rPr lang="fr-FR" dirty="0" smtClean="0"/>
              <a:t>méthodes. Les </a:t>
            </a:r>
            <a:r>
              <a:rPr lang="fr-FR" dirty="0"/>
              <a:t>mathématiques </a:t>
            </a:r>
            <a:r>
              <a:rPr lang="fr-FR" dirty="0" smtClean="0"/>
              <a:t>ont pour Platon un rôle formateur </a:t>
            </a:r>
            <a:r>
              <a:rPr lang="fr-FR" dirty="0"/>
              <a:t>: « </a:t>
            </a:r>
            <a:r>
              <a:rPr lang="fr-FR" i="1" dirty="0"/>
              <a:t>Que nul n’entre ici s’il n’est géomètre</a:t>
            </a:r>
            <a:r>
              <a:rPr lang="fr-FR" dirty="0"/>
              <a:t> ! » était-il écrit à l’entrée de l’Académie, l’école de philosophie fondée par Platon.</a:t>
            </a:r>
          </a:p>
          <a:p>
            <a:endParaRPr lang="fr-FR" dirty="0"/>
          </a:p>
        </p:txBody>
      </p:sp>
    </p:spTree>
    <p:extLst>
      <p:ext uri="{BB962C8B-B14F-4D97-AF65-F5344CB8AC3E}">
        <p14:creationId xmlns:p14="http://schemas.microsoft.com/office/powerpoint/2010/main" val="41910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La démarche philosophique, achèvement du parcours de l’esprit</a:t>
            </a:r>
            <a:endParaRPr lang="fr-FR" b="1" dirty="0">
              <a:solidFill>
                <a:srgbClr val="0070C0"/>
              </a:solidFill>
            </a:endParaRPr>
          </a:p>
        </p:txBody>
      </p:sp>
      <p:sp>
        <p:nvSpPr>
          <p:cNvPr id="3" name="Espace réservé du contenu 2"/>
          <p:cNvSpPr>
            <a:spLocks noGrp="1"/>
          </p:cNvSpPr>
          <p:nvPr>
            <p:ph idx="1"/>
          </p:nvPr>
        </p:nvSpPr>
        <p:spPr>
          <a:xfrm>
            <a:off x="1403648" y="1700808"/>
            <a:ext cx="7498080" cy="4800600"/>
          </a:xfrm>
        </p:spPr>
        <p:txBody>
          <a:bodyPr>
            <a:normAutofit/>
          </a:bodyPr>
          <a:lstStyle/>
          <a:p>
            <a:r>
              <a:rPr lang="fr-FR" dirty="0" smtClean="0"/>
              <a:t>Une démarche qui </a:t>
            </a:r>
            <a:r>
              <a:rPr lang="fr-FR" dirty="0" smtClean="0"/>
              <a:t>vise </a:t>
            </a:r>
            <a:r>
              <a:rPr lang="fr-FR" dirty="0" smtClean="0"/>
              <a:t>à remonter aux fondements de nos connaissances.</a:t>
            </a:r>
          </a:p>
          <a:p>
            <a:r>
              <a:rPr lang="fr-FR" dirty="0" smtClean="0"/>
              <a:t>Idéal d’un fondement premier et d’une connaissance absolue </a:t>
            </a:r>
            <a:r>
              <a:rPr lang="fr-FR" dirty="0" smtClean="0"/>
              <a:t>symbolisés </a:t>
            </a:r>
            <a:r>
              <a:rPr lang="fr-FR" dirty="0" smtClean="0"/>
              <a:t>par le Soleil.</a:t>
            </a:r>
          </a:p>
          <a:p>
            <a:r>
              <a:rPr lang="fr-FR" dirty="0" smtClean="0"/>
              <a:t>Méthode utilisée : la dialectique ou art du dialogue. « </a:t>
            </a:r>
            <a:r>
              <a:rPr lang="fr-FR" i="1" dirty="0" smtClean="0"/>
              <a:t>La pensée est un dialogue que l’âme tient avec elle-même</a:t>
            </a:r>
            <a:r>
              <a:rPr lang="fr-FR" dirty="0" smtClean="0"/>
              <a:t> » (</a:t>
            </a:r>
            <a:r>
              <a:rPr lang="fr-FR" u="sng" dirty="0" smtClean="0"/>
              <a:t>Théétète</a:t>
            </a:r>
            <a:r>
              <a:rPr lang="fr-FR" dirty="0" smtClean="0"/>
              <a:t>). Reprise de la méthode socratique.</a:t>
            </a:r>
            <a:endParaRPr lang="fr-FR" dirty="0"/>
          </a:p>
        </p:txBody>
      </p:sp>
    </p:spTree>
    <p:extLst>
      <p:ext uri="{BB962C8B-B14F-4D97-AF65-F5344CB8AC3E}">
        <p14:creationId xmlns:p14="http://schemas.microsoft.com/office/powerpoint/2010/main" val="36401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smtClean="0"/>
              <a:t>C’est tout d’abord la faculté qui me permet de construire des discours sensés, logiques, cohérents. Cette faculté me permet d’argumenter, de démontrer ce que je pense.</a:t>
            </a:r>
          </a:p>
          <a:p>
            <a:r>
              <a:rPr lang="fr-FR" dirty="0" smtClean="0"/>
              <a:t>Étymologie : du latin, </a:t>
            </a:r>
            <a:r>
              <a:rPr lang="fr-FR" i="1" dirty="0" smtClean="0"/>
              <a:t>ratio</a:t>
            </a:r>
            <a:r>
              <a:rPr lang="fr-FR" dirty="0" smtClean="0"/>
              <a:t> : le calcul. La raison est cette faculté qui me permet d’organiser mes pensées avec rigueur, comme en mathématiques. </a:t>
            </a:r>
          </a:p>
          <a:p>
            <a:r>
              <a:rPr lang="fr-FR" dirty="0" smtClean="0"/>
              <a:t>C’est donc aussi la faculté qui me permet d’apprécier la valeur logique, la cohérence d’un discours. C’est donc aussi la faculté de juger : le sens critique.</a:t>
            </a:r>
          </a:p>
          <a:p>
            <a:pPr marL="109728" indent="0">
              <a:buNone/>
            </a:pPr>
            <a:endParaRPr lang="fr-FR" dirty="0"/>
          </a:p>
        </p:txBody>
      </p:sp>
      <p:sp>
        <p:nvSpPr>
          <p:cNvPr id="3" name="Titre 2"/>
          <p:cNvSpPr>
            <a:spLocks noGrp="1"/>
          </p:cNvSpPr>
          <p:nvPr>
            <p:ph type="title"/>
          </p:nvPr>
        </p:nvSpPr>
        <p:spPr/>
        <p:txBody>
          <a:bodyPr/>
          <a:lstStyle/>
          <a:p>
            <a:pPr algn="ctr"/>
            <a:r>
              <a:rPr lang="fr-FR" dirty="0" smtClean="0"/>
              <a:t>Définition : la raison </a:t>
            </a:r>
            <a:endParaRPr lang="fr-FR" dirty="0"/>
          </a:p>
        </p:txBody>
      </p:sp>
    </p:spTree>
    <p:extLst>
      <p:ext uri="{BB962C8B-B14F-4D97-AF65-F5344CB8AC3E}">
        <p14:creationId xmlns:p14="http://schemas.microsoft.com/office/powerpoint/2010/main" val="11116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dialogue socratique : nous </a:t>
            </a:r>
            <a:r>
              <a:rPr lang="fr-FR" dirty="0" smtClean="0"/>
              <a:t>avons besoin des autres pour penser</a:t>
            </a:r>
            <a:endParaRPr lang="fr-FR" dirty="0"/>
          </a:p>
        </p:txBody>
      </p:sp>
      <p:sp>
        <p:nvSpPr>
          <p:cNvPr id="3" name="Espace réservé du contenu 2"/>
          <p:cNvSpPr>
            <a:spLocks noGrp="1"/>
          </p:cNvSpPr>
          <p:nvPr>
            <p:ph idx="1"/>
          </p:nvPr>
        </p:nvSpPr>
        <p:spPr/>
        <p:txBody>
          <a:bodyPr>
            <a:normAutofit fontScale="85000" lnSpcReduction="20000"/>
          </a:bodyPr>
          <a:lstStyle/>
          <a:p>
            <a:pPr lvl="0"/>
            <a:r>
              <a:rPr lang="fr-FR" dirty="0"/>
              <a:t>Tout d’abord parce que, en raison de notre attachement à nos opinions, il est </a:t>
            </a:r>
            <a:r>
              <a:rPr lang="fr-FR" b="1" dirty="0"/>
              <a:t>difficile de se faire à soi-même des objections, de s’apporter à soi-même la contradiction</a:t>
            </a:r>
            <a:r>
              <a:rPr lang="fr-FR" dirty="0"/>
              <a:t>.  Tout seul, nous courons le risque d’être enfermés dans le </a:t>
            </a:r>
            <a:r>
              <a:rPr lang="fr-FR" b="1" dirty="0"/>
              <a:t>dogmatisme</a:t>
            </a:r>
            <a:r>
              <a:rPr lang="fr-FR" dirty="0"/>
              <a:t>. Penser suppose le dialogue avec l’autre. En ce sens, l’autre est mon meilleur maître. </a:t>
            </a:r>
            <a:endParaRPr lang="fr-FR" dirty="0" smtClean="0"/>
          </a:p>
          <a:p>
            <a:pPr lvl="0"/>
            <a:r>
              <a:rPr lang="fr-FR" b="1" dirty="0" smtClean="0"/>
              <a:t>En </a:t>
            </a:r>
            <a:r>
              <a:rPr lang="fr-FR" b="1" dirty="0"/>
              <a:t>outre, nous ne sommes pas omniscients</a:t>
            </a:r>
            <a:r>
              <a:rPr lang="fr-FR" dirty="0"/>
              <a:t>. Nous ne pouvons pas inventer, depuis notre propre esprit, tous les points de vue, toutes les perspectives. C’est autrui qui me fait penser ce à quoi je n’avais pas pensé.</a:t>
            </a:r>
          </a:p>
          <a:p>
            <a:endParaRPr lang="fr-FR" dirty="0"/>
          </a:p>
        </p:txBody>
      </p:sp>
    </p:spTree>
    <p:extLst>
      <p:ext uri="{BB962C8B-B14F-4D97-AF65-F5344CB8AC3E}">
        <p14:creationId xmlns:p14="http://schemas.microsoft.com/office/powerpoint/2010/main" val="4602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7030A0"/>
                </a:solidFill>
              </a:rPr>
              <a:t>Etape 3 : la vocation pratique de la philosophie</a:t>
            </a:r>
            <a:endParaRPr lang="fr-FR" b="1" dirty="0">
              <a:solidFill>
                <a:srgbClr val="7030A0"/>
              </a:solidFill>
            </a:endParaRPr>
          </a:p>
        </p:txBody>
      </p:sp>
      <p:sp>
        <p:nvSpPr>
          <p:cNvPr id="3" name="Espace réservé du contenu 2"/>
          <p:cNvSpPr>
            <a:spLocks noGrp="1"/>
          </p:cNvSpPr>
          <p:nvPr>
            <p:ph idx="1"/>
          </p:nvPr>
        </p:nvSpPr>
        <p:spPr>
          <a:xfrm>
            <a:off x="1435608" y="1447800"/>
            <a:ext cx="7498080" cy="5221560"/>
          </a:xfrm>
        </p:spPr>
        <p:txBody>
          <a:bodyPr>
            <a:normAutofit lnSpcReduction="10000"/>
          </a:bodyPr>
          <a:lstStyle/>
          <a:p>
            <a:r>
              <a:rPr lang="fr-FR" dirty="0" smtClean="0"/>
              <a:t>Le philosophe doit redescendre dans la caverne. La philosophie reposant sur le dialogue, implique la dimension de l’altérité.</a:t>
            </a:r>
          </a:p>
          <a:p>
            <a:r>
              <a:rPr lang="fr-FR" dirty="0" smtClean="0"/>
              <a:t>La figure de Socrate : vocation pédagogique, éthique et politique de la philosophie. On ne peut pas être sage tout seul.</a:t>
            </a:r>
          </a:p>
          <a:p>
            <a:r>
              <a:rPr lang="fr-FR" dirty="0" smtClean="0"/>
              <a:t>Les risques de l’entreprise philosophique : les résistances de la pensée d’opinion-la condamnation à mort de Socrate</a:t>
            </a:r>
            <a:endParaRPr lang="fr-FR" dirty="0"/>
          </a:p>
        </p:txBody>
      </p:sp>
    </p:spTree>
    <p:extLst>
      <p:ext uri="{BB962C8B-B14F-4D97-AF65-F5344CB8AC3E}">
        <p14:creationId xmlns:p14="http://schemas.microsoft.com/office/powerpoint/2010/main" val="25196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a:t>
            </a:r>
            <a:endParaRPr lang="fr-FR" dirty="0"/>
          </a:p>
        </p:txBody>
      </p:sp>
      <p:sp>
        <p:nvSpPr>
          <p:cNvPr id="3" name="Espace réservé du contenu 2"/>
          <p:cNvSpPr>
            <a:spLocks noGrp="1"/>
          </p:cNvSpPr>
          <p:nvPr>
            <p:ph idx="1"/>
          </p:nvPr>
        </p:nvSpPr>
        <p:spPr/>
        <p:txBody>
          <a:bodyPr/>
          <a:lstStyle/>
          <a:p>
            <a:pPr marL="82296" indent="0">
              <a:buNone/>
            </a:pPr>
            <a:r>
              <a:rPr lang="fr-FR" dirty="0"/>
              <a:t>S</a:t>
            </a:r>
            <a:r>
              <a:rPr lang="fr-FR" dirty="0" smtClean="0"/>
              <a:t>i </a:t>
            </a:r>
            <a:r>
              <a:rPr lang="fr-FR" dirty="0"/>
              <a:t>nous choisissons de philosopher, c’est pour libérer notre pensée de toute tutelle, c’est pour conquérir le statut de </a:t>
            </a:r>
            <a:r>
              <a:rPr lang="fr-FR" smtClean="0"/>
              <a:t>sujet et devenir </a:t>
            </a:r>
            <a:r>
              <a:rPr lang="fr-FR" dirty="0"/>
              <a:t>une personne capable de s’autodéterminer, d’exercer sa liberté avec discernement et raison.</a:t>
            </a:r>
          </a:p>
          <a:p>
            <a:endParaRPr lang="fr-FR" dirty="0"/>
          </a:p>
        </p:txBody>
      </p:sp>
    </p:spTree>
    <p:extLst>
      <p:ext uri="{BB962C8B-B14F-4D97-AF65-F5344CB8AC3E}">
        <p14:creationId xmlns:p14="http://schemas.microsoft.com/office/powerpoint/2010/main" val="370598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109728" indent="0">
              <a:buNone/>
            </a:pPr>
            <a:endParaRPr lang="fr-FR" dirty="0" smtClean="0"/>
          </a:p>
          <a:p>
            <a:pPr marL="109728" indent="0" algn="ctr">
              <a:buNone/>
            </a:pPr>
            <a:r>
              <a:rPr lang="fr-FR" dirty="0" smtClean="0"/>
              <a:t>« </a:t>
            </a:r>
            <a:r>
              <a:rPr lang="fr-FR" i="1" dirty="0" smtClean="0"/>
              <a:t>Le bon sens est la chose du monde la mieux partagée</a:t>
            </a:r>
            <a:r>
              <a:rPr lang="fr-FR" dirty="0" smtClean="0"/>
              <a:t> »</a:t>
            </a:r>
          </a:p>
          <a:p>
            <a:pPr marL="109728" indent="0" algn="ctr">
              <a:buNone/>
            </a:pPr>
            <a:endParaRPr lang="fr-FR" dirty="0" smtClean="0"/>
          </a:p>
          <a:p>
            <a:pPr marL="109728" indent="0" algn="ctr">
              <a:buNone/>
            </a:pPr>
            <a:r>
              <a:rPr lang="fr-FR" dirty="0" smtClean="0"/>
              <a:t>René Descartes, </a:t>
            </a:r>
            <a:r>
              <a:rPr lang="fr-FR" u="sng" dirty="0" smtClean="0"/>
              <a:t>Discours de la méthode </a:t>
            </a:r>
            <a:r>
              <a:rPr lang="fr-FR" dirty="0" smtClean="0"/>
              <a:t>(1637)</a:t>
            </a:r>
          </a:p>
          <a:p>
            <a:pPr marL="109728" indent="0" algn="ctr">
              <a:buNone/>
            </a:pPr>
            <a:endParaRPr lang="fr-FR" dirty="0"/>
          </a:p>
          <a:p>
            <a:pPr marL="109728" indent="0" algn="ctr">
              <a:buNone/>
            </a:pPr>
            <a:endParaRPr lang="fr-FR" dirty="0" smtClean="0"/>
          </a:p>
        </p:txBody>
      </p:sp>
      <p:sp>
        <p:nvSpPr>
          <p:cNvPr id="3" name="Titre 2"/>
          <p:cNvSpPr>
            <a:spLocks noGrp="1"/>
          </p:cNvSpPr>
          <p:nvPr>
            <p:ph type="title"/>
          </p:nvPr>
        </p:nvSpPr>
        <p:spPr/>
        <p:txBody>
          <a:bodyPr/>
          <a:lstStyle/>
          <a:p>
            <a:pPr algn="ctr"/>
            <a:r>
              <a:rPr lang="fr-FR" dirty="0" smtClean="0"/>
              <a:t>Référence philosophique</a:t>
            </a:r>
            <a:endParaRPr lang="fr-FR" dirty="0"/>
          </a:p>
        </p:txBody>
      </p:sp>
    </p:spTree>
    <p:extLst>
      <p:ext uri="{BB962C8B-B14F-4D97-AF65-F5344CB8AC3E}">
        <p14:creationId xmlns:p14="http://schemas.microsoft.com/office/powerpoint/2010/main" val="137466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r>
              <a:rPr lang="fr-FR" dirty="0" smtClean="0"/>
              <a:t>C’est pourquoi la raison est communément appelée « bon sens ».</a:t>
            </a:r>
          </a:p>
          <a:p>
            <a:r>
              <a:rPr lang="fr-FR" dirty="0" smtClean="0"/>
              <a:t>C’est donc la faculté qui me permet de décider par moi-même si un énoncé est cohérent ou non, vrai ou faux ; ou encore si une action est bonne ou mauvaise.</a:t>
            </a:r>
            <a:endParaRPr lang="fr-FR" dirty="0"/>
          </a:p>
        </p:txBody>
      </p:sp>
      <p:sp>
        <p:nvSpPr>
          <p:cNvPr id="3" name="Titre 2"/>
          <p:cNvSpPr>
            <a:spLocks noGrp="1"/>
          </p:cNvSpPr>
          <p:nvPr>
            <p:ph type="title"/>
          </p:nvPr>
        </p:nvSpPr>
        <p:spPr/>
        <p:txBody>
          <a:bodyPr>
            <a:normAutofit fontScale="90000"/>
          </a:bodyPr>
          <a:lstStyle/>
          <a:p>
            <a:r>
              <a:rPr lang="fr-FR" dirty="0" smtClean="0"/>
              <a:t>La raison, c’est la faculté de s’orienter soi-même dans la pensée</a:t>
            </a:r>
            <a:endParaRPr lang="fr-FR" dirty="0"/>
          </a:p>
        </p:txBody>
      </p:sp>
    </p:spTree>
    <p:extLst>
      <p:ext uri="{BB962C8B-B14F-4D97-AF65-F5344CB8AC3E}">
        <p14:creationId xmlns:p14="http://schemas.microsoft.com/office/powerpoint/2010/main" val="21034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468</TotalTime>
  <Words>3541</Words>
  <Application>Microsoft Office PowerPoint</Application>
  <PresentationFormat>Affichage à l'écran (4:3)</PresentationFormat>
  <Paragraphs>278</Paragraphs>
  <Slides>72</Slides>
  <Notes>1</Notes>
  <HiddenSlides>0</HiddenSlides>
  <MMClips>0</MMClips>
  <ScaleCrop>false</ScaleCrop>
  <HeadingPairs>
    <vt:vector size="4" baseType="variant">
      <vt:variant>
        <vt:lpstr>Thème</vt:lpstr>
      </vt:variant>
      <vt:variant>
        <vt:i4>1</vt:i4>
      </vt:variant>
      <vt:variant>
        <vt:lpstr>Titres des diapositives</vt:lpstr>
      </vt:variant>
      <vt:variant>
        <vt:i4>72</vt:i4>
      </vt:variant>
    </vt:vector>
  </HeadingPairs>
  <TitlesOfParts>
    <vt:vector size="73" baseType="lpstr">
      <vt:lpstr>Solstice</vt:lpstr>
      <vt:lpstr>Chapitre I</vt:lpstr>
      <vt:lpstr>I. Testez votre esprit philosophique !</vt:lpstr>
      <vt:lpstr>C’est dans la vie courante que l’on commence à philosopher</vt:lpstr>
      <vt:lpstr>Q°1 : un train peut en cacher un autre</vt:lpstr>
      <vt:lpstr>Le sens philosophique de cette expérience</vt:lpstr>
      <vt:lpstr>Présentation PowerPoint</vt:lpstr>
      <vt:lpstr>Définition : la raison </vt:lpstr>
      <vt:lpstr>Référence philosophique</vt:lpstr>
      <vt:lpstr>La raison, c’est la faculté de s’orienter soi-même dans la pensée</vt:lpstr>
      <vt:lpstr> Tous les hommes possèdent la raison </vt:lpstr>
      <vt:lpstr>Raison et liberté de penser</vt:lpstr>
      <vt:lpstr>La philosophie est née de cette exigence de rationalité</vt:lpstr>
      <vt:lpstr>Qu’est-ce qu’un mythe ?</vt:lpstr>
      <vt:lpstr>Toute religion repose sur un récit particulier : le mythe</vt:lpstr>
      <vt:lpstr>Quelle est la fonction du mythe ?</vt:lpstr>
      <vt:lpstr>L’explication du mythe n’est pas rationnelle</vt:lpstr>
      <vt:lpstr>L’adhésion au mythe relève de la croyance</vt:lpstr>
      <vt:lpstr>La philosophie s’oppose au mythe car elle privilégie les explications rationnelles</vt:lpstr>
      <vt:lpstr>Décider de vivre selon la raison représente une rupture dans la vie de l’individu et aussi dans l’histoire de l’humanité</vt:lpstr>
      <vt:lpstr>Q°2 : « tu m’étonnes ! »</vt:lpstr>
      <vt:lpstr>L’étonnement est à l’origine de la philosophie</vt:lpstr>
      <vt:lpstr>Le philosophe est celui qui a gardé la meilleure part de l’enfance</vt:lpstr>
      <vt:lpstr>Philosopher, c’est prendre du recul sur soi et sur le monde</vt:lpstr>
      <vt:lpstr>Q°3 : En un rien de temps !</vt:lpstr>
      <vt:lpstr>L’expérience philosophique de la durée</vt:lpstr>
      <vt:lpstr>Q°4 : « Je sais ce que je veux ! »</vt:lpstr>
      <vt:lpstr>Etre libre, est-ce donner libre cours à mes désirs ? </vt:lpstr>
      <vt:lpstr>Présentation PowerPoint</vt:lpstr>
      <vt:lpstr>Q°5 : Abracadabra !</vt:lpstr>
      <vt:lpstr>Descartes, le morceau de cire</vt:lpstr>
      <vt:lpstr>Philosophie et esprit scientifique</vt:lpstr>
      <vt:lpstr>II. Pensée immédiate et pensée philosophique</vt:lpstr>
      <vt:lpstr>A) La pensée immédiate : l’opinion, la doxa</vt:lpstr>
      <vt:lpstr>Le paradoxe de l’opinion</vt:lpstr>
      <vt:lpstr>L’opinion, loin d’être une pensée, est la plupart du temps un impensé</vt:lpstr>
      <vt:lpstr>L’opinion est donc une affirmation peu fiable</vt:lpstr>
      <vt:lpstr>L’opinion, étant une croyance, s’oppose donc au savoir</vt:lpstr>
      <vt:lpstr>Est-ce la vérité qui distingue le savoir de l’opinion ? </vt:lpstr>
      <vt:lpstr>La différence entre le savoir et l’opinion réside moins dans ce qui est cru que dans la façon de croire</vt:lpstr>
      <vt:lpstr>Présentation PowerPoint</vt:lpstr>
      <vt:lpstr>Définition</vt:lpstr>
      <vt:lpstr>Dévoiler l’origine d’une chose, c’est souvent la remettre en question dans son autorité ou sa valeur</vt:lpstr>
      <vt:lpstr>Gaston Bachelard,  la formation de l’esprit scientifique (1938)</vt:lpstr>
      <vt:lpstr>Explication </vt:lpstr>
      <vt:lpstr>L’opinion est tournée vers l’action, non vers la connaissance</vt:lpstr>
      <vt:lpstr>Par conséquent, « l’opinion a, en droit, toujours tort » (Bachelard)</vt:lpstr>
      <vt:lpstr>Sens de l’expression « avoir tort »</vt:lpstr>
      <vt:lpstr>Même analyse pour « avoir raison »</vt:lpstr>
      <vt:lpstr>L’opinion, même vraie n’emprunte pas le bon chemin pour accéder au vrai</vt:lpstr>
      <vt:lpstr>Repère conceptuel : en fait/en droit</vt:lpstr>
      <vt:lpstr>« SOCRATE. – Si un homme connaissant la route qui mène à Larissa, ou en tout autre endroit que tu voudras, s’y rendait et y conduisait d’au­tres personnes, ne serait-il pas un bon et excellent guide?  MÉNON. – Sans contredit.  SOCRATE. – Et si un autre conjecturait exactement quelle est la route sans y être allé et sans la connaître, ne pourrait-il pas lui aussi être un bon guide?  SOCRATE. Les opinions vraies, tant qu’elles demeurent, sont de belles choses et produisent toutes sortes de biens ; mais elles ne consentent pas à rester longtemps ; elles s’enfuient de notre âme, de sorte qu’elles ont peu de valeur, tant qu’on ne les a pas enchaînées par la connaissance raisonnée de leur cause.  </vt:lpstr>
      <vt:lpstr>La faiblesse théorique des opinions « droites »</vt:lpstr>
      <vt:lpstr>1) Les habitudes, la coutume</vt:lpstr>
      <vt:lpstr>2) Le prestige du nombre</vt:lpstr>
      <vt:lpstr>3) Le prestige de l’autorité</vt:lpstr>
      <vt:lpstr>4) l’utilité de l’opinion</vt:lpstr>
      <vt:lpstr>5) La paresse et la lâcheté</vt:lpstr>
      <vt:lpstr>Donc, « L’opinion est un obstacle épistémologique » (Bachelard)</vt:lpstr>
      <vt:lpstr>.</vt:lpstr>
      <vt:lpstr>B) Le sens de la démarche philosophique</vt:lpstr>
      <vt:lpstr>Distinction entre l’allégorie et le mythe</vt:lpstr>
      <vt:lpstr> Etape 1 : la caverne est notre première demeure </vt:lpstr>
      <vt:lpstr>Du monde sensible au monde intelligible</vt:lpstr>
      <vt:lpstr>Analyse de la métaphore de la caverne </vt:lpstr>
      <vt:lpstr>Bilan de la première étape de l’allégorie</vt:lpstr>
      <vt:lpstr>Etape 2 : le chemin de la connaissance</vt:lpstr>
      <vt:lpstr>Cultiver l’esprit de doute</vt:lpstr>
      <vt:lpstr>Développer la réflexivité ou l’esprit d’examen</vt:lpstr>
      <vt:lpstr>La démarche philosophique, achèvement du parcours de l’esprit</vt:lpstr>
      <vt:lpstr>Le dialogue socratique : nous avons besoin des autres pour penser</vt:lpstr>
      <vt:lpstr>Etape 3 : la vocation pratique de la philosophie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introductif</dc:title>
  <dc:creator>Administrateur</dc:creator>
  <cp:lastModifiedBy>Administrateur</cp:lastModifiedBy>
  <cp:revision>79</cp:revision>
  <dcterms:created xsi:type="dcterms:W3CDTF">2020-10-06T08:05:29Z</dcterms:created>
  <dcterms:modified xsi:type="dcterms:W3CDTF">2020-11-26T14:26:04Z</dcterms:modified>
</cp:coreProperties>
</file>