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7" r:id="rId2"/>
    <p:sldId id="261" r:id="rId3"/>
    <p:sldId id="262" r:id="rId4"/>
    <p:sldId id="263" r:id="rId5"/>
    <p:sldId id="265" r:id="rId6"/>
    <p:sldId id="268" r:id="rId7"/>
    <p:sldId id="271" r:id="rId8"/>
    <p:sldId id="273" r:id="rId9"/>
    <p:sldId id="275" r:id="rId10"/>
    <p:sldId id="276" r:id="rId11"/>
    <p:sldId id="277" r:id="rId12"/>
    <p:sldId id="279" r:id="rId13"/>
    <p:sldId id="280" r:id="rId14"/>
    <p:sldId id="281" r:id="rId15"/>
    <p:sldId id="283" r:id="rId16"/>
    <p:sldId id="285" r:id="rId17"/>
    <p:sldId id="287" r:id="rId18"/>
    <p:sldId id="289" r:id="rId19"/>
    <p:sldId id="291" r:id="rId20"/>
    <p:sldId id="293" r:id="rId21"/>
    <p:sldId id="295" r:id="rId22"/>
    <p:sldId id="297" r:id="rId23"/>
    <p:sldId id="299" r:id="rId24"/>
    <p:sldId id="301" r:id="rId25"/>
    <p:sldId id="303" r:id="rId26"/>
    <p:sldId id="304" r:id="rId27"/>
    <p:sldId id="305" r:id="rId28"/>
    <p:sldId id="306" r:id="rId29"/>
    <p:sldId id="320" r:id="rId30"/>
    <p:sldId id="322" r:id="rId31"/>
    <p:sldId id="324" r:id="rId32"/>
    <p:sldId id="326" r:id="rId33"/>
    <p:sldId id="307" r:id="rId34"/>
    <p:sldId id="310" r:id="rId35"/>
    <p:sldId id="311" r:id="rId36"/>
    <p:sldId id="312" r:id="rId37"/>
    <p:sldId id="313" r:id="rId38"/>
    <p:sldId id="314" r:id="rId39"/>
    <p:sldId id="318" r:id="rId40"/>
    <p:sldId id="315" r:id="rId41"/>
    <p:sldId id="316" r:id="rId42"/>
    <p:sldId id="317" r:id="rId43"/>
    <p:sldId id="374" r:id="rId44"/>
    <p:sldId id="376" r:id="rId45"/>
    <p:sldId id="378" r:id="rId46"/>
    <p:sldId id="386" r:id="rId47"/>
    <p:sldId id="389" r:id="rId48"/>
    <p:sldId id="390" r:id="rId49"/>
    <p:sldId id="391" r:id="rId50"/>
    <p:sldId id="394" r:id="rId51"/>
    <p:sldId id="396" r:id="rId52"/>
    <p:sldId id="398" r:id="rId53"/>
    <p:sldId id="400" r:id="rId54"/>
    <p:sldId id="402" r:id="rId55"/>
    <p:sldId id="264" r:id="rId56"/>
    <p:sldId id="403" r:id="rId57"/>
    <p:sldId id="404" r:id="rId58"/>
    <p:sldId id="406" r:id="rId59"/>
    <p:sldId id="407" r:id="rId60"/>
    <p:sldId id="408" r:id="rId61"/>
    <p:sldId id="410" r:id="rId62"/>
    <p:sldId id="284" r:id="rId63"/>
    <p:sldId id="288" r:id="rId64"/>
    <p:sldId id="412" r:id="rId65"/>
    <p:sldId id="413" r:id="rId66"/>
    <p:sldId id="414" r:id="rId6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87570" autoAdjust="0"/>
  </p:normalViewPr>
  <p:slideViewPr>
    <p:cSldViewPr>
      <p:cViewPr varScale="1">
        <p:scale>
          <a:sx n="63" d="100"/>
          <a:sy n="63" d="100"/>
        </p:scale>
        <p:origin x="16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292E97-2C72-44DB-BD88-77E52642C4BF}" type="datetimeFigureOut">
              <a:rPr lang="fr-FR" smtClean="0"/>
              <a:t>09/04/2023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BCFEF9-6CE1-4361-8154-35912895A330}" type="slidenum">
              <a:rPr lang="fr-FR" smtClean="0"/>
              <a:t>‹N°›</a:t>
            </a:fld>
            <a:endParaRPr lang="fr-FR"/>
          </a:p>
        </p:txBody>
      </p:sp>
    </p:spTree>
    <p:extLst>
      <p:ext uri="{BB962C8B-B14F-4D97-AF65-F5344CB8AC3E}">
        <p14:creationId xmlns:p14="http://schemas.microsoft.com/office/powerpoint/2010/main" val="3453598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B84284-7C80-4498-B731-A73A80A21C69}" type="slidenum">
              <a:rPr lang="fr-FR" smtClean="0"/>
              <a:t>6</a:t>
            </a:fld>
            <a:endParaRPr lang="fr-FR"/>
          </a:p>
        </p:txBody>
      </p:sp>
    </p:spTree>
    <p:extLst>
      <p:ext uri="{BB962C8B-B14F-4D97-AF65-F5344CB8AC3E}">
        <p14:creationId xmlns:p14="http://schemas.microsoft.com/office/powerpoint/2010/main" val="359184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BBCFEF9-6CE1-4361-8154-35912895A330}" type="slidenum">
              <a:rPr lang="fr-FR" smtClean="0"/>
              <a:t>49</a:t>
            </a:fld>
            <a:endParaRPr lang="fr-FR"/>
          </a:p>
        </p:txBody>
      </p:sp>
    </p:spTree>
    <p:extLst>
      <p:ext uri="{BB962C8B-B14F-4D97-AF65-F5344CB8AC3E}">
        <p14:creationId xmlns:p14="http://schemas.microsoft.com/office/powerpoint/2010/main" val="173197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BBCFEF9-6CE1-4361-8154-35912895A330}" type="slidenum">
              <a:rPr lang="fr-FR" smtClean="0"/>
              <a:t>60</a:t>
            </a:fld>
            <a:endParaRPr lang="fr-FR"/>
          </a:p>
        </p:txBody>
      </p:sp>
    </p:spTree>
    <p:extLst>
      <p:ext uri="{BB962C8B-B14F-4D97-AF65-F5344CB8AC3E}">
        <p14:creationId xmlns:p14="http://schemas.microsoft.com/office/powerpoint/2010/main" val="1646404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CEAAC7F-CDB4-4D99-824A-2F9533AE3CF0}" type="datetimeFigureOut">
              <a:rPr lang="fr-FR" smtClean="0"/>
              <a:t>09/04/2023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2EA8C6-8950-4552-ACC2-674A919DA833}" type="slidenum">
              <a:rPr lang="fr-FR" smtClean="0"/>
              <a:t>‹N°›</a:t>
            </a:fld>
            <a:endParaRPr lang="fr-FR"/>
          </a:p>
        </p:txBody>
      </p:sp>
    </p:spTree>
    <p:extLst>
      <p:ext uri="{BB962C8B-B14F-4D97-AF65-F5344CB8AC3E}">
        <p14:creationId xmlns:p14="http://schemas.microsoft.com/office/powerpoint/2010/main" val="6459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CEAAC7F-CDB4-4D99-824A-2F9533AE3CF0}" type="datetimeFigureOut">
              <a:rPr lang="fr-FR" smtClean="0"/>
              <a:t>09/04/2023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2EA8C6-8950-4552-ACC2-674A919DA833}" type="slidenum">
              <a:rPr lang="fr-FR" smtClean="0"/>
              <a:t>‹N°›</a:t>
            </a:fld>
            <a:endParaRPr lang="fr-FR"/>
          </a:p>
        </p:txBody>
      </p:sp>
    </p:spTree>
    <p:extLst>
      <p:ext uri="{BB962C8B-B14F-4D97-AF65-F5344CB8AC3E}">
        <p14:creationId xmlns:p14="http://schemas.microsoft.com/office/powerpoint/2010/main" val="254220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CEAAC7F-CDB4-4D99-824A-2F9533AE3CF0}" type="datetimeFigureOut">
              <a:rPr lang="fr-FR" smtClean="0"/>
              <a:t>09/04/2023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2EA8C6-8950-4552-ACC2-674A919DA833}" type="slidenum">
              <a:rPr lang="fr-FR" smtClean="0"/>
              <a:t>‹N°›</a:t>
            </a:fld>
            <a:endParaRPr lang="fr-FR"/>
          </a:p>
        </p:txBody>
      </p:sp>
    </p:spTree>
    <p:extLst>
      <p:ext uri="{BB962C8B-B14F-4D97-AF65-F5344CB8AC3E}">
        <p14:creationId xmlns:p14="http://schemas.microsoft.com/office/powerpoint/2010/main" val="134107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CEAAC7F-CDB4-4D99-824A-2F9533AE3CF0}" type="datetimeFigureOut">
              <a:rPr lang="fr-FR" smtClean="0"/>
              <a:t>09/04/2023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2EA8C6-8950-4552-ACC2-674A919DA833}" type="slidenum">
              <a:rPr lang="fr-FR" smtClean="0"/>
              <a:t>‹N°›</a:t>
            </a:fld>
            <a:endParaRPr lang="fr-FR"/>
          </a:p>
        </p:txBody>
      </p:sp>
    </p:spTree>
    <p:extLst>
      <p:ext uri="{BB962C8B-B14F-4D97-AF65-F5344CB8AC3E}">
        <p14:creationId xmlns:p14="http://schemas.microsoft.com/office/powerpoint/2010/main" val="50871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CEAAC7F-CDB4-4D99-824A-2F9533AE3CF0}" type="datetimeFigureOut">
              <a:rPr lang="fr-FR" smtClean="0"/>
              <a:t>09/04/2023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2EA8C6-8950-4552-ACC2-674A919DA833}" type="slidenum">
              <a:rPr lang="fr-FR" smtClean="0"/>
              <a:t>‹N°›</a:t>
            </a:fld>
            <a:endParaRPr lang="fr-FR"/>
          </a:p>
        </p:txBody>
      </p:sp>
    </p:spTree>
    <p:extLst>
      <p:ext uri="{BB962C8B-B14F-4D97-AF65-F5344CB8AC3E}">
        <p14:creationId xmlns:p14="http://schemas.microsoft.com/office/powerpoint/2010/main" val="65279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CEAAC7F-CDB4-4D99-824A-2F9533AE3CF0}" type="datetimeFigureOut">
              <a:rPr lang="fr-FR" smtClean="0"/>
              <a:t>09/04/2023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2EA8C6-8950-4552-ACC2-674A919DA833}" type="slidenum">
              <a:rPr lang="fr-FR" smtClean="0"/>
              <a:t>‹N°›</a:t>
            </a:fld>
            <a:endParaRPr lang="fr-FR"/>
          </a:p>
        </p:txBody>
      </p:sp>
    </p:spTree>
    <p:extLst>
      <p:ext uri="{BB962C8B-B14F-4D97-AF65-F5344CB8AC3E}">
        <p14:creationId xmlns:p14="http://schemas.microsoft.com/office/powerpoint/2010/main" val="387481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CEAAC7F-CDB4-4D99-824A-2F9533AE3CF0}" type="datetimeFigureOut">
              <a:rPr lang="fr-FR" smtClean="0"/>
              <a:t>09/04/2023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12EA8C6-8950-4552-ACC2-674A919DA833}" type="slidenum">
              <a:rPr lang="fr-FR" smtClean="0"/>
              <a:t>‹N°›</a:t>
            </a:fld>
            <a:endParaRPr lang="fr-FR"/>
          </a:p>
        </p:txBody>
      </p:sp>
    </p:spTree>
    <p:extLst>
      <p:ext uri="{BB962C8B-B14F-4D97-AF65-F5344CB8AC3E}">
        <p14:creationId xmlns:p14="http://schemas.microsoft.com/office/powerpoint/2010/main" val="423331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CEAAC7F-CDB4-4D99-824A-2F9533AE3CF0}" type="datetimeFigureOut">
              <a:rPr lang="fr-FR" smtClean="0"/>
              <a:t>09/04/2023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12EA8C6-8950-4552-ACC2-674A919DA833}" type="slidenum">
              <a:rPr lang="fr-FR" smtClean="0"/>
              <a:t>‹N°›</a:t>
            </a:fld>
            <a:endParaRPr lang="fr-FR"/>
          </a:p>
        </p:txBody>
      </p:sp>
    </p:spTree>
    <p:extLst>
      <p:ext uri="{BB962C8B-B14F-4D97-AF65-F5344CB8AC3E}">
        <p14:creationId xmlns:p14="http://schemas.microsoft.com/office/powerpoint/2010/main" val="2307460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CEAAC7F-CDB4-4D99-824A-2F9533AE3CF0}" type="datetimeFigureOut">
              <a:rPr lang="fr-FR" smtClean="0"/>
              <a:t>09/04/2023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12EA8C6-8950-4552-ACC2-674A919DA833}" type="slidenum">
              <a:rPr lang="fr-FR" smtClean="0"/>
              <a:t>‹N°›</a:t>
            </a:fld>
            <a:endParaRPr lang="fr-FR"/>
          </a:p>
        </p:txBody>
      </p:sp>
    </p:spTree>
    <p:extLst>
      <p:ext uri="{BB962C8B-B14F-4D97-AF65-F5344CB8AC3E}">
        <p14:creationId xmlns:p14="http://schemas.microsoft.com/office/powerpoint/2010/main" val="1982947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CEAAC7F-CDB4-4D99-824A-2F9533AE3CF0}" type="datetimeFigureOut">
              <a:rPr lang="fr-FR" smtClean="0"/>
              <a:t>09/04/2023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2EA8C6-8950-4552-ACC2-674A919DA833}" type="slidenum">
              <a:rPr lang="fr-FR" smtClean="0"/>
              <a:t>‹N°›</a:t>
            </a:fld>
            <a:endParaRPr lang="fr-FR"/>
          </a:p>
        </p:txBody>
      </p:sp>
    </p:spTree>
    <p:extLst>
      <p:ext uri="{BB962C8B-B14F-4D97-AF65-F5344CB8AC3E}">
        <p14:creationId xmlns:p14="http://schemas.microsoft.com/office/powerpoint/2010/main" val="160222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CEAAC7F-CDB4-4D99-824A-2F9533AE3CF0}" type="datetimeFigureOut">
              <a:rPr lang="fr-FR" smtClean="0"/>
              <a:t>09/04/2023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2EA8C6-8950-4552-ACC2-674A919DA833}" type="slidenum">
              <a:rPr lang="fr-FR" smtClean="0"/>
              <a:t>‹N°›</a:t>
            </a:fld>
            <a:endParaRPr lang="fr-FR"/>
          </a:p>
        </p:txBody>
      </p:sp>
    </p:spTree>
    <p:extLst>
      <p:ext uri="{BB962C8B-B14F-4D97-AF65-F5344CB8AC3E}">
        <p14:creationId xmlns:p14="http://schemas.microsoft.com/office/powerpoint/2010/main" val="3560540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AAC7F-CDB4-4D99-824A-2F9533AE3CF0}" type="datetimeFigureOut">
              <a:rPr lang="fr-FR" smtClean="0"/>
              <a:t>09/04/2023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EA8C6-8950-4552-ACC2-674A919DA833}" type="slidenum">
              <a:rPr lang="fr-FR" smtClean="0"/>
              <a:t>‹N°›</a:t>
            </a:fld>
            <a:endParaRPr lang="fr-FR"/>
          </a:p>
        </p:txBody>
      </p:sp>
    </p:spTree>
    <p:extLst>
      <p:ext uri="{BB962C8B-B14F-4D97-AF65-F5344CB8AC3E}">
        <p14:creationId xmlns:p14="http://schemas.microsoft.com/office/powerpoint/2010/main" val="241817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1559" y="5373216"/>
            <a:ext cx="3008313" cy="1162050"/>
          </a:xfrm>
        </p:spPr>
        <p:txBody>
          <a:bodyPr/>
          <a:lstStyle/>
          <a:p>
            <a:r>
              <a:rPr lang="fr-FR" dirty="0"/>
              <a:t>Caspar David Friedrich, </a:t>
            </a:r>
            <a:r>
              <a:rPr lang="fr-FR" i="1" dirty="0"/>
              <a:t>L’homme au-dessus d’une mer de nuages </a:t>
            </a:r>
            <a:r>
              <a:rPr lang="fr-FR" dirty="0"/>
              <a:t>(1818)</a:t>
            </a:r>
          </a:p>
        </p:txBody>
      </p:sp>
      <p:sp>
        <p:nvSpPr>
          <p:cNvPr id="3" name="Sous-titre 2"/>
          <p:cNvSpPr>
            <a:spLocks noGrp="1"/>
          </p:cNvSpPr>
          <p:nvPr>
            <p:ph idx="1"/>
          </p:nvPr>
        </p:nvSpPr>
        <p:spPr>
          <a:xfrm>
            <a:off x="3923928" y="273050"/>
            <a:ext cx="4762872" cy="6252294"/>
          </a:xfrm>
        </p:spPr>
        <p:style>
          <a:lnRef idx="1">
            <a:schemeClr val="accent1"/>
          </a:lnRef>
          <a:fillRef idx="2">
            <a:schemeClr val="accent1"/>
          </a:fillRef>
          <a:effectRef idx="1">
            <a:schemeClr val="accent1"/>
          </a:effectRef>
          <a:fontRef idx="minor">
            <a:schemeClr val="dk1"/>
          </a:fontRef>
        </p:style>
        <p:txBody>
          <a:bodyPr/>
          <a:lstStyle/>
          <a:p>
            <a:pPr marL="0" indent="0">
              <a:buNone/>
            </a:pPr>
            <a:endParaRPr lang="fr-FR" dirty="0"/>
          </a:p>
          <a:p>
            <a:pPr marL="0" indent="0" algn="ctr">
              <a:buNone/>
            </a:pPr>
            <a:r>
              <a:rPr lang="fr-FR" sz="4000" b="1" dirty="0">
                <a:solidFill>
                  <a:srgbClr val="0070C0"/>
                </a:solidFill>
              </a:rPr>
              <a:t>Chapitre 2 </a:t>
            </a:r>
            <a:br>
              <a:rPr lang="fr-FR" sz="4000" b="1" dirty="0">
                <a:solidFill>
                  <a:srgbClr val="0070C0"/>
                </a:solidFill>
              </a:rPr>
            </a:br>
            <a:r>
              <a:rPr lang="fr-FR" sz="4000" b="1" dirty="0">
                <a:solidFill>
                  <a:srgbClr val="0070C0"/>
                </a:solidFill>
              </a:rPr>
              <a:t>L’homme et le monde</a:t>
            </a:r>
          </a:p>
          <a:p>
            <a:pPr marL="0" indent="0">
              <a:buNone/>
            </a:pPr>
            <a:endParaRPr lang="fr-FR" dirty="0"/>
          </a:p>
          <a:p>
            <a:pPr marL="0" indent="0" algn="ctr">
              <a:buNone/>
            </a:pPr>
            <a:endParaRPr lang="fr-FR" b="1" dirty="0"/>
          </a:p>
          <a:p>
            <a:pPr marL="0" indent="0" algn="ctr">
              <a:buNone/>
            </a:pPr>
            <a:endParaRPr lang="fr-FR" b="1" dirty="0"/>
          </a:p>
          <a:p>
            <a:pPr marL="0" indent="0" algn="ctr">
              <a:buNone/>
            </a:pPr>
            <a:r>
              <a:rPr lang="fr-FR" b="1" dirty="0"/>
              <a:t>Notions abordées </a:t>
            </a:r>
            <a:r>
              <a:rPr lang="fr-FR" dirty="0"/>
              <a:t>:</a:t>
            </a:r>
          </a:p>
          <a:p>
            <a:pPr marL="0" indent="0" algn="ctr">
              <a:buNone/>
            </a:pPr>
            <a:r>
              <a:rPr lang="fr-FR" i="1" dirty="0"/>
              <a:t>L’existence humaine et la culture/ la nature /la morale et la politique</a:t>
            </a:r>
          </a:p>
        </p:txBody>
      </p:sp>
      <p:sp>
        <p:nvSpPr>
          <p:cNvPr id="4" name="Espace réservé du texte 3"/>
          <p:cNvSpPr>
            <a:spLocks noGrp="1"/>
          </p:cNvSpPr>
          <p:nvPr>
            <p:ph type="body" sz="half" idx="2"/>
          </p:nvPr>
        </p:nvSpPr>
        <p:spPr>
          <a:xfrm>
            <a:off x="457200" y="1435101"/>
            <a:ext cx="3008313" cy="3650084"/>
          </a:xfrm>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20688"/>
            <a:ext cx="3384376"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9044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 l’homme ?</a:t>
            </a:r>
          </a:p>
        </p:txBody>
      </p:sp>
      <p:sp>
        <p:nvSpPr>
          <p:cNvPr id="3" name="Espace réservé du contenu 2"/>
          <p:cNvSpPr>
            <a:spLocks noGrp="1"/>
          </p:cNvSpPr>
          <p:nvPr>
            <p:ph sz="half" idx="1"/>
          </p:nvPr>
        </p:nvSpPr>
        <p:spPr>
          <a:xfrm>
            <a:off x="457200" y="1600200"/>
            <a:ext cx="4038600" cy="4781128"/>
          </a:xfrm>
          <a:solidFill>
            <a:schemeClr val="accent3">
              <a:lumMod val="60000"/>
              <a:lumOff val="40000"/>
            </a:schemeClr>
          </a:solidFill>
        </p:spPr>
        <p:txBody>
          <a:bodyPr/>
          <a:lstStyle/>
          <a:p>
            <a:r>
              <a:rPr lang="fr-FR" dirty="0"/>
              <a:t>L’homme est d’abord un animal qui fait partie de la </a:t>
            </a:r>
            <a:r>
              <a:rPr lang="fr-FR" b="1" dirty="0"/>
              <a:t>nature</a:t>
            </a:r>
            <a:r>
              <a:rPr lang="fr-FR" dirty="0"/>
              <a:t>, entendue comme l’ensemble de l’univers matériel. </a:t>
            </a:r>
          </a:p>
          <a:p>
            <a:r>
              <a:rPr lang="fr-FR" dirty="0"/>
              <a:t>En tant qu’animal, il vit d’une vie biologique, régie par des besoins communs à l’ensemble des animaux.</a:t>
            </a:r>
          </a:p>
          <a:p>
            <a:endParaRPr lang="fr-FR" dirty="0"/>
          </a:p>
        </p:txBody>
      </p:sp>
      <p:sp>
        <p:nvSpPr>
          <p:cNvPr id="4" name="Espace réservé du contenu 3"/>
          <p:cNvSpPr>
            <a:spLocks noGrp="1"/>
          </p:cNvSpPr>
          <p:nvPr>
            <p:ph sz="half" idx="2"/>
          </p:nvPr>
        </p:nvSpPr>
        <p:spPr>
          <a:xfrm>
            <a:off x="4648200" y="1600200"/>
            <a:ext cx="4038600" cy="4781128"/>
          </a:xfrm>
          <a:solidFill>
            <a:schemeClr val="accent4">
              <a:lumMod val="40000"/>
              <a:lumOff val="60000"/>
            </a:schemeClr>
          </a:solidFill>
        </p:spPr>
        <p:txBody>
          <a:bodyPr/>
          <a:lstStyle/>
          <a:p>
            <a:r>
              <a:rPr lang="fr-FR" dirty="0"/>
              <a:t>Cependant, l’homme est aussi cet animal qui s’est en quelque sorte détaché de la nature pour créer une sphère d’existence spécifique et artificielle : la </a:t>
            </a:r>
            <a:r>
              <a:rPr lang="fr-FR" b="1" dirty="0"/>
              <a:t>culture</a:t>
            </a:r>
            <a:r>
              <a:rPr lang="fr-FR" dirty="0"/>
              <a:t>.</a:t>
            </a:r>
          </a:p>
        </p:txBody>
      </p:sp>
    </p:spTree>
    <p:extLst>
      <p:ext uri="{BB962C8B-B14F-4D97-AF65-F5344CB8AC3E}">
        <p14:creationId xmlns:p14="http://schemas.microsoft.com/office/powerpoint/2010/main" val="427857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barn(inVertical)">
                                      <p:cBhvr>
                                        <p:cTn id="22" dur="500"/>
                                        <p:tgtEl>
                                          <p:spTgt spid="4">
                                            <p:bg/>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arn(inVertical)">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endParaRPr lang="fr-FR"/>
          </a:p>
        </p:txBody>
      </p:sp>
      <p:sp>
        <p:nvSpPr>
          <p:cNvPr id="10" name="Espace réservé du contenu 9"/>
          <p:cNvSpPr>
            <a:spLocks noGrp="1"/>
          </p:cNvSpPr>
          <p:nvPr>
            <p:ph idx="1"/>
          </p:nvPr>
        </p:nvSpPr>
        <p:spPr/>
        <p:txBody>
          <a:bodyPr/>
          <a:lstStyle/>
          <a:p>
            <a:pPr marL="0" indent="0" algn="ctr">
              <a:buNone/>
            </a:pPr>
            <a:r>
              <a:rPr lang="fr-FR" b="1" dirty="0">
                <a:solidFill>
                  <a:srgbClr val="FF0000"/>
                </a:solidFill>
              </a:rPr>
              <a:t>PB : comment l’homme peut-il être à la fois dans et en dehors de la nature ? </a:t>
            </a:r>
          </a:p>
          <a:p>
            <a:pPr marL="0" indent="0" algn="ctr">
              <a:buNone/>
            </a:pPr>
            <a:r>
              <a:rPr lang="fr-FR" b="1" dirty="0">
                <a:solidFill>
                  <a:srgbClr val="FF0000"/>
                </a:solidFill>
              </a:rPr>
              <a:t>Comment expliquer cette nature paradoxale de l’homme ? </a:t>
            </a:r>
          </a:p>
          <a:p>
            <a:pPr marL="0" indent="0" algn="ctr">
              <a:buNone/>
            </a:pPr>
            <a:r>
              <a:rPr lang="fr-FR" b="1" dirty="0">
                <a:solidFill>
                  <a:srgbClr val="FF0000"/>
                </a:solidFill>
              </a:rPr>
              <a:t>Comment comprendre le rapport de l’homme au monde qui l’entoure ?</a:t>
            </a:r>
          </a:p>
          <a:p>
            <a:pPr marL="0" indent="0">
              <a:buNone/>
            </a:pPr>
            <a:endParaRPr lang="fr-FR" dirty="0"/>
          </a:p>
        </p:txBody>
      </p:sp>
    </p:spTree>
    <p:extLst>
      <p:ext uri="{BB962C8B-B14F-4D97-AF65-F5344CB8AC3E}">
        <p14:creationId xmlns:p14="http://schemas.microsoft.com/office/powerpoint/2010/main" val="601294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685800" y="476673"/>
            <a:ext cx="7772400" cy="4896544"/>
          </a:xfrm>
        </p:spPr>
        <p:style>
          <a:lnRef idx="1">
            <a:schemeClr val="accent4"/>
          </a:lnRef>
          <a:fillRef idx="2">
            <a:schemeClr val="accent4"/>
          </a:fillRef>
          <a:effectRef idx="1">
            <a:schemeClr val="accent4"/>
          </a:effectRef>
          <a:fontRef idx="minor">
            <a:schemeClr val="dk1"/>
          </a:fontRef>
        </p:style>
        <p:txBody>
          <a:bodyPr/>
          <a:lstStyle/>
          <a:p>
            <a:r>
              <a:rPr lang="fr-FR" b="1" dirty="0"/>
              <a:t>I. </a:t>
            </a:r>
            <a:r>
              <a:rPr lang="fr-FR" b="1" i="1" dirty="0"/>
              <a:t>Homo sapiens </a:t>
            </a:r>
            <a:r>
              <a:rPr lang="fr-FR" b="1" i="1" dirty="0" err="1"/>
              <a:t>sapiens</a:t>
            </a:r>
            <a:r>
              <a:rPr lang="fr-FR" b="1" i="1" dirty="0"/>
              <a:t> </a:t>
            </a:r>
            <a:r>
              <a:rPr lang="fr-FR" b="1" dirty="0"/>
              <a:t>: une existence consciente</a:t>
            </a:r>
          </a:p>
        </p:txBody>
      </p:sp>
      <p:sp>
        <p:nvSpPr>
          <p:cNvPr id="6" name="Sous-titre 5"/>
          <p:cNvSpPr>
            <a:spLocks noGrp="1"/>
          </p:cNvSpPr>
          <p:nvPr>
            <p:ph type="subTitle" idx="1"/>
          </p:nvPr>
        </p:nvSpPr>
        <p:spPr>
          <a:xfrm>
            <a:off x="1371600" y="5589240"/>
            <a:ext cx="6400800" cy="49560"/>
          </a:xfrm>
        </p:spPr>
        <p:txBody>
          <a:bodyPr>
            <a:normAutofit fontScale="25000" lnSpcReduction="20000"/>
          </a:bodyPr>
          <a:lstStyle/>
          <a:p>
            <a:endParaRPr lang="fr-FR" dirty="0"/>
          </a:p>
        </p:txBody>
      </p:sp>
    </p:spTree>
    <p:extLst>
      <p:ext uri="{BB962C8B-B14F-4D97-AF65-F5344CB8AC3E}">
        <p14:creationId xmlns:p14="http://schemas.microsoft.com/office/powerpoint/2010/main" val="129354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Qu’est-ce qu’être conscient ?</a:t>
            </a:r>
          </a:p>
        </p:txBody>
      </p:sp>
      <p:sp>
        <p:nvSpPr>
          <p:cNvPr id="3" name="Espace réservé du contenu 2"/>
          <p:cNvSpPr>
            <a:spLocks noGrp="1"/>
          </p:cNvSpPr>
          <p:nvPr>
            <p:ph idx="1"/>
          </p:nvPr>
        </p:nvSpPr>
        <p:spPr/>
        <p:txBody>
          <a:bodyPr/>
          <a:lstStyle/>
          <a:p>
            <a:r>
              <a:rPr lang="fr-FR" dirty="0"/>
              <a:t>Etre conscient, c’est savoir ce que je fais : quand je suis conscient, j’agis, et je sais que j’agis ; je pense et je sais que je pense.</a:t>
            </a:r>
          </a:p>
          <a:p>
            <a:r>
              <a:rPr lang="fr-FR" dirty="0"/>
              <a:t>Etymologie : du latin </a:t>
            </a:r>
            <a:r>
              <a:rPr lang="fr-FR" b="1" i="1" dirty="0"/>
              <a:t>cum </a:t>
            </a:r>
            <a:r>
              <a:rPr lang="fr-FR" b="1" i="1" dirty="0" err="1"/>
              <a:t>scientia</a:t>
            </a:r>
            <a:r>
              <a:rPr lang="fr-FR" dirty="0"/>
              <a:t> : avec science. </a:t>
            </a:r>
          </a:p>
          <a:p>
            <a:r>
              <a:rPr lang="fr-FR" dirty="0"/>
              <a:t>La conscience est un savoir qui accompagne mes actes et mes pensées.</a:t>
            </a:r>
          </a:p>
        </p:txBody>
      </p:sp>
    </p:spTree>
    <p:extLst>
      <p:ext uri="{BB962C8B-B14F-4D97-AF65-F5344CB8AC3E}">
        <p14:creationId xmlns:p14="http://schemas.microsoft.com/office/powerpoint/2010/main" val="298973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Mais que signifie « savoir ce que je fais » ?</a:t>
            </a:r>
          </a:p>
        </p:txBody>
      </p:sp>
      <p:sp>
        <p:nvSpPr>
          <p:cNvPr id="4" name="Espace réservé du contenu 3"/>
          <p:cNvSpPr>
            <a:spLocks noGrp="1"/>
          </p:cNvSpPr>
          <p:nvPr>
            <p:ph sz="half" idx="1"/>
          </p:nvPr>
        </p:nvSpPr>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r>
              <a:rPr lang="fr-FR" b="1" dirty="0"/>
              <a:t>Avoir la perception de ce que je fais</a:t>
            </a:r>
            <a:r>
              <a:rPr lang="fr-FR" dirty="0"/>
              <a:t>, donc avoir la perception du monde extérieur et de moi-même ;</a:t>
            </a:r>
          </a:p>
          <a:p>
            <a:r>
              <a:rPr lang="fr-FR" dirty="0"/>
              <a:t>Etre conscient, c’est ici être éveillé, être attentif. </a:t>
            </a:r>
          </a:p>
          <a:p>
            <a:r>
              <a:rPr lang="fr-FR" dirty="0"/>
              <a:t>Je suis inconscient quand je suis endormi, évanoui, dans le coma.</a:t>
            </a:r>
          </a:p>
          <a:p>
            <a:r>
              <a:rPr lang="fr-FR" dirty="0">
                <a:solidFill>
                  <a:srgbClr val="FF0000"/>
                </a:solidFill>
              </a:rPr>
              <a:t>On a ici une première forme de conscience : la conscience immédiate.</a:t>
            </a:r>
          </a:p>
        </p:txBody>
      </p:sp>
      <p:sp>
        <p:nvSpPr>
          <p:cNvPr id="5" name="Espace réservé du contenu 4"/>
          <p:cNvSpPr>
            <a:spLocks noGrp="1"/>
          </p:cNvSpPr>
          <p:nvPr>
            <p:ph sz="half" idx="2"/>
          </p:nvPr>
        </p:nvSpPr>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r>
              <a:rPr lang="fr-FR" b="1" dirty="0"/>
              <a:t>Savoir ce que je fais, c’est aussi être capable de penser et de réfléchir à ce que je fais, d’en mesurer les conséquences </a:t>
            </a:r>
            <a:r>
              <a:rPr lang="fr-FR" dirty="0"/>
              <a:t>;</a:t>
            </a:r>
          </a:p>
          <a:p>
            <a:r>
              <a:rPr lang="fr-FR" dirty="0"/>
              <a:t>Etre conscient, c’est ici se comporter de façon réfléchie et responsable, en écoutant sa raison ;</a:t>
            </a:r>
          </a:p>
          <a:p>
            <a:r>
              <a:rPr lang="fr-FR" dirty="0"/>
              <a:t>Je suis inconscient quand je me comporte de façon irréfléchie, irresponsable, déraisonnable ;</a:t>
            </a:r>
          </a:p>
          <a:p>
            <a:r>
              <a:rPr lang="fr-FR" dirty="0">
                <a:solidFill>
                  <a:srgbClr val="FF0000"/>
                </a:solidFill>
              </a:rPr>
              <a:t>On parle ici de la conscience réfléchie</a:t>
            </a:r>
          </a:p>
        </p:txBody>
      </p:sp>
    </p:spTree>
    <p:extLst>
      <p:ext uri="{BB962C8B-B14F-4D97-AF65-F5344CB8AC3E}">
        <p14:creationId xmlns:p14="http://schemas.microsoft.com/office/powerpoint/2010/main" val="423908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bg/>
                                          </p:spTgt>
                                        </p:tgtEl>
                                        <p:attrNameLst>
                                          <p:attrName>style.visibility</p:attrName>
                                        </p:attrNameLst>
                                      </p:cBhvr>
                                      <p:to>
                                        <p:strVal val="visible"/>
                                      </p:to>
                                    </p:set>
                                    <p:animEffect transition="in" filter="barn(inVertical)">
                                      <p:cBhvr>
                                        <p:cTn id="32" dur="500"/>
                                        <p:tgtEl>
                                          <p:spTgt spid="5">
                                            <p:bg/>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barn(inVertical)">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barn(inVertical)">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barn(inVertical)">
                                      <p:cBhvr>
                                        <p:cTn id="47" dur="500"/>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barn(inVertical)">
                                      <p:cBhvr>
                                        <p:cTn id="5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fr-FR" dirty="0"/>
              <a:t>Blaise Pascal, </a:t>
            </a:r>
            <a:r>
              <a:rPr lang="fr-FR" i="1" u="sng" dirty="0"/>
              <a:t>Pensées</a:t>
            </a:r>
          </a:p>
        </p:txBody>
      </p:sp>
      <p:sp>
        <p:nvSpPr>
          <p:cNvPr id="3" name="Espace réservé du contenu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pPr marL="0" indent="0">
              <a:buNone/>
            </a:pPr>
            <a:r>
              <a:rPr lang="fr-FR" dirty="0"/>
              <a:t>"L'homme n'est qu'un roseau, le plus faible de la nature; mais c'est un roseau pensant. Il ne faut pas que l'univers entier s'arme pour l'écraser: une vapeur, une goutte d'eau, suffit pour le tuer. Mais, quand l'univers l'écraserait, l'homme serait encore plus noble que ce qui le tue, parce qu'il sait qu'il meurt, et l'avantage que l'univers a sur lui, l'univers n'en sait rien.</a:t>
            </a:r>
            <a:br>
              <a:rPr lang="fr-FR" dirty="0"/>
            </a:br>
            <a:r>
              <a:rPr lang="fr-FR" dirty="0"/>
              <a:t>Toute notre dignité consiste donc en la pensée. C'est de là qu'il faut nous relever et non de l'espace et de la durée, que nous ne saurions remplir. Travaillons donc à bien penser: voilà le principe de la morale. »</a:t>
            </a:r>
          </a:p>
        </p:txBody>
      </p:sp>
    </p:spTree>
    <p:extLst>
      <p:ext uri="{BB962C8B-B14F-4D97-AF65-F5344CB8AC3E}">
        <p14:creationId xmlns:p14="http://schemas.microsoft.com/office/powerpoint/2010/main" val="1032089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fr-FR" dirty="0"/>
              <a:t>Ce texte s’interroge sur la place de l’homme dans la nature</a:t>
            </a:r>
          </a:p>
        </p:txBody>
      </p:sp>
      <p:sp>
        <p:nvSpPr>
          <p:cNvPr id="3" name="Espace réservé du contenu 2"/>
          <p:cNvSpPr>
            <a:spLocks noGrp="1"/>
          </p:cNvSpPr>
          <p:nvPr>
            <p:ph sz="half" idx="1"/>
          </p:nvPr>
        </p:nvSpPr>
        <p:spPr>
          <a:xfrm>
            <a:off x="457200" y="1600200"/>
            <a:ext cx="4038600" cy="4997152"/>
          </a:xfrm>
        </p:spPr>
        <p:style>
          <a:lnRef idx="1">
            <a:schemeClr val="accent6"/>
          </a:lnRef>
          <a:fillRef idx="2">
            <a:schemeClr val="accent6"/>
          </a:fillRef>
          <a:effectRef idx="1">
            <a:schemeClr val="accent6"/>
          </a:effectRef>
          <a:fontRef idx="minor">
            <a:schemeClr val="dk1"/>
          </a:fontRef>
        </p:style>
        <p:txBody>
          <a:bodyPr/>
          <a:lstStyle/>
          <a:p>
            <a:r>
              <a:rPr lang="fr-FR" dirty="0"/>
              <a:t>La métaphore du « roseau pensant ».</a:t>
            </a:r>
            <a:endParaRPr lang="fr-FR" u="sng" dirty="0"/>
          </a:p>
          <a:p>
            <a:r>
              <a:rPr lang="fr-FR" dirty="0"/>
              <a:t>L’homme occupe une </a:t>
            </a:r>
            <a:r>
              <a:rPr lang="fr-FR" b="1" dirty="0"/>
              <a:t>place paradoxale </a:t>
            </a:r>
            <a:r>
              <a:rPr lang="fr-FR" dirty="0"/>
              <a:t>dans la nature car il est à la fois le plus faible physiquement, et le plus noble, en raison de sa capacité de pensée.</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16016" y="1772816"/>
            <a:ext cx="3888432" cy="4608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445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fr-FR" dirty="0"/>
              <a:t>L’extrême faiblesse de l’homme</a:t>
            </a:r>
          </a:p>
        </p:txBody>
      </p:sp>
      <p:sp>
        <p:nvSpPr>
          <p:cNvPr id="3" name="Espace réservé du contenu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fr-FR" dirty="0"/>
              <a:t>Tel un roseau, l’homme plie facilement : la force physique de son corps est dérisoire par rapport aux forces de la nature. </a:t>
            </a:r>
          </a:p>
          <a:p>
            <a:r>
              <a:rPr lang="fr-FR" dirty="0"/>
              <a:t>Etant un animal, l’homme est en outre mortel. Sa durée dans le temps est limitée relativement aux éléments, aux planètes etc.</a:t>
            </a:r>
          </a:p>
          <a:p>
            <a:r>
              <a:rPr lang="fr-FR" dirty="0"/>
              <a:t>Entièrement soumis aux </a:t>
            </a:r>
            <a:r>
              <a:rPr lang="fr-FR" b="1" dirty="0">
                <a:solidFill>
                  <a:srgbClr val="FF0000"/>
                </a:solidFill>
              </a:rPr>
              <a:t>déterminismes </a:t>
            </a:r>
            <a:r>
              <a:rPr lang="fr-FR" dirty="0"/>
              <a:t>naturels, la condition humaine est donc </a:t>
            </a:r>
            <a:r>
              <a:rPr lang="fr-FR" b="1" dirty="0"/>
              <a:t>misérable</a:t>
            </a:r>
            <a:r>
              <a:rPr lang="fr-FR" dirty="0"/>
              <a:t>.</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0" indent="0">
              <a:buNone/>
            </a:pPr>
            <a:endParaRPr lang="fr-FR" dirty="0"/>
          </a:p>
        </p:txBody>
      </p:sp>
    </p:spTree>
    <p:extLst>
      <p:ext uri="{BB962C8B-B14F-4D97-AF65-F5344CB8AC3E}">
        <p14:creationId xmlns:p14="http://schemas.microsoft.com/office/powerpoint/2010/main" val="392714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fr-FR" dirty="0"/>
              <a:t>Le concept de déterminisme</a:t>
            </a:r>
          </a:p>
        </p:txBody>
      </p:sp>
      <p:sp>
        <p:nvSpPr>
          <p:cNvPr id="3" name="Espace réservé du contenu 2"/>
          <p:cNvSpPr>
            <a:spLocks noGrp="1"/>
          </p:cNvSpPr>
          <p:nvPr>
            <p:ph sz="half" idx="1"/>
          </p:nvPr>
        </p:nvSpPr>
        <p:spPr>
          <a:xfrm>
            <a:off x="457200" y="1600200"/>
            <a:ext cx="4038600" cy="5257800"/>
          </a:xfrm>
        </p:spPr>
        <p:style>
          <a:lnRef idx="1">
            <a:schemeClr val="dk1"/>
          </a:lnRef>
          <a:fillRef idx="2">
            <a:schemeClr val="dk1"/>
          </a:fillRef>
          <a:effectRef idx="1">
            <a:schemeClr val="dk1"/>
          </a:effectRef>
          <a:fontRef idx="minor">
            <a:schemeClr val="dk1"/>
          </a:fontRef>
        </p:style>
        <p:txBody>
          <a:bodyPr>
            <a:normAutofit fontScale="85000" lnSpcReduction="10000"/>
          </a:bodyPr>
          <a:lstStyle/>
          <a:p>
            <a:r>
              <a:rPr lang="fr-FR" dirty="0"/>
              <a:t>Le déterminisme désigne un </a:t>
            </a:r>
            <a:r>
              <a:rPr lang="fr-FR" b="1" dirty="0"/>
              <a:t>enchaînement de cause à effet </a:t>
            </a:r>
            <a:r>
              <a:rPr lang="fr-FR" dirty="0"/>
              <a:t>entre deux ou plusieurs phénomènes.</a:t>
            </a:r>
          </a:p>
          <a:p>
            <a:r>
              <a:rPr lang="fr-FR" dirty="0"/>
              <a:t>Par ex : si je fais bouillir de l’eau à 100°C, celle-ci </a:t>
            </a:r>
            <a:r>
              <a:rPr lang="fr-FR"/>
              <a:t>va s’évaporer</a:t>
            </a:r>
            <a:r>
              <a:rPr lang="fr-FR" dirty="0"/>
              <a:t>. </a:t>
            </a:r>
          </a:p>
          <a:p>
            <a:pPr>
              <a:buFont typeface="Wingdings"/>
              <a:buChar char="Ø"/>
            </a:pPr>
            <a:r>
              <a:rPr lang="fr-FR" b="1" dirty="0"/>
              <a:t>La cause </a:t>
            </a:r>
            <a:r>
              <a:rPr lang="fr-FR" dirty="0"/>
              <a:t>: c’est ce qui produit quelque chose (un effet), c’est donc l’origine d’un phénomène .</a:t>
            </a:r>
          </a:p>
          <a:p>
            <a:pPr>
              <a:buFont typeface="Wingdings"/>
              <a:buChar char="Ø"/>
            </a:pPr>
            <a:r>
              <a:rPr lang="fr-FR" b="1" dirty="0"/>
              <a:t>L’effet</a:t>
            </a:r>
            <a:r>
              <a:rPr lang="fr-FR" dirty="0"/>
              <a:t>, c’est donc le phénomène produit par une cause.</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4048" y="1556792"/>
            <a:ext cx="3960439" cy="468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288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fr-FR" dirty="0"/>
              <a:t>La nature est régie par des déterminismes</a:t>
            </a:r>
          </a:p>
        </p:txBody>
      </p:sp>
      <p:sp>
        <p:nvSpPr>
          <p:cNvPr id="3" name="Espace réservé du contenu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r>
              <a:rPr lang="fr-FR" dirty="0"/>
              <a:t>C’est ce que nous apprend la </a:t>
            </a:r>
            <a:r>
              <a:rPr lang="fr-FR" b="1" dirty="0"/>
              <a:t>science</a:t>
            </a:r>
            <a:r>
              <a:rPr lang="fr-FR" dirty="0"/>
              <a:t>, en mettant en évidence l’existence de « </a:t>
            </a:r>
            <a:r>
              <a:rPr lang="fr-FR" b="1" dirty="0"/>
              <a:t>lois de la nature </a:t>
            </a:r>
            <a:r>
              <a:rPr lang="fr-FR" dirty="0"/>
              <a:t>» c’est-à-dire de rapports de cause à effets. </a:t>
            </a:r>
          </a:p>
          <a:p>
            <a:r>
              <a:rPr lang="fr-FR" dirty="0"/>
              <a:t>Cependant, on ne peut pas désobéir à ces « lois » comme on désobéirait à une loi juridique. Les « lois de la nature » sont dites </a:t>
            </a:r>
            <a:r>
              <a:rPr lang="fr-FR" b="1" dirty="0"/>
              <a:t>nécessaires</a:t>
            </a:r>
            <a:r>
              <a:rPr lang="fr-FR" dirty="0"/>
              <a:t>. </a:t>
            </a:r>
          </a:p>
          <a:p>
            <a:endParaRPr lang="fr-FR" dirty="0"/>
          </a:p>
        </p:txBody>
      </p:sp>
    </p:spTree>
    <p:extLst>
      <p:ext uri="{BB962C8B-B14F-4D97-AF65-F5344CB8AC3E}">
        <p14:creationId xmlns:p14="http://schemas.microsoft.com/office/powerpoint/2010/main" val="116530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Introduction</a:t>
            </a:r>
          </a:p>
        </p:txBody>
      </p:sp>
      <p:sp>
        <p:nvSpPr>
          <p:cNvPr id="9" name="Espace réservé du contenu 8"/>
          <p:cNvSpPr>
            <a:spLocks noGrp="1"/>
          </p:cNvSpPr>
          <p:nvPr>
            <p:ph idx="1"/>
          </p:nvPr>
        </p:nvSpPr>
        <p:spPr/>
        <p:txBody>
          <a:bodyPr/>
          <a:lstStyle/>
          <a:p>
            <a:pPr marL="0" indent="0">
              <a:buNone/>
            </a:pPr>
            <a:r>
              <a:rPr lang="fr-FR" b="1" u="sng" dirty="0"/>
              <a:t>Exercices</a:t>
            </a:r>
          </a:p>
          <a:p>
            <a:pPr>
              <a:buFont typeface="Wingdings" panose="05000000000000000000" pitchFamily="2" charset="2"/>
              <a:buChar char="Ø"/>
            </a:pPr>
            <a:r>
              <a:rPr lang="fr-FR" dirty="0"/>
              <a:t> Que savez-vous de l’homme (de l’espèce humaine) ?</a:t>
            </a:r>
          </a:p>
          <a:p>
            <a:pPr>
              <a:buFont typeface="Wingdings" panose="05000000000000000000" pitchFamily="2" charset="2"/>
              <a:buChar char="Ø"/>
            </a:pPr>
            <a:r>
              <a:rPr lang="fr-FR" dirty="0"/>
              <a:t> Imaginez que vous arrivez sur une terre inconnue : quels indices pourraient attester de la présence d’êtres humains ?</a:t>
            </a:r>
          </a:p>
          <a:p>
            <a:pPr>
              <a:buFont typeface="Wingdings" panose="05000000000000000000" pitchFamily="2" charset="2"/>
              <a:buChar char="Ø"/>
            </a:pPr>
            <a:endParaRPr lang="fr-FR" dirty="0"/>
          </a:p>
        </p:txBody>
      </p:sp>
    </p:spTree>
    <p:extLst>
      <p:ext uri="{BB962C8B-B14F-4D97-AF65-F5344CB8AC3E}">
        <p14:creationId xmlns:p14="http://schemas.microsoft.com/office/powerpoint/2010/main" val="47925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fr-FR" dirty="0"/>
              <a:t>Le concept de nécessité</a:t>
            </a:r>
          </a:p>
        </p:txBody>
      </p:sp>
      <p:sp>
        <p:nvSpPr>
          <p:cNvPr id="3" name="Espace réservé du contenu 2"/>
          <p:cNvSpPr>
            <a:spLocks noGrp="1"/>
          </p:cNvSpPr>
          <p:nvPr>
            <p:ph sz="half" idx="1"/>
          </p:nvPr>
        </p:nvSpPr>
        <p:spPr>
          <a:xfrm>
            <a:off x="539552" y="1772816"/>
            <a:ext cx="4038600" cy="4824536"/>
          </a:xfrm>
        </p:spPr>
        <p:style>
          <a:lnRef idx="2">
            <a:schemeClr val="accent2">
              <a:shade val="50000"/>
            </a:schemeClr>
          </a:lnRef>
          <a:fillRef idx="1">
            <a:schemeClr val="accent2"/>
          </a:fillRef>
          <a:effectRef idx="0">
            <a:schemeClr val="accent2"/>
          </a:effectRef>
          <a:fontRef idx="minor">
            <a:schemeClr val="lt1"/>
          </a:fontRef>
        </p:style>
        <p:txBody>
          <a:bodyPr>
            <a:normAutofit fontScale="85000" lnSpcReduction="20000"/>
          </a:bodyPr>
          <a:lstStyle/>
          <a:p>
            <a:pPr marL="0" indent="0">
              <a:buNone/>
            </a:pPr>
            <a:endParaRPr lang="fr-FR" dirty="0"/>
          </a:p>
          <a:p>
            <a:r>
              <a:rPr lang="fr-FR" sz="3300" u="sng" dirty="0"/>
              <a:t>Sens ordinaire </a:t>
            </a:r>
            <a:r>
              <a:rPr lang="fr-FR" sz="3300" dirty="0"/>
              <a:t>:</a:t>
            </a:r>
          </a:p>
          <a:p>
            <a:pPr marL="0" indent="0" algn="ctr">
              <a:buNone/>
            </a:pPr>
            <a:r>
              <a:rPr lang="fr-FR" sz="3300" dirty="0"/>
              <a:t>le besoin </a:t>
            </a:r>
          </a:p>
          <a:p>
            <a:pPr marL="0" indent="0" algn="ctr">
              <a:buNone/>
            </a:pPr>
            <a:endParaRPr lang="fr-FR" sz="3300" dirty="0"/>
          </a:p>
          <a:p>
            <a:pPr marL="0" indent="0" algn="ctr">
              <a:buNone/>
            </a:pPr>
            <a:endParaRPr lang="fr-FR" sz="3300" dirty="0"/>
          </a:p>
          <a:p>
            <a:r>
              <a:rPr lang="fr-FR" sz="3300" u="sng" dirty="0"/>
              <a:t>Sens  philosophique </a:t>
            </a:r>
            <a:r>
              <a:rPr lang="fr-FR" sz="3300" dirty="0"/>
              <a:t>: </a:t>
            </a:r>
          </a:p>
          <a:p>
            <a:pPr marL="0" indent="0" algn="ctr">
              <a:buNone/>
            </a:pPr>
            <a:r>
              <a:rPr lang="fr-FR" sz="3300" dirty="0"/>
              <a:t>ce qui ne peut pas ne pas être ou ce qui ne peut pas être autrement.</a:t>
            </a:r>
          </a:p>
          <a:p>
            <a:pPr marL="0" indent="0">
              <a:buNone/>
            </a:pPr>
            <a:endParaRPr lang="fr-FR" dirty="0"/>
          </a:p>
        </p:txBody>
      </p:sp>
      <p:sp>
        <p:nvSpPr>
          <p:cNvPr id="4" name="Espace réservé du contenu 3"/>
          <p:cNvSpPr>
            <a:spLocks noGrp="1"/>
          </p:cNvSpPr>
          <p:nvPr>
            <p:ph sz="half" idx="2"/>
          </p:nvPr>
        </p:nvSpPr>
        <p:spPr>
          <a:xfrm>
            <a:off x="4648200" y="1772816"/>
            <a:ext cx="4038600" cy="4824536"/>
          </a:xfrm>
        </p:spPr>
        <p:txBody>
          <a:bodyPr>
            <a:normAutofit fontScale="85000" lnSpcReduction="20000"/>
          </a:bodyPr>
          <a:lstStyle/>
          <a:p>
            <a:pPr algn="just">
              <a:buFont typeface="Wingdings"/>
              <a:buChar char="Ø"/>
            </a:pPr>
            <a:r>
              <a:rPr lang="fr-FR" dirty="0"/>
              <a:t>Les lois de la nature s’imposent nécessairement.</a:t>
            </a:r>
          </a:p>
          <a:p>
            <a:pPr algn="just">
              <a:buFont typeface="Wingdings"/>
              <a:buChar char="Ø"/>
            </a:pPr>
            <a:r>
              <a:rPr lang="fr-FR" dirty="0"/>
              <a:t>Nul ne peut y échapper. Elles ont donc une dimension contraignante.</a:t>
            </a:r>
          </a:p>
          <a:p>
            <a:pPr algn="just">
              <a:buFont typeface="Wingdings"/>
              <a:buChar char="Ø"/>
            </a:pPr>
            <a:r>
              <a:rPr lang="fr-FR" dirty="0"/>
              <a:t> L’homme écrasé par une vapeur ou une goutte d’eau fait l’expérience de cette </a:t>
            </a:r>
            <a:r>
              <a:rPr lang="fr-FR" b="1" dirty="0"/>
              <a:t>contrainte</a:t>
            </a:r>
            <a:r>
              <a:rPr lang="fr-FR" dirty="0"/>
              <a:t> : l’univers est plus fort que lui et ne lui laisse aucun choix, </a:t>
            </a:r>
            <a:r>
              <a:rPr lang="fr-FR" b="1" dirty="0"/>
              <a:t>aucune liberté</a:t>
            </a:r>
            <a:r>
              <a:rPr lang="fr-FR" dirty="0"/>
              <a:t>.</a:t>
            </a:r>
          </a:p>
          <a:p>
            <a:pPr algn="just">
              <a:buFont typeface="Wingdings"/>
              <a:buChar char="Ø"/>
            </a:pPr>
            <a:r>
              <a:rPr lang="fr-FR" b="1" dirty="0">
                <a:solidFill>
                  <a:srgbClr val="FF0000"/>
                </a:solidFill>
              </a:rPr>
              <a:t>NB : Ne pas confondre la contrainte et l’obligation</a:t>
            </a:r>
          </a:p>
          <a:p>
            <a:endParaRPr lang="fr-FR" dirty="0"/>
          </a:p>
        </p:txBody>
      </p:sp>
    </p:spTree>
    <p:extLst>
      <p:ext uri="{BB962C8B-B14F-4D97-AF65-F5344CB8AC3E}">
        <p14:creationId xmlns:p14="http://schemas.microsoft.com/office/powerpoint/2010/main" val="360674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arn(inVertical)">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barn(inVertical)">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barn(inVertical)">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barn(inVertical)">
                                      <p:cBhvr>
                                        <p:cTn id="4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extShape 1"/>
          <p:cNvSpPr txBox="1"/>
          <p:nvPr/>
        </p:nvSpPr>
        <p:spPr>
          <a:xfrm>
            <a:off x="899592" y="188640"/>
            <a:ext cx="7241760" cy="1142640"/>
          </a:xfrm>
          <a:prstGeom prst="rect">
            <a:avLst/>
          </a:prstGeom>
          <a:ln/>
        </p:spPr>
        <p:style>
          <a:lnRef idx="2">
            <a:schemeClr val="accent3"/>
          </a:lnRef>
          <a:fillRef idx="1">
            <a:schemeClr val="lt1"/>
          </a:fillRef>
          <a:effectRef idx="0">
            <a:schemeClr val="accent3"/>
          </a:effectRef>
          <a:fontRef idx="minor">
            <a:schemeClr val="dk1"/>
          </a:fontRef>
        </p:style>
        <p:txBody>
          <a:bodyPr lIns="45720" tIns="0" rIns="45720" bIns="0" anchor="b">
            <a:normAutofit lnSpcReduction="10000"/>
          </a:bodyPr>
          <a:lstStyle/>
          <a:p>
            <a:pPr algn="ctr">
              <a:lnSpc>
                <a:spcPct val="100000"/>
              </a:lnSpc>
            </a:pPr>
            <a:r>
              <a:rPr lang="fr-FR" sz="3800" b="1" cap="all" spc="-1" dirty="0">
                <a:latin typeface="Trebuchet MS"/>
              </a:rPr>
              <a:t>Repère conceptuel</a:t>
            </a:r>
          </a:p>
          <a:p>
            <a:pPr algn="ctr">
              <a:lnSpc>
                <a:spcPct val="100000"/>
              </a:lnSpc>
            </a:pPr>
            <a:r>
              <a:rPr lang="fr-FR" sz="3800" b="1" strike="noStrike" cap="all" spc="-1" dirty="0">
                <a:latin typeface="Trebuchet MS"/>
              </a:rPr>
              <a:t>obligation et contrainte</a:t>
            </a:r>
            <a:endParaRPr lang="fr-FR" sz="3800" b="0" strike="noStrike" spc="-1" dirty="0">
              <a:latin typeface="Trebuchet MS"/>
            </a:endParaRPr>
          </a:p>
        </p:txBody>
      </p:sp>
      <p:sp>
        <p:nvSpPr>
          <p:cNvPr id="260" name="TextShape 2"/>
          <p:cNvSpPr txBox="1"/>
          <p:nvPr/>
        </p:nvSpPr>
        <p:spPr>
          <a:xfrm>
            <a:off x="457200" y="1600200"/>
            <a:ext cx="3898776" cy="52578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0000" tIns="45000" rIns="90000" bIns="45000">
            <a:normAutofit fontScale="89000" lnSpcReduction="10000"/>
          </a:bodyPr>
          <a:lstStyle/>
          <a:p>
            <a:pPr>
              <a:lnSpc>
                <a:spcPct val="100000"/>
              </a:lnSpc>
              <a:spcBef>
                <a:spcPts val="601"/>
              </a:spcBef>
            </a:pPr>
            <a:r>
              <a:rPr lang="fr-FR" sz="2800" b="1" strike="noStrike" spc="-1" dirty="0">
                <a:solidFill>
                  <a:srgbClr val="C00000"/>
                </a:solidFill>
                <a:latin typeface="Trebuchet MS"/>
              </a:rPr>
              <a:t>La contrainte, c’est ce qui s’impose à moi contre ma volonté</a:t>
            </a:r>
            <a:endParaRPr lang="fr-FR" sz="2800" b="0" strike="noStrike" spc="-1" dirty="0">
              <a:solidFill>
                <a:srgbClr val="C00000"/>
              </a:solidFill>
              <a:latin typeface="Trebuchet MS"/>
            </a:endParaRPr>
          </a:p>
          <a:p>
            <a:pPr marL="274320" indent="-273960">
              <a:lnSpc>
                <a:spcPct val="100000"/>
              </a:lnSpc>
              <a:spcBef>
                <a:spcPts val="601"/>
              </a:spcBef>
              <a:buClr>
                <a:srgbClr val="B13F9A"/>
              </a:buClr>
              <a:buSzPct val="73000"/>
              <a:buFont typeface="Wingdings 2" charset="2"/>
              <a:buChar char=""/>
            </a:pPr>
            <a:r>
              <a:rPr lang="fr-FR" sz="2800" b="0" strike="noStrike" spc="-1" dirty="0">
                <a:solidFill>
                  <a:srgbClr val="000000"/>
                </a:solidFill>
                <a:latin typeface="Trebuchet MS"/>
              </a:rPr>
              <a:t>Le rapport de </a:t>
            </a:r>
            <a:r>
              <a:rPr lang="fr-FR" sz="2800" b="1" strike="noStrike" spc="-1" dirty="0">
                <a:solidFill>
                  <a:srgbClr val="000000"/>
                </a:solidFill>
                <a:latin typeface="Trebuchet MS"/>
              </a:rPr>
              <a:t>force</a:t>
            </a:r>
            <a:r>
              <a:rPr lang="fr-FR" sz="2800" b="0" strike="noStrike" spc="-1" dirty="0">
                <a:solidFill>
                  <a:srgbClr val="000000"/>
                </a:solidFill>
                <a:latin typeface="Trebuchet MS"/>
              </a:rPr>
              <a:t> est un rapport de contrainte : le plus faible est forcé d’obéir pour sauver sa vie, mais il n’y est pas obligé moralement.</a:t>
            </a:r>
          </a:p>
          <a:p>
            <a:pPr>
              <a:lnSpc>
                <a:spcPct val="100000"/>
              </a:lnSpc>
              <a:spcBef>
                <a:spcPts val="601"/>
              </a:spcBef>
            </a:pPr>
            <a:r>
              <a:rPr lang="fr-FR" sz="2800" b="0" strike="noStrike" spc="-1" dirty="0">
                <a:solidFill>
                  <a:srgbClr val="000000"/>
                </a:solidFill>
                <a:latin typeface="Trebuchet MS"/>
              </a:rPr>
              <a:t>S’il trouve un moyen de désobéir, par la ruse par ex, il a le droit de le faire.</a:t>
            </a:r>
          </a:p>
          <a:p>
            <a:pPr>
              <a:lnSpc>
                <a:spcPct val="100000"/>
              </a:lnSpc>
              <a:spcBef>
                <a:spcPts val="601"/>
              </a:spcBef>
            </a:pPr>
            <a:endParaRPr lang="fr-FR" sz="2800" b="0" strike="noStrike" spc="-1" dirty="0">
              <a:solidFill>
                <a:srgbClr val="000000"/>
              </a:solidFill>
              <a:latin typeface="Trebuchet MS"/>
            </a:endParaRPr>
          </a:p>
        </p:txBody>
      </p:sp>
      <p:sp>
        <p:nvSpPr>
          <p:cNvPr id="261" name="TextShape 3"/>
          <p:cNvSpPr txBox="1"/>
          <p:nvPr/>
        </p:nvSpPr>
        <p:spPr>
          <a:xfrm>
            <a:off x="4716016" y="1600200"/>
            <a:ext cx="3952128" cy="52578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0000" tIns="45000" rIns="90000" bIns="45000">
            <a:normAutofit fontScale="78500" lnSpcReduction="20000"/>
          </a:bodyPr>
          <a:lstStyle/>
          <a:p>
            <a:pPr>
              <a:lnSpc>
                <a:spcPct val="100000"/>
              </a:lnSpc>
              <a:spcBef>
                <a:spcPts val="601"/>
              </a:spcBef>
            </a:pPr>
            <a:r>
              <a:rPr lang="fr-FR" sz="2800" b="1" strike="noStrike" spc="-1" dirty="0">
                <a:solidFill>
                  <a:srgbClr val="C00000"/>
                </a:solidFill>
                <a:latin typeface="Trebuchet MS"/>
              </a:rPr>
              <a:t>L’obligation s’impose à moi parce que j’en reconnais intérieurement la légitimité. J’obéis donc librement.</a:t>
            </a:r>
            <a:endParaRPr lang="fr-FR" sz="2800" b="0" strike="noStrike" spc="-1" dirty="0">
              <a:solidFill>
                <a:srgbClr val="C00000"/>
              </a:solidFill>
              <a:latin typeface="Trebuchet MS"/>
            </a:endParaRPr>
          </a:p>
          <a:p>
            <a:pPr marL="274320" indent="-273960">
              <a:lnSpc>
                <a:spcPct val="100000"/>
              </a:lnSpc>
              <a:spcBef>
                <a:spcPts val="601"/>
              </a:spcBef>
              <a:buClr>
                <a:srgbClr val="B13F9A"/>
              </a:buClr>
              <a:buSzPct val="73000"/>
              <a:buFont typeface="Wingdings 2" charset="2"/>
              <a:buChar char=""/>
            </a:pPr>
            <a:r>
              <a:rPr lang="fr-FR" sz="2800" b="0" strike="noStrike" spc="-1" dirty="0">
                <a:solidFill>
                  <a:srgbClr val="000000"/>
                </a:solidFill>
                <a:latin typeface="Trebuchet MS"/>
              </a:rPr>
              <a:t>Exemple : le contrat. C’est </a:t>
            </a:r>
            <a:r>
              <a:rPr lang="fr-FR" sz="2800" b="1" strike="noStrike" spc="-1" dirty="0">
                <a:solidFill>
                  <a:srgbClr val="000000"/>
                </a:solidFill>
                <a:latin typeface="Trebuchet MS"/>
              </a:rPr>
              <a:t>un acte juridique qui naît de la rencontre de deux volontés s’accordant pour satisfaire mutuellement leurs intérêts respectifs.</a:t>
            </a:r>
            <a:endParaRPr lang="fr-FR" sz="2800" b="0" strike="noStrike" spc="-1" dirty="0">
              <a:solidFill>
                <a:srgbClr val="000000"/>
              </a:solidFill>
              <a:latin typeface="Trebuchet MS"/>
            </a:endParaRPr>
          </a:p>
          <a:p>
            <a:pPr>
              <a:lnSpc>
                <a:spcPct val="100000"/>
              </a:lnSpc>
              <a:spcBef>
                <a:spcPts val="601"/>
              </a:spcBef>
            </a:pPr>
            <a:r>
              <a:rPr lang="fr-FR" sz="2800" b="0" strike="noStrike" spc="-1" dirty="0">
                <a:solidFill>
                  <a:srgbClr val="000000"/>
                </a:solidFill>
                <a:latin typeface="Trebuchet MS"/>
              </a:rPr>
              <a:t>Chacun s’engage envers l’autre à remplir son obligation, puisque chacun y trouve un intérêt. Même si l’obligation n’est pas toujours plaisante à remplir, je dois la respecter, parce que je l’ai voulue.</a:t>
            </a:r>
          </a:p>
          <a:p>
            <a:pPr>
              <a:lnSpc>
                <a:spcPct val="100000"/>
              </a:lnSpc>
              <a:spcBef>
                <a:spcPts val="601"/>
              </a:spcBef>
            </a:pPr>
            <a:endParaRPr lang="fr-FR" sz="2800" b="0" strike="noStrike" spc="-1" dirty="0">
              <a:solidFill>
                <a:srgbClr val="000000"/>
              </a:solidFill>
              <a:latin typeface="Trebuchet MS"/>
            </a:endParaRPr>
          </a:p>
        </p:txBody>
      </p:sp>
    </p:spTree>
    <p:extLst>
      <p:ext uri="{BB962C8B-B14F-4D97-AF65-F5344CB8AC3E}">
        <p14:creationId xmlns:p14="http://schemas.microsoft.com/office/powerpoint/2010/main" val="427131734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animEffect transition="in" filter="barn(inVertical)">
                                      <p:cBhvr additive="repl">
                                        <p:cTn id="7" dur="500"/>
                                        <p:tgtEl>
                                          <p:spTgt spid="2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0">
                                            <p:txEl>
                                              <p:pRg st="1" end="1"/>
                                            </p:txEl>
                                          </p:spTgt>
                                        </p:tgtEl>
                                        <p:attrNameLst>
                                          <p:attrName>style.visibility</p:attrName>
                                        </p:attrNameLst>
                                      </p:cBhvr>
                                      <p:to>
                                        <p:strVal val="visible"/>
                                      </p:to>
                                    </p:set>
                                    <p:animEffect transition="in" filter="barn(inVertical)">
                                      <p:cBhvr additive="repl">
                                        <p:cTn id="12" dur="500"/>
                                        <p:tgtEl>
                                          <p:spTgt spid="2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0">
                                            <p:txEl>
                                              <p:pRg st="2" end="2"/>
                                            </p:txEl>
                                          </p:spTgt>
                                        </p:tgtEl>
                                        <p:attrNameLst>
                                          <p:attrName>style.visibility</p:attrName>
                                        </p:attrNameLst>
                                      </p:cBhvr>
                                      <p:to>
                                        <p:strVal val="visible"/>
                                      </p:to>
                                    </p:set>
                                    <p:animEffect transition="in" filter="barn(inVertical)">
                                      <p:cBhvr additive="repl">
                                        <p:cTn id="17" dur="500"/>
                                        <p:tgtEl>
                                          <p:spTgt spid="2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1">
                                            <p:txEl>
                                              <p:pRg st="0" end="0"/>
                                            </p:txEl>
                                          </p:spTgt>
                                        </p:tgtEl>
                                        <p:attrNameLst>
                                          <p:attrName>style.visibility</p:attrName>
                                        </p:attrNameLst>
                                      </p:cBhvr>
                                      <p:to>
                                        <p:strVal val="visible"/>
                                      </p:to>
                                    </p:set>
                                    <p:animEffect transition="in" filter="barn(inVertical)">
                                      <p:cBhvr additive="repl">
                                        <p:cTn id="22" dur="500"/>
                                        <p:tgtEl>
                                          <p:spTgt spid="26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61">
                                            <p:txEl>
                                              <p:pRg st="1" end="1"/>
                                            </p:txEl>
                                          </p:spTgt>
                                        </p:tgtEl>
                                        <p:attrNameLst>
                                          <p:attrName>style.visibility</p:attrName>
                                        </p:attrNameLst>
                                      </p:cBhvr>
                                      <p:to>
                                        <p:strVal val="visible"/>
                                      </p:to>
                                    </p:set>
                                    <p:animEffect transition="in" filter="barn(inVertical)">
                                      <p:cBhvr additive="repl">
                                        <p:cTn id="27" dur="500"/>
                                        <p:tgtEl>
                                          <p:spTgt spid="26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61">
                                            <p:txEl>
                                              <p:pRg st="2" end="2"/>
                                            </p:txEl>
                                          </p:spTgt>
                                        </p:tgtEl>
                                        <p:attrNameLst>
                                          <p:attrName>style.visibility</p:attrName>
                                        </p:attrNameLst>
                                      </p:cBhvr>
                                      <p:to>
                                        <p:strVal val="visible"/>
                                      </p:to>
                                    </p:set>
                                    <p:animEffect transition="in" filter="barn(inVertical)">
                                      <p:cBhvr additive="repl">
                                        <p:cTn id="32" dur="500"/>
                                        <p:tgtEl>
                                          <p:spTgt spid="2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fr-FR" dirty="0"/>
              <a:t>L’homme n’est pas seulement faible, il est « le plus faible » de la nature</a:t>
            </a:r>
          </a:p>
        </p:txBody>
      </p:sp>
      <p:sp>
        <p:nvSpPr>
          <p:cNvPr id="3" name="Espace réservé du contenu 2"/>
          <p:cNvSpPr>
            <a:spLocks noGrp="1"/>
          </p:cNvSpPr>
          <p:nvPr>
            <p:ph sz="half" idx="1"/>
          </p:nvPr>
        </p:nvSpPr>
        <p:spPr>
          <a:xfrm>
            <a:off x="457200" y="1600200"/>
            <a:ext cx="4834880" cy="4997152"/>
          </a:xfrm>
        </p:spPr>
        <p:style>
          <a:lnRef idx="1">
            <a:schemeClr val="accent6"/>
          </a:lnRef>
          <a:fillRef idx="2">
            <a:schemeClr val="accent6"/>
          </a:fillRef>
          <a:effectRef idx="1">
            <a:schemeClr val="accent6"/>
          </a:effectRef>
          <a:fontRef idx="minor">
            <a:schemeClr val="dk1"/>
          </a:fontRef>
        </p:style>
        <p:txBody>
          <a:bodyPr>
            <a:normAutofit/>
          </a:bodyPr>
          <a:lstStyle/>
          <a:p>
            <a:r>
              <a:rPr lang="fr-FR" dirty="0"/>
              <a:t>L’homme est physiquement démuni par rapport aux autres animaux : il est moins bien « équipé » qu’eux pour survivre et il ne peut survivre qu’au prix d’inventions techniques.</a:t>
            </a:r>
          </a:p>
          <a:p>
            <a:r>
              <a:rPr lang="fr-FR" dirty="0"/>
              <a:t>Le mythe de Prométhée : la survie de l’homme dépend de la culture.</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68144" y="1844824"/>
            <a:ext cx="2880320"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527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fr-FR" dirty="0"/>
              <a:t>L’homme est grand par la pensée</a:t>
            </a:r>
          </a:p>
        </p:txBody>
      </p:sp>
      <p:sp>
        <p:nvSpPr>
          <p:cNvPr id="7" name="Espace réservé du contenu 6"/>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r>
              <a:rPr lang="fr-FR" b="1" dirty="0"/>
              <a:t>Qu’est-ce que penser ?</a:t>
            </a:r>
          </a:p>
          <a:p>
            <a:r>
              <a:rPr lang="fr-FR" b="1" dirty="0"/>
              <a:t>La pensée désigne ici la conscience que l’homme a de sa condition, </a:t>
            </a:r>
            <a:r>
              <a:rPr lang="fr-FR" dirty="0"/>
              <a:t>c’est-à-dire la capacité à faire retour sur lui-même, et à se représenter exactement ce qu’il est. </a:t>
            </a:r>
          </a:p>
          <a:p>
            <a:r>
              <a:rPr lang="fr-FR" dirty="0"/>
              <a:t>L’univers est physiquement plus fort, mais il s’agit d’une </a:t>
            </a:r>
            <a:r>
              <a:rPr lang="fr-FR" b="1" dirty="0"/>
              <a:t>force aveugle, ignorante d’elle-même.</a:t>
            </a:r>
            <a:r>
              <a:rPr lang="fr-FR" dirty="0"/>
              <a:t> A l’inverse, l’homme est faible, mais il se sait faible. En ce sens, il est un être plus noble d’un point de vue moral.</a:t>
            </a:r>
          </a:p>
        </p:txBody>
      </p:sp>
    </p:spTree>
    <p:extLst>
      <p:ext uri="{BB962C8B-B14F-4D97-AF65-F5344CB8AC3E}">
        <p14:creationId xmlns:p14="http://schemas.microsoft.com/office/powerpoint/2010/main" val="59708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barn(inVertical)">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 grandeur de l’homme ne vient donc en rien de sa capacité à maîtriser la nature</a:t>
            </a:r>
          </a:p>
        </p:txBody>
      </p:sp>
      <p:sp>
        <p:nvSpPr>
          <p:cNvPr id="3" name="Espace réservé du contenu 2"/>
          <p:cNvSpPr>
            <a:spLocks noGrp="1"/>
          </p:cNvSpPr>
          <p:nvPr>
            <p:ph sz="half" idx="1"/>
          </p:nvPr>
        </p:nvSpPr>
        <p:spPr>
          <a:xfrm>
            <a:off x="457200" y="1916832"/>
            <a:ext cx="4038600" cy="4824536"/>
          </a:xfrm>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r>
              <a:rPr lang="fr-FR" dirty="0"/>
              <a:t>En effet, cette maîtrise est toujours illusoire et très relative : l’espace est infini, l’homme ne pourra jamais l’occuper totalement ; </a:t>
            </a:r>
          </a:p>
          <a:p>
            <a:r>
              <a:rPr lang="fr-FR" dirty="0"/>
              <a:t>De même, étant mortel, il est vain de vouloir conquérir une pseudo-immortalité à travers la réputation, la gloire, ou même la filiation.</a:t>
            </a:r>
          </a:p>
          <a:p>
            <a:endParaRPr lang="fr-FR" dirty="0"/>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916832"/>
            <a:ext cx="3268669" cy="449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310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barn(inVertical)">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fr-FR" dirty="0"/>
              <a:t>Quelle règle de vie choisir, alors ?</a:t>
            </a:r>
          </a:p>
        </p:txBody>
      </p:sp>
      <p:sp>
        <p:nvSpPr>
          <p:cNvPr id="5" name="Espace réservé du contenu 4"/>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fr-FR" b="1" u="sng" dirty="0"/>
              <a:t> Pascal tire une conséquence morale de l’analyse de notre condition</a:t>
            </a:r>
            <a:r>
              <a:rPr lang="fr-FR" dirty="0"/>
              <a:t>, (démarche spécifiquement philosophique ): se connaître pour se donner une règle de vie.</a:t>
            </a:r>
          </a:p>
          <a:p>
            <a:r>
              <a:rPr lang="fr-FR" dirty="0"/>
              <a:t>« </a:t>
            </a:r>
            <a:r>
              <a:rPr lang="fr-FR" i="1" dirty="0"/>
              <a:t>Travailler à bien penser</a:t>
            </a:r>
            <a:r>
              <a:rPr lang="fr-FR" dirty="0"/>
              <a:t> ».</a:t>
            </a:r>
          </a:p>
          <a:p>
            <a:r>
              <a:rPr lang="fr-FR" dirty="0"/>
              <a:t>S efforcer d’élever autant que possible le degré de sa conscience plutôt que de chercher vainement à étendre son pouvoir et à flatter son orgueil.</a:t>
            </a:r>
          </a:p>
        </p:txBody>
      </p:sp>
    </p:spTree>
    <p:extLst>
      <p:ext uri="{BB962C8B-B14F-4D97-AF65-F5344CB8AC3E}">
        <p14:creationId xmlns:p14="http://schemas.microsoft.com/office/powerpoint/2010/main" val="397273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Conclusion/transition</a:t>
            </a:r>
          </a:p>
        </p:txBody>
      </p:sp>
      <p:sp>
        <p:nvSpPr>
          <p:cNvPr id="3" name="Espace réservé du contenu 2"/>
          <p:cNvSpPr>
            <a:spLocks noGrp="1"/>
          </p:cNvSpPr>
          <p:nvPr>
            <p:ph sz="half" idx="1"/>
          </p:nvPr>
        </p:nvSpPr>
        <p:spPr/>
        <p:txBody>
          <a:bodyPr>
            <a:normAutofit/>
          </a:bodyPr>
          <a:lstStyle/>
          <a:p>
            <a:pPr marL="0" indent="0">
              <a:buNone/>
            </a:pPr>
            <a:r>
              <a:rPr lang="fr-FR" dirty="0">
                <a:solidFill>
                  <a:srgbClr val="FF0000"/>
                </a:solidFill>
              </a:rPr>
              <a:t>Le développement de la pensée est favorisé par le développement de la culture : la culture nous libère en effet de la pression constante des besoins naturels et laisse la place à des activités non utilitaires et d’ordre spirituel ou symbolique.</a:t>
            </a:r>
          </a:p>
          <a:p>
            <a:pPr marL="0" indent="0">
              <a:buNone/>
            </a:pPr>
            <a:endParaRPr lang="fr-FR" dirty="0"/>
          </a:p>
        </p:txBody>
      </p:sp>
      <p:pic>
        <p:nvPicPr>
          <p:cNvPr id="6" name="Espace réservé du contenu 5"/>
          <p:cNvPicPr>
            <a:picLocks noGrp="1" noChangeAspect="1"/>
          </p:cNvPicPr>
          <p:nvPr>
            <p:ph sz="half" idx="2"/>
          </p:nvPr>
        </p:nvPicPr>
        <p:blipFill>
          <a:blip r:embed="rId2"/>
          <a:stretch>
            <a:fillRect/>
          </a:stretch>
        </p:blipFill>
        <p:spPr>
          <a:xfrm>
            <a:off x="4788024" y="1556792"/>
            <a:ext cx="3898776" cy="4680520"/>
          </a:xfrm>
          <a:prstGeom prst="rect">
            <a:avLst/>
          </a:prstGeom>
        </p:spPr>
      </p:pic>
    </p:spTree>
    <p:extLst>
      <p:ext uri="{BB962C8B-B14F-4D97-AF65-F5344CB8AC3E}">
        <p14:creationId xmlns:p14="http://schemas.microsoft.com/office/powerpoint/2010/main" val="3107348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685800" y="1196752"/>
            <a:ext cx="7772400" cy="3960439"/>
          </a:xfrm>
          <a:solidFill>
            <a:schemeClr val="accent4">
              <a:lumMod val="20000"/>
              <a:lumOff val="80000"/>
            </a:schemeClr>
          </a:solidFill>
        </p:spPr>
        <p:txBody>
          <a:bodyPr/>
          <a:lstStyle/>
          <a:p>
            <a:r>
              <a:rPr lang="fr-FR" b="1" dirty="0"/>
              <a:t>II. L’homme, être de culture</a:t>
            </a:r>
          </a:p>
        </p:txBody>
      </p:sp>
      <p:sp>
        <p:nvSpPr>
          <p:cNvPr id="6" name="Sous-titre 5"/>
          <p:cNvSpPr>
            <a:spLocks noGrp="1"/>
          </p:cNvSpPr>
          <p:nvPr>
            <p:ph type="subTitle" idx="1"/>
          </p:nvPr>
        </p:nvSpPr>
        <p:spPr>
          <a:xfrm flipV="1">
            <a:off x="1371600" y="5638799"/>
            <a:ext cx="6400800" cy="45719"/>
          </a:xfrm>
        </p:spPr>
        <p:txBody>
          <a:bodyPr>
            <a:normAutofit fontScale="25000" lnSpcReduction="20000"/>
          </a:bodyPr>
          <a:lstStyle/>
          <a:p>
            <a:endParaRPr lang="fr-FR" dirty="0"/>
          </a:p>
        </p:txBody>
      </p:sp>
    </p:spTree>
    <p:extLst>
      <p:ext uri="{BB962C8B-B14F-4D97-AF65-F5344CB8AC3E}">
        <p14:creationId xmlns:p14="http://schemas.microsoft.com/office/powerpoint/2010/main" val="236431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Qu’entend-on par culture ?</a:t>
            </a:r>
          </a:p>
        </p:txBody>
      </p:sp>
      <p:sp>
        <p:nvSpPr>
          <p:cNvPr id="3" name="Espace réservé du contenu 2"/>
          <p:cNvSpPr>
            <a:spLocks noGrp="1"/>
          </p:cNvSpPr>
          <p:nvPr>
            <p:ph idx="1"/>
          </p:nvPr>
        </p:nvSpPr>
        <p:spPr>
          <a:xfrm>
            <a:off x="457200" y="1600200"/>
            <a:ext cx="8229600" cy="5069160"/>
          </a:xfrm>
        </p:spPr>
        <p:txBody>
          <a:bodyPr>
            <a:normAutofit/>
          </a:bodyPr>
          <a:lstStyle/>
          <a:p>
            <a:r>
              <a:rPr lang="fr-FR" dirty="0"/>
              <a:t>C’est l’ensemble des transformations que l’homme fait subir à la nature et qui le distingue des autres animaux </a:t>
            </a:r>
          </a:p>
          <a:p>
            <a:r>
              <a:rPr lang="fr-FR" dirty="0"/>
              <a:t>L’homme est un être qui cultive le donné naturel, qui le met en forme selon </a:t>
            </a:r>
            <a:r>
              <a:rPr lang="fr-FR" b="1" dirty="0"/>
              <a:t>son idée </a:t>
            </a:r>
            <a:r>
              <a:rPr lang="fr-FR" dirty="0"/>
              <a:t>: ainsi, l’art, la technique, la science, la religion, le culte des morts, mais aussi la langue, les institutions politiques, les mœurs manifestent cette </a:t>
            </a:r>
            <a:r>
              <a:rPr lang="fr-FR" b="1" dirty="0"/>
              <a:t>capacité de l’homme de matérialiser l’activité de son esprit.</a:t>
            </a:r>
          </a:p>
          <a:p>
            <a:endParaRPr lang="fr-FR" b="1" dirty="0"/>
          </a:p>
          <a:p>
            <a:endParaRPr lang="fr-FR" dirty="0"/>
          </a:p>
        </p:txBody>
      </p:sp>
    </p:spTree>
    <p:extLst>
      <p:ext uri="{BB962C8B-B14F-4D97-AF65-F5344CB8AC3E}">
        <p14:creationId xmlns:p14="http://schemas.microsoft.com/office/powerpoint/2010/main" val="427349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3">
              <a:lumMod val="60000"/>
              <a:lumOff val="40000"/>
            </a:schemeClr>
          </a:solidFill>
          <a:ln w="12700">
            <a:solidFill>
              <a:schemeClr val="tx1"/>
            </a:solidFill>
          </a:ln>
        </p:spPr>
        <p:txBody>
          <a:bodyPr>
            <a:normAutofit/>
          </a:bodyPr>
          <a:lstStyle/>
          <a:p>
            <a:r>
              <a:rPr lang="fr-FR" dirty="0"/>
              <a:t>Sens 1 : le sens anthropologique </a:t>
            </a:r>
          </a:p>
        </p:txBody>
      </p:sp>
      <p:sp>
        <p:nvSpPr>
          <p:cNvPr id="3" name="Espace réservé du contenu 2"/>
          <p:cNvSpPr>
            <a:spLocks noGrp="1"/>
          </p:cNvSpPr>
          <p:nvPr>
            <p:ph sz="half" idx="1"/>
          </p:nvPr>
        </p:nvSpPr>
        <p:spPr>
          <a:xfrm>
            <a:off x="457200" y="1600200"/>
            <a:ext cx="5194920" cy="4997152"/>
          </a:xfrm>
          <a:solidFill>
            <a:schemeClr val="accent3">
              <a:lumMod val="20000"/>
              <a:lumOff val="80000"/>
            </a:schemeClr>
          </a:solidFill>
          <a:ln w="19050">
            <a:solidFill>
              <a:schemeClr val="tx1"/>
            </a:solidFill>
          </a:ln>
        </p:spPr>
        <p:txBody>
          <a:bodyPr>
            <a:normAutofit/>
          </a:bodyPr>
          <a:lstStyle/>
          <a:p>
            <a:r>
              <a:rPr lang="fr-FR" dirty="0"/>
              <a:t>La culture est le </a:t>
            </a:r>
            <a:r>
              <a:rPr lang="fr-FR" b="1" dirty="0"/>
              <a:t>propre de l’homme</a:t>
            </a:r>
            <a:r>
              <a:rPr lang="fr-FR" dirty="0"/>
              <a:t> ; </a:t>
            </a:r>
          </a:p>
          <a:p>
            <a:r>
              <a:rPr lang="fr-FR" dirty="0"/>
              <a:t>Elle distingue l’homme des autres animaux et c’est à travers elle que l’homme devient pleinement humain. </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40152" y="1556792"/>
            <a:ext cx="2806636" cy="50405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38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L’animal humain : homo sapiens </a:t>
            </a:r>
            <a:r>
              <a:rPr lang="fr-FR" dirty="0" err="1"/>
              <a:t>sapiens</a:t>
            </a:r>
            <a:endParaRPr lang="fr-FR" dirty="0"/>
          </a:p>
        </p:txBody>
      </p:sp>
      <p:sp>
        <p:nvSpPr>
          <p:cNvPr id="3" name="Espace réservé du contenu 2"/>
          <p:cNvSpPr>
            <a:spLocks noGrp="1"/>
          </p:cNvSpPr>
          <p:nvPr>
            <p:ph sz="half" idx="1"/>
          </p:nvPr>
        </p:nvSpPr>
        <p:spPr/>
        <p:txBody>
          <a:bodyPr>
            <a:normAutofit fontScale="92500" lnSpcReduction="10000"/>
          </a:bodyPr>
          <a:lstStyle/>
          <a:p>
            <a:r>
              <a:rPr lang="fr-FR" dirty="0"/>
              <a:t>Apparition « récente » de l’espèce : - 200 000 ans. </a:t>
            </a:r>
          </a:p>
          <a:p>
            <a:r>
              <a:rPr lang="fr-FR" dirty="0"/>
              <a:t>7 M d’années : apparition des premiers ancêtres de la lignée des « hommes » (genre homo) contre 4,54 </a:t>
            </a:r>
            <a:r>
              <a:rPr lang="fr-FR" dirty="0" err="1"/>
              <a:t>Mda</a:t>
            </a:r>
            <a:r>
              <a:rPr lang="fr-FR" dirty="0"/>
              <a:t> pour la Terre.</a:t>
            </a:r>
          </a:p>
          <a:p>
            <a:r>
              <a:rPr lang="fr-FR" dirty="0"/>
              <a:t>3,5 M d’années : début de la bipédie</a:t>
            </a:r>
          </a:p>
          <a:p>
            <a:r>
              <a:rPr lang="fr-FR" dirty="0"/>
              <a:t>- 300 000 : premiers hommes de </a:t>
            </a:r>
            <a:r>
              <a:rPr lang="fr-FR" dirty="0" err="1"/>
              <a:t>Néandertal</a:t>
            </a:r>
            <a:endParaRPr lang="fr-FR" dirty="0"/>
          </a:p>
        </p:txBody>
      </p:sp>
      <p:pic>
        <p:nvPicPr>
          <p:cNvPr id="1029"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76056" y="1628800"/>
            <a:ext cx="3672408"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60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3">
              <a:lumMod val="60000"/>
              <a:lumOff val="40000"/>
            </a:schemeClr>
          </a:solidFill>
          <a:ln w="12700">
            <a:solidFill>
              <a:schemeClr val="tx1"/>
            </a:solidFill>
          </a:ln>
        </p:spPr>
        <p:txBody>
          <a:bodyPr>
            <a:normAutofit/>
          </a:bodyPr>
          <a:lstStyle/>
          <a:p>
            <a:r>
              <a:rPr lang="fr-FR" dirty="0"/>
              <a:t>Sens 2 : le sens ethnologique</a:t>
            </a:r>
          </a:p>
        </p:txBody>
      </p:sp>
      <p:sp>
        <p:nvSpPr>
          <p:cNvPr id="3" name="Espace réservé du contenu 2"/>
          <p:cNvSpPr>
            <a:spLocks noGrp="1"/>
          </p:cNvSpPr>
          <p:nvPr>
            <p:ph sz="half" idx="1"/>
          </p:nvPr>
        </p:nvSpPr>
        <p:spPr>
          <a:xfrm>
            <a:off x="457200" y="1600200"/>
            <a:ext cx="4762872" cy="5141168"/>
          </a:xfrm>
          <a:solidFill>
            <a:schemeClr val="accent3">
              <a:lumMod val="20000"/>
              <a:lumOff val="80000"/>
            </a:schemeClr>
          </a:solidFill>
          <a:ln w="12700">
            <a:solidFill>
              <a:schemeClr val="tx1"/>
            </a:solidFill>
          </a:ln>
        </p:spPr>
        <p:txBody>
          <a:bodyPr>
            <a:normAutofit fontScale="85000" lnSpcReduction="20000"/>
          </a:bodyPr>
          <a:lstStyle/>
          <a:p>
            <a:r>
              <a:rPr lang="fr-FR" dirty="0"/>
              <a:t>Si la culture est le propre de l’homme, chaque individu appartient à une culture déterminée. En ce sens, il n’y a pas une mais </a:t>
            </a:r>
            <a:r>
              <a:rPr lang="fr-FR" b="1" dirty="0"/>
              <a:t>des cultures</a:t>
            </a:r>
            <a:r>
              <a:rPr lang="fr-FR" dirty="0"/>
              <a:t>.</a:t>
            </a:r>
          </a:p>
          <a:p>
            <a:r>
              <a:rPr lang="fr-FR" dirty="0"/>
              <a:t>Le mot désigne alors </a:t>
            </a:r>
            <a:r>
              <a:rPr lang="fr-FR" b="1" dirty="0"/>
              <a:t>l’ensemble des manières de penser, d’agir et de sentir propres à une collectivité donnée.</a:t>
            </a:r>
          </a:p>
          <a:p>
            <a:r>
              <a:rPr lang="fr-FR" dirty="0"/>
              <a:t>Chaque homme est ce que son groupe social le fait être. Il a si bien </a:t>
            </a:r>
            <a:r>
              <a:rPr lang="fr-FR" b="1" dirty="0"/>
              <a:t>intériorisé</a:t>
            </a:r>
            <a:r>
              <a:rPr lang="fr-FR" dirty="0"/>
              <a:t> les manières d’être</a:t>
            </a:r>
            <a:r>
              <a:rPr lang="fr-FR" b="1" dirty="0"/>
              <a:t> </a:t>
            </a:r>
            <a:r>
              <a:rPr lang="fr-FR" dirty="0"/>
              <a:t>et de penser, héritées de son groupe, que celles-ci sont vécues comme </a:t>
            </a:r>
            <a:r>
              <a:rPr lang="fr-FR" b="1" dirty="0"/>
              <a:t>naturelles. </a:t>
            </a:r>
          </a:p>
          <a:p>
            <a:pPr marL="0" indent="0">
              <a:buNone/>
            </a:pPr>
            <a:endParaRPr lang="fr-FR"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80112" y="1600200"/>
            <a:ext cx="3384376" cy="50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62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3">
              <a:lumMod val="60000"/>
              <a:lumOff val="40000"/>
            </a:schemeClr>
          </a:solidFill>
          <a:ln w="6350">
            <a:solidFill>
              <a:schemeClr val="tx1"/>
            </a:solidFill>
          </a:ln>
        </p:spPr>
        <p:txBody>
          <a:bodyPr>
            <a:normAutofit fontScale="90000"/>
          </a:bodyPr>
          <a:lstStyle/>
          <a:p>
            <a:r>
              <a:rPr lang="fr-FR" dirty="0"/>
              <a:t>Sens 3 : le sens classique et humaniste</a:t>
            </a:r>
          </a:p>
        </p:txBody>
      </p:sp>
      <p:sp>
        <p:nvSpPr>
          <p:cNvPr id="3" name="Espace réservé du contenu 2"/>
          <p:cNvSpPr>
            <a:spLocks noGrp="1"/>
          </p:cNvSpPr>
          <p:nvPr>
            <p:ph sz="half" idx="1"/>
          </p:nvPr>
        </p:nvSpPr>
        <p:spPr>
          <a:xfrm>
            <a:off x="457200" y="1600200"/>
            <a:ext cx="6131024" cy="5069160"/>
          </a:xfrm>
          <a:solidFill>
            <a:schemeClr val="accent3">
              <a:lumMod val="20000"/>
              <a:lumOff val="80000"/>
            </a:schemeClr>
          </a:solidFill>
          <a:ln w="9525">
            <a:solidFill>
              <a:schemeClr val="tx1"/>
            </a:solidFill>
          </a:ln>
        </p:spPr>
        <p:txBody>
          <a:bodyPr>
            <a:normAutofit fontScale="85000" lnSpcReduction="20000"/>
          </a:bodyPr>
          <a:lstStyle/>
          <a:p>
            <a:r>
              <a:rPr lang="fr-FR" b="1" dirty="0"/>
              <a:t>Cicéron  invente l’expression de « </a:t>
            </a:r>
            <a:r>
              <a:rPr lang="fr-FR" b="1" dirty="0" err="1"/>
              <a:t>cultura</a:t>
            </a:r>
            <a:r>
              <a:rPr lang="fr-FR" b="1" dirty="0"/>
              <a:t> </a:t>
            </a:r>
            <a:r>
              <a:rPr lang="fr-FR" b="1" dirty="0" err="1"/>
              <a:t>animi</a:t>
            </a:r>
            <a:r>
              <a:rPr lang="fr-FR" b="1" dirty="0"/>
              <a:t> » : la culture de l’âme</a:t>
            </a:r>
            <a:r>
              <a:rPr lang="fr-FR" dirty="0"/>
              <a:t>.</a:t>
            </a:r>
          </a:p>
          <a:p>
            <a:r>
              <a:rPr lang="fr-FR" dirty="0"/>
              <a:t>Le mot « culture » désigne en ce sens  le </a:t>
            </a:r>
            <a:r>
              <a:rPr lang="fr-FR" b="1" dirty="0"/>
              <a:t>processus et le résultat d’une formation individuelle</a:t>
            </a:r>
            <a:r>
              <a:rPr lang="fr-FR" dirty="0"/>
              <a:t> </a:t>
            </a:r>
            <a:r>
              <a:rPr lang="fr-FR" b="1" dirty="0"/>
              <a:t>de l’esprit, du goût et du jugement</a:t>
            </a:r>
            <a:r>
              <a:rPr lang="fr-FR" dirty="0"/>
              <a:t> (se cultiver, être cultivé). Elle se distingue du simple savoir scolaire, de l’acquisition de connaissances, ou encore de l’érudition</a:t>
            </a:r>
          </a:p>
          <a:p>
            <a:pPr lvl="0"/>
            <a:r>
              <a:rPr lang="fr-FR" dirty="0"/>
              <a:t>Elle consiste en un </a:t>
            </a:r>
            <a:r>
              <a:rPr lang="fr-FR" b="1" dirty="0"/>
              <a:t>exercice persévérant et diversifié des facultés de l’esprit</a:t>
            </a:r>
            <a:r>
              <a:rPr lang="fr-FR" dirty="0"/>
              <a:t> ;</a:t>
            </a:r>
          </a:p>
          <a:p>
            <a:pPr lvl="0"/>
            <a:r>
              <a:rPr lang="fr-FR" dirty="0"/>
              <a:t>Elle a également </a:t>
            </a:r>
            <a:r>
              <a:rPr lang="fr-FR" b="1" dirty="0"/>
              <a:t>un sens moral</a:t>
            </a:r>
            <a:r>
              <a:rPr lang="fr-FR" dirty="0"/>
              <a:t>, d’après lequel il appartient à l’homme cultivé d’être à la fois </a:t>
            </a:r>
            <a:r>
              <a:rPr lang="fr-FR" b="1" dirty="0"/>
              <a:t>curieux et respectueux des autres hommes</a:t>
            </a:r>
            <a:r>
              <a:rPr lang="fr-FR" dirty="0"/>
              <a:t>. </a:t>
            </a:r>
          </a:p>
          <a:p>
            <a:endParaRPr lang="fr-FR"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32240" y="1556792"/>
            <a:ext cx="2160240"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150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a:t>Lq</a:t>
            </a:r>
            <a:r>
              <a:rPr lang="fr-FR" dirty="0"/>
              <a:t> culture (sens 1) est donc un fait humain fondamental.</a:t>
            </a:r>
            <a:br>
              <a:rPr lang="fr-FR" dirty="0"/>
            </a:br>
            <a:endParaRPr lang="fr-FR" dirty="0"/>
          </a:p>
        </p:txBody>
      </p:sp>
      <p:sp>
        <p:nvSpPr>
          <p:cNvPr id="8" name="Espace réservé du contenu 7"/>
          <p:cNvSpPr>
            <a:spLocks noGrp="1"/>
          </p:cNvSpPr>
          <p:nvPr>
            <p:ph idx="1"/>
          </p:nvPr>
        </p:nvSpPr>
        <p:spPr>
          <a:xfrm>
            <a:off x="457200" y="1600200"/>
            <a:ext cx="8229600" cy="4925144"/>
          </a:xfrm>
        </p:spPr>
        <p:txBody>
          <a:bodyPr>
            <a:normAutofit/>
          </a:bodyPr>
          <a:lstStyle/>
          <a:p>
            <a:r>
              <a:rPr lang="fr-FR" dirty="0">
                <a:solidFill>
                  <a:srgbClr val="FF0000"/>
                </a:solidFill>
              </a:rPr>
              <a:t>Mais pourquoi l’homme </a:t>
            </a:r>
            <a:r>
              <a:rPr lang="fr-FR" dirty="0" err="1">
                <a:solidFill>
                  <a:srgbClr val="FF0000"/>
                </a:solidFill>
              </a:rPr>
              <a:t>a-t-il</a:t>
            </a:r>
            <a:r>
              <a:rPr lang="fr-FR" dirty="0">
                <a:solidFill>
                  <a:srgbClr val="FF0000"/>
                </a:solidFill>
              </a:rPr>
              <a:t> besoin de culture ? </a:t>
            </a:r>
          </a:p>
          <a:p>
            <a:r>
              <a:rPr lang="fr-FR" dirty="0">
                <a:solidFill>
                  <a:srgbClr val="FF0000"/>
                </a:solidFill>
              </a:rPr>
              <a:t>Cette spécificité fait-elle de lui un être contre-nature ? </a:t>
            </a:r>
          </a:p>
          <a:p>
            <a:r>
              <a:rPr lang="fr-FR" b="1" dirty="0"/>
              <a:t>En d’autres termes,  comment articuler le rapport entre nature et culture : s’agit-t-il d’une rupture ou d’une continuité ?</a:t>
            </a:r>
            <a:r>
              <a:rPr lang="fr-FR" dirty="0"/>
              <a:t> Peut-on dire qu’il y a du naturel en l’homme ou que tout en lui est culturel ? </a:t>
            </a:r>
          </a:p>
          <a:p>
            <a:endParaRPr lang="fr-FR" dirty="0"/>
          </a:p>
        </p:txBody>
      </p:sp>
    </p:spTree>
    <p:extLst>
      <p:ext uri="{BB962C8B-B14F-4D97-AF65-F5344CB8AC3E}">
        <p14:creationId xmlns:p14="http://schemas.microsoft.com/office/powerpoint/2010/main" val="2733818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00B050"/>
                </a:solidFill>
              </a:rPr>
              <a:t>A) L’homme s’hominise par la culture</a:t>
            </a:r>
          </a:p>
        </p:txBody>
      </p:sp>
      <p:sp>
        <p:nvSpPr>
          <p:cNvPr id="3" name="Espace réservé du contenu 2"/>
          <p:cNvSpPr>
            <a:spLocks noGrp="1"/>
          </p:cNvSpPr>
          <p:nvPr>
            <p:ph sz="half" idx="1"/>
          </p:nvPr>
        </p:nvSpPr>
        <p:spPr>
          <a:xfrm>
            <a:off x="179512" y="1600200"/>
            <a:ext cx="4608512" cy="4997152"/>
          </a:xfrm>
        </p:spPr>
        <p:txBody>
          <a:bodyPr>
            <a:normAutofit fontScale="92500"/>
          </a:bodyPr>
          <a:lstStyle/>
          <a:p>
            <a:r>
              <a:rPr lang="fr-FR" dirty="0"/>
              <a:t>Hors d’un contexte culturel où il va apprendre à marcher, à parler, à se conduire de telle ou telle manière, le petit de l’homme ne devient pas humain. </a:t>
            </a:r>
          </a:p>
          <a:p>
            <a:r>
              <a:rPr lang="fr-FR" dirty="0"/>
              <a:t>L’exemple des enfants sauvages montre qu’on ne naît pas homme : on le devient dans le cadre d’un milieu culturel, qui suppose une éducation et une histoire. </a:t>
            </a:r>
          </a:p>
          <a:p>
            <a:pPr marL="0" indent="0">
              <a:buNone/>
            </a:pPr>
            <a:endParaRPr lang="fr-FR" dirty="0"/>
          </a:p>
          <a:p>
            <a:endParaRPr lang="fr-FR"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32040" y="1988840"/>
            <a:ext cx="3754760"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958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La néoténie, signe distinctif de l’homo sapiens</a:t>
            </a:r>
          </a:p>
        </p:txBody>
      </p:sp>
      <p:sp>
        <p:nvSpPr>
          <p:cNvPr id="3" name="Espace réservé du contenu 2"/>
          <p:cNvSpPr>
            <a:spLocks noGrp="1"/>
          </p:cNvSpPr>
          <p:nvPr>
            <p:ph idx="1"/>
          </p:nvPr>
        </p:nvSpPr>
        <p:spPr>
          <a:xfrm>
            <a:off x="251520" y="1772816"/>
            <a:ext cx="8784976" cy="4752528"/>
          </a:xfrm>
        </p:spPr>
        <p:txBody>
          <a:bodyPr>
            <a:normAutofit/>
          </a:bodyPr>
          <a:lstStyle/>
          <a:p>
            <a:r>
              <a:rPr lang="fr-FR" dirty="0">
                <a:solidFill>
                  <a:schemeClr val="tx1"/>
                </a:solidFill>
              </a:rPr>
              <a:t>La </a:t>
            </a:r>
            <a:r>
              <a:rPr lang="fr-FR" b="1" dirty="0">
                <a:solidFill>
                  <a:schemeClr val="tx1"/>
                </a:solidFill>
              </a:rPr>
              <a:t>néoténie</a:t>
            </a:r>
            <a:r>
              <a:rPr lang="fr-FR" dirty="0">
                <a:solidFill>
                  <a:schemeClr val="tx1"/>
                </a:solidFill>
              </a:rPr>
              <a:t> décrit, en biologie du développement la conservation de caractéristiques juvéniles chez les adultes d'une espèce. </a:t>
            </a:r>
          </a:p>
          <a:p>
            <a:r>
              <a:rPr lang="fr-FR" dirty="0"/>
              <a:t>Concrètement, cela signifie que </a:t>
            </a:r>
            <a:r>
              <a:rPr lang="fr-FR" b="1" dirty="0"/>
              <a:t>l’être humain naît prématuré et inachevé</a:t>
            </a:r>
            <a:r>
              <a:rPr lang="fr-FR" dirty="0"/>
              <a:t>. C’est le processus de la culture qui, après la naissance, va prendre le relais et venir parachever le développement physique et mental de l’humain.</a:t>
            </a:r>
          </a:p>
        </p:txBody>
      </p:sp>
    </p:spTree>
    <p:extLst>
      <p:ext uri="{BB962C8B-B14F-4D97-AF65-F5344CB8AC3E}">
        <p14:creationId xmlns:p14="http://schemas.microsoft.com/office/powerpoint/2010/main" val="212553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L’homme adulte demeure « inachevé »</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556792"/>
            <a:ext cx="7272808"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4164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0026"/>
          </a:xfrm>
        </p:spPr>
        <p:txBody>
          <a:bodyPr>
            <a:normAutofit fontScale="90000"/>
          </a:bodyPr>
          <a:lstStyle/>
          <a:p>
            <a:endParaRPr lang="fr-FR" b="1" dirty="0"/>
          </a:p>
        </p:txBody>
      </p:sp>
      <p:sp>
        <p:nvSpPr>
          <p:cNvPr id="3" name="Espace réservé du contenu 2"/>
          <p:cNvSpPr>
            <a:spLocks noGrp="1"/>
          </p:cNvSpPr>
          <p:nvPr>
            <p:ph idx="1"/>
          </p:nvPr>
        </p:nvSpPr>
        <p:spPr>
          <a:xfrm>
            <a:off x="323528" y="1124744"/>
            <a:ext cx="8712968" cy="5256584"/>
          </a:xfrm>
        </p:spPr>
        <p:txBody>
          <a:bodyPr>
            <a:normAutofit fontScale="92500"/>
          </a:bodyPr>
          <a:lstStyle/>
          <a:p>
            <a:pPr marL="0" indent="0" algn="just">
              <a:buNone/>
            </a:pPr>
            <a:r>
              <a:rPr lang="fr-FR" i="1" dirty="0"/>
              <a:t>«  Il y a une qualité très spécifique qui  distingue l’homme et l’animal, et sur laquelle  il ne peut y avoir de contestation : c’est la faculté de se perfectionner ; faculté qui, à l’aide des circonstances, développe successivement toutes les autres, et réside parmi nous tant dans l’espèce que dans l’individu, au lieu qu’un animal est, au bout de quelques mois, ce qu’il sera toute sa vie, et son espèce, au bout de mille ans, ce qu’elle était la première année de ces mille ans ».</a:t>
            </a:r>
          </a:p>
          <a:p>
            <a:pPr marL="0" indent="0" algn="r">
              <a:buNone/>
            </a:pPr>
            <a:r>
              <a:rPr lang="fr-FR" b="1" i="1" dirty="0"/>
              <a:t>Jean-Jacques Rousseau</a:t>
            </a:r>
            <a:r>
              <a:rPr lang="fr-FR" i="1" dirty="0"/>
              <a:t>, </a:t>
            </a:r>
            <a:r>
              <a:rPr lang="fr-FR" i="1" u="sng" dirty="0"/>
              <a:t>Discours sur l’origine et les fondements des inégalités parmi les hommes </a:t>
            </a:r>
            <a:r>
              <a:rPr lang="fr-FR" i="1" dirty="0"/>
              <a:t>(1754)</a:t>
            </a:r>
            <a:endParaRPr lang="fr-FR" dirty="0"/>
          </a:p>
        </p:txBody>
      </p:sp>
    </p:spTree>
    <p:extLst>
      <p:ext uri="{BB962C8B-B14F-4D97-AF65-F5344CB8AC3E}">
        <p14:creationId xmlns:p14="http://schemas.microsoft.com/office/powerpoint/2010/main" val="1923426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Ce texte s’interroge sur la nature de l’homme</a:t>
            </a:r>
          </a:p>
        </p:txBody>
      </p:sp>
      <p:sp>
        <p:nvSpPr>
          <p:cNvPr id="3" name="Espace réservé du contenu 2"/>
          <p:cNvSpPr>
            <a:spLocks noGrp="1"/>
          </p:cNvSpPr>
          <p:nvPr>
            <p:ph sz="half" idx="1"/>
          </p:nvPr>
        </p:nvSpPr>
        <p:spPr/>
        <p:txBody>
          <a:bodyPr>
            <a:normAutofit fontScale="85000" lnSpcReduction="20000"/>
          </a:bodyPr>
          <a:lstStyle/>
          <a:p>
            <a:r>
              <a:rPr lang="fr-FR" dirty="0"/>
              <a:t>Si l’homme appartient au genre animal, quelle est sa différence spécifique ?</a:t>
            </a:r>
          </a:p>
          <a:p>
            <a:r>
              <a:rPr lang="fr-FR" dirty="0"/>
              <a:t>Réponse : </a:t>
            </a:r>
            <a:r>
              <a:rPr lang="fr-FR" b="1" dirty="0"/>
              <a:t>la perfectibilité</a:t>
            </a:r>
            <a:r>
              <a:rPr lang="fr-FR" dirty="0"/>
              <a:t>.</a:t>
            </a:r>
          </a:p>
          <a:p>
            <a:r>
              <a:rPr lang="fr-FR" dirty="0"/>
              <a:t>L’homme a une histoire, pas l’animal.</a:t>
            </a:r>
          </a:p>
          <a:p>
            <a:r>
              <a:rPr lang="fr-FR" dirty="0"/>
              <a:t>Par ex, les abeilles exécutent les mêmes danses, accomplissent les mêmes fonctions, depuis toujours.</a:t>
            </a:r>
          </a:p>
          <a:p>
            <a:r>
              <a:rPr lang="fr-FR" dirty="0"/>
              <a:t>Rien de tel avec la condition humaine, marquée par le changement et la diversité.</a:t>
            </a:r>
          </a:p>
        </p:txBody>
      </p:sp>
      <p:pic>
        <p:nvPicPr>
          <p:cNvPr id="5" name="Espace réservé du contenu 4"/>
          <p:cNvPicPr>
            <a:picLocks noGrp="1" noChangeAspect="1"/>
          </p:cNvPicPr>
          <p:nvPr>
            <p:ph sz="half" idx="2"/>
          </p:nvPr>
        </p:nvPicPr>
        <p:blipFill>
          <a:blip r:embed="rId2"/>
          <a:stretch>
            <a:fillRect/>
          </a:stretch>
        </p:blipFill>
        <p:spPr>
          <a:xfrm>
            <a:off x="5357812" y="1844824"/>
            <a:ext cx="3174628" cy="4032448"/>
          </a:xfrm>
          <a:prstGeom prst="rect">
            <a:avLst/>
          </a:prstGeom>
        </p:spPr>
      </p:pic>
    </p:spTree>
    <p:extLst>
      <p:ext uri="{BB962C8B-B14F-4D97-AF65-F5344CB8AC3E}">
        <p14:creationId xmlns:p14="http://schemas.microsoft.com/office/powerpoint/2010/main" val="304911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normAutofit fontScale="90000"/>
          </a:bodyPr>
          <a:lstStyle/>
          <a:p>
            <a:r>
              <a:rPr lang="fr-FR" dirty="0"/>
              <a:t>L’animal est programmé par l’instinct</a:t>
            </a:r>
          </a:p>
        </p:txBody>
      </p:sp>
      <p:sp>
        <p:nvSpPr>
          <p:cNvPr id="3" name="Espace réservé du contenu 2"/>
          <p:cNvSpPr>
            <a:spLocks noGrp="1"/>
          </p:cNvSpPr>
          <p:nvPr>
            <p:ph sz="half" idx="1"/>
          </p:nvPr>
        </p:nvSpPr>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fr-FR" dirty="0"/>
              <a:t>L’animal naît équipé des outils et des savoir-faire lui permettant de s’adapter à la nature et de satisfaire ses besoins.</a:t>
            </a:r>
          </a:p>
          <a:p>
            <a:r>
              <a:rPr lang="fr-FR" dirty="0"/>
              <a:t>L’animal n’a donc </a:t>
            </a:r>
            <a:r>
              <a:rPr lang="fr-FR" b="1" dirty="0"/>
              <a:t>pas besoin d’inventer </a:t>
            </a:r>
            <a:r>
              <a:rPr lang="fr-FR" dirty="0"/>
              <a:t>et d’apprendre des conduites propres à assurer sa conservation.</a:t>
            </a:r>
          </a:p>
          <a:p>
            <a:endParaRPr lang="fr-FR"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4048" y="1700808"/>
            <a:ext cx="3744416"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053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br>
              <a:rPr lang="fr-FR" dirty="0"/>
            </a:br>
            <a:r>
              <a:rPr lang="fr-FR" dirty="0"/>
              <a:t>En contrepartie, l’animal </a:t>
            </a:r>
            <a:r>
              <a:rPr lang="fr-FR" b="1" dirty="0"/>
              <a:t>ne s’émancipe pas de la règle naturelle.</a:t>
            </a:r>
            <a:br>
              <a:rPr lang="fr-FR" b="1" dirty="0"/>
            </a:br>
            <a:endParaRPr lang="fr-FR" dirty="0"/>
          </a:p>
        </p:txBody>
      </p:sp>
      <p:sp>
        <p:nvSpPr>
          <p:cNvPr id="6" name="Espace réservé du contenu 5"/>
          <p:cNvSpPr>
            <a:spLocks noGrp="1"/>
          </p:cNvSpPr>
          <p:nvPr>
            <p:ph sz="half" idx="1"/>
          </p:nvPr>
        </p:nvSpPr>
        <p:spPr/>
        <p:txBody>
          <a:bodyPr/>
          <a:lstStyle/>
          <a:p>
            <a:r>
              <a:rPr lang="fr-FR" dirty="0"/>
              <a:t>Il ne peut ni s’en écarter, ni dévier. Il est d’emblée tout ce qu’il peut être.</a:t>
            </a:r>
          </a:p>
          <a:p>
            <a:r>
              <a:rPr lang="fr-FR" dirty="0"/>
              <a:t>Sa naturalité </a:t>
            </a:r>
            <a:r>
              <a:rPr lang="fr-FR" b="1" dirty="0"/>
              <a:t>exclut toute forme de liberté et de progrès.</a:t>
            </a:r>
          </a:p>
          <a:p>
            <a:endParaRPr lang="fr-FR"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60032" y="1988840"/>
            <a:ext cx="3816424"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44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a:t>Les </a:t>
            </a:r>
            <a:r>
              <a:rPr lang="fr-FR" dirty="0" err="1"/>
              <a:t>hominoïdés</a:t>
            </a:r>
            <a:r>
              <a:rPr lang="fr-FR" dirty="0"/>
              <a:t> (Pascal Picq)</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712968"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5292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fontScale="90000"/>
          </a:bodyPr>
          <a:lstStyle/>
          <a:p>
            <a:r>
              <a:rPr lang="fr-FR" dirty="0"/>
              <a:t>Par opposition, l’homme naît indéterminé</a:t>
            </a:r>
          </a:p>
        </p:txBody>
      </p:sp>
      <p:sp>
        <p:nvSpPr>
          <p:cNvPr id="3" name="Espace réservé du contenu 2"/>
          <p:cNvSpPr>
            <a:spLocks noGrp="1"/>
          </p:cNvSpPr>
          <p:nvPr>
            <p:ph sz="half" idx="1"/>
          </p:nvPr>
        </p:nvSpPr>
        <p:spPr/>
        <p:style>
          <a:lnRef idx="1">
            <a:schemeClr val="accent4"/>
          </a:lnRef>
          <a:fillRef idx="2">
            <a:schemeClr val="accent4"/>
          </a:fillRef>
          <a:effectRef idx="1">
            <a:schemeClr val="accent4"/>
          </a:effectRef>
          <a:fontRef idx="minor">
            <a:schemeClr val="dk1"/>
          </a:fontRef>
        </p:style>
        <p:txBody>
          <a:bodyPr>
            <a:normAutofit/>
          </a:bodyPr>
          <a:lstStyle/>
          <a:p>
            <a:r>
              <a:rPr lang="fr-FR" b="1" dirty="0"/>
              <a:t>Il n’est pas figé dans les limites d’une nature</a:t>
            </a:r>
            <a:r>
              <a:rPr lang="fr-FR" dirty="0"/>
              <a:t>.</a:t>
            </a:r>
          </a:p>
          <a:p>
            <a:r>
              <a:rPr lang="fr-FR" dirty="0"/>
              <a:t>Il doit inventer lui-même les fins et les moyens de son existence ;</a:t>
            </a:r>
          </a:p>
        </p:txBody>
      </p:sp>
      <p:sp>
        <p:nvSpPr>
          <p:cNvPr id="4" name="Espace réservé du contenu 3"/>
          <p:cNvSpPr>
            <a:spLocks noGrp="1"/>
          </p:cNvSpPr>
          <p:nvPr>
            <p:ph sz="half" idx="2"/>
          </p:nvPr>
        </p:nvSpPr>
        <p:spPr/>
        <p:style>
          <a:lnRef idx="1">
            <a:schemeClr val="accent4"/>
          </a:lnRef>
          <a:fillRef idx="2">
            <a:schemeClr val="accent4"/>
          </a:fillRef>
          <a:effectRef idx="1">
            <a:schemeClr val="accent4"/>
          </a:effectRef>
          <a:fontRef idx="minor">
            <a:schemeClr val="dk1"/>
          </a:fontRef>
        </p:style>
        <p:txBody>
          <a:bodyPr>
            <a:normAutofit/>
          </a:bodyPr>
          <a:lstStyle/>
          <a:p>
            <a:r>
              <a:rPr lang="fr-FR" dirty="0"/>
              <a:t>Il n’est donc pas programmé à déployer son existence sous telle ou telle forme, mais a au contraire la possibilité d’en revêtir de très diverses, comme l’atteste la </a:t>
            </a:r>
            <a:r>
              <a:rPr lang="fr-FR" b="1" dirty="0"/>
              <a:t>diversité des cultures.</a:t>
            </a:r>
          </a:p>
          <a:p>
            <a:pPr marL="0" indent="0">
              <a:buNone/>
            </a:pPr>
            <a:endParaRPr lang="fr-FR" dirty="0">
              <a:solidFill>
                <a:srgbClr val="FF0000"/>
              </a:solidFill>
            </a:endParaRPr>
          </a:p>
        </p:txBody>
      </p:sp>
    </p:spTree>
    <p:extLst>
      <p:ext uri="{BB962C8B-B14F-4D97-AF65-F5344CB8AC3E}">
        <p14:creationId xmlns:p14="http://schemas.microsoft.com/office/powerpoint/2010/main" val="398084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barn(inVertical)">
                                      <p:cBhvr>
                                        <p:cTn id="22" dur="500"/>
                                        <p:tgtEl>
                                          <p:spTgt spid="4">
                                            <p:bg/>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arn(inVertical)">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fr-FR" dirty="0"/>
              <a:t>L’homme n’est donc pas l’effet de la nature mais le produit d’une histoire</a:t>
            </a:r>
          </a:p>
        </p:txBody>
      </p:sp>
      <p:sp>
        <p:nvSpPr>
          <p:cNvPr id="3" name="Espace réservé du contenu 2"/>
          <p:cNvSpPr>
            <a:spLocks noGrp="1"/>
          </p:cNvSpPr>
          <p:nvPr>
            <p:ph sz="half" idx="1"/>
          </p:nvPr>
        </p:nvSpPr>
        <p:spPr/>
        <p:style>
          <a:lnRef idx="1">
            <a:schemeClr val="accent2"/>
          </a:lnRef>
          <a:fillRef idx="2">
            <a:schemeClr val="accent2"/>
          </a:fillRef>
          <a:effectRef idx="1">
            <a:schemeClr val="accent2"/>
          </a:effectRef>
          <a:fontRef idx="minor">
            <a:schemeClr val="dk1"/>
          </a:fontRef>
        </p:style>
        <p:txBody>
          <a:bodyPr>
            <a:normAutofit lnSpcReduction="10000"/>
          </a:bodyPr>
          <a:lstStyle/>
          <a:p>
            <a:pPr>
              <a:buFont typeface="Wingdings" panose="05000000000000000000" pitchFamily="2" charset="2"/>
              <a:buChar char="Ø"/>
            </a:pPr>
            <a:r>
              <a:rPr lang="fr-FR" dirty="0"/>
              <a:t> </a:t>
            </a:r>
            <a:r>
              <a:rPr lang="fr-FR" b="1" dirty="0"/>
              <a:t>L’hérédité biologique ne suffit pas à définir l’homme.</a:t>
            </a:r>
          </a:p>
          <a:p>
            <a:r>
              <a:rPr lang="fr-FR" dirty="0"/>
              <a:t>C’est par l’éducation, donc par son héritage culturel, que l’homme se définit.</a:t>
            </a:r>
          </a:p>
        </p:txBody>
      </p:sp>
      <p:sp>
        <p:nvSpPr>
          <p:cNvPr id="4" name="Espace réservé du contenu 3"/>
          <p:cNvSpPr>
            <a:spLocks noGrp="1"/>
          </p:cNvSpPr>
          <p:nvPr>
            <p:ph sz="half" idx="2"/>
          </p:nvPr>
        </p:nvSpPr>
        <p:spPr/>
        <p:style>
          <a:lnRef idx="1">
            <a:schemeClr val="accent2"/>
          </a:lnRef>
          <a:fillRef idx="2">
            <a:schemeClr val="accent2"/>
          </a:fillRef>
          <a:effectRef idx="1">
            <a:schemeClr val="accent2"/>
          </a:effectRef>
          <a:fontRef idx="minor">
            <a:schemeClr val="dk1"/>
          </a:fontRef>
        </p:style>
        <p:txBody>
          <a:bodyPr>
            <a:normAutofit lnSpcReduction="10000"/>
          </a:bodyPr>
          <a:lstStyle/>
          <a:p>
            <a:pPr>
              <a:buFont typeface="Wingdings" panose="05000000000000000000" pitchFamily="2" charset="2"/>
              <a:buChar char="Ø"/>
            </a:pPr>
            <a:r>
              <a:rPr lang="fr-FR" b="1" dirty="0"/>
              <a:t>La nature humaine n’est pas non plus enfermé dans une culture donnée.</a:t>
            </a:r>
          </a:p>
          <a:p>
            <a:r>
              <a:rPr lang="fr-FR" dirty="0"/>
              <a:t>La nature de l’homme est une nature ouverte, celle de son histoire.</a:t>
            </a:r>
          </a:p>
          <a:p>
            <a:r>
              <a:rPr lang="fr-FR" dirty="0"/>
              <a:t>Un homme peut aussi s’émanciper de sa culture, qui a aussi une dimension oppressante.</a:t>
            </a:r>
          </a:p>
        </p:txBody>
      </p:sp>
    </p:spTree>
    <p:extLst>
      <p:ext uri="{BB962C8B-B14F-4D97-AF65-F5344CB8AC3E}">
        <p14:creationId xmlns:p14="http://schemas.microsoft.com/office/powerpoint/2010/main" val="414029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barn(inVertical)">
                                      <p:cBhvr>
                                        <p:cTn id="22" dur="500"/>
                                        <p:tgtEl>
                                          <p:spTgt spid="4">
                                            <p:bg/>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arn(inVertical)">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barn(inVertical)">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barn(inVertical)">
                                      <p:cBhvr>
                                        <p:cTn id="3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8621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fr-FR" dirty="0"/>
              <a:t>La notion de perfectibilité permet de récuser les différentes formes du  repli identitaire, contraires à la liberté</a:t>
            </a:r>
          </a:p>
        </p:txBody>
      </p:sp>
      <p:sp>
        <p:nvSpPr>
          <p:cNvPr id="3" name="Espace réservé du contenu 2"/>
          <p:cNvSpPr>
            <a:spLocks noGrp="1"/>
          </p:cNvSpPr>
          <p:nvPr>
            <p:ph sz="half" idx="1"/>
          </p:nvPr>
        </p:nvSpPr>
        <p:spPr>
          <a:xfrm>
            <a:off x="457200" y="2492896"/>
            <a:ext cx="4038600" cy="3633267"/>
          </a:xfrm>
        </p:spPr>
        <p:style>
          <a:lnRef idx="1">
            <a:schemeClr val="accent2"/>
          </a:lnRef>
          <a:fillRef idx="2">
            <a:schemeClr val="accent2"/>
          </a:fillRef>
          <a:effectRef idx="1">
            <a:schemeClr val="accent2"/>
          </a:effectRef>
          <a:fontRef idx="minor">
            <a:schemeClr val="dk1"/>
          </a:fontRef>
        </p:style>
        <p:txBody>
          <a:bodyPr/>
          <a:lstStyle/>
          <a:p>
            <a:r>
              <a:rPr lang="fr-FR" dirty="0"/>
              <a:t>Repli identitaire du racisme ou du biologisme, qui enferme l’homme dans une nature.</a:t>
            </a:r>
          </a:p>
        </p:txBody>
      </p:sp>
      <p:sp>
        <p:nvSpPr>
          <p:cNvPr id="4" name="Espace réservé du contenu 3"/>
          <p:cNvSpPr>
            <a:spLocks noGrp="1"/>
          </p:cNvSpPr>
          <p:nvPr>
            <p:ph sz="half" idx="2"/>
          </p:nvPr>
        </p:nvSpPr>
        <p:spPr>
          <a:xfrm>
            <a:off x="4648200" y="2492896"/>
            <a:ext cx="4038600" cy="3633267"/>
          </a:xfrm>
        </p:spPr>
        <p:style>
          <a:lnRef idx="1">
            <a:schemeClr val="accent2"/>
          </a:lnRef>
          <a:fillRef idx="2">
            <a:schemeClr val="accent2"/>
          </a:fillRef>
          <a:effectRef idx="1">
            <a:schemeClr val="accent2"/>
          </a:effectRef>
          <a:fontRef idx="minor">
            <a:schemeClr val="dk1"/>
          </a:fontRef>
        </p:style>
        <p:txBody>
          <a:bodyPr/>
          <a:lstStyle/>
          <a:p>
            <a:r>
              <a:rPr lang="fr-FR" dirty="0"/>
              <a:t>Repli identitaire du communautarisme ou du nationalisme, qui enferme l’homme dans une culture donnée.</a:t>
            </a:r>
          </a:p>
        </p:txBody>
      </p:sp>
    </p:spTree>
    <p:extLst>
      <p:ext uri="{BB962C8B-B14F-4D97-AF65-F5344CB8AC3E}">
        <p14:creationId xmlns:p14="http://schemas.microsoft.com/office/powerpoint/2010/main" val="108248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barn(inVertical)">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7776864" cy="1296144"/>
          </a:xfrm>
          <a:solidFill>
            <a:schemeClr val="accent2">
              <a:lumMod val="40000"/>
              <a:lumOff val="60000"/>
            </a:schemeClr>
          </a:solidFill>
        </p:spPr>
        <p:txBody>
          <a:bodyPr>
            <a:normAutofit/>
          </a:bodyPr>
          <a:lstStyle/>
          <a:p>
            <a:pPr algn="ctr"/>
            <a:r>
              <a:rPr lang="fr-FR" sz="3200" b="1" dirty="0"/>
              <a:t>La déficience naturelle de l’homme se renverse donc en un avantage considérable</a:t>
            </a:r>
            <a:endParaRPr lang="fr-FR" sz="3200" dirty="0"/>
          </a:p>
        </p:txBody>
      </p:sp>
      <p:sp>
        <p:nvSpPr>
          <p:cNvPr id="3" name="Espace réservé du contenu 2"/>
          <p:cNvSpPr>
            <a:spLocks noGrp="1"/>
          </p:cNvSpPr>
          <p:nvPr>
            <p:ph idx="1"/>
          </p:nvPr>
        </p:nvSpPr>
        <p:spPr>
          <a:xfrm>
            <a:off x="467544" y="1844824"/>
            <a:ext cx="7992888" cy="4392488"/>
          </a:xfrm>
        </p:spPr>
        <p:txBody>
          <a:bodyPr>
            <a:normAutofit/>
          </a:bodyPr>
          <a:lstStyle/>
          <a:p>
            <a:r>
              <a:rPr lang="fr-FR" dirty="0"/>
              <a:t> Non déterminé à être ceci ou cela, l’homme est ouvert à une </a:t>
            </a:r>
            <a:r>
              <a:rPr lang="fr-FR" b="1" dirty="0"/>
              <a:t>infinité de possibles</a:t>
            </a:r>
            <a:r>
              <a:rPr lang="fr-FR" dirty="0"/>
              <a:t>.</a:t>
            </a:r>
          </a:p>
          <a:p>
            <a:r>
              <a:rPr lang="fr-FR" dirty="0"/>
              <a:t> Non spécialisés dans telle ou telle fonction, comme c’est le cas des autres organes</a:t>
            </a:r>
            <a:r>
              <a:rPr lang="fr-FR" b="1" dirty="0"/>
              <a:t>, le cerveau et la main vont être capables d’une infinité de tâches. </a:t>
            </a:r>
          </a:p>
          <a:p>
            <a:r>
              <a:rPr lang="fr-FR" dirty="0"/>
              <a:t>D’où deux lectures très différentes de l’aventure humaine :</a:t>
            </a:r>
          </a:p>
          <a:p>
            <a:endParaRPr lang="fr-FR" b="1" dirty="0"/>
          </a:p>
          <a:p>
            <a:endParaRPr lang="fr-FR" dirty="0"/>
          </a:p>
          <a:p>
            <a:endParaRPr lang="fr-FR" dirty="0"/>
          </a:p>
        </p:txBody>
      </p:sp>
    </p:spTree>
    <p:extLst>
      <p:ext uri="{BB962C8B-B14F-4D97-AF65-F5344CB8AC3E}">
        <p14:creationId xmlns:p14="http://schemas.microsoft.com/office/powerpoint/2010/main" val="218206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4">
              <a:lumMod val="20000"/>
              <a:lumOff val="80000"/>
            </a:schemeClr>
          </a:solidFill>
        </p:spPr>
        <p:txBody>
          <a:bodyPr>
            <a:normAutofit fontScale="90000"/>
          </a:bodyPr>
          <a:lstStyle/>
          <a:p>
            <a:pPr algn="ctr"/>
            <a:r>
              <a:rPr lang="fr-FR" dirty="0"/>
              <a:t>La thèse artificialiste : la rupture avec la nature</a:t>
            </a:r>
          </a:p>
        </p:txBody>
      </p:sp>
      <p:sp>
        <p:nvSpPr>
          <p:cNvPr id="3" name="Espace réservé du contenu 2"/>
          <p:cNvSpPr>
            <a:spLocks noGrp="1"/>
          </p:cNvSpPr>
          <p:nvPr>
            <p:ph idx="1"/>
          </p:nvPr>
        </p:nvSpPr>
        <p:spPr>
          <a:solidFill>
            <a:schemeClr val="accent4">
              <a:lumMod val="40000"/>
              <a:lumOff val="60000"/>
            </a:schemeClr>
          </a:solidFill>
        </p:spPr>
        <p:txBody>
          <a:bodyPr>
            <a:normAutofit/>
          </a:bodyPr>
          <a:lstStyle/>
          <a:p>
            <a:r>
              <a:rPr lang="fr-FR" dirty="0"/>
              <a:t>Si l’on souligne </a:t>
            </a:r>
            <a:r>
              <a:rPr lang="fr-FR" b="1" dirty="0"/>
              <a:t>l’avarice de la nature, on met l’homme à l’origine de lui-même </a:t>
            </a:r>
            <a:r>
              <a:rPr lang="fr-FR" dirty="0"/>
              <a:t>et on le définit comme un être </a:t>
            </a:r>
            <a:r>
              <a:rPr lang="fr-FR" b="1" dirty="0"/>
              <a:t>d’</a:t>
            </a:r>
            <a:r>
              <a:rPr lang="fr-FR" b="1" dirty="0" err="1"/>
              <a:t>anti-nature</a:t>
            </a:r>
            <a:r>
              <a:rPr lang="fr-FR" dirty="0"/>
              <a:t>.</a:t>
            </a:r>
          </a:p>
          <a:p>
            <a:r>
              <a:rPr lang="fr-FR" dirty="0"/>
              <a:t> Ni l’homme ni le monde dans</a:t>
            </a:r>
            <a:r>
              <a:rPr lang="fr-FR" b="1" dirty="0"/>
              <a:t> </a:t>
            </a:r>
            <a:r>
              <a:rPr lang="fr-FR" dirty="0"/>
              <a:t>lequel il vit ne sont naturels. L’un et l’autre sont sa propre </a:t>
            </a:r>
            <a:r>
              <a:rPr lang="fr-FR" dirty="0" err="1"/>
              <a:t>oeuvre</a:t>
            </a:r>
            <a:r>
              <a:rPr lang="fr-FR" dirty="0"/>
              <a:t>.</a:t>
            </a:r>
          </a:p>
          <a:p>
            <a:r>
              <a:rPr lang="fr-FR" dirty="0"/>
              <a:t>Thèse soutenue par le Sophiste </a:t>
            </a:r>
            <a:r>
              <a:rPr lang="fr-FR" b="1" dirty="0"/>
              <a:t>Protagoras</a:t>
            </a:r>
            <a:r>
              <a:rPr lang="fr-FR" dirty="0"/>
              <a:t> (mythe de Prométhée).</a:t>
            </a:r>
          </a:p>
        </p:txBody>
      </p:sp>
    </p:spTree>
    <p:extLst>
      <p:ext uri="{BB962C8B-B14F-4D97-AF65-F5344CB8AC3E}">
        <p14:creationId xmlns:p14="http://schemas.microsoft.com/office/powerpoint/2010/main" val="408310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4">
              <a:lumMod val="20000"/>
              <a:lumOff val="80000"/>
            </a:schemeClr>
          </a:solidFill>
        </p:spPr>
        <p:txBody>
          <a:bodyPr>
            <a:normAutofit fontScale="90000"/>
          </a:bodyPr>
          <a:lstStyle/>
          <a:p>
            <a:pPr algn="ctr"/>
            <a:r>
              <a:rPr lang="fr-FR" dirty="0"/>
              <a:t>La thèse naturaliste de la continuité </a:t>
            </a:r>
          </a:p>
        </p:txBody>
      </p:sp>
      <p:sp>
        <p:nvSpPr>
          <p:cNvPr id="3" name="Espace réservé du contenu 2"/>
          <p:cNvSpPr>
            <a:spLocks noGrp="1"/>
          </p:cNvSpPr>
          <p:nvPr>
            <p:ph sz="half" idx="1"/>
          </p:nvPr>
        </p:nvSpPr>
        <p:spPr>
          <a:solidFill>
            <a:schemeClr val="accent4">
              <a:lumMod val="40000"/>
              <a:lumOff val="60000"/>
            </a:schemeClr>
          </a:solidFill>
        </p:spPr>
        <p:txBody>
          <a:bodyPr>
            <a:normAutofit lnSpcReduction="10000"/>
          </a:bodyPr>
          <a:lstStyle/>
          <a:p>
            <a:r>
              <a:rPr lang="fr-FR" dirty="0"/>
              <a:t>Si l’on souligne </a:t>
            </a:r>
            <a:r>
              <a:rPr lang="fr-FR" b="1" dirty="0"/>
              <a:t>l’avantage considérable </a:t>
            </a:r>
            <a:r>
              <a:rPr lang="fr-FR" dirty="0"/>
              <a:t>que la nature confère à l’homme en le dotant d’un cerveau et d’une main, </a:t>
            </a:r>
            <a:r>
              <a:rPr lang="fr-FR" b="1" dirty="0"/>
              <a:t>on met</a:t>
            </a:r>
            <a:r>
              <a:rPr lang="fr-FR" dirty="0"/>
              <a:t> </a:t>
            </a:r>
            <a:r>
              <a:rPr lang="fr-FR" b="1" dirty="0"/>
              <a:t>la nature à l’origine de l’homme ;</a:t>
            </a:r>
          </a:p>
        </p:txBody>
      </p:sp>
      <p:sp>
        <p:nvSpPr>
          <p:cNvPr id="4" name="Espace réservé du contenu 3"/>
          <p:cNvSpPr>
            <a:spLocks noGrp="1"/>
          </p:cNvSpPr>
          <p:nvPr>
            <p:ph sz="half" idx="2"/>
          </p:nvPr>
        </p:nvSpPr>
        <p:spPr>
          <a:solidFill>
            <a:schemeClr val="accent4">
              <a:lumMod val="40000"/>
              <a:lumOff val="60000"/>
            </a:schemeClr>
          </a:solidFill>
        </p:spPr>
        <p:txBody>
          <a:bodyPr>
            <a:normAutofit lnSpcReduction="10000"/>
          </a:bodyPr>
          <a:lstStyle/>
          <a:p>
            <a:r>
              <a:rPr lang="fr-FR" dirty="0"/>
              <a:t>Donc </a:t>
            </a:r>
            <a:r>
              <a:rPr lang="fr-FR" b="1" dirty="0"/>
              <a:t>l’homme invente tout, sauf ce par quoi il peut être un inventeur</a:t>
            </a:r>
            <a:r>
              <a:rPr lang="fr-FR" dirty="0"/>
              <a:t>.</a:t>
            </a:r>
          </a:p>
          <a:p>
            <a:r>
              <a:rPr lang="fr-FR" dirty="0"/>
              <a:t> Il a reçu la main et le cerveau, il ne les a pas produits. </a:t>
            </a:r>
          </a:p>
          <a:p>
            <a:r>
              <a:rPr lang="fr-FR" dirty="0"/>
              <a:t>La culture est donc une virtualité naturelle de l’homme : thèse </a:t>
            </a:r>
            <a:r>
              <a:rPr lang="fr-FR" b="1" dirty="0"/>
              <a:t>d’Aristote</a:t>
            </a:r>
            <a:r>
              <a:rPr lang="fr-FR" dirty="0"/>
              <a:t>.</a:t>
            </a:r>
          </a:p>
          <a:p>
            <a:endParaRPr lang="fr-FR" dirty="0"/>
          </a:p>
        </p:txBody>
      </p:sp>
    </p:spTree>
    <p:extLst>
      <p:ext uri="{BB962C8B-B14F-4D97-AF65-F5344CB8AC3E}">
        <p14:creationId xmlns:p14="http://schemas.microsoft.com/office/powerpoint/2010/main" val="331261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barn(inVertical)">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arn(inVertical)">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arn(inVertical)">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4">
              <a:lumMod val="20000"/>
              <a:lumOff val="80000"/>
            </a:schemeClr>
          </a:solidFill>
        </p:spPr>
        <p:txBody>
          <a:bodyPr>
            <a:normAutofit fontScale="90000"/>
          </a:bodyPr>
          <a:lstStyle/>
          <a:p>
            <a:pPr algn="ctr"/>
            <a:r>
              <a:rPr lang="fr-FR" dirty="0"/>
              <a:t>La position de la science actuelle : la </a:t>
            </a:r>
            <a:r>
              <a:rPr lang="fr-FR" dirty="0" err="1"/>
              <a:t>co-évolution</a:t>
            </a:r>
            <a:endParaRPr lang="fr-FR" dirty="0"/>
          </a:p>
        </p:txBody>
      </p:sp>
      <p:sp>
        <p:nvSpPr>
          <p:cNvPr id="3" name="Espace réservé du contenu 2"/>
          <p:cNvSpPr>
            <a:spLocks noGrp="1"/>
          </p:cNvSpPr>
          <p:nvPr>
            <p:ph idx="1"/>
          </p:nvPr>
        </p:nvSpPr>
        <p:spPr>
          <a:xfrm>
            <a:off x="611560" y="1916832"/>
            <a:ext cx="8075240" cy="4417716"/>
          </a:xfrm>
          <a:solidFill>
            <a:schemeClr val="accent4">
              <a:lumMod val="40000"/>
              <a:lumOff val="60000"/>
            </a:schemeClr>
          </a:solidFill>
        </p:spPr>
        <p:txBody>
          <a:bodyPr>
            <a:normAutofit/>
          </a:bodyPr>
          <a:lstStyle/>
          <a:p>
            <a:pPr algn="just"/>
            <a:r>
              <a:rPr lang="fr-FR" dirty="0"/>
              <a:t>La thèse de la </a:t>
            </a:r>
            <a:r>
              <a:rPr lang="fr-FR" dirty="0" err="1"/>
              <a:t>co-évolution</a:t>
            </a:r>
            <a:r>
              <a:rPr lang="fr-FR" dirty="0"/>
              <a:t> signifie </a:t>
            </a:r>
            <a:r>
              <a:rPr lang="fr-FR" b="1" dirty="0"/>
              <a:t>que la culture et la nature se construisent réciproquement.</a:t>
            </a:r>
            <a:r>
              <a:rPr lang="fr-FR" dirty="0"/>
              <a:t> Ce processus est appelé </a:t>
            </a:r>
            <a:r>
              <a:rPr lang="fr-FR" b="1" dirty="0"/>
              <a:t>l’hominisation</a:t>
            </a:r>
            <a:r>
              <a:rPr lang="fr-FR" dirty="0"/>
              <a:t> :</a:t>
            </a:r>
          </a:p>
          <a:p>
            <a:r>
              <a:rPr lang="fr-FR" dirty="0"/>
              <a:t>L’homme fait partie de la nature, et </a:t>
            </a:r>
            <a:r>
              <a:rPr lang="fr-FR" b="1" dirty="0"/>
              <a:t>la culture est donc un fait naturel ;</a:t>
            </a:r>
          </a:p>
          <a:p>
            <a:r>
              <a:rPr lang="fr-FR" dirty="0"/>
              <a:t>Cependant, </a:t>
            </a:r>
            <a:r>
              <a:rPr lang="fr-FR" b="1" dirty="0"/>
              <a:t>la culture est le moteur de l’évolution biologique de l’homme</a:t>
            </a:r>
            <a:r>
              <a:rPr lang="fr-FR" dirty="0"/>
              <a:t>. </a:t>
            </a:r>
          </a:p>
        </p:txBody>
      </p:sp>
    </p:spTree>
    <p:extLst>
      <p:ext uri="{BB962C8B-B14F-4D97-AF65-F5344CB8AC3E}">
        <p14:creationId xmlns:p14="http://schemas.microsoft.com/office/powerpoint/2010/main" val="167099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3"/>
          </a:solidFill>
        </p:spPr>
        <p:txBody>
          <a:bodyPr>
            <a:normAutofit fontScale="90000"/>
          </a:bodyPr>
          <a:lstStyle/>
          <a:p>
            <a:r>
              <a:rPr lang="fr-FR" dirty="0"/>
              <a:t>L’interdépendance entre l’évolution biologique et l’évolution culturelle</a:t>
            </a:r>
          </a:p>
        </p:txBody>
      </p:sp>
      <p:sp>
        <p:nvSpPr>
          <p:cNvPr id="3" name="Espace réservé du contenu 2"/>
          <p:cNvSpPr>
            <a:spLocks noGrp="1"/>
          </p:cNvSpPr>
          <p:nvPr>
            <p:ph sz="half" idx="1"/>
          </p:nvPr>
        </p:nvSpPr>
        <p:spPr>
          <a:xfrm>
            <a:off x="521057" y="1927373"/>
            <a:ext cx="3906927" cy="4525963"/>
          </a:xfrm>
          <a:solidFill>
            <a:schemeClr val="accent3">
              <a:lumMod val="60000"/>
              <a:lumOff val="40000"/>
            </a:schemeClr>
          </a:solidFill>
        </p:spPr>
        <p:txBody>
          <a:bodyPr>
            <a:normAutofit/>
          </a:bodyPr>
          <a:lstStyle/>
          <a:p>
            <a:pPr marL="0" indent="0">
              <a:buNone/>
            </a:pPr>
            <a:r>
              <a:rPr lang="fr-FR" dirty="0"/>
              <a:t> Être pourvus d’un gros cerveau, d’intelligence et du langage ne nous a pas amenés à la culture, c’est plutôt l’inverse qui s’est produit. </a:t>
            </a:r>
          </a:p>
        </p:txBody>
      </p:sp>
      <p:sp>
        <p:nvSpPr>
          <p:cNvPr id="4" name="Espace réservé du contenu 3"/>
          <p:cNvSpPr>
            <a:spLocks noGrp="1"/>
          </p:cNvSpPr>
          <p:nvPr>
            <p:ph sz="half" idx="2"/>
          </p:nvPr>
        </p:nvSpPr>
        <p:spPr>
          <a:xfrm>
            <a:off x="4572000" y="1927373"/>
            <a:ext cx="4172272" cy="4525963"/>
          </a:xfrm>
          <a:solidFill>
            <a:schemeClr val="accent3">
              <a:lumMod val="60000"/>
              <a:lumOff val="40000"/>
            </a:schemeClr>
          </a:solidFill>
        </p:spPr>
        <p:txBody>
          <a:bodyPr>
            <a:normAutofit/>
          </a:bodyPr>
          <a:lstStyle/>
          <a:p>
            <a:pPr>
              <a:buFont typeface="Wingdings" panose="05000000000000000000" pitchFamily="2" charset="2"/>
              <a:buChar char="Ø"/>
            </a:pPr>
            <a:r>
              <a:rPr lang="fr-FR" dirty="0"/>
              <a:t> Le gros cerveau de </a:t>
            </a:r>
            <a:r>
              <a:rPr lang="fr-FR" i="1" dirty="0"/>
              <a:t>sapiens</a:t>
            </a:r>
            <a:r>
              <a:rPr lang="fr-FR" dirty="0"/>
              <a:t> n’a pu advenir qu’après la formation d’une culture déjà complexe. </a:t>
            </a:r>
          </a:p>
          <a:p>
            <a:pPr marL="0" indent="0">
              <a:buNone/>
            </a:pPr>
            <a:endParaRPr lang="fr-FR" b="1" dirty="0"/>
          </a:p>
          <a:p>
            <a:pPr marL="0" indent="0">
              <a:buNone/>
            </a:pPr>
            <a:endParaRPr lang="fr-FR" dirty="0"/>
          </a:p>
        </p:txBody>
      </p:sp>
      <p:pic>
        <p:nvPicPr>
          <p:cNvPr id="5" name="Image 4">
            <a:extLst>
              <a:ext uri="{FF2B5EF4-FFF2-40B4-BE49-F238E27FC236}">
                <a16:creationId xmlns:a16="http://schemas.microsoft.com/office/drawing/2014/main" id="{663C2C53-98DB-EAF9-F105-8BAE04F8C1F8}"/>
              </a:ext>
            </a:extLst>
          </p:cNvPr>
          <p:cNvPicPr>
            <a:picLocks noChangeAspect="1"/>
          </p:cNvPicPr>
          <p:nvPr/>
        </p:nvPicPr>
        <p:blipFill>
          <a:blip r:embed="rId2"/>
          <a:stretch>
            <a:fillRect/>
          </a:stretch>
        </p:blipFill>
        <p:spPr>
          <a:xfrm>
            <a:off x="3148012" y="4653136"/>
            <a:ext cx="2847975" cy="1600200"/>
          </a:xfrm>
          <a:prstGeom prst="rect">
            <a:avLst/>
          </a:prstGeom>
        </p:spPr>
      </p:pic>
    </p:spTree>
    <p:extLst>
      <p:ext uri="{BB962C8B-B14F-4D97-AF65-F5344CB8AC3E}">
        <p14:creationId xmlns:p14="http://schemas.microsoft.com/office/powerpoint/2010/main" val="151487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barn(inVertical)">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F9AEBE-2327-B123-4D70-4668071A5783}"/>
              </a:ext>
            </a:extLst>
          </p:cNvPr>
          <p:cNvSpPr>
            <a:spLocks noGrp="1"/>
          </p:cNvSpPr>
          <p:nvPr>
            <p:ph type="ctrTitle"/>
          </p:nvPr>
        </p:nvSpPr>
        <p:spPr/>
        <p:txBody>
          <a:bodyPr/>
          <a:lstStyle/>
          <a:p>
            <a:r>
              <a:rPr lang="fr-FR" dirty="0"/>
              <a:t>L’homme est donc à la fois un être naturel et culturel.</a:t>
            </a:r>
          </a:p>
        </p:txBody>
      </p:sp>
      <p:sp>
        <p:nvSpPr>
          <p:cNvPr id="5" name="Sous-titre 4">
            <a:extLst>
              <a:ext uri="{FF2B5EF4-FFF2-40B4-BE49-F238E27FC236}">
                <a16:creationId xmlns:a16="http://schemas.microsoft.com/office/drawing/2014/main" id="{9F309E86-5735-F258-C3E3-E897C7625BE9}"/>
              </a:ext>
            </a:extLst>
          </p:cNvPr>
          <p:cNvSpPr>
            <a:spLocks noGrp="1"/>
          </p:cNvSpPr>
          <p:nvPr>
            <p:ph type="subTitle" idx="1"/>
          </p:nvPr>
        </p:nvSpPr>
        <p:spPr/>
        <p:txBody>
          <a:bodyPr>
            <a:normAutofit fontScale="92500"/>
          </a:bodyPr>
          <a:lstStyle/>
          <a:p>
            <a:r>
              <a:rPr lang="fr-FR" dirty="0"/>
              <a:t>Il est vain de vouloir délimiter les domaines de la nature et de la culture dans le processus de notre évolution.</a:t>
            </a:r>
          </a:p>
        </p:txBody>
      </p:sp>
    </p:spTree>
    <p:extLst>
      <p:ext uri="{BB962C8B-B14F-4D97-AF65-F5344CB8AC3E}">
        <p14:creationId xmlns:p14="http://schemas.microsoft.com/office/powerpoint/2010/main" val="424694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95C22E-3B18-2237-DA00-B04FEC3E0297}"/>
              </a:ext>
            </a:extLst>
          </p:cNvPr>
          <p:cNvSpPr>
            <a:spLocks noGrp="1"/>
          </p:cNvSpPr>
          <p:nvPr>
            <p:ph type="title"/>
          </p:nvPr>
        </p:nvSpPr>
        <p:spPr/>
        <p:txBody>
          <a:bodyPr>
            <a:normAutofit fontScale="90000"/>
          </a:bodyPr>
          <a:lstStyle/>
          <a:p>
            <a:r>
              <a:rPr lang="fr-FR" dirty="0"/>
              <a:t>Exemple : l’acte de manger est-il naturel ou culturel ?</a:t>
            </a:r>
          </a:p>
        </p:txBody>
      </p:sp>
      <p:sp>
        <p:nvSpPr>
          <p:cNvPr id="4" name="Espace réservé du contenu 3">
            <a:extLst>
              <a:ext uri="{FF2B5EF4-FFF2-40B4-BE49-F238E27FC236}">
                <a16:creationId xmlns:a16="http://schemas.microsoft.com/office/drawing/2014/main" id="{C14BE651-400A-6BA9-841B-90E1D052EB47}"/>
              </a:ext>
            </a:extLst>
          </p:cNvPr>
          <p:cNvSpPr>
            <a:spLocks noGrp="1"/>
          </p:cNvSpPr>
          <p:nvPr>
            <p:ph sz="half" idx="1"/>
          </p:nvPr>
        </p:nvSpPr>
        <p:spPr>
          <a:xfrm>
            <a:off x="457200" y="1700808"/>
            <a:ext cx="4038600" cy="4882554"/>
          </a:xfrm>
          <a:solidFill>
            <a:schemeClr val="accent3">
              <a:lumMod val="60000"/>
              <a:lumOff val="40000"/>
            </a:schemeClr>
          </a:solidFill>
        </p:spPr>
        <p:txBody>
          <a:bodyPr>
            <a:normAutofit fontScale="62500" lnSpcReduction="20000"/>
          </a:bodyPr>
          <a:lstStyle/>
          <a:p>
            <a:r>
              <a:rPr lang="fr-FR" sz="4000" b="1" dirty="0"/>
              <a:t>Cet acte est certes </a:t>
            </a:r>
            <a:r>
              <a:rPr lang="fr-FR" sz="4000" b="1"/>
              <a:t>naturel </a:t>
            </a:r>
            <a:endParaRPr lang="fr-FR" sz="4000" dirty="0"/>
          </a:p>
          <a:p>
            <a:pPr marL="0" indent="0">
              <a:buNone/>
            </a:pPr>
            <a:r>
              <a:rPr lang="fr-FR" sz="4000" dirty="0"/>
              <a:t>Il a pour condition un organisme vivant et un système nerveux, et des fonctions dites « naturelles » de nutrition (dévoration, déglutition, digestion, assimilation </a:t>
            </a:r>
            <a:r>
              <a:rPr lang="fr-FR" sz="4000" dirty="0" err="1"/>
              <a:t>etc</a:t>
            </a:r>
            <a:r>
              <a:rPr lang="fr-FR" sz="4000" dirty="0"/>
              <a:t>). </a:t>
            </a:r>
          </a:p>
          <a:p>
            <a:endParaRPr lang="fr-FR" dirty="0"/>
          </a:p>
        </p:txBody>
      </p:sp>
      <p:sp>
        <p:nvSpPr>
          <p:cNvPr id="5" name="Espace réservé du contenu 4">
            <a:extLst>
              <a:ext uri="{FF2B5EF4-FFF2-40B4-BE49-F238E27FC236}">
                <a16:creationId xmlns:a16="http://schemas.microsoft.com/office/drawing/2014/main" id="{2187C45D-B3D4-C82B-429B-F8632A30FD8B}"/>
              </a:ext>
            </a:extLst>
          </p:cNvPr>
          <p:cNvSpPr>
            <a:spLocks noGrp="1"/>
          </p:cNvSpPr>
          <p:nvPr>
            <p:ph sz="half" idx="2"/>
          </p:nvPr>
        </p:nvSpPr>
        <p:spPr>
          <a:xfrm>
            <a:off x="4648200" y="1600200"/>
            <a:ext cx="4038600" cy="5257800"/>
          </a:xfrm>
          <a:solidFill>
            <a:schemeClr val="accent3">
              <a:lumMod val="60000"/>
              <a:lumOff val="40000"/>
            </a:schemeClr>
          </a:solidFill>
        </p:spPr>
        <p:txBody>
          <a:bodyPr>
            <a:normAutofit fontScale="62500" lnSpcReduction="20000"/>
          </a:bodyPr>
          <a:lstStyle/>
          <a:p>
            <a:r>
              <a:rPr lang="fr-FR" sz="3400" b="1" dirty="0"/>
              <a:t>Cependant, cet acte est « pétri » de culture :</a:t>
            </a:r>
          </a:p>
          <a:p>
            <a:pPr>
              <a:buFont typeface="Wingdings" panose="05000000000000000000" pitchFamily="2" charset="2"/>
              <a:buChar char="Ø"/>
            </a:pPr>
            <a:r>
              <a:rPr lang="fr-FR" sz="3400" b="1" dirty="0"/>
              <a:t> on peut manger pour d’autres raisons que le besoin</a:t>
            </a:r>
            <a:r>
              <a:rPr lang="fr-FR" sz="3400" dirty="0"/>
              <a:t> : par gourmandise, par habitude, par respect de son hôte.</a:t>
            </a:r>
          </a:p>
          <a:p>
            <a:pPr>
              <a:buFont typeface="Wingdings" panose="05000000000000000000" pitchFamily="2" charset="2"/>
              <a:buChar char="Ø"/>
            </a:pPr>
            <a:r>
              <a:rPr lang="fr-FR" sz="3400" dirty="0"/>
              <a:t> </a:t>
            </a:r>
            <a:r>
              <a:rPr lang="fr-FR" sz="3400" b="1" dirty="0"/>
              <a:t>Manger est un acte plein d’esprit et de conventions </a:t>
            </a:r>
            <a:r>
              <a:rPr lang="fr-FR" sz="3400" dirty="0"/>
              <a:t>: manières de tables, sélection des aliments pour des raisons religieuses, médicales, morales.</a:t>
            </a:r>
          </a:p>
          <a:p>
            <a:pPr>
              <a:buFont typeface="Wingdings" panose="05000000000000000000" pitchFamily="2" charset="2"/>
              <a:buChar char="Ø"/>
            </a:pPr>
            <a:r>
              <a:rPr lang="fr-FR" sz="3400" b="1" dirty="0"/>
              <a:t>Si la fonction « digestion » est naturelle, notre estomac ne l’est plus </a:t>
            </a:r>
            <a:r>
              <a:rPr lang="fr-FR" sz="3400" dirty="0"/>
              <a:t>: il a une « mémoire » sensitive et nerveuse, résultant de notre éducation progressive à certains mets, textures, saveurs, etc.</a:t>
            </a:r>
          </a:p>
          <a:p>
            <a:endParaRPr lang="fr-FR" dirty="0"/>
          </a:p>
        </p:txBody>
      </p:sp>
    </p:spTree>
    <p:extLst>
      <p:ext uri="{BB962C8B-B14F-4D97-AF65-F5344CB8AC3E}">
        <p14:creationId xmlns:p14="http://schemas.microsoft.com/office/powerpoint/2010/main" val="229256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3146" y="273050"/>
            <a:ext cx="3008313" cy="135575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fr-FR" sz="2800" dirty="0"/>
              <a:t>Le caractère buissonnant de la lignée humaine</a:t>
            </a:r>
          </a:p>
        </p:txBody>
      </p:sp>
      <p:pic>
        <p:nvPicPr>
          <p:cNvPr id="4" name="Espace réservé du contenu 3"/>
          <p:cNvPicPr>
            <a:picLocks noGrp="1" noChangeAspect="1"/>
          </p:cNvPicPr>
          <p:nvPr>
            <p:ph idx="1"/>
          </p:nvPr>
        </p:nvPicPr>
        <p:blipFill>
          <a:blip r:embed="rId2"/>
          <a:stretch>
            <a:fillRect/>
          </a:stretch>
        </p:blipFill>
        <p:spPr>
          <a:xfrm>
            <a:off x="3643352" y="273050"/>
            <a:ext cx="4975146" cy="5853113"/>
          </a:xfrm>
          <a:prstGeom prst="rect">
            <a:avLst/>
          </a:prstGeom>
        </p:spPr>
      </p:pic>
      <p:sp>
        <p:nvSpPr>
          <p:cNvPr id="6" name="Espace réservé du texte 5"/>
          <p:cNvSpPr>
            <a:spLocks noGrp="1"/>
          </p:cNvSpPr>
          <p:nvPr>
            <p:ph type="body" sz="half" idx="2"/>
          </p:nvPr>
        </p:nvSpPr>
        <p:spPr>
          <a:xfrm>
            <a:off x="457200" y="1916832"/>
            <a:ext cx="3008313" cy="4209331"/>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fr-FR" sz="2400" dirty="0"/>
              <a:t>Plusieurs espèces d'</a:t>
            </a:r>
            <a:r>
              <a:rPr lang="fr-FR" sz="2400" dirty="0" err="1"/>
              <a:t>Homininés</a:t>
            </a:r>
            <a:r>
              <a:rPr lang="fr-FR" sz="2400" dirty="0"/>
              <a:t> ont donc vécu en même temps. </a:t>
            </a:r>
            <a:r>
              <a:rPr lang="fr-FR" sz="2400" b="1" dirty="0"/>
              <a:t>On parle de caractère buissonnant de la lignée humaine car les différentes espèces (qui apparaissent puis disparaissent) forment un buisson d'espèces</a:t>
            </a:r>
            <a:r>
              <a:rPr lang="fr-FR" sz="2400" dirty="0"/>
              <a:t>.</a:t>
            </a:r>
          </a:p>
        </p:txBody>
      </p:sp>
    </p:spTree>
    <p:extLst>
      <p:ext uri="{BB962C8B-B14F-4D97-AF65-F5344CB8AC3E}">
        <p14:creationId xmlns:p14="http://schemas.microsoft.com/office/powerpoint/2010/main" val="954246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00B050"/>
                </a:solidFill>
              </a:rPr>
              <a:t>B) l’homme se civilise par la culture</a:t>
            </a:r>
          </a:p>
        </p:txBody>
      </p:sp>
      <p:sp>
        <p:nvSpPr>
          <p:cNvPr id="5" name="Espace réservé du contenu 4"/>
          <p:cNvSpPr>
            <a:spLocks noGrp="1"/>
          </p:cNvSpPr>
          <p:nvPr>
            <p:ph idx="1"/>
          </p:nvPr>
        </p:nvSpPr>
        <p:spPr>
          <a:xfrm>
            <a:off x="457200" y="1600200"/>
            <a:ext cx="8363272" cy="4781128"/>
          </a:xfrm>
        </p:spPr>
        <p:txBody>
          <a:bodyPr>
            <a:normAutofit fontScale="92500"/>
          </a:bodyPr>
          <a:lstStyle/>
          <a:p>
            <a:pPr marL="567360" indent="-457200">
              <a:spcBef>
                <a:spcPts val="300"/>
              </a:spcBef>
              <a:buClr>
                <a:srgbClr val="A04DA3"/>
              </a:buClr>
            </a:pPr>
            <a:r>
              <a:rPr lang="fr-FR" spc="-1" dirty="0"/>
              <a:t>Civiliser, c’est rendre plus apte à la vie en société.</a:t>
            </a:r>
          </a:p>
          <a:p>
            <a:pPr marL="567360" indent="-457200">
              <a:spcBef>
                <a:spcPts val="300"/>
              </a:spcBef>
              <a:buClr>
                <a:srgbClr val="A04DA3"/>
              </a:buClr>
            </a:pPr>
            <a:r>
              <a:rPr lang="fr-FR" dirty="0"/>
              <a:t>La « civilisation » contient l’idée d’un </a:t>
            </a:r>
            <a:r>
              <a:rPr lang="fr-FR" b="1" dirty="0"/>
              <a:t>processus normatif visant à encadrer et limiter la violence humaine</a:t>
            </a:r>
            <a:r>
              <a:rPr lang="fr-FR" dirty="0"/>
              <a:t>, par des règles et des institutions sociales.</a:t>
            </a:r>
          </a:p>
          <a:p>
            <a:pPr marL="567360" indent="-457200">
              <a:spcBef>
                <a:spcPts val="300"/>
              </a:spcBef>
              <a:buClr>
                <a:srgbClr val="A04DA3"/>
              </a:buClr>
            </a:pPr>
            <a:r>
              <a:rPr lang="fr-FR" b="1" dirty="0"/>
              <a:t>Le présupposé : l’homme serait naturellement violent et inapte à vivre en société,</a:t>
            </a:r>
            <a:r>
              <a:rPr lang="fr-FR" dirty="0"/>
              <a:t> alors même qu’il a besoin de ses semblables pour survivre (cf. ch.3 le concept de « l’insociable sociabilité », Kant)</a:t>
            </a:r>
          </a:p>
          <a:p>
            <a:pPr marL="567360" indent="-457200">
              <a:spcBef>
                <a:spcPts val="300"/>
              </a:spcBef>
              <a:buClr>
                <a:srgbClr val="A04DA3"/>
              </a:buClr>
            </a:pPr>
            <a:endParaRPr lang="fr-FR" dirty="0"/>
          </a:p>
        </p:txBody>
      </p:sp>
    </p:spTree>
    <p:extLst>
      <p:ext uri="{BB962C8B-B14F-4D97-AF65-F5344CB8AC3E}">
        <p14:creationId xmlns:p14="http://schemas.microsoft.com/office/powerpoint/2010/main" val="23378511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9CE310-5099-AC8D-71BB-7AC5390277A8}"/>
              </a:ext>
            </a:extLst>
          </p:cNvPr>
          <p:cNvSpPr>
            <a:spLocks noGrp="1"/>
          </p:cNvSpPr>
          <p:nvPr>
            <p:ph type="title"/>
          </p:nvPr>
        </p:nvSpPr>
        <p:spPr/>
        <p:txBody>
          <a:bodyPr>
            <a:normAutofit fontScale="90000"/>
          </a:bodyPr>
          <a:lstStyle/>
          <a:p>
            <a:r>
              <a:rPr lang="fr-FR" b="1" i="1" dirty="0">
                <a:solidFill>
                  <a:srgbClr val="00B050"/>
                </a:solidFill>
              </a:rPr>
              <a:t>a) Thomas Hobbes : l’homme est naturellement méchant</a:t>
            </a:r>
          </a:p>
        </p:txBody>
      </p:sp>
      <p:sp>
        <p:nvSpPr>
          <p:cNvPr id="3" name="Espace réservé du contenu 2">
            <a:extLst>
              <a:ext uri="{FF2B5EF4-FFF2-40B4-BE49-F238E27FC236}">
                <a16:creationId xmlns:a16="http://schemas.microsoft.com/office/drawing/2014/main" id="{7499903D-D7D8-CADF-6FBA-DCA21AA27C24}"/>
              </a:ext>
            </a:extLst>
          </p:cNvPr>
          <p:cNvSpPr>
            <a:spLocks noGrp="1"/>
          </p:cNvSpPr>
          <p:nvPr>
            <p:ph idx="1"/>
          </p:nvPr>
        </p:nvSpPr>
        <p:spPr>
          <a:xfrm>
            <a:off x="251520" y="1600200"/>
            <a:ext cx="8712968" cy="5429200"/>
          </a:xfrm>
        </p:spPr>
        <p:txBody>
          <a:bodyPr>
            <a:normAutofit fontScale="62500" lnSpcReduction="20000"/>
          </a:bodyPr>
          <a:lstStyle/>
          <a:p>
            <a:pPr marL="68580" indent="0" algn="just">
              <a:buNone/>
            </a:pPr>
            <a:r>
              <a:rPr lang="fr-FR" sz="3800" dirty="0"/>
              <a:t>« Nous trouvons dans la nature humaine trois principales causes de querelle : premièrement, la rivalité; deuxièmement, la défiance; et troisièmement la fierté.</a:t>
            </a:r>
          </a:p>
          <a:p>
            <a:pPr marL="68580" indent="0" algn="just">
              <a:buNone/>
            </a:pPr>
            <a:r>
              <a:rPr lang="fr-FR" sz="3800" dirty="0"/>
              <a:t>La première fait que les hommes attaquent pour le gain, la seconde pour la sécurité, et la troisième pour la réputation. Dans le premier cas, ils usent de violence pour se rendre maîtres de la personne d’autres hommes, femmes, enfants, et du bétail; dans le second cas, pour les défendre; et dans le troisième cas, pour des bagatelles, comme un mot, un sourire, une opinion différente, et tout autre signe de sous-estimation, [qui atteint] soit directement leur personne, soit, indirectement leurs parents, leurs amis, leur nation, leur profession, ou leur nom.</a:t>
            </a:r>
          </a:p>
          <a:p>
            <a:pPr marL="68580" indent="0" algn="just">
              <a:buNone/>
            </a:pPr>
            <a:r>
              <a:rPr lang="fr-FR" sz="3800" dirty="0"/>
              <a:t>Par là, il est manifeste que pendant le temps où les hommes vivent sans un pouvoir commun qui les maintienne tous dans la peur, ils sont dans cette condition qu’on appelle guerre, et cette guerre est telle qu’elle est celle de tout homme contre homme. »</a:t>
            </a:r>
          </a:p>
          <a:p>
            <a:pPr marL="68580" indent="0" algn="r">
              <a:buNone/>
            </a:pPr>
            <a:r>
              <a:rPr lang="fr-FR" sz="3800" dirty="0"/>
              <a:t>Hobbes, </a:t>
            </a:r>
            <a:r>
              <a:rPr lang="fr-FR" sz="3800" i="1" u="sng" dirty="0"/>
              <a:t>Léviathan</a:t>
            </a:r>
            <a:r>
              <a:rPr lang="fr-FR" sz="3800" dirty="0"/>
              <a:t> (1651</a:t>
            </a:r>
            <a:r>
              <a:rPr lang="fr-FR" dirty="0"/>
              <a:t>)</a:t>
            </a:r>
          </a:p>
        </p:txBody>
      </p:sp>
    </p:spTree>
    <p:extLst>
      <p:ext uri="{BB962C8B-B14F-4D97-AF65-F5344CB8AC3E}">
        <p14:creationId xmlns:p14="http://schemas.microsoft.com/office/powerpoint/2010/main" val="2280064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Selon Hobbes, la guerre est la condition naturelle de l’homme</a:t>
            </a:r>
          </a:p>
        </p:txBody>
      </p:sp>
      <p:sp>
        <p:nvSpPr>
          <p:cNvPr id="3" name="Espace réservé du contenu 2"/>
          <p:cNvSpPr>
            <a:spLocks noGrp="1"/>
          </p:cNvSpPr>
          <p:nvPr>
            <p:ph idx="1"/>
          </p:nvPr>
        </p:nvSpPr>
        <p:spPr>
          <a:xfrm>
            <a:off x="374848" y="1844824"/>
            <a:ext cx="8229600" cy="4738538"/>
          </a:xfrm>
        </p:spPr>
        <p:txBody>
          <a:bodyPr>
            <a:normAutofit/>
          </a:bodyPr>
          <a:lstStyle/>
          <a:p>
            <a:r>
              <a:rPr lang="fr-FR" b="1" dirty="0"/>
              <a:t>A l’état de nature, l’homme laisse libre cours à sa violence </a:t>
            </a:r>
            <a:r>
              <a:rPr lang="fr-FR" dirty="0"/>
              <a:t>contre ses semblables et est en guerre perpétuelle avec eux.</a:t>
            </a:r>
          </a:p>
          <a:p>
            <a:r>
              <a:rPr lang="fr-FR" dirty="0"/>
              <a:t>Cette guerre n’est pas forcément à comprendre comme un combat physique ou armé effectif, mais plutôt comme </a:t>
            </a:r>
            <a:r>
              <a:rPr lang="fr-FR" b="1" dirty="0"/>
              <a:t>le climat qui domine durablement les relations humaines.</a:t>
            </a:r>
          </a:p>
          <a:p>
            <a:r>
              <a:rPr lang="fr-FR" dirty="0"/>
              <a:t>Ce climat est celui d’une </a:t>
            </a:r>
            <a:r>
              <a:rPr lang="fr-FR" b="1" dirty="0"/>
              <a:t>rivalité</a:t>
            </a:r>
            <a:r>
              <a:rPr lang="fr-FR" dirty="0"/>
              <a:t> qui pousse les hommes à se chercher querelle sans cesse.</a:t>
            </a:r>
          </a:p>
          <a:p>
            <a:endParaRPr lang="fr-FR" dirty="0"/>
          </a:p>
        </p:txBody>
      </p:sp>
    </p:spTree>
    <p:extLst>
      <p:ext uri="{BB962C8B-B14F-4D97-AF65-F5344CB8AC3E}">
        <p14:creationId xmlns:p14="http://schemas.microsoft.com/office/powerpoint/2010/main" val="79438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Les trois causes de la guerre</a:t>
            </a:r>
          </a:p>
        </p:txBody>
      </p:sp>
      <p:sp>
        <p:nvSpPr>
          <p:cNvPr id="3" name="Espace réservé du contenu 2"/>
          <p:cNvSpPr>
            <a:spLocks noGrp="1"/>
          </p:cNvSpPr>
          <p:nvPr>
            <p:ph idx="1"/>
          </p:nvPr>
        </p:nvSpPr>
        <p:spPr>
          <a:xfrm>
            <a:off x="251520" y="1556792"/>
            <a:ext cx="8568952" cy="5301208"/>
          </a:xfrm>
        </p:spPr>
        <p:txBody>
          <a:bodyPr>
            <a:normAutofit fontScale="92500" lnSpcReduction="20000"/>
          </a:bodyPr>
          <a:lstStyle/>
          <a:p>
            <a:r>
              <a:rPr lang="fr-FR" dirty="0"/>
              <a:t>La guerre résulte du choc mécanique de trois passions : la rivalité, la défiance et la fierté.</a:t>
            </a:r>
          </a:p>
          <a:p>
            <a:r>
              <a:rPr lang="fr-FR" dirty="0"/>
              <a:t> Pour Hobbes, </a:t>
            </a:r>
            <a:r>
              <a:rPr lang="fr-FR" b="1" dirty="0"/>
              <a:t>l’avidité</a:t>
            </a:r>
            <a:r>
              <a:rPr lang="fr-FR" dirty="0"/>
              <a:t>, </a:t>
            </a:r>
            <a:r>
              <a:rPr lang="fr-FR" b="1" dirty="0"/>
              <a:t>l’appétit de possession et de pouvoir</a:t>
            </a:r>
            <a:r>
              <a:rPr lang="fr-FR" dirty="0"/>
              <a:t> déterminent la rivalité.</a:t>
            </a:r>
          </a:p>
          <a:p>
            <a:r>
              <a:rPr lang="fr-FR" dirty="0"/>
              <a:t>  La nature humaine se caractérise aussi par un </a:t>
            </a:r>
            <a:r>
              <a:rPr lang="fr-FR" b="1" dirty="0"/>
              <a:t>amour de la gloire</a:t>
            </a:r>
            <a:r>
              <a:rPr lang="fr-FR" dirty="0"/>
              <a:t>, par la </a:t>
            </a:r>
            <a:r>
              <a:rPr lang="fr-FR" b="1" dirty="0"/>
              <a:t>vanité</a:t>
            </a:r>
            <a:r>
              <a:rPr lang="fr-FR" dirty="0"/>
              <a:t> ou par l’</a:t>
            </a:r>
            <a:r>
              <a:rPr lang="fr-FR" b="1" dirty="0"/>
              <a:t>orgueil</a:t>
            </a:r>
            <a:r>
              <a:rPr lang="fr-FR" dirty="0"/>
              <a:t>.</a:t>
            </a:r>
          </a:p>
          <a:p>
            <a:r>
              <a:rPr lang="fr-FR" dirty="0"/>
              <a:t>La concurrence, la rivalité pour la possession des biens, pour le pouvoir ou pour les prestige (la réputation) engendre la guerre de tous contre tous et justifie la passion la plus puissante : </a:t>
            </a:r>
            <a:r>
              <a:rPr lang="fr-FR" b="1" dirty="0"/>
              <a:t>la crainte de la mort violente, et le désir de se conserver à n’importe quel prix.</a:t>
            </a:r>
            <a:endParaRPr lang="fr-FR" dirty="0"/>
          </a:p>
          <a:p>
            <a:endParaRPr lang="fr-FR" dirty="0"/>
          </a:p>
        </p:txBody>
      </p:sp>
    </p:spTree>
    <p:extLst>
      <p:ext uri="{BB962C8B-B14F-4D97-AF65-F5344CB8AC3E}">
        <p14:creationId xmlns:p14="http://schemas.microsoft.com/office/powerpoint/2010/main" val="227327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L’Etat met fin à la guerre</a:t>
            </a:r>
          </a:p>
        </p:txBody>
      </p:sp>
      <p:sp>
        <p:nvSpPr>
          <p:cNvPr id="3" name="Espace réservé du contenu 2"/>
          <p:cNvSpPr>
            <a:spLocks noGrp="1"/>
          </p:cNvSpPr>
          <p:nvPr>
            <p:ph idx="1"/>
          </p:nvPr>
        </p:nvSpPr>
        <p:spPr>
          <a:xfrm>
            <a:off x="323528" y="1417638"/>
            <a:ext cx="8363272" cy="4963690"/>
          </a:xfrm>
        </p:spPr>
        <p:txBody>
          <a:bodyPr>
            <a:normAutofit fontScale="92500" lnSpcReduction="20000"/>
          </a:bodyPr>
          <a:lstStyle/>
          <a:p>
            <a:r>
              <a:rPr lang="fr-FR" dirty="0"/>
              <a:t>La sortie hors de l’état de nature passe par l’institution d’une </a:t>
            </a:r>
            <a:r>
              <a:rPr lang="fr-FR" b="1" dirty="0"/>
              <a:t>autorité politique qui s’impose par la peur</a:t>
            </a:r>
            <a:r>
              <a:rPr lang="fr-FR" dirty="0"/>
              <a:t> qu’elle inspire à tous. </a:t>
            </a:r>
          </a:p>
          <a:p>
            <a:r>
              <a:rPr lang="fr-FR" dirty="0"/>
              <a:t>Le respect de la loi commune est assuré par la </a:t>
            </a:r>
            <a:r>
              <a:rPr lang="fr-FR" b="1" dirty="0"/>
              <a:t>crainte de la répression violente </a:t>
            </a:r>
            <a:r>
              <a:rPr lang="fr-FR" dirty="0"/>
              <a:t>qui s’abattra sur tout récalcitrant. </a:t>
            </a:r>
          </a:p>
          <a:p>
            <a:r>
              <a:rPr lang="fr-FR" dirty="0"/>
              <a:t>C’est donc sur la passion de la </a:t>
            </a:r>
            <a:r>
              <a:rPr lang="fr-FR" b="1" dirty="0"/>
              <a:t>défiance</a:t>
            </a:r>
            <a:r>
              <a:rPr lang="fr-FR" dirty="0"/>
              <a:t> que s’appuie l’institution de l’Etat : chacun choisit d’obéir à la loi pour conserver sa vie et ses biens.</a:t>
            </a:r>
          </a:p>
          <a:p>
            <a:r>
              <a:rPr lang="fr-FR" dirty="0"/>
              <a:t>Pour Hobbes, </a:t>
            </a:r>
            <a:r>
              <a:rPr lang="fr-FR" b="1" dirty="0"/>
              <a:t>les individus doivent renoncer à leur liberté pour pouvoir vivre en sécurité </a:t>
            </a:r>
            <a:r>
              <a:rPr lang="fr-FR" dirty="0"/>
              <a:t>(cf. aussi chapitre 3 sur la liberté et la loi).</a:t>
            </a:r>
          </a:p>
          <a:p>
            <a:endParaRPr lang="fr-FR" dirty="0"/>
          </a:p>
        </p:txBody>
      </p:sp>
    </p:spTree>
    <p:extLst>
      <p:ext uri="{BB962C8B-B14F-4D97-AF65-F5344CB8AC3E}">
        <p14:creationId xmlns:p14="http://schemas.microsoft.com/office/powerpoint/2010/main" val="400304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Problème</a:t>
            </a:r>
          </a:p>
        </p:txBody>
      </p:sp>
      <p:sp>
        <p:nvSpPr>
          <p:cNvPr id="3" name="Espace réservé du contenu 2"/>
          <p:cNvSpPr>
            <a:spLocks noGrp="1"/>
          </p:cNvSpPr>
          <p:nvPr>
            <p:ph idx="1"/>
          </p:nvPr>
        </p:nvSpPr>
        <p:spPr/>
        <p:txBody>
          <a:bodyPr>
            <a:normAutofit lnSpcReduction="10000"/>
          </a:bodyPr>
          <a:lstStyle/>
          <a:p>
            <a:pPr marL="68580" indent="0" algn="ctr">
              <a:buNone/>
            </a:pPr>
            <a:r>
              <a:rPr lang="fr-FR" dirty="0"/>
              <a:t>Ces passions, causes de la guerre, sont-elles innées chez l’homme ou sont-elles au contraire le produit de la vie en société ?</a:t>
            </a:r>
          </a:p>
          <a:p>
            <a:pPr marL="68580" indent="0" algn="ctr">
              <a:buNone/>
            </a:pPr>
            <a:r>
              <a:rPr lang="fr-FR" dirty="0"/>
              <a:t>En d’autres termes</a:t>
            </a:r>
            <a:r>
              <a:rPr lang="fr-FR" b="1" dirty="0"/>
              <a:t>, l’homme est-il naturellement méchant et violent ou bien sa méchanceté est-elle une construction historique ?</a:t>
            </a:r>
          </a:p>
          <a:p>
            <a:pPr marL="68580" indent="0" algn="ctr">
              <a:buNone/>
            </a:pPr>
            <a:r>
              <a:rPr lang="fr-FR" b="1" dirty="0"/>
              <a:t>La culture met-elle vraiment fin à la violence ou bien est-elle la cause de la violence ?</a:t>
            </a:r>
          </a:p>
        </p:txBody>
      </p:sp>
    </p:spTree>
    <p:extLst>
      <p:ext uri="{BB962C8B-B14F-4D97-AF65-F5344CB8AC3E}">
        <p14:creationId xmlns:p14="http://schemas.microsoft.com/office/powerpoint/2010/main" val="26502909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FBEAE6-FF39-E0E8-2ABC-239AED42EE1E}"/>
              </a:ext>
            </a:extLst>
          </p:cNvPr>
          <p:cNvSpPr>
            <a:spLocks noGrp="1"/>
          </p:cNvSpPr>
          <p:nvPr>
            <p:ph type="title"/>
          </p:nvPr>
        </p:nvSpPr>
        <p:spPr/>
        <p:txBody>
          <a:bodyPr>
            <a:noAutofit/>
          </a:bodyPr>
          <a:lstStyle/>
          <a:p>
            <a:r>
              <a:rPr lang="fr-FR" sz="3600" b="1" i="1" dirty="0">
                <a:solidFill>
                  <a:srgbClr val="00B050"/>
                </a:solidFill>
              </a:rPr>
              <a:t>b) La thèse de Rousseau : la méchanceté est le produit de la vie sociale</a:t>
            </a:r>
          </a:p>
        </p:txBody>
      </p:sp>
      <p:sp>
        <p:nvSpPr>
          <p:cNvPr id="3" name="Espace réservé du contenu 2">
            <a:extLst>
              <a:ext uri="{FF2B5EF4-FFF2-40B4-BE49-F238E27FC236}">
                <a16:creationId xmlns:a16="http://schemas.microsoft.com/office/drawing/2014/main" id="{FB17475E-658F-1E24-AEA6-0D2C7BBF0987}"/>
              </a:ext>
            </a:extLst>
          </p:cNvPr>
          <p:cNvSpPr>
            <a:spLocks noGrp="1"/>
          </p:cNvSpPr>
          <p:nvPr>
            <p:ph idx="1"/>
          </p:nvPr>
        </p:nvSpPr>
        <p:spPr>
          <a:xfrm>
            <a:off x="323528" y="1772816"/>
            <a:ext cx="8640960" cy="4968552"/>
          </a:xfrm>
        </p:spPr>
        <p:txBody>
          <a:bodyPr>
            <a:normAutofit fontScale="77500" lnSpcReduction="20000"/>
          </a:bodyPr>
          <a:lstStyle/>
          <a:p>
            <a:pPr marL="0" indent="0" algn="just">
              <a:buNone/>
            </a:pPr>
            <a:r>
              <a:rPr lang="fr-FR" dirty="0"/>
              <a:t>«</a:t>
            </a:r>
            <a:r>
              <a:rPr lang="fr-FR" b="1" dirty="0"/>
              <a:t> Pourquoi l’homme seul est-il sujet à devenir imbécile ? </a:t>
            </a:r>
            <a:r>
              <a:rPr lang="fr-FR" dirty="0"/>
              <a:t>N’est-ce point qu’il retourne ainsi dans son état primitif, et que, tandis que la bête, qui n’a rien acquis n’a rien non plus à perdre, reste toujours avec son instinct, l’homme, reperdant par la vieillesse ou d’autres accidents tout ce que sa perfectibilité lui avait fait acquérir, retombe ainsi plus bas que la bête même ? Il serait triste pour nous d’être forcés de convenir que cette faculté distinctive et presque illimitée, est la source de tous les malheurs de l’homme ; que c’est elle qui le tire, à force de temps, de cette condition originaire, dans laquelle il coulerait des jours tranquilles et innocents ; que c’est elle qui, faisant éclore avec les siècles ses lumières et ses erreurs, ses vices et ses vertus, le rend à la longue le tyran de lui-même et de la nature ».</a:t>
            </a:r>
          </a:p>
          <a:p>
            <a:pPr marL="0" indent="0" algn="r">
              <a:buNone/>
            </a:pPr>
            <a:r>
              <a:rPr lang="fr-FR" dirty="0"/>
              <a:t>Jean-Jacques Rousseau, </a:t>
            </a:r>
            <a:r>
              <a:rPr lang="fr-FR" i="1" u="sng" dirty="0"/>
              <a:t>Discours sur l’origine et les fondements de l’inégalité parmi les hommes </a:t>
            </a:r>
            <a:r>
              <a:rPr lang="fr-FR" dirty="0"/>
              <a:t>(1755)</a:t>
            </a:r>
          </a:p>
          <a:p>
            <a:endParaRPr lang="fr-FR" dirty="0"/>
          </a:p>
        </p:txBody>
      </p:sp>
    </p:spTree>
    <p:extLst>
      <p:ext uri="{BB962C8B-B14F-4D97-AF65-F5344CB8AC3E}">
        <p14:creationId xmlns:p14="http://schemas.microsoft.com/office/powerpoint/2010/main" val="34376264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544D1E-2400-12BD-7756-22528E040675}"/>
              </a:ext>
            </a:extLst>
          </p:cNvPr>
          <p:cNvSpPr>
            <a:spLocks noGrp="1"/>
          </p:cNvSpPr>
          <p:nvPr>
            <p:ph type="title"/>
          </p:nvPr>
        </p:nvSpPr>
        <p:spPr/>
        <p:txBody>
          <a:bodyPr/>
          <a:lstStyle/>
          <a:p>
            <a:r>
              <a:rPr lang="fr-FR" dirty="0"/>
              <a:t>L’homme est perfectible</a:t>
            </a:r>
          </a:p>
        </p:txBody>
      </p:sp>
      <p:sp>
        <p:nvSpPr>
          <p:cNvPr id="3" name="Espace réservé du contenu 2">
            <a:extLst>
              <a:ext uri="{FF2B5EF4-FFF2-40B4-BE49-F238E27FC236}">
                <a16:creationId xmlns:a16="http://schemas.microsoft.com/office/drawing/2014/main" id="{A3D56212-8FFE-D9A4-E29F-D90FDBA4A741}"/>
              </a:ext>
            </a:extLst>
          </p:cNvPr>
          <p:cNvSpPr>
            <a:spLocks noGrp="1"/>
          </p:cNvSpPr>
          <p:nvPr>
            <p:ph idx="1"/>
          </p:nvPr>
        </p:nvSpPr>
        <p:spPr>
          <a:xfrm>
            <a:off x="457200" y="1600200"/>
            <a:ext cx="8507288" cy="4983162"/>
          </a:xfrm>
        </p:spPr>
        <p:txBody>
          <a:bodyPr/>
          <a:lstStyle/>
          <a:p>
            <a:r>
              <a:rPr lang="fr-FR" dirty="0"/>
              <a:t>Nous avons déjà rencontré cette idée (</a:t>
            </a:r>
            <a:r>
              <a:rPr lang="fr-FR" dirty="0" err="1"/>
              <a:t>cf.II.A</a:t>
            </a:r>
            <a:r>
              <a:rPr lang="fr-FR" dirty="0"/>
              <a:t>) : l’homme se distingue de l’animal par sa perfectibilité.</a:t>
            </a:r>
          </a:p>
          <a:p>
            <a:r>
              <a:rPr lang="fr-FR" dirty="0"/>
              <a:t>Alors que l’animal est déterminé par son instinct, l’homme naît libre et indéterminé.</a:t>
            </a:r>
          </a:p>
          <a:p>
            <a:r>
              <a:rPr lang="fr-FR" dirty="0"/>
              <a:t>Cela signifie que l’homme doit recourir à l’artifice et à la culture pour assurer sa survie.</a:t>
            </a:r>
          </a:p>
          <a:p>
            <a:endParaRPr lang="fr-FR" dirty="0"/>
          </a:p>
          <a:p>
            <a:endParaRPr lang="fr-FR" dirty="0"/>
          </a:p>
        </p:txBody>
      </p:sp>
    </p:spTree>
    <p:extLst>
      <p:ext uri="{BB962C8B-B14F-4D97-AF65-F5344CB8AC3E}">
        <p14:creationId xmlns:p14="http://schemas.microsoft.com/office/powerpoint/2010/main" val="1756931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a:solidFill>
                  <a:srgbClr val="C00000"/>
                </a:solidFill>
              </a:rPr>
              <a:t>Cependant, la perfectibilité n’est pas forcément le progrès</a:t>
            </a:r>
          </a:p>
        </p:txBody>
      </p:sp>
      <p:sp>
        <p:nvSpPr>
          <p:cNvPr id="3" name="Espace réservé du contenu 2"/>
          <p:cNvSpPr>
            <a:spLocks noGrp="1"/>
          </p:cNvSpPr>
          <p:nvPr>
            <p:ph idx="1"/>
          </p:nvPr>
        </p:nvSpPr>
        <p:spPr>
          <a:xfrm>
            <a:off x="179512" y="1844824"/>
            <a:ext cx="8964488" cy="4536504"/>
          </a:xfrm>
        </p:spPr>
        <p:txBody>
          <a:bodyPr>
            <a:normAutofit lnSpcReduction="10000"/>
          </a:bodyPr>
          <a:lstStyle/>
          <a:p>
            <a:r>
              <a:rPr lang="fr-FR" dirty="0"/>
              <a:t>Notre faculté de changer, notre existence historique sont-elles nécessairement un bien ? Selon Rousseau, on peut en douter.</a:t>
            </a:r>
          </a:p>
          <a:p>
            <a:r>
              <a:rPr lang="fr-FR" b="1" dirty="0"/>
              <a:t>Changer n’est pas synonyme de progresser. </a:t>
            </a:r>
            <a:r>
              <a:rPr lang="fr-FR" dirty="0"/>
              <a:t>On parle de progrès lorsque, comparant deux états historiques, on considère que </a:t>
            </a:r>
            <a:r>
              <a:rPr lang="fr-FR" b="1" dirty="0"/>
              <a:t>l’état d’arrivée est supérieur à l’état de départ. </a:t>
            </a:r>
          </a:p>
          <a:p>
            <a:r>
              <a:rPr lang="fr-FR" b="1" dirty="0"/>
              <a:t>Rousseau pose la question : </a:t>
            </a:r>
            <a:r>
              <a:rPr lang="fr-FR" b="1" dirty="0">
                <a:solidFill>
                  <a:srgbClr val="FF0000"/>
                </a:solidFill>
              </a:rPr>
              <a:t>« </a:t>
            </a:r>
            <a:r>
              <a:rPr lang="fr-FR" b="1" i="1" dirty="0">
                <a:solidFill>
                  <a:srgbClr val="FF0000"/>
                </a:solidFill>
              </a:rPr>
              <a:t>Pourquoi l’homme est-il seul sujet à devenir imbécile ? »</a:t>
            </a:r>
          </a:p>
          <a:p>
            <a:pPr marL="0" indent="0">
              <a:buNone/>
            </a:pPr>
            <a:endParaRPr lang="fr-FR" dirty="0"/>
          </a:p>
        </p:txBody>
      </p:sp>
    </p:spTree>
    <p:extLst>
      <p:ext uri="{BB962C8B-B14F-4D97-AF65-F5344CB8AC3E}">
        <p14:creationId xmlns:p14="http://schemas.microsoft.com/office/powerpoint/2010/main" val="239969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2E82DC-D1F8-A883-FD88-9FDF069D6856}"/>
              </a:ext>
            </a:extLst>
          </p:cNvPr>
          <p:cNvSpPr>
            <a:spLocks noGrp="1"/>
          </p:cNvSpPr>
          <p:nvPr>
            <p:ph type="title"/>
          </p:nvPr>
        </p:nvSpPr>
        <p:spPr/>
        <p:txBody>
          <a:bodyPr>
            <a:normAutofit fontScale="90000"/>
          </a:bodyPr>
          <a:lstStyle/>
          <a:p>
            <a:r>
              <a:rPr lang="fr-FR" dirty="0"/>
              <a:t>La faiblesse de la perfectibilité : la perte de la mémoire</a:t>
            </a:r>
          </a:p>
        </p:txBody>
      </p:sp>
      <p:sp>
        <p:nvSpPr>
          <p:cNvPr id="4" name="Espace réservé du contenu 3">
            <a:extLst>
              <a:ext uri="{FF2B5EF4-FFF2-40B4-BE49-F238E27FC236}">
                <a16:creationId xmlns:a16="http://schemas.microsoft.com/office/drawing/2014/main" id="{61C7D7ED-6136-78E1-4979-B27E49B76428}"/>
              </a:ext>
            </a:extLst>
          </p:cNvPr>
          <p:cNvSpPr>
            <a:spLocks noGrp="1"/>
          </p:cNvSpPr>
          <p:nvPr>
            <p:ph sz="half" idx="1"/>
          </p:nvPr>
        </p:nvSpPr>
        <p:spPr>
          <a:xfrm>
            <a:off x="457200" y="1600200"/>
            <a:ext cx="4038600" cy="5257800"/>
          </a:xfrm>
        </p:spPr>
        <p:txBody>
          <a:bodyPr>
            <a:normAutofit fontScale="77500" lnSpcReduction="20000"/>
          </a:bodyPr>
          <a:lstStyle/>
          <a:p>
            <a:r>
              <a:rPr lang="fr-FR" b="1" u="sng" dirty="0"/>
              <a:t>L’individu est soumis à la déchéance de la vieillesse</a:t>
            </a:r>
          </a:p>
          <a:p>
            <a:r>
              <a:rPr lang="fr-FR" dirty="0"/>
              <a:t>Privé par les effets de l’âge ou de la maladie (Alzheimer) de son patrimoine culturel</a:t>
            </a:r>
            <a:r>
              <a:rPr lang="fr-FR" b="1" dirty="0"/>
              <a:t>,  l’homme « </a:t>
            </a:r>
            <a:r>
              <a:rPr lang="fr-FR" b="1" i="1" dirty="0"/>
              <a:t>retombe ainsi plus bas que la bête</a:t>
            </a:r>
            <a:r>
              <a:rPr lang="fr-FR" b="1" dirty="0"/>
              <a:t> ». </a:t>
            </a:r>
          </a:p>
          <a:p>
            <a:r>
              <a:rPr lang="fr-FR" dirty="0"/>
              <a:t>Rousseau veut dire que comparé à l’animal « </a:t>
            </a:r>
            <a:r>
              <a:rPr lang="fr-FR" i="1" dirty="0"/>
              <a:t>qui n’a rien acquis…et n’a rien non plus à perdre </a:t>
            </a:r>
            <a:r>
              <a:rPr lang="fr-FR" dirty="0"/>
              <a:t>», </a:t>
            </a:r>
            <a:r>
              <a:rPr lang="fr-FR" b="1" dirty="0"/>
              <a:t>le vieillard est un être misérable ne devant sa survie qu’à sa prise en charge par d’autres.</a:t>
            </a:r>
          </a:p>
          <a:p>
            <a:endParaRPr lang="fr-FR" dirty="0"/>
          </a:p>
        </p:txBody>
      </p:sp>
      <p:sp>
        <p:nvSpPr>
          <p:cNvPr id="5" name="Espace réservé du contenu 4">
            <a:extLst>
              <a:ext uri="{FF2B5EF4-FFF2-40B4-BE49-F238E27FC236}">
                <a16:creationId xmlns:a16="http://schemas.microsoft.com/office/drawing/2014/main" id="{940C7941-351F-01C6-1F99-FEA126BB1D47}"/>
              </a:ext>
            </a:extLst>
          </p:cNvPr>
          <p:cNvSpPr>
            <a:spLocks noGrp="1"/>
          </p:cNvSpPr>
          <p:nvPr>
            <p:ph sz="half" idx="2"/>
          </p:nvPr>
        </p:nvSpPr>
        <p:spPr>
          <a:xfrm>
            <a:off x="4648200" y="1600200"/>
            <a:ext cx="4038600" cy="5141168"/>
          </a:xfrm>
        </p:spPr>
        <p:txBody>
          <a:bodyPr>
            <a:normAutofit fontScale="77500" lnSpcReduction="20000"/>
          </a:bodyPr>
          <a:lstStyle/>
          <a:p>
            <a:r>
              <a:rPr lang="fr-FR" b="1" u="sng" dirty="0"/>
              <a:t>Une société peut aussi perdre ses acquis culturels</a:t>
            </a:r>
          </a:p>
          <a:p>
            <a:r>
              <a:rPr lang="fr-FR" b="1" dirty="0"/>
              <a:t>Les acquisitions historiques sont fragiles</a:t>
            </a:r>
            <a:r>
              <a:rPr lang="fr-FR" dirty="0"/>
              <a:t>. Il suffit </a:t>
            </a:r>
            <a:r>
              <a:rPr lang="fr-FR" b="1" dirty="0"/>
              <a:t>qu’une génération renonce à transmettre, </a:t>
            </a:r>
            <a:r>
              <a:rPr lang="fr-FR" dirty="0"/>
              <a:t>à former ses enfants, à cultiver leurs mémoires.</a:t>
            </a:r>
          </a:p>
          <a:p>
            <a:r>
              <a:rPr lang="fr-FR" b="1" dirty="0"/>
              <a:t>Sous l’effet d’une calamité </a:t>
            </a:r>
            <a:r>
              <a:rPr lang="fr-FR" dirty="0"/>
              <a:t>quelconque (pensons à l’effet momentanément dévastateur des grandes invasions en Europe aux IV°,V° ; VI° siècles) on peut imaginer que soit englouti le capital historique de l’humanité</a:t>
            </a:r>
          </a:p>
        </p:txBody>
      </p:sp>
    </p:spTree>
    <p:extLst>
      <p:ext uri="{BB962C8B-B14F-4D97-AF65-F5344CB8AC3E}">
        <p14:creationId xmlns:p14="http://schemas.microsoft.com/office/powerpoint/2010/main" val="3161836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48829" y="410865"/>
            <a:ext cx="3008313" cy="995710"/>
          </a:xfrm>
        </p:spPr>
        <p:style>
          <a:lnRef idx="2">
            <a:schemeClr val="accent2"/>
          </a:lnRef>
          <a:fillRef idx="1">
            <a:schemeClr val="lt1"/>
          </a:fillRef>
          <a:effectRef idx="0">
            <a:schemeClr val="accent2"/>
          </a:effectRef>
          <a:fontRef idx="minor">
            <a:schemeClr val="dk1"/>
          </a:fontRef>
        </p:style>
        <p:txBody>
          <a:bodyPr>
            <a:normAutofit/>
          </a:bodyPr>
          <a:lstStyle/>
          <a:p>
            <a:pPr algn="ctr"/>
            <a:r>
              <a:rPr lang="fr-FR" sz="2800" dirty="0"/>
              <a:t>L’homme est un être de culture</a:t>
            </a:r>
          </a:p>
        </p:txBody>
      </p:sp>
      <p:sp>
        <p:nvSpPr>
          <p:cNvPr id="4" name="Espace réservé du texte 3"/>
          <p:cNvSpPr>
            <a:spLocks noGrp="1"/>
          </p:cNvSpPr>
          <p:nvPr>
            <p:ph type="body" sz="half" idx="2"/>
          </p:nvPr>
        </p:nvSpPr>
        <p:spPr>
          <a:xfrm>
            <a:off x="6300192" y="1556792"/>
            <a:ext cx="2736304" cy="5018236"/>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marL="342900" lvl="0" indent="-342900">
              <a:buFont typeface="Arial" panose="020B0604020202020204" pitchFamily="34" charset="0"/>
              <a:buChar char="•"/>
            </a:pPr>
            <a:r>
              <a:rPr lang="fr-FR" sz="2700" dirty="0">
                <a:solidFill>
                  <a:prstClr val="black"/>
                </a:solidFill>
              </a:rPr>
              <a:t>2,7 M d’années : apparition de l’</a:t>
            </a:r>
            <a:r>
              <a:rPr lang="fr-FR" sz="2700" i="1" dirty="0">
                <a:solidFill>
                  <a:prstClr val="black"/>
                </a:solidFill>
              </a:rPr>
              <a:t>homo habilis</a:t>
            </a:r>
            <a:r>
              <a:rPr lang="fr-FR" sz="2700" dirty="0">
                <a:solidFill>
                  <a:prstClr val="black"/>
                </a:solidFill>
              </a:rPr>
              <a:t> et des premiers outils débités</a:t>
            </a:r>
          </a:p>
          <a:p>
            <a:pPr marL="342900" lvl="0" indent="-342900">
              <a:buFont typeface="Arial" panose="020B0604020202020204" pitchFamily="34" charset="0"/>
              <a:buChar char="•"/>
            </a:pPr>
            <a:r>
              <a:rPr lang="fr-FR" sz="2700" dirty="0">
                <a:solidFill>
                  <a:prstClr val="black"/>
                </a:solidFill>
              </a:rPr>
              <a:t>- 440 000 : maîtrise du feu</a:t>
            </a:r>
          </a:p>
          <a:p>
            <a:pPr marL="342900" lvl="0" indent="-342900">
              <a:buFont typeface="Arial" panose="020B0604020202020204" pitchFamily="34" charset="0"/>
              <a:buChar char="•"/>
            </a:pPr>
            <a:r>
              <a:rPr lang="fr-FR" sz="3000" dirty="0">
                <a:solidFill>
                  <a:prstClr val="black"/>
                </a:solidFill>
              </a:rPr>
              <a:t>Entre – 100 000 et – 17 000 : cabanes, peintures d’art pariétal, « vénus » sculptées, propulseurs.</a:t>
            </a:r>
          </a:p>
          <a:p>
            <a:pPr marL="342900" lvl="0" indent="-342900">
              <a:buFont typeface="Arial" panose="020B0604020202020204" pitchFamily="34" charset="0"/>
              <a:buChar char="•"/>
            </a:pPr>
            <a:endParaRPr lang="fr-FR" sz="2700" dirty="0">
              <a:solidFill>
                <a:prstClr val="black"/>
              </a:solidFill>
            </a:endParaRPr>
          </a:p>
          <a:p>
            <a:pPr marL="342900" lvl="0" indent="-342900">
              <a:buFont typeface="Arial" panose="020B0604020202020204" pitchFamily="34" charset="0"/>
              <a:buChar char="•"/>
            </a:pPr>
            <a:endParaRPr lang="fr-FR" sz="2700" dirty="0">
              <a:solidFill>
                <a:prstClr val="black"/>
              </a:solidFill>
            </a:endParaRPr>
          </a:p>
          <a:p>
            <a:endParaRPr lang="fr-F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3" y="197898"/>
            <a:ext cx="3328987" cy="2962275"/>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6043" y="3160173"/>
            <a:ext cx="3068649" cy="3816424"/>
          </a:xfrm>
          <a:prstGeom prst="rect">
            <a:avLst/>
          </a:prstGeom>
          <a:noFill/>
          <a:ln w="38100">
            <a:solidFill>
              <a:schemeClr val="bg2">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1484784"/>
            <a:ext cx="3055739" cy="4536504"/>
          </a:xfrm>
          <a:prstGeom prst="rect">
            <a:avLst/>
          </a:prstGeom>
          <a:noFill/>
          <a:ln w="38100">
            <a:solidFill>
              <a:schemeClr val="tx2">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4031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barn(inVertical)">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arn(inVertical)">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93B6A8-08F7-B16E-C2F8-CE6073144EC5}"/>
              </a:ext>
            </a:extLst>
          </p:cNvPr>
          <p:cNvSpPr>
            <a:spLocks noGrp="1"/>
          </p:cNvSpPr>
          <p:nvPr>
            <p:ph type="title"/>
          </p:nvPr>
        </p:nvSpPr>
        <p:spPr/>
        <p:txBody>
          <a:bodyPr/>
          <a:lstStyle/>
          <a:p>
            <a:r>
              <a:rPr lang="fr-FR" dirty="0"/>
              <a:t>Les dangers de la perfectibilité</a:t>
            </a:r>
          </a:p>
        </p:txBody>
      </p:sp>
      <p:sp>
        <p:nvSpPr>
          <p:cNvPr id="5" name="Espace réservé du contenu 4">
            <a:extLst>
              <a:ext uri="{FF2B5EF4-FFF2-40B4-BE49-F238E27FC236}">
                <a16:creationId xmlns:a16="http://schemas.microsoft.com/office/drawing/2014/main" id="{D60C6A54-40DD-E200-1DCA-10537781BA00}"/>
              </a:ext>
            </a:extLst>
          </p:cNvPr>
          <p:cNvSpPr>
            <a:spLocks noGrp="1"/>
          </p:cNvSpPr>
          <p:nvPr>
            <p:ph idx="1"/>
          </p:nvPr>
        </p:nvSpPr>
        <p:spPr/>
        <p:txBody>
          <a:bodyPr>
            <a:normAutofit fontScale="92500" lnSpcReduction="10000"/>
          </a:bodyPr>
          <a:lstStyle/>
          <a:p>
            <a:pPr marL="0" indent="0">
              <a:buNone/>
            </a:pPr>
            <a:r>
              <a:rPr lang="fr-FR" b="1" dirty="0"/>
              <a:t>Pour Rousseau, la perfectibilité n’est pas seulement une faiblesse : elle est franchement mauvaise. Pourquoi ?</a:t>
            </a:r>
          </a:p>
          <a:p>
            <a:r>
              <a:rPr lang="fr-FR" b="1" dirty="0"/>
              <a:t>Elle ne conduit pas au bonheur </a:t>
            </a:r>
            <a:r>
              <a:rPr lang="fr-FR" dirty="0"/>
              <a:t>: elle  « est la source de tous les malheurs de l’homme » ;</a:t>
            </a:r>
          </a:p>
          <a:p>
            <a:r>
              <a:rPr lang="fr-FR" dirty="0"/>
              <a:t>Elle nous a fait </a:t>
            </a:r>
            <a:r>
              <a:rPr lang="fr-FR" b="1" dirty="0"/>
              <a:t>perdre notre innocence </a:t>
            </a:r>
            <a:r>
              <a:rPr lang="fr-FR" dirty="0"/>
              <a:t>: elle « </a:t>
            </a:r>
            <a:r>
              <a:rPr lang="fr-FR" i="1" dirty="0"/>
              <a:t>l’a éloigné d’une condition originaire dans laquelle il coulerait des jours tranquilles et innocents</a:t>
            </a:r>
            <a:r>
              <a:rPr lang="fr-FR" dirty="0"/>
              <a:t> » ;</a:t>
            </a:r>
          </a:p>
          <a:p>
            <a:r>
              <a:rPr lang="fr-FR" dirty="0"/>
              <a:t>Elle nous a fait </a:t>
            </a:r>
            <a:r>
              <a:rPr lang="fr-FR" b="1" dirty="0"/>
              <a:t>perdre notre liberté </a:t>
            </a:r>
            <a:r>
              <a:rPr lang="fr-FR" dirty="0"/>
              <a:t>:« </a:t>
            </a:r>
            <a:r>
              <a:rPr lang="fr-FR" i="1" dirty="0"/>
              <a:t>le rend à la longue le tyran de lui-même et de la nature</a:t>
            </a:r>
            <a:r>
              <a:rPr lang="fr-FR" dirty="0"/>
              <a:t> ».</a:t>
            </a:r>
          </a:p>
          <a:p>
            <a:endParaRPr lang="fr-FR" dirty="0"/>
          </a:p>
        </p:txBody>
      </p:sp>
    </p:spTree>
    <p:extLst>
      <p:ext uri="{BB962C8B-B14F-4D97-AF65-F5344CB8AC3E}">
        <p14:creationId xmlns:p14="http://schemas.microsoft.com/office/powerpoint/2010/main" val="2124705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60648"/>
            <a:ext cx="7992888" cy="1296144"/>
          </a:xfrm>
        </p:spPr>
        <p:txBody>
          <a:bodyPr>
            <a:noAutofit/>
          </a:bodyPr>
          <a:lstStyle/>
          <a:p>
            <a:r>
              <a:rPr lang="fr-FR" sz="3600" b="1" dirty="0">
                <a:solidFill>
                  <a:srgbClr val="C00000"/>
                </a:solidFill>
              </a:rPr>
              <a:t>La société rend l’homme méchant</a:t>
            </a:r>
          </a:p>
        </p:txBody>
      </p:sp>
      <p:sp>
        <p:nvSpPr>
          <p:cNvPr id="3" name="Espace réservé du contenu 2"/>
          <p:cNvSpPr>
            <a:spLocks noGrp="1"/>
          </p:cNvSpPr>
          <p:nvPr>
            <p:ph idx="1"/>
          </p:nvPr>
        </p:nvSpPr>
        <p:spPr>
          <a:xfrm>
            <a:off x="179512" y="1772816"/>
            <a:ext cx="8712968" cy="4824536"/>
          </a:xfrm>
        </p:spPr>
        <p:txBody>
          <a:bodyPr>
            <a:normAutofit/>
          </a:bodyPr>
          <a:lstStyle/>
          <a:p>
            <a:r>
              <a:rPr lang="fr-FR" dirty="0"/>
              <a:t>L’orgueil, le goût de paraître, la rage de dominer et de posséder se développent, </a:t>
            </a:r>
            <a:r>
              <a:rPr lang="fr-FR" b="1" dirty="0"/>
              <a:t>l’homme se compare avec l’autre homme </a:t>
            </a:r>
            <a:r>
              <a:rPr lang="fr-FR" dirty="0"/>
              <a:t>et les inégalités se développent. </a:t>
            </a:r>
          </a:p>
          <a:p>
            <a:r>
              <a:rPr lang="fr-FR" b="1" dirty="0"/>
              <a:t>L’homme civil n’est donc pas un homme heureux</a:t>
            </a:r>
            <a:r>
              <a:rPr lang="fr-FR" dirty="0"/>
              <a:t>. C’est qu’il a perdu sa liberté en même temps qu’il a perdu l’innocence et la tranquillité du sauvage.</a:t>
            </a:r>
          </a:p>
          <a:p>
            <a:endParaRPr lang="fr-FR" dirty="0"/>
          </a:p>
        </p:txBody>
      </p:sp>
    </p:spTree>
    <p:extLst>
      <p:ext uri="{BB962C8B-B14F-4D97-AF65-F5344CB8AC3E}">
        <p14:creationId xmlns:p14="http://schemas.microsoft.com/office/powerpoint/2010/main" val="308160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476672"/>
            <a:ext cx="8064896" cy="1008112"/>
          </a:xfrm>
        </p:spPr>
        <p:txBody>
          <a:bodyPr>
            <a:normAutofit/>
          </a:bodyPr>
          <a:lstStyle/>
          <a:p>
            <a:pPr algn="ctr"/>
            <a:r>
              <a:rPr lang="fr-FR" sz="3200" b="1" dirty="0">
                <a:solidFill>
                  <a:srgbClr val="C00000"/>
                </a:solidFill>
              </a:rPr>
              <a:t>La société tyrannise l’homme et la nature</a:t>
            </a:r>
          </a:p>
        </p:txBody>
      </p:sp>
      <p:sp>
        <p:nvSpPr>
          <p:cNvPr id="3" name="Espace réservé du contenu 2"/>
          <p:cNvSpPr>
            <a:spLocks noGrp="1"/>
          </p:cNvSpPr>
          <p:nvPr>
            <p:ph idx="1"/>
          </p:nvPr>
        </p:nvSpPr>
        <p:spPr>
          <a:xfrm>
            <a:off x="611560" y="1772816"/>
            <a:ext cx="8208912" cy="4608512"/>
          </a:xfrm>
        </p:spPr>
        <p:txBody>
          <a:bodyPr>
            <a:normAutofit/>
          </a:bodyPr>
          <a:lstStyle/>
          <a:p>
            <a:r>
              <a:rPr lang="fr-FR" b="1" dirty="0"/>
              <a:t>La société crée de multiples besoins</a:t>
            </a:r>
            <a:r>
              <a:rPr lang="fr-FR" dirty="0"/>
              <a:t>, chaque nouveau besoin étant une nouvelle chaîne puisqu’il faut travailler pour le satisfaire. </a:t>
            </a:r>
          </a:p>
          <a:p>
            <a:r>
              <a:rPr lang="fr-FR" dirty="0"/>
              <a:t>Tandis que le sauvage vit oisif, dans un rapport harmonieux avec la nature, </a:t>
            </a:r>
            <a:r>
              <a:rPr lang="fr-FR" b="1" dirty="0"/>
              <a:t>l’homme civilisé s’épuise dans un labeur incessant, exploite outrancièrement les ressources naturelles pour combler des besoins de plus en plus artificiels</a:t>
            </a:r>
            <a:r>
              <a:rPr lang="fr-FR" dirty="0"/>
              <a:t>.</a:t>
            </a:r>
          </a:p>
        </p:txBody>
      </p:sp>
    </p:spTree>
    <p:extLst>
      <p:ext uri="{BB962C8B-B14F-4D97-AF65-F5344CB8AC3E}">
        <p14:creationId xmlns:p14="http://schemas.microsoft.com/office/powerpoint/2010/main" val="38104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424936" cy="1080120"/>
          </a:xfrm>
        </p:spPr>
        <p:txBody>
          <a:bodyPr>
            <a:normAutofit fontScale="90000"/>
          </a:bodyPr>
          <a:lstStyle/>
          <a:p>
            <a:pPr algn="ctr"/>
            <a:r>
              <a:rPr lang="fr-FR" b="1" i="1" dirty="0">
                <a:solidFill>
                  <a:srgbClr val="00B050"/>
                </a:solidFill>
              </a:rPr>
              <a:t>c) La violence a-t-elle augmenté avec les sociétés complexes ?</a:t>
            </a:r>
          </a:p>
        </p:txBody>
      </p:sp>
      <p:sp>
        <p:nvSpPr>
          <p:cNvPr id="3" name="Espace réservé du contenu 2"/>
          <p:cNvSpPr>
            <a:spLocks noGrp="1"/>
          </p:cNvSpPr>
          <p:nvPr>
            <p:ph idx="1"/>
          </p:nvPr>
        </p:nvSpPr>
        <p:spPr>
          <a:xfrm>
            <a:off x="467544" y="2060848"/>
            <a:ext cx="8424936" cy="4680520"/>
          </a:xfrm>
        </p:spPr>
        <p:txBody>
          <a:bodyPr>
            <a:normAutofit/>
          </a:bodyPr>
          <a:lstStyle/>
          <a:p>
            <a:r>
              <a:rPr lang="fr-FR" dirty="0"/>
              <a:t>Rousseau nous invite à penser  que la </a:t>
            </a:r>
            <a:r>
              <a:rPr lang="fr-FR" b="1" dirty="0"/>
              <a:t>complexification des modes de vie, a favorisé la montée de la violence</a:t>
            </a:r>
            <a:r>
              <a:rPr lang="fr-FR" dirty="0"/>
              <a:t>.</a:t>
            </a:r>
          </a:p>
          <a:p>
            <a:r>
              <a:rPr lang="fr-FR" dirty="0"/>
              <a:t>Ce diagnostic est confirmé par les études préhistoriques : </a:t>
            </a:r>
            <a:r>
              <a:rPr lang="fr-FR" b="1" dirty="0"/>
              <a:t>vers -9500, Révolution néolithique </a:t>
            </a:r>
            <a:r>
              <a:rPr lang="fr-FR" dirty="0"/>
              <a:t>: apparition de la sédentarité, de l’agriculture, de la domestication des animaux : apparition de querelles de territoires, rapts de femmes : la violence augmente.</a:t>
            </a:r>
          </a:p>
        </p:txBody>
      </p:sp>
    </p:spTree>
    <p:extLst>
      <p:ext uri="{BB962C8B-B14F-4D97-AF65-F5344CB8AC3E}">
        <p14:creationId xmlns:p14="http://schemas.microsoft.com/office/powerpoint/2010/main" val="12928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 rôle modérateur de la civilisation</a:t>
            </a:r>
          </a:p>
        </p:txBody>
      </p:sp>
      <p:sp>
        <p:nvSpPr>
          <p:cNvPr id="3" name="Espace réservé du contenu 2"/>
          <p:cNvSpPr>
            <a:spLocks noGrp="1"/>
          </p:cNvSpPr>
          <p:nvPr>
            <p:ph sz="half" idx="1"/>
          </p:nvPr>
        </p:nvSpPr>
        <p:spPr>
          <a:xfrm>
            <a:off x="457200" y="1600200"/>
            <a:ext cx="4038600" cy="5141168"/>
          </a:xfrm>
        </p:spPr>
        <p:txBody>
          <a:bodyPr>
            <a:normAutofit/>
          </a:bodyPr>
          <a:lstStyle/>
          <a:p>
            <a:r>
              <a:rPr lang="fr-FR" dirty="0"/>
              <a:t>Les premiers Etats apparaissent vers -3500 en Mésopotamie.</a:t>
            </a:r>
          </a:p>
          <a:p>
            <a:r>
              <a:rPr lang="fr-FR" dirty="0"/>
              <a:t>L’apparition des grandes </a:t>
            </a:r>
            <a:r>
              <a:rPr lang="fr-FR" b="1" dirty="0"/>
              <a:t>civilisations </a:t>
            </a:r>
            <a:r>
              <a:rPr lang="fr-FR" dirty="0"/>
              <a:t>semble cependant avoir permis </a:t>
            </a:r>
            <a:r>
              <a:rPr lang="fr-FR" b="1" dirty="0"/>
              <a:t>d’encadrer et de limiter la violence humaine </a:t>
            </a:r>
            <a:r>
              <a:rPr lang="fr-FR" dirty="0"/>
              <a:t>grâce au développement du droit et de la morale.</a:t>
            </a:r>
          </a:p>
          <a:p>
            <a:pPr marL="68580" indent="0">
              <a:buNone/>
            </a:pPr>
            <a:endParaRPr lang="fr-FR" dirty="0"/>
          </a:p>
          <a:p>
            <a:endParaRPr lang="fr-FR" dirty="0"/>
          </a:p>
        </p:txBody>
      </p:sp>
      <p:sp>
        <p:nvSpPr>
          <p:cNvPr id="4" name="Espace réservé du texte 3"/>
          <p:cNvSpPr>
            <a:spLocks noGrp="1"/>
          </p:cNvSpPr>
          <p:nvPr>
            <p:ph sz="half" idx="2"/>
          </p:nvPr>
        </p:nvSpPr>
        <p:spPr/>
        <p:txBody>
          <a:bodyPr>
            <a:normAutofit/>
          </a:bodyPr>
          <a:lstStyle/>
          <a:p>
            <a:pPr marL="0" indent="0">
              <a:buNone/>
            </a:pPr>
            <a:r>
              <a:rPr lang="fr-FR" sz="1600" dirty="0"/>
              <a:t>Gilgamesh, le roi-dieu fondateur de la cité d’Uruk</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564904"/>
            <a:ext cx="3312368" cy="3743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34160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E7700D-09DE-E711-EA7D-83DF6788B5CD}"/>
              </a:ext>
            </a:extLst>
          </p:cNvPr>
          <p:cNvSpPr>
            <a:spLocks noGrp="1"/>
          </p:cNvSpPr>
          <p:nvPr>
            <p:ph type="title"/>
          </p:nvPr>
        </p:nvSpPr>
        <p:spPr/>
        <p:txBody>
          <a:bodyPr>
            <a:normAutofit fontScale="90000"/>
          </a:bodyPr>
          <a:lstStyle/>
          <a:p>
            <a:r>
              <a:rPr lang="fr-FR" dirty="0"/>
              <a:t>Cependant, l’Etat présente des dangers propres : </a:t>
            </a:r>
          </a:p>
        </p:txBody>
      </p:sp>
      <p:sp>
        <p:nvSpPr>
          <p:cNvPr id="3" name="Espace réservé du contenu 2">
            <a:extLst>
              <a:ext uri="{FF2B5EF4-FFF2-40B4-BE49-F238E27FC236}">
                <a16:creationId xmlns:a16="http://schemas.microsoft.com/office/drawing/2014/main" id="{D9835F9E-D539-0685-C1F1-D99940F0070F}"/>
              </a:ext>
            </a:extLst>
          </p:cNvPr>
          <p:cNvSpPr>
            <a:spLocks noGrp="1"/>
          </p:cNvSpPr>
          <p:nvPr>
            <p:ph sz="half" idx="1"/>
          </p:nvPr>
        </p:nvSpPr>
        <p:spPr>
          <a:xfrm>
            <a:off x="457200" y="1700808"/>
            <a:ext cx="4038600" cy="5040560"/>
          </a:xfrm>
        </p:spPr>
        <p:txBody>
          <a:bodyPr>
            <a:normAutofit fontScale="85000" lnSpcReduction="20000"/>
          </a:bodyPr>
          <a:lstStyle/>
          <a:p>
            <a:r>
              <a:rPr lang="fr-FR" b="1" u="sng" dirty="0"/>
              <a:t>La dictature</a:t>
            </a:r>
          </a:p>
          <a:p>
            <a:r>
              <a:rPr lang="fr-FR" dirty="0"/>
              <a:t> consiste en </a:t>
            </a:r>
            <a:r>
              <a:rPr lang="fr-FR" b="1" dirty="0"/>
              <a:t>une usurpation et une confiscation du pouvoir par une minorité pour son propre intérêt</a:t>
            </a:r>
            <a:r>
              <a:rPr lang="fr-FR" dirty="0"/>
              <a:t>. </a:t>
            </a:r>
          </a:p>
          <a:p>
            <a:r>
              <a:rPr lang="fr-FR" dirty="0"/>
              <a:t>Toutes les règles constitutionnelles sont transgressées, et la dictature se maintient par la terreur et la violence. </a:t>
            </a:r>
          </a:p>
          <a:p>
            <a:r>
              <a:rPr lang="fr-FR" b="1" dirty="0"/>
              <a:t>Il s’agit d’une perversion du pouvoir qui conduit à une corruption de toute la société.</a:t>
            </a:r>
            <a:endParaRPr lang="fr-FR" dirty="0"/>
          </a:p>
          <a:p>
            <a:endParaRPr lang="fr-FR" dirty="0"/>
          </a:p>
        </p:txBody>
      </p:sp>
      <p:sp>
        <p:nvSpPr>
          <p:cNvPr id="4" name="Espace réservé du contenu 3">
            <a:extLst>
              <a:ext uri="{FF2B5EF4-FFF2-40B4-BE49-F238E27FC236}">
                <a16:creationId xmlns:a16="http://schemas.microsoft.com/office/drawing/2014/main" id="{34E02EA4-2E34-8868-CE8B-B01ADCA28C1A}"/>
              </a:ext>
            </a:extLst>
          </p:cNvPr>
          <p:cNvSpPr>
            <a:spLocks noGrp="1"/>
          </p:cNvSpPr>
          <p:nvPr>
            <p:ph sz="half" idx="2"/>
          </p:nvPr>
        </p:nvSpPr>
        <p:spPr>
          <a:xfrm>
            <a:off x="4648200" y="1700808"/>
            <a:ext cx="4038600" cy="4882554"/>
          </a:xfrm>
        </p:spPr>
        <p:txBody>
          <a:bodyPr>
            <a:normAutofit fontScale="85000" lnSpcReduction="20000"/>
          </a:bodyPr>
          <a:lstStyle/>
          <a:p>
            <a:r>
              <a:rPr lang="fr-FR" b="1" u="sng" dirty="0"/>
              <a:t>La guerre</a:t>
            </a:r>
          </a:p>
          <a:p>
            <a:r>
              <a:rPr lang="fr-FR" dirty="0"/>
              <a:t>Investi du monopole de la violence légitime, </a:t>
            </a:r>
            <a:r>
              <a:rPr lang="fr-FR" b="1" dirty="0"/>
              <a:t>l’Etat est le seul habilité à mener des guerres</a:t>
            </a:r>
            <a:r>
              <a:rPr lang="fr-FR" dirty="0"/>
              <a:t>. </a:t>
            </a:r>
          </a:p>
          <a:p>
            <a:r>
              <a:rPr lang="fr-FR" dirty="0"/>
              <a:t>Au sens strict, il n’y a </a:t>
            </a:r>
            <a:r>
              <a:rPr lang="fr-FR" b="1" dirty="0"/>
              <a:t>pas de guerre entre des individus. </a:t>
            </a:r>
            <a:r>
              <a:rPr lang="fr-FR" dirty="0"/>
              <a:t>La guerre est un conflit armé entre des Etats, motivé par une divergence d’intérêts.</a:t>
            </a:r>
          </a:p>
          <a:p>
            <a:r>
              <a:rPr lang="fr-FR" dirty="0"/>
              <a:t>La guerre n’est pas une fatalité : elle relève d’un choix. </a:t>
            </a:r>
          </a:p>
          <a:p>
            <a:r>
              <a:rPr lang="fr-FR" dirty="0"/>
              <a:t>Elle est toujours possible.</a:t>
            </a:r>
          </a:p>
          <a:p>
            <a:endParaRPr lang="fr-FR" dirty="0"/>
          </a:p>
        </p:txBody>
      </p:sp>
    </p:spTree>
    <p:extLst>
      <p:ext uri="{BB962C8B-B14F-4D97-AF65-F5344CB8AC3E}">
        <p14:creationId xmlns:p14="http://schemas.microsoft.com/office/powerpoint/2010/main" val="34015227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25B0DAB-7446-F639-58D7-E513551DACE7}"/>
              </a:ext>
            </a:extLst>
          </p:cNvPr>
          <p:cNvSpPr>
            <a:spLocks noGrp="1"/>
          </p:cNvSpPr>
          <p:nvPr>
            <p:ph type="title"/>
          </p:nvPr>
        </p:nvSpPr>
        <p:spPr/>
        <p:txBody>
          <a:bodyPr>
            <a:normAutofit fontScale="90000"/>
          </a:bodyPr>
          <a:lstStyle/>
          <a:p>
            <a:r>
              <a:rPr lang="fr-FR" dirty="0"/>
              <a:t>La civilisation est à la fois le remède et la cause de la violence</a:t>
            </a:r>
          </a:p>
        </p:txBody>
      </p:sp>
      <p:sp>
        <p:nvSpPr>
          <p:cNvPr id="6" name="Espace réservé du contenu 5">
            <a:extLst>
              <a:ext uri="{FF2B5EF4-FFF2-40B4-BE49-F238E27FC236}">
                <a16:creationId xmlns:a16="http://schemas.microsoft.com/office/drawing/2014/main" id="{2BBAF49D-4493-E606-B12C-F7DF1BE00994}"/>
              </a:ext>
            </a:extLst>
          </p:cNvPr>
          <p:cNvSpPr>
            <a:spLocks noGrp="1"/>
          </p:cNvSpPr>
          <p:nvPr>
            <p:ph idx="1"/>
          </p:nvPr>
        </p:nvSpPr>
        <p:spPr>
          <a:xfrm>
            <a:off x="457200" y="1600200"/>
            <a:ext cx="8686800" cy="5257800"/>
          </a:xfrm>
        </p:spPr>
        <p:txBody>
          <a:bodyPr>
            <a:normAutofit fontScale="92500" lnSpcReduction="20000"/>
          </a:bodyPr>
          <a:lstStyle/>
          <a:p>
            <a:r>
              <a:rPr lang="fr-FR" dirty="0"/>
              <a:t>La </a:t>
            </a:r>
            <a:r>
              <a:rPr lang="fr-FR" b="1" dirty="0"/>
              <a:t>civilisation</a:t>
            </a:r>
            <a:r>
              <a:rPr lang="fr-FR" dirty="0"/>
              <a:t> a pour but de </a:t>
            </a:r>
            <a:r>
              <a:rPr lang="fr-FR" b="1" dirty="0"/>
              <a:t>réduire la violence </a:t>
            </a:r>
            <a:r>
              <a:rPr lang="fr-FR" dirty="0"/>
              <a:t>des individus et de permettre la survie de l’espèce ;</a:t>
            </a:r>
          </a:p>
          <a:p>
            <a:r>
              <a:rPr lang="fr-FR" dirty="0"/>
              <a:t>Force est de constater qu’elle y est parvenue, même si elle </a:t>
            </a:r>
            <a:r>
              <a:rPr lang="fr-FR" b="1" dirty="0"/>
              <a:t>génère aussi des violences spécifiques </a:t>
            </a:r>
            <a:r>
              <a:rPr lang="fr-FR" dirty="0"/>
              <a:t>comme les guerres ;</a:t>
            </a:r>
          </a:p>
          <a:p>
            <a:r>
              <a:rPr lang="fr-FR" dirty="0"/>
              <a:t>Il faut donc sans doute conclure, avec </a:t>
            </a:r>
            <a:r>
              <a:rPr lang="fr-FR" b="1" dirty="0"/>
              <a:t>Freud</a:t>
            </a:r>
            <a:r>
              <a:rPr lang="fr-FR" dirty="0"/>
              <a:t>, que la violence fait partie des «</a:t>
            </a:r>
            <a:r>
              <a:rPr lang="fr-FR" i="1" dirty="0"/>
              <a:t> données instinctives </a:t>
            </a:r>
            <a:r>
              <a:rPr lang="fr-FR" dirty="0"/>
              <a:t>» de l’homme. </a:t>
            </a:r>
            <a:r>
              <a:rPr lang="fr-FR" b="1" dirty="0"/>
              <a:t>On ne peut pas l’éradiquer</a:t>
            </a:r>
            <a:r>
              <a:rPr lang="fr-FR" dirty="0"/>
              <a:t>, on ne peut que la </a:t>
            </a:r>
            <a:r>
              <a:rPr lang="fr-FR" b="1" dirty="0"/>
              <a:t>contenir</a:t>
            </a:r>
            <a:r>
              <a:rPr lang="fr-FR" dirty="0"/>
              <a:t> grâce à l’éducation et à la culture.</a:t>
            </a:r>
          </a:p>
          <a:p>
            <a:r>
              <a:rPr lang="fr-FR" dirty="0"/>
              <a:t>Cependant, on n’est jamais à l’abri d’une régression. C’est pourquoi Freud dit que </a:t>
            </a:r>
            <a:r>
              <a:rPr lang="fr-FR" b="1" dirty="0"/>
              <a:t>toute civilisation est fragile</a:t>
            </a:r>
            <a:r>
              <a:rPr lang="fr-FR" dirty="0"/>
              <a:t>, qu’il y a un irréductible « </a:t>
            </a:r>
            <a:r>
              <a:rPr lang="fr-FR" i="1" dirty="0"/>
              <a:t>malaise dans la </a:t>
            </a:r>
            <a:r>
              <a:rPr lang="fr-FR" i="1"/>
              <a:t>civilisation </a:t>
            </a:r>
            <a:r>
              <a:rPr lang="fr-FR"/>
              <a:t>».</a:t>
            </a:r>
            <a:endParaRPr lang="fr-FR" dirty="0"/>
          </a:p>
        </p:txBody>
      </p:sp>
    </p:spTree>
    <p:extLst>
      <p:ext uri="{BB962C8B-B14F-4D97-AF65-F5344CB8AC3E}">
        <p14:creationId xmlns:p14="http://schemas.microsoft.com/office/powerpoint/2010/main" val="2294694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Quelle image représente le mieux la nature ? Le moins bien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96136" y="1484784"/>
            <a:ext cx="26289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33550"/>
            <a:ext cx="4119761" cy="2127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0938" y="4509120"/>
            <a:ext cx="4427984"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88" y="4077072"/>
            <a:ext cx="4343400" cy="2323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4269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Quand peut-on parler de nature ?</a:t>
            </a:r>
          </a:p>
        </p:txBody>
      </p:sp>
      <p:sp>
        <p:nvSpPr>
          <p:cNvPr id="4" name="Espace réservé du contenu 3"/>
          <p:cNvSpPr>
            <a:spLocks noGrp="1"/>
          </p:cNvSpPr>
          <p:nvPr>
            <p:ph sz="half" idx="1"/>
          </p:nvPr>
        </p:nvSpPr>
        <p:spPr>
          <a:solidFill>
            <a:schemeClr val="accent3">
              <a:lumMod val="60000"/>
              <a:lumOff val="40000"/>
            </a:schemeClr>
          </a:solidFill>
        </p:spPr>
        <p:txBody>
          <a:bodyPr>
            <a:normAutofit lnSpcReduction="10000"/>
          </a:bodyPr>
          <a:lstStyle/>
          <a:p>
            <a:pPr marL="0" indent="0">
              <a:buNone/>
            </a:pPr>
            <a:r>
              <a:rPr lang="fr-FR" b="1" u="sng" dirty="0"/>
              <a:t>La nature désigne </a:t>
            </a:r>
            <a:r>
              <a:rPr lang="fr-FR" dirty="0"/>
              <a:t>:</a:t>
            </a:r>
          </a:p>
          <a:p>
            <a:r>
              <a:rPr lang="fr-FR" dirty="0"/>
              <a:t>Dans le monde, ce qui n’a pas été transformé par l’être humain ;</a:t>
            </a:r>
          </a:p>
          <a:p>
            <a:r>
              <a:rPr lang="fr-FR" dirty="0"/>
              <a:t>Chez l’être humain, renvoie à ce qui est inné (donné à la naissance),  et instinctif (automatique et inconscient)</a:t>
            </a:r>
          </a:p>
        </p:txBody>
      </p:sp>
      <p:sp>
        <p:nvSpPr>
          <p:cNvPr id="5" name="Espace réservé du contenu 4"/>
          <p:cNvSpPr>
            <a:spLocks noGrp="1"/>
          </p:cNvSpPr>
          <p:nvPr>
            <p:ph sz="half" idx="2"/>
          </p:nvPr>
        </p:nvSpPr>
        <p:spPr>
          <a:solidFill>
            <a:schemeClr val="accent4">
              <a:lumMod val="40000"/>
              <a:lumOff val="60000"/>
            </a:schemeClr>
          </a:solidFill>
        </p:spPr>
        <p:txBody>
          <a:bodyPr>
            <a:normAutofit lnSpcReduction="10000"/>
          </a:bodyPr>
          <a:lstStyle/>
          <a:p>
            <a:pPr marL="0" indent="0">
              <a:buNone/>
            </a:pPr>
            <a:r>
              <a:rPr lang="fr-FR" b="1" u="sng" dirty="0"/>
              <a:t>La culture désigne </a:t>
            </a:r>
            <a:r>
              <a:rPr lang="fr-FR" dirty="0"/>
              <a:t>:</a:t>
            </a:r>
          </a:p>
          <a:p>
            <a:r>
              <a:rPr lang="fr-FR" dirty="0"/>
              <a:t>dans le monde, ce qui a été créé ou transformé par l’être humain ;</a:t>
            </a:r>
          </a:p>
          <a:p>
            <a:r>
              <a:rPr lang="fr-FR" dirty="0"/>
              <a:t>Chez l’être humain, renvoie à ce qui est acquis, réfléchi (conscient).</a:t>
            </a:r>
          </a:p>
        </p:txBody>
      </p:sp>
    </p:spTree>
    <p:extLst>
      <p:ext uri="{BB962C8B-B14F-4D97-AF65-F5344CB8AC3E}">
        <p14:creationId xmlns:p14="http://schemas.microsoft.com/office/powerpoint/2010/main" val="39869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Effect transition="in" filter="barn(inVertical)">
                                      <p:cBhvr>
                                        <p:cTn id="27" dur="500"/>
                                        <p:tgtEl>
                                          <p:spTgt spid="5">
                                            <p:bg/>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barn(inVertical)">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barn(inVertical)">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barn(inVertical)">
                                      <p:cBhvr>
                                        <p:cTn id="4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 Nature ou culture ?</a:t>
            </a:r>
          </a:p>
        </p:txBody>
      </p:sp>
      <p:sp>
        <p:nvSpPr>
          <p:cNvPr id="3" name="Espace réservé du contenu 2"/>
          <p:cNvSpPr>
            <a:spLocks noGrp="1"/>
          </p:cNvSpPr>
          <p:nvPr>
            <p:ph sz="half" idx="1"/>
          </p:nvPr>
        </p:nvSpPr>
        <p:spPr>
          <a:solidFill>
            <a:schemeClr val="accent3">
              <a:lumMod val="40000"/>
              <a:lumOff val="60000"/>
            </a:schemeClr>
          </a:solidFill>
        </p:spPr>
        <p:txBody>
          <a:bodyPr/>
          <a:lstStyle/>
          <a:p>
            <a:r>
              <a:rPr lang="fr-FR" dirty="0"/>
              <a:t>Les gènes dans le corps humain</a:t>
            </a:r>
          </a:p>
          <a:p>
            <a:r>
              <a:rPr lang="fr-FR" dirty="0"/>
              <a:t>Un mur de pierres</a:t>
            </a:r>
          </a:p>
          <a:p>
            <a:r>
              <a:rPr lang="fr-FR" dirty="0"/>
              <a:t>Les champs de blé</a:t>
            </a:r>
          </a:p>
          <a:p>
            <a:r>
              <a:rPr lang="fr-FR" dirty="0"/>
              <a:t>La panthère des neiges</a:t>
            </a:r>
          </a:p>
          <a:p>
            <a:r>
              <a:rPr lang="fr-FR" dirty="0"/>
              <a:t>Le tatouage sur les brebis</a:t>
            </a:r>
          </a:p>
          <a:p>
            <a:r>
              <a:rPr lang="fr-FR" dirty="0"/>
              <a:t>La banquise</a:t>
            </a:r>
          </a:p>
        </p:txBody>
      </p:sp>
      <p:sp>
        <p:nvSpPr>
          <p:cNvPr id="4" name="Espace réservé du contenu 3"/>
          <p:cNvSpPr>
            <a:spLocks noGrp="1"/>
          </p:cNvSpPr>
          <p:nvPr>
            <p:ph sz="half" idx="2"/>
          </p:nvPr>
        </p:nvSpPr>
        <p:spPr>
          <a:solidFill>
            <a:schemeClr val="accent4">
              <a:lumMod val="40000"/>
              <a:lumOff val="60000"/>
            </a:schemeClr>
          </a:solidFill>
        </p:spPr>
        <p:txBody>
          <a:bodyPr/>
          <a:lstStyle/>
          <a:p>
            <a:r>
              <a:rPr lang="fr-FR" dirty="0"/>
              <a:t>Nature</a:t>
            </a:r>
          </a:p>
          <a:p>
            <a:endParaRPr lang="fr-FR" dirty="0"/>
          </a:p>
          <a:p>
            <a:r>
              <a:rPr lang="fr-FR" dirty="0"/>
              <a:t>Culture</a:t>
            </a:r>
          </a:p>
          <a:p>
            <a:r>
              <a:rPr lang="fr-FR" dirty="0"/>
              <a:t>Culture</a:t>
            </a:r>
          </a:p>
          <a:p>
            <a:r>
              <a:rPr lang="fr-FR" dirty="0"/>
              <a:t>Nature</a:t>
            </a:r>
          </a:p>
          <a:p>
            <a:r>
              <a:rPr lang="fr-FR" dirty="0"/>
              <a:t>Culture</a:t>
            </a:r>
          </a:p>
          <a:p>
            <a:endParaRPr lang="fr-FR" dirty="0"/>
          </a:p>
          <a:p>
            <a:r>
              <a:rPr lang="fr-FR" dirty="0"/>
              <a:t>Nature</a:t>
            </a:r>
          </a:p>
        </p:txBody>
      </p:sp>
    </p:spTree>
    <p:extLst>
      <p:ext uri="{BB962C8B-B14F-4D97-AF65-F5344CB8AC3E}">
        <p14:creationId xmlns:p14="http://schemas.microsoft.com/office/powerpoint/2010/main" val="287929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arn(inVertical)">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895</TotalTime>
  <Words>4845</Words>
  <Application>Microsoft Office PowerPoint</Application>
  <PresentationFormat>Affichage à l'écran (4:3)</PresentationFormat>
  <Paragraphs>294</Paragraphs>
  <Slides>66</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66</vt:i4>
      </vt:variant>
    </vt:vector>
  </HeadingPairs>
  <TitlesOfParts>
    <vt:vector size="72" baseType="lpstr">
      <vt:lpstr>Arial</vt:lpstr>
      <vt:lpstr>Calibri</vt:lpstr>
      <vt:lpstr>Trebuchet MS</vt:lpstr>
      <vt:lpstr>Wingdings</vt:lpstr>
      <vt:lpstr>Wingdings 2</vt:lpstr>
      <vt:lpstr>Thème Office</vt:lpstr>
      <vt:lpstr>Caspar David Friedrich, L’homme au-dessus d’une mer de nuages (1818)</vt:lpstr>
      <vt:lpstr>Introduction</vt:lpstr>
      <vt:lpstr>L’animal humain : homo sapiens sapiens</vt:lpstr>
      <vt:lpstr>Les hominoïdés (Pascal Picq)</vt:lpstr>
      <vt:lpstr>Le caractère buissonnant de la lignée humaine</vt:lpstr>
      <vt:lpstr>L’homme est un être de culture</vt:lpstr>
      <vt:lpstr>Quelle image représente le mieux la nature ? Le moins bien ?</vt:lpstr>
      <vt:lpstr>Quand peut-on parler de nature ?</vt:lpstr>
      <vt:lpstr> Nature ou culture ?</vt:lpstr>
      <vt:lpstr>Et l’homme ?</vt:lpstr>
      <vt:lpstr>Présentation PowerPoint</vt:lpstr>
      <vt:lpstr>I. Homo sapiens sapiens : une existence consciente</vt:lpstr>
      <vt:lpstr>Qu’est-ce qu’être conscient ?</vt:lpstr>
      <vt:lpstr>Mais que signifie « savoir ce que je fais » ?</vt:lpstr>
      <vt:lpstr>Blaise Pascal, Pensées</vt:lpstr>
      <vt:lpstr>Ce texte s’interroge sur la place de l’homme dans la nature</vt:lpstr>
      <vt:lpstr>L’extrême faiblesse de l’homme</vt:lpstr>
      <vt:lpstr>Le concept de déterminisme</vt:lpstr>
      <vt:lpstr>La nature est régie par des déterminismes</vt:lpstr>
      <vt:lpstr>Le concept de nécessité</vt:lpstr>
      <vt:lpstr>Présentation PowerPoint</vt:lpstr>
      <vt:lpstr>L’homme n’est pas seulement faible, il est « le plus faible » de la nature</vt:lpstr>
      <vt:lpstr>L’homme est grand par la pensée</vt:lpstr>
      <vt:lpstr>La grandeur de l’homme ne vient donc en rien de sa capacité à maîtriser la nature</vt:lpstr>
      <vt:lpstr>Quelle règle de vie choisir, alors ?</vt:lpstr>
      <vt:lpstr>Conclusion/transition</vt:lpstr>
      <vt:lpstr>II. L’homme, être de culture</vt:lpstr>
      <vt:lpstr>Qu’entend-on par culture ?</vt:lpstr>
      <vt:lpstr>Sens 1 : le sens anthropologique </vt:lpstr>
      <vt:lpstr>Sens 2 : le sens ethnologique</vt:lpstr>
      <vt:lpstr>Sens 3 : le sens classique et humaniste</vt:lpstr>
      <vt:lpstr>Lq culture (sens 1) est donc un fait humain fondamental. </vt:lpstr>
      <vt:lpstr>A) L’homme s’hominise par la culture</vt:lpstr>
      <vt:lpstr>La néoténie, signe distinctif de l’homo sapiens</vt:lpstr>
      <vt:lpstr>L’homme adulte demeure « inachevé »</vt:lpstr>
      <vt:lpstr>Présentation PowerPoint</vt:lpstr>
      <vt:lpstr>Ce texte s’interroge sur la nature de l’homme</vt:lpstr>
      <vt:lpstr>L’animal est programmé par l’instinct</vt:lpstr>
      <vt:lpstr> En contrepartie, l’animal ne s’émancipe pas de la règle naturelle. </vt:lpstr>
      <vt:lpstr>Par opposition, l’homme naît indéterminé</vt:lpstr>
      <vt:lpstr>L’homme n’est donc pas l’effet de la nature mais le produit d’une histoire</vt:lpstr>
      <vt:lpstr>La notion de perfectibilité permet de récuser les différentes formes du  repli identitaire, contraires à la liberté</vt:lpstr>
      <vt:lpstr>La déficience naturelle de l’homme se renverse donc en un avantage considérable</vt:lpstr>
      <vt:lpstr>La thèse artificialiste : la rupture avec la nature</vt:lpstr>
      <vt:lpstr>La thèse naturaliste de la continuité </vt:lpstr>
      <vt:lpstr>La position de la science actuelle : la co-évolution</vt:lpstr>
      <vt:lpstr>L’interdépendance entre l’évolution biologique et l’évolution culturelle</vt:lpstr>
      <vt:lpstr>L’homme est donc à la fois un être naturel et culturel.</vt:lpstr>
      <vt:lpstr>Exemple : l’acte de manger est-il naturel ou culturel ?</vt:lpstr>
      <vt:lpstr>B) l’homme se civilise par la culture</vt:lpstr>
      <vt:lpstr>a) Thomas Hobbes : l’homme est naturellement méchant</vt:lpstr>
      <vt:lpstr>Selon Hobbes, la guerre est la condition naturelle de l’homme</vt:lpstr>
      <vt:lpstr>Les trois causes de la guerre</vt:lpstr>
      <vt:lpstr>L’Etat met fin à la guerre</vt:lpstr>
      <vt:lpstr>Problème</vt:lpstr>
      <vt:lpstr>b) La thèse de Rousseau : la méchanceté est le produit de la vie sociale</vt:lpstr>
      <vt:lpstr>L’homme est perfectible</vt:lpstr>
      <vt:lpstr>Cependant, la perfectibilité n’est pas forcément le progrès</vt:lpstr>
      <vt:lpstr>La faiblesse de la perfectibilité : la perte de la mémoire</vt:lpstr>
      <vt:lpstr>Les dangers de la perfectibilité</vt:lpstr>
      <vt:lpstr>La société rend l’homme méchant</vt:lpstr>
      <vt:lpstr>La société tyrannise l’homme et la nature</vt:lpstr>
      <vt:lpstr>c) La violence a-t-elle augmenté avec les sociétés complexes ?</vt:lpstr>
      <vt:lpstr>Le rôle modérateur de la civilisation</vt:lpstr>
      <vt:lpstr>Cependant, l’Etat présente des dangers propres : </vt:lpstr>
      <vt:lpstr>La civilisation est à la fois le remède et la cause de la violence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Caspar David Friedrich, L’homme au-dessus d’une mer de nuages (1818)</dc:title>
  <dc:creator>Administrateur</dc:creator>
  <cp:lastModifiedBy>TIGROU</cp:lastModifiedBy>
  <cp:revision>49</cp:revision>
  <dcterms:created xsi:type="dcterms:W3CDTF">2022-11-06T17:55:14Z</dcterms:created>
  <dcterms:modified xsi:type="dcterms:W3CDTF">2023-04-09T09:52:03Z</dcterms:modified>
</cp:coreProperties>
</file>