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sldIdLst>
    <p:sldId id="256" r:id="rId2"/>
    <p:sldId id="257" r:id="rId3"/>
    <p:sldId id="258" r:id="rId4"/>
    <p:sldId id="259" r:id="rId5"/>
    <p:sldId id="260" r:id="rId6"/>
    <p:sldId id="261" r:id="rId7"/>
    <p:sldId id="262" r:id="rId8"/>
    <p:sldId id="263" r:id="rId9"/>
    <p:sldId id="264" r:id="rId10"/>
    <p:sldId id="266" r:id="rId11"/>
    <p:sldId id="268" r:id="rId12"/>
    <p:sldId id="270"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7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l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17" name="Subtitl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Modifiez le style des sous-titres du masque</a:t>
            </a:r>
            <a:endParaRPr kumimoji="0" lang="en-US"/>
          </a:p>
        </p:txBody>
      </p:sp>
      <p:sp>
        <p:nvSpPr>
          <p:cNvPr id="30" name="Date Placeholder 29"/>
          <p:cNvSpPr>
            <a:spLocks noGrp="1"/>
          </p:cNvSpPr>
          <p:nvPr>
            <p:ph type="dt" sz="half" idx="10"/>
          </p:nvPr>
        </p:nvSpPr>
        <p:spPr/>
        <p:txBody>
          <a:bodyPr/>
          <a:lstStyle/>
          <a:p>
            <a:fld id="{14CA5A40-5AD0-4D37-B63D-D1BED9B1BCD3}" type="datetimeFigureOut">
              <a:rPr lang="fr-FR" smtClean="0"/>
              <a:t>05/11/2020</a:t>
            </a:fld>
            <a:endParaRPr lang="fr-FR"/>
          </a:p>
        </p:txBody>
      </p:sp>
      <p:sp>
        <p:nvSpPr>
          <p:cNvPr id="19" name="Footer Placeholder 18"/>
          <p:cNvSpPr>
            <a:spLocks noGrp="1"/>
          </p:cNvSpPr>
          <p:nvPr>
            <p:ph type="ftr" sz="quarter" idx="11"/>
          </p:nvPr>
        </p:nvSpPr>
        <p:spPr/>
        <p:txBody>
          <a:bodyPr/>
          <a:lstStyle/>
          <a:p>
            <a:endParaRPr lang="fr-FR"/>
          </a:p>
        </p:txBody>
      </p:sp>
      <p:sp>
        <p:nvSpPr>
          <p:cNvPr id="27" name="Slide Number Placeholder 26"/>
          <p:cNvSpPr>
            <a:spLocks noGrp="1"/>
          </p:cNvSpPr>
          <p:nvPr>
            <p:ph type="sldNum" sz="quarter" idx="12"/>
          </p:nvPr>
        </p:nvSpPr>
        <p:spPr/>
        <p:txBody>
          <a:bodyPr/>
          <a:lstStyle/>
          <a:p>
            <a:fld id="{AEF27792-33E1-4CF1-B13C-C450FA0A89A1}"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14CA5A40-5AD0-4D37-B63D-D1BED9B1BCD3}" type="datetimeFigureOut">
              <a:rPr lang="fr-FR" smtClean="0"/>
              <a:t>05/11/2020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EF27792-33E1-4CF1-B13C-C450FA0A89A1}"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914401"/>
            <a:ext cx="2057400" cy="5211763"/>
          </a:xfrm>
        </p:spPr>
        <p:txBody>
          <a:bodyPr vert="eaVert"/>
          <a:lstStyle/>
          <a:p>
            <a:r>
              <a:rPr kumimoji="0" lang="fr-FR" smtClean="0"/>
              <a:t>Modifiez le style du titre</a:t>
            </a:r>
            <a:endParaRPr kumimoji="0" lang="en-US"/>
          </a:p>
        </p:txBody>
      </p:sp>
      <p:sp>
        <p:nvSpPr>
          <p:cNvPr id="3" name="Vertical Text Placeholder 2"/>
          <p:cNvSpPr>
            <a:spLocks noGrp="1"/>
          </p:cNvSpPr>
          <p:nvPr>
            <p:ph type="body" orient="vert" idx="1"/>
          </p:nvPr>
        </p:nvSpPr>
        <p:spPr>
          <a:xfrm>
            <a:off x="457200" y="914401"/>
            <a:ext cx="6019800" cy="5211763"/>
          </a:xfrm>
        </p:spPr>
        <p:txBody>
          <a:bodyPr vert="eaVer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14CA5A40-5AD0-4D37-B63D-D1BED9B1BCD3}" type="datetimeFigureOut">
              <a:rPr lang="fr-FR" smtClean="0"/>
              <a:t>05/11/2020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EF27792-33E1-4CF1-B13C-C450FA0A89A1}"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fr-FR" smtClean="0"/>
              <a:t>Modifiez le style du titre</a:t>
            </a:r>
            <a:endParaRPr kumimoji="0" lang="en-US"/>
          </a:p>
        </p:txBody>
      </p:sp>
      <p:sp>
        <p:nvSpPr>
          <p:cNvPr id="3" name="Content Placeholder 2"/>
          <p:cNvSpPr>
            <a:spLocks noGrp="1"/>
          </p:cNvSpPr>
          <p:nvPr>
            <p:ph idx="1"/>
          </p:nvPr>
        </p:nvSpPr>
        <p:spPr/>
        <p:txBody>
          <a:body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Date Placeholder 3"/>
          <p:cNvSpPr>
            <a:spLocks noGrp="1"/>
          </p:cNvSpPr>
          <p:nvPr>
            <p:ph type="dt" sz="half" idx="10"/>
          </p:nvPr>
        </p:nvSpPr>
        <p:spPr/>
        <p:txBody>
          <a:bodyPr/>
          <a:lstStyle/>
          <a:p>
            <a:fld id="{14CA5A40-5AD0-4D37-B63D-D1BED9B1BCD3}" type="datetimeFigureOut">
              <a:rPr lang="fr-FR" smtClean="0"/>
              <a:t>05/11/2020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EF27792-33E1-4CF1-B13C-C450FA0A89A1}"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Modifiez les styles du texte du masque</a:t>
            </a:r>
          </a:p>
        </p:txBody>
      </p:sp>
      <p:sp>
        <p:nvSpPr>
          <p:cNvPr id="4" name="Date Placeholder 3"/>
          <p:cNvSpPr>
            <a:spLocks noGrp="1"/>
          </p:cNvSpPr>
          <p:nvPr>
            <p:ph type="dt" sz="half" idx="10"/>
          </p:nvPr>
        </p:nvSpPr>
        <p:spPr/>
        <p:txBody>
          <a:bodyPr/>
          <a:lstStyle/>
          <a:p>
            <a:fld id="{14CA5A40-5AD0-4D37-B63D-D1BED9B1BCD3}" type="datetimeFigureOut">
              <a:rPr lang="fr-FR" smtClean="0"/>
              <a:t>05/11/2020</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AEF27792-33E1-4CF1-B13C-C450FA0A89A1}" type="slidenum">
              <a:rPr lang="fr-FR" smtClean="0"/>
              <a:t>‹N°›</a:t>
            </a:fld>
            <a:endParaRPr lang="fr-FR"/>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a:lstStyle/>
          <a:p>
            <a:r>
              <a:rPr kumimoji="0" lang="fr-FR" smtClean="0"/>
              <a:t>Modifiez le style du titre</a:t>
            </a:r>
            <a:endParaRPr kumimoji="0" lang="en-US"/>
          </a:p>
        </p:txBody>
      </p:sp>
      <p:sp>
        <p:nvSpPr>
          <p:cNvPr id="3" name="Content Placeholder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Content Placeholder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14CA5A40-5AD0-4D37-B63D-D1BED9B1BCD3}" type="datetimeFigureOut">
              <a:rPr lang="fr-FR" smtClean="0"/>
              <a:t>05/11/2020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EF27792-33E1-4CF1-B13C-C450FA0A89A1}"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229600" cy="1143000"/>
          </a:xfrm>
        </p:spPr>
        <p:txBody>
          <a:bodyPr tIns="45720" anchor="b"/>
          <a:lstStyle>
            <a:lvl1pPr>
              <a:defRPr/>
            </a:lvl1pPr>
          </a:lstStyle>
          <a:p>
            <a:r>
              <a:rPr kumimoji="0" lang="fr-FR" smtClean="0"/>
              <a:t>Modifiez le style du titre</a:t>
            </a:r>
            <a:endParaRPr kumimoji="0" lang="en-US"/>
          </a:p>
        </p:txBody>
      </p:sp>
      <p:sp>
        <p:nvSpPr>
          <p:cNvPr id="3" name="Text Placeholder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4" name="Text Placeholder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Modifiez les styles du texte du masque</a:t>
            </a:r>
          </a:p>
        </p:txBody>
      </p:sp>
      <p:sp>
        <p:nvSpPr>
          <p:cNvPr id="5" name="Content Placeholder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Content Placeholder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Date Placeholder 6"/>
          <p:cNvSpPr>
            <a:spLocks noGrp="1"/>
          </p:cNvSpPr>
          <p:nvPr>
            <p:ph type="dt" sz="half" idx="10"/>
          </p:nvPr>
        </p:nvSpPr>
        <p:spPr/>
        <p:txBody>
          <a:bodyPr/>
          <a:lstStyle/>
          <a:p>
            <a:fld id="{14CA5A40-5AD0-4D37-B63D-D1BED9B1BCD3}" type="datetimeFigureOut">
              <a:rPr lang="fr-FR" smtClean="0"/>
              <a:t>05/11/2020</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AEF27792-33E1-4CF1-B13C-C450FA0A89A1}"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Date Placeholder 2"/>
          <p:cNvSpPr>
            <a:spLocks noGrp="1"/>
          </p:cNvSpPr>
          <p:nvPr>
            <p:ph type="dt" sz="half" idx="10"/>
          </p:nvPr>
        </p:nvSpPr>
        <p:spPr/>
        <p:txBody>
          <a:bodyPr/>
          <a:lstStyle/>
          <a:p>
            <a:fld id="{14CA5A40-5AD0-4D37-B63D-D1BED9B1BCD3}" type="datetimeFigureOut">
              <a:rPr lang="fr-FR" smtClean="0"/>
              <a:t>05/11/2020</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AEF27792-33E1-4CF1-B13C-C450FA0A89A1}"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4CA5A40-5AD0-4D37-B63D-D1BED9B1BCD3}" type="datetimeFigureOut">
              <a:rPr lang="fr-FR" smtClean="0"/>
              <a:t>05/11/2020</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AEF27792-33E1-4CF1-B13C-C450FA0A89A1}"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Modifiez le style du titre</a:t>
            </a:r>
            <a:endParaRPr kumimoji="0" lang="en-US"/>
          </a:p>
        </p:txBody>
      </p:sp>
      <p:sp>
        <p:nvSpPr>
          <p:cNvPr id="3" name="Text Placeholder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Modifiez les styles du texte du masque</a:t>
            </a:r>
          </a:p>
        </p:txBody>
      </p:sp>
      <p:sp>
        <p:nvSpPr>
          <p:cNvPr id="4" name="Content Placeholder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Date Placeholder 4"/>
          <p:cNvSpPr>
            <a:spLocks noGrp="1"/>
          </p:cNvSpPr>
          <p:nvPr>
            <p:ph type="dt" sz="half" idx="10"/>
          </p:nvPr>
        </p:nvSpPr>
        <p:spPr/>
        <p:txBody>
          <a:bodyPr/>
          <a:lstStyle/>
          <a:p>
            <a:fld id="{14CA5A40-5AD0-4D37-B63D-D1BED9B1BCD3}" type="datetimeFigureOut">
              <a:rPr lang="fr-FR" smtClean="0"/>
              <a:t>05/11/2020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AEF27792-33E1-4CF1-B13C-C450FA0A89A1}"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Snip and Round Single Corner Rectangle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Right Tri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Modifiez le style du titre</a:t>
            </a:r>
            <a:endParaRPr kumimoji="0" lang="en-US"/>
          </a:p>
        </p:txBody>
      </p:sp>
      <p:sp>
        <p:nvSpPr>
          <p:cNvPr id="4" name="Text Placeholder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Modifiez les styles du texte du masque</a:t>
            </a:r>
          </a:p>
        </p:txBody>
      </p:sp>
      <p:sp>
        <p:nvSpPr>
          <p:cNvPr id="5" name="Date Placeholder 4"/>
          <p:cNvSpPr>
            <a:spLocks noGrp="1"/>
          </p:cNvSpPr>
          <p:nvPr>
            <p:ph type="dt" sz="half" idx="10"/>
          </p:nvPr>
        </p:nvSpPr>
        <p:spPr/>
        <p:txBody>
          <a:bodyPr/>
          <a:lstStyle/>
          <a:p>
            <a:fld id="{14CA5A40-5AD0-4D37-B63D-D1BED9B1BCD3}" type="datetimeFigureOut">
              <a:rPr lang="fr-FR" smtClean="0"/>
              <a:t>05/11/2020</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a:xfrm>
            <a:off x="8077200" y="6356350"/>
            <a:ext cx="609600" cy="365125"/>
          </a:xfrm>
        </p:spPr>
        <p:txBody>
          <a:bodyPr/>
          <a:lstStyle/>
          <a:p>
            <a:fld id="{AEF27792-33E1-4CF1-B13C-C450FA0A89A1}" type="slidenum">
              <a:rPr lang="fr-FR" smtClean="0"/>
              <a:t>‹N°›</a:t>
            </a:fld>
            <a:endParaRPr lang="fr-FR"/>
          </a:p>
        </p:txBody>
      </p:sp>
      <p:sp>
        <p:nvSpPr>
          <p:cNvPr id="3" name="Picture Placeholder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reeform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reeform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reeform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reeform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Title Placeholder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Modifiez le style du titre</a:t>
            </a:r>
            <a:endParaRPr kumimoji="0" lang="en-US"/>
          </a:p>
        </p:txBody>
      </p:sp>
      <p:sp>
        <p:nvSpPr>
          <p:cNvPr id="30" name="Text Placeholder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Date Placeholder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14CA5A40-5AD0-4D37-B63D-D1BED9B1BCD3}" type="datetimeFigureOut">
              <a:rPr lang="fr-FR" smtClean="0"/>
              <a:t>05/11/2020</a:t>
            </a:fld>
            <a:endParaRPr lang="fr-FR"/>
          </a:p>
        </p:txBody>
      </p:sp>
      <p:sp>
        <p:nvSpPr>
          <p:cNvPr id="22" name="Footer Placeholder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FR"/>
          </a:p>
        </p:txBody>
      </p:sp>
      <p:sp>
        <p:nvSpPr>
          <p:cNvPr id="18" name="Slide Number Placeholder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AEF27792-33E1-4CF1-B13C-C450FA0A89A1}" type="slidenum">
              <a:rPr lang="fr-FR" smtClean="0"/>
              <a:t>‹N°›</a:t>
            </a:fld>
            <a:endParaRPr lang="fr-FR"/>
          </a:p>
        </p:txBody>
      </p:sp>
      <p:grpSp>
        <p:nvGrpSpPr>
          <p:cNvPr id="2" name="Group 1"/>
          <p:cNvGrpSpPr/>
          <p:nvPr/>
        </p:nvGrpSpPr>
        <p:grpSpPr>
          <a:xfrm>
            <a:off x="-19017" y="202408"/>
            <a:ext cx="9180548" cy="649224"/>
            <a:chOff x="-19045" y="216550"/>
            <a:chExt cx="9180548" cy="649224"/>
          </a:xfrm>
        </p:grpSpPr>
        <p:sp>
          <p:nvSpPr>
            <p:cNvPr id="12" name="Freeform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reeform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normAutofit/>
          </a:bodyPr>
          <a:lstStyle/>
          <a:p>
            <a:r>
              <a:rPr lang="fr-FR" dirty="0" smtClean="0"/>
              <a:t>Humanités, littérature, philosophie</a:t>
            </a:r>
            <a:endParaRPr lang="fr-FR" dirty="0"/>
          </a:p>
        </p:txBody>
      </p:sp>
      <p:sp>
        <p:nvSpPr>
          <p:cNvPr id="3" name="Sous-titre 2"/>
          <p:cNvSpPr>
            <a:spLocks noGrp="1"/>
          </p:cNvSpPr>
          <p:nvPr>
            <p:ph type="subTitle" idx="1"/>
          </p:nvPr>
        </p:nvSpPr>
        <p:spPr/>
        <p:txBody>
          <a:bodyPr/>
          <a:lstStyle/>
          <a:p>
            <a:r>
              <a:rPr lang="fr-FR" dirty="0" smtClean="0"/>
              <a:t>Méthodologie de l’essai</a:t>
            </a:r>
            <a:endParaRPr lang="fr-FR" dirty="0"/>
          </a:p>
        </p:txBody>
      </p:sp>
    </p:spTree>
    <p:extLst>
      <p:ext uri="{BB962C8B-B14F-4D97-AF65-F5344CB8AC3E}">
        <p14:creationId xmlns:p14="http://schemas.microsoft.com/office/powerpoint/2010/main" val="35684606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b="1" dirty="0" smtClean="0">
                <a:solidFill>
                  <a:srgbClr val="FF0000"/>
                </a:solidFill>
              </a:rPr>
              <a:t> a) Le choix des verbes</a:t>
            </a:r>
            <a:endParaRPr lang="fr-FR" b="1" dirty="0">
              <a:solidFill>
                <a:srgbClr val="FF0000"/>
              </a:solidFill>
            </a:endParaRPr>
          </a:p>
        </p:txBody>
      </p:sp>
      <p:sp>
        <p:nvSpPr>
          <p:cNvPr id="4" name="Espace réservé du texte 3"/>
          <p:cNvSpPr>
            <a:spLocks noGrp="1"/>
          </p:cNvSpPr>
          <p:nvPr>
            <p:ph type="body" idx="1"/>
          </p:nvPr>
        </p:nvSpPr>
        <p:spPr/>
        <p:txBody>
          <a:bodyPr/>
          <a:lstStyle/>
          <a:p>
            <a:r>
              <a:rPr lang="fr-FR" dirty="0" smtClean="0"/>
              <a:t>Enoncé</a:t>
            </a:r>
            <a:endParaRPr lang="fr-FR" dirty="0"/>
          </a:p>
        </p:txBody>
      </p:sp>
      <p:sp>
        <p:nvSpPr>
          <p:cNvPr id="5" name="Espace réservé du contenu 4"/>
          <p:cNvSpPr>
            <a:spLocks noGrp="1"/>
          </p:cNvSpPr>
          <p:nvPr>
            <p:ph sz="half" idx="2"/>
          </p:nvPr>
        </p:nvSpPr>
        <p:spPr/>
        <p:txBody>
          <a:bodyPr/>
          <a:lstStyle/>
          <a:p>
            <a:r>
              <a:rPr lang="fr-FR" b="1" i="1" dirty="0" smtClean="0"/>
              <a:t>Qu’est-ce que X ?</a:t>
            </a:r>
          </a:p>
          <a:p>
            <a:endParaRPr lang="fr-FR" dirty="0"/>
          </a:p>
          <a:p>
            <a:r>
              <a:rPr lang="fr-FR" dirty="0" smtClean="0"/>
              <a:t>Exemples : </a:t>
            </a:r>
          </a:p>
          <a:p>
            <a:pPr>
              <a:buFontTx/>
              <a:buChar char="-"/>
            </a:pPr>
            <a:r>
              <a:rPr lang="fr-FR" dirty="0" smtClean="0"/>
              <a:t>Qu’est-ce que faire une expérience ?</a:t>
            </a:r>
          </a:p>
          <a:p>
            <a:pPr>
              <a:buFontTx/>
              <a:buChar char="-"/>
            </a:pPr>
            <a:r>
              <a:rPr lang="fr-FR" dirty="0" smtClean="0"/>
              <a:t>Désirer, est-ce nécessairement souffrir ?</a:t>
            </a:r>
          </a:p>
        </p:txBody>
      </p:sp>
      <p:sp>
        <p:nvSpPr>
          <p:cNvPr id="6" name="Espace réservé du texte 5"/>
          <p:cNvSpPr>
            <a:spLocks noGrp="1"/>
          </p:cNvSpPr>
          <p:nvPr>
            <p:ph type="body" sz="quarter" idx="3"/>
          </p:nvPr>
        </p:nvSpPr>
        <p:spPr/>
        <p:txBody>
          <a:bodyPr/>
          <a:lstStyle/>
          <a:p>
            <a:r>
              <a:rPr lang="fr-FR" dirty="0" smtClean="0"/>
              <a:t>Analyse </a:t>
            </a:r>
            <a:endParaRPr lang="fr-FR" dirty="0"/>
          </a:p>
        </p:txBody>
      </p:sp>
      <p:sp>
        <p:nvSpPr>
          <p:cNvPr id="7" name="Espace réservé du contenu 6"/>
          <p:cNvSpPr>
            <a:spLocks noGrp="1"/>
          </p:cNvSpPr>
          <p:nvPr>
            <p:ph sz="quarter" idx="4"/>
          </p:nvPr>
        </p:nvSpPr>
        <p:spPr/>
        <p:txBody>
          <a:bodyPr/>
          <a:lstStyle/>
          <a:p>
            <a:r>
              <a:rPr lang="fr-FR" dirty="0" smtClean="0"/>
              <a:t>Ces intitulés demandent une définition très précise des notions</a:t>
            </a:r>
            <a:endParaRPr lang="fr-FR" dirty="0"/>
          </a:p>
        </p:txBody>
      </p:sp>
    </p:spTree>
    <p:extLst>
      <p:ext uri="{BB962C8B-B14F-4D97-AF65-F5344CB8AC3E}">
        <p14:creationId xmlns:p14="http://schemas.microsoft.com/office/powerpoint/2010/main" val="2464859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2" end="2"/>
                                            </p:txEl>
                                          </p:spTgt>
                                        </p:tgtEl>
                                        <p:attrNameLst>
                                          <p:attrName>style.visibility</p:attrName>
                                        </p:attrNameLst>
                                      </p:cBhvr>
                                      <p:to>
                                        <p:strVal val="visible"/>
                                      </p:to>
                                    </p:set>
                                    <p:animEffect transition="in" filter="barn(inVertical)">
                                      <p:cBhvr>
                                        <p:cTn id="12" dur="500"/>
                                        <p:tgtEl>
                                          <p:spTgt spid="5">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3" end="3"/>
                                            </p:txEl>
                                          </p:spTgt>
                                        </p:tgtEl>
                                        <p:attrNameLst>
                                          <p:attrName>style.visibility</p:attrName>
                                        </p:attrNameLst>
                                      </p:cBhvr>
                                      <p:to>
                                        <p:strVal val="visible"/>
                                      </p:to>
                                    </p:set>
                                    <p:animEffect transition="in" filter="barn(inVertical)">
                                      <p:cBhvr>
                                        <p:cTn id="17" dur="500"/>
                                        <p:tgtEl>
                                          <p:spTgt spid="5">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4" end="4"/>
                                            </p:txEl>
                                          </p:spTgt>
                                        </p:tgtEl>
                                        <p:attrNameLst>
                                          <p:attrName>style.visibility</p:attrName>
                                        </p:attrNameLst>
                                      </p:cBhvr>
                                      <p:to>
                                        <p:strVal val="visible"/>
                                      </p:to>
                                    </p:set>
                                    <p:animEffect transition="in" filter="barn(inVertical)">
                                      <p:cBhvr>
                                        <p:cTn id="22" dur="500"/>
                                        <p:tgtEl>
                                          <p:spTgt spid="5">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7">
                                            <p:txEl>
                                              <p:pRg st="0" end="0"/>
                                            </p:txEl>
                                          </p:spTgt>
                                        </p:tgtEl>
                                        <p:attrNameLst>
                                          <p:attrName>style.visibility</p:attrName>
                                        </p:attrNameLst>
                                      </p:cBhvr>
                                      <p:to>
                                        <p:strVal val="visible"/>
                                      </p:to>
                                    </p:set>
                                    <p:animEffect transition="in" filter="barn(inVertical)">
                                      <p:cBhvr>
                                        <p:cTn id="27" dur="500"/>
                                        <p:tgtEl>
                                          <p:spTgt spid="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7"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re 9"/>
          <p:cNvSpPr>
            <a:spLocks noGrp="1"/>
          </p:cNvSpPr>
          <p:nvPr>
            <p:ph type="title"/>
          </p:nvPr>
        </p:nvSpPr>
        <p:spPr>
          <a:xfrm>
            <a:off x="457200" y="274638"/>
            <a:ext cx="8229600" cy="202034"/>
          </a:xfrm>
        </p:spPr>
        <p:txBody>
          <a:bodyPr>
            <a:normAutofit fontScale="90000"/>
          </a:bodyPr>
          <a:lstStyle/>
          <a:p>
            <a:r>
              <a:rPr lang="fr-FR" dirty="0" smtClean="0"/>
              <a:t>.</a:t>
            </a:r>
            <a:endParaRPr lang="fr-FR" dirty="0"/>
          </a:p>
        </p:txBody>
      </p:sp>
      <p:sp>
        <p:nvSpPr>
          <p:cNvPr id="11" name="Espace réservé du texte 10"/>
          <p:cNvSpPr>
            <a:spLocks noGrp="1"/>
          </p:cNvSpPr>
          <p:nvPr>
            <p:ph type="body" idx="1"/>
          </p:nvPr>
        </p:nvSpPr>
        <p:spPr/>
        <p:txBody>
          <a:bodyPr/>
          <a:lstStyle/>
          <a:p>
            <a:r>
              <a:rPr lang="fr-FR" dirty="0" smtClean="0"/>
              <a:t>Enoncé</a:t>
            </a:r>
            <a:endParaRPr lang="fr-FR" dirty="0"/>
          </a:p>
        </p:txBody>
      </p:sp>
      <p:sp>
        <p:nvSpPr>
          <p:cNvPr id="12" name="Espace réservé du contenu 11"/>
          <p:cNvSpPr>
            <a:spLocks noGrp="1"/>
          </p:cNvSpPr>
          <p:nvPr>
            <p:ph sz="half" idx="2"/>
          </p:nvPr>
        </p:nvSpPr>
        <p:spPr/>
        <p:txBody>
          <a:bodyPr/>
          <a:lstStyle/>
          <a:p>
            <a:r>
              <a:rPr lang="fr-FR" b="1" i="1" dirty="0" smtClean="0"/>
              <a:t>Peut-on X…. ?</a:t>
            </a:r>
          </a:p>
          <a:p>
            <a:r>
              <a:rPr lang="fr-FR" b="1" i="1" dirty="0" smtClean="0"/>
              <a:t>X peut-il…… ?</a:t>
            </a:r>
          </a:p>
          <a:p>
            <a:endParaRPr lang="fr-FR" dirty="0"/>
          </a:p>
          <a:p>
            <a:r>
              <a:rPr lang="fr-FR" dirty="0" smtClean="0"/>
              <a:t>Exemples :</a:t>
            </a:r>
          </a:p>
          <a:p>
            <a:pPr>
              <a:buFontTx/>
              <a:buChar char="-"/>
            </a:pPr>
            <a:r>
              <a:rPr lang="fr-FR" dirty="0" smtClean="0"/>
              <a:t>Peut-on faire du passé table rase ?</a:t>
            </a:r>
          </a:p>
          <a:p>
            <a:pPr>
              <a:buFontTx/>
              <a:buChar char="-"/>
            </a:pPr>
            <a:r>
              <a:rPr lang="fr-FR" dirty="0" smtClean="0"/>
              <a:t>Peut-on tout dire ?</a:t>
            </a:r>
          </a:p>
          <a:p>
            <a:pPr>
              <a:buFontTx/>
              <a:buChar char="-"/>
            </a:pPr>
            <a:r>
              <a:rPr lang="fr-FR" dirty="0" smtClean="0"/>
              <a:t>Peut-on être heureux au milieu des malheureux ?</a:t>
            </a:r>
            <a:endParaRPr lang="fr-FR" dirty="0"/>
          </a:p>
        </p:txBody>
      </p:sp>
      <p:sp>
        <p:nvSpPr>
          <p:cNvPr id="13" name="Espace réservé du texte 12"/>
          <p:cNvSpPr>
            <a:spLocks noGrp="1"/>
          </p:cNvSpPr>
          <p:nvPr>
            <p:ph type="body" sz="quarter" idx="3"/>
          </p:nvPr>
        </p:nvSpPr>
        <p:spPr/>
        <p:txBody>
          <a:bodyPr/>
          <a:lstStyle/>
          <a:p>
            <a:r>
              <a:rPr lang="fr-FR" dirty="0" smtClean="0"/>
              <a:t>Analyse</a:t>
            </a:r>
            <a:endParaRPr lang="fr-FR" dirty="0"/>
          </a:p>
        </p:txBody>
      </p:sp>
      <p:sp>
        <p:nvSpPr>
          <p:cNvPr id="14" name="Espace réservé du contenu 13"/>
          <p:cNvSpPr>
            <a:spLocks noGrp="1"/>
          </p:cNvSpPr>
          <p:nvPr>
            <p:ph sz="quarter" idx="4"/>
          </p:nvPr>
        </p:nvSpPr>
        <p:spPr/>
        <p:txBody>
          <a:bodyPr/>
          <a:lstStyle/>
          <a:p>
            <a:r>
              <a:rPr lang="fr-FR" dirty="0" smtClean="0"/>
              <a:t>La question interroge :</a:t>
            </a:r>
          </a:p>
          <a:p>
            <a:pPr>
              <a:buFontTx/>
              <a:buChar char="-"/>
            </a:pPr>
            <a:r>
              <a:rPr lang="fr-FR" dirty="0" smtClean="0"/>
              <a:t>La possibilité pratique : a-t-on les moyens de ?</a:t>
            </a:r>
          </a:p>
          <a:p>
            <a:pPr>
              <a:buNone/>
            </a:pPr>
            <a:r>
              <a:rPr lang="fr-FR" dirty="0" smtClean="0"/>
              <a:t>Et/ou</a:t>
            </a:r>
          </a:p>
          <a:p>
            <a:pPr>
              <a:buNone/>
            </a:pPr>
            <a:r>
              <a:rPr lang="fr-FR" dirty="0" smtClean="0"/>
              <a:t>- La possibilité morale ou le droit : est-il légitime de ?</a:t>
            </a:r>
            <a:endParaRPr lang="fr-FR" dirty="0"/>
          </a:p>
        </p:txBody>
      </p:sp>
    </p:spTree>
    <p:extLst>
      <p:ext uri="{BB962C8B-B14F-4D97-AF65-F5344CB8AC3E}">
        <p14:creationId xmlns:p14="http://schemas.microsoft.com/office/powerpoint/2010/main" val="370031928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t>
            </a:r>
            <a:endParaRPr lang="fr-FR" dirty="0"/>
          </a:p>
        </p:txBody>
      </p:sp>
      <p:sp>
        <p:nvSpPr>
          <p:cNvPr id="3" name="Espace réservé du texte 2"/>
          <p:cNvSpPr>
            <a:spLocks noGrp="1"/>
          </p:cNvSpPr>
          <p:nvPr>
            <p:ph type="body" idx="1"/>
          </p:nvPr>
        </p:nvSpPr>
        <p:spPr/>
        <p:txBody>
          <a:bodyPr/>
          <a:lstStyle/>
          <a:p>
            <a:r>
              <a:rPr lang="fr-FR" dirty="0" smtClean="0"/>
              <a:t>Enoncé </a:t>
            </a:r>
            <a:endParaRPr lang="fr-FR" dirty="0"/>
          </a:p>
        </p:txBody>
      </p:sp>
      <p:sp>
        <p:nvSpPr>
          <p:cNvPr id="4" name="Espace réservé du contenu 3"/>
          <p:cNvSpPr>
            <a:spLocks noGrp="1"/>
          </p:cNvSpPr>
          <p:nvPr>
            <p:ph sz="half" idx="2"/>
          </p:nvPr>
        </p:nvSpPr>
        <p:spPr/>
        <p:txBody>
          <a:bodyPr>
            <a:normAutofit/>
          </a:bodyPr>
          <a:lstStyle/>
          <a:p>
            <a:r>
              <a:rPr lang="fr-FR" b="1" i="1" dirty="0" smtClean="0"/>
              <a:t>Faut-il X………. ?</a:t>
            </a:r>
          </a:p>
          <a:p>
            <a:r>
              <a:rPr lang="fr-FR" b="1" i="1" dirty="0" smtClean="0"/>
              <a:t>Doit-on X…….. ?</a:t>
            </a:r>
            <a:endParaRPr lang="fr-FR" b="1" i="1" dirty="0"/>
          </a:p>
          <a:p>
            <a:pPr>
              <a:buNone/>
            </a:pPr>
            <a:r>
              <a:rPr lang="fr-FR" dirty="0" smtClean="0"/>
              <a:t>Exemples :</a:t>
            </a:r>
          </a:p>
          <a:p>
            <a:pPr>
              <a:buFontTx/>
              <a:buChar char="-"/>
            </a:pPr>
            <a:r>
              <a:rPr lang="fr-FR" dirty="0" smtClean="0"/>
              <a:t>Faut-il travailler ?</a:t>
            </a:r>
          </a:p>
          <a:p>
            <a:pPr>
              <a:buFontTx/>
              <a:buChar char="-"/>
            </a:pPr>
            <a:r>
              <a:rPr lang="fr-FR" dirty="0" smtClean="0"/>
              <a:t>Faut-il être stupide pour être heureux ?</a:t>
            </a:r>
          </a:p>
          <a:p>
            <a:pPr>
              <a:buFontTx/>
              <a:buChar char="-"/>
            </a:pPr>
            <a:r>
              <a:rPr lang="fr-FR" dirty="0" smtClean="0"/>
              <a:t>Faut-il toujours dire la vérité ?</a:t>
            </a:r>
          </a:p>
          <a:p>
            <a:pPr>
              <a:buFontTx/>
              <a:buChar char="-"/>
            </a:pPr>
            <a:r>
              <a:rPr lang="fr-FR" dirty="0" smtClean="0"/>
              <a:t>Devons-nous le respect au vivant ?</a:t>
            </a:r>
          </a:p>
        </p:txBody>
      </p:sp>
      <p:sp>
        <p:nvSpPr>
          <p:cNvPr id="5" name="Espace réservé du texte 4"/>
          <p:cNvSpPr>
            <a:spLocks noGrp="1"/>
          </p:cNvSpPr>
          <p:nvPr>
            <p:ph type="body" sz="quarter" idx="3"/>
          </p:nvPr>
        </p:nvSpPr>
        <p:spPr/>
        <p:txBody>
          <a:bodyPr/>
          <a:lstStyle/>
          <a:p>
            <a:r>
              <a:rPr lang="fr-FR" dirty="0" smtClean="0"/>
              <a:t>Analyse</a:t>
            </a:r>
            <a:endParaRPr lang="fr-FR" dirty="0"/>
          </a:p>
        </p:txBody>
      </p:sp>
      <p:sp>
        <p:nvSpPr>
          <p:cNvPr id="6" name="Espace réservé du contenu 5"/>
          <p:cNvSpPr>
            <a:spLocks noGrp="1"/>
          </p:cNvSpPr>
          <p:nvPr>
            <p:ph sz="quarter" idx="4"/>
          </p:nvPr>
        </p:nvSpPr>
        <p:spPr/>
        <p:txBody>
          <a:bodyPr>
            <a:normAutofit/>
          </a:bodyPr>
          <a:lstStyle/>
          <a:p>
            <a:r>
              <a:rPr lang="fr-FR" dirty="0" smtClean="0"/>
              <a:t>La question interroge :</a:t>
            </a:r>
          </a:p>
          <a:p>
            <a:pPr>
              <a:buFontTx/>
              <a:buChar char="-"/>
            </a:pPr>
            <a:r>
              <a:rPr lang="fr-FR" dirty="0" smtClean="0"/>
              <a:t>La nécessité physique ou matérielle, le besoin : sommes-nous contraints de… ?</a:t>
            </a:r>
          </a:p>
          <a:p>
            <a:pPr>
              <a:buNone/>
            </a:pPr>
            <a:endParaRPr lang="fr-FR" dirty="0"/>
          </a:p>
          <a:p>
            <a:pPr>
              <a:buNone/>
            </a:pPr>
            <a:r>
              <a:rPr lang="fr-FR" dirty="0" smtClean="0"/>
              <a:t>Et/ou</a:t>
            </a:r>
          </a:p>
          <a:p>
            <a:pPr>
              <a:buNone/>
            </a:pPr>
            <a:r>
              <a:rPr lang="fr-FR" dirty="0" smtClean="0"/>
              <a:t>- l’obligation morale, le devoir : notre dignité exige-t-elle que …. ?</a:t>
            </a:r>
            <a:endParaRPr lang="fr-FR" dirty="0"/>
          </a:p>
        </p:txBody>
      </p:sp>
    </p:spTree>
    <p:extLst>
      <p:ext uri="{BB962C8B-B14F-4D97-AF65-F5344CB8AC3E}">
        <p14:creationId xmlns:p14="http://schemas.microsoft.com/office/powerpoint/2010/main" val="274063954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2" end="2"/>
                                            </p:txEl>
                                          </p:spTgt>
                                        </p:tgtEl>
                                        <p:attrNameLst>
                                          <p:attrName>style.visibility</p:attrName>
                                        </p:attrNameLst>
                                      </p:cBhvr>
                                      <p:to>
                                        <p:strVal val="visible"/>
                                      </p:to>
                                    </p:set>
                                    <p:animEffect transition="in" filter="barn(inVertical)">
                                      <p:cBhvr>
                                        <p:cTn id="17" dur="500"/>
                                        <p:tgtEl>
                                          <p:spTgt spid="4">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3" end="3"/>
                                            </p:txEl>
                                          </p:spTgt>
                                        </p:tgtEl>
                                        <p:attrNameLst>
                                          <p:attrName>style.visibility</p:attrName>
                                        </p:attrNameLst>
                                      </p:cBhvr>
                                      <p:to>
                                        <p:strVal val="visible"/>
                                      </p:to>
                                    </p:set>
                                    <p:animEffect transition="in" filter="barn(inVertical)">
                                      <p:cBhvr>
                                        <p:cTn id="22" dur="500"/>
                                        <p:tgtEl>
                                          <p:spTgt spid="4">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
                                            <p:txEl>
                                              <p:pRg st="4" end="4"/>
                                            </p:txEl>
                                          </p:spTgt>
                                        </p:tgtEl>
                                        <p:attrNameLst>
                                          <p:attrName>style.visibility</p:attrName>
                                        </p:attrNameLst>
                                      </p:cBhvr>
                                      <p:to>
                                        <p:strVal val="visible"/>
                                      </p:to>
                                    </p:set>
                                    <p:animEffect transition="in" filter="barn(inVertical)">
                                      <p:cBhvr>
                                        <p:cTn id="27" dur="500"/>
                                        <p:tgtEl>
                                          <p:spTgt spid="4">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xEl>
                                              <p:pRg st="5" end="5"/>
                                            </p:txEl>
                                          </p:spTgt>
                                        </p:tgtEl>
                                        <p:attrNameLst>
                                          <p:attrName>style.visibility</p:attrName>
                                        </p:attrNameLst>
                                      </p:cBhvr>
                                      <p:to>
                                        <p:strVal val="visible"/>
                                      </p:to>
                                    </p:set>
                                    <p:animEffect transition="in" filter="barn(inVertical)">
                                      <p:cBhvr>
                                        <p:cTn id="32" dur="500"/>
                                        <p:tgtEl>
                                          <p:spTgt spid="4">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4">
                                            <p:txEl>
                                              <p:pRg st="6" end="6"/>
                                            </p:txEl>
                                          </p:spTgt>
                                        </p:tgtEl>
                                        <p:attrNameLst>
                                          <p:attrName>style.visibility</p:attrName>
                                        </p:attrNameLst>
                                      </p:cBhvr>
                                      <p:to>
                                        <p:strVal val="visible"/>
                                      </p:to>
                                    </p:set>
                                    <p:animEffect transition="in" filter="barn(inVertical)">
                                      <p:cBhvr>
                                        <p:cTn id="37" dur="500"/>
                                        <p:tgtEl>
                                          <p:spTgt spid="4">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
                                            <p:txEl>
                                              <p:pRg st="0" end="0"/>
                                            </p:txEl>
                                          </p:spTgt>
                                        </p:tgtEl>
                                        <p:attrNameLst>
                                          <p:attrName>style.visibility</p:attrName>
                                        </p:attrNameLst>
                                      </p:cBhvr>
                                      <p:to>
                                        <p:strVal val="visible"/>
                                      </p:to>
                                    </p:set>
                                    <p:animEffect transition="in" filter="barn(inVertical)">
                                      <p:cBhvr>
                                        <p:cTn id="42" dur="500"/>
                                        <p:tgtEl>
                                          <p:spTgt spid="6">
                                            <p:txEl>
                                              <p:pRg st="0" end="0"/>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6">
                                            <p:txEl>
                                              <p:pRg st="1" end="1"/>
                                            </p:txEl>
                                          </p:spTgt>
                                        </p:tgtEl>
                                        <p:attrNameLst>
                                          <p:attrName>style.visibility</p:attrName>
                                        </p:attrNameLst>
                                      </p:cBhvr>
                                      <p:to>
                                        <p:strVal val="visible"/>
                                      </p:to>
                                    </p:set>
                                    <p:animEffect transition="in" filter="barn(inVertical)">
                                      <p:cBhvr>
                                        <p:cTn id="47" dur="500"/>
                                        <p:tgtEl>
                                          <p:spTgt spid="6">
                                            <p:txEl>
                                              <p:pRg st="1" end="1"/>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21" fill="hold" grpId="0" nodeType="clickEffect">
                                  <p:stCondLst>
                                    <p:cond delay="0"/>
                                  </p:stCondLst>
                                  <p:childTnLst>
                                    <p:set>
                                      <p:cBhvr>
                                        <p:cTn id="51" dur="1" fill="hold">
                                          <p:stCondLst>
                                            <p:cond delay="0"/>
                                          </p:stCondLst>
                                        </p:cTn>
                                        <p:tgtEl>
                                          <p:spTgt spid="6">
                                            <p:txEl>
                                              <p:pRg st="3" end="3"/>
                                            </p:txEl>
                                          </p:spTgt>
                                        </p:tgtEl>
                                        <p:attrNameLst>
                                          <p:attrName>style.visibility</p:attrName>
                                        </p:attrNameLst>
                                      </p:cBhvr>
                                      <p:to>
                                        <p:strVal val="visible"/>
                                      </p:to>
                                    </p:set>
                                    <p:animEffect transition="in" filter="barn(inVertical)">
                                      <p:cBhvr>
                                        <p:cTn id="52" dur="500"/>
                                        <p:tgtEl>
                                          <p:spTgt spid="6">
                                            <p:txEl>
                                              <p:pRg st="3" end="3"/>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6">
                                            <p:txEl>
                                              <p:pRg st="4" end="4"/>
                                            </p:txEl>
                                          </p:spTgt>
                                        </p:tgtEl>
                                        <p:attrNameLst>
                                          <p:attrName>style.visibility</p:attrName>
                                        </p:attrNameLst>
                                      </p:cBhvr>
                                      <p:to>
                                        <p:strVal val="visible"/>
                                      </p:to>
                                    </p:set>
                                    <p:animEffect transition="in" filter="barn(inVertical)">
                                      <p:cBhvr>
                                        <p:cTn id="57" dur="500"/>
                                        <p:tgtEl>
                                          <p:spTgt spid="6">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a:t>
            </a:r>
            <a:endParaRPr lang="fr-FR" dirty="0"/>
          </a:p>
        </p:txBody>
      </p:sp>
      <p:sp>
        <p:nvSpPr>
          <p:cNvPr id="3" name="Espace réservé du texte 2"/>
          <p:cNvSpPr>
            <a:spLocks noGrp="1"/>
          </p:cNvSpPr>
          <p:nvPr>
            <p:ph type="body" idx="1"/>
          </p:nvPr>
        </p:nvSpPr>
        <p:spPr/>
        <p:txBody>
          <a:bodyPr/>
          <a:lstStyle/>
          <a:p>
            <a:r>
              <a:rPr lang="fr-FR" dirty="0" smtClean="0"/>
              <a:t>Enoncé</a:t>
            </a:r>
            <a:endParaRPr lang="fr-FR" dirty="0"/>
          </a:p>
        </p:txBody>
      </p:sp>
      <p:sp>
        <p:nvSpPr>
          <p:cNvPr id="4" name="Espace réservé du contenu 3"/>
          <p:cNvSpPr>
            <a:spLocks noGrp="1"/>
          </p:cNvSpPr>
          <p:nvPr>
            <p:ph sz="half" idx="2"/>
          </p:nvPr>
        </p:nvSpPr>
        <p:spPr/>
        <p:txBody>
          <a:bodyPr/>
          <a:lstStyle/>
          <a:p>
            <a:r>
              <a:rPr lang="fr-FR" b="1" i="1" dirty="0" smtClean="0"/>
              <a:t>Pourquoi X ?</a:t>
            </a:r>
          </a:p>
          <a:p>
            <a:r>
              <a:rPr lang="fr-FR" b="1" i="1" dirty="0" smtClean="0"/>
              <a:t>A quoi sert X ?</a:t>
            </a:r>
          </a:p>
          <a:p>
            <a:pPr>
              <a:buNone/>
            </a:pPr>
            <a:endParaRPr lang="fr-FR" dirty="0"/>
          </a:p>
          <a:p>
            <a:pPr>
              <a:buNone/>
            </a:pPr>
            <a:r>
              <a:rPr lang="fr-FR" dirty="0" smtClean="0"/>
              <a:t>Exemples :</a:t>
            </a:r>
          </a:p>
          <a:p>
            <a:pPr>
              <a:buFontTx/>
              <a:buChar char="-"/>
            </a:pPr>
            <a:r>
              <a:rPr lang="fr-FR" dirty="0" smtClean="0"/>
              <a:t>Pourquoi s’intéresser à l’histoire ?</a:t>
            </a:r>
          </a:p>
          <a:p>
            <a:pPr>
              <a:buFontTx/>
              <a:buChar char="-"/>
            </a:pPr>
            <a:r>
              <a:rPr lang="fr-FR" dirty="0" smtClean="0"/>
              <a:t>Pourquoi se cultiver ?</a:t>
            </a:r>
          </a:p>
          <a:p>
            <a:pPr>
              <a:buFontTx/>
              <a:buChar char="-"/>
            </a:pPr>
            <a:r>
              <a:rPr lang="fr-FR" dirty="0" smtClean="0"/>
              <a:t>A quoi sert l’art ?</a:t>
            </a:r>
            <a:endParaRPr lang="fr-FR" dirty="0"/>
          </a:p>
        </p:txBody>
      </p:sp>
      <p:sp>
        <p:nvSpPr>
          <p:cNvPr id="5" name="Espace réservé du texte 4"/>
          <p:cNvSpPr>
            <a:spLocks noGrp="1"/>
          </p:cNvSpPr>
          <p:nvPr>
            <p:ph type="body" sz="quarter" idx="3"/>
          </p:nvPr>
        </p:nvSpPr>
        <p:spPr/>
        <p:txBody>
          <a:bodyPr/>
          <a:lstStyle/>
          <a:p>
            <a:r>
              <a:rPr lang="fr-FR" dirty="0" smtClean="0"/>
              <a:t>Analyse</a:t>
            </a:r>
            <a:endParaRPr lang="fr-FR" dirty="0"/>
          </a:p>
        </p:txBody>
      </p:sp>
      <p:sp>
        <p:nvSpPr>
          <p:cNvPr id="6" name="Espace réservé du contenu 5"/>
          <p:cNvSpPr>
            <a:spLocks noGrp="1"/>
          </p:cNvSpPr>
          <p:nvPr>
            <p:ph sz="quarter" idx="4"/>
          </p:nvPr>
        </p:nvSpPr>
        <p:spPr/>
        <p:txBody>
          <a:bodyPr>
            <a:normAutofit/>
          </a:bodyPr>
          <a:lstStyle/>
          <a:p>
            <a:r>
              <a:rPr lang="fr-FR" dirty="0" smtClean="0"/>
              <a:t>Il s’agit de mettre en évidence les raisons, les buts ou l’utilité de X.</a:t>
            </a:r>
          </a:p>
          <a:p>
            <a:r>
              <a:rPr lang="fr-FR" dirty="0" smtClean="0"/>
              <a:t>Il faut aussi se poser la question de son inutilité.</a:t>
            </a:r>
          </a:p>
          <a:p>
            <a:pPr>
              <a:buNone/>
            </a:pPr>
            <a:endParaRPr lang="fr-FR" dirty="0"/>
          </a:p>
          <a:p>
            <a:pPr>
              <a:buNone/>
            </a:pPr>
            <a:r>
              <a:rPr lang="fr-FR" dirty="0" smtClean="0"/>
              <a:t>Attention : sur ce type de sujet, proscrire le plan « Avantages et inconvénients »</a:t>
            </a:r>
            <a:endParaRPr lang="fr-FR" dirty="0"/>
          </a:p>
        </p:txBody>
      </p:sp>
    </p:spTree>
    <p:extLst>
      <p:ext uri="{BB962C8B-B14F-4D97-AF65-F5344CB8AC3E}">
        <p14:creationId xmlns:p14="http://schemas.microsoft.com/office/powerpoint/2010/main" val="24945411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Effect transition="in" filter="barn(inVertical)">
                                      <p:cBhvr>
                                        <p:cTn id="7" dur="500"/>
                                        <p:tgtEl>
                                          <p:spTgt spid="4">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4">
                                            <p:txEl>
                                              <p:pRg st="1" end="1"/>
                                            </p:txEl>
                                          </p:spTgt>
                                        </p:tgtEl>
                                        <p:attrNameLst>
                                          <p:attrName>style.visibility</p:attrName>
                                        </p:attrNameLst>
                                      </p:cBhvr>
                                      <p:to>
                                        <p:strVal val="visible"/>
                                      </p:to>
                                    </p:set>
                                    <p:animEffect transition="in" filter="barn(inVertical)">
                                      <p:cBhvr>
                                        <p:cTn id="12" dur="500"/>
                                        <p:tgtEl>
                                          <p:spTgt spid="4">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4">
                                            <p:txEl>
                                              <p:pRg st="3" end="3"/>
                                            </p:txEl>
                                          </p:spTgt>
                                        </p:tgtEl>
                                        <p:attrNameLst>
                                          <p:attrName>style.visibility</p:attrName>
                                        </p:attrNameLst>
                                      </p:cBhvr>
                                      <p:to>
                                        <p:strVal val="visible"/>
                                      </p:to>
                                    </p:set>
                                    <p:animEffect transition="in" filter="barn(inVertical)">
                                      <p:cBhvr>
                                        <p:cTn id="17" dur="500"/>
                                        <p:tgtEl>
                                          <p:spTgt spid="4">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4">
                                            <p:txEl>
                                              <p:pRg st="4" end="4"/>
                                            </p:txEl>
                                          </p:spTgt>
                                        </p:tgtEl>
                                        <p:attrNameLst>
                                          <p:attrName>style.visibility</p:attrName>
                                        </p:attrNameLst>
                                      </p:cBhvr>
                                      <p:to>
                                        <p:strVal val="visible"/>
                                      </p:to>
                                    </p:set>
                                    <p:animEffect transition="in" filter="barn(inVertical)">
                                      <p:cBhvr>
                                        <p:cTn id="22" dur="500"/>
                                        <p:tgtEl>
                                          <p:spTgt spid="4">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Effect transition="in" filter="barn(inVertical)">
                                      <p:cBhvr>
                                        <p:cTn id="27" dur="500"/>
                                        <p:tgtEl>
                                          <p:spTgt spid="4">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4">
                                            <p:txEl>
                                              <p:pRg st="6" end="6"/>
                                            </p:txEl>
                                          </p:spTgt>
                                        </p:tgtEl>
                                        <p:attrNameLst>
                                          <p:attrName>style.visibility</p:attrName>
                                        </p:attrNameLst>
                                      </p:cBhvr>
                                      <p:to>
                                        <p:strVal val="visible"/>
                                      </p:to>
                                    </p:set>
                                    <p:animEffect transition="in" filter="barn(inVertical)">
                                      <p:cBhvr>
                                        <p:cTn id="32" dur="500"/>
                                        <p:tgtEl>
                                          <p:spTgt spid="4">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Effect transition="in" filter="barn(inVertical)">
                                      <p:cBhvr>
                                        <p:cTn id="37" dur="500"/>
                                        <p:tgtEl>
                                          <p:spTgt spid="6">
                                            <p:txEl>
                                              <p:pRg st="0" end="0"/>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21" fill="hold" grpId="0" nodeType="clickEffect">
                                  <p:stCondLst>
                                    <p:cond delay="0"/>
                                  </p:stCondLst>
                                  <p:childTnLst>
                                    <p:set>
                                      <p:cBhvr>
                                        <p:cTn id="41" dur="1" fill="hold">
                                          <p:stCondLst>
                                            <p:cond delay="0"/>
                                          </p:stCondLst>
                                        </p:cTn>
                                        <p:tgtEl>
                                          <p:spTgt spid="6">
                                            <p:txEl>
                                              <p:pRg st="1" end="1"/>
                                            </p:txEl>
                                          </p:spTgt>
                                        </p:tgtEl>
                                        <p:attrNameLst>
                                          <p:attrName>style.visibility</p:attrName>
                                        </p:attrNameLst>
                                      </p:cBhvr>
                                      <p:to>
                                        <p:strVal val="visible"/>
                                      </p:to>
                                    </p:set>
                                    <p:animEffect transition="in" filter="barn(inVertical)">
                                      <p:cBhvr>
                                        <p:cTn id="42" dur="500"/>
                                        <p:tgtEl>
                                          <p:spTgt spid="6">
                                            <p:txEl>
                                              <p:pRg st="1" end="1"/>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6">
                                            <p:txEl>
                                              <p:pRg st="3" end="3"/>
                                            </p:txEl>
                                          </p:spTgt>
                                        </p:tgtEl>
                                        <p:attrNameLst>
                                          <p:attrName>style.visibility</p:attrName>
                                        </p:attrNameLst>
                                      </p:cBhvr>
                                      <p:to>
                                        <p:strVal val="visible"/>
                                      </p:to>
                                    </p:set>
                                    <p:animEffect transition="in" filter="barn(inVertical)">
                                      <p:cBhvr>
                                        <p:cTn id="47" dur="500"/>
                                        <p:tgtEl>
                                          <p:spTgt spid="6">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re 6"/>
          <p:cNvSpPr>
            <a:spLocks noGrp="1"/>
          </p:cNvSpPr>
          <p:nvPr>
            <p:ph type="title"/>
          </p:nvPr>
        </p:nvSpPr>
        <p:spPr/>
        <p:txBody>
          <a:bodyPr/>
          <a:lstStyle/>
          <a:p>
            <a:r>
              <a:rPr lang="fr-FR" b="1" dirty="0" smtClean="0">
                <a:solidFill>
                  <a:srgbClr val="FF0000"/>
                </a:solidFill>
              </a:rPr>
              <a:t>b) Les types de sujets</a:t>
            </a:r>
            <a:endParaRPr lang="fr-FR" b="1" dirty="0">
              <a:solidFill>
                <a:srgbClr val="FF0000"/>
              </a:solidFill>
            </a:endParaRPr>
          </a:p>
        </p:txBody>
      </p:sp>
      <p:sp>
        <p:nvSpPr>
          <p:cNvPr id="9" name="Espace réservé du contenu 8"/>
          <p:cNvSpPr>
            <a:spLocks noGrp="1"/>
          </p:cNvSpPr>
          <p:nvPr>
            <p:ph sz="half" idx="1"/>
          </p:nvPr>
        </p:nvSpPr>
        <p:spPr/>
        <p:txBody>
          <a:bodyPr/>
          <a:lstStyle/>
          <a:p>
            <a:r>
              <a:rPr lang="fr-FR" b="1" dirty="0" smtClean="0"/>
              <a:t>Questions </a:t>
            </a:r>
            <a:r>
              <a:rPr lang="fr-FR" b="1" i="1" dirty="0" smtClean="0"/>
              <a:t>fermées</a:t>
            </a:r>
          </a:p>
          <a:p>
            <a:pPr marL="0" indent="0">
              <a:buNone/>
            </a:pPr>
            <a:r>
              <a:rPr lang="fr-FR" dirty="0" smtClean="0"/>
              <a:t>La réponse est de l’ordre du oui ou non, avec toutes les nuances intermédiaires </a:t>
            </a:r>
          </a:p>
          <a:p>
            <a:pPr marL="0" indent="0">
              <a:buNone/>
            </a:pPr>
            <a:endParaRPr lang="fr-FR" dirty="0"/>
          </a:p>
          <a:p>
            <a:pPr marL="0" indent="0">
              <a:buNone/>
            </a:pPr>
            <a:r>
              <a:rPr lang="fr-FR" dirty="0" smtClean="0"/>
              <a:t>Ex : </a:t>
            </a:r>
            <a:r>
              <a:rPr lang="fr-FR" i="1" dirty="0" smtClean="0"/>
              <a:t>Peut-on être conscient de soi-même ?</a:t>
            </a:r>
            <a:endParaRPr lang="fr-FR" i="1" dirty="0"/>
          </a:p>
        </p:txBody>
      </p:sp>
      <p:sp>
        <p:nvSpPr>
          <p:cNvPr id="10" name="Espace réservé du contenu 9"/>
          <p:cNvSpPr>
            <a:spLocks noGrp="1"/>
          </p:cNvSpPr>
          <p:nvPr>
            <p:ph sz="half" idx="2"/>
          </p:nvPr>
        </p:nvSpPr>
        <p:spPr/>
        <p:txBody>
          <a:bodyPr/>
          <a:lstStyle/>
          <a:p>
            <a:r>
              <a:rPr lang="fr-FR" b="1" dirty="0" smtClean="0"/>
              <a:t>Questions </a:t>
            </a:r>
            <a:r>
              <a:rPr lang="fr-FR" b="1" i="1" dirty="0" smtClean="0"/>
              <a:t>ouvertes</a:t>
            </a:r>
          </a:p>
          <a:p>
            <a:pPr marL="0" indent="0">
              <a:buNone/>
            </a:pPr>
            <a:r>
              <a:rPr lang="fr-FR" dirty="0" smtClean="0"/>
              <a:t>La réponse nécessite d’explorer plusieurs pistes et ne peut être oui ou non</a:t>
            </a:r>
          </a:p>
          <a:p>
            <a:pPr marL="0" indent="0">
              <a:buNone/>
            </a:pPr>
            <a:endParaRPr lang="fr-FR" dirty="0" smtClean="0"/>
          </a:p>
          <a:p>
            <a:pPr marL="0" indent="0">
              <a:buNone/>
            </a:pPr>
            <a:r>
              <a:rPr lang="fr-FR" dirty="0" smtClean="0"/>
              <a:t>Ex : </a:t>
            </a:r>
            <a:r>
              <a:rPr lang="fr-FR" i="1" dirty="0" smtClean="0"/>
              <a:t>Comment l’art peut-il rendre compte du réel ?</a:t>
            </a:r>
            <a:endParaRPr lang="fr-FR" i="1" dirty="0"/>
          </a:p>
        </p:txBody>
      </p:sp>
    </p:spTree>
    <p:extLst>
      <p:ext uri="{BB962C8B-B14F-4D97-AF65-F5344CB8AC3E}">
        <p14:creationId xmlns:p14="http://schemas.microsoft.com/office/powerpoint/2010/main" val="168584746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re 4"/>
          <p:cNvSpPr>
            <a:spLocks noGrp="1"/>
          </p:cNvSpPr>
          <p:nvPr>
            <p:ph type="title"/>
          </p:nvPr>
        </p:nvSpPr>
        <p:spPr/>
        <p:txBody>
          <a:bodyPr/>
          <a:lstStyle/>
          <a:p>
            <a:r>
              <a:rPr lang="fr-FR" dirty="0" smtClean="0"/>
              <a:t>Autres types de questions</a:t>
            </a:r>
            <a:endParaRPr lang="fr-FR" dirty="0"/>
          </a:p>
        </p:txBody>
      </p:sp>
      <p:sp>
        <p:nvSpPr>
          <p:cNvPr id="6" name="Espace réservé du contenu 5"/>
          <p:cNvSpPr>
            <a:spLocks noGrp="1"/>
          </p:cNvSpPr>
          <p:nvPr>
            <p:ph idx="1"/>
          </p:nvPr>
        </p:nvSpPr>
        <p:spPr>
          <a:xfrm>
            <a:off x="457200" y="1935480"/>
            <a:ext cx="8229600" cy="4805888"/>
          </a:xfrm>
        </p:spPr>
        <p:txBody>
          <a:bodyPr>
            <a:normAutofit fontScale="85000" lnSpcReduction="10000"/>
          </a:bodyPr>
          <a:lstStyle/>
          <a:p>
            <a:r>
              <a:rPr lang="fr-FR" dirty="0" smtClean="0"/>
              <a:t>Les sujets supposant une </a:t>
            </a:r>
            <a:r>
              <a:rPr lang="fr-FR" b="1" dirty="0" smtClean="0"/>
              <a:t>évaluation</a:t>
            </a:r>
            <a:r>
              <a:rPr lang="fr-FR" dirty="0" smtClean="0"/>
              <a:t> :</a:t>
            </a:r>
          </a:p>
          <a:p>
            <a:pPr marL="0" indent="0">
              <a:buNone/>
            </a:pPr>
            <a:r>
              <a:rPr lang="fr-FR" b="1" dirty="0" smtClean="0"/>
              <a:t>Ex : </a:t>
            </a:r>
            <a:r>
              <a:rPr lang="fr-FR" b="1" i="1" dirty="0" smtClean="0"/>
              <a:t>Quelle est l’efficacité d’un essai pour rendre compte de l’émotion ?</a:t>
            </a:r>
          </a:p>
          <a:p>
            <a:pPr marL="0" indent="0">
              <a:buNone/>
            </a:pPr>
            <a:endParaRPr lang="fr-FR" i="1" dirty="0"/>
          </a:p>
          <a:p>
            <a:r>
              <a:rPr lang="fr-FR" dirty="0" smtClean="0"/>
              <a:t>Les questions supposant une réponse sous forme de </a:t>
            </a:r>
            <a:r>
              <a:rPr lang="fr-FR" b="1" dirty="0" smtClean="0"/>
              <a:t>liste</a:t>
            </a:r>
            <a:r>
              <a:rPr lang="fr-FR" dirty="0" smtClean="0"/>
              <a:t> (sujet difficile car il faut éviter l’effet « catalogue », donc, construire une progression cohérente)</a:t>
            </a:r>
          </a:p>
          <a:p>
            <a:pPr marL="0" indent="0">
              <a:buNone/>
            </a:pPr>
            <a:r>
              <a:rPr lang="fr-FR" b="1" dirty="0" smtClean="0"/>
              <a:t>Ex</a:t>
            </a:r>
            <a:r>
              <a:rPr lang="fr-FR" dirty="0" smtClean="0"/>
              <a:t> : </a:t>
            </a:r>
            <a:r>
              <a:rPr lang="fr-FR" b="1" i="1" dirty="0" smtClean="0"/>
              <a:t>Sous quelles formes la littérature peut-elle suppléer à la philosophie ?</a:t>
            </a:r>
          </a:p>
          <a:p>
            <a:endParaRPr lang="fr-FR" dirty="0"/>
          </a:p>
          <a:p>
            <a:r>
              <a:rPr lang="fr-FR" dirty="0" smtClean="0"/>
              <a:t>Les questions appelant une réponse </a:t>
            </a:r>
            <a:r>
              <a:rPr lang="fr-FR" b="1" dirty="0" smtClean="0"/>
              <a:t>dialectique (variante de la question fermée)</a:t>
            </a:r>
          </a:p>
          <a:p>
            <a:pPr marL="0" indent="0">
              <a:buNone/>
            </a:pPr>
            <a:r>
              <a:rPr lang="fr-FR" b="1" dirty="0" smtClean="0"/>
              <a:t>Ex : </a:t>
            </a:r>
            <a:r>
              <a:rPr lang="fr-FR" b="1" i="1" dirty="0"/>
              <a:t>E</a:t>
            </a:r>
            <a:r>
              <a:rPr lang="fr-FR" b="1" i="1" dirty="0" smtClean="0"/>
              <a:t>xpliquez pourquoi on peut dire à la fois que l’artiste doit imiter les œuvres du passé et qu’il doit s’en démarquer. </a:t>
            </a:r>
          </a:p>
          <a:p>
            <a:pPr marL="0" indent="0">
              <a:buNone/>
            </a:pPr>
            <a:endParaRPr lang="fr-FR" dirty="0"/>
          </a:p>
        </p:txBody>
      </p:sp>
    </p:spTree>
    <p:extLst>
      <p:ext uri="{BB962C8B-B14F-4D97-AF65-F5344CB8AC3E}">
        <p14:creationId xmlns:p14="http://schemas.microsoft.com/office/powerpoint/2010/main" val="195726722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30352" y="1316736"/>
            <a:ext cx="8002088" cy="1362456"/>
          </a:xfrm>
        </p:spPr>
        <p:txBody>
          <a:bodyPr/>
          <a:lstStyle/>
          <a:p>
            <a:r>
              <a:rPr lang="fr-FR" dirty="0" smtClean="0"/>
              <a:t>3) Repérer les présupposés</a:t>
            </a:r>
            <a:endParaRPr lang="fr-FR" dirty="0"/>
          </a:p>
        </p:txBody>
      </p:sp>
      <p:sp>
        <p:nvSpPr>
          <p:cNvPr id="5" name="Espace réservé du texte 4"/>
          <p:cNvSpPr>
            <a:spLocks noGrp="1"/>
          </p:cNvSpPr>
          <p:nvPr>
            <p:ph type="body" idx="1"/>
          </p:nvPr>
        </p:nvSpPr>
        <p:spPr>
          <a:xfrm>
            <a:off x="539552" y="3284984"/>
            <a:ext cx="7772400" cy="2736304"/>
          </a:xfrm>
        </p:spPr>
        <p:txBody>
          <a:bodyPr>
            <a:normAutofit lnSpcReduction="10000"/>
          </a:bodyPr>
          <a:lstStyle/>
          <a:p>
            <a:r>
              <a:rPr lang="fr-FR" dirty="0" smtClean="0"/>
              <a:t>-</a:t>
            </a:r>
            <a:r>
              <a:rPr lang="fr-FR" sz="2800" dirty="0" smtClean="0"/>
              <a:t>Dire qu’une question comporte un présupposé signifie que cette question est posée à partir d’une affirmation que vous ne pouvez pas remettre en question.</a:t>
            </a:r>
          </a:p>
          <a:p>
            <a:r>
              <a:rPr lang="fr-FR" sz="2800" dirty="0" smtClean="0"/>
              <a:t>- Vous ne pouvez pas « ignorer » ce présupposé, sous peine de faire du hors-sujet.</a:t>
            </a:r>
          </a:p>
          <a:p>
            <a:endParaRPr lang="fr-FR" dirty="0" smtClean="0"/>
          </a:p>
          <a:p>
            <a:endParaRPr lang="fr-FR" dirty="0"/>
          </a:p>
        </p:txBody>
      </p:sp>
    </p:spTree>
    <p:extLst>
      <p:ext uri="{BB962C8B-B14F-4D97-AF65-F5344CB8AC3E}">
        <p14:creationId xmlns:p14="http://schemas.microsoft.com/office/powerpoint/2010/main" val="479385384"/>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3718" y="764704"/>
            <a:ext cx="9505056" cy="1368152"/>
          </a:xfrm>
        </p:spPr>
        <p:txBody>
          <a:bodyPr>
            <a:normAutofit fontScale="90000"/>
          </a:bodyPr>
          <a:lstStyle/>
          <a:p>
            <a:r>
              <a:rPr lang="fr-FR" dirty="0" smtClean="0"/>
              <a:t>Ex : </a:t>
            </a:r>
            <a:r>
              <a:rPr lang="fr-FR" i="1" dirty="0" smtClean="0"/>
              <a:t>quels peuvent être les intérêts, pour le lecteur, d’un récit autobiographique ?</a:t>
            </a:r>
            <a:endParaRPr lang="fr-FR" i="1" dirty="0"/>
          </a:p>
        </p:txBody>
      </p:sp>
      <p:sp>
        <p:nvSpPr>
          <p:cNvPr id="5" name="Espace réservé du contenu 4"/>
          <p:cNvSpPr>
            <a:spLocks noGrp="1"/>
          </p:cNvSpPr>
          <p:nvPr>
            <p:ph idx="1"/>
          </p:nvPr>
        </p:nvSpPr>
        <p:spPr>
          <a:xfrm>
            <a:off x="457200" y="2708920"/>
            <a:ext cx="8229600" cy="3615680"/>
          </a:xfrm>
        </p:spPr>
        <p:txBody>
          <a:bodyPr/>
          <a:lstStyle/>
          <a:p>
            <a:r>
              <a:rPr lang="fr-FR" dirty="0" smtClean="0"/>
              <a:t>Le sujet ne demande si ce type de récit a ou non de l’intérêt, il l’affirme.</a:t>
            </a:r>
          </a:p>
          <a:p>
            <a:r>
              <a:rPr lang="fr-FR" dirty="0" smtClean="0"/>
              <a:t>Il s’agit donc d’explorer la diversité de ces intérêts.</a:t>
            </a:r>
          </a:p>
          <a:p>
            <a:r>
              <a:rPr lang="fr-FR" dirty="0" smtClean="0"/>
              <a:t>Le sujet pourrait être formulé ainsi : « </a:t>
            </a:r>
            <a:r>
              <a:rPr lang="fr-FR" i="1" dirty="0" smtClean="0"/>
              <a:t>le récit autobiographique a différents intérêts : lesquels ? </a:t>
            </a:r>
            <a:r>
              <a:rPr lang="fr-FR" dirty="0" smtClean="0"/>
              <a:t>»</a:t>
            </a:r>
          </a:p>
          <a:p>
            <a:pPr marL="0" indent="0">
              <a:buNone/>
            </a:pPr>
            <a:endParaRPr lang="fr-FR" dirty="0"/>
          </a:p>
        </p:txBody>
      </p:sp>
    </p:spTree>
    <p:extLst>
      <p:ext uri="{BB962C8B-B14F-4D97-AF65-F5344CB8AC3E}">
        <p14:creationId xmlns:p14="http://schemas.microsoft.com/office/powerpoint/2010/main" val="2060068585"/>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Attention ! Il y a des sujets sans présupposés</a:t>
            </a:r>
            <a:endParaRPr lang="fr-FR" dirty="0"/>
          </a:p>
        </p:txBody>
      </p:sp>
      <p:sp>
        <p:nvSpPr>
          <p:cNvPr id="3" name="Espace réservé du contenu 2"/>
          <p:cNvSpPr>
            <a:spLocks noGrp="1"/>
          </p:cNvSpPr>
          <p:nvPr>
            <p:ph idx="1"/>
          </p:nvPr>
        </p:nvSpPr>
        <p:spPr/>
        <p:txBody>
          <a:bodyPr/>
          <a:lstStyle/>
          <a:p>
            <a:r>
              <a:rPr lang="fr-FR" dirty="0" smtClean="0"/>
              <a:t>Ex : </a:t>
            </a:r>
            <a:r>
              <a:rPr lang="fr-FR" i="1" dirty="0" smtClean="0"/>
              <a:t>doit-on toujours obéir à l’Etat ?</a:t>
            </a:r>
          </a:p>
          <a:p>
            <a:pPr marL="0" indent="0">
              <a:buNone/>
            </a:pPr>
            <a:endParaRPr lang="fr-FR" i="1" dirty="0"/>
          </a:p>
          <a:p>
            <a:pPr marL="0" indent="0">
              <a:buNone/>
            </a:pPr>
            <a:r>
              <a:rPr lang="fr-FR" dirty="0" smtClean="0"/>
              <a:t>Il s’agit d’une question fermée et, suivant les cas envisagés, on doit ou on ne doit pas toujours obéir.</a:t>
            </a:r>
          </a:p>
          <a:p>
            <a:pPr marL="0" indent="0">
              <a:buNone/>
            </a:pPr>
            <a:endParaRPr lang="fr-FR" dirty="0"/>
          </a:p>
          <a:p>
            <a:pPr marL="0" indent="0">
              <a:buNone/>
            </a:pPr>
            <a:r>
              <a:rPr lang="fr-FR" dirty="0" smtClean="0"/>
              <a:t>Il faut ici poser la question de la légitimité face à celle de la légalité.</a:t>
            </a:r>
            <a:endParaRPr lang="fr-FR" dirty="0"/>
          </a:p>
        </p:txBody>
      </p:sp>
    </p:spTree>
    <p:extLst>
      <p:ext uri="{BB962C8B-B14F-4D97-AF65-F5344CB8AC3E}">
        <p14:creationId xmlns:p14="http://schemas.microsoft.com/office/powerpoint/2010/main" val="54820914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4) Éviter les hors-sujets</a:t>
            </a:r>
            <a:endParaRPr lang="fr-FR" dirty="0"/>
          </a:p>
        </p:txBody>
      </p:sp>
      <p:sp>
        <p:nvSpPr>
          <p:cNvPr id="5" name="Espace réservé du texte 4"/>
          <p:cNvSpPr>
            <a:spLocks noGrp="1"/>
          </p:cNvSpPr>
          <p:nvPr>
            <p:ph type="body" idx="1"/>
          </p:nvPr>
        </p:nvSpPr>
        <p:spPr>
          <a:xfrm>
            <a:off x="530352" y="2996952"/>
            <a:ext cx="7772400" cy="3240360"/>
          </a:xfrm>
        </p:spPr>
        <p:txBody>
          <a:bodyPr>
            <a:normAutofit/>
          </a:bodyPr>
          <a:lstStyle/>
          <a:p>
            <a:pPr marL="342900" indent="-342900">
              <a:buFontTx/>
              <a:buChar char="-"/>
            </a:pPr>
            <a:r>
              <a:rPr lang="fr-FR" dirty="0" smtClean="0"/>
              <a:t>C’est </a:t>
            </a:r>
            <a:r>
              <a:rPr lang="fr-FR" dirty="0"/>
              <a:t>le </a:t>
            </a:r>
            <a:r>
              <a:rPr lang="fr-FR" b="1" dirty="0"/>
              <a:t>grand danger qui plane sur </a:t>
            </a:r>
            <a:r>
              <a:rPr lang="fr-FR" b="1" dirty="0" smtClean="0"/>
              <a:t>l’essai. </a:t>
            </a:r>
            <a:r>
              <a:rPr lang="fr-FR" dirty="0"/>
              <a:t>Quelles soient la qualité de votre argumentation et la pertinence de vos références, vos efforts seront inutiles en cas de hors-sujet</a:t>
            </a:r>
            <a:r>
              <a:rPr lang="fr-FR" dirty="0" smtClean="0"/>
              <a:t>.</a:t>
            </a:r>
            <a:endParaRPr lang="fr-FR" dirty="0"/>
          </a:p>
          <a:p>
            <a:pPr marL="342900" indent="-342900">
              <a:buFontTx/>
              <a:buChar char="-"/>
            </a:pPr>
            <a:r>
              <a:rPr lang="fr-FR" dirty="0" smtClean="0"/>
              <a:t>Le </a:t>
            </a:r>
            <a:r>
              <a:rPr lang="fr-FR" dirty="0"/>
              <a:t>hors-sujet peut affecter </a:t>
            </a:r>
            <a:r>
              <a:rPr lang="fr-FR" b="1" dirty="0" smtClean="0"/>
              <a:t>une partie de l’essai ou l’essai tout entier</a:t>
            </a:r>
          </a:p>
          <a:p>
            <a:pPr marL="342900" indent="-342900">
              <a:buFontTx/>
              <a:buChar char="-"/>
            </a:pPr>
            <a:r>
              <a:rPr lang="fr-FR" dirty="0" smtClean="0"/>
              <a:t>Il y a deux causes principales de hors-sujet : la récitation du cours et la lecture trop rapide du sujet</a:t>
            </a:r>
          </a:p>
          <a:p>
            <a:pPr marL="342900" indent="-342900">
              <a:buFontTx/>
              <a:buChar char="-"/>
            </a:pPr>
            <a:endParaRPr lang="fr-FR" dirty="0"/>
          </a:p>
        </p:txBody>
      </p:sp>
    </p:spTree>
    <p:extLst>
      <p:ext uri="{BB962C8B-B14F-4D97-AF65-F5344CB8AC3E}">
        <p14:creationId xmlns:p14="http://schemas.microsoft.com/office/powerpoint/2010/main" val="164256028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536" y="260648"/>
            <a:ext cx="8183880" cy="1051560"/>
          </a:xfrm>
        </p:spPr>
        <p:txBody>
          <a:bodyPr/>
          <a:lstStyle/>
          <a:p>
            <a:r>
              <a:rPr lang="fr-FR" dirty="0" smtClean="0"/>
              <a:t>Nature de l’exercice</a:t>
            </a:r>
            <a:endParaRPr lang="fr-FR" dirty="0"/>
          </a:p>
        </p:txBody>
      </p:sp>
      <p:sp>
        <p:nvSpPr>
          <p:cNvPr id="3" name="Espace réservé du contenu 2"/>
          <p:cNvSpPr>
            <a:spLocks noGrp="1"/>
          </p:cNvSpPr>
          <p:nvPr>
            <p:ph idx="1"/>
          </p:nvPr>
        </p:nvSpPr>
        <p:spPr>
          <a:xfrm>
            <a:off x="611560" y="1556792"/>
            <a:ext cx="8183880" cy="4824536"/>
          </a:xfrm>
        </p:spPr>
        <p:txBody>
          <a:bodyPr>
            <a:normAutofit/>
          </a:bodyPr>
          <a:lstStyle/>
          <a:p>
            <a:r>
              <a:rPr lang="fr-FR" sz="3600" dirty="0" smtClean="0"/>
              <a:t>L’essai porte sur </a:t>
            </a:r>
            <a:r>
              <a:rPr lang="fr-FR" sz="3600" b="1" dirty="0" smtClean="0"/>
              <a:t>l’examen argumenté </a:t>
            </a:r>
            <a:r>
              <a:rPr lang="fr-FR" sz="3600" dirty="0" smtClean="0"/>
              <a:t>d’un sujet à partir d’un texte inscrit dans une partie du programme.</a:t>
            </a:r>
          </a:p>
          <a:p>
            <a:r>
              <a:rPr lang="fr-FR" sz="3600" dirty="0" smtClean="0"/>
              <a:t>Il </a:t>
            </a:r>
            <a:r>
              <a:rPr lang="fr-FR" sz="3600" b="1" dirty="0" smtClean="0"/>
              <a:t>doit partir du texte </a:t>
            </a:r>
            <a:r>
              <a:rPr lang="fr-FR" sz="3600" dirty="0" smtClean="0"/>
              <a:t>pour </a:t>
            </a:r>
            <a:r>
              <a:rPr lang="fr-FR" sz="3600" b="1" dirty="0" smtClean="0"/>
              <a:t>élargir ensuite la réflexion</a:t>
            </a:r>
            <a:r>
              <a:rPr lang="fr-FR" sz="3600" dirty="0" smtClean="0"/>
              <a:t>, qui peut être personnelle</a:t>
            </a:r>
            <a:endParaRPr lang="fr-FR" sz="3600" dirty="0"/>
          </a:p>
        </p:txBody>
      </p:sp>
    </p:spTree>
    <p:extLst>
      <p:ext uri="{BB962C8B-B14F-4D97-AF65-F5344CB8AC3E}">
        <p14:creationId xmlns:p14="http://schemas.microsoft.com/office/powerpoint/2010/main" val="20534011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pPr algn="ctr"/>
            <a:r>
              <a:rPr lang="fr-FR" dirty="0" smtClean="0"/>
              <a:t>L’écueil du cours</a:t>
            </a:r>
            <a:endParaRPr lang="fr-FR" dirty="0"/>
          </a:p>
        </p:txBody>
      </p:sp>
      <p:sp>
        <p:nvSpPr>
          <p:cNvPr id="5" name="Espace réservé du contenu 4"/>
          <p:cNvSpPr>
            <a:spLocks noGrp="1"/>
          </p:cNvSpPr>
          <p:nvPr>
            <p:ph idx="1"/>
          </p:nvPr>
        </p:nvSpPr>
        <p:spPr/>
        <p:txBody>
          <a:bodyPr>
            <a:normAutofit lnSpcReduction="10000"/>
          </a:bodyPr>
          <a:lstStyle/>
          <a:p>
            <a:r>
              <a:rPr lang="fr-FR" dirty="0" smtClean="0"/>
              <a:t>Quand un sujet rappelle le cours, on est tenté de réciter le cours, au lieu de répondre au sujet.</a:t>
            </a:r>
            <a:endParaRPr lang="fr-FR" dirty="0"/>
          </a:p>
          <a:p>
            <a:r>
              <a:rPr lang="fr-FR" dirty="0" smtClean="0"/>
              <a:t>Or, le </a:t>
            </a:r>
            <a:r>
              <a:rPr lang="fr-FR" dirty="0"/>
              <a:t>sujet n’est </a:t>
            </a:r>
            <a:r>
              <a:rPr lang="fr-FR" b="1" dirty="0"/>
              <a:t>pas un prétexte à dire tout ce qu’on sait </a:t>
            </a:r>
            <a:r>
              <a:rPr lang="fr-FR" dirty="0"/>
              <a:t>à son propos. Il faut mobiliser les connaissances qui sont utiles au traitement du </a:t>
            </a:r>
            <a:r>
              <a:rPr lang="fr-FR" dirty="0" smtClean="0"/>
              <a:t>sujet.</a:t>
            </a:r>
          </a:p>
          <a:p>
            <a:r>
              <a:rPr lang="fr-FR" dirty="0" smtClean="0"/>
              <a:t>Pour éviter cet écueil : faire attention à la formulation du sujet.</a:t>
            </a:r>
          </a:p>
          <a:p>
            <a:pPr marL="0" indent="0">
              <a:buNone/>
            </a:pPr>
            <a:r>
              <a:rPr lang="fr-FR" dirty="0" smtClean="0"/>
              <a:t>Ex : </a:t>
            </a:r>
            <a:r>
              <a:rPr lang="fr-FR" b="1" i="1" dirty="0" smtClean="0"/>
              <a:t>Que reste-t-il de la notion d’humanité après l’expérience génocidaire ?</a:t>
            </a:r>
          </a:p>
          <a:p>
            <a:pPr marL="0" indent="0">
              <a:buNone/>
            </a:pPr>
            <a:r>
              <a:rPr lang="fr-FR" dirty="0" smtClean="0"/>
              <a:t>Il ne s’agit, ni de réciter un cours sur la notion d’humanité en général, ni sur l’expérience génocidaire.</a:t>
            </a:r>
            <a:endParaRPr lang="fr-FR" dirty="0"/>
          </a:p>
        </p:txBody>
      </p:sp>
    </p:spTree>
    <p:extLst>
      <p:ext uri="{BB962C8B-B14F-4D97-AF65-F5344CB8AC3E}">
        <p14:creationId xmlns:p14="http://schemas.microsoft.com/office/powerpoint/2010/main" val="6055147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4" end="4"/>
                                            </p:txEl>
                                          </p:spTgt>
                                        </p:tgtEl>
                                        <p:attrNameLst>
                                          <p:attrName>style.visibility</p:attrName>
                                        </p:attrNameLst>
                                      </p:cBhvr>
                                      <p:to>
                                        <p:strVal val="visible"/>
                                      </p:to>
                                    </p:set>
                                    <p:animEffect transition="in" filter="barn(inVertical)">
                                      <p:cBhvr>
                                        <p:cTn id="27"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L’écueil d’une lecture trop rapide du sujet</a:t>
            </a:r>
            <a:endParaRPr lang="fr-FR" dirty="0"/>
          </a:p>
        </p:txBody>
      </p:sp>
      <p:sp>
        <p:nvSpPr>
          <p:cNvPr id="3" name="Espace réservé du contenu 2"/>
          <p:cNvSpPr>
            <a:spLocks noGrp="1"/>
          </p:cNvSpPr>
          <p:nvPr>
            <p:ph idx="1"/>
          </p:nvPr>
        </p:nvSpPr>
        <p:spPr/>
        <p:txBody>
          <a:bodyPr/>
          <a:lstStyle/>
          <a:p>
            <a:r>
              <a:rPr lang="fr-FR" dirty="0" smtClean="0"/>
              <a:t>Cela conduit souvent à en négliger un aspect.</a:t>
            </a:r>
          </a:p>
          <a:p>
            <a:r>
              <a:rPr lang="fr-FR" dirty="0" smtClean="0"/>
              <a:t>Parfois </a:t>
            </a:r>
            <a:r>
              <a:rPr lang="fr-FR" dirty="0"/>
              <a:t>on croit à tort reconnaître sous un intitulé un sujet qui nous est plus familier et à substituer celui-ci à </a:t>
            </a:r>
            <a:r>
              <a:rPr lang="fr-FR" dirty="0" smtClean="0"/>
              <a:t>celui-là.</a:t>
            </a:r>
          </a:p>
          <a:p>
            <a:pPr marL="0" indent="0">
              <a:buNone/>
            </a:pPr>
            <a:endParaRPr lang="fr-FR" dirty="0"/>
          </a:p>
          <a:p>
            <a:pPr marL="0" indent="0">
              <a:buNone/>
            </a:pPr>
            <a:r>
              <a:rPr lang="fr-FR" dirty="0" smtClean="0"/>
              <a:t>Ex du sujet déjà étudié : ce sujet ne concerne pas l’expérience concentrationnaire, mais bien l’expérience génocidaire, en ce qu’elle a de spécifique.</a:t>
            </a:r>
            <a:endParaRPr lang="fr-FR" dirty="0"/>
          </a:p>
        </p:txBody>
      </p:sp>
    </p:spTree>
    <p:extLst>
      <p:ext uri="{BB962C8B-B14F-4D97-AF65-F5344CB8AC3E}">
        <p14:creationId xmlns:p14="http://schemas.microsoft.com/office/powerpoint/2010/main" val="25113258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II. Construire le plan d’un essai à partir d’une question de réflexion</a:t>
            </a:r>
            <a:endParaRPr lang="fr-FR" dirty="0"/>
          </a:p>
        </p:txBody>
      </p:sp>
      <p:sp>
        <p:nvSpPr>
          <p:cNvPr id="3" name="Espace réservé du contenu 2"/>
          <p:cNvSpPr>
            <a:spLocks noGrp="1"/>
          </p:cNvSpPr>
          <p:nvPr>
            <p:ph idx="1"/>
          </p:nvPr>
        </p:nvSpPr>
        <p:spPr/>
        <p:txBody>
          <a:bodyPr/>
          <a:lstStyle/>
          <a:p>
            <a:r>
              <a:rPr lang="fr-FR" dirty="0" smtClean="0"/>
              <a:t>En littérature comme en philosophie, vous devez bâtir un </a:t>
            </a:r>
            <a:r>
              <a:rPr lang="fr-FR" b="1" dirty="0" smtClean="0"/>
              <a:t>plan détaillé au brouillon</a:t>
            </a:r>
            <a:r>
              <a:rPr lang="fr-FR" dirty="0" smtClean="0"/>
              <a:t>.</a:t>
            </a:r>
          </a:p>
          <a:p>
            <a:r>
              <a:rPr lang="fr-FR" dirty="0" smtClean="0"/>
              <a:t>Il s’agit du </a:t>
            </a:r>
            <a:r>
              <a:rPr lang="fr-FR" b="1" dirty="0" smtClean="0"/>
              <a:t>déroulement ordonné de votre réflexion</a:t>
            </a:r>
            <a:r>
              <a:rPr lang="fr-FR" dirty="0" smtClean="0"/>
              <a:t>. Le plan précise les étapes et se dirige progressivement vers une possibilité de réponse à la question.</a:t>
            </a:r>
          </a:p>
          <a:p>
            <a:r>
              <a:rPr lang="fr-FR" dirty="0" smtClean="0"/>
              <a:t>Attention : </a:t>
            </a:r>
            <a:r>
              <a:rPr lang="fr-FR" b="1" dirty="0" smtClean="0"/>
              <a:t>l’essai s’appuie toujours sur le texte à partir duquel la question est posée</a:t>
            </a:r>
            <a:r>
              <a:rPr lang="fr-FR" dirty="0" smtClean="0"/>
              <a:t>, pour s’élargir ensuite à une réflexion personnelle</a:t>
            </a:r>
            <a:endParaRPr lang="fr-FR" dirty="0"/>
          </a:p>
        </p:txBody>
      </p:sp>
    </p:spTree>
    <p:extLst>
      <p:ext uri="{BB962C8B-B14F-4D97-AF65-F5344CB8AC3E}">
        <p14:creationId xmlns:p14="http://schemas.microsoft.com/office/powerpoint/2010/main" val="16645223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Pour construire le plan d’un essai, il faut : </a:t>
            </a:r>
            <a:endParaRPr lang="fr-FR" dirty="0"/>
          </a:p>
        </p:txBody>
      </p:sp>
      <p:sp>
        <p:nvSpPr>
          <p:cNvPr id="5" name="Espace réservé du texte 4"/>
          <p:cNvSpPr>
            <a:spLocks noGrp="1"/>
          </p:cNvSpPr>
          <p:nvPr>
            <p:ph type="body" idx="1"/>
          </p:nvPr>
        </p:nvSpPr>
        <p:spPr/>
        <p:txBody>
          <a:bodyPr/>
          <a:lstStyle/>
          <a:p>
            <a:pPr marL="457200" indent="-457200">
              <a:buAutoNum type="arabicParenR"/>
            </a:pPr>
            <a:r>
              <a:rPr lang="fr-FR" dirty="0" smtClean="0"/>
              <a:t>Savoir rédiger un brouillon</a:t>
            </a:r>
          </a:p>
          <a:p>
            <a:pPr marL="457200" indent="-457200">
              <a:buAutoNum type="arabicParenR"/>
            </a:pPr>
            <a:r>
              <a:rPr lang="fr-FR" dirty="0" smtClean="0"/>
              <a:t>Organiser chaque partie</a:t>
            </a:r>
          </a:p>
          <a:p>
            <a:pPr marL="457200" indent="-457200">
              <a:buAutoNum type="arabicParenR"/>
            </a:pPr>
            <a:r>
              <a:rPr lang="fr-FR" dirty="0" smtClean="0"/>
              <a:t>Trouver l’ordre des parties</a:t>
            </a:r>
            <a:endParaRPr lang="fr-FR" dirty="0"/>
          </a:p>
        </p:txBody>
      </p:sp>
    </p:spTree>
    <p:extLst>
      <p:ext uri="{BB962C8B-B14F-4D97-AF65-F5344CB8AC3E}">
        <p14:creationId xmlns:p14="http://schemas.microsoft.com/office/powerpoint/2010/main" val="4809490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dirty="0" smtClean="0"/>
              <a:t>III. Rechercher des arguments et des exemples</a:t>
            </a:r>
            <a:endParaRPr lang="fr-FR" dirty="0"/>
          </a:p>
        </p:txBody>
      </p:sp>
      <p:sp>
        <p:nvSpPr>
          <p:cNvPr id="5" name="Espace réservé du contenu 4"/>
          <p:cNvSpPr>
            <a:spLocks noGrp="1"/>
          </p:cNvSpPr>
          <p:nvPr>
            <p:ph idx="1"/>
          </p:nvPr>
        </p:nvSpPr>
        <p:spPr/>
        <p:txBody>
          <a:bodyPr>
            <a:normAutofit fontScale="92500"/>
          </a:bodyPr>
          <a:lstStyle/>
          <a:p>
            <a:r>
              <a:rPr lang="fr-FR" dirty="0" smtClean="0"/>
              <a:t>L’argument est </a:t>
            </a:r>
            <a:r>
              <a:rPr lang="fr-FR" b="1" dirty="0" smtClean="0"/>
              <a:t>une analyse, de portée générale</a:t>
            </a:r>
            <a:r>
              <a:rPr lang="fr-FR" dirty="0" smtClean="0"/>
              <a:t>, qui fonde une thèse. </a:t>
            </a:r>
          </a:p>
          <a:p>
            <a:r>
              <a:rPr lang="fr-FR" dirty="0" smtClean="0"/>
              <a:t>Un exemple est seulement </a:t>
            </a:r>
            <a:r>
              <a:rPr lang="fr-FR" b="1" dirty="0" smtClean="0"/>
              <a:t>un cas particulier qui vient illustrer un argument, </a:t>
            </a:r>
            <a:r>
              <a:rPr lang="fr-FR" dirty="0" smtClean="0"/>
              <a:t>lorsque celui-ci est trop abstrait.</a:t>
            </a:r>
          </a:p>
          <a:p>
            <a:r>
              <a:rPr lang="fr-FR" dirty="0" smtClean="0"/>
              <a:t>ATTENTION : </a:t>
            </a:r>
            <a:r>
              <a:rPr lang="fr-FR" b="1" dirty="0" smtClean="0"/>
              <a:t>un exemple n’a pas valeur d’argument</a:t>
            </a:r>
            <a:r>
              <a:rPr lang="fr-FR" dirty="0" smtClean="0"/>
              <a:t>. </a:t>
            </a:r>
          </a:p>
          <a:p>
            <a:r>
              <a:rPr lang="fr-FR" dirty="0" smtClean="0"/>
              <a:t>Un argument peut parfois se passer d’exemple.</a:t>
            </a:r>
          </a:p>
          <a:p>
            <a:pPr algn="ctr"/>
            <a:endParaRPr lang="fr-FR" b="1" dirty="0" smtClean="0">
              <a:solidFill>
                <a:srgbClr val="FF0000"/>
              </a:solidFill>
            </a:endParaRPr>
          </a:p>
          <a:p>
            <a:pPr marL="0" indent="0" algn="ctr">
              <a:buNone/>
            </a:pPr>
            <a:r>
              <a:rPr lang="fr-FR" b="1" dirty="0" smtClean="0">
                <a:solidFill>
                  <a:srgbClr val="FF0000"/>
                </a:solidFill>
              </a:rPr>
              <a:t>A retenir : les arguments composent le développement, les exemples l’illustrent.</a:t>
            </a:r>
          </a:p>
        </p:txBody>
      </p:sp>
    </p:spTree>
    <p:extLst>
      <p:ext uri="{BB962C8B-B14F-4D97-AF65-F5344CB8AC3E}">
        <p14:creationId xmlns:p14="http://schemas.microsoft.com/office/powerpoint/2010/main" val="22173762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5">
                                            <p:txEl>
                                              <p:pRg st="3" end="3"/>
                                            </p:txEl>
                                          </p:spTgt>
                                        </p:tgtEl>
                                        <p:attrNameLst>
                                          <p:attrName>style.visibility</p:attrName>
                                        </p:attrNameLst>
                                      </p:cBhvr>
                                      <p:to>
                                        <p:strVal val="visible"/>
                                      </p:to>
                                    </p:set>
                                    <p:animEffect transition="in" filter="barn(inVertical)">
                                      <p:cBhvr>
                                        <p:cTn id="22" dur="500"/>
                                        <p:tgtEl>
                                          <p:spTgt spid="5">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5">
                                            <p:txEl>
                                              <p:pRg st="5" end="5"/>
                                            </p:txEl>
                                          </p:spTgt>
                                        </p:tgtEl>
                                        <p:attrNameLst>
                                          <p:attrName>style.visibility</p:attrName>
                                        </p:attrNameLst>
                                      </p:cBhvr>
                                      <p:to>
                                        <p:strVal val="visible"/>
                                      </p:to>
                                    </p:set>
                                    <p:animEffect transition="in" filter="barn(inVertical)">
                                      <p:cBhvr>
                                        <p:cTn id="27" dur="500"/>
                                        <p:tgtEl>
                                          <p:spTgt spid="5">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IV. Rédiger une introduction et une conclusion</a:t>
            </a:r>
            <a:endParaRPr lang="fr-FR" dirty="0"/>
          </a:p>
        </p:txBody>
      </p:sp>
      <p:sp>
        <p:nvSpPr>
          <p:cNvPr id="3" name="Espace réservé du contenu 2"/>
          <p:cNvSpPr>
            <a:spLocks noGrp="1"/>
          </p:cNvSpPr>
          <p:nvPr>
            <p:ph idx="1"/>
          </p:nvPr>
        </p:nvSpPr>
        <p:spPr/>
        <p:txBody>
          <a:bodyPr/>
          <a:lstStyle/>
          <a:p>
            <a:r>
              <a:rPr lang="fr-FR" dirty="0" smtClean="0"/>
              <a:t>Introduction et conclusion </a:t>
            </a:r>
            <a:r>
              <a:rPr lang="fr-FR" b="1" dirty="0" smtClean="0"/>
              <a:t>fournissent le premier contact et la dernière impression </a:t>
            </a:r>
            <a:r>
              <a:rPr lang="fr-FR" dirty="0" smtClean="0"/>
              <a:t>que votre copie laissera au correcteur.</a:t>
            </a:r>
          </a:p>
          <a:p>
            <a:r>
              <a:rPr lang="fr-FR" dirty="0" smtClean="0"/>
              <a:t>Mais ce n’est pas seulement pour cela qu’elles sont si importantes, c’est aussi parce qu’elles fixent </a:t>
            </a:r>
            <a:r>
              <a:rPr lang="fr-FR" b="1" dirty="0" smtClean="0"/>
              <a:t>la ligne directrice</a:t>
            </a:r>
            <a:r>
              <a:rPr lang="fr-FR" dirty="0" smtClean="0"/>
              <a:t> à votre production écrite.</a:t>
            </a:r>
            <a:endParaRPr lang="fr-FR" dirty="0"/>
          </a:p>
        </p:txBody>
      </p:sp>
    </p:spTree>
    <p:extLst>
      <p:ext uri="{BB962C8B-B14F-4D97-AF65-F5344CB8AC3E}">
        <p14:creationId xmlns:p14="http://schemas.microsoft.com/office/powerpoint/2010/main" val="18850980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L’introduction fixe l’axe et la stratégie</a:t>
            </a:r>
            <a:endParaRPr lang="fr-FR" dirty="0"/>
          </a:p>
        </p:txBody>
      </p:sp>
      <p:sp>
        <p:nvSpPr>
          <p:cNvPr id="5" name="Espace réservé du texte 4"/>
          <p:cNvSpPr>
            <a:spLocks noGrp="1"/>
          </p:cNvSpPr>
          <p:nvPr>
            <p:ph type="body" idx="1"/>
          </p:nvPr>
        </p:nvSpPr>
        <p:spPr>
          <a:xfrm>
            <a:off x="530352" y="2704664"/>
            <a:ext cx="7772400" cy="3460640"/>
          </a:xfrm>
        </p:spPr>
        <p:txBody>
          <a:bodyPr>
            <a:normAutofit/>
          </a:bodyPr>
          <a:lstStyle/>
          <a:p>
            <a:pPr marL="342900" indent="-342900">
              <a:buFontTx/>
              <a:buChar char="-"/>
            </a:pPr>
            <a:r>
              <a:rPr lang="fr-FR" dirty="0" smtClean="0"/>
              <a:t>Les trois moments essentiels de l’introduction :</a:t>
            </a:r>
          </a:p>
          <a:p>
            <a:pPr marL="457200" indent="-457200">
              <a:buAutoNum type="arabicParenR"/>
            </a:pPr>
            <a:r>
              <a:rPr lang="fr-FR" dirty="0"/>
              <a:t>L</a:t>
            </a:r>
            <a:r>
              <a:rPr lang="fr-FR" dirty="0" smtClean="0"/>
              <a:t>’amorce</a:t>
            </a:r>
          </a:p>
          <a:p>
            <a:pPr marL="457200" indent="-457200">
              <a:buAutoNum type="arabicParenR"/>
            </a:pPr>
            <a:r>
              <a:rPr lang="fr-FR" dirty="0" smtClean="0"/>
              <a:t>L’axe ou la problématique</a:t>
            </a:r>
          </a:p>
          <a:p>
            <a:pPr marL="457200" indent="-457200">
              <a:buAutoNum type="arabicParenR"/>
            </a:pPr>
            <a:r>
              <a:rPr lang="fr-FR" dirty="0" smtClean="0"/>
              <a:t>L’annonce du plan</a:t>
            </a:r>
            <a:endParaRPr lang="fr-FR" dirty="0"/>
          </a:p>
        </p:txBody>
      </p:sp>
    </p:spTree>
    <p:extLst>
      <p:ext uri="{BB962C8B-B14F-4D97-AF65-F5344CB8AC3E}">
        <p14:creationId xmlns:p14="http://schemas.microsoft.com/office/powerpoint/2010/main" val="1547199867"/>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La conclusion mesure le chemin parcouru</a:t>
            </a:r>
            <a:endParaRPr lang="fr-FR" dirty="0"/>
          </a:p>
        </p:txBody>
      </p:sp>
      <p:sp>
        <p:nvSpPr>
          <p:cNvPr id="3" name="Espace réservé du texte 2"/>
          <p:cNvSpPr>
            <a:spLocks noGrp="1"/>
          </p:cNvSpPr>
          <p:nvPr>
            <p:ph type="body" idx="1"/>
          </p:nvPr>
        </p:nvSpPr>
        <p:spPr>
          <a:xfrm>
            <a:off x="530352" y="2704664"/>
            <a:ext cx="7772400" cy="2236504"/>
          </a:xfrm>
        </p:spPr>
        <p:txBody>
          <a:bodyPr/>
          <a:lstStyle/>
          <a:p>
            <a:r>
              <a:rPr lang="fr-FR" dirty="0" smtClean="0"/>
              <a:t>Les deux moments de la conclusion : </a:t>
            </a:r>
          </a:p>
          <a:p>
            <a:pPr marL="342900" indent="-342900">
              <a:buFontTx/>
              <a:buChar char="-"/>
            </a:pPr>
            <a:r>
              <a:rPr lang="fr-FR" dirty="0" smtClean="0"/>
              <a:t>Le bilan (obligatoire)</a:t>
            </a:r>
          </a:p>
          <a:p>
            <a:pPr marL="342900" indent="-342900">
              <a:buFontTx/>
              <a:buChar char="-"/>
            </a:pPr>
            <a:r>
              <a:rPr lang="fr-FR" dirty="0" smtClean="0"/>
              <a:t>L’ouverture (possible mais non obligatoire)</a:t>
            </a:r>
            <a:endParaRPr lang="fr-FR" dirty="0"/>
          </a:p>
        </p:txBody>
      </p:sp>
    </p:spTree>
    <p:extLst>
      <p:ext uri="{BB962C8B-B14F-4D97-AF65-F5344CB8AC3E}">
        <p14:creationId xmlns:p14="http://schemas.microsoft.com/office/powerpoint/2010/main" val="36586156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smtClean="0"/>
              <a:t>Etape clef : le travail préparatoire</a:t>
            </a:r>
            <a:endParaRPr lang="fr-FR" dirty="0"/>
          </a:p>
        </p:txBody>
      </p:sp>
      <p:sp>
        <p:nvSpPr>
          <p:cNvPr id="3" name="Espace réservé du contenu 2"/>
          <p:cNvSpPr>
            <a:spLocks noGrp="1"/>
          </p:cNvSpPr>
          <p:nvPr>
            <p:ph idx="1"/>
          </p:nvPr>
        </p:nvSpPr>
        <p:spPr/>
        <p:txBody>
          <a:bodyPr>
            <a:normAutofit lnSpcReduction="10000"/>
          </a:bodyPr>
          <a:lstStyle/>
          <a:p>
            <a:r>
              <a:rPr lang="fr-FR" dirty="0" smtClean="0"/>
              <a:t>Cette étape comporte </a:t>
            </a:r>
            <a:r>
              <a:rPr lang="fr-FR" b="1" dirty="0" smtClean="0"/>
              <a:t>deux temps forts </a:t>
            </a:r>
            <a:r>
              <a:rPr lang="fr-FR" dirty="0" smtClean="0"/>
              <a:t>: </a:t>
            </a:r>
          </a:p>
          <a:p>
            <a:pPr marL="514350" indent="-514350">
              <a:buAutoNum type="arabicParenR"/>
            </a:pPr>
            <a:r>
              <a:rPr lang="fr-FR" dirty="0" smtClean="0"/>
              <a:t>l’analyse du sujet ;</a:t>
            </a:r>
          </a:p>
          <a:p>
            <a:pPr marL="514350" indent="-514350">
              <a:buAutoNum type="arabicParenR"/>
            </a:pPr>
            <a:r>
              <a:rPr lang="fr-FR" dirty="0" smtClean="0"/>
              <a:t>la construction de l’argumentation.</a:t>
            </a:r>
          </a:p>
          <a:p>
            <a:pPr marL="514350" indent="-514350">
              <a:buAutoNum type="arabicParenR"/>
            </a:pPr>
            <a:endParaRPr lang="fr-FR" dirty="0" smtClean="0"/>
          </a:p>
          <a:p>
            <a:r>
              <a:rPr lang="fr-FR" b="1" dirty="0" smtClean="0"/>
              <a:t>Eluder cette étape, c’est prendre le risque de </a:t>
            </a:r>
            <a:r>
              <a:rPr lang="fr-FR" dirty="0" smtClean="0"/>
              <a:t>:</a:t>
            </a:r>
          </a:p>
          <a:p>
            <a:pPr marL="514350" indent="-514350">
              <a:buAutoNum type="arabicParenR"/>
            </a:pPr>
            <a:r>
              <a:rPr lang="fr-FR" dirty="0" smtClean="0"/>
              <a:t>passer à côté du sujet (hors-sujet) </a:t>
            </a:r>
          </a:p>
          <a:p>
            <a:pPr marL="514350" indent="-514350">
              <a:buAutoNum type="arabicParenR"/>
            </a:pPr>
            <a:r>
              <a:rPr lang="fr-FR" dirty="0" smtClean="0"/>
              <a:t>Rendre un travail superficiel et décousu.</a:t>
            </a:r>
          </a:p>
          <a:p>
            <a:pPr marL="0" indent="0">
              <a:buNone/>
            </a:pPr>
            <a:endParaRPr lang="fr-FR" dirty="0"/>
          </a:p>
          <a:p>
            <a:r>
              <a:rPr lang="fr-FR" dirty="0" smtClean="0"/>
              <a:t>Il faut consacrer à ce travail </a:t>
            </a:r>
            <a:r>
              <a:rPr lang="fr-FR" b="1" dirty="0" smtClean="0"/>
              <a:t>au moins la moitié du temps de composition </a:t>
            </a:r>
            <a:r>
              <a:rPr lang="fr-FR" dirty="0" smtClean="0"/>
              <a:t>(1h/2). </a:t>
            </a:r>
            <a:endParaRPr lang="fr-FR" dirty="0"/>
          </a:p>
        </p:txBody>
      </p:sp>
    </p:spTree>
    <p:extLst>
      <p:ext uri="{BB962C8B-B14F-4D97-AF65-F5344CB8AC3E}">
        <p14:creationId xmlns:p14="http://schemas.microsoft.com/office/powerpoint/2010/main" val="1802929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inVertic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8" end="8"/>
                                            </p:txEl>
                                          </p:spTgt>
                                        </p:tgtEl>
                                        <p:attrNameLst>
                                          <p:attrName>style.visibility</p:attrName>
                                        </p:attrNameLst>
                                      </p:cBhvr>
                                      <p:to>
                                        <p:strVal val="visible"/>
                                      </p:to>
                                    </p:set>
                                    <p:animEffect transition="in" filter="barn(inVertical)">
                                      <p:cBhvr>
                                        <p:cTn id="3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smtClean="0"/>
              <a:t>I. l’analyse du sujet</a:t>
            </a:r>
            <a:endParaRPr lang="fr-FR" dirty="0"/>
          </a:p>
        </p:txBody>
      </p:sp>
      <p:sp>
        <p:nvSpPr>
          <p:cNvPr id="3" name="Espace réservé du contenu 2"/>
          <p:cNvSpPr>
            <a:spLocks noGrp="1"/>
          </p:cNvSpPr>
          <p:nvPr>
            <p:ph idx="1"/>
          </p:nvPr>
        </p:nvSpPr>
        <p:spPr/>
        <p:txBody>
          <a:bodyPr>
            <a:normAutofit/>
          </a:bodyPr>
          <a:lstStyle/>
          <a:p>
            <a:r>
              <a:rPr lang="fr-FR" sz="3200" b="1" dirty="0" smtClean="0"/>
              <a:t>Comprendre la demande du sujet </a:t>
            </a:r>
            <a:r>
              <a:rPr lang="fr-FR" sz="3200" dirty="0" smtClean="0"/>
              <a:t>:</a:t>
            </a:r>
            <a:endParaRPr lang="fr-FR" sz="3200" dirty="0"/>
          </a:p>
          <a:p>
            <a:pPr marL="0" indent="0">
              <a:buNone/>
            </a:pPr>
            <a:r>
              <a:rPr lang="fr-FR" sz="3200" dirty="0" smtClean="0"/>
              <a:t>Cela consiste à identifier les </a:t>
            </a:r>
            <a:r>
              <a:rPr lang="fr-FR" sz="3200" b="1" dirty="0" smtClean="0"/>
              <a:t>limites</a:t>
            </a:r>
            <a:r>
              <a:rPr lang="fr-FR" sz="3200" dirty="0" smtClean="0"/>
              <a:t> du sujet et à analyser ses principaux éléments avec précision pour comprendre ce qui est </a:t>
            </a:r>
            <a:r>
              <a:rPr lang="fr-FR" sz="3200" b="1" dirty="0" smtClean="0"/>
              <a:t>attendu</a:t>
            </a:r>
            <a:r>
              <a:rPr lang="fr-FR" sz="3200" dirty="0" smtClean="0"/>
              <a:t>.</a:t>
            </a:r>
          </a:p>
          <a:p>
            <a:r>
              <a:rPr lang="fr-FR" sz="3200" dirty="0" smtClean="0"/>
              <a:t>Ce travail permettra ensuit la construction de la </a:t>
            </a:r>
            <a:r>
              <a:rPr lang="fr-FR" sz="3200" b="1" dirty="0" smtClean="0"/>
              <a:t>problématique</a:t>
            </a:r>
            <a:r>
              <a:rPr lang="fr-FR" sz="3200" dirty="0" smtClean="0"/>
              <a:t> et l’organisation du </a:t>
            </a:r>
            <a:r>
              <a:rPr lang="fr-FR" sz="3200" b="1" dirty="0" smtClean="0"/>
              <a:t>plan</a:t>
            </a:r>
          </a:p>
        </p:txBody>
      </p:sp>
    </p:spTree>
    <p:extLst>
      <p:ext uri="{BB962C8B-B14F-4D97-AF65-F5344CB8AC3E}">
        <p14:creationId xmlns:p14="http://schemas.microsoft.com/office/powerpoint/2010/main" val="2596602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Pour analyser un sujet, il faut : </a:t>
            </a:r>
            <a:endParaRPr lang="fr-FR" dirty="0"/>
          </a:p>
        </p:txBody>
      </p:sp>
      <p:sp>
        <p:nvSpPr>
          <p:cNvPr id="5" name="Espace réservé du texte 4"/>
          <p:cNvSpPr>
            <a:spLocks noGrp="1"/>
          </p:cNvSpPr>
          <p:nvPr>
            <p:ph type="body" idx="1"/>
          </p:nvPr>
        </p:nvSpPr>
        <p:spPr>
          <a:xfrm>
            <a:off x="611560" y="3140968"/>
            <a:ext cx="7772400" cy="3024336"/>
          </a:xfrm>
          <a:solidFill>
            <a:schemeClr val="accent3">
              <a:lumMod val="50000"/>
            </a:schemeClr>
          </a:solidFill>
          <a:ln w="38100">
            <a:solidFill>
              <a:schemeClr val="bg2">
                <a:lumMod val="50000"/>
              </a:schemeClr>
            </a:solidFill>
          </a:ln>
        </p:spPr>
        <p:txBody>
          <a:bodyPr>
            <a:normAutofit/>
          </a:bodyPr>
          <a:lstStyle/>
          <a:p>
            <a:pPr marL="457200" indent="-457200">
              <a:buAutoNum type="arabicPeriod"/>
            </a:pPr>
            <a:r>
              <a:rPr lang="fr-FR" sz="2800" dirty="0" smtClean="0"/>
              <a:t>Identifier les mots-clés et leur articulation</a:t>
            </a:r>
          </a:p>
          <a:p>
            <a:pPr marL="457200" indent="-457200">
              <a:buAutoNum type="arabicPeriod"/>
            </a:pPr>
            <a:r>
              <a:rPr lang="fr-FR" sz="2800" dirty="0" smtClean="0"/>
              <a:t>Différencier la formulation des sujets</a:t>
            </a:r>
          </a:p>
          <a:p>
            <a:pPr marL="457200" indent="-457200">
              <a:buAutoNum type="arabicPeriod"/>
            </a:pPr>
            <a:r>
              <a:rPr lang="fr-FR" sz="2800" dirty="0" smtClean="0"/>
              <a:t>Repérer les présupposés</a:t>
            </a:r>
          </a:p>
          <a:p>
            <a:pPr marL="457200" indent="-457200">
              <a:buAutoNum type="arabicPeriod"/>
            </a:pPr>
            <a:r>
              <a:rPr lang="fr-FR" sz="2800" dirty="0" smtClean="0"/>
              <a:t>Éviter les hors-sujets</a:t>
            </a:r>
            <a:endParaRPr lang="fr-FR" sz="2800" dirty="0"/>
          </a:p>
        </p:txBody>
      </p:sp>
    </p:spTree>
    <p:extLst>
      <p:ext uri="{BB962C8B-B14F-4D97-AF65-F5344CB8AC3E}">
        <p14:creationId xmlns:p14="http://schemas.microsoft.com/office/powerpoint/2010/main" val="417812993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a:t>1</a:t>
            </a:r>
            <a:r>
              <a:rPr lang="fr-FR" dirty="0" smtClean="0"/>
              <a:t>) Les mots-clés et leur articulation</a:t>
            </a:r>
            <a:endParaRPr lang="fr-FR" dirty="0"/>
          </a:p>
        </p:txBody>
      </p:sp>
      <p:sp>
        <p:nvSpPr>
          <p:cNvPr id="5" name="Espace réservé du contenu 4"/>
          <p:cNvSpPr>
            <a:spLocks noGrp="1"/>
          </p:cNvSpPr>
          <p:nvPr>
            <p:ph type="body" idx="1"/>
          </p:nvPr>
        </p:nvSpPr>
        <p:spPr>
          <a:xfrm>
            <a:off x="539552" y="3356992"/>
            <a:ext cx="7772400" cy="2088232"/>
          </a:xfrm>
        </p:spPr>
        <p:txBody>
          <a:bodyPr/>
          <a:lstStyle/>
          <a:p>
            <a:pPr marL="0" indent="0" algn="just">
              <a:buNone/>
            </a:pPr>
            <a:r>
              <a:rPr lang="fr-FR" sz="2800" dirty="0" smtClean="0"/>
              <a:t>Tous les sujets fixent des</a:t>
            </a:r>
            <a:r>
              <a:rPr lang="fr-FR" sz="2800" b="1" dirty="0" smtClean="0"/>
              <a:t> limites </a:t>
            </a:r>
            <a:r>
              <a:rPr lang="fr-FR" sz="2800" dirty="0" smtClean="0"/>
              <a:t>et comportent pour cela des </a:t>
            </a:r>
            <a:r>
              <a:rPr lang="fr-FR" sz="2800" b="1" dirty="0" smtClean="0"/>
              <a:t>mots-clés</a:t>
            </a:r>
            <a:r>
              <a:rPr lang="fr-FR" sz="2800" dirty="0" smtClean="0"/>
              <a:t>, liés entre eux par des </a:t>
            </a:r>
            <a:r>
              <a:rPr lang="fr-FR" sz="2800" b="1" dirty="0" smtClean="0"/>
              <a:t>articulations.</a:t>
            </a:r>
          </a:p>
          <a:p>
            <a:pPr marL="0" indent="0" algn="just">
              <a:buNone/>
            </a:pPr>
            <a:endParaRPr lang="fr-FR" b="1" dirty="0"/>
          </a:p>
        </p:txBody>
      </p:sp>
    </p:spTree>
    <p:extLst>
      <p:ext uri="{BB962C8B-B14F-4D97-AF65-F5344CB8AC3E}">
        <p14:creationId xmlns:p14="http://schemas.microsoft.com/office/powerpoint/2010/main" val="36163185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normAutofit fontScale="90000"/>
          </a:bodyPr>
          <a:lstStyle/>
          <a:p>
            <a:r>
              <a:rPr lang="fr-FR" dirty="0" smtClean="0"/>
              <a:t>Ex : </a:t>
            </a:r>
            <a:r>
              <a:rPr lang="fr-FR" i="1" dirty="0" smtClean="0">
                <a:effectLst>
                  <a:outerShdw blurRad="38100" dist="38100" dir="2700000" algn="tl">
                    <a:srgbClr val="000000">
                      <a:alpha val="43137"/>
                    </a:srgbClr>
                  </a:outerShdw>
                </a:effectLst>
              </a:rPr>
              <a:t>Peut-on</a:t>
            </a:r>
            <a:r>
              <a:rPr lang="fr-FR" i="1" dirty="0" smtClean="0"/>
              <a:t> témoigner d’une expérience que l’on n’a pas vécue ?</a:t>
            </a:r>
            <a:endParaRPr lang="fr-FR" i="1" dirty="0"/>
          </a:p>
        </p:txBody>
      </p:sp>
      <p:sp>
        <p:nvSpPr>
          <p:cNvPr id="5" name="Espace réservé du contenu 4"/>
          <p:cNvSpPr>
            <a:spLocks noGrp="1"/>
          </p:cNvSpPr>
          <p:nvPr>
            <p:ph idx="1"/>
          </p:nvPr>
        </p:nvSpPr>
        <p:spPr/>
        <p:txBody>
          <a:bodyPr/>
          <a:lstStyle/>
          <a:p>
            <a:r>
              <a:rPr lang="fr-FR" b="1" i="1" dirty="0" smtClean="0"/>
              <a:t>Limites </a:t>
            </a:r>
            <a:r>
              <a:rPr lang="fr-FR" dirty="0" smtClean="0"/>
              <a:t>: le sujet ne vous interroge pas sur le témoignage en général, mais sur le témoignage dans une dimension particulière : celle où le témoin n’a pas vécu l’expérience dont il témoigne.</a:t>
            </a:r>
          </a:p>
          <a:p>
            <a:r>
              <a:rPr lang="fr-FR" b="1" i="1" dirty="0" smtClean="0"/>
              <a:t>Mots-clés</a:t>
            </a:r>
            <a:r>
              <a:rPr lang="fr-FR" dirty="0" smtClean="0"/>
              <a:t> : opposition entre le </a:t>
            </a:r>
            <a:r>
              <a:rPr lang="fr-FR" b="1" dirty="0" smtClean="0"/>
              <a:t>témoignage</a:t>
            </a:r>
            <a:r>
              <a:rPr lang="fr-FR" dirty="0" smtClean="0"/>
              <a:t> et </a:t>
            </a:r>
            <a:r>
              <a:rPr lang="fr-FR" b="1" dirty="0" smtClean="0"/>
              <a:t>l’expérience non vécue</a:t>
            </a:r>
            <a:r>
              <a:rPr lang="fr-FR" dirty="0" smtClean="0"/>
              <a:t>, donc possibilité de témoigner à la place d’autrui.</a:t>
            </a:r>
          </a:p>
          <a:p>
            <a:r>
              <a:rPr lang="fr-FR" b="1" i="1" dirty="0" smtClean="0"/>
              <a:t>Articulation</a:t>
            </a:r>
            <a:r>
              <a:rPr lang="fr-FR" dirty="0" smtClean="0"/>
              <a:t> : le verbe « pouvoir » ne tranche pas la question : on peut considérer que c’est possible ou impossible, et dans, les deux cas, il faudra le montrer.</a:t>
            </a:r>
            <a:endParaRPr lang="fr-FR" dirty="0"/>
          </a:p>
        </p:txBody>
      </p:sp>
    </p:spTree>
    <p:extLst>
      <p:ext uri="{BB962C8B-B14F-4D97-AF65-F5344CB8AC3E}">
        <p14:creationId xmlns:p14="http://schemas.microsoft.com/office/powerpoint/2010/main" val="10964971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barn(inVertical)">
                                      <p:cBhvr>
                                        <p:cTn id="7" dur="500"/>
                                        <p:tgtEl>
                                          <p:spTgt spid="5">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5">
                                            <p:txEl>
                                              <p:pRg st="1" end="1"/>
                                            </p:txEl>
                                          </p:spTgt>
                                        </p:tgtEl>
                                        <p:attrNameLst>
                                          <p:attrName>style.visibility</p:attrName>
                                        </p:attrNameLst>
                                      </p:cBhvr>
                                      <p:to>
                                        <p:strVal val="visible"/>
                                      </p:to>
                                    </p:set>
                                    <p:animEffect transition="in" filter="barn(inVertical)">
                                      <p:cBhvr>
                                        <p:cTn id="12" dur="500"/>
                                        <p:tgtEl>
                                          <p:spTgt spid="5">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5">
                                            <p:txEl>
                                              <p:pRg st="2" end="2"/>
                                            </p:txEl>
                                          </p:spTgt>
                                        </p:tgtEl>
                                        <p:attrNameLst>
                                          <p:attrName>style.visibility</p:attrName>
                                        </p:attrNameLst>
                                      </p:cBhvr>
                                      <p:to>
                                        <p:strVal val="visible"/>
                                      </p:to>
                                    </p:set>
                                    <p:animEffect transition="in" filter="barn(inVertical)">
                                      <p:cBhvr>
                                        <p:cTn id="17" dur="500"/>
                                        <p:tgtEl>
                                          <p:spTgt spid="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284752"/>
          </a:xfrm>
        </p:spPr>
        <p:txBody>
          <a:bodyPr>
            <a:noAutofit/>
          </a:bodyPr>
          <a:lstStyle/>
          <a:p>
            <a:r>
              <a:rPr lang="fr-FR" sz="4000" b="1" dirty="0" smtClean="0"/>
              <a:t>Ex : </a:t>
            </a:r>
            <a:r>
              <a:rPr lang="fr-FR" sz="4000" b="1" i="1" dirty="0" smtClean="0"/>
              <a:t>la connaissance de soi passe-t-elle nécessairement par le récit de soi ?</a:t>
            </a:r>
            <a:endParaRPr lang="fr-FR" sz="4000" b="1" i="1" dirty="0"/>
          </a:p>
        </p:txBody>
      </p:sp>
      <p:sp>
        <p:nvSpPr>
          <p:cNvPr id="3" name="Espace réservé du contenu 2"/>
          <p:cNvSpPr>
            <a:spLocks noGrp="1"/>
          </p:cNvSpPr>
          <p:nvPr>
            <p:ph idx="1"/>
          </p:nvPr>
        </p:nvSpPr>
        <p:spPr/>
        <p:txBody>
          <a:bodyPr>
            <a:normAutofit fontScale="92500" lnSpcReduction="10000"/>
          </a:bodyPr>
          <a:lstStyle/>
          <a:p>
            <a:r>
              <a:rPr lang="fr-FR" b="1" i="1" dirty="0" smtClean="0"/>
              <a:t>Limites</a:t>
            </a:r>
            <a:r>
              <a:rPr lang="fr-FR" dirty="0" smtClean="0"/>
              <a:t> : le sujet interroge le récit de soi comme une modalité de la connaissance de soi. Donc, on laissera de côté les autres aspects du récit de soi. En revanche, l’interrogation sur la connaissance de soi doit être étendue au-delà du récit de soi.</a:t>
            </a:r>
          </a:p>
          <a:p>
            <a:r>
              <a:rPr lang="fr-FR" b="1" i="1" dirty="0" smtClean="0"/>
              <a:t>Mots-clés</a:t>
            </a:r>
            <a:r>
              <a:rPr lang="fr-FR" dirty="0" smtClean="0"/>
              <a:t> : la connaissance de soi et ses diverses modalités.</a:t>
            </a:r>
          </a:p>
          <a:p>
            <a:r>
              <a:rPr lang="fr-FR" b="1" i="1" dirty="0" smtClean="0"/>
              <a:t>Articulation</a:t>
            </a:r>
            <a:r>
              <a:rPr lang="fr-FR" dirty="0" smtClean="0"/>
              <a:t> : l’adverbe « nécessairement » suppose qu’on ne pourrait accéder à la connaissance de soi sans en faire le récit. C’est cela que le sujet vous invite à examiner. Dans l’une des parties du devoir, on pourrait le reformuler ainsi : peut-on se connaître sans se raconter ?</a:t>
            </a:r>
            <a:endParaRPr lang="fr-FR" dirty="0"/>
          </a:p>
        </p:txBody>
      </p:sp>
    </p:spTree>
    <p:extLst>
      <p:ext uri="{BB962C8B-B14F-4D97-AF65-F5344CB8AC3E}">
        <p14:creationId xmlns:p14="http://schemas.microsoft.com/office/powerpoint/2010/main" val="22089644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p:txBody>
          <a:bodyPr/>
          <a:lstStyle/>
          <a:p>
            <a:r>
              <a:rPr lang="fr-FR" dirty="0" smtClean="0"/>
              <a:t>2) Les différentes formulations des sujets</a:t>
            </a:r>
            <a:endParaRPr lang="fr-FR" dirty="0"/>
          </a:p>
        </p:txBody>
      </p:sp>
      <p:sp>
        <p:nvSpPr>
          <p:cNvPr id="5" name="Espace réservé du texte 4"/>
          <p:cNvSpPr>
            <a:spLocks noGrp="1"/>
          </p:cNvSpPr>
          <p:nvPr>
            <p:ph type="body" idx="1"/>
          </p:nvPr>
        </p:nvSpPr>
        <p:spPr/>
        <p:txBody>
          <a:bodyPr/>
          <a:lstStyle/>
          <a:p>
            <a:r>
              <a:rPr lang="fr-FR" dirty="0" smtClean="0"/>
              <a:t>Il faut ici être attentif :</a:t>
            </a:r>
          </a:p>
          <a:p>
            <a:pPr marL="342900" indent="-342900">
              <a:buFontTx/>
              <a:buChar char="-"/>
            </a:pPr>
            <a:r>
              <a:rPr lang="fr-FR" dirty="0" smtClean="0"/>
              <a:t>Au choix des verbes</a:t>
            </a:r>
          </a:p>
          <a:p>
            <a:pPr marL="342900" indent="-342900">
              <a:buFontTx/>
              <a:buChar char="-"/>
            </a:pPr>
            <a:r>
              <a:rPr lang="fr-FR" dirty="0" smtClean="0"/>
              <a:t>Aux types de questions (fermées, ouvertes, etc…)</a:t>
            </a:r>
            <a:endParaRPr lang="fr-FR" dirty="0"/>
          </a:p>
        </p:txBody>
      </p:sp>
    </p:spTree>
    <p:extLst>
      <p:ext uri="{BB962C8B-B14F-4D97-AF65-F5344CB8AC3E}">
        <p14:creationId xmlns:p14="http://schemas.microsoft.com/office/powerpoint/2010/main" val="203531292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effectStyle>
        <a:effectStyle>
          <a:effectLst>
            <a:outerShdw blurRad="57150" dist="38100" dir="5400000" algn="ctr" rotWithShape="0">
              <a:schemeClr val="phClr">
                <a:shade val="9000"/>
                <a:alpha val="48000"/>
                <a:satMod val="105000"/>
              </a:schemeClr>
            </a:outerShdw>
          </a:effectLst>
          <a:scene3d>
            <a:camera prst="orthographicFront">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130</TotalTime>
  <Words>1357</Words>
  <Application>Microsoft Office PowerPoint</Application>
  <PresentationFormat>Affichage à l'écran (4:3)</PresentationFormat>
  <Paragraphs>163</Paragraphs>
  <Slides>27</Slides>
  <Notes>0</Notes>
  <HiddenSlides>0</HiddenSlides>
  <MMClips>0</MMClips>
  <ScaleCrop>false</ScaleCrop>
  <HeadingPairs>
    <vt:vector size="4" baseType="variant">
      <vt:variant>
        <vt:lpstr>Thème</vt:lpstr>
      </vt:variant>
      <vt:variant>
        <vt:i4>1</vt:i4>
      </vt:variant>
      <vt:variant>
        <vt:lpstr>Titres des diapositives</vt:lpstr>
      </vt:variant>
      <vt:variant>
        <vt:i4>27</vt:i4>
      </vt:variant>
    </vt:vector>
  </HeadingPairs>
  <TitlesOfParts>
    <vt:vector size="28" baseType="lpstr">
      <vt:lpstr>Débit</vt:lpstr>
      <vt:lpstr>Humanités, littérature, philosophie</vt:lpstr>
      <vt:lpstr>Nature de l’exercice</vt:lpstr>
      <vt:lpstr>Etape clef : le travail préparatoire</vt:lpstr>
      <vt:lpstr>I. l’analyse du sujet</vt:lpstr>
      <vt:lpstr>Pour analyser un sujet, il faut : </vt:lpstr>
      <vt:lpstr>1) Les mots-clés et leur articulation</vt:lpstr>
      <vt:lpstr>Ex : Peut-on témoigner d’une expérience que l’on n’a pas vécue ?</vt:lpstr>
      <vt:lpstr>Ex : la connaissance de soi passe-t-elle nécessairement par le récit de soi ?</vt:lpstr>
      <vt:lpstr>2) Les différentes formulations des sujets</vt:lpstr>
      <vt:lpstr> a) Le choix des verbes</vt:lpstr>
      <vt:lpstr>.</vt:lpstr>
      <vt:lpstr>.</vt:lpstr>
      <vt:lpstr>.</vt:lpstr>
      <vt:lpstr>b) Les types de sujets</vt:lpstr>
      <vt:lpstr>Autres types de questions</vt:lpstr>
      <vt:lpstr>3) Repérer les présupposés</vt:lpstr>
      <vt:lpstr>Ex : quels peuvent être les intérêts, pour le lecteur, d’un récit autobiographique ?</vt:lpstr>
      <vt:lpstr>Attention ! Il y a des sujets sans présupposés</vt:lpstr>
      <vt:lpstr>4) Éviter les hors-sujets</vt:lpstr>
      <vt:lpstr>L’écueil du cours</vt:lpstr>
      <vt:lpstr>L’écueil d’une lecture trop rapide du sujet</vt:lpstr>
      <vt:lpstr>II. Construire le plan d’un essai à partir d’une question de réflexion</vt:lpstr>
      <vt:lpstr>Pour construire le plan d’un essai, il faut : </vt:lpstr>
      <vt:lpstr>III. Rechercher des arguments et des exemples</vt:lpstr>
      <vt:lpstr>IV. Rédiger une introduction et une conclusion</vt:lpstr>
      <vt:lpstr>L’introduction fixe l’axe et la stratégie</vt:lpstr>
      <vt:lpstr>La conclusion mesure le chemin parcouru</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Humanités, littérature, philosophie</dc:title>
  <dc:creator>Administrateur</dc:creator>
  <cp:lastModifiedBy>Administrateur</cp:lastModifiedBy>
  <cp:revision>18</cp:revision>
  <dcterms:created xsi:type="dcterms:W3CDTF">2020-11-05T08:20:41Z</dcterms:created>
  <dcterms:modified xsi:type="dcterms:W3CDTF">2020-11-05T10:32:42Z</dcterms:modified>
</cp:coreProperties>
</file>