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61" r:id="rId4"/>
    <p:sldId id="263" r:id="rId5"/>
    <p:sldId id="265" r:id="rId6"/>
    <p:sldId id="266" r:id="rId7"/>
    <p:sldId id="267"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1" r:id="rId21"/>
    <p:sldId id="293" r:id="rId22"/>
    <p:sldId id="294" r:id="rId23"/>
    <p:sldId id="295" r:id="rId24"/>
    <p:sldId id="297" r:id="rId25"/>
    <p:sldId id="299" r:id="rId26"/>
    <p:sldId id="301" r:id="rId27"/>
    <p:sldId id="303" r:id="rId28"/>
    <p:sldId id="305" r:id="rId29"/>
    <p:sldId id="307" r:id="rId30"/>
    <p:sldId id="309" r:id="rId31"/>
    <p:sldId id="311" r:id="rId32"/>
    <p:sldId id="313" r:id="rId33"/>
    <p:sldId id="315" r:id="rId34"/>
    <p:sldId id="317" r:id="rId35"/>
    <p:sldId id="319" r:id="rId36"/>
    <p:sldId id="321" r:id="rId37"/>
    <p:sldId id="322" r:id="rId38"/>
    <p:sldId id="323" r:id="rId39"/>
    <p:sldId id="325" r:id="rId40"/>
    <p:sldId id="327" r:id="rId41"/>
    <p:sldId id="329" r:id="rId42"/>
    <p:sldId id="331" r:id="rId43"/>
    <p:sldId id="333" r:id="rId44"/>
    <p:sldId id="335" r:id="rId45"/>
    <p:sldId id="337" r:id="rId46"/>
    <p:sldId id="339" r:id="rId47"/>
    <p:sldId id="341" r:id="rId48"/>
    <p:sldId id="343" r:id="rId49"/>
    <p:sldId id="345" r:id="rId50"/>
    <p:sldId id="347" r:id="rId51"/>
    <p:sldId id="349" r:id="rId52"/>
    <p:sldId id="351" r:id="rId53"/>
    <p:sldId id="353" r:id="rId54"/>
    <p:sldId id="355" r:id="rId55"/>
    <p:sldId id="357" r:id="rId56"/>
    <p:sldId id="359" r:id="rId57"/>
    <p:sldId id="361" r:id="rId58"/>
    <p:sldId id="363" r:id="rId59"/>
    <p:sldId id="365" r:id="rId60"/>
    <p:sldId id="367" r:id="rId61"/>
    <p:sldId id="369" r:id="rId62"/>
    <p:sldId id="371" r:id="rId63"/>
    <p:sldId id="373" r:id="rId64"/>
    <p:sldId id="375" r:id="rId65"/>
    <p:sldId id="377" r:id="rId66"/>
    <p:sldId id="379" r:id="rId67"/>
    <p:sldId id="381" r:id="rId68"/>
    <p:sldId id="383" r:id="rId69"/>
    <p:sldId id="385" r:id="rId70"/>
    <p:sldId id="387" r:id="rId71"/>
    <p:sldId id="389" r:id="rId72"/>
    <p:sldId id="391" r:id="rId73"/>
    <p:sldId id="393" r:id="rId74"/>
    <p:sldId id="395" r:id="rId75"/>
    <p:sldId id="397" r:id="rId76"/>
    <p:sldId id="400" r:id="rId77"/>
    <p:sldId id="402" r:id="rId78"/>
    <p:sldId id="403" r:id="rId79"/>
    <p:sldId id="405" r:id="rId80"/>
    <p:sldId id="407" r:id="rId81"/>
    <p:sldId id="409" r:id="rId82"/>
    <p:sldId id="411" r:id="rId83"/>
    <p:sldId id="413" r:id="rId84"/>
    <p:sldId id="415" r:id="rId85"/>
    <p:sldId id="417" r:id="rId86"/>
    <p:sldId id="419" r:id="rId87"/>
    <p:sldId id="421" r:id="rId8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02686C4-431A-4554-8BD6-C4F3AA6818AA}" type="datetimeFigureOut">
              <a:rPr lang="fr-FR" smtClean="0"/>
              <a:t>21/03/2021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FAC835-4836-463F-9668-FF40E3F5AC7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02686C4-431A-4554-8BD6-C4F3AA6818AA}" type="datetimeFigureOut">
              <a:rPr lang="fr-FR" smtClean="0"/>
              <a:t>21/03/2021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FAC835-4836-463F-9668-FF40E3F5AC7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02686C4-431A-4554-8BD6-C4F3AA6818AA}" type="datetimeFigureOut">
              <a:rPr lang="fr-FR" smtClean="0"/>
              <a:t>21/03/2021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FAC835-4836-463F-9668-FF40E3F5AC79}" type="slidenum">
              <a:rPr lang="fr-FR" smtClean="0"/>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02686C4-431A-4554-8BD6-C4F3AA6818AA}" type="datetimeFigureOut">
              <a:rPr lang="fr-FR" smtClean="0"/>
              <a:t>21/03/2021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FAC835-4836-463F-9668-FF40E3F5AC79}" type="slidenum">
              <a:rPr lang="fr-FR" smtClean="0"/>
              <a:t>‹N°›</a:t>
            </a:fld>
            <a:endParaRPr lang="fr-FR"/>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02686C4-431A-4554-8BD6-C4F3AA6818AA}" type="datetimeFigureOut">
              <a:rPr lang="fr-FR" smtClean="0"/>
              <a:t>21/03/2021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FAC835-4836-463F-9668-FF40E3F5AC7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102686C4-431A-4554-8BD6-C4F3AA6818AA}" type="datetimeFigureOut">
              <a:rPr lang="fr-FR" smtClean="0"/>
              <a:t>21/03/2021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FAC835-4836-463F-9668-FF40E3F5AC79}" type="slidenum">
              <a:rPr lang="fr-FR" smtClean="0"/>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02686C4-431A-4554-8BD6-C4F3AA6818AA}" type="datetimeFigureOut">
              <a:rPr lang="fr-FR" smtClean="0"/>
              <a:t>21/03/2021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3FAC835-4836-463F-9668-FF40E3F5AC7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102686C4-431A-4554-8BD6-C4F3AA6818AA}" type="datetimeFigureOut">
              <a:rPr lang="fr-FR" smtClean="0"/>
              <a:t>21/03/2021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3FAC835-4836-463F-9668-FF40E3F5AC7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02686C4-431A-4554-8BD6-C4F3AA6818AA}" type="datetimeFigureOut">
              <a:rPr lang="fr-FR" smtClean="0"/>
              <a:t>21/03/2021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3FAC835-4836-463F-9668-FF40E3F5AC7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02686C4-431A-4554-8BD6-C4F3AA6818AA}" type="datetimeFigureOut">
              <a:rPr lang="fr-FR" smtClean="0"/>
              <a:t>21/03/2021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FAC835-4836-463F-9668-FF40E3F5AC79}" type="slidenum">
              <a:rPr lang="fr-FR" smtClean="0"/>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02686C4-431A-4554-8BD6-C4F3AA6818AA}" type="datetimeFigureOut">
              <a:rPr lang="fr-FR" smtClean="0"/>
              <a:t>21/03/2021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FAC835-4836-463F-9668-FF40E3F5AC79}" type="slidenum">
              <a:rPr lang="fr-FR" smtClean="0"/>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02686C4-431A-4554-8BD6-C4F3AA6818AA}" type="datetimeFigureOut">
              <a:rPr lang="fr-FR" smtClean="0"/>
              <a:t>21/03/2021</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3FAC835-4836-463F-9668-FF40E3F5AC79}" type="slidenum">
              <a:rPr lang="fr-FR" smtClean="0"/>
              <a:t>‹N°›</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0688"/>
            <a:ext cx="7848600" cy="2088233"/>
          </a:xfrm>
        </p:spPr>
        <p:txBody>
          <a:bodyPr/>
          <a:lstStyle/>
          <a:p>
            <a:pPr algn="ctr"/>
            <a:r>
              <a:rPr lang="fr-FR" sz="4400" dirty="0" smtClean="0"/>
              <a:t>Chapitre V </a:t>
            </a:r>
            <a:br>
              <a:rPr lang="fr-FR" sz="4400" dirty="0" smtClean="0"/>
            </a:br>
            <a:r>
              <a:rPr lang="fr-FR" sz="4400" dirty="0" smtClean="0"/>
              <a:t>Le travail et la technique</a:t>
            </a:r>
            <a:endParaRPr lang="fr-FR" sz="4400" dirty="0"/>
          </a:p>
        </p:txBody>
      </p:sp>
      <p:sp>
        <p:nvSpPr>
          <p:cNvPr id="3" name="Sous-titre 2"/>
          <p:cNvSpPr>
            <a:spLocks noGrp="1"/>
          </p:cNvSpPr>
          <p:nvPr>
            <p:ph type="subTitle"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80928"/>
            <a:ext cx="8136904"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113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5257800"/>
          </a:xfrm>
        </p:spPr>
        <p:txBody>
          <a:bodyPr>
            <a:normAutofit/>
          </a:bodyPr>
          <a:lstStyle/>
          <a:p>
            <a:r>
              <a:rPr lang="fr-FR" dirty="0"/>
              <a:t>si le travail et la </a:t>
            </a:r>
            <a:r>
              <a:rPr lang="fr-FR" dirty="0" smtClean="0"/>
              <a:t>technique </a:t>
            </a:r>
            <a:r>
              <a:rPr lang="fr-FR" dirty="0"/>
              <a:t>ont une </a:t>
            </a:r>
            <a:r>
              <a:rPr lang="fr-FR" b="1" dirty="0"/>
              <a:t>dimension </a:t>
            </a:r>
            <a:r>
              <a:rPr lang="fr-FR" b="1" dirty="0" err="1"/>
              <a:t>humanisante</a:t>
            </a:r>
            <a:r>
              <a:rPr lang="fr-FR" dirty="0"/>
              <a:t>, ils ont également une </a:t>
            </a:r>
            <a:r>
              <a:rPr lang="fr-FR" b="1" dirty="0"/>
              <a:t>dimension aliénante</a:t>
            </a:r>
            <a:r>
              <a:rPr lang="fr-FR" dirty="0"/>
              <a:t> (</a:t>
            </a:r>
            <a:r>
              <a:rPr lang="fr-FR" dirty="0" err="1"/>
              <a:t>alius</a:t>
            </a:r>
            <a:r>
              <a:rPr lang="fr-FR" dirty="0"/>
              <a:t> : autre ; aliénation : être autre que soi-même), dans la mesure où ils </a:t>
            </a:r>
            <a:r>
              <a:rPr lang="fr-FR" b="1" dirty="0"/>
              <a:t>ramènent toujours l’homme à ce à quoi il tente d’échapper</a:t>
            </a:r>
            <a:r>
              <a:rPr lang="fr-FR" dirty="0"/>
              <a:t> : l’animalité et la nécessité. </a:t>
            </a:r>
            <a:endParaRPr lang="fr-FR" dirty="0" smtClean="0"/>
          </a:p>
          <a:p>
            <a:r>
              <a:rPr lang="fr-FR" dirty="0" smtClean="0"/>
              <a:t>Pire </a:t>
            </a:r>
            <a:r>
              <a:rPr lang="fr-FR" dirty="0"/>
              <a:t>encore, les </a:t>
            </a:r>
            <a:r>
              <a:rPr lang="fr-FR" b="1" dirty="0"/>
              <a:t>tentatives historiques de l’homme d’échapper au travail</a:t>
            </a:r>
            <a:r>
              <a:rPr lang="fr-FR" dirty="0"/>
              <a:t> ou de le rendre moins pesant semblent </a:t>
            </a:r>
            <a:r>
              <a:rPr lang="fr-FR" b="1" dirty="0"/>
              <a:t>accentuer le caractère déshumanisant de ce dernier</a:t>
            </a:r>
            <a:r>
              <a:rPr lang="fr-FR" dirty="0"/>
              <a:t> : </a:t>
            </a:r>
            <a:r>
              <a:rPr lang="fr-FR" b="1" dirty="0"/>
              <a:t>exploitation de l’homme par l’homme,</a:t>
            </a:r>
            <a:r>
              <a:rPr lang="fr-FR" dirty="0"/>
              <a:t> </a:t>
            </a:r>
            <a:r>
              <a:rPr lang="fr-FR" b="1" dirty="0"/>
              <a:t>avènement du machinisme</a:t>
            </a:r>
            <a:r>
              <a:rPr lang="fr-FR" dirty="0"/>
              <a:t> qui met l’homme au service de la machine et le condamne à un travail parcellaire, répétitif et dépourvu de </a:t>
            </a:r>
            <a:r>
              <a:rPr lang="fr-FR" dirty="0" smtClean="0"/>
              <a:t>sens…</a:t>
            </a:r>
            <a:endParaRPr lang="fr-FR" dirty="0"/>
          </a:p>
        </p:txBody>
      </p:sp>
      <p:sp>
        <p:nvSpPr>
          <p:cNvPr id="2" name="Titre 1"/>
          <p:cNvSpPr>
            <a:spLocks noGrp="1"/>
          </p:cNvSpPr>
          <p:nvPr>
            <p:ph type="title"/>
          </p:nvPr>
        </p:nvSpPr>
        <p:spPr/>
        <p:txBody>
          <a:bodyPr>
            <a:normAutofit fontScale="90000"/>
          </a:bodyPr>
          <a:lstStyle/>
          <a:p>
            <a:pPr algn="ctr"/>
            <a:r>
              <a:rPr lang="fr-FR" dirty="0" smtClean="0"/>
              <a:t>Le paradoxe : libération ou aliénation?</a:t>
            </a:r>
            <a:endParaRPr lang="fr-FR" dirty="0"/>
          </a:p>
        </p:txBody>
      </p:sp>
    </p:spTree>
    <p:extLst>
      <p:ext uri="{BB962C8B-B14F-4D97-AF65-F5344CB8AC3E}">
        <p14:creationId xmlns:p14="http://schemas.microsoft.com/office/powerpoint/2010/main" val="20885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idx="1"/>
          </p:nvPr>
        </p:nvSpPr>
        <p:spPr/>
        <p:txBody>
          <a:bodyPr>
            <a:normAutofit/>
          </a:bodyPr>
          <a:lstStyle/>
          <a:p>
            <a:pPr marL="45720" indent="0" algn="ctr">
              <a:buNone/>
            </a:pPr>
            <a:r>
              <a:rPr lang="fr-FR" dirty="0" smtClean="0"/>
              <a:t>L’aliénation </a:t>
            </a:r>
            <a:r>
              <a:rPr lang="fr-FR" dirty="0"/>
              <a:t>que l’homme rencontre dans le travail et la technique est-elle essentielle et irrémédiable ou bien  ne s’agit-il que d’effets pervers pouvant être évités ?</a:t>
            </a:r>
            <a:endParaRPr lang="fr-FR" u="sng" dirty="0" smtClean="0"/>
          </a:p>
          <a:p>
            <a:pPr marL="45720" indent="0" algn="ctr">
              <a:buNone/>
            </a:pPr>
            <a:endParaRPr lang="fr-FR" u="sng" dirty="0"/>
          </a:p>
          <a:p>
            <a:pPr marL="45720" indent="0" algn="ctr">
              <a:buNone/>
            </a:pPr>
            <a:r>
              <a:rPr lang="fr-FR" u="sng" dirty="0" smtClean="0"/>
              <a:t>Comment </a:t>
            </a:r>
            <a:r>
              <a:rPr lang="fr-FR" u="sng" dirty="0"/>
              <a:t>penser le travail et la technique ? Vecteurs d’humanisation ou facteurs d’aliénation de l’homme ?</a:t>
            </a:r>
            <a:r>
              <a:rPr lang="fr-FR" dirty="0"/>
              <a:t/>
            </a:r>
            <a:br>
              <a:rPr lang="fr-FR" dirty="0"/>
            </a:br>
            <a:endParaRPr lang="fr-FR" dirty="0"/>
          </a:p>
        </p:txBody>
      </p:sp>
      <p:sp>
        <p:nvSpPr>
          <p:cNvPr id="4" name="Titre 3"/>
          <p:cNvSpPr>
            <a:spLocks noGrp="1"/>
          </p:cNvSpPr>
          <p:nvPr>
            <p:ph type="title"/>
          </p:nvPr>
        </p:nvSpPr>
        <p:spPr/>
        <p:txBody>
          <a:bodyPr/>
          <a:lstStyle/>
          <a:p>
            <a:pPr algn="ctr"/>
            <a:r>
              <a:rPr lang="fr-FR" sz="3200" dirty="0"/>
              <a:t/>
            </a:r>
            <a:br>
              <a:rPr lang="fr-FR" sz="3200" dirty="0"/>
            </a:br>
            <a:r>
              <a:rPr lang="fr-FR" sz="3200" dirty="0" smtClean="0"/>
              <a:t>Le problème</a:t>
            </a:r>
            <a:endParaRPr lang="fr-FR" dirty="0"/>
          </a:p>
        </p:txBody>
      </p:sp>
    </p:spTree>
    <p:extLst>
      <p:ext uri="{BB962C8B-B14F-4D97-AF65-F5344CB8AC3E}">
        <p14:creationId xmlns:p14="http://schemas.microsoft.com/office/powerpoint/2010/main" val="2009212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pPr algn="ctr"/>
            <a:r>
              <a:rPr lang="fr-FR" dirty="0" smtClean="0"/>
              <a:t>I. La spécificité humaine </a:t>
            </a:r>
            <a:r>
              <a:rPr lang="fr-FR" dirty="0" smtClean="0"/>
              <a:t>du travail </a:t>
            </a:r>
            <a:r>
              <a:rPr lang="fr-FR" dirty="0" smtClean="0"/>
              <a:t>et la technique</a:t>
            </a:r>
            <a:endParaRPr lang="fr-FR" dirty="0"/>
          </a:p>
        </p:txBody>
      </p:sp>
      <p:sp>
        <p:nvSpPr>
          <p:cNvPr id="8" name="Sous-titre 7"/>
          <p:cNvSpPr>
            <a:spLocks noGrp="1"/>
          </p:cNvSpPr>
          <p:nvPr>
            <p:ph type="subTitle" idx="1"/>
          </p:nvPr>
        </p:nvSpPr>
        <p:spPr/>
        <p:txBody>
          <a:bodyPr/>
          <a:lstStyle/>
          <a:p>
            <a:endParaRPr lang="fr-F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17032"/>
            <a:ext cx="5400600" cy="2664296"/>
          </a:xfrm>
          <a:prstGeom prst="rect">
            <a:avLst/>
          </a:prstGeom>
          <a:noFill/>
          <a:ln w="38100">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1181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sz="3600" b="1" dirty="0" smtClean="0">
                <a:solidFill>
                  <a:schemeClr val="tx1">
                    <a:lumMod val="95000"/>
                    <a:lumOff val="5000"/>
                  </a:schemeClr>
                </a:solidFill>
              </a:rPr>
              <a:t>A) Une transformation réfléchie de la nature</a:t>
            </a:r>
            <a:endParaRPr lang="fr-FR" sz="3600" b="1" dirty="0">
              <a:solidFill>
                <a:schemeClr val="tx1">
                  <a:lumMod val="95000"/>
                  <a:lumOff val="5000"/>
                </a:schemeClr>
              </a:solidFill>
            </a:endParaRPr>
          </a:p>
        </p:txBody>
      </p:sp>
      <p:sp>
        <p:nvSpPr>
          <p:cNvPr id="7" name="Sous-titre 6"/>
          <p:cNvSpPr>
            <a:spLocks noGrp="1"/>
          </p:cNvSpPr>
          <p:nvPr>
            <p:ph type="subTitle" idx="1"/>
          </p:nvPr>
        </p:nvSpPr>
        <p:spPr/>
        <p:txBody>
          <a:bodyPr/>
          <a:lstStyle/>
          <a:p>
            <a:r>
              <a:rPr lang="fr-FR" b="1" i="1" dirty="0" smtClean="0">
                <a:solidFill>
                  <a:schemeClr val="tx1">
                    <a:lumMod val="95000"/>
                    <a:lumOff val="5000"/>
                  </a:schemeClr>
                </a:solidFill>
              </a:rPr>
              <a:t>1) Le travail comme spiritualisation de la matière</a:t>
            </a:r>
            <a:endParaRPr lang="fr-FR" b="1" i="1" dirty="0">
              <a:solidFill>
                <a:schemeClr val="tx1">
                  <a:lumMod val="95000"/>
                  <a:lumOff val="5000"/>
                </a:schemeClr>
              </a:solidFill>
            </a:endParaRPr>
          </a:p>
        </p:txBody>
      </p:sp>
    </p:spTree>
    <p:extLst>
      <p:ext uri="{BB962C8B-B14F-4D97-AF65-F5344CB8AC3E}">
        <p14:creationId xmlns:p14="http://schemas.microsoft.com/office/powerpoint/2010/main" val="960406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Karl Marx, </a:t>
            </a:r>
            <a:r>
              <a:rPr lang="fr-FR" i="1" u="sng" dirty="0" smtClean="0"/>
              <a:t>Le Capital </a:t>
            </a:r>
            <a:r>
              <a:rPr lang="fr-FR" dirty="0" smtClean="0"/>
              <a:t>(1867)</a:t>
            </a:r>
            <a:endParaRPr lang="fr-FR" dirty="0"/>
          </a:p>
        </p:txBody>
      </p:sp>
      <p:sp>
        <p:nvSpPr>
          <p:cNvPr id="3" name="Espace réservé du contenu 2"/>
          <p:cNvSpPr>
            <a:spLocks noGrp="1"/>
          </p:cNvSpPr>
          <p:nvPr>
            <p:ph idx="1"/>
          </p:nvPr>
        </p:nvSpPr>
        <p:spPr>
          <a:xfrm>
            <a:off x="395537" y="2276872"/>
            <a:ext cx="8424936" cy="4581127"/>
          </a:xfrm>
        </p:spPr>
        <p:txBody>
          <a:bodyPr>
            <a:normAutofit fontScale="85000" lnSpcReduction="20000"/>
          </a:bodyPr>
          <a:lstStyle/>
          <a:p>
            <a:pPr algn="just"/>
            <a:r>
              <a:rPr lang="fr-FR" dirty="0"/>
              <a:t>« Le travail est de prime abord un acte qui se passe entre l’homme et la nature. L’homme y joue lui-même vis à vis de la nature le rôle d’une puissance naturelle. Les forces dont son corps est doué, bras et jambes, tête et mains, il les met en mouvement, afin de s’assimiler des matières en leur donnant une forme utile à sa vie. </a:t>
            </a:r>
            <a:r>
              <a:rPr lang="fr-FR" b="1" dirty="0"/>
              <a:t>Nous ne nous arrêterons pas à cet état primordial du travail où il n’a pas encore dépouillé son mode purement instinctif</a:t>
            </a:r>
            <a:r>
              <a:rPr lang="fr-FR" dirty="0"/>
              <a:t>. </a:t>
            </a:r>
            <a:r>
              <a:rPr lang="fr-FR" b="1" dirty="0"/>
              <a:t>Notre point de départ, c’est le travail sous une forme qui appartient exclusivement à l’homme</a:t>
            </a:r>
            <a:r>
              <a:rPr lang="fr-FR" dirty="0"/>
              <a:t>. Une araignée fait des opérations qui ressemblent à celles du tisserand, et l’abeille </a:t>
            </a:r>
            <a:r>
              <a:rPr lang="fr-FR" dirty="0" smtClean="0"/>
              <a:t>confond, </a:t>
            </a:r>
            <a:r>
              <a:rPr lang="fr-FR" dirty="0"/>
              <a:t>par la structure de ses cellules de </a:t>
            </a:r>
            <a:r>
              <a:rPr lang="fr-FR" dirty="0" smtClean="0"/>
              <a:t>cire, </a:t>
            </a:r>
            <a:r>
              <a:rPr lang="fr-FR" dirty="0"/>
              <a:t>l’habileté de plus d’un architecte. Mais ce qui distingue dès l’abord le plus mauvais architecte de l’abeille la plus experte, c’est qu’il a construit la cellule dans sa tête avant de la construire dans la ruche. </a:t>
            </a:r>
            <a:r>
              <a:rPr lang="fr-FR" b="1" dirty="0"/>
              <a:t>Le résultat auquel le travail aboutit préexiste idéalement dans l’imagination du travailleur</a:t>
            </a:r>
            <a:r>
              <a:rPr lang="fr-FR" dirty="0"/>
              <a:t>. Ce n’est pas qu’il opère seulement un changement de forme dans les matières naturelles </a:t>
            </a:r>
            <a:r>
              <a:rPr lang="fr-FR" b="1" dirty="0"/>
              <a:t>; il y réalise du même coup son propre but dont il a conscience, qui détermine comme loi son mode d’action, et auquel il doit subordonner sa volonté</a:t>
            </a:r>
            <a:r>
              <a:rPr lang="fr-FR" dirty="0"/>
              <a:t> ». </a:t>
            </a:r>
          </a:p>
          <a:p>
            <a:endParaRPr lang="fr-FR" dirty="0"/>
          </a:p>
        </p:txBody>
      </p:sp>
    </p:spTree>
    <p:extLst>
      <p:ext uri="{BB962C8B-B14F-4D97-AF65-F5344CB8AC3E}">
        <p14:creationId xmlns:p14="http://schemas.microsoft.com/office/powerpoint/2010/main" val="2045331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Un rapport naturel entre l’homme et son milieu</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Dans ce rapport </a:t>
            </a:r>
            <a:r>
              <a:rPr lang="fr-FR" dirty="0"/>
              <a:t>l’homme joue « </a:t>
            </a:r>
            <a:r>
              <a:rPr lang="fr-FR" i="1" dirty="0"/>
              <a:t>le rôle d’une puissance naturelle</a:t>
            </a:r>
            <a:r>
              <a:rPr lang="fr-FR" dirty="0"/>
              <a:t> </a:t>
            </a:r>
            <a:r>
              <a:rPr lang="fr-FR" dirty="0" smtClean="0"/>
              <a:t>».</a:t>
            </a:r>
          </a:p>
          <a:p>
            <a:r>
              <a:rPr lang="fr-FR" dirty="0" smtClean="0"/>
              <a:t> </a:t>
            </a:r>
            <a:r>
              <a:rPr lang="fr-FR" dirty="0"/>
              <a:t>C'est à dire que le rapport qu’entretient l’homme avec la nature est </a:t>
            </a:r>
            <a:r>
              <a:rPr lang="fr-FR" b="1" dirty="0"/>
              <a:t>tout d’abord un rapport physique</a:t>
            </a:r>
            <a:r>
              <a:rPr lang="fr-FR" dirty="0"/>
              <a:t> au travers duquel l’homme mobilise sa force musculaire pour affronter la matière et se « l’assimiler ». </a:t>
            </a:r>
            <a:endParaRPr lang="fr-FR" dirty="0" smtClean="0"/>
          </a:p>
          <a:p>
            <a:r>
              <a:rPr lang="fr-FR" dirty="0" smtClean="0"/>
              <a:t>L’affrontement </a:t>
            </a:r>
            <a:r>
              <a:rPr lang="fr-FR" dirty="0"/>
              <a:t>avec la matière n’aboutit donc pas à une pure et simple destruction, mais à une assimilation,</a:t>
            </a:r>
            <a:r>
              <a:rPr lang="fr-FR" b="1" dirty="0"/>
              <a:t> un réinvestissement de la matière en vue de l’utile</a:t>
            </a:r>
            <a:r>
              <a:rPr lang="fr-FR" dirty="0"/>
              <a:t> : l’homme y imprime sa marque de telle sorte qu’elle réponde, sous forme d’objets, aux besoins de son corps.</a:t>
            </a:r>
          </a:p>
        </p:txBody>
      </p:sp>
    </p:spTree>
    <p:extLst>
      <p:ext uri="{BB962C8B-B14F-4D97-AF65-F5344CB8AC3E}">
        <p14:creationId xmlns:p14="http://schemas.microsoft.com/office/powerpoint/2010/main" val="56278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état premier du travail, commun à l’homme et à l’animal</a:t>
            </a:r>
            <a:endParaRPr lang="fr-FR" dirty="0"/>
          </a:p>
        </p:txBody>
      </p:sp>
      <p:sp>
        <p:nvSpPr>
          <p:cNvPr id="3" name="Espace réservé du contenu 2"/>
          <p:cNvSpPr>
            <a:spLocks noGrp="1"/>
          </p:cNvSpPr>
          <p:nvPr>
            <p:ph idx="1"/>
          </p:nvPr>
        </p:nvSpPr>
        <p:spPr>
          <a:xfrm>
            <a:off x="467544" y="2636912"/>
            <a:ext cx="8496944" cy="3921885"/>
          </a:xfrm>
        </p:spPr>
        <p:txBody>
          <a:bodyPr>
            <a:normAutofit fontScale="77500" lnSpcReduction="20000"/>
          </a:bodyPr>
          <a:lstStyle/>
          <a:p>
            <a:r>
              <a:rPr lang="fr-FR" b="1" dirty="0"/>
              <a:t>On pourrait cependant objecter à Marx, qu’ainsi défini, le travail de l’homme ne diffère pas de celui des autres animaux</a:t>
            </a:r>
            <a:r>
              <a:rPr lang="fr-FR" dirty="0"/>
              <a:t> qui, eux aussi, jouent un rôle de « puissance naturelle » et transforment la matière en lui imprimant leur marque. </a:t>
            </a:r>
            <a:endParaRPr lang="fr-FR" dirty="0" smtClean="0"/>
          </a:p>
          <a:p>
            <a:r>
              <a:rPr lang="fr-FR" dirty="0" smtClean="0"/>
              <a:t>C’est </a:t>
            </a:r>
            <a:r>
              <a:rPr lang="fr-FR" dirty="0"/>
              <a:t>pourquoi Marx, prévenant cette objection, affirme aussitôt </a:t>
            </a:r>
            <a:r>
              <a:rPr lang="fr-FR" b="1" dirty="0"/>
              <a:t>l’insuffisance de cette première définition</a:t>
            </a:r>
            <a:r>
              <a:rPr lang="fr-FR" dirty="0"/>
              <a:t> d’un « </a:t>
            </a:r>
            <a:r>
              <a:rPr lang="fr-FR" i="1" dirty="0"/>
              <a:t>état primordial du travail</a:t>
            </a:r>
            <a:r>
              <a:rPr lang="fr-FR" dirty="0"/>
              <a:t> </a:t>
            </a:r>
            <a:r>
              <a:rPr lang="fr-FR" i="1" dirty="0"/>
              <a:t>où il n’a pas encore dépouillé son mode purement instinctif</a:t>
            </a:r>
            <a:r>
              <a:rPr lang="fr-FR" dirty="0"/>
              <a:t> ». </a:t>
            </a:r>
            <a:endParaRPr lang="fr-FR" dirty="0" smtClean="0"/>
          </a:p>
          <a:p>
            <a:r>
              <a:rPr lang="fr-FR" dirty="0" smtClean="0"/>
              <a:t>La première définition du travail est commune </a:t>
            </a:r>
            <a:r>
              <a:rPr lang="fr-FR" dirty="0"/>
              <a:t>aux animaux et aux hommes et </a:t>
            </a:r>
            <a:r>
              <a:rPr lang="fr-FR" dirty="0" smtClean="0"/>
              <a:t>convient aussi </a:t>
            </a:r>
            <a:r>
              <a:rPr lang="fr-FR" dirty="0"/>
              <a:t>bien aux opérations accomplies sous l’effet du pur instinct. </a:t>
            </a:r>
            <a:endParaRPr lang="fr-FR" dirty="0" smtClean="0"/>
          </a:p>
          <a:p>
            <a:r>
              <a:rPr lang="fr-FR" b="1" dirty="0" smtClean="0"/>
              <a:t>Le </a:t>
            </a:r>
            <a:r>
              <a:rPr lang="fr-FR" b="1" dirty="0"/>
              <a:t>travail ainsi défini est donc qualifié de primordial parce qu’il développe une compétence purement aveugle, liée à la « programmation » biologique des espèces.</a:t>
            </a:r>
            <a:r>
              <a:rPr lang="fr-FR" dirty="0"/>
              <a:t> L’insecte, en effet, ne se représente pas l’action qu’il a à accomplir avant de l’effectuer, et il n’a pas à le faire dans la mesure où son instinct le guide. </a:t>
            </a:r>
          </a:p>
          <a:p>
            <a:endParaRPr lang="fr-FR" dirty="0"/>
          </a:p>
        </p:txBody>
      </p:sp>
    </p:spTree>
    <p:extLst>
      <p:ext uri="{BB962C8B-B14F-4D97-AF65-F5344CB8AC3E}">
        <p14:creationId xmlns:p14="http://schemas.microsoft.com/office/powerpoint/2010/main" val="19480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Travail instinctif et travail conscient</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Dès lors, peut-on définir une forme du travail qui soit propre à l’homme ?</a:t>
            </a:r>
          </a:p>
          <a:p>
            <a:r>
              <a:rPr lang="fr-FR" b="1" dirty="0"/>
              <a:t>Cette définition devient possible dès lors que l’on parvient à dissocier la notion d’un travail instinctif comme celui des animaux de celle d’un travail conscient, véritablement propre à </a:t>
            </a:r>
            <a:r>
              <a:rPr lang="fr-FR" b="1" dirty="0" smtClean="0"/>
              <a:t>l’homme.</a:t>
            </a:r>
          </a:p>
          <a:p>
            <a:r>
              <a:rPr lang="fr-FR" dirty="0"/>
              <a:t>L</a:t>
            </a:r>
            <a:r>
              <a:rPr lang="fr-FR" dirty="0" smtClean="0"/>
              <a:t>es </a:t>
            </a:r>
            <a:r>
              <a:rPr lang="fr-FR" dirty="0"/>
              <a:t>comparaisons que nous établissons communément entre l’araignée et le tisserand ou encore entre l’abeille et l’architecte sont trompeuses. En effet, alors que ces animaux travaillent instinctivement, </a:t>
            </a:r>
            <a:r>
              <a:rPr lang="fr-FR" b="1" dirty="0"/>
              <a:t>l’homme possède la conscience du but qu’il cherche à réaliser et se représente en idée le résultat qu’il cherche volontairement à produire.</a:t>
            </a:r>
            <a:r>
              <a:rPr lang="fr-FR" dirty="0"/>
              <a:t> Ainsi, dans le travail, l’homme rencontre la nature en tant qu’être intelligent, et pas seulement en tant que puissance naturelle</a:t>
            </a:r>
          </a:p>
        </p:txBody>
      </p:sp>
    </p:spTree>
    <p:extLst>
      <p:ext uri="{BB962C8B-B14F-4D97-AF65-F5344CB8AC3E}">
        <p14:creationId xmlns:p14="http://schemas.microsoft.com/office/powerpoint/2010/main" val="4579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travail humain, transformation intelligente de la nature</a:t>
            </a:r>
            <a:endParaRPr lang="fr-FR" dirty="0"/>
          </a:p>
        </p:txBody>
      </p:sp>
      <p:sp>
        <p:nvSpPr>
          <p:cNvPr id="3" name="Espace réservé du contenu 2"/>
          <p:cNvSpPr>
            <a:spLocks noGrp="1"/>
          </p:cNvSpPr>
          <p:nvPr>
            <p:ph idx="1"/>
          </p:nvPr>
        </p:nvSpPr>
        <p:spPr>
          <a:xfrm>
            <a:off x="457200" y="2060848"/>
            <a:ext cx="8229600" cy="4797152"/>
          </a:xfrm>
        </p:spPr>
        <p:txBody>
          <a:bodyPr>
            <a:normAutofit fontScale="92500" lnSpcReduction="20000"/>
          </a:bodyPr>
          <a:lstStyle/>
          <a:p>
            <a:r>
              <a:rPr lang="fr-FR" dirty="0"/>
              <a:t>C’est pourquoi le plus mauvais architecte sera en ce sens toujours supérieur à l’abeille.</a:t>
            </a:r>
          </a:p>
          <a:p>
            <a:r>
              <a:rPr lang="fr-FR" dirty="0"/>
              <a:t>Cette évaluation peut surprendre car on objectera que le travail animal, en tant qu’il est réglé par l’instinct est toujours parfait, sans erreur, tandis que le travail humain n’est pas exempt de tâtonnements. </a:t>
            </a:r>
            <a:endParaRPr lang="fr-FR" dirty="0" smtClean="0"/>
          </a:p>
          <a:p>
            <a:r>
              <a:rPr lang="fr-FR" b="1" dirty="0" smtClean="0"/>
              <a:t>Mais </a:t>
            </a:r>
            <a:r>
              <a:rPr lang="fr-FR" b="1" dirty="0"/>
              <a:t>c’est précisément cette nature tâtonnante du travail humain qui en fait la supériorité</a:t>
            </a:r>
            <a:r>
              <a:rPr lang="fr-FR" dirty="0"/>
              <a:t>. En effet, l’abeille fabrique son miel sans jamais se tromper, parce que l’instinct est adapté à la réalisation de cette tâche</a:t>
            </a:r>
            <a:r>
              <a:rPr lang="fr-FR" dirty="0" smtClean="0"/>
              <a:t>.</a:t>
            </a:r>
          </a:p>
          <a:p>
            <a:r>
              <a:rPr lang="fr-FR" dirty="0" smtClean="0"/>
              <a:t> </a:t>
            </a:r>
            <a:r>
              <a:rPr lang="fr-FR" dirty="0"/>
              <a:t>Il en résulte que </a:t>
            </a:r>
            <a:r>
              <a:rPr lang="fr-FR" b="1" dirty="0"/>
              <a:t>l’instinct est sans progrès, car il ne provient pas d’une activité consciente, capable d’innover</a:t>
            </a:r>
            <a:r>
              <a:rPr lang="fr-FR" dirty="0"/>
              <a:t>. Il est fixé, une fois pour toutes, au but qu’il est déterminé à réaliser. Par contre, le mauvais architecte a la possibilité de progresser, de se perfectionner grâce à ses erreurs et ses tâtonnements. Par son travail, il accède donc à la liberté.</a:t>
            </a:r>
          </a:p>
          <a:p>
            <a:endParaRPr lang="fr-FR" dirty="0"/>
          </a:p>
        </p:txBody>
      </p:sp>
    </p:spTree>
    <p:extLst>
      <p:ext uri="{BB962C8B-B14F-4D97-AF65-F5344CB8AC3E}">
        <p14:creationId xmlns:p14="http://schemas.microsoft.com/office/powerpoint/2010/main" val="34564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travail humain, fondement de la liberté</a:t>
            </a:r>
            <a:endParaRPr lang="fr-FR" dirty="0"/>
          </a:p>
        </p:txBody>
      </p:sp>
      <p:sp>
        <p:nvSpPr>
          <p:cNvPr id="3" name="Espace réservé du contenu 2"/>
          <p:cNvSpPr>
            <a:spLocks noGrp="1"/>
          </p:cNvSpPr>
          <p:nvPr>
            <p:ph idx="1"/>
          </p:nvPr>
        </p:nvSpPr>
        <p:spPr/>
        <p:txBody>
          <a:bodyPr>
            <a:normAutofit fontScale="92500"/>
          </a:bodyPr>
          <a:lstStyle/>
          <a:p>
            <a:r>
              <a:rPr lang="fr-FR" b="1" dirty="0"/>
              <a:t>L</a:t>
            </a:r>
            <a:r>
              <a:rPr lang="fr-FR" b="1" dirty="0" smtClean="0"/>
              <a:t>e </a:t>
            </a:r>
            <a:r>
              <a:rPr lang="fr-FR" b="1" dirty="0"/>
              <a:t>travail est la clé de la liberté humaine</a:t>
            </a:r>
            <a:r>
              <a:rPr lang="fr-FR" dirty="0"/>
              <a:t> puisqu’à travers lui, la conscience humaine « </a:t>
            </a:r>
            <a:r>
              <a:rPr lang="fr-FR" i="1" dirty="0"/>
              <a:t>détermine comme loi son mode d’action</a:t>
            </a:r>
            <a:r>
              <a:rPr lang="fr-FR" dirty="0"/>
              <a:t> </a:t>
            </a:r>
            <a:r>
              <a:rPr lang="fr-FR" b="1" dirty="0"/>
              <a:t>». </a:t>
            </a:r>
            <a:endParaRPr lang="fr-FR" b="1" dirty="0" smtClean="0"/>
          </a:p>
          <a:p>
            <a:r>
              <a:rPr lang="fr-FR" b="1" dirty="0" smtClean="0"/>
              <a:t>Le </a:t>
            </a:r>
            <a:r>
              <a:rPr lang="fr-FR" b="1" dirty="0"/>
              <a:t>but que l’homme fixe à son travail, l’objet à produire, est en effet intégralement conçu par l’homme et préexiste ainsi à titre de guide pour son action</a:t>
            </a:r>
            <a:r>
              <a:rPr lang="fr-FR" dirty="0" smtClean="0"/>
              <a:t>.</a:t>
            </a:r>
          </a:p>
          <a:p>
            <a:r>
              <a:rPr lang="fr-FR" dirty="0" smtClean="0"/>
              <a:t> </a:t>
            </a:r>
            <a:r>
              <a:rPr lang="fr-FR" dirty="0"/>
              <a:t>Or, si la liberté consiste bien dans le fait de se donner à soi-même sa propre loi, dans la capacité à s’autodéterminer, alors le travail en est l’insigne manifestation.</a:t>
            </a:r>
          </a:p>
          <a:p>
            <a:endParaRPr lang="fr-FR" dirty="0"/>
          </a:p>
        </p:txBody>
      </p:sp>
    </p:spTree>
    <p:extLst>
      <p:ext uri="{BB962C8B-B14F-4D97-AF65-F5344CB8AC3E}">
        <p14:creationId xmlns:p14="http://schemas.microsoft.com/office/powerpoint/2010/main" val="3249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Introduction</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830192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a:t>Marx montre que les </a:t>
            </a:r>
            <a:r>
              <a:rPr lang="fr-FR" b="1" dirty="0"/>
              <a:t>animaux</a:t>
            </a:r>
            <a:r>
              <a:rPr lang="fr-FR" dirty="0"/>
              <a:t> « travaillent » de façon instinctive, c’est-à-dire en étant </a:t>
            </a:r>
            <a:r>
              <a:rPr lang="fr-FR" b="1" dirty="0"/>
              <a:t>dans un rapport direct avec la nature </a:t>
            </a:r>
            <a:r>
              <a:rPr lang="fr-FR" dirty="0"/>
              <a:t>qu’ils modifient en fonction de leurs besoins : ils n’intercalent rien entre eux et ce qu’ils produisent. </a:t>
            </a:r>
          </a:p>
          <a:p>
            <a:r>
              <a:rPr lang="fr-FR" dirty="0"/>
              <a:t>Au contraire, </a:t>
            </a:r>
            <a:r>
              <a:rPr lang="fr-FR" b="1" dirty="0"/>
              <a:t>l’homme travaille de façon  médiate, c’est-à-dire que l’homme place entre lui-même et son travail sa pensée, sa conscience</a:t>
            </a:r>
            <a:r>
              <a:rPr lang="fr-FR" dirty="0"/>
              <a:t> ; son travail prend la forme d’un projet avant d’être réalisé. L’homme, de par sa nature de sujet conscient, est donc </a:t>
            </a:r>
            <a:r>
              <a:rPr lang="fr-FR" b="1" dirty="0"/>
              <a:t>un être de médiation</a:t>
            </a:r>
            <a:endParaRPr lang="fr-FR" dirty="0"/>
          </a:p>
        </p:txBody>
      </p:sp>
      <p:sp>
        <p:nvSpPr>
          <p:cNvPr id="3" name="Titre 2"/>
          <p:cNvSpPr>
            <a:spLocks noGrp="1"/>
          </p:cNvSpPr>
          <p:nvPr>
            <p:ph type="title"/>
          </p:nvPr>
        </p:nvSpPr>
        <p:spPr>
          <a:xfrm>
            <a:off x="457200" y="338328"/>
            <a:ext cx="8229600" cy="1434488"/>
          </a:xfrm>
        </p:spPr>
        <p:txBody>
          <a:bodyPr>
            <a:normAutofit fontScale="90000"/>
          </a:bodyPr>
          <a:lstStyle/>
          <a:p>
            <a:pPr algn="just"/>
            <a:r>
              <a:rPr lang="fr-FR" dirty="0" smtClean="0"/>
              <a:t>Un rapport médiat à la nature</a:t>
            </a:r>
            <a:br>
              <a:rPr lang="fr-FR" dirty="0" smtClean="0"/>
            </a:br>
            <a:r>
              <a:rPr lang="fr-FR" dirty="0" smtClean="0"/>
              <a:t>Repère conceptuel :médiat/immédiat</a:t>
            </a:r>
            <a:endParaRPr lang="fr-FR" dirty="0"/>
          </a:p>
        </p:txBody>
      </p:sp>
    </p:spTree>
    <p:extLst>
      <p:ext uri="{BB962C8B-B14F-4D97-AF65-F5344CB8AC3E}">
        <p14:creationId xmlns:p14="http://schemas.microsoft.com/office/powerpoint/2010/main" val="2418834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lstStyle/>
          <a:p>
            <a:r>
              <a:rPr lang="fr-FR" b="1" i="1" dirty="0" smtClean="0">
                <a:solidFill>
                  <a:schemeClr val="tx1">
                    <a:lumMod val="95000"/>
                    <a:lumOff val="5000"/>
                  </a:schemeClr>
                </a:solidFill>
              </a:rPr>
              <a:t>2) La ruse technique</a:t>
            </a:r>
            <a:endParaRPr lang="fr-FR" b="1" i="1" dirty="0">
              <a:solidFill>
                <a:schemeClr val="tx1">
                  <a:lumMod val="95000"/>
                  <a:lumOff val="5000"/>
                </a:schemeClr>
              </a:solidFill>
            </a:endParaRPr>
          </a:p>
        </p:txBody>
      </p:sp>
      <p:sp>
        <p:nvSpPr>
          <p:cNvPr id="7" name="Sous-titre 4"/>
          <p:cNvSpPr>
            <a:spLocks noGrp="1"/>
          </p:cNvSpPr>
          <p:nvPr>
            <p:ph type="ctrTitle"/>
          </p:nvPr>
        </p:nvSpPr>
        <p:spPr>
          <a:xfrm>
            <a:off x="685800" y="908720"/>
            <a:ext cx="7848600" cy="2390105"/>
          </a:xfrm>
        </p:spPr>
        <p:txBody>
          <a:bodyPr>
            <a:normAutofit/>
          </a:bodyPr>
          <a:lstStyle/>
          <a:p>
            <a:pPr marL="342900" indent="-342900">
              <a:buFont typeface="Wingdings" panose="05000000000000000000" pitchFamily="2" charset="2"/>
              <a:buChar char="Ø"/>
            </a:pPr>
            <a:r>
              <a:rPr lang="fr-FR" sz="2000" i="1" dirty="0" smtClean="0"/>
              <a:t>La technique, ensemble des moyens artificiels inventés par l’homme pour produire selon ses besoins, est la marque de cette intelligence, capable de s’interposer entre l’action et la matière.</a:t>
            </a:r>
            <a:endParaRPr lang="fr-FR" sz="2000" dirty="0" smtClean="0"/>
          </a:p>
          <a:p>
            <a:endParaRPr lang="fr-FR" dirty="0"/>
          </a:p>
        </p:txBody>
      </p:sp>
    </p:spTree>
    <p:extLst>
      <p:ext uri="{BB962C8B-B14F-4D97-AF65-F5344CB8AC3E}">
        <p14:creationId xmlns:p14="http://schemas.microsoft.com/office/powerpoint/2010/main" val="41932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Si nous devons travailler, c’est que la nature ne produit pas par elle seule et spontanément de quoi répondre à l’ensemble de nos besoins</a:t>
            </a:r>
            <a:r>
              <a:rPr lang="fr-FR" dirty="0" smtClean="0"/>
              <a:t>.</a:t>
            </a:r>
          </a:p>
          <a:p>
            <a:r>
              <a:rPr lang="fr-FR" dirty="0" smtClean="0"/>
              <a:t>Le travail est un débat avec la nature où l’homme a d’abord le dessous en raison de sa faiblesse naturelle.</a:t>
            </a:r>
          </a:p>
          <a:p>
            <a:r>
              <a:rPr lang="fr-FR" dirty="0" smtClean="0"/>
              <a:t>Cf. Le mythe de Prométhée</a:t>
            </a:r>
            <a:endParaRPr lang="fr-FR" dirty="0"/>
          </a:p>
        </p:txBody>
      </p:sp>
      <p:sp>
        <p:nvSpPr>
          <p:cNvPr id="3" name="Titre 2"/>
          <p:cNvSpPr>
            <a:spLocks noGrp="1"/>
          </p:cNvSpPr>
          <p:nvPr>
            <p:ph type="title"/>
          </p:nvPr>
        </p:nvSpPr>
        <p:spPr/>
        <p:txBody>
          <a:bodyPr/>
          <a:lstStyle/>
          <a:p>
            <a:r>
              <a:rPr lang="fr-FR" dirty="0" smtClean="0"/>
              <a:t>Un débat avec la nature</a:t>
            </a:r>
            <a:endParaRPr lang="fr-FR" dirty="0"/>
          </a:p>
        </p:txBody>
      </p:sp>
    </p:spTree>
    <p:extLst>
      <p:ext uri="{BB962C8B-B14F-4D97-AF65-F5344CB8AC3E}">
        <p14:creationId xmlns:p14="http://schemas.microsoft.com/office/powerpoint/2010/main" val="211907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b="1" dirty="0"/>
              <a:t>L’homme, qui était au départ le moins bien doté de toutes les créatures terrestres, se retrouve capable de vivre avec autant de commodité que n’importe quel animal, et capable de compenser son infériorité par des productions techniques. </a:t>
            </a:r>
            <a:endParaRPr lang="fr-FR" dirty="0"/>
          </a:p>
          <a:p>
            <a:r>
              <a:rPr lang="fr-FR" dirty="0"/>
              <a:t>Bien plus, </a:t>
            </a:r>
            <a:r>
              <a:rPr lang="fr-FR" b="1" dirty="0"/>
              <a:t>loin d’être une simple compensation, la technique permet à l’homme d’acquérir une forme de supériorité sur la nature</a:t>
            </a:r>
            <a:r>
              <a:rPr lang="fr-FR" dirty="0"/>
              <a:t>. Dépourvu d’instinct, obligé d’inventer les moyens de sa survie, l’homme est contraint d’observer la nature, d’en comprendre les mécanismes pour forger des outils efficaces, c’est-à-dire des objets qui vont alléger sa peine et son travail. </a:t>
            </a:r>
          </a:p>
          <a:p>
            <a:endParaRPr lang="fr-FR" dirty="0"/>
          </a:p>
        </p:txBody>
      </p:sp>
      <p:sp>
        <p:nvSpPr>
          <p:cNvPr id="3" name="Titre 2"/>
          <p:cNvSpPr>
            <a:spLocks noGrp="1"/>
          </p:cNvSpPr>
          <p:nvPr>
            <p:ph type="title"/>
          </p:nvPr>
        </p:nvSpPr>
        <p:spPr/>
        <p:txBody>
          <a:bodyPr>
            <a:normAutofit fontScale="90000"/>
          </a:bodyPr>
          <a:lstStyle/>
          <a:p>
            <a:r>
              <a:rPr lang="fr-FR" dirty="0" smtClean="0"/>
              <a:t>La technique inverse le rapport de force entre l’homme et la nature</a:t>
            </a:r>
            <a:endParaRPr lang="fr-FR" dirty="0"/>
          </a:p>
        </p:txBody>
      </p:sp>
    </p:spTree>
    <p:extLst>
      <p:ext uri="{BB962C8B-B14F-4D97-AF65-F5344CB8AC3E}">
        <p14:creationId xmlns:p14="http://schemas.microsoft.com/office/powerpoint/2010/main" val="3593170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2000" dirty="0" smtClean="0"/>
              <a:t>Hegel, </a:t>
            </a:r>
            <a:r>
              <a:rPr lang="fr-FR" sz="2000" i="1" u="sng" dirty="0" smtClean="0"/>
              <a:t>philosophie de l’esprit</a:t>
            </a:r>
            <a:endParaRPr lang="fr-FR" sz="2000" i="1" u="sng" dirty="0"/>
          </a:p>
        </p:txBody>
      </p:sp>
      <p:sp>
        <p:nvSpPr>
          <p:cNvPr id="3" name="Espace réservé du contenu 2"/>
          <p:cNvSpPr>
            <a:spLocks noGrp="1"/>
          </p:cNvSpPr>
          <p:nvPr>
            <p:ph type="subTitle" idx="1"/>
          </p:nvPr>
        </p:nvSpPr>
        <p:spPr/>
        <p:txBody>
          <a:bodyPr/>
          <a:lstStyle/>
          <a:p>
            <a:r>
              <a:rPr lang="fr-FR" dirty="0"/>
              <a:t>« </a:t>
            </a:r>
            <a:r>
              <a:rPr lang="fr-FR" i="1" dirty="0"/>
              <a:t>Là, l’instinct se retire tout entier du travail. Il laisse la nature s’échiner à sa place, regarde tranquillement et ne dirige le tout qu’avec un effort minime : c’est la ruse</a:t>
            </a:r>
            <a:r>
              <a:rPr lang="fr-FR" dirty="0"/>
              <a:t> ».</a:t>
            </a:r>
          </a:p>
          <a:p>
            <a:endParaRPr lang="fr-FR" dirty="0"/>
          </a:p>
        </p:txBody>
      </p:sp>
    </p:spTree>
    <p:extLst>
      <p:ext uri="{BB962C8B-B14F-4D97-AF65-F5344CB8AC3E}">
        <p14:creationId xmlns:p14="http://schemas.microsoft.com/office/powerpoint/2010/main" val="2712494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stade de la ruse</a:t>
            </a:r>
            <a:endParaRPr lang="fr-FR" dirty="0"/>
          </a:p>
        </p:txBody>
      </p:sp>
      <p:sp>
        <p:nvSpPr>
          <p:cNvPr id="3" name="Espace réservé du contenu 2"/>
          <p:cNvSpPr>
            <a:spLocks noGrp="1"/>
          </p:cNvSpPr>
          <p:nvPr>
            <p:ph idx="1"/>
          </p:nvPr>
        </p:nvSpPr>
        <p:spPr/>
        <p:txBody>
          <a:bodyPr>
            <a:normAutofit fontScale="92500"/>
          </a:bodyPr>
          <a:lstStyle/>
          <a:p>
            <a:r>
              <a:rPr lang="fr-FR" b="1" dirty="0"/>
              <a:t>En se soumettant à la nature, l’homme trouve le moyen, en en comprenant les lois, de faire travailler la nature pour lui</a:t>
            </a:r>
            <a:r>
              <a:rPr lang="fr-FR" dirty="0"/>
              <a:t> : c’est le stade de la </a:t>
            </a:r>
            <a:r>
              <a:rPr lang="fr-FR" b="1" dirty="0"/>
              <a:t>ruse</a:t>
            </a:r>
            <a:r>
              <a:rPr lang="fr-FR" dirty="0"/>
              <a:t>, qui permet à l’homme de prendre le dessus, grâce à l’outil</a:t>
            </a:r>
            <a:r>
              <a:rPr lang="fr-FR" dirty="0" smtClean="0"/>
              <a:t>.</a:t>
            </a:r>
          </a:p>
          <a:p>
            <a:r>
              <a:rPr lang="fr-FR" dirty="0" smtClean="0"/>
              <a:t> </a:t>
            </a:r>
            <a:r>
              <a:rPr lang="fr-FR" dirty="0"/>
              <a:t>Cette dimension de la ruse est d’ailleurs illustrée dans le mythe de Prométhée par le vol du feu ; action pour laquelle Prométhée sera d’ailleurs durement châtié, puisqu’il sera condamné par Zeus à se faire indéfiniment dévorer le foie par des vautours.</a:t>
            </a:r>
          </a:p>
          <a:p>
            <a:endParaRPr lang="fr-FR" dirty="0"/>
          </a:p>
        </p:txBody>
      </p:sp>
    </p:spTree>
    <p:extLst>
      <p:ext uri="{BB962C8B-B14F-4D97-AF65-F5344CB8AC3E}">
        <p14:creationId xmlns:p14="http://schemas.microsoft.com/office/powerpoint/2010/main" val="3194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médiation de l’outil</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Par conséquent, </a:t>
            </a:r>
            <a:r>
              <a:rPr lang="fr-FR" b="1" dirty="0"/>
              <a:t>si le travail est une médiation, c’est bien parce qu’il admet un intermédiaire, l’outil. </a:t>
            </a:r>
            <a:endParaRPr lang="fr-FR" b="1" dirty="0" smtClean="0"/>
          </a:p>
          <a:p>
            <a:r>
              <a:rPr lang="fr-FR" b="1" dirty="0" smtClean="0"/>
              <a:t>C</a:t>
            </a:r>
            <a:r>
              <a:rPr lang="fr-FR" dirty="0" smtClean="0"/>
              <a:t>ela </a:t>
            </a:r>
            <a:r>
              <a:rPr lang="fr-FR" dirty="0"/>
              <a:t>signifie d’abord qu’il existe un lien décisif entre le travail et la technique. Cela signifie surtout que, dans cette relation à la nature qui cause le travail, l’homme trouve l’occasion de se constituer une certaine indépendance vis-à-vis d’elle</a:t>
            </a:r>
            <a:r>
              <a:rPr lang="fr-FR" dirty="0" smtClean="0"/>
              <a:t>.</a:t>
            </a:r>
          </a:p>
          <a:p>
            <a:r>
              <a:rPr lang="fr-FR" dirty="0" smtClean="0"/>
              <a:t> </a:t>
            </a:r>
            <a:r>
              <a:rPr lang="fr-FR" b="1" dirty="0"/>
              <a:t>Par la ruse technique, l’homme conquiert sa liberté.</a:t>
            </a:r>
            <a:r>
              <a:rPr lang="fr-FR" dirty="0"/>
              <a:t> Le travail est donc le lieu d’une médiation par laquelle l’homme se soumet pour être libre. </a:t>
            </a:r>
          </a:p>
          <a:p>
            <a:endParaRPr lang="fr-FR" dirty="0"/>
          </a:p>
        </p:txBody>
      </p:sp>
    </p:spTree>
    <p:extLst>
      <p:ext uri="{BB962C8B-B14F-4D97-AF65-F5344CB8AC3E}">
        <p14:creationId xmlns:p14="http://schemas.microsoft.com/office/powerpoint/2010/main" val="384616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Transition</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i="1" dirty="0" smtClean="0"/>
              <a:t> Cependant</a:t>
            </a:r>
            <a:r>
              <a:rPr lang="fr-FR" i="1" dirty="0"/>
              <a:t>,  il faut que l’homme ait assez de temps libre pour concevoir et fabriquer ses outils. </a:t>
            </a:r>
          </a:p>
          <a:p>
            <a:pPr>
              <a:buFont typeface="Wingdings" panose="05000000000000000000" pitchFamily="2" charset="2"/>
              <a:buChar char="Ø"/>
            </a:pPr>
            <a:r>
              <a:rPr lang="fr-FR" b="1" i="1" dirty="0" smtClean="0"/>
              <a:t> Or</a:t>
            </a:r>
            <a:r>
              <a:rPr lang="fr-FR" b="1" i="1" dirty="0"/>
              <a:t>, ce qui permet de dégager ce temps libre est le partage préalable du travail entre plusieurs </a:t>
            </a:r>
            <a:r>
              <a:rPr lang="fr-FR" b="1" i="1" dirty="0" smtClean="0"/>
              <a:t>hommes</a:t>
            </a:r>
            <a:r>
              <a:rPr lang="fr-FR" i="1" dirty="0" smtClean="0"/>
              <a:t>.</a:t>
            </a:r>
          </a:p>
          <a:p>
            <a:pPr>
              <a:buFont typeface="Wingdings" panose="05000000000000000000" pitchFamily="2" charset="2"/>
              <a:buChar char="Ø"/>
            </a:pPr>
            <a:r>
              <a:rPr lang="fr-FR" i="1" dirty="0" smtClean="0"/>
              <a:t> Autrement </a:t>
            </a:r>
            <a:r>
              <a:rPr lang="fr-FR" i="1" dirty="0"/>
              <a:t>dit, le travail n’humanise l’homme que parce que ce dernier est un animal social. Dans le même temps, c’est la division du travail qui fonde la société car elle permet l’entraide entre les hommes. </a:t>
            </a:r>
            <a:endParaRPr lang="fr-FR" dirty="0"/>
          </a:p>
          <a:p>
            <a:endParaRPr lang="fr-FR" dirty="0"/>
          </a:p>
        </p:txBody>
      </p:sp>
    </p:spTree>
    <p:extLst>
      <p:ext uri="{BB962C8B-B14F-4D97-AF65-F5344CB8AC3E}">
        <p14:creationId xmlns:p14="http://schemas.microsoft.com/office/powerpoint/2010/main" val="17402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b="1" dirty="0" smtClean="0">
                <a:solidFill>
                  <a:schemeClr val="tx1">
                    <a:lumMod val="95000"/>
                    <a:lumOff val="5000"/>
                  </a:schemeClr>
                </a:solidFill>
              </a:rPr>
              <a:t>B) Le fondement de la vie sociale</a:t>
            </a:r>
            <a:endParaRPr lang="fr-FR" b="1" dirty="0">
              <a:solidFill>
                <a:schemeClr val="tx1">
                  <a:lumMod val="95000"/>
                  <a:lumOff val="5000"/>
                </a:schemeClr>
              </a:solidFill>
            </a:endParaRPr>
          </a:p>
        </p:txBody>
      </p:sp>
      <p:sp>
        <p:nvSpPr>
          <p:cNvPr id="5" name="Sous-titre 4"/>
          <p:cNvSpPr>
            <a:spLocks noGrp="1"/>
          </p:cNvSpPr>
          <p:nvPr>
            <p:ph type="subTitle" idx="1"/>
          </p:nvPr>
        </p:nvSpPr>
        <p:spPr/>
        <p:txBody>
          <a:bodyPr/>
          <a:lstStyle/>
          <a:p>
            <a:pPr lvl="0"/>
            <a:r>
              <a:rPr lang="fr-FR" b="1" i="1" dirty="0" smtClean="0">
                <a:solidFill>
                  <a:schemeClr val="tx1">
                    <a:lumMod val="95000"/>
                    <a:lumOff val="5000"/>
                  </a:schemeClr>
                </a:solidFill>
              </a:rPr>
              <a:t>1) L’utilité </a:t>
            </a:r>
            <a:r>
              <a:rPr lang="fr-FR" b="1" i="1" dirty="0">
                <a:solidFill>
                  <a:schemeClr val="tx1">
                    <a:lumMod val="95000"/>
                    <a:lumOff val="5000"/>
                  </a:schemeClr>
                </a:solidFill>
              </a:rPr>
              <a:t>de la division sociale du travail : comment l’économie vient assurer la survie de l’espèce humaine</a:t>
            </a:r>
          </a:p>
          <a:p>
            <a:endParaRPr lang="fr-FR" dirty="0"/>
          </a:p>
        </p:txBody>
      </p:sp>
    </p:spTree>
    <p:extLst>
      <p:ext uri="{BB962C8B-B14F-4D97-AF65-F5344CB8AC3E}">
        <p14:creationId xmlns:p14="http://schemas.microsoft.com/office/powerpoint/2010/main" val="4194825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1371601"/>
            <a:ext cx="7848600" cy="113184"/>
          </a:xfrm>
        </p:spPr>
        <p:txBody>
          <a:bodyPr>
            <a:normAutofit fontScale="90000"/>
          </a:bodyPr>
          <a:lstStyle/>
          <a:p>
            <a:endParaRPr lang="fr-FR"/>
          </a:p>
        </p:txBody>
      </p:sp>
      <p:sp>
        <p:nvSpPr>
          <p:cNvPr id="3" name="Espace réservé du contenu 2"/>
          <p:cNvSpPr>
            <a:spLocks noGrp="1"/>
          </p:cNvSpPr>
          <p:nvPr>
            <p:ph type="subTitle" idx="1"/>
          </p:nvPr>
        </p:nvSpPr>
        <p:spPr>
          <a:xfrm>
            <a:off x="685800" y="3429000"/>
            <a:ext cx="6400800" cy="1828800"/>
          </a:xfrm>
        </p:spPr>
        <p:txBody>
          <a:bodyPr>
            <a:normAutofit/>
          </a:bodyPr>
          <a:lstStyle/>
          <a:p>
            <a:r>
              <a:rPr lang="fr-FR" dirty="0"/>
              <a:t>« </a:t>
            </a:r>
            <a:r>
              <a:rPr lang="fr-FR" i="1" dirty="0"/>
              <a:t>Ce qui donne naissance à une cité, repris-je, c’est, je crois, l’impuissance où se trouve chaque individu de se suffire à lui-même, et le besoin qu’il éprouve d’une foule de choses</a:t>
            </a:r>
            <a:r>
              <a:rPr lang="fr-FR" dirty="0"/>
              <a:t> ». </a:t>
            </a:r>
            <a:endParaRPr lang="fr-FR" dirty="0" smtClean="0"/>
          </a:p>
          <a:p>
            <a:pPr marL="0" indent="0" algn="r">
              <a:buNone/>
            </a:pPr>
            <a:r>
              <a:rPr lang="fr-FR" dirty="0" smtClean="0"/>
              <a:t>Platon, </a:t>
            </a:r>
            <a:r>
              <a:rPr lang="fr-FR" i="1" u="sng" dirty="0" smtClean="0"/>
              <a:t>La République</a:t>
            </a:r>
            <a:endParaRPr lang="fr-FR" i="1" u="sng" dirty="0"/>
          </a:p>
          <a:p>
            <a:endParaRPr lang="fr-FR" dirty="0"/>
          </a:p>
        </p:txBody>
      </p:sp>
    </p:spTree>
    <p:extLst>
      <p:ext uri="{BB962C8B-B14F-4D97-AF65-F5344CB8AC3E}">
        <p14:creationId xmlns:p14="http://schemas.microsoft.com/office/powerpoint/2010/main" val="407218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99" y="1719070"/>
            <a:ext cx="8407893" cy="4950290"/>
          </a:xfrm>
        </p:spPr>
        <p:txBody>
          <a:bodyPr>
            <a:normAutofit/>
          </a:bodyPr>
          <a:lstStyle/>
          <a:p>
            <a:pPr algn="just"/>
            <a:r>
              <a:rPr lang="fr-FR" sz="2400" dirty="0" smtClean="0"/>
              <a:t>Parmi toutes les activités humaines socialement utiles, certaines sont considérées comme étant du travail, dans la mesure où elles sont liées à la production de biens nécessaires à la vie. En effet, pourquoi travaillons-nous ? Pour vivre, pour gagner notre vie.</a:t>
            </a:r>
          </a:p>
          <a:p>
            <a:pPr algn="just"/>
            <a:r>
              <a:rPr lang="fr-FR" sz="2400" dirty="0" smtClean="0"/>
              <a:t>Le travail se distingue donc du jeu ou </a:t>
            </a:r>
            <a:r>
              <a:rPr lang="fr-FR" sz="2400" dirty="0"/>
              <a:t>des loisirs, C’est-à-dire des </a:t>
            </a:r>
            <a:r>
              <a:rPr lang="fr-FR" sz="2400" b="1" dirty="0"/>
              <a:t>activités désintéressées, dont la motivation principale est le plaisir qu’on y </a:t>
            </a:r>
            <a:r>
              <a:rPr lang="fr-FR" sz="2400" b="1" dirty="0" smtClean="0"/>
              <a:t>trouve.</a:t>
            </a:r>
          </a:p>
          <a:p>
            <a:pPr algn="just">
              <a:buFont typeface="Wingdings" panose="05000000000000000000" pitchFamily="2" charset="2"/>
              <a:buChar char="Ø"/>
            </a:pPr>
            <a:r>
              <a:rPr lang="fr-FR" sz="2400" b="1" dirty="0" smtClean="0">
                <a:solidFill>
                  <a:srgbClr val="FF0000"/>
                </a:solidFill>
              </a:rPr>
              <a:t> Le </a:t>
            </a:r>
            <a:r>
              <a:rPr lang="fr-FR" sz="2400" b="1" dirty="0">
                <a:solidFill>
                  <a:srgbClr val="FF0000"/>
                </a:solidFill>
              </a:rPr>
              <a:t>travail</a:t>
            </a:r>
            <a:r>
              <a:rPr lang="fr-FR" sz="2400" dirty="0">
                <a:solidFill>
                  <a:srgbClr val="FF0000"/>
                </a:solidFill>
              </a:rPr>
              <a:t> </a:t>
            </a:r>
            <a:r>
              <a:rPr lang="fr-FR" sz="2400" dirty="0" smtClean="0">
                <a:solidFill>
                  <a:srgbClr val="FF0000"/>
                </a:solidFill>
              </a:rPr>
              <a:t>désigne donc </a:t>
            </a:r>
            <a:r>
              <a:rPr lang="fr-FR" sz="2400" dirty="0">
                <a:solidFill>
                  <a:srgbClr val="FF0000"/>
                </a:solidFill>
              </a:rPr>
              <a:t>l’action par laquelle </a:t>
            </a:r>
            <a:r>
              <a:rPr lang="fr-FR" sz="2400" b="1" dirty="0">
                <a:solidFill>
                  <a:srgbClr val="FF0000"/>
                </a:solidFill>
              </a:rPr>
              <a:t>l’homme transforme la nature</a:t>
            </a:r>
            <a:r>
              <a:rPr lang="fr-FR" sz="2400" dirty="0">
                <a:solidFill>
                  <a:srgbClr val="FF0000"/>
                </a:solidFill>
              </a:rPr>
              <a:t> en vue de </a:t>
            </a:r>
            <a:r>
              <a:rPr lang="fr-FR" sz="2400" b="1" dirty="0">
                <a:solidFill>
                  <a:srgbClr val="FF0000"/>
                </a:solidFill>
              </a:rPr>
              <a:t>l’adapter efficacement à ses besoins, que ces besoins soient naturels ou culturels.</a:t>
            </a:r>
            <a:endParaRPr lang="fr-FR" sz="2400" dirty="0">
              <a:solidFill>
                <a:srgbClr val="FF0000"/>
              </a:solidFill>
            </a:endParaRPr>
          </a:p>
          <a:p>
            <a:pPr marL="45720" indent="0" algn="just">
              <a:buNone/>
            </a:pPr>
            <a:endParaRPr lang="fr-FR" dirty="0"/>
          </a:p>
        </p:txBody>
      </p:sp>
      <p:sp>
        <p:nvSpPr>
          <p:cNvPr id="2" name="Titre 1"/>
          <p:cNvSpPr>
            <a:spLocks noGrp="1"/>
          </p:cNvSpPr>
          <p:nvPr>
            <p:ph type="title"/>
          </p:nvPr>
        </p:nvSpPr>
        <p:spPr/>
        <p:txBody>
          <a:bodyPr>
            <a:normAutofit fontScale="90000"/>
          </a:bodyPr>
          <a:lstStyle/>
          <a:p>
            <a:pPr algn="ctr"/>
            <a:r>
              <a:rPr lang="fr-FR" dirty="0" smtClean="0"/>
              <a:t>Définitions </a:t>
            </a:r>
            <a:br>
              <a:rPr lang="fr-FR" dirty="0" smtClean="0"/>
            </a:br>
            <a:r>
              <a:rPr lang="fr-FR" dirty="0" smtClean="0"/>
              <a:t>Le travail</a:t>
            </a:r>
            <a:endParaRPr lang="fr-FR" dirty="0"/>
          </a:p>
        </p:txBody>
      </p:sp>
    </p:spTree>
    <p:extLst>
      <p:ext uri="{BB962C8B-B14F-4D97-AF65-F5344CB8AC3E}">
        <p14:creationId xmlns:p14="http://schemas.microsoft.com/office/powerpoint/2010/main" val="20389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L’entraide économique, fondement de la société civile</a:t>
            </a:r>
            <a:endParaRPr lang="fr-FR" dirty="0"/>
          </a:p>
        </p:txBody>
      </p:sp>
      <p:sp>
        <p:nvSpPr>
          <p:cNvPr id="3" name="Espace réservé du contenu 2"/>
          <p:cNvSpPr>
            <a:spLocks noGrp="1"/>
          </p:cNvSpPr>
          <p:nvPr>
            <p:ph idx="1"/>
          </p:nvPr>
        </p:nvSpPr>
        <p:spPr>
          <a:xfrm>
            <a:off x="457200" y="1600200"/>
            <a:ext cx="8229600" cy="5257800"/>
          </a:xfrm>
        </p:spPr>
        <p:txBody>
          <a:bodyPr>
            <a:normAutofit lnSpcReduction="10000"/>
          </a:bodyPr>
          <a:lstStyle/>
          <a:p>
            <a:pPr algn="just"/>
            <a:r>
              <a:rPr lang="fr-FR" b="1" dirty="0"/>
              <a:t>La société n’existe que parce que les hommes ont besoin les uns des autres, pour satisfaire leurs nombreux besoins d’existence</a:t>
            </a:r>
            <a:r>
              <a:rPr lang="fr-FR" dirty="0" smtClean="0"/>
              <a:t>.</a:t>
            </a:r>
          </a:p>
          <a:p>
            <a:pPr algn="just"/>
            <a:r>
              <a:rPr lang="fr-FR" dirty="0" smtClean="0"/>
              <a:t> </a:t>
            </a:r>
            <a:r>
              <a:rPr lang="fr-FR" dirty="0"/>
              <a:t>Les hommes ne peuvent se passer de vivre ensemble et d’échanger parce qu’ils sont fondamentalement dépendants les uns des autres pour la satisfaction de leurs besoins. </a:t>
            </a:r>
            <a:endParaRPr lang="fr-FR" dirty="0" smtClean="0"/>
          </a:p>
          <a:p>
            <a:pPr algn="just"/>
            <a:r>
              <a:rPr lang="fr-FR" dirty="0" smtClean="0"/>
              <a:t>De </a:t>
            </a:r>
            <a:r>
              <a:rPr lang="fr-FR" dirty="0"/>
              <a:t>ce point de vue, la société apparaît nettement comme constituée par le fait que le travail des uns est la consommation des autres et vice versa. </a:t>
            </a:r>
            <a:endParaRPr lang="fr-FR" dirty="0" smtClean="0"/>
          </a:p>
          <a:p>
            <a:pPr algn="just"/>
            <a:r>
              <a:rPr lang="fr-FR" dirty="0" smtClean="0"/>
              <a:t>Ainsi</a:t>
            </a:r>
            <a:r>
              <a:rPr lang="fr-FR" dirty="0"/>
              <a:t>, </a:t>
            </a:r>
            <a:r>
              <a:rPr lang="fr-FR" b="1" dirty="0"/>
              <a:t>l’économie, dans son sens le plus primitif, est le véritable fondement de la société civile</a:t>
            </a:r>
            <a:r>
              <a:rPr lang="fr-FR" dirty="0"/>
              <a:t> : les hommes ne vivent ensemble sur un même territoire que pour former une communauté d’entraide économique.</a:t>
            </a:r>
          </a:p>
          <a:p>
            <a:endParaRPr lang="fr-FR" dirty="0"/>
          </a:p>
        </p:txBody>
      </p:sp>
    </p:spTree>
    <p:extLst>
      <p:ext uri="{BB962C8B-B14F-4D97-AF65-F5344CB8AC3E}">
        <p14:creationId xmlns:p14="http://schemas.microsoft.com/office/powerpoint/2010/main" val="41367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L’entraide économique se matérialise à travers la division sociale du travail</a:t>
            </a:r>
            <a:endParaRPr lang="fr-FR" dirty="0"/>
          </a:p>
        </p:txBody>
      </p:sp>
      <p:sp>
        <p:nvSpPr>
          <p:cNvPr id="3" name="Espace réservé du contenu 2"/>
          <p:cNvSpPr>
            <a:spLocks noGrp="1"/>
          </p:cNvSpPr>
          <p:nvPr>
            <p:ph idx="1"/>
          </p:nvPr>
        </p:nvSpPr>
        <p:spPr>
          <a:xfrm>
            <a:off x="457200" y="1844824"/>
            <a:ext cx="8229600" cy="4896544"/>
          </a:xfrm>
        </p:spPr>
        <p:txBody>
          <a:bodyPr>
            <a:normAutofit lnSpcReduction="10000"/>
          </a:bodyPr>
          <a:lstStyle/>
          <a:p>
            <a:pPr algn="just"/>
            <a:r>
              <a:rPr lang="fr-FR" dirty="0" smtClean="0"/>
              <a:t>La division sociale du travail est </a:t>
            </a:r>
            <a:r>
              <a:rPr lang="fr-FR" b="1" dirty="0" smtClean="0"/>
              <a:t>fondée </a:t>
            </a:r>
            <a:r>
              <a:rPr lang="fr-FR" b="1" dirty="0"/>
              <a:t>sur la répartition des tâches</a:t>
            </a:r>
            <a:r>
              <a:rPr lang="fr-FR" dirty="0"/>
              <a:t> : il faut que chaque membre de la communauté se spécialise dans une tâche particulière et qu’il travaille ainsi pour les autres, échangeant son propre travail contre celui des autres. </a:t>
            </a:r>
            <a:endParaRPr lang="fr-FR" dirty="0" smtClean="0"/>
          </a:p>
          <a:p>
            <a:pPr algn="just"/>
            <a:r>
              <a:rPr lang="fr-FR" b="1" u="sng" dirty="0" smtClean="0"/>
              <a:t>Les avantages de la division sociale du travail </a:t>
            </a:r>
            <a:r>
              <a:rPr lang="fr-FR" dirty="0" smtClean="0"/>
              <a:t>: </a:t>
            </a:r>
          </a:p>
          <a:p>
            <a:pPr lvl="0">
              <a:buFont typeface="Wingdings" panose="05000000000000000000" pitchFamily="2" charset="2"/>
              <a:buChar char="Ø"/>
            </a:pPr>
            <a:r>
              <a:rPr lang="fr-FR" dirty="0"/>
              <a:t>Premier avantage : un incontestable </a:t>
            </a:r>
            <a:r>
              <a:rPr lang="fr-FR" b="1" dirty="0"/>
              <a:t>accroissement de la productivité globale</a:t>
            </a:r>
            <a:endParaRPr lang="fr-FR" dirty="0"/>
          </a:p>
          <a:p>
            <a:pPr lvl="0">
              <a:buFont typeface="Wingdings" panose="05000000000000000000" pitchFamily="2" charset="2"/>
              <a:buChar char="Ø"/>
            </a:pPr>
            <a:r>
              <a:rPr lang="fr-FR" dirty="0"/>
              <a:t>Deuxième avantage : une </a:t>
            </a:r>
            <a:r>
              <a:rPr lang="fr-FR" b="1" dirty="0"/>
              <a:t>amélioration de la qualité du travail</a:t>
            </a:r>
            <a:r>
              <a:rPr lang="fr-FR" dirty="0"/>
              <a:t>. La spécialisation permet d’exploiter au mieux les capacités naturelles de chacun et permet en outre d’améliorer les performances de chacun par l’acquisition d’une dextérité et d’un savoir-faire.</a:t>
            </a:r>
          </a:p>
          <a:p>
            <a:pPr algn="just"/>
            <a:endParaRPr lang="fr-FR" dirty="0"/>
          </a:p>
          <a:p>
            <a:endParaRPr lang="fr-FR" dirty="0"/>
          </a:p>
        </p:txBody>
      </p:sp>
    </p:spTree>
    <p:extLst>
      <p:ext uri="{BB962C8B-B14F-4D97-AF65-F5344CB8AC3E}">
        <p14:creationId xmlns:p14="http://schemas.microsoft.com/office/powerpoint/2010/main" val="408468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marL="342900" indent="-342900">
              <a:buFont typeface="Wingdings" panose="05000000000000000000" pitchFamily="2" charset="2"/>
              <a:buChar char="Ø"/>
            </a:pPr>
            <a:r>
              <a:rPr lang="fr-FR" sz="2000" i="1" dirty="0"/>
              <a:t>La division sociale du travail n’a cependant pas que des avantages économiques ; elle favorise également la sociabilité entre les hommes. </a:t>
            </a:r>
            <a:r>
              <a:rPr lang="fr-FR" sz="2000" dirty="0"/>
              <a:t/>
            </a:r>
            <a:br>
              <a:rPr lang="fr-FR" sz="2000" dirty="0"/>
            </a:br>
            <a:endParaRPr lang="fr-FR" sz="2000" dirty="0"/>
          </a:p>
        </p:txBody>
      </p:sp>
      <p:sp>
        <p:nvSpPr>
          <p:cNvPr id="5" name="Sous-titre 4"/>
          <p:cNvSpPr>
            <a:spLocks noGrp="1"/>
          </p:cNvSpPr>
          <p:nvPr>
            <p:ph type="subTitle" idx="1"/>
          </p:nvPr>
        </p:nvSpPr>
        <p:spPr/>
        <p:txBody>
          <a:bodyPr>
            <a:normAutofit/>
          </a:bodyPr>
          <a:lstStyle/>
          <a:p>
            <a:pPr lvl="0"/>
            <a:r>
              <a:rPr lang="fr-FR" b="1" dirty="0" smtClean="0">
                <a:solidFill>
                  <a:schemeClr val="tx1">
                    <a:lumMod val="95000"/>
                    <a:lumOff val="5000"/>
                  </a:schemeClr>
                </a:solidFill>
              </a:rPr>
              <a:t>2) La </a:t>
            </a:r>
            <a:r>
              <a:rPr lang="fr-FR" b="1" dirty="0">
                <a:solidFill>
                  <a:schemeClr val="tx1">
                    <a:lumMod val="95000"/>
                    <a:lumOff val="5000"/>
                  </a:schemeClr>
                </a:solidFill>
              </a:rPr>
              <a:t>valeur sociale et culturelle de la division du travail</a:t>
            </a:r>
          </a:p>
          <a:p>
            <a:endParaRPr lang="fr-FR" dirty="0"/>
          </a:p>
        </p:txBody>
      </p:sp>
    </p:spTree>
    <p:extLst>
      <p:ext uri="{BB962C8B-B14F-4D97-AF65-F5344CB8AC3E}">
        <p14:creationId xmlns:p14="http://schemas.microsoft.com/office/powerpoint/2010/main" val="26435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FR" sz="2700" b="1" u="sng" dirty="0"/>
              <a:t>Une sociabilité, émancipée de l’économique, fondée sur le partage.</a:t>
            </a:r>
            <a:r>
              <a:rPr lang="fr-FR" dirty="0"/>
              <a:t/>
            </a:r>
            <a:br>
              <a:rPr lang="fr-FR" dirty="0"/>
            </a:br>
            <a:endParaRPr lang="fr-FR" dirty="0"/>
          </a:p>
        </p:txBody>
      </p:sp>
      <p:sp>
        <p:nvSpPr>
          <p:cNvPr id="3" name="Espace réservé du contenu 2"/>
          <p:cNvSpPr>
            <a:spLocks noGrp="1"/>
          </p:cNvSpPr>
          <p:nvPr>
            <p:ph idx="1"/>
          </p:nvPr>
        </p:nvSpPr>
        <p:spPr>
          <a:xfrm>
            <a:off x="457200" y="1772816"/>
            <a:ext cx="8229600" cy="4704184"/>
          </a:xfrm>
        </p:spPr>
        <p:txBody>
          <a:bodyPr>
            <a:normAutofit fontScale="92500"/>
          </a:bodyPr>
          <a:lstStyle/>
          <a:p>
            <a:r>
              <a:rPr lang="fr-FR" dirty="0"/>
              <a:t>Grâce à </a:t>
            </a:r>
            <a:r>
              <a:rPr lang="fr-FR" dirty="0" smtClean="0"/>
              <a:t>l’entraide </a:t>
            </a:r>
            <a:r>
              <a:rPr lang="fr-FR" dirty="0"/>
              <a:t>économique, les hommes et travailleurs de la cité platonicienne, voient leurs besoins aisément satisfaits. Ils ont donc </a:t>
            </a:r>
            <a:r>
              <a:rPr lang="fr-FR" b="1" dirty="0"/>
              <a:t>du temps libre</a:t>
            </a:r>
            <a:r>
              <a:rPr lang="fr-FR" dirty="0"/>
              <a:t>, </a:t>
            </a:r>
            <a:r>
              <a:rPr lang="fr-FR" dirty="0" smtClean="0"/>
              <a:t>non assigné </a:t>
            </a:r>
            <a:r>
              <a:rPr lang="fr-FR" dirty="0"/>
              <a:t>au travail, et qu’ils passent ensemble</a:t>
            </a:r>
            <a:r>
              <a:rPr lang="fr-FR" dirty="0" smtClean="0"/>
              <a:t>.</a:t>
            </a:r>
          </a:p>
          <a:p>
            <a:r>
              <a:rPr lang="fr-FR" dirty="0"/>
              <a:t>les hommes partagent des repas dans une </a:t>
            </a:r>
            <a:r>
              <a:rPr lang="fr-FR" b="1" dirty="0"/>
              <a:t>convivialité</a:t>
            </a:r>
            <a:r>
              <a:rPr lang="fr-FR" dirty="0"/>
              <a:t> détendue, se reposent, font la fête, se livrent à des </a:t>
            </a:r>
            <a:r>
              <a:rPr lang="fr-FR" b="1" dirty="0"/>
              <a:t>pratiques religieuses</a:t>
            </a:r>
            <a:r>
              <a:rPr lang="fr-FR" dirty="0"/>
              <a:t>, qui comblent le </a:t>
            </a:r>
            <a:r>
              <a:rPr lang="fr-FR" b="1" dirty="0"/>
              <a:t>besoin humain de transcendance</a:t>
            </a:r>
            <a:r>
              <a:rPr lang="fr-FR" dirty="0"/>
              <a:t>. </a:t>
            </a:r>
          </a:p>
          <a:p>
            <a:r>
              <a:rPr lang="fr-FR" dirty="0"/>
              <a:t>Cette sociabilité, libérée de l’échange économique, consiste en un « </a:t>
            </a:r>
            <a:r>
              <a:rPr lang="fr-FR" b="1" dirty="0"/>
              <a:t>vivre ensemble</a:t>
            </a:r>
            <a:r>
              <a:rPr lang="fr-FR" dirty="0"/>
              <a:t> » qui passe par le </a:t>
            </a:r>
            <a:r>
              <a:rPr lang="fr-FR" b="1" dirty="0"/>
              <a:t>partage de coutumes et d’expressions culturelles gratuites</a:t>
            </a:r>
            <a:r>
              <a:rPr lang="fr-FR" dirty="0"/>
              <a:t>, échappant à </a:t>
            </a:r>
            <a:r>
              <a:rPr lang="fr-FR" dirty="0" smtClean="0"/>
              <a:t>l’économique.</a:t>
            </a:r>
          </a:p>
          <a:p>
            <a:r>
              <a:rPr lang="fr-FR" dirty="0"/>
              <a:t>Ainsi, la division sociale du travail rend possible l’accès des individus à la culture, comprise, en son sens classique, comme </a:t>
            </a:r>
            <a:r>
              <a:rPr lang="fr-FR" b="1" dirty="0"/>
              <a:t>culture de l’esprit</a:t>
            </a:r>
            <a:r>
              <a:rPr lang="fr-FR" dirty="0"/>
              <a:t>. </a:t>
            </a:r>
          </a:p>
          <a:p>
            <a:endParaRPr lang="fr-FR" dirty="0"/>
          </a:p>
        </p:txBody>
      </p:sp>
    </p:spTree>
    <p:extLst>
      <p:ext uri="{BB962C8B-B14F-4D97-AF65-F5344CB8AC3E}">
        <p14:creationId xmlns:p14="http://schemas.microsoft.com/office/powerpoint/2010/main" val="134044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2800" b="1" dirty="0">
                <a:solidFill>
                  <a:schemeClr val="tx1">
                    <a:lumMod val="95000"/>
                    <a:lumOff val="5000"/>
                  </a:schemeClr>
                </a:solidFill>
              </a:rPr>
              <a:t>C) une transformation libératrice de l’homme lui-même</a:t>
            </a:r>
            <a:r>
              <a:rPr lang="fr-FR" dirty="0"/>
              <a:t/>
            </a:r>
            <a:br>
              <a:rPr lang="fr-FR" dirty="0"/>
            </a:br>
            <a:endParaRPr lang="fr-FR" dirty="0"/>
          </a:p>
        </p:txBody>
      </p:sp>
      <p:sp>
        <p:nvSpPr>
          <p:cNvPr id="5" name="Sous-titre 4"/>
          <p:cNvSpPr>
            <a:spLocks noGrp="1"/>
          </p:cNvSpPr>
          <p:nvPr>
            <p:ph type="subTitle" idx="1"/>
          </p:nvPr>
        </p:nvSpPr>
        <p:spPr/>
        <p:txBody>
          <a:bodyPr/>
          <a:lstStyle/>
          <a:p>
            <a:r>
              <a:rPr lang="fr-FR" b="1" i="1" dirty="0" smtClean="0">
                <a:solidFill>
                  <a:schemeClr val="tx1">
                    <a:lumMod val="95000"/>
                    <a:lumOff val="5000"/>
                  </a:schemeClr>
                </a:solidFill>
              </a:rPr>
              <a:t>1</a:t>
            </a:r>
            <a:r>
              <a:rPr lang="fr-FR" b="1" i="1" dirty="0">
                <a:solidFill>
                  <a:schemeClr val="tx1">
                    <a:lumMod val="95000"/>
                    <a:lumOff val="5000"/>
                  </a:schemeClr>
                </a:solidFill>
              </a:rPr>
              <a:t>) le travail et la technique, </a:t>
            </a:r>
            <a:r>
              <a:rPr lang="fr-FR" b="1" i="1" dirty="0" smtClean="0">
                <a:solidFill>
                  <a:schemeClr val="tx1">
                    <a:lumMod val="95000"/>
                    <a:lumOff val="5000"/>
                  </a:schemeClr>
                </a:solidFill>
              </a:rPr>
              <a:t>instruments </a:t>
            </a:r>
            <a:r>
              <a:rPr lang="fr-FR" b="1" i="1" dirty="0">
                <a:solidFill>
                  <a:schemeClr val="tx1">
                    <a:lumMod val="95000"/>
                    <a:lumOff val="5000"/>
                  </a:schemeClr>
                </a:solidFill>
              </a:rPr>
              <a:t>de libération </a:t>
            </a:r>
            <a:endParaRPr lang="fr-FR" dirty="0">
              <a:solidFill>
                <a:schemeClr val="tx1">
                  <a:lumMod val="95000"/>
                  <a:lumOff val="5000"/>
                </a:schemeClr>
              </a:solidFill>
            </a:endParaRPr>
          </a:p>
          <a:p>
            <a:endParaRPr lang="fr-FR" dirty="0"/>
          </a:p>
        </p:txBody>
      </p:sp>
    </p:spTree>
    <p:extLst>
      <p:ext uri="{BB962C8B-B14F-4D97-AF65-F5344CB8AC3E}">
        <p14:creationId xmlns:p14="http://schemas.microsoft.com/office/powerpoint/2010/main" val="11925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La dialectique du maître et de l’esclave, Hegel</a:t>
            </a:r>
            <a:endParaRPr lang="fr-FR" dirty="0"/>
          </a:p>
        </p:txBody>
      </p:sp>
      <p:sp>
        <p:nvSpPr>
          <p:cNvPr id="3" name="Espace réservé du contenu 2"/>
          <p:cNvSpPr>
            <a:spLocks noGrp="1"/>
          </p:cNvSpPr>
          <p:nvPr>
            <p:ph idx="1"/>
          </p:nvPr>
        </p:nvSpPr>
        <p:spPr/>
        <p:txBody>
          <a:bodyPr>
            <a:normAutofit fontScale="85000" lnSpcReduction="20000"/>
          </a:bodyPr>
          <a:lstStyle/>
          <a:p>
            <a:endParaRPr lang="fr-FR" dirty="0"/>
          </a:p>
          <a:p>
            <a:r>
              <a:rPr lang="fr-FR" b="1" dirty="0"/>
              <a:t>Hegel conçoit deux hommes qui luttent l’un contre l’autre pour affirmer chacun sa liberté</a:t>
            </a:r>
            <a:r>
              <a:rPr lang="fr-FR" dirty="0"/>
              <a:t>. En prenant le risque de mourir, l’un finit par dominer l’autre, qui préfère se soumettre plutôt que de perdre la vie. </a:t>
            </a:r>
            <a:endParaRPr lang="fr-FR" dirty="0" smtClean="0"/>
          </a:p>
          <a:p>
            <a:r>
              <a:rPr lang="fr-FR" dirty="0" smtClean="0"/>
              <a:t>Dès </a:t>
            </a:r>
            <a:r>
              <a:rPr lang="fr-FR" dirty="0"/>
              <a:t>lors, </a:t>
            </a:r>
            <a:r>
              <a:rPr lang="fr-FR" b="1" dirty="0"/>
              <a:t>le maître contraint l’esclave au travail</a:t>
            </a:r>
            <a:r>
              <a:rPr lang="fr-FR" dirty="0"/>
              <a:t>, pendant que lui-même profite des agréments de la vie. Le maître </a:t>
            </a:r>
            <a:r>
              <a:rPr lang="fr-FR" b="1" dirty="0"/>
              <a:t>ne travaille pas </a:t>
            </a:r>
            <a:r>
              <a:rPr lang="fr-FR" dirty="0"/>
              <a:t>la terre, ne prépare pas sa nourriture, etc.</a:t>
            </a:r>
          </a:p>
          <a:p>
            <a:r>
              <a:rPr lang="fr-FR" dirty="0"/>
              <a:t>Il en résulte cependant ceci : parce qu’il a interposé un esclave entre le monde et lui, </a:t>
            </a:r>
            <a:r>
              <a:rPr lang="fr-FR" b="1" dirty="0"/>
              <a:t>le maître finit par ne plus connaître les contraintes du monde matériel, et ne sait bientôt plus rien </a:t>
            </a:r>
            <a:r>
              <a:rPr lang="fr-FR" b="1" dirty="0" smtClean="0"/>
              <a:t>faire ;</a:t>
            </a:r>
            <a:endParaRPr lang="fr-FR" b="1" dirty="0"/>
          </a:p>
        </p:txBody>
      </p:sp>
    </p:spTree>
    <p:extLst>
      <p:ext uri="{BB962C8B-B14F-4D97-AF65-F5344CB8AC3E}">
        <p14:creationId xmlns:p14="http://schemas.microsoft.com/office/powerpoint/2010/main" val="14821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libération de l’esclave par le travail</a:t>
            </a:r>
            <a:endParaRPr lang="fr-FR" dirty="0"/>
          </a:p>
        </p:txBody>
      </p:sp>
      <p:sp>
        <p:nvSpPr>
          <p:cNvPr id="3" name="Espace réservé du contenu 2"/>
          <p:cNvSpPr>
            <a:spLocks noGrp="1"/>
          </p:cNvSpPr>
          <p:nvPr>
            <p:ph idx="1"/>
          </p:nvPr>
        </p:nvSpPr>
        <p:spPr>
          <a:xfrm>
            <a:off x="872067" y="2420888"/>
            <a:ext cx="7408333" cy="4437111"/>
          </a:xfrm>
        </p:spPr>
        <p:txBody>
          <a:bodyPr>
            <a:normAutofit fontScale="85000" lnSpcReduction="10000"/>
          </a:bodyPr>
          <a:lstStyle/>
          <a:p>
            <a:r>
              <a:rPr lang="fr-FR" dirty="0" smtClean="0"/>
              <a:t>Cette libération est double :</a:t>
            </a:r>
          </a:p>
          <a:p>
            <a:pPr marL="457200" indent="-457200">
              <a:buAutoNum type="arabicParenR"/>
            </a:pPr>
            <a:r>
              <a:rPr lang="fr-FR" dirty="0" smtClean="0"/>
              <a:t>Sans </a:t>
            </a:r>
            <a:r>
              <a:rPr lang="fr-FR" dirty="0"/>
              <a:t>cesse occupé à travailler, </a:t>
            </a:r>
            <a:r>
              <a:rPr lang="fr-FR" dirty="0" smtClean="0"/>
              <a:t>l’esclave apprend </a:t>
            </a:r>
            <a:r>
              <a:rPr lang="fr-FR" dirty="0"/>
              <a:t>à vaincre la nature en se soumettant à ses lois : ainsi, </a:t>
            </a:r>
            <a:r>
              <a:rPr lang="fr-FR" b="1" dirty="0"/>
              <a:t>grâce à son travail, il acquiert une nouvelle liberté, qui est liberté d’action sur la matière</a:t>
            </a:r>
            <a:r>
              <a:rPr lang="fr-FR" dirty="0"/>
              <a:t> (cf. ci-dessus : la ruse technique</a:t>
            </a:r>
            <a:r>
              <a:rPr lang="fr-FR" dirty="0" smtClean="0"/>
              <a:t>) ;</a:t>
            </a:r>
          </a:p>
          <a:p>
            <a:pPr marL="457200" indent="-457200">
              <a:buAutoNum type="arabicParenR"/>
            </a:pPr>
            <a:r>
              <a:rPr lang="fr-FR" dirty="0"/>
              <a:t>P</a:t>
            </a:r>
            <a:r>
              <a:rPr lang="fr-FR" dirty="0" smtClean="0"/>
              <a:t>our </a:t>
            </a:r>
            <a:r>
              <a:rPr lang="fr-FR" dirty="0"/>
              <a:t>satisfaire les désirs du maître</a:t>
            </a:r>
            <a:r>
              <a:rPr lang="fr-FR" dirty="0" smtClean="0"/>
              <a:t>, il </a:t>
            </a:r>
            <a:r>
              <a:rPr lang="fr-FR" dirty="0"/>
              <a:t>a dû refouler ses propres instincts (préparer une nourriture qu’il ne mangera pas tout en désirant la manger, </a:t>
            </a:r>
            <a:r>
              <a:rPr lang="fr-FR" dirty="0" err="1"/>
              <a:t>etc</a:t>
            </a:r>
            <a:r>
              <a:rPr lang="fr-FR" dirty="0"/>
              <a:t>) ; il a donc dû faire violence à sa nature,</a:t>
            </a:r>
            <a:r>
              <a:rPr lang="fr-FR" b="1" dirty="0"/>
              <a:t> se nier en tant qu’animal, c'est à dire en même temps s’affirmer en tant qu’homme</a:t>
            </a:r>
            <a:r>
              <a:rPr lang="fr-FR" dirty="0"/>
              <a:t>. </a:t>
            </a:r>
            <a:endParaRPr lang="fr-FR" dirty="0" smtClean="0"/>
          </a:p>
          <a:p>
            <a:pPr>
              <a:buFont typeface="Wingdings" panose="05000000000000000000" pitchFamily="2" charset="2"/>
              <a:buChar char="Ø"/>
            </a:pPr>
            <a:r>
              <a:rPr lang="fr-FR" dirty="0"/>
              <a:t> </a:t>
            </a:r>
            <a:r>
              <a:rPr lang="fr-FR" dirty="0" smtClean="0"/>
              <a:t>Par </a:t>
            </a:r>
            <a:r>
              <a:rPr lang="fr-FR" dirty="0"/>
              <a:t>son travail, </a:t>
            </a:r>
            <a:r>
              <a:rPr lang="fr-FR" b="1" dirty="0"/>
              <a:t>l’esclave s’est donc libéré de l’animalité pour se hausser au niveau de l’humanité, tandis que le maître est tombé en-deçà même du stade de l’animalité</a:t>
            </a:r>
            <a:r>
              <a:rPr lang="fr-FR" dirty="0"/>
              <a:t>, puisqu’il ne sait même plus subvenir seul à ses propres besoins et devient dépendant (esclave) de son esclave.</a:t>
            </a:r>
          </a:p>
          <a:p>
            <a:endParaRPr lang="fr-FR" dirty="0"/>
          </a:p>
        </p:txBody>
      </p:sp>
    </p:spTree>
    <p:extLst>
      <p:ext uri="{BB962C8B-B14F-4D97-AF65-F5344CB8AC3E}">
        <p14:creationId xmlns:p14="http://schemas.microsoft.com/office/powerpoint/2010/main" val="27876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85800" y="1600200"/>
            <a:ext cx="7772400" cy="460648"/>
          </a:xfrm>
        </p:spPr>
        <p:txBody>
          <a:bodyPr>
            <a:normAutofit fontScale="90000"/>
          </a:bodyPr>
          <a:lstStyle/>
          <a:p>
            <a:r>
              <a:rPr lang="fr-FR" dirty="0" smtClean="0"/>
              <a:t>Alain, </a:t>
            </a:r>
            <a:r>
              <a:rPr lang="fr-FR" i="1" u="sng" dirty="0" smtClean="0"/>
              <a:t>Les aventures du </a:t>
            </a:r>
            <a:r>
              <a:rPr lang="fr-FR" i="1" u="sng" dirty="0" err="1" smtClean="0"/>
              <a:t>coeur</a:t>
            </a:r>
            <a:endParaRPr lang="fr-FR" i="1" u="sng" dirty="0"/>
          </a:p>
        </p:txBody>
      </p:sp>
      <p:sp>
        <p:nvSpPr>
          <p:cNvPr id="7" name="Sous-titre 6"/>
          <p:cNvSpPr>
            <a:spLocks noGrp="1"/>
          </p:cNvSpPr>
          <p:nvPr>
            <p:ph type="subTitle" idx="1"/>
          </p:nvPr>
        </p:nvSpPr>
        <p:spPr>
          <a:xfrm>
            <a:off x="827584" y="2636912"/>
            <a:ext cx="7488832" cy="2520280"/>
          </a:xfrm>
        </p:spPr>
        <p:txBody>
          <a:bodyPr>
            <a:normAutofit/>
          </a:bodyPr>
          <a:lstStyle/>
          <a:p>
            <a:r>
              <a:rPr lang="fr-FR" dirty="0"/>
              <a:t>« </a:t>
            </a:r>
            <a:r>
              <a:rPr lang="fr-FR" i="1" dirty="0"/>
              <a:t>C’est ainsi qu’à notre insu le travail nous guérit de la partie inférieure et presque mécanique de nos passions ; ce n’est pas peu. Les mains d’Othello étaient inoccupées lorsqu’il s’imagina d’étrangler quelqu’un</a:t>
            </a:r>
            <a:r>
              <a:rPr lang="fr-FR" dirty="0"/>
              <a:t> » (Dans le drame de Shakespeare, Othello, devenu fou de jalousie, étrangle la vertueuse </a:t>
            </a:r>
            <a:r>
              <a:rPr lang="fr-FR" dirty="0" err="1"/>
              <a:t>Desdémone</a:t>
            </a:r>
            <a:r>
              <a:rPr lang="fr-FR" dirty="0"/>
              <a:t>). </a:t>
            </a:r>
          </a:p>
          <a:p>
            <a:endParaRPr lang="fr-FR" dirty="0"/>
          </a:p>
        </p:txBody>
      </p:sp>
    </p:spTree>
    <p:extLst>
      <p:ext uri="{BB962C8B-B14F-4D97-AF65-F5344CB8AC3E}">
        <p14:creationId xmlns:p14="http://schemas.microsoft.com/office/powerpoint/2010/main" val="1199709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La dimension « civilisatrice » du travail</a:t>
            </a:r>
            <a:endParaRPr lang="fr-FR" dirty="0"/>
          </a:p>
        </p:txBody>
      </p:sp>
      <p:sp>
        <p:nvSpPr>
          <p:cNvPr id="3" name="Espace réservé du contenu 2"/>
          <p:cNvSpPr>
            <a:spLocks noGrp="1"/>
          </p:cNvSpPr>
          <p:nvPr>
            <p:ph idx="1"/>
          </p:nvPr>
        </p:nvSpPr>
        <p:spPr>
          <a:xfrm>
            <a:off x="457200" y="2060848"/>
            <a:ext cx="8229600" cy="4797152"/>
          </a:xfrm>
        </p:spPr>
        <p:txBody>
          <a:bodyPr>
            <a:normAutofit fontScale="92500"/>
          </a:bodyPr>
          <a:lstStyle/>
          <a:p>
            <a:r>
              <a:rPr lang="fr-FR" dirty="0" smtClean="0"/>
              <a:t> </a:t>
            </a:r>
            <a:r>
              <a:rPr lang="fr-FR" b="1" dirty="0"/>
              <a:t>T</a:t>
            </a:r>
            <a:r>
              <a:rPr lang="fr-FR" b="1" dirty="0" smtClean="0"/>
              <a:t>ravailler </a:t>
            </a:r>
            <a:r>
              <a:rPr lang="fr-FR" b="1" dirty="0"/>
              <a:t>est une certaine façon de s’arracher à des passions qui peuvent être nuisibles à l’ordre social.</a:t>
            </a:r>
            <a:r>
              <a:rPr lang="fr-FR" dirty="0"/>
              <a:t> En effet, le travail ne donne-t-il pas à l’existence un </a:t>
            </a:r>
            <a:r>
              <a:rPr lang="fr-FR" b="1" dirty="0"/>
              <a:t>ordre, une régularité salutaires</a:t>
            </a:r>
            <a:r>
              <a:rPr lang="fr-FR" dirty="0"/>
              <a:t> ? Le temps dans lequel vit l’oisif est au contraire discontinu, hétérogène ; il coule au rythme capricieux des passions. </a:t>
            </a:r>
            <a:endParaRPr lang="fr-FR" dirty="0" smtClean="0"/>
          </a:p>
          <a:p>
            <a:r>
              <a:rPr lang="fr-FR" dirty="0" smtClean="0"/>
              <a:t>Le </a:t>
            </a:r>
            <a:r>
              <a:rPr lang="fr-FR" dirty="0"/>
              <a:t>temps du travailleur, réglé par les horaires du bureau ou de l’atelier, impose à sa vie quotidienne un équilibre bénéfique</a:t>
            </a:r>
            <a:r>
              <a:rPr lang="fr-FR" dirty="0" smtClean="0"/>
              <a:t>.</a:t>
            </a:r>
          </a:p>
          <a:p>
            <a:r>
              <a:rPr lang="fr-FR" b="1" dirty="0" smtClean="0"/>
              <a:t> </a:t>
            </a:r>
            <a:r>
              <a:rPr lang="fr-FR" dirty="0"/>
              <a:t>Les psychiatres le savent bien, qui traitent parfois leurs malades par </a:t>
            </a:r>
            <a:r>
              <a:rPr lang="fr-FR" b="1" dirty="0"/>
              <a:t>l’ergothérapie </a:t>
            </a:r>
            <a:r>
              <a:rPr lang="fr-FR" dirty="0"/>
              <a:t>(ou thérapie par le travail). Le malade mental, auquel on confie quelques tâches retrouve un certain équilibre à se rendre utile, à s’occuper, à s’oublier un peu lui-même.  </a:t>
            </a:r>
          </a:p>
          <a:p>
            <a:endParaRPr lang="fr-FR" dirty="0"/>
          </a:p>
        </p:txBody>
      </p:sp>
    </p:spTree>
    <p:extLst>
      <p:ext uri="{BB962C8B-B14F-4D97-AF65-F5344CB8AC3E}">
        <p14:creationId xmlns:p14="http://schemas.microsoft.com/office/powerpoint/2010/main" val="68704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marL="342900" indent="-342900">
              <a:buFont typeface="Wingdings" panose="05000000000000000000" pitchFamily="2" charset="2"/>
              <a:buChar char="Ø"/>
            </a:pPr>
            <a:r>
              <a:rPr lang="fr-FR" sz="2000" i="1" dirty="0"/>
              <a:t>Si le travail bride </a:t>
            </a:r>
            <a:r>
              <a:rPr lang="fr-FR" sz="2000" i="1" dirty="0" smtClean="0"/>
              <a:t>mes passions, </a:t>
            </a:r>
            <a:r>
              <a:rPr lang="fr-FR" sz="2000" i="1" dirty="0"/>
              <a:t>il </a:t>
            </a:r>
            <a:r>
              <a:rPr lang="fr-FR" sz="2000" i="1" dirty="0" smtClean="0"/>
              <a:t>m’octroie en retour </a:t>
            </a:r>
            <a:r>
              <a:rPr lang="fr-FR" sz="2000" i="1" dirty="0"/>
              <a:t>une reconnaissance sociale, parce qu’il me permet de me réaliser hors de moi-même. Le produit de mon travail, l’œuvre, est en effet un </a:t>
            </a:r>
            <a:r>
              <a:rPr lang="fr-FR" sz="2000" b="1" i="1" dirty="0"/>
              <a:t>prolongement de moi-même hors de moi-même</a:t>
            </a:r>
            <a:r>
              <a:rPr lang="fr-FR" sz="2000" i="1" dirty="0"/>
              <a:t>. </a:t>
            </a:r>
            <a:r>
              <a:rPr lang="fr-FR" sz="2800" dirty="0"/>
              <a:t/>
            </a:r>
            <a:br>
              <a:rPr lang="fr-FR" sz="2800" dirty="0"/>
            </a:br>
            <a:endParaRPr lang="fr-FR" sz="2800" dirty="0"/>
          </a:p>
        </p:txBody>
      </p:sp>
      <p:sp>
        <p:nvSpPr>
          <p:cNvPr id="5" name="Sous-titre 4"/>
          <p:cNvSpPr>
            <a:spLocks noGrp="1"/>
          </p:cNvSpPr>
          <p:nvPr>
            <p:ph type="subTitle" idx="1"/>
          </p:nvPr>
        </p:nvSpPr>
        <p:spPr/>
        <p:txBody>
          <a:bodyPr>
            <a:normAutofit/>
          </a:bodyPr>
          <a:lstStyle/>
          <a:p>
            <a:r>
              <a:rPr lang="fr-FR" b="1" i="1" dirty="0" smtClean="0">
                <a:solidFill>
                  <a:schemeClr val="tx1">
                    <a:lumMod val="95000"/>
                    <a:lumOff val="5000"/>
                  </a:schemeClr>
                </a:solidFill>
              </a:rPr>
              <a:t>2</a:t>
            </a:r>
            <a:r>
              <a:rPr lang="fr-FR" b="1" i="1" dirty="0">
                <a:solidFill>
                  <a:schemeClr val="tx1">
                    <a:lumMod val="95000"/>
                    <a:lumOff val="5000"/>
                  </a:schemeClr>
                </a:solidFill>
              </a:rPr>
              <a:t>) Le travail comme réalisation de soi </a:t>
            </a:r>
            <a:endParaRPr lang="fr-FR" dirty="0">
              <a:solidFill>
                <a:schemeClr val="tx1">
                  <a:lumMod val="95000"/>
                  <a:lumOff val="5000"/>
                </a:schemeClr>
              </a:solidFill>
            </a:endParaRPr>
          </a:p>
          <a:p>
            <a:endParaRPr lang="fr-FR" dirty="0"/>
          </a:p>
        </p:txBody>
      </p:sp>
    </p:spTree>
    <p:extLst>
      <p:ext uri="{BB962C8B-B14F-4D97-AF65-F5344CB8AC3E}">
        <p14:creationId xmlns:p14="http://schemas.microsoft.com/office/powerpoint/2010/main" val="41526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067" y="2420888"/>
            <a:ext cx="7408333" cy="4536503"/>
          </a:xfrm>
        </p:spPr>
        <p:txBody>
          <a:bodyPr>
            <a:normAutofit fontScale="92500" lnSpcReduction="10000"/>
          </a:bodyPr>
          <a:lstStyle/>
          <a:p>
            <a:r>
              <a:rPr lang="fr-FR" dirty="0"/>
              <a:t>Le terme dérive du grec </a:t>
            </a:r>
            <a:r>
              <a:rPr lang="fr-FR" i="1" dirty="0" err="1"/>
              <a:t>technê</a:t>
            </a:r>
            <a:r>
              <a:rPr lang="fr-FR" dirty="0"/>
              <a:t> qui signifie « l’art », « l’habileté ».</a:t>
            </a:r>
          </a:p>
          <a:p>
            <a:r>
              <a:rPr lang="fr-FR" b="1" dirty="0"/>
              <a:t>Quand on parle de la technique, on désigne généralement une technique particulière</a:t>
            </a:r>
            <a:r>
              <a:rPr lang="fr-FR" dirty="0"/>
              <a:t> : avoir la technique de tel ou tel sport, telle ou telle activité. En ce sens, la technique désigne un </a:t>
            </a:r>
            <a:r>
              <a:rPr lang="fr-FR" b="1" dirty="0"/>
              <a:t>savoir-faire permettant l’exercice d’une activité ou la fabrication d’un objet avec efficacité. </a:t>
            </a:r>
            <a:r>
              <a:rPr lang="fr-FR" dirty="0"/>
              <a:t>La technique, c’est donc quelque chose que l’on possède en vue d’autre chose, c’est un moyen de réaliser une tâche avec efficacité. </a:t>
            </a:r>
          </a:p>
          <a:p>
            <a:pPr marL="45720" indent="0">
              <a:buNone/>
            </a:pPr>
            <a:endParaRPr lang="fr-FR" b="1" dirty="0" smtClean="0"/>
          </a:p>
          <a:p>
            <a:pPr>
              <a:buFont typeface="Wingdings" panose="05000000000000000000" pitchFamily="2" charset="2"/>
              <a:buChar char="Ø"/>
            </a:pPr>
            <a:r>
              <a:rPr lang="fr-FR" b="1" dirty="0" smtClean="0"/>
              <a:t> </a:t>
            </a:r>
            <a:r>
              <a:rPr lang="fr-FR" b="1" dirty="0" smtClean="0">
                <a:solidFill>
                  <a:srgbClr val="FF0000"/>
                </a:solidFill>
              </a:rPr>
              <a:t>En un sens plus général, </a:t>
            </a:r>
            <a:r>
              <a:rPr lang="fr-FR" b="1" dirty="0">
                <a:solidFill>
                  <a:srgbClr val="FF0000"/>
                </a:solidFill>
              </a:rPr>
              <a:t>l</a:t>
            </a:r>
            <a:r>
              <a:rPr lang="fr-FR" b="1" dirty="0" smtClean="0">
                <a:solidFill>
                  <a:srgbClr val="FF0000"/>
                </a:solidFill>
              </a:rPr>
              <a:t>a </a:t>
            </a:r>
            <a:r>
              <a:rPr lang="fr-FR" b="1" dirty="0">
                <a:solidFill>
                  <a:srgbClr val="FF0000"/>
                </a:solidFill>
              </a:rPr>
              <a:t>technique </a:t>
            </a:r>
            <a:r>
              <a:rPr lang="fr-FR" dirty="0">
                <a:solidFill>
                  <a:srgbClr val="FF0000"/>
                </a:solidFill>
              </a:rPr>
              <a:t>désigne l’ensemble des </a:t>
            </a:r>
            <a:r>
              <a:rPr lang="fr-FR" b="1" dirty="0">
                <a:solidFill>
                  <a:srgbClr val="FF0000"/>
                </a:solidFill>
              </a:rPr>
              <a:t>moyens</a:t>
            </a:r>
            <a:r>
              <a:rPr lang="fr-FR" dirty="0">
                <a:solidFill>
                  <a:srgbClr val="FF0000"/>
                </a:solidFill>
              </a:rPr>
              <a:t> mis en œuvre </a:t>
            </a:r>
            <a:r>
              <a:rPr lang="fr-FR" dirty="0" smtClean="0">
                <a:solidFill>
                  <a:srgbClr val="FF0000"/>
                </a:solidFill>
              </a:rPr>
              <a:t>par l’homme pour travailler</a:t>
            </a:r>
            <a:r>
              <a:rPr lang="fr-FR" dirty="0">
                <a:solidFill>
                  <a:srgbClr val="FF0000"/>
                </a:solidFill>
              </a:rPr>
              <a:t> : savoir-faire, outils, machines.</a:t>
            </a:r>
          </a:p>
          <a:p>
            <a:endParaRPr lang="fr-FR" dirty="0"/>
          </a:p>
        </p:txBody>
      </p:sp>
      <p:sp>
        <p:nvSpPr>
          <p:cNvPr id="2" name="Titre 1"/>
          <p:cNvSpPr>
            <a:spLocks noGrp="1"/>
          </p:cNvSpPr>
          <p:nvPr>
            <p:ph type="title"/>
          </p:nvPr>
        </p:nvSpPr>
        <p:spPr/>
        <p:txBody>
          <a:bodyPr/>
          <a:lstStyle/>
          <a:p>
            <a:pPr algn="ctr"/>
            <a:r>
              <a:rPr lang="fr-FR" dirty="0" smtClean="0"/>
              <a:t>La technique</a:t>
            </a:r>
            <a:endParaRPr lang="fr-FR" dirty="0"/>
          </a:p>
        </p:txBody>
      </p:sp>
    </p:spTree>
    <p:extLst>
      <p:ext uri="{BB962C8B-B14F-4D97-AF65-F5344CB8AC3E}">
        <p14:creationId xmlns:p14="http://schemas.microsoft.com/office/powerpoint/2010/main" val="6868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 travail est l’expression de soi dans le monde extérieur</a:t>
            </a:r>
            <a:endParaRPr lang="fr-FR" dirty="0"/>
          </a:p>
        </p:txBody>
      </p:sp>
      <p:sp>
        <p:nvSpPr>
          <p:cNvPr id="3" name="Espace réservé du contenu 2"/>
          <p:cNvSpPr>
            <a:spLocks noGrp="1"/>
          </p:cNvSpPr>
          <p:nvPr>
            <p:ph sz="quarter" idx="13"/>
          </p:nvPr>
        </p:nvSpPr>
        <p:spPr>
          <a:xfrm>
            <a:off x="323528" y="1916832"/>
            <a:ext cx="4608512" cy="4824536"/>
          </a:xfrm>
        </p:spPr>
        <p:txBody>
          <a:bodyPr>
            <a:normAutofit fontScale="70000" lnSpcReduction="20000"/>
          </a:bodyPr>
          <a:lstStyle/>
          <a:p>
            <a:r>
              <a:rPr lang="fr-FR" dirty="0" smtClean="0"/>
              <a:t>Dans </a:t>
            </a:r>
            <a:r>
              <a:rPr lang="fr-FR" dirty="0"/>
              <a:t>le travail, dans la confrontation avec le monde extérieur, je prends non seulement conscience du réel, mais aussi de </a:t>
            </a:r>
            <a:r>
              <a:rPr lang="fr-FR" b="1" dirty="0"/>
              <a:t>mes propres qualités, que je construis, par l’acquisition d’un savoir-faire, de techniques, d’une maîtrise</a:t>
            </a:r>
            <a:r>
              <a:rPr lang="fr-FR" dirty="0"/>
              <a:t>. </a:t>
            </a:r>
            <a:endParaRPr lang="fr-FR" dirty="0" smtClean="0"/>
          </a:p>
          <a:p>
            <a:r>
              <a:rPr lang="fr-FR" dirty="0" smtClean="0"/>
              <a:t>Le </a:t>
            </a:r>
            <a:r>
              <a:rPr lang="fr-FR" dirty="0"/>
              <a:t>travail devient ainsi </a:t>
            </a:r>
            <a:r>
              <a:rPr lang="fr-FR" b="1" dirty="0"/>
              <a:t>production de soi dans le monde extérieur</a:t>
            </a:r>
            <a:r>
              <a:rPr lang="fr-FR" dirty="0"/>
              <a:t> : par ex, l’intention </a:t>
            </a:r>
            <a:r>
              <a:rPr lang="fr-FR" dirty="0" smtClean="0"/>
              <a:t>et </a:t>
            </a:r>
            <a:r>
              <a:rPr lang="fr-FR" dirty="0"/>
              <a:t>le talent </a:t>
            </a:r>
            <a:r>
              <a:rPr lang="fr-FR" dirty="0" smtClean="0"/>
              <a:t>de  </a:t>
            </a:r>
            <a:r>
              <a:rPr lang="fr-FR" dirty="0"/>
              <a:t>l’ébéniste n’existent que par </a:t>
            </a:r>
            <a:r>
              <a:rPr lang="fr-FR" dirty="0" smtClean="0"/>
              <a:t>la fabrication d’un </a:t>
            </a:r>
            <a:r>
              <a:rPr lang="fr-FR" dirty="0"/>
              <a:t>meuble de qualité. Il en va de même lorsque l’artiste exprime son intériorité en l’imprimant sur un matériau sensible : le romancier ne se révèle romancier et ne prend conscience de son style, de ses sentiments intérieurs, qu’en produisant son œuvre. </a:t>
            </a:r>
            <a:endParaRPr lang="fr-FR" dirty="0" smtClean="0"/>
          </a:p>
          <a:p>
            <a:r>
              <a:rPr lang="fr-FR" dirty="0"/>
              <a:t>En ce sens, </a:t>
            </a:r>
            <a:r>
              <a:rPr lang="fr-FR" b="1" dirty="0"/>
              <a:t>le travail, comme </a:t>
            </a:r>
            <a:r>
              <a:rPr lang="fr-FR" b="1" i="1" dirty="0" err="1"/>
              <a:t>poiesis</a:t>
            </a:r>
            <a:r>
              <a:rPr lang="fr-FR" dirty="0"/>
              <a:t>, création d’œuvre, est mise à l’épreuve de ce que j’aspire à être : « dis-moi ce que tu fais – ou plutôt fais-le – et tu te diras en même temps à toi-même ce que tu es vraiment ». </a:t>
            </a:r>
          </a:p>
          <a:p>
            <a:endParaRPr lang="fr-FR" dirty="0"/>
          </a:p>
          <a:p>
            <a:endParaRPr lang="fr-FR" dirty="0"/>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80112" y="2636912"/>
            <a:ext cx="324036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8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Bilan du I</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Au terme de ces analyses, le travail semble donc être </a:t>
            </a:r>
            <a:r>
              <a:rPr lang="fr-FR" b="1" dirty="0"/>
              <a:t>l’activité humaine par excellence</a:t>
            </a:r>
            <a:r>
              <a:rPr lang="fr-FR" dirty="0"/>
              <a:t>, c’est-à-dire activité </a:t>
            </a:r>
            <a:r>
              <a:rPr lang="fr-FR" b="1" dirty="0"/>
              <a:t>totalement libre et épanouissante</a:t>
            </a:r>
            <a:r>
              <a:rPr lang="fr-FR" dirty="0"/>
              <a:t>, tout en étant </a:t>
            </a:r>
            <a:r>
              <a:rPr lang="fr-FR" b="1" dirty="0"/>
              <a:t>généreuse et sociale :</a:t>
            </a:r>
            <a:endParaRPr lang="fr-FR" dirty="0"/>
          </a:p>
          <a:p>
            <a:pPr marL="0" indent="0">
              <a:buNone/>
            </a:pPr>
            <a:r>
              <a:rPr lang="fr-FR" dirty="0"/>
              <a:t>- L</a:t>
            </a:r>
            <a:r>
              <a:rPr lang="fr-FR" dirty="0" smtClean="0"/>
              <a:t>’opposition </a:t>
            </a:r>
            <a:r>
              <a:rPr lang="fr-FR" dirty="0"/>
              <a:t>entre travail et loisir perd son </a:t>
            </a:r>
            <a:r>
              <a:rPr lang="fr-FR" dirty="0" smtClean="0"/>
              <a:t>sens, si le travail est création et expression de soi ;</a:t>
            </a:r>
            <a:endParaRPr lang="fr-FR" dirty="0"/>
          </a:p>
          <a:p>
            <a:pPr>
              <a:buFontTx/>
              <a:buChar char="-"/>
            </a:pPr>
            <a:r>
              <a:rPr lang="fr-FR" dirty="0" smtClean="0"/>
              <a:t>Le </a:t>
            </a:r>
            <a:r>
              <a:rPr lang="fr-FR" dirty="0"/>
              <a:t>travail </a:t>
            </a:r>
            <a:r>
              <a:rPr lang="fr-FR" dirty="0" smtClean="0"/>
              <a:t>est moins </a:t>
            </a:r>
            <a:r>
              <a:rPr lang="fr-FR" dirty="0"/>
              <a:t>une relation à la nature qu’une relation entre hommes, </a:t>
            </a:r>
            <a:r>
              <a:rPr lang="fr-FR" b="1" dirty="0"/>
              <a:t>l’essence même du lien social</a:t>
            </a:r>
            <a:r>
              <a:rPr lang="fr-FR" dirty="0"/>
              <a:t>. </a:t>
            </a:r>
            <a:endParaRPr lang="fr-FR" dirty="0" smtClean="0"/>
          </a:p>
          <a:p>
            <a:pPr>
              <a:buFontTx/>
              <a:buChar char="-"/>
            </a:pPr>
            <a:endParaRPr lang="fr-FR" dirty="0" smtClean="0">
              <a:solidFill>
                <a:srgbClr val="FF0000"/>
              </a:solidFill>
            </a:endParaRPr>
          </a:p>
          <a:p>
            <a:pPr>
              <a:buFont typeface="Wingdings" panose="05000000000000000000" pitchFamily="2" charset="2"/>
              <a:buChar char="Ø"/>
            </a:pPr>
            <a:r>
              <a:rPr lang="fr-FR" b="1" i="1" dirty="0" smtClean="0">
                <a:solidFill>
                  <a:srgbClr val="FF0000"/>
                </a:solidFill>
              </a:rPr>
              <a:t> Pourtant</a:t>
            </a:r>
            <a:r>
              <a:rPr lang="fr-FR" b="1" i="1" dirty="0">
                <a:solidFill>
                  <a:srgbClr val="FF0000"/>
                </a:solidFill>
              </a:rPr>
              <a:t>, cette conception du travail manifeste-t-elle véritablement l’essence du travail ou ne s’agit-il pas d’une utopie ? En effet, dans sa réalité historique, le travail prend des formes qui aliènent et déshumanisent l’homme plutôt qu’elles ne contribuent à son développement.</a:t>
            </a:r>
            <a:endParaRPr lang="fr-FR" dirty="0">
              <a:solidFill>
                <a:srgbClr val="FF0000"/>
              </a:solidFill>
            </a:endParaRPr>
          </a:p>
          <a:p>
            <a:pPr marL="0" indent="0">
              <a:buNone/>
            </a:pPr>
            <a:endParaRPr lang="fr-FR" dirty="0"/>
          </a:p>
        </p:txBody>
      </p:sp>
    </p:spTree>
    <p:extLst>
      <p:ext uri="{BB962C8B-B14F-4D97-AF65-F5344CB8AC3E}">
        <p14:creationId xmlns:p14="http://schemas.microsoft.com/office/powerpoint/2010/main" val="20741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sz="4000" b="1" dirty="0" smtClean="0">
                <a:solidFill>
                  <a:schemeClr val="tx1">
                    <a:lumMod val="95000"/>
                    <a:lumOff val="5000"/>
                  </a:schemeClr>
                </a:solidFill>
              </a:rPr>
              <a:t>II. </a:t>
            </a:r>
            <a:r>
              <a:rPr lang="fr-FR" sz="4000" dirty="0">
                <a:solidFill>
                  <a:schemeClr val="tx1">
                    <a:lumMod val="95000"/>
                    <a:lumOff val="5000"/>
                  </a:schemeClr>
                </a:solidFill>
              </a:rPr>
              <a:t> </a:t>
            </a:r>
            <a:r>
              <a:rPr lang="fr-FR" sz="4000" b="1" u="sng" dirty="0" smtClean="0">
                <a:solidFill>
                  <a:schemeClr val="tx1">
                    <a:lumMod val="95000"/>
                    <a:lumOff val="5000"/>
                  </a:schemeClr>
                </a:solidFill>
              </a:rPr>
              <a:t>Le </a:t>
            </a:r>
            <a:r>
              <a:rPr lang="fr-FR" sz="4000" b="1" u="sng" dirty="0">
                <a:solidFill>
                  <a:schemeClr val="tx1">
                    <a:lumMod val="95000"/>
                    <a:lumOff val="5000"/>
                  </a:schemeClr>
                </a:solidFill>
              </a:rPr>
              <a:t>travail et la technique comme facteurs d’aliénation</a:t>
            </a:r>
            <a:r>
              <a:rPr lang="fr-FR" dirty="0"/>
              <a:t/>
            </a:r>
            <a:br>
              <a:rPr lang="fr-FR" dirty="0"/>
            </a:br>
            <a:endParaRPr lang="fr-FR" dirty="0"/>
          </a:p>
        </p:txBody>
      </p:sp>
      <p:sp>
        <p:nvSpPr>
          <p:cNvPr id="2" name="Sous-titre 1"/>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19781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1371600"/>
            <a:ext cx="7848600" cy="1697360"/>
          </a:xfrm>
        </p:spPr>
        <p:txBody>
          <a:bodyPr>
            <a:normAutofit fontScale="90000"/>
          </a:bodyPr>
          <a:lstStyle/>
          <a:p>
            <a:r>
              <a:rPr lang="fr-FR" sz="3200" b="1" dirty="0" smtClean="0">
                <a:solidFill>
                  <a:schemeClr val="tx1"/>
                </a:solidFill>
              </a:rPr>
              <a:t>A) </a:t>
            </a:r>
            <a:r>
              <a:rPr lang="fr-FR" sz="3200" b="1" dirty="0">
                <a:solidFill>
                  <a:schemeClr val="tx1"/>
                </a:solidFill>
              </a:rPr>
              <a:t> </a:t>
            </a:r>
            <a:r>
              <a:rPr lang="fr-FR" sz="3200" b="1" i="1" dirty="0" smtClean="0">
                <a:solidFill>
                  <a:schemeClr val="tx1"/>
                </a:solidFill>
              </a:rPr>
              <a:t>Le </a:t>
            </a:r>
            <a:r>
              <a:rPr lang="fr-FR" sz="3200" b="1" i="1" dirty="0">
                <a:solidFill>
                  <a:schemeClr val="tx1"/>
                </a:solidFill>
              </a:rPr>
              <a:t>travail exploité : une violence et une injustice structurelles des sociétés</a:t>
            </a:r>
            <a:r>
              <a:rPr lang="fr-FR" dirty="0"/>
              <a:t/>
            </a:r>
            <a:br>
              <a:rPr lang="fr-FR" dirty="0"/>
            </a:br>
            <a:endParaRPr lang="fr-FR" dirty="0"/>
          </a:p>
        </p:txBody>
      </p:sp>
      <p:sp>
        <p:nvSpPr>
          <p:cNvPr id="5" name="Sous-titre 4"/>
          <p:cNvSpPr>
            <a:spLocks noGrp="1"/>
          </p:cNvSpPr>
          <p:nvPr>
            <p:ph type="subTitle" idx="1"/>
          </p:nvPr>
        </p:nvSpPr>
        <p:spPr>
          <a:xfrm>
            <a:off x="685800" y="4005064"/>
            <a:ext cx="6400800" cy="1252736"/>
          </a:xfrm>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996952"/>
            <a:ext cx="24765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066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travail exploité</a:t>
            </a:r>
            <a:endParaRPr lang="fr-FR" dirty="0"/>
          </a:p>
        </p:txBody>
      </p:sp>
      <p:sp>
        <p:nvSpPr>
          <p:cNvPr id="3" name="Espace réservé du contenu 2"/>
          <p:cNvSpPr>
            <a:spLocks noGrp="1"/>
          </p:cNvSpPr>
          <p:nvPr>
            <p:ph idx="1"/>
          </p:nvPr>
        </p:nvSpPr>
        <p:spPr>
          <a:xfrm>
            <a:off x="467544" y="1844824"/>
            <a:ext cx="8352928" cy="4608512"/>
          </a:xfrm>
        </p:spPr>
        <p:txBody>
          <a:bodyPr>
            <a:normAutofit/>
          </a:bodyPr>
          <a:lstStyle/>
          <a:p>
            <a:r>
              <a:rPr lang="fr-FR" dirty="0"/>
              <a:t>Historiquement</a:t>
            </a:r>
            <a:r>
              <a:rPr lang="fr-FR" dirty="0" smtClean="0"/>
              <a:t>, on constate l’existence </a:t>
            </a:r>
            <a:r>
              <a:rPr lang="fr-FR" dirty="0"/>
              <a:t>de formes d’exploitation du travail, comme par exemple, l’esclavage ou le servage médiéval. </a:t>
            </a:r>
            <a:r>
              <a:rPr lang="fr-FR" b="1" dirty="0"/>
              <a:t>L’exploitation du travail consiste en ce que le travailleur est privé des produits de son travail, qui sont accaparés par celui qui l’exploite. </a:t>
            </a:r>
            <a:endParaRPr lang="fr-FR" dirty="0"/>
          </a:p>
          <a:p>
            <a:r>
              <a:rPr lang="fr-FR" dirty="0"/>
              <a:t>Cette exploitation du travail s’enracine dans </a:t>
            </a:r>
            <a:r>
              <a:rPr lang="fr-FR" b="1" dirty="0"/>
              <a:t>l’inégalité entre riches et pauvres</a:t>
            </a:r>
            <a:r>
              <a:rPr lang="fr-FR" dirty="0"/>
              <a:t> : ces derniers, n’ayant pas les moyens matériels de leur indépendance, n’ont pas d’autre choix que de vendre leur force de travail à un producteur qui, possédant les moyens de la production (terre, matières premières, outils, machines), s’enrichit en faisant travailler les autres. </a:t>
            </a:r>
          </a:p>
          <a:p>
            <a:endParaRPr lang="fr-FR" dirty="0"/>
          </a:p>
        </p:txBody>
      </p:sp>
    </p:spTree>
    <p:extLst>
      <p:ext uri="{BB962C8B-B14F-4D97-AF65-F5344CB8AC3E}">
        <p14:creationId xmlns:p14="http://schemas.microsoft.com/office/powerpoint/2010/main" val="39632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Une réalité persistante mais protéiforme</a:t>
            </a:r>
            <a:endParaRPr lang="fr-FR" dirty="0"/>
          </a:p>
        </p:txBody>
      </p:sp>
      <p:sp>
        <p:nvSpPr>
          <p:cNvPr id="3" name="Espace réservé du contenu 2"/>
          <p:cNvSpPr>
            <a:spLocks noGrp="1"/>
          </p:cNvSpPr>
          <p:nvPr>
            <p:ph idx="1"/>
          </p:nvPr>
        </p:nvSpPr>
        <p:spPr/>
        <p:txBody>
          <a:bodyPr>
            <a:normAutofit/>
          </a:bodyPr>
          <a:lstStyle/>
          <a:p>
            <a:r>
              <a:rPr lang="fr-FR" dirty="0"/>
              <a:t>Si l’exploitation de l’homme par l’homme a toujours existé, elle prend </a:t>
            </a:r>
            <a:r>
              <a:rPr lang="fr-FR" b="1" dirty="0"/>
              <a:t>une ampleur particulière avec l’avènement du capitalisme industriel, à partir du XIXème siècle</a:t>
            </a:r>
            <a:r>
              <a:rPr lang="fr-FR" dirty="0" smtClean="0"/>
              <a:t>.</a:t>
            </a:r>
          </a:p>
          <a:p>
            <a:r>
              <a:rPr lang="fr-FR" dirty="0" smtClean="0"/>
              <a:t> </a:t>
            </a:r>
            <a:r>
              <a:rPr lang="fr-FR" dirty="0"/>
              <a:t>Ce qu’apporte la grande industrie, c’est en effet que cette exploitation est largement masquée, puisque, contrairement à l’esclave, l’ouvrier de la grande industrie reçoit un salaire en échange de son travail. </a:t>
            </a:r>
          </a:p>
        </p:txBody>
      </p:sp>
    </p:spTree>
    <p:extLst>
      <p:ext uri="{BB962C8B-B14F-4D97-AF65-F5344CB8AC3E}">
        <p14:creationId xmlns:p14="http://schemas.microsoft.com/office/powerpoint/2010/main" val="14951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L’escroquerie » du salariat selon Marx</a:t>
            </a:r>
          </a:p>
        </p:txBody>
      </p:sp>
      <p:sp>
        <p:nvSpPr>
          <p:cNvPr id="3" name="Espace réservé du contenu 2"/>
          <p:cNvSpPr>
            <a:spLocks noGrp="1"/>
          </p:cNvSpPr>
          <p:nvPr>
            <p:ph idx="1"/>
          </p:nvPr>
        </p:nvSpPr>
        <p:spPr/>
        <p:txBody>
          <a:bodyPr>
            <a:normAutofit fontScale="92500" lnSpcReduction="20000"/>
          </a:bodyPr>
          <a:lstStyle/>
          <a:p>
            <a:r>
              <a:rPr lang="fr-FR" b="1" dirty="0"/>
              <a:t>L</a:t>
            </a:r>
            <a:r>
              <a:rPr lang="fr-FR" b="1" dirty="0" smtClean="0"/>
              <a:t>’analyse </a:t>
            </a:r>
            <a:r>
              <a:rPr lang="fr-FR" b="1" dirty="0"/>
              <a:t>de Karl Marx (1818-1883) </a:t>
            </a:r>
            <a:r>
              <a:rPr lang="fr-FR" b="1" dirty="0" smtClean="0"/>
              <a:t>dans </a:t>
            </a:r>
            <a:r>
              <a:rPr lang="fr-FR" b="1" u="sng" dirty="0"/>
              <a:t>Le Capital</a:t>
            </a:r>
            <a:r>
              <a:rPr lang="fr-FR" b="1" dirty="0"/>
              <a:t> (1867) montre que le salariat est, sous cette forme, une escroquerie</a:t>
            </a:r>
            <a:r>
              <a:rPr lang="fr-FR" dirty="0"/>
              <a:t> : la ruse des capitalistes consiste en effet à </a:t>
            </a:r>
            <a:r>
              <a:rPr lang="fr-FR" b="1" dirty="0"/>
              <a:t>traiter le travail comme une marchandise</a:t>
            </a:r>
            <a:r>
              <a:rPr lang="fr-FR" dirty="0"/>
              <a:t>, comme un objet d’échange, au même titre que les objets manufacturés. </a:t>
            </a:r>
          </a:p>
          <a:p>
            <a:r>
              <a:rPr lang="fr-FR" dirty="0"/>
              <a:t> C</a:t>
            </a:r>
            <a:r>
              <a:rPr lang="fr-FR" dirty="0" smtClean="0"/>
              <a:t>oncrètement, le travail n’est pas rétribué en fonction de sa valeur, mais de son </a:t>
            </a:r>
            <a:r>
              <a:rPr lang="fr-FR" dirty="0"/>
              <a:t>renouvellement. Le patron ne payait donc à l’ouvrier que ce qui était nécessaire au </a:t>
            </a:r>
            <a:r>
              <a:rPr lang="fr-FR" b="1" dirty="0"/>
              <a:t>renouvellement de sa force de travail</a:t>
            </a:r>
            <a:r>
              <a:rPr lang="fr-FR" dirty="0"/>
              <a:t>, afin qu’il puisse venir travailler le </a:t>
            </a:r>
            <a:r>
              <a:rPr lang="fr-FR" dirty="0" smtClean="0"/>
              <a:t>lendemain (pain, savon, huile…)</a:t>
            </a:r>
            <a:endParaRPr lang="fr-FR" dirty="0"/>
          </a:p>
        </p:txBody>
      </p:sp>
    </p:spTree>
    <p:extLst>
      <p:ext uri="{BB962C8B-B14F-4D97-AF65-F5344CB8AC3E}">
        <p14:creationId xmlns:p14="http://schemas.microsoft.com/office/powerpoint/2010/main" val="1790969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La condition ouvrière du XIXème, proche de l’esclavage antique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B</a:t>
            </a:r>
            <a:r>
              <a:rPr lang="fr-FR" dirty="0" smtClean="0"/>
              <a:t>ien </a:t>
            </a:r>
            <a:r>
              <a:rPr lang="fr-FR" dirty="0"/>
              <a:t>que recevant un salaire, l’ouvrier, qui n’avait aucun moyen de changer de condition de vie, n’avait pas accès non plus au savoir par les études. </a:t>
            </a:r>
            <a:r>
              <a:rPr lang="fr-FR" b="1" dirty="0"/>
              <a:t>Il n’avait pas le choix de sa propre vie</a:t>
            </a:r>
            <a:r>
              <a:rPr lang="fr-FR" dirty="0" smtClean="0"/>
              <a:t>.</a:t>
            </a:r>
          </a:p>
          <a:p>
            <a:r>
              <a:rPr lang="fr-FR" dirty="0" smtClean="0"/>
              <a:t> </a:t>
            </a:r>
            <a:r>
              <a:rPr lang="fr-FR" dirty="0"/>
              <a:t>Pour survivre, il était obligé d’accepter un travail qui épuisait entièrement sa force de travail, non rétribuée à sa valeur, et qui dévorait tout son temps de veille. Pas plus que l’esclave, l’ouvrier ne s’appartenait</a:t>
            </a:r>
            <a:r>
              <a:rPr lang="fr-FR" dirty="0" smtClean="0"/>
              <a:t>.</a:t>
            </a:r>
          </a:p>
          <a:p>
            <a:r>
              <a:rPr lang="fr-FR" dirty="0" smtClean="0"/>
              <a:t> </a:t>
            </a:r>
            <a:r>
              <a:rPr lang="fr-FR" dirty="0"/>
              <a:t>Cette </a:t>
            </a:r>
            <a:r>
              <a:rPr lang="fr-FR" b="1" dirty="0"/>
              <a:t>classe ouvrière</a:t>
            </a:r>
            <a:r>
              <a:rPr lang="fr-FR" dirty="0"/>
              <a:t> est considérée par </a:t>
            </a:r>
            <a:r>
              <a:rPr lang="fr-FR" b="1" dirty="0"/>
              <a:t>Hegel</a:t>
            </a:r>
            <a:r>
              <a:rPr lang="fr-FR" dirty="0"/>
              <a:t> comme </a:t>
            </a:r>
            <a:r>
              <a:rPr lang="fr-FR" b="1" dirty="0"/>
              <a:t>la grande sacrifiée de la société,</a:t>
            </a:r>
            <a:r>
              <a:rPr lang="fr-FR" dirty="0"/>
              <a:t> non seulement parce qu’elle exécute le travail le plus dur, mais aussi parce qu’elle n’en tire aucune reconnaissance </a:t>
            </a:r>
            <a:r>
              <a:rPr lang="fr-FR" dirty="0" smtClean="0"/>
              <a:t>sociale.</a:t>
            </a:r>
            <a:endParaRPr lang="fr-FR" dirty="0"/>
          </a:p>
        </p:txBody>
      </p:sp>
    </p:spTree>
    <p:extLst>
      <p:ext uri="{BB962C8B-B14F-4D97-AF65-F5344CB8AC3E}">
        <p14:creationId xmlns:p14="http://schemas.microsoft.com/office/powerpoint/2010/main" val="17363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3568" y="2204864"/>
            <a:ext cx="7848600" cy="3960440"/>
          </a:xfrm>
        </p:spPr>
        <p:txBody>
          <a:bodyPr/>
          <a:lstStyle/>
          <a:p>
            <a:pPr lvl="0"/>
            <a:r>
              <a:rPr lang="fr-FR" sz="2800" b="1" i="1" dirty="0">
                <a:solidFill>
                  <a:schemeClr val="tx1">
                    <a:lumMod val="95000"/>
                    <a:lumOff val="5000"/>
                  </a:schemeClr>
                </a:solidFill>
              </a:rPr>
              <a:t>B) « l’arraisonnement » technique du travail</a:t>
            </a:r>
            <a:r>
              <a:rPr lang="fr-FR" dirty="0"/>
              <a:t/>
            </a:r>
            <a:br>
              <a:rPr lang="fr-FR" dirty="0"/>
            </a:br>
            <a:endParaRPr lang="fr-FR" dirty="0"/>
          </a:p>
        </p:txBody>
      </p:sp>
      <p:sp>
        <p:nvSpPr>
          <p:cNvPr id="5" name="Sous-titre 4"/>
          <p:cNvSpPr>
            <a:spLocks noGrp="1"/>
          </p:cNvSpPr>
          <p:nvPr>
            <p:ph type="subTitle" idx="1"/>
          </p:nvPr>
        </p:nvSpPr>
        <p:spPr>
          <a:xfrm>
            <a:off x="971600" y="1268760"/>
            <a:ext cx="6400800" cy="1656184"/>
          </a:xfrm>
        </p:spPr>
        <p:txBody>
          <a:bodyPr>
            <a:normAutofit fontScale="92500"/>
          </a:bodyPr>
          <a:lstStyle/>
          <a:p>
            <a:pPr marL="342900" indent="-342900">
              <a:buFont typeface="Wingdings" panose="05000000000000000000" pitchFamily="2" charset="2"/>
              <a:buChar char="Ø"/>
            </a:pPr>
            <a:r>
              <a:rPr lang="fr-FR" i="1" dirty="0"/>
              <a:t>Dans le travail exploité, le travailleur est dépossédé de son travail, qui devient le bien d’un autre ; le travailleur exploité est </a:t>
            </a:r>
            <a:r>
              <a:rPr lang="fr-FR" i="1" dirty="0" smtClean="0"/>
              <a:t>donc dépossédé </a:t>
            </a:r>
            <a:r>
              <a:rPr lang="fr-FR" i="1" dirty="0"/>
              <a:t>de lui-même, aliéné. Cette aliénation est en outre aggravée par la dégradation des conditions de travail qu’engendre paradoxalement le progrès technique.</a:t>
            </a:r>
            <a:endParaRPr lang="fr-FR" dirty="0"/>
          </a:p>
          <a:p>
            <a:endParaRPr lang="fr-FR" dirty="0"/>
          </a:p>
        </p:txBody>
      </p:sp>
    </p:spTree>
    <p:extLst>
      <p:ext uri="{BB962C8B-B14F-4D97-AF65-F5344CB8AC3E}">
        <p14:creationId xmlns:p14="http://schemas.microsoft.com/office/powerpoint/2010/main" val="1262891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terme d’« arraisonnement »</a:t>
            </a:r>
            <a:endParaRPr lang="fr-FR" dirty="0"/>
          </a:p>
        </p:txBody>
      </p:sp>
      <p:sp>
        <p:nvSpPr>
          <p:cNvPr id="3" name="Espace réservé du contenu 2"/>
          <p:cNvSpPr>
            <a:spLocks noGrp="1"/>
          </p:cNvSpPr>
          <p:nvPr>
            <p:ph idx="1"/>
          </p:nvPr>
        </p:nvSpPr>
        <p:spPr/>
        <p:txBody>
          <a:bodyPr>
            <a:normAutofit fontScale="92500"/>
          </a:bodyPr>
          <a:lstStyle/>
          <a:p>
            <a:r>
              <a:rPr lang="fr-FR" b="1" dirty="0" smtClean="0"/>
              <a:t>Ce concept </a:t>
            </a:r>
            <a:r>
              <a:rPr lang="fr-FR" b="1" dirty="0"/>
              <a:t>est inventé par Martin Heidegger</a:t>
            </a:r>
            <a:r>
              <a:rPr lang="fr-FR" dirty="0"/>
              <a:t>, philosophe allemand du XXème siècle, pour qualifier </a:t>
            </a:r>
            <a:r>
              <a:rPr lang="fr-FR" b="1" dirty="0"/>
              <a:t>l’action technique de l’homme sur la nature</a:t>
            </a:r>
            <a:r>
              <a:rPr lang="fr-FR" dirty="0"/>
              <a:t> : par la technique, l’homme « arraisonne » les choses, c’est-à-dire qu’il les </a:t>
            </a:r>
            <a:r>
              <a:rPr lang="fr-FR" b="1" dirty="0"/>
              <a:t>soumet aux lois et impératifs de la raison.</a:t>
            </a:r>
            <a:r>
              <a:rPr lang="fr-FR" dirty="0"/>
              <a:t> </a:t>
            </a:r>
            <a:endParaRPr lang="fr-FR" dirty="0" smtClean="0"/>
          </a:p>
          <a:p>
            <a:r>
              <a:rPr lang="fr-FR" dirty="0" smtClean="0"/>
              <a:t>On </a:t>
            </a:r>
            <a:r>
              <a:rPr lang="fr-FR" dirty="0"/>
              <a:t>a vu que la technique se définit en effet comme une ruse de l’homme avec la nature : l’homme en se soumettant aux lois de la nature, apprend à les connaître et à les utiliser en fonction de ses besoins propres. </a:t>
            </a:r>
          </a:p>
          <a:p>
            <a:endParaRPr lang="fr-FR" dirty="0"/>
          </a:p>
        </p:txBody>
      </p:sp>
    </p:spTree>
    <p:extLst>
      <p:ext uri="{BB962C8B-B14F-4D97-AF65-F5344CB8AC3E}">
        <p14:creationId xmlns:p14="http://schemas.microsoft.com/office/powerpoint/2010/main" val="19371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75466"/>
            <a:ext cx="8496943" cy="3921885"/>
          </a:xfrm>
        </p:spPr>
        <p:txBody>
          <a:bodyPr>
            <a:normAutofit fontScale="92500"/>
          </a:bodyPr>
          <a:lstStyle/>
          <a:p>
            <a:r>
              <a:rPr lang="fr-FR" b="1" dirty="0"/>
              <a:t>L’activité technique de l’homme est donc le mode selon lequel l’homme travaille la nature</a:t>
            </a:r>
            <a:r>
              <a:rPr lang="fr-FR" dirty="0"/>
              <a:t>, c’est-à-dire avant tout la </a:t>
            </a:r>
            <a:r>
              <a:rPr lang="fr-FR" b="1" dirty="0"/>
              <a:t>matière</a:t>
            </a:r>
            <a:r>
              <a:rPr lang="fr-FR" dirty="0"/>
              <a:t>, cette matière qui résiste et que l’homme ne peut transformer et façonner à son image qu’au terme d’un affrontement physique, mettant en jeu la puissance musculaire de son corps et l’inventivité de son esprit, son intelligence. </a:t>
            </a:r>
          </a:p>
          <a:p>
            <a:r>
              <a:rPr lang="fr-FR" dirty="0"/>
              <a:t>En ce sens, on peut dire que le travail et la technique manifestent </a:t>
            </a:r>
            <a:r>
              <a:rPr lang="fr-FR" b="1" dirty="0"/>
              <a:t>une dimension fondamentale de la </a:t>
            </a:r>
            <a:r>
              <a:rPr lang="fr-FR" b="1" dirty="0" smtClean="0"/>
              <a:t>culture.</a:t>
            </a:r>
            <a:r>
              <a:rPr lang="fr-FR" dirty="0" smtClean="0"/>
              <a:t> </a:t>
            </a:r>
            <a:r>
              <a:rPr lang="fr-FR" dirty="0"/>
              <a:t>En tant qu’être culturel, l’homme se situe dans un rapport d’opposition à la nature, de transformation de cette dernière en vue de l’adapter à ses propres besoins. </a:t>
            </a:r>
          </a:p>
        </p:txBody>
      </p:sp>
      <p:sp>
        <p:nvSpPr>
          <p:cNvPr id="2" name="Titre 1"/>
          <p:cNvSpPr>
            <a:spLocks noGrp="1"/>
          </p:cNvSpPr>
          <p:nvPr>
            <p:ph type="title"/>
          </p:nvPr>
        </p:nvSpPr>
        <p:spPr/>
        <p:txBody>
          <a:bodyPr>
            <a:normAutofit fontScale="90000"/>
          </a:bodyPr>
          <a:lstStyle/>
          <a:p>
            <a:pPr algn="ctr"/>
            <a:r>
              <a:rPr lang="fr-FR" dirty="0" smtClean="0"/>
              <a:t>Le travail et la technique, expressions de la culture</a:t>
            </a:r>
            <a:endParaRPr lang="fr-FR" dirty="0"/>
          </a:p>
        </p:txBody>
      </p:sp>
    </p:spTree>
    <p:extLst>
      <p:ext uri="{BB962C8B-B14F-4D97-AF65-F5344CB8AC3E}">
        <p14:creationId xmlns:p14="http://schemas.microsoft.com/office/powerpoint/2010/main" val="23138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lgn="ctr"/>
            <a:r>
              <a:rPr lang="fr-FR" dirty="0" smtClean="0"/>
              <a:t>Convergence entre le capitalisme et la technique</a:t>
            </a:r>
            <a:endParaRPr lang="fr-FR" dirty="0"/>
          </a:p>
        </p:txBody>
      </p:sp>
      <p:sp>
        <p:nvSpPr>
          <p:cNvPr id="6" name="Espace réservé du contenu 5"/>
          <p:cNvSpPr>
            <a:spLocks noGrp="1"/>
          </p:cNvSpPr>
          <p:nvPr>
            <p:ph idx="1"/>
          </p:nvPr>
        </p:nvSpPr>
        <p:spPr/>
        <p:txBody>
          <a:bodyPr>
            <a:normAutofit fontScale="92500" lnSpcReduction="10000"/>
          </a:bodyPr>
          <a:lstStyle/>
          <a:p>
            <a:r>
              <a:rPr lang="fr-FR" dirty="0" smtClean="0"/>
              <a:t>Ils se </a:t>
            </a:r>
            <a:r>
              <a:rPr lang="fr-FR" dirty="0"/>
              <a:t>rencontrent dans un </a:t>
            </a:r>
            <a:r>
              <a:rPr lang="fr-FR" b="1" dirty="0"/>
              <a:t>souci commun de produire avec un maximum d’efficacité des objets condamnés à être perpétuellement renouvelés</a:t>
            </a:r>
            <a:r>
              <a:rPr lang="fr-FR" b="1" dirty="0" smtClean="0"/>
              <a:t>.</a:t>
            </a:r>
          </a:p>
          <a:p>
            <a:r>
              <a:rPr lang="fr-FR" b="1" dirty="0" smtClean="0"/>
              <a:t> La </a:t>
            </a:r>
            <a:r>
              <a:rPr lang="fr-FR" b="1" dirty="0"/>
              <a:t>révolution industrielle consacre cette pleine solidarité entre économie et technique</a:t>
            </a:r>
            <a:r>
              <a:rPr lang="fr-FR" dirty="0"/>
              <a:t>. En effet, la révolution industrielle est d’abord </a:t>
            </a:r>
            <a:r>
              <a:rPr lang="fr-FR" b="1" dirty="0"/>
              <a:t>née d’un progrès technique radical</a:t>
            </a:r>
            <a:r>
              <a:rPr lang="fr-FR" dirty="0"/>
              <a:t> : </a:t>
            </a:r>
            <a:r>
              <a:rPr lang="fr-FR" b="1" dirty="0"/>
              <a:t>l’apparition de la machine</a:t>
            </a:r>
            <a:r>
              <a:rPr lang="fr-FR" dirty="0"/>
              <a:t>. </a:t>
            </a:r>
          </a:p>
          <a:p>
            <a:r>
              <a:rPr lang="fr-FR" dirty="0"/>
              <a:t>Ce progrès va imposer une </a:t>
            </a:r>
            <a:r>
              <a:rPr lang="fr-FR" b="1" dirty="0"/>
              <a:t>mutation dans la relation de l’homme au travail</a:t>
            </a:r>
            <a:r>
              <a:rPr lang="fr-FR" dirty="0"/>
              <a:t>, qui, dans la société artisanale traditionnelle, s’effectuait grâce à l’outil.</a:t>
            </a:r>
          </a:p>
        </p:txBody>
      </p:sp>
    </p:spTree>
    <p:extLst>
      <p:ext uri="{BB962C8B-B14F-4D97-AF65-F5344CB8AC3E}">
        <p14:creationId xmlns:p14="http://schemas.microsoft.com/office/powerpoint/2010/main" val="7255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Différence entre l’outil et la machine</a:t>
            </a:r>
            <a:endParaRPr lang="fr-FR" dirty="0"/>
          </a:p>
        </p:txBody>
      </p:sp>
      <p:sp>
        <p:nvSpPr>
          <p:cNvPr id="3" name="Espace réservé du texte 2"/>
          <p:cNvSpPr>
            <a:spLocks noGrp="1"/>
          </p:cNvSpPr>
          <p:nvPr>
            <p:ph type="body" idx="1"/>
          </p:nvPr>
        </p:nvSpPr>
        <p:spPr/>
        <p:txBody>
          <a:bodyPr/>
          <a:lstStyle/>
          <a:p>
            <a:r>
              <a:rPr lang="fr-FR" dirty="0" smtClean="0"/>
              <a:t>L’outil</a:t>
            </a:r>
            <a:endParaRPr lang="fr-FR" dirty="0"/>
          </a:p>
        </p:txBody>
      </p:sp>
      <p:sp>
        <p:nvSpPr>
          <p:cNvPr id="4" name="Espace réservé du contenu 3"/>
          <p:cNvSpPr>
            <a:spLocks noGrp="1"/>
          </p:cNvSpPr>
          <p:nvPr>
            <p:ph sz="half" idx="2"/>
          </p:nvPr>
        </p:nvSpPr>
        <p:spPr>
          <a:prstGeom prst="rect">
            <a:avLst/>
          </a:prstGeom>
        </p:spPr>
        <p:txBody>
          <a:bodyPr>
            <a:normAutofit fontScale="85000" lnSpcReduction="10000"/>
          </a:bodyPr>
          <a:lstStyle/>
          <a:p>
            <a:r>
              <a:rPr lang="fr-FR" dirty="0"/>
              <a:t>T</a:t>
            </a:r>
            <a:r>
              <a:rPr lang="fr-FR" dirty="0" smtClean="0"/>
              <a:t>raditionnellement </a:t>
            </a:r>
            <a:r>
              <a:rPr lang="fr-FR" dirty="0"/>
              <a:t>défini comme « </a:t>
            </a:r>
            <a:r>
              <a:rPr lang="fr-FR" i="1" dirty="0"/>
              <a:t>le prolongement de la main </a:t>
            </a:r>
            <a:r>
              <a:rPr lang="fr-FR" dirty="0"/>
              <a:t>» </a:t>
            </a:r>
            <a:r>
              <a:rPr lang="fr-FR" dirty="0" smtClean="0"/>
              <a:t>(Aristote</a:t>
            </a:r>
            <a:r>
              <a:rPr lang="fr-FR" dirty="0"/>
              <a:t>, </a:t>
            </a:r>
            <a:r>
              <a:rPr lang="fr-FR" i="1" u="sng" dirty="0"/>
              <a:t>Les parties des animaux</a:t>
            </a:r>
            <a:r>
              <a:rPr lang="fr-FR" dirty="0"/>
              <a:t>). </a:t>
            </a:r>
            <a:endParaRPr lang="fr-FR" dirty="0" smtClean="0"/>
          </a:p>
          <a:p>
            <a:r>
              <a:rPr lang="fr-FR" dirty="0" smtClean="0"/>
              <a:t>L’outil </a:t>
            </a:r>
            <a:r>
              <a:rPr lang="fr-FR" dirty="0"/>
              <a:t>est en effet ce qui permet à la volonté de l’homme de se manifester dans une transformation performante de la </a:t>
            </a:r>
            <a:r>
              <a:rPr lang="fr-FR" dirty="0" smtClean="0"/>
              <a:t>matière</a:t>
            </a:r>
          </a:p>
          <a:p>
            <a:r>
              <a:rPr lang="fr-FR" dirty="0" smtClean="0"/>
              <a:t>Dans le travail artisanal, </a:t>
            </a:r>
            <a:r>
              <a:rPr lang="fr-FR" b="1" dirty="0" smtClean="0"/>
              <a:t>l’outil est au service du travailleur</a:t>
            </a:r>
            <a:r>
              <a:rPr lang="fr-FR" dirty="0" smtClean="0"/>
              <a:t>.</a:t>
            </a:r>
            <a:endParaRPr lang="fr-FR" dirty="0"/>
          </a:p>
        </p:txBody>
      </p:sp>
      <p:sp>
        <p:nvSpPr>
          <p:cNvPr id="6" name="Espace réservé du texte 5"/>
          <p:cNvSpPr>
            <a:spLocks noGrp="1"/>
          </p:cNvSpPr>
          <p:nvPr>
            <p:ph type="body" sz="quarter" idx="3"/>
          </p:nvPr>
        </p:nvSpPr>
        <p:spPr/>
        <p:txBody>
          <a:bodyPr/>
          <a:lstStyle/>
          <a:p>
            <a:r>
              <a:rPr lang="fr-FR" dirty="0" smtClean="0"/>
              <a:t>La machine</a:t>
            </a:r>
            <a:endParaRPr lang="fr-FR" dirty="0"/>
          </a:p>
        </p:txBody>
      </p:sp>
      <p:sp>
        <p:nvSpPr>
          <p:cNvPr id="5" name="Espace réservé du contenu 4"/>
          <p:cNvSpPr>
            <a:spLocks noGrp="1"/>
          </p:cNvSpPr>
          <p:nvPr>
            <p:ph sz="quarter" idx="4"/>
          </p:nvPr>
        </p:nvSpPr>
        <p:spPr>
          <a:prstGeom prst="rect">
            <a:avLst/>
          </a:prstGeom>
        </p:spPr>
        <p:txBody>
          <a:bodyPr>
            <a:normAutofit fontScale="85000" lnSpcReduction="20000"/>
          </a:bodyPr>
          <a:lstStyle/>
          <a:p>
            <a:r>
              <a:rPr lang="fr-FR" b="1" dirty="0"/>
              <a:t>S</a:t>
            </a:r>
            <a:r>
              <a:rPr lang="fr-FR" dirty="0" smtClean="0"/>
              <a:t>e </a:t>
            </a:r>
            <a:r>
              <a:rPr lang="fr-FR" dirty="0"/>
              <a:t>distingue de l’outil au sens où l’énergie qui est utilisée pour son fonctionnement n’est pas celle de l’homme, mais une énergie naturelle, détournée de son cours et transformée par un moteur en mouvement mécanique. </a:t>
            </a:r>
            <a:endParaRPr lang="fr-FR" dirty="0" smtClean="0"/>
          </a:p>
          <a:p>
            <a:r>
              <a:rPr lang="fr-FR" dirty="0"/>
              <a:t>L</a:t>
            </a:r>
            <a:r>
              <a:rPr lang="fr-FR" dirty="0" smtClean="0"/>
              <a:t>a </a:t>
            </a:r>
            <a:r>
              <a:rPr lang="fr-FR" dirty="0"/>
              <a:t>machine consacre un travail sans homme, ou plus exactement, </a:t>
            </a:r>
            <a:r>
              <a:rPr lang="fr-FR" b="1" dirty="0"/>
              <a:t>un travail où l’homme n’est plus au centre, mais au service de la machine</a:t>
            </a:r>
            <a:r>
              <a:rPr lang="fr-FR" dirty="0"/>
              <a:t>,</a:t>
            </a:r>
          </a:p>
          <a:p>
            <a:endParaRPr lang="fr-FR" dirty="0"/>
          </a:p>
        </p:txBody>
      </p:sp>
    </p:spTree>
    <p:extLst>
      <p:ext uri="{BB962C8B-B14F-4D97-AF65-F5344CB8AC3E}">
        <p14:creationId xmlns:p14="http://schemas.microsoft.com/office/powerpoint/2010/main" val="4920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Machinisme et parcellarisation du travail</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a:t>L</a:t>
            </a:r>
            <a:r>
              <a:rPr lang="fr-FR" b="1" dirty="0" smtClean="0"/>
              <a:t>e </a:t>
            </a:r>
            <a:r>
              <a:rPr lang="fr-FR" b="1" dirty="0"/>
              <a:t>machinisme s’accompagne d’une division extrême du </a:t>
            </a:r>
            <a:r>
              <a:rPr lang="fr-FR" b="1" dirty="0" smtClean="0"/>
              <a:t>travail.</a:t>
            </a:r>
          </a:p>
          <a:p>
            <a:r>
              <a:rPr lang="fr-FR" dirty="0"/>
              <a:t>Dans la manufacture et à l’usine, le travail est décomposé en une multitude de tâches, et plus exactement de gestes. On ne demande pas à l’ouvrier d’être vraiment un manuel, d’avoir une véritable habileté. On </a:t>
            </a:r>
            <a:r>
              <a:rPr lang="fr-FR" b="1" dirty="0"/>
              <a:t>exige de lui de n’être qu’un geste, qu’il doit répéter inlassablement pendant des heures.</a:t>
            </a:r>
            <a:r>
              <a:rPr lang="fr-FR" dirty="0"/>
              <a:t> </a:t>
            </a:r>
            <a:r>
              <a:rPr lang="fr-FR" b="1" dirty="0"/>
              <a:t>Ce geste est insensé puisqu’il ne forme plus un objet complet,</a:t>
            </a:r>
            <a:r>
              <a:rPr lang="fr-FR" dirty="0"/>
              <a:t> et ne peut plus refléter cette maîtrise du métier qui gratifiait l’artisan.</a:t>
            </a:r>
          </a:p>
          <a:p>
            <a:r>
              <a:rPr lang="fr-FR" b="1" dirty="0"/>
              <a:t>Charles Taylor</a:t>
            </a:r>
            <a:r>
              <a:rPr lang="fr-FR" dirty="0"/>
              <a:t> systématisera à l’extrême cette </a:t>
            </a:r>
            <a:r>
              <a:rPr lang="fr-FR" b="1" dirty="0"/>
              <a:t>rationalisation</a:t>
            </a:r>
            <a:r>
              <a:rPr lang="fr-FR" dirty="0"/>
              <a:t> du travail humain : </a:t>
            </a:r>
            <a:r>
              <a:rPr lang="fr-FR" b="1" dirty="0"/>
              <a:t>le </a:t>
            </a:r>
            <a:r>
              <a:rPr lang="fr-FR" b="1" i="1" dirty="0"/>
              <a:t>travail à la </a:t>
            </a:r>
            <a:r>
              <a:rPr lang="fr-FR" b="1" i="1" dirty="0" smtClean="0"/>
              <a:t>chaîne.</a:t>
            </a:r>
            <a:endParaRPr lang="fr-FR" dirty="0"/>
          </a:p>
        </p:txBody>
      </p:sp>
    </p:spTree>
    <p:extLst>
      <p:ext uri="{BB962C8B-B14F-4D97-AF65-F5344CB8AC3E}">
        <p14:creationId xmlns:p14="http://schemas.microsoft.com/office/powerpoint/2010/main" val="5219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half" idx="2"/>
          </p:nvPr>
        </p:nvSpPr>
        <p:spPr/>
        <p:txBody>
          <a:bodyPr/>
          <a:lstStyle/>
          <a:p>
            <a:pPr algn="just"/>
            <a:r>
              <a:rPr lang="fr-FR" b="1" dirty="0" smtClean="0"/>
              <a:t>Dans ce film, Charlie Chaplin produit une critique du travail taylorisé et de l’homme asservi par la machine</a:t>
            </a:r>
            <a:endParaRPr lang="fr-FR" b="1" dirty="0"/>
          </a:p>
        </p:txBody>
      </p:sp>
      <p:sp>
        <p:nvSpPr>
          <p:cNvPr id="4" name="Titre 3"/>
          <p:cNvSpPr>
            <a:spLocks noGrp="1"/>
          </p:cNvSpPr>
          <p:nvPr>
            <p:ph type="title"/>
          </p:nvPr>
        </p:nvSpPr>
        <p:spPr/>
        <p:txBody>
          <a:bodyPr>
            <a:normAutofit fontScale="90000"/>
          </a:bodyPr>
          <a:lstStyle/>
          <a:p>
            <a:r>
              <a:rPr lang="fr-FR" dirty="0" smtClean="0"/>
              <a:t>Charlie Chaplin, </a:t>
            </a:r>
            <a:r>
              <a:rPr lang="fr-FR" i="1" u="sng" dirty="0" smtClean="0"/>
              <a:t>Les temps modernes</a:t>
            </a:r>
            <a:endParaRPr lang="fr-FR" i="1" u="sng"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55976" y="620688"/>
            <a:ext cx="3905250" cy="292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640" y="3789040"/>
            <a:ext cx="324036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140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85800" y="1600200"/>
            <a:ext cx="7772400" cy="172616"/>
          </a:xfrm>
        </p:spPr>
        <p:txBody>
          <a:bodyPr>
            <a:normAutofit fontScale="90000"/>
          </a:bodyPr>
          <a:lstStyle/>
          <a:p>
            <a:pPr algn="ctr"/>
            <a:endParaRPr lang="fr-FR" dirty="0"/>
          </a:p>
        </p:txBody>
      </p:sp>
      <p:sp>
        <p:nvSpPr>
          <p:cNvPr id="6" name="Espace réservé du contenu 5"/>
          <p:cNvSpPr>
            <a:spLocks noGrp="1"/>
          </p:cNvSpPr>
          <p:nvPr>
            <p:ph type="subTitle" idx="1"/>
          </p:nvPr>
        </p:nvSpPr>
        <p:spPr>
          <a:xfrm>
            <a:off x="1371600" y="2132856"/>
            <a:ext cx="6872808" cy="3456383"/>
          </a:xfrm>
        </p:spPr>
        <p:txBody>
          <a:bodyPr>
            <a:normAutofit/>
          </a:bodyPr>
          <a:lstStyle/>
          <a:p>
            <a:pPr marL="0" indent="0">
              <a:buNone/>
            </a:pPr>
            <a:endParaRPr lang="fr-FR" dirty="0" smtClean="0"/>
          </a:p>
          <a:p>
            <a:pPr marL="0" indent="0">
              <a:buNone/>
            </a:pPr>
            <a:r>
              <a:rPr lang="fr-FR" dirty="0" smtClean="0"/>
              <a:t>« </a:t>
            </a:r>
            <a:r>
              <a:rPr lang="fr-FR" i="1" dirty="0" smtClean="0"/>
              <a:t>La grande industrie</a:t>
            </a:r>
            <a:r>
              <a:rPr lang="fr-FR" dirty="0"/>
              <a:t> </a:t>
            </a:r>
            <a:r>
              <a:rPr lang="fr-FR" i="1" dirty="0"/>
              <a:t>fait du travailleur un infirme et une monstruosité en cultivant, comme dans une serre, son savoir-faire de détail, tout en étouffant un monde de pulsions et de talents productifs ; non seulement les divers travaux partiels sont répartis entre différents individus ; mais l’individu lui-même est divisé, transformé en mécanisme automatique d’un travail partiel</a:t>
            </a:r>
            <a:r>
              <a:rPr lang="fr-FR" dirty="0"/>
              <a:t> ». </a:t>
            </a:r>
            <a:endParaRPr lang="fr-FR" dirty="0" smtClean="0"/>
          </a:p>
          <a:p>
            <a:pPr marL="0" indent="0" algn="r">
              <a:buNone/>
            </a:pPr>
            <a:r>
              <a:rPr lang="fr-FR" dirty="0" smtClean="0"/>
              <a:t>Karl Marx, </a:t>
            </a:r>
            <a:r>
              <a:rPr lang="fr-FR" i="1" u="sng" dirty="0" smtClean="0"/>
              <a:t>Le Capital</a:t>
            </a:r>
            <a:endParaRPr lang="fr-FR" i="1" u="sng" dirty="0"/>
          </a:p>
        </p:txBody>
      </p:sp>
    </p:spTree>
    <p:extLst>
      <p:ext uri="{BB962C8B-B14F-4D97-AF65-F5344CB8AC3E}">
        <p14:creationId xmlns:p14="http://schemas.microsoft.com/office/powerpoint/2010/main" val="33551812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Travail artisanal et travail à la chaîne</a:t>
            </a:r>
            <a:endParaRPr lang="fr-FR" dirty="0"/>
          </a:p>
        </p:txBody>
      </p:sp>
      <p:sp>
        <p:nvSpPr>
          <p:cNvPr id="2" name="Espace réservé du texte 1"/>
          <p:cNvSpPr>
            <a:spLocks noGrp="1"/>
          </p:cNvSpPr>
          <p:nvPr>
            <p:ph type="body" idx="1"/>
          </p:nvPr>
        </p:nvSpPr>
        <p:spPr>
          <a:xfrm>
            <a:off x="467544" y="2204864"/>
            <a:ext cx="3822192" cy="639762"/>
          </a:xfrm>
        </p:spPr>
        <p:txBody>
          <a:bodyPr>
            <a:normAutofit fontScale="85000" lnSpcReduction="20000"/>
          </a:bodyPr>
          <a:lstStyle/>
          <a:p>
            <a:r>
              <a:rPr lang="fr-FR" b="1" dirty="0"/>
              <a:t>Dans le monde artisanal, le travailleur fait un objet complet</a:t>
            </a:r>
            <a:r>
              <a:rPr lang="fr-FR" dirty="0"/>
              <a:t>.</a:t>
            </a:r>
          </a:p>
          <a:p>
            <a:endParaRPr lang="fr-FR" dirty="0"/>
          </a:p>
        </p:txBody>
      </p:sp>
      <p:sp>
        <p:nvSpPr>
          <p:cNvPr id="5" name="Espace réservé du contenu 4"/>
          <p:cNvSpPr>
            <a:spLocks noGrp="1"/>
          </p:cNvSpPr>
          <p:nvPr>
            <p:ph sz="half" idx="2"/>
          </p:nvPr>
        </p:nvSpPr>
        <p:spPr>
          <a:xfrm>
            <a:off x="677332" y="2852936"/>
            <a:ext cx="3820055" cy="3273227"/>
          </a:xfrm>
          <a:prstGeom prst="rect">
            <a:avLst/>
          </a:prstGeom>
        </p:spPr>
        <p:txBody>
          <a:bodyPr>
            <a:normAutofit fontScale="92500" lnSpcReduction="20000"/>
          </a:bodyPr>
          <a:lstStyle/>
          <a:p>
            <a:r>
              <a:rPr lang="fr-FR" dirty="0" smtClean="0"/>
              <a:t>Ce </a:t>
            </a:r>
            <a:r>
              <a:rPr lang="fr-FR" dirty="0"/>
              <a:t>travail requiert un long apprentissage, qui forme véritablement le travailleur. En effet, par l’apprentissage de son métier, l’homme apprend la patience, la rigueur, l’exigence ; il stimule son intelligence et bien d’autres qualités proprement humaines. </a:t>
            </a:r>
            <a:endParaRPr lang="fr-FR" dirty="0" smtClean="0"/>
          </a:p>
          <a:p>
            <a:r>
              <a:rPr lang="fr-FR" dirty="0" smtClean="0"/>
              <a:t>L’objet fabriqué </a:t>
            </a:r>
            <a:r>
              <a:rPr lang="fr-FR" dirty="0"/>
              <a:t>est le reflet permanent de cette maîtrise de soi à laquelle le métier permet d’accéder</a:t>
            </a:r>
          </a:p>
        </p:txBody>
      </p:sp>
      <p:sp>
        <p:nvSpPr>
          <p:cNvPr id="3" name="Espace réservé du texte 2"/>
          <p:cNvSpPr>
            <a:spLocks noGrp="1"/>
          </p:cNvSpPr>
          <p:nvPr>
            <p:ph type="body" sz="quarter" idx="3"/>
          </p:nvPr>
        </p:nvSpPr>
        <p:spPr>
          <a:xfrm>
            <a:off x="4644008" y="1844824"/>
            <a:ext cx="3822192" cy="927794"/>
          </a:xfrm>
        </p:spPr>
        <p:txBody>
          <a:bodyPr>
            <a:normAutofit fontScale="70000" lnSpcReduction="20000"/>
          </a:bodyPr>
          <a:lstStyle/>
          <a:p>
            <a:r>
              <a:rPr lang="fr-FR" b="1" dirty="0"/>
              <a:t>A l’inverse, dans son effort de rationalisation de la production, la grande industrie a séparé le travail créatif et intellectuel du travail manuel</a:t>
            </a:r>
            <a:endParaRPr lang="fr-FR" dirty="0"/>
          </a:p>
        </p:txBody>
      </p:sp>
      <p:sp>
        <p:nvSpPr>
          <p:cNvPr id="6" name="Espace réservé du contenu 5"/>
          <p:cNvSpPr>
            <a:spLocks noGrp="1"/>
          </p:cNvSpPr>
          <p:nvPr>
            <p:ph sz="quarter" idx="4"/>
          </p:nvPr>
        </p:nvSpPr>
        <p:spPr>
          <a:xfrm>
            <a:off x="4645025" y="2996952"/>
            <a:ext cx="3822192" cy="3129211"/>
          </a:xfrm>
          <a:prstGeom prst="rect">
            <a:avLst/>
          </a:prstGeom>
        </p:spPr>
        <p:txBody>
          <a:bodyPr>
            <a:normAutofit fontScale="85000" lnSpcReduction="20000"/>
          </a:bodyPr>
          <a:lstStyle/>
          <a:p>
            <a:pPr marL="0" indent="0">
              <a:buNone/>
            </a:pPr>
            <a:endParaRPr lang="fr-FR" dirty="0" smtClean="0"/>
          </a:p>
          <a:p>
            <a:r>
              <a:rPr lang="fr-FR" dirty="0" smtClean="0"/>
              <a:t> D’où </a:t>
            </a:r>
            <a:r>
              <a:rPr lang="fr-FR" dirty="0"/>
              <a:t>deux types de travailleurs très </a:t>
            </a:r>
            <a:r>
              <a:rPr lang="fr-FR" dirty="0" smtClean="0"/>
              <a:t>différents</a:t>
            </a:r>
            <a:r>
              <a:rPr lang="fr-FR" dirty="0"/>
              <a:t> </a:t>
            </a:r>
            <a:r>
              <a:rPr lang="fr-FR" dirty="0" smtClean="0"/>
              <a:t>:</a:t>
            </a:r>
          </a:p>
          <a:p>
            <a:pPr marL="514350" indent="-514350">
              <a:buAutoNum type="arabicParenR"/>
            </a:pPr>
            <a:r>
              <a:rPr lang="fr-FR" dirty="0" smtClean="0"/>
              <a:t>les </a:t>
            </a:r>
            <a:r>
              <a:rPr lang="fr-FR" dirty="0"/>
              <a:t>ingénieurs, les intellectuels, les « cols blancs », qui appartiennent le plus souvent à la classe des riches et des </a:t>
            </a:r>
            <a:r>
              <a:rPr lang="fr-FR" dirty="0" smtClean="0"/>
              <a:t>possédants</a:t>
            </a:r>
            <a:r>
              <a:rPr lang="fr-FR" dirty="0"/>
              <a:t> </a:t>
            </a:r>
            <a:r>
              <a:rPr lang="fr-FR" dirty="0" smtClean="0"/>
              <a:t>;</a:t>
            </a:r>
          </a:p>
          <a:p>
            <a:pPr marL="514350" indent="-514350">
              <a:buAutoNum type="arabicParenR"/>
            </a:pPr>
            <a:r>
              <a:rPr lang="fr-FR" dirty="0" smtClean="0"/>
              <a:t> </a:t>
            </a:r>
            <a:r>
              <a:rPr lang="fr-FR" dirty="0"/>
              <a:t>les manuels, les « cols bleus », qui n’ont plus l’occasion, dans l’exercice de leur métier, d’user de leur propre intelligence, et à qui l’on ne demande qu’une force et qu’une dextérité </a:t>
            </a:r>
            <a:r>
              <a:rPr lang="fr-FR" dirty="0" smtClean="0"/>
              <a:t>physiques.</a:t>
            </a:r>
            <a:endParaRPr lang="fr-FR" dirty="0"/>
          </a:p>
        </p:txBody>
      </p:sp>
    </p:spTree>
    <p:extLst>
      <p:ext uri="{BB962C8B-B14F-4D97-AF65-F5344CB8AC3E}">
        <p14:creationId xmlns:p14="http://schemas.microsoft.com/office/powerpoint/2010/main" val="309002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paradoxe de la division du travail</a:t>
            </a:r>
            <a:endParaRPr lang="fr-FR" dirty="0"/>
          </a:p>
        </p:txBody>
      </p:sp>
      <p:sp>
        <p:nvSpPr>
          <p:cNvPr id="3" name="Espace réservé du contenu 2"/>
          <p:cNvSpPr>
            <a:spLocks noGrp="1"/>
          </p:cNvSpPr>
          <p:nvPr>
            <p:ph sz="half" idx="4294967295"/>
          </p:nvPr>
        </p:nvSpPr>
        <p:spPr>
          <a:xfrm>
            <a:off x="426233" y="1700808"/>
            <a:ext cx="4038600" cy="4718304"/>
          </a:xfrm>
          <a:prstGeom prst="rect">
            <a:avLst/>
          </a:prstGeom>
        </p:spPr>
        <p:txBody>
          <a:bodyPr>
            <a:normAutofit fontScale="85000" lnSpcReduction="20000"/>
          </a:bodyPr>
          <a:lstStyle/>
          <a:p>
            <a:r>
              <a:rPr lang="fr-FR" b="1" dirty="0"/>
              <a:t>P</a:t>
            </a:r>
            <a:r>
              <a:rPr lang="fr-FR" b="1" dirty="0" smtClean="0"/>
              <a:t>ositive </a:t>
            </a:r>
            <a:r>
              <a:rPr lang="fr-FR" b="1" dirty="0"/>
              <a:t>à l’origine</a:t>
            </a:r>
            <a:r>
              <a:rPr lang="fr-FR" dirty="0"/>
              <a:t>, car témoignant d’un partage des savoir-faire, en vue d’un échange équitable des </a:t>
            </a:r>
            <a:r>
              <a:rPr lang="fr-FR" dirty="0" smtClean="0"/>
              <a:t>biens </a:t>
            </a:r>
          </a:p>
          <a:p>
            <a:pPr marL="0" indent="0">
              <a:buNone/>
            </a:pPr>
            <a:endParaRPr lang="fr-FR" dirty="0" smtClean="0"/>
          </a:p>
          <a:p>
            <a:r>
              <a:rPr lang="fr-FR" dirty="0"/>
              <a:t>Le véritable travail humain s’établit dans le rapport entre la représentation </a:t>
            </a:r>
            <a:r>
              <a:rPr lang="fr-FR" b="1" dirty="0"/>
              <a:t>consciente</a:t>
            </a:r>
            <a:r>
              <a:rPr lang="fr-FR" dirty="0"/>
              <a:t> du produit final à réaliser et l’action qui transforme la </a:t>
            </a:r>
            <a:r>
              <a:rPr lang="fr-FR" dirty="0" smtClean="0"/>
              <a:t>matière ;</a:t>
            </a:r>
          </a:p>
          <a:p>
            <a:endParaRPr lang="fr-FR" dirty="0"/>
          </a:p>
          <a:p>
            <a:endParaRPr lang="fr-FR" dirty="0" smtClean="0"/>
          </a:p>
          <a:p>
            <a:endParaRPr lang="fr-FR" dirty="0" smtClean="0"/>
          </a:p>
          <a:p>
            <a:r>
              <a:rPr lang="fr-FR" dirty="0" smtClean="0"/>
              <a:t>A l’origine, le travail est divisé pour permettre à chacun de s’épanouir en excellant dans son domaine ;</a:t>
            </a:r>
            <a:endParaRPr lang="fr-FR" dirty="0"/>
          </a:p>
        </p:txBody>
      </p:sp>
      <p:sp>
        <p:nvSpPr>
          <p:cNvPr id="4" name="Espace réservé du contenu 3"/>
          <p:cNvSpPr>
            <a:spLocks noGrp="1"/>
          </p:cNvSpPr>
          <p:nvPr>
            <p:ph sz="half" idx="4294967295"/>
          </p:nvPr>
        </p:nvSpPr>
        <p:spPr>
          <a:xfrm>
            <a:off x="4648200" y="1673352"/>
            <a:ext cx="4038600" cy="4718304"/>
          </a:xfrm>
          <a:prstGeom prst="rect">
            <a:avLst/>
          </a:prstGeom>
        </p:spPr>
        <p:txBody>
          <a:bodyPr>
            <a:normAutofit fontScale="85000" lnSpcReduction="20000"/>
          </a:bodyPr>
          <a:lstStyle/>
          <a:p>
            <a:r>
              <a:rPr lang="fr-FR" b="1" dirty="0" smtClean="0"/>
              <a:t>Elle </a:t>
            </a:r>
            <a:r>
              <a:rPr lang="fr-FR" b="1" dirty="0"/>
              <a:t>devient aliénante </a:t>
            </a:r>
            <a:r>
              <a:rPr lang="fr-FR" dirty="0"/>
              <a:t>en aboutissant à une parcellisation des tâches et à une division entre les classes </a:t>
            </a:r>
            <a:r>
              <a:rPr lang="fr-FR" dirty="0" smtClean="0"/>
              <a:t>sociales ;</a:t>
            </a:r>
          </a:p>
          <a:p>
            <a:pPr marL="0" indent="0">
              <a:buNone/>
            </a:pPr>
            <a:endParaRPr lang="fr-FR" dirty="0" smtClean="0"/>
          </a:p>
          <a:p>
            <a:r>
              <a:rPr lang="fr-FR" dirty="0"/>
              <a:t>la division taylorisée du travail est telle que </a:t>
            </a:r>
            <a:r>
              <a:rPr lang="fr-FR" b="1" dirty="0"/>
              <a:t>l’ouvrier perd le sens du travail.</a:t>
            </a:r>
            <a:r>
              <a:rPr lang="fr-FR" dirty="0"/>
              <a:t> Simple rouage dans une longue chaîne d’étapes fractionnées, il n’a plus la représentation de l’objet qu’il fabrique, </a:t>
            </a:r>
            <a:endParaRPr lang="fr-FR" dirty="0" smtClean="0"/>
          </a:p>
          <a:p>
            <a:endParaRPr lang="fr-FR" dirty="0"/>
          </a:p>
          <a:p>
            <a:pPr marL="0" indent="0">
              <a:buNone/>
            </a:pPr>
            <a:endParaRPr lang="fr-FR" dirty="0" smtClean="0"/>
          </a:p>
          <a:p>
            <a:r>
              <a:rPr lang="fr-FR" b="1" dirty="0" smtClean="0"/>
              <a:t>Le travail humain est désormais divisé pour </a:t>
            </a:r>
            <a:r>
              <a:rPr lang="fr-FR" b="1" dirty="0"/>
              <a:t>permettre à certains hommes d’en exploiter d’autres. </a:t>
            </a:r>
            <a:endParaRPr lang="fr-FR" dirty="0"/>
          </a:p>
        </p:txBody>
      </p:sp>
      <p:sp>
        <p:nvSpPr>
          <p:cNvPr id="5" name="Flèche droite 4"/>
          <p:cNvSpPr/>
          <p:nvPr/>
        </p:nvSpPr>
        <p:spPr>
          <a:xfrm>
            <a:off x="4268078" y="2008264"/>
            <a:ext cx="5400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4268078" y="3168401"/>
            <a:ext cx="5049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4197760" y="5085184"/>
            <a:ext cx="57521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22457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Bilan</a:t>
            </a:r>
            <a:endParaRPr lang="fr-FR" dirty="0"/>
          </a:p>
        </p:txBody>
      </p:sp>
      <p:sp>
        <p:nvSpPr>
          <p:cNvPr id="3" name="Espace réservé du contenu 2"/>
          <p:cNvSpPr>
            <a:spLocks noGrp="1"/>
          </p:cNvSpPr>
          <p:nvPr>
            <p:ph sz="half" idx="4294967295"/>
          </p:nvPr>
        </p:nvSpPr>
        <p:spPr>
          <a:xfrm>
            <a:off x="457200" y="1673352"/>
            <a:ext cx="4038600" cy="5184648"/>
          </a:xfrm>
          <a:prstGeom prst="rect">
            <a:avLst/>
          </a:prstGeom>
        </p:spPr>
        <p:txBody>
          <a:bodyPr>
            <a:normAutofit fontScale="85000" lnSpcReduction="20000"/>
          </a:bodyPr>
          <a:lstStyle/>
          <a:p>
            <a:r>
              <a:rPr lang="fr-FR" b="1" dirty="0">
                <a:solidFill>
                  <a:srgbClr val="FF0000"/>
                </a:solidFill>
              </a:rPr>
              <a:t>Il convient </a:t>
            </a:r>
            <a:r>
              <a:rPr lang="fr-FR" b="1" dirty="0" smtClean="0">
                <a:solidFill>
                  <a:srgbClr val="FF0000"/>
                </a:solidFill>
              </a:rPr>
              <a:t>certes de </a:t>
            </a:r>
            <a:r>
              <a:rPr lang="fr-FR" b="1" dirty="0">
                <a:solidFill>
                  <a:srgbClr val="FF0000"/>
                </a:solidFill>
              </a:rPr>
              <a:t>nuancer ce sombre tableau </a:t>
            </a:r>
            <a:r>
              <a:rPr lang="fr-FR" dirty="0"/>
              <a:t>: </a:t>
            </a:r>
            <a:endParaRPr lang="fr-FR" dirty="0" smtClean="0"/>
          </a:p>
          <a:p>
            <a:r>
              <a:rPr lang="fr-FR" b="1" dirty="0" smtClean="0"/>
              <a:t>le </a:t>
            </a:r>
            <a:r>
              <a:rPr lang="fr-FR" b="1" dirty="0"/>
              <a:t>machinisme, en se développant, a apporté des remèdes à ses propres inconvénients</a:t>
            </a:r>
            <a:r>
              <a:rPr lang="fr-FR" dirty="0"/>
              <a:t>. Le travail automatique, monotone et inhumain de l’ouvrier, rivé à sa chaîne, provenait d’une mécanisation insuffisante de l’industrie. </a:t>
            </a:r>
          </a:p>
          <a:p>
            <a:r>
              <a:rPr lang="fr-FR" dirty="0"/>
              <a:t>De plus en plus, </a:t>
            </a:r>
            <a:r>
              <a:rPr lang="fr-FR" b="1" dirty="0"/>
              <a:t>les machines ont délivré l’homme des tâches pénibles et répétitives.</a:t>
            </a:r>
            <a:r>
              <a:rPr lang="fr-FR" dirty="0"/>
              <a:t> Le travail à la chaîne est de plus en plus exécuté par la machine elle-même, qui, à terme, ne laissera probablement à l’homme qu’un travail intelligent d’invention, de contrôle et de réparation.</a:t>
            </a:r>
          </a:p>
          <a:p>
            <a:endParaRPr lang="fr-FR" dirty="0"/>
          </a:p>
        </p:txBody>
      </p:sp>
      <p:sp>
        <p:nvSpPr>
          <p:cNvPr id="4" name="Espace réservé du contenu 3"/>
          <p:cNvSpPr>
            <a:spLocks noGrp="1"/>
          </p:cNvSpPr>
          <p:nvPr>
            <p:ph sz="half" idx="4294967295"/>
          </p:nvPr>
        </p:nvSpPr>
        <p:spPr>
          <a:xfrm>
            <a:off x="4648200" y="1673352"/>
            <a:ext cx="4038600" cy="4718304"/>
          </a:xfrm>
          <a:prstGeom prst="rect">
            <a:avLst/>
          </a:prstGeom>
        </p:spPr>
        <p:txBody>
          <a:bodyPr>
            <a:normAutofit fontScale="92500" lnSpcReduction="10000"/>
          </a:bodyPr>
          <a:lstStyle/>
          <a:p>
            <a:r>
              <a:rPr lang="fr-FR" dirty="0">
                <a:solidFill>
                  <a:srgbClr val="FF0000"/>
                </a:solidFill>
              </a:rPr>
              <a:t>Cependant, le progrès incessant de la mécanisation et, plus largement,  de la rationalisation du travail pose le douloureux </a:t>
            </a:r>
            <a:r>
              <a:rPr lang="fr-FR" b="1" dirty="0">
                <a:solidFill>
                  <a:srgbClr val="FF0000"/>
                </a:solidFill>
              </a:rPr>
              <a:t>problème du chômage</a:t>
            </a:r>
            <a:r>
              <a:rPr lang="fr-FR" dirty="0">
                <a:solidFill>
                  <a:srgbClr val="FF0000"/>
                </a:solidFill>
              </a:rPr>
              <a:t>. </a:t>
            </a:r>
            <a:endParaRPr lang="fr-FR" dirty="0" smtClean="0">
              <a:solidFill>
                <a:srgbClr val="FF0000"/>
              </a:solidFill>
            </a:endParaRPr>
          </a:p>
          <a:p>
            <a:r>
              <a:rPr lang="fr-FR" dirty="0" smtClean="0"/>
              <a:t>Notre </a:t>
            </a:r>
            <a:r>
              <a:rPr lang="fr-FR" dirty="0"/>
              <a:t>monde moderne est ainsi confronté à </a:t>
            </a:r>
            <a:r>
              <a:rPr lang="fr-FR" b="1" dirty="0"/>
              <a:t>une crise et un paradoxe</a:t>
            </a:r>
            <a:r>
              <a:rPr lang="fr-FR" dirty="0"/>
              <a:t> : </a:t>
            </a:r>
            <a:r>
              <a:rPr lang="fr-FR" b="1" dirty="0"/>
              <a:t>l’automatisation rend progressivement le travail superflu, alors même que le travail est partout glorifié </a:t>
            </a:r>
            <a:r>
              <a:rPr lang="fr-FR" dirty="0"/>
              <a:t>et qu’il constitue la clé de toute reconnaissance sociale. </a:t>
            </a:r>
          </a:p>
        </p:txBody>
      </p:sp>
    </p:spTree>
    <p:extLst>
      <p:ext uri="{BB962C8B-B14F-4D97-AF65-F5344CB8AC3E}">
        <p14:creationId xmlns:p14="http://schemas.microsoft.com/office/powerpoint/2010/main" val="21250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539552" y="3717033"/>
            <a:ext cx="7848600" cy="1800200"/>
          </a:xfrm>
        </p:spPr>
        <p:txBody>
          <a:bodyPr/>
          <a:lstStyle/>
          <a:p>
            <a:pPr lvl="0"/>
            <a:r>
              <a:rPr lang="fr-FR" sz="2400" b="1" i="1" dirty="0" smtClean="0">
                <a:solidFill>
                  <a:schemeClr val="tx1"/>
                </a:solidFill>
              </a:rPr>
              <a:t>C)</a:t>
            </a:r>
            <a:r>
              <a:rPr lang="fr-FR" sz="2400" b="1" i="1" dirty="0" smtClean="0">
                <a:solidFill>
                  <a:schemeClr val="tx1"/>
                </a:solidFill>
              </a:rPr>
              <a:t> </a:t>
            </a:r>
            <a:r>
              <a:rPr lang="fr-FR" sz="2400" b="1" i="1" dirty="0">
                <a:solidFill>
                  <a:schemeClr val="tx1"/>
                </a:solidFill>
              </a:rPr>
              <a:t>Le travail et la société face aux dérives technocratiques : éclairage sur le monde contemporain</a:t>
            </a:r>
            <a:r>
              <a:rPr lang="fr-FR" dirty="0"/>
              <a:t/>
            </a:r>
            <a:br>
              <a:rPr lang="fr-FR" dirty="0"/>
            </a:br>
            <a:endParaRPr lang="fr-FR" dirty="0"/>
          </a:p>
        </p:txBody>
      </p:sp>
      <p:sp>
        <p:nvSpPr>
          <p:cNvPr id="6" name="Sous-titre 5"/>
          <p:cNvSpPr>
            <a:spLocks noGrp="1"/>
          </p:cNvSpPr>
          <p:nvPr>
            <p:ph type="subTitle" idx="1"/>
          </p:nvPr>
        </p:nvSpPr>
        <p:spPr>
          <a:xfrm>
            <a:off x="899592" y="1268760"/>
            <a:ext cx="6400800" cy="1684784"/>
          </a:xfrm>
        </p:spPr>
        <p:txBody>
          <a:bodyPr/>
          <a:lstStyle/>
          <a:p>
            <a:pPr marL="342900" indent="-342900">
              <a:buFont typeface="Wingdings" panose="05000000000000000000" pitchFamily="2" charset="2"/>
              <a:buChar char="Ø"/>
            </a:pPr>
            <a:r>
              <a:rPr lang="fr-FR" sz="2000" b="1" i="1" dirty="0">
                <a:solidFill>
                  <a:schemeClr val="tx1"/>
                </a:solidFill>
              </a:rPr>
              <a:t>Ce paradoxe permet de rendre compte des nouvelles formes d’aliénations par le travail.</a:t>
            </a:r>
          </a:p>
          <a:p>
            <a:pPr marL="342900" indent="-342900">
              <a:buFont typeface="Wingdings" panose="05000000000000000000" pitchFamily="2" charset="2"/>
              <a:buChar char="Ø"/>
            </a:pPr>
            <a:endParaRPr lang="fr-FR" dirty="0"/>
          </a:p>
        </p:txBody>
      </p:sp>
    </p:spTree>
    <p:extLst>
      <p:ext uri="{BB962C8B-B14F-4D97-AF65-F5344CB8AC3E}">
        <p14:creationId xmlns:p14="http://schemas.microsoft.com/office/powerpoint/2010/main" val="338489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Définition de la « technocratie »</a:t>
            </a:r>
            <a:endParaRPr lang="fr-FR" dirty="0"/>
          </a:p>
        </p:txBody>
      </p:sp>
      <p:sp>
        <p:nvSpPr>
          <p:cNvPr id="3" name="Espace réservé du contenu 2"/>
          <p:cNvSpPr>
            <a:spLocks noGrp="1"/>
          </p:cNvSpPr>
          <p:nvPr>
            <p:ph idx="1"/>
          </p:nvPr>
        </p:nvSpPr>
        <p:spPr/>
        <p:txBody>
          <a:bodyPr/>
          <a:lstStyle/>
          <a:p>
            <a:pPr algn="ctr"/>
            <a:endParaRPr lang="fr-FR" dirty="0" smtClean="0"/>
          </a:p>
          <a:p>
            <a:pPr marL="0" indent="0" algn="ctr">
              <a:buNone/>
            </a:pPr>
            <a:r>
              <a:rPr lang="fr-FR" dirty="0"/>
              <a:t>D</a:t>
            </a:r>
            <a:r>
              <a:rPr lang="fr-FR" dirty="0" smtClean="0"/>
              <a:t>ésigne </a:t>
            </a:r>
            <a:r>
              <a:rPr lang="fr-FR" b="1" dirty="0"/>
              <a:t>un système politique</a:t>
            </a:r>
            <a:r>
              <a:rPr lang="fr-FR" dirty="0"/>
              <a:t> dans lequel ce sont  les « technocrates », les experts (c’est-à-dire, les administrateurs des grandes entreprises et les hauts fonctionnaires</a:t>
            </a:r>
            <a:r>
              <a:rPr lang="fr-FR" dirty="0" smtClean="0"/>
              <a:t>), </a:t>
            </a:r>
            <a:r>
              <a:rPr lang="fr-FR" dirty="0"/>
              <a:t>parce qu’ils maîtrisent les commandes de l’organisation économique et sociale, qui détiennent le pouvoir de définition et de contrôle des orientations collectives de la société. </a:t>
            </a:r>
          </a:p>
        </p:txBody>
      </p:sp>
    </p:spTree>
    <p:extLst>
      <p:ext uri="{BB962C8B-B14F-4D97-AF65-F5344CB8AC3E}">
        <p14:creationId xmlns:p14="http://schemas.microsoft.com/office/powerpoint/2010/main" val="25656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a:t>Le travail et la technique sont donc ce par quoi l’homme s’humanise</a:t>
            </a:r>
            <a:r>
              <a:rPr lang="fr-FR" dirty="0"/>
              <a:t>, se distingue de l’animal, en </a:t>
            </a:r>
            <a:r>
              <a:rPr lang="fr-FR" b="1" dirty="0"/>
              <a:t>créant un monde physiquement ou matériellement nouveau</a:t>
            </a:r>
            <a:r>
              <a:rPr lang="fr-FR" dirty="0"/>
              <a:t>. </a:t>
            </a:r>
            <a:endParaRPr lang="fr-FR" dirty="0" smtClean="0"/>
          </a:p>
          <a:p>
            <a:endParaRPr lang="fr-FR" dirty="0"/>
          </a:p>
          <a:p>
            <a:r>
              <a:rPr lang="fr-FR" dirty="0"/>
              <a:t>En ce sens, il semble que l’on puisse accorder une </a:t>
            </a:r>
            <a:r>
              <a:rPr lang="fr-FR" b="1" dirty="0"/>
              <a:t>valeur </a:t>
            </a:r>
            <a:r>
              <a:rPr lang="fr-FR" dirty="0"/>
              <a:t>au travail : le travail </a:t>
            </a:r>
            <a:r>
              <a:rPr lang="fr-FR" dirty="0" smtClean="0"/>
              <a:t>est ce par </a:t>
            </a:r>
            <a:r>
              <a:rPr lang="fr-FR" dirty="0"/>
              <a:t>quoi l’homme conquiert </a:t>
            </a:r>
            <a:r>
              <a:rPr lang="fr-FR" b="1" dirty="0"/>
              <a:t>sa liberté</a:t>
            </a:r>
            <a:r>
              <a:rPr lang="fr-FR" dirty="0"/>
              <a:t> par rapport à la nature. </a:t>
            </a:r>
          </a:p>
          <a:p>
            <a:pPr marL="45720" indent="0">
              <a:buNone/>
            </a:pPr>
            <a:endParaRPr lang="fr-FR" dirty="0"/>
          </a:p>
        </p:txBody>
      </p:sp>
      <p:sp>
        <p:nvSpPr>
          <p:cNvPr id="3" name="Titre 2"/>
          <p:cNvSpPr>
            <a:spLocks noGrp="1"/>
          </p:cNvSpPr>
          <p:nvPr>
            <p:ph type="title"/>
          </p:nvPr>
        </p:nvSpPr>
        <p:spPr/>
        <p:txBody>
          <a:bodyPr>
            <a:normAutofit fontScale="90000"/>
          </a:bodyPr>
          <a:lstStyle/>
          <a:p>
            <a:r>
              <a:rPr lang="fr-FR" dirty="0" smtClean="0"/>
              <a:t>La valeur du travail et de la technique</a:t>
            </a:r>
            <a:endParaRPr lang="fr-FR" dirty="0"/>
          </a:p>
        </p:txBody>
      </p:sp>
    </p:spTree>
    <p:extLst>
      <p:ext uri="{BB962C8B-B14F-4D97-AF65-F5344CB8AC3E}">
        <p14:creationId xmlns:p14="http://schemas.microsoft.com/office/powerpoint/2010/main" val="2310019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 problème politique</a:t>
            </a:r>
            <a:endParaRPr lang="fr-FR" dirty="0"/>
          </a:p>
        </p:txBody>
      </p:sp>
      <p:sp>
        <p:nvSpPr>
          <p:cNvPr id="3" name="Espace réservé du contenu 2"/>
          <p:cNvSpPr>
            <a:spLocks noGrp="1"/>
          </p:cNvSpPr>
          <p:nvPr>
            <p:ph idx="1"/>
          </p:nvPr>
        </p:nvSpPr>
        <p:spPr/>
        <p:txBody>
          <a:bodyPr/>
          <a:lstStyle/>
          <a:p>
            <a:pPr marL="0" indent="0" algn="ctr">
              <a:buNone/>
            </a:pPr>
            <a:endParaRPr lang="fr-FR" b="1" dirty="0" smtClean="0"/>
          </a:p>
          <a:p>
            <a:pPr marL="0" indent="0" algn="ctr">
              <a:buNone/>
            </a:pPr>
            <a:endParaRPr lang="fr-FR" b="1" dirty="0"/>
          </a:p>
          <a:p>
            <a:pPr marL="0" indent="0" algn="ctr">
              <a:buNone/>
            </a:pPr>
            <a:r>
              <a:rPr lang="fr-FR" b="1" dirty="0" smtClean="0"/>
              <a:t>Les </a:t>
            </a:r>
            <a:r>
              <a:rPr lang="fr-FR" b="1" dirty="0"/>
              <a:t>démocraties </a:t>
            </a:r>
            <a:r>
              <a:rPr lang="fr-FR" b="1" dirty="0" smtClean="0"/>
              <a:t>occidentales</a:t>
            </a:r>
            <a:r>
              <a:rPr lang="fr-FR" dirty="0" smtClean="0"/>
              <a:t> </a:t>
            </a:r>
            <a:r>
              <a:rPr lang="fr-FR" dirty="0"/>
              <a:t>sont aujourd’hui victimes de cette technocratisation du pouvoir, qui </a:t>
            </a:r>
            <a:r>
              <a:rPr lang="fr-FR" b="1" dirty="0"/>
              <a:t>tend à confisquer aux citoyens le pouvoir politique</a:t>
            </a:r>
            <a:r>
              <a:rPr lang="fr-FR" dirty="0"/>
              <a:t>, et par conséquent, à remettre en question l’existence même de la </a:t>
            </a:r>
            <a:r>
              <a:rPr lang="fr-FR" dirty="0" smtClean="0"/>
              <a:t>démocratie.</a:t>
            </a:r>
            <a:endParaRPr lang="fr-FR" dirty="0"/>
          </a:p>
        </p:txBody>
      </p:sp>
    </p:spTree>
    <p:extLst>
      <p:ext uri="{BB962C8B-B14F-4D97-AF65-F5344CB8AC3E}">
        <p14:creationId xmlns:p14="http://schemas.microsoft.com/office/powerpoint/2010/main" val="19829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smtClean="0"/>
              <a:t>Un idéal de maîtrise et de domination qui s’exerce désormais à l’encontre de la nature…</a:t>
            </a:r>
            <a:endParaRPr lang="fr-FR" sz="2800" dirty="0"/>
          </a:p>
        </p:txBody>
      </p:sp>
      <p:sp>
        <p:nvSpPr>
          <p:cNvPr id="5" name="Espace réservé du texte 4"/>
          <p:cNvSpPr>
            <a:spLocks noGrp="1"/>
          </p:cNvSpPr>
          <p:nvPr>
            <p:ph type="body" idx="1"/>
          </p:nvPr>
        </p:nvSpPr>
        <p:spPr/>
        <p:txBody>
          <a:bodyPr>
            <a:normAutofit fontScale="70000" lnSpcReduction="20000"/>
          </a:bodyPr>
          <a:lstStyle/>
          <a:p>
            <a:r>
              <a:rPr lang="fr-FR" b="1" dirty="0" smtClean="0"/>
              <a:t>Dans l’Antiquité et au Moyen-Âge : un rapport de soumission à la nature</a:t>
            </a:r>
            <a:endParaRPr lang="fr-FR" b="1" dirty="0"/>
          </a:p>
        </p:txBody>
      </p:sp>
      <p:sp>
        <p:nvSpPr>
          <p:cNvPr id="3" name="Espace réservé du contenu 2"/>
          <p:cNvSpPr>
            <a:spLocks noGrp="1"/>
          </p:cNvSpPr>
          <p:nvPr>
            <p:ph sz="half" idx="2"/>
          </p:nvPr>
        </p:nvSpPr>
        <p:spPr>
          <a:prstGeom prst="rect">
            <a:avLst/>
          </a:prstGeom>
        </p:spPr>
        <p:txBody>
          <a:bodyPr>
            <a:normAutofit fontScale="85000" lnSpcReduction="20000"/>
          </a:bodyPr>
          <a:lstStyle/>
          <a:p>
            <a:r>
              <a:rPr lang="fr-FR" dirty="0" smtClean="0"/>
              <a:t>Ce qui dominait, c’était la conscience de l’écrasante infériorité des forces humaines par rapport aux éléments naturels. </a:t>
            </a:r>
          </a:p>
          <a:p>
            <a:r>
              <a:rPr lang="fr-FR" dirty="0" smtClean="0"/>
              <a:t>La nature était conçue alors comme une puissance de production parfaite, à laquelle on vouait un </a:t>
            </a:r>
            <a:r>
              <a:rPr lang="fr-FR" b="1" dirty="0" smtClean="0"/>
              <a:t>respect quasi-religieux</a:t>
            </a:r>
            <a:r>
              <a:rPr lang="fr-FR" dirty="0" smtClean="0"/>
              <a:t>.</a:t>
            </a:r>
          </a:p>
          <a:p>
            <a:r>
              <a:rPr lang="fr-FR" dirty="0" smtClean="0"/>
              <a:t>Il n’était pas question de vouloir dominer la nature. Il fallait plutôt la laisser faire et s’efforcer de l’imiter. C’était un </a:t>
            </a:r>
            <a:r>
              <a:rPr lang="fr-FR" b="1" dirty="0" smtClean="0"/>
              <a:t>idéal</a:t>
            </a:r>
            <a:r>
              <a:rPr lang="fr-FR" dirty="0" smtClean="0"/>
              <a:t>.</a:t>
            </a:r>
          </a:p>
          <a:p>
            <a:endParaRPr lang="fr-FR" dirty="0"/>
          </a:p>
        </p:txBody>
      </p:sp>
      <p:sp>
        <p:nvSpPr>
          <p:cNvPr id="6" name="Espace réservé du texte 5"/>
          <p:cNvSpPr>
            <a:spLocks noGrp="1"/>
          </p:cNvSpPr>
          <p:nvPr>
            <p:ph type="body" sz="quarter" idx="3"/>
          </p:nvPr>
        </p:nvSpPr>
        <p:spPr>
          <a:xfrm>
            <a:off x="4648200" y="2678113"/>
            <a:ext cx="4244280" cy="639762"/>
          </a:xfrm>
        </p:spPr>
        <p:txBody>
          <a:bodyPr>
            <a:noAutofit/>
          </a:bodyPr>
          <a:lstStyle/>
          <a:p>
            <a:r>
              <a:rPr lang="fr-FR" sz="1800" b="1" dirty="0" smtClean="0"/>
              <a:t>L’idéal de la Modernité : dominer la nature</a:t>
            </a:r>
            <a:endParaRPr lang="fr-FR" sz="1800" b="1" dirty="0"/>
          </a:p>
        </p:txBody>
      </p:sp>
      <p:sp>
        <p:nvSpPr>
          <p:cNvPr id="4" name="Espace réservé du contenu 3"/>
          <p:cNvSpPr>
            <a:spLocks noGrp="1"/>
          </p:cNvSpPr>
          <p:nvPr>
            <p:ph sz="quarter" idx="4"/>
          </p:nvPr>
        </p:nvSpPr>
        <p:spPr>
          <a:xfrm>
            <a:off x="4645025" y="3429000"/>
            <a:ext cx="3822192" cy="3429000"/>
          </a:xfrm>
          <a:prstGeom prst="rect">
            <a:avLst/>
          </a:prstGeom>
        </p:spPr>
        <p:txBody>
          <a:bodyPr>
            <a:normAutofit fontScale="70000" lnSpcReduction="20000"/>
          </a:bodyPr>
          <a:lstStyle/>
          <a:p>
            <a:r>
              <a:rPr lang="fr-FR" dirty="0" smtClean="0"/>
              <a:t>Le progrès doit nous permettre de devenir « comme maîtres et possesseurs de la nature » (Descartes)</a:t>
            </a:r>
          </a:p>
          <a:p>
            <a:r>
              <a:rPr lang="fr-FR" dirty="0" smtClean="0"/>
              <a:t> La </a:t>
            </a:r>
            <a:r>
              <a:rPr lang="fr-FR" dirty="0"/>
              <a:t>nature n’est qu’un </a:t>
            </a:r>
            <a:r>
              <a:rPr lang="fr-FR" b="1" dirty="0"/>
              <a:t>immense mécanisme</a:t>
            </a:r>
            <a:r>
              <a:rPr lang="fr-FR" dirty="0"/>
              <a:t> et doit pouvoir s’expliquer rationnellement. </a:t>
            </a:r>
            <a:endParaRPr lang="fr-FR" dirty="0" smtClean="0"/>
          </a:p>
          <a:p>
            <a:r>
              <a:rPr lang="fr-FR" dirty="0" smtClean="0"/>
              <a:t>L’homme </a:t>
            </a:r>
            <a:r>
              <a:rPr lang="fr-FR" dirty="0"/>
              <a:t>peut donc, à partir des informations que la science lui fournit, en connaître les ressorts, et </a:t>
            </a:r>
            <a:r>
              <a:rPr lang="fr-FR" b="1" dirty="0"/>
              <a:t>agir avec la nature comme un bon ingénieur le fait avec ses pièces et ses outil</a:t>
            </a:r>
            <a:r>
              <a:rPr lang="fr-FR" dirty="0"/>
              <a:t>s. Rien ne l’empêche alors de se comporter comme le possesseur de la nature et d’en user à sa guise, dès lors qu’il peut la forcer à lui obéir comme à un </a:t>
            </a:r>
            <a:r>
              <a:rPr lang="fr-FR" dirty="0" smtClean="0"/>
              <a:t>maître.</a:t>
            </a:r>
          </a:p>
          <a:p>
            <a:pPr lvl="0"/>
            <a:r>
              <a:rPr lang="fr-FR" b="1" dirty="0"/>
              <a:t>La nature</a:t>
            </a:r>
            <a:r>
              <a:rPr lang="fr-FR" dirty="0"/>
              <a:t> est désormais traitée comme l’objet de notre puissance arbitraire et sans limite, que nous pouvons </a:t>
            </a:r>
            <a:r>
              <a:rPr lang="fr-FR" dirty="0" smtClean="0"/>
              <a:t>exploiter à notre guise.</a:t>
            </a:r>
            <a:endParaRPr lang="fr-FR" dirty="0"/>
          </a:p>
          <a:p>
            <a:endParaRPr lang="fr-FR" dirty="0"/>
          </a:p>
          <a:p>
            <a:endParaRPr lang="fr-FR" dirty="0"/>
          </a:p>
        </p:txBody>
      </p:sp>
    </p:spTree>
    <p:extLst>
      <p:ext uri="{BB962C8B-B14F-4D97-AF65-F5344CB8AC3E}">
        <p14:creationId xmlns:p14="http://schemas.microsoft.com/office/powerpoint/2010/main" val="209171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arn(inVertic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arn(inVertic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et de l’homme</a:t>
            </a:r>
            <a:endParaRPr lang="fr-FR" dirty="0"/>
          </a:p>
        </p:txBody>
      </p:sp>
      <p:sp>
        <p:nvSpPr>
          <p:cNvPr id="3" name="Espace réservé du contenu 2"/>
          <p:cNvSpPr>
            <a:spLocks noGrp="1"/>
          </p:cNvSpPr>
          <p:nvPr>
            <p:ph idx="1"/>
          </p:nvPr>
        </p:nvSpPr>
        <p:spPr/>
        <p:txBody>
          <a:bodyPr/>
          <a:lstStyle/>
          <a:p>
            <a:pPr marL="0" lvl="0" indent="0" algn="ctr">
              <a:buNone/>
            </a:pPr>
            <a:endParaRPr lang="fr-FR" dirty="0" smtClean="0"/>
          </a:p>
          <a:p>
            <a:pPr marL="0" lvl="0" indent="0" algn="ctr">
              <a:buNone/>
            </a:pPr>
            <a:endParaRPr lang="fr-FR" dirty="0"/>
          </a:p>
          <a:p>
            <a:pPr marL="0" lvl="0" indent="0" algn="ctr">
              <a:buNone/>
            </a:pPr>
            <a:r>
              <a:rPr lang="fr-FR" dirty="0" smtClean="0"/>
              <a:t>Cette </a:t>
            </a:r>
            <a:r>
              <a:rPr lang="fr-FR" dirty="0"/>
              <a:t>conception instrumentale de la nature s’est étendue </a:t>
            </a:r>
            <a:r>
              <a:rPr lang="fr-FR" b="1" dirty="0"/>
              <a:t>aux hommes</a:t>
            </a:r>
            <a:r>
              <a:rPr lang="fr-FR" dirty="0"/>
              <a:t> : dans le </a:t>
            </a:r>
            <a:r>
              <a:rPr lang="fr-FR" b="1" dirty="0"/>
              <a:t>domaine économique</a:t>
            </a:r>
            <a:r>
              <a:rPr lang="fr-FR" dirty="0"/>
              <a:t>, notamment, ceux-ci sont utilisés et manipulés en fonction de leurs compétences et de leur rentabilité, comme de simples moyens.</a:t>
            </a:r>
          </a:p>
          <a:p>
            <a:endParaRPr lang="fr-FR" dirty="0"/>
          </a:p>
        </p:txBody>
      </p:sp>
    </p:spTree>
    <p:extLst>
      <p:ext uri="{BB962C8B-B14F-4D97-AF65-F5344CB8AC3E}">
        <p14:creationId xmlns:p14="http://schemas.microsoft.com/office/powerpoint/2010/main" val="236265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smtClean="0"/>
              <a:t>Illustration de cette dérive technocratique : le rapport contemporain au travail</a:t>
            </a:r>
            <a:endParaRPr lang="fr-FR" sz="3200" dirty="0"/>
          </a:p>
        </p:txBody>
      </p:sp>
      <p:sp>
        <p:nvSpPr>
          <p:cNvPr id="3" name="Espace réservé du contenu 2"/>
          <p:cNvSpPr>
            <a:spLocks noGrp="1"/>
          </p:cNvSpPr>
          <p:nvPr>
            <p:ph idx="1"/>
          </p:nvPr>
        </p:nvSpPr>
        <p:spPr>
          <a:xfrm>
            <a:off x="457200" y="2132856"/>
            <a:ext cx="8229600" cy="4824536"/>
          </a:xfrm>
        </p:spPr>
        <p:txBody>
          <a:bodyPr>
            <a:normAutofit/>
          </a:bodyPr>
          <a:lstStyle/>
          <a:p>
            <a:r>
              <a:rPr lang="fr-FR" dirty="0"/>
              <a:t>Alors qu’il était méprisé par les Grecs, </a:t>
            </a:r>
            <a:r>
              <a:rPr lang="fr-FR" b="1" dirty="0"/>
              <a:t>le travail est devenu une valeur morale et un idéal social </a:t>
            </a:r>
            <a:r>
              <a:rPr lang="fr-FR" dirty="0"/>
              <a:t>: l’individu contemporain affirme en effet son identité sociale par sa profession et, surtout, par le niveau de consommation auquel sa profession lui donne accès. </a:t>
            </a:r>
            <a:endParaRPr lang="fr-FR" dirty="0" smtClean="0"/>
          </a:p>
          <a:p>
            <a:r>
              <a:rPr lang="fr-FR" dirty="0" smtClean="0"/>
              <a:t>L’individu </a:t>
            </a:r>
            <a:r>
              <a:rPr lang="fr-FR" dirty="0"/>
              <a:t>contemporain est donc </a:t>
            </a:r>
            <a:r>
              <a:rPr lang="fr-FR" b="1" dirty="0"/>
              <a:t>sommé</a:t>
            </a:r>
            <a:r>
              <a:rPr lang="fr-FR" dirty="0"/>
              <a:t>, non seulement  de travailler (honte à lui s’il est chômeur !), mais également de </a:t>
            </a:r>
            <a:r>
              <a:rPr lang="fr-FR" b="1" dirty="0"/>
              <a:t>« travailler plus », </a:t>
            </a:r>
            <a:r>
              <a:rPr lang="fr-FR" dirty="0"/>
              <a:t>sinon  « pour gagner plus </a:t>
            </a:r>
            <a:r>
              <a:rPr lang="fr-FR" dirty="0" smtClean="0"/>
              <a:t>», du </a:t>
            </a:r>
            <a:r>
              <a:rPr lang="fr-FR" dirty="0"/>
              <a:t>moins, pour conserver son emploi et son niveau de vie (en 2006, un sondage réalisé pour le journal </a:t>
            </a:r>
            <a:r>
              <a:rPr lang="fr-FR" i="1" dirty="0"/>
              <a:t>L’Humanité </a:t>
            </a:r>
            <a:r>
              <a:rPr lang="fr-FR" dirty="0"/>
              <a:t>et le magazine </a:t>
            </a:r>
            <a:r>
              <a:rPr lang="fr-FR" i="1" dirty="0"/>
              <a:t>La Vie, </a:t>
            </a:r>
            <a:r>
              <a:rPr lang="fr-FR" dirty="0"/>
              <a:t>révélait qu’un Français sur deux craignait de devenir SDF)</a:t>
            </a:r>
          </a:p>
          <a:p>
            <a:endParaRPr lang="fr-FR" dirty="0"/>
          </a:p>
        </p:txBody>
      </p:sp>
    </p:spTree>
    <p:extLst>
      <p:ext uri="{BB962C8B-B14F-4D97-AF65-F5344CB8AC3E}">
        <p14:creationId xmlns:p14="http://schemas.microsoft.com/office/powerpoint/2010/main" val="25349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Pour les chômeurs, la violence de l’exclusion…</a:t>
            </a:r>
            <a:endParaRPr lang="fr-FR" dirty="0"/>
          </a:p>
        </p:txBody>
      </p:sp>
      <p:sp>
        <p:nvSpPr>
          <p:cNvPr id="3" name="Espace réservé du contenu 2"/>
          <p:cNvSpPr>
            <a:spLocks noGrp="1"/>
          </p:cNvSpPr>
          <p:nvPr>
            <p:ph idx="1"/>
          </p:nvPr>
        </p:nvSpPr>
        <p:spPr/>
        <p:txBody>
          <a:bodyPr/>
          <a:lstStyle/>
          <a:p>
            <a:r>
              <a:rPr lang="fr-FR" b="1" dirty="0"/>
              <a:t>La montée du chômage est d’autant plus douloureuse que le travail est partout glorifié et constitue la clé de toute reconnaissance sociale.</a:t>
            </a:r>
            <a:r>
              <a:rPr lang="fr-FR" dirty="0"/>
              <a:t> </a:t>
            </a:r>
            <a:endParaRPr lang="fr-FR" dirty="0" smtClean="0"/>
          </a:p>
          <a:p>
            <a:r>
              <a:rPr lang="fr-FR" dirty="0" smtClean="0"/>
              <a:t>Il </a:t>
            </a:r>
            <a:r>
              <a:rPr lang="fr-FR" dirty="0"/>
              <a:t>semble dès lors aujourd’hui que </a:t>
            </a:r>
            <a:r>
              <a:rPr lang="fr-FR" b="1" dirty="0"/>
              <a:t>le châtiment ne soit plus dans le travail mais dans sa privation</a:t>
            </a:r>
            <a:r>
              <a:rPr lang="fr-FR" dirty="0"/>
              <a:t>. Privé d’emploi, l’individu est stigmatisé comme inutile à la communauté et à lui-même. Aujourd’hui, les chômeurs sont des exclus.</a:t>
            </a:r>
          </a:p>
          <a:p>
            <a:endParaRPr lang="fr-FR" dirty="0"/>
          </a:p>
        </p:txBody>
      </p:sp>
    </p:spTree>
    <p:extLst>
      <p:ext uri="{BB962C8B-B14F-4D97-AF65-F5344CB8AC3E}">
        <p14:creationId xmlns:p14="http://schemas.microsoft.com/office/powerpoint/2010/main" val="27012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En guerre, un film de Stéphane </a:t>
            </a:r>
            <a:r>
              <a:rPr lang="fr-FR" dirty="0" err="1" smtClean="0"/>
              <a:t>Brizé</a:t>
            </a:r>
            <a:r>
              <a:rPr lang="fr-FR" dirty="0" smtClean="0"/>
              <a:t> (2018)</a:t>
            </a:r>
            <a:endParaRPr lang="fr-FR" dirty="0"/>
          </a:p>
        </p:txBody>
      </p:sp>
      <p:pic>
        <p:nvPicPr>
          <p:cNvPr id="7" name="Espace réservé pour une image  6"/>
          <p:cNvPicPr>
            <a:picLocks noGrp="1" noChangeAspect="1"/>
          </p:cNvPicPr>
          <p:nvPr>
            <p:ph type="pic" idx="1"/>
          </p:nvPr>
        </p:nvPicPr>
        <p:blipFill>
          <a:blip r:embed="rId2">
            <a:extLst>
              <a:ext uri="{28A0092B-C50C-407E-A947-70E740481C1C}">
                <a14:useLocalDpi xmlns:a14="http://schemas.microsoft.com/office/drawing/2010/main" val="0"/>
              </a:ext>
            </a:extLst>
          </a:blip>
          <a:srcRect l="19813" r="19813"/>
          <a:stretch>
            <a:fillRect/>
          </a:stretch>
        </p:blipFill>
        <p:spPr>
          <a:xfrm>
            <a:off x="4283968" y="3068960"/>
            <a:ext cx="4392488" cy="3672408"/>
          </a:xfrm>
        </p:spPr>
      </p:pic>
      <p:sp>
        <p:nvSpPr>
          <p:cNvPr id="6" name="Espace réservé du texte 5"/>
          <p:cNvSpPr>
            <a:spLocks noGrp="1"/>
          </p:cNvSpPr>
          <p:nvPr>
            <p:ph type="body" sz="half" idx="2"/>
          </p:nvPr>
        </p:nvSpPr>
        <p:spPr>
          <a:xfrm>
            <a:off x="755576" y="2132856"/>
            <a:ext cx="3024336" cy="4535760"/>
          </a:xfrm>
        </p:spPr>
        <p:txBody>
          <a:bodyPr>
            <a:normAutofit/>
          </a:bodyPr>
          <a:lstStyle/>
          <a:p>
            <a:pPr algn="ctr"/>
            <a:r>
              <a:rPr lang="fr-FR" b="1" dirty="0">
                <a:solidFill>
                  <a:schemeClr val="tx1"/>
                </a:solidFill>
              </a:rPr>
              <a:t>Malgré de lourds sacrifices financiers de la part des salariés et un bénéfice record de leur entreprise, la direction de l'usine Perrin Industrie décide néanmoins la fermeture totale du site</a:t>
            </a:r>
            <a:r>
              <a:rPr lang="fr-FR" b="1" dirty="0" smtClean="0">
                <a:solidFill>
                  <a:schemeClr val="tx1"/>
                </a:solidFill>
              </a:rPr>
              <a:t>.</a:t>
            </a:r>
          </a:p>
          <a:p>
            <a:pPr algn="ctr"/>
            <a:r>
              <a:rPr lang="fr-FR" b="1" dirty="0" smtClean="0">
                <a:solidFill>
                  <a:schemeClr val="tx1"/>
                </a:solidFill>
              </a:rPr>
              <a:t> </a:t>
            </a:r>
            <a:r>
              <a:rPr lang="fr-FR" b="1" dirty="0">
                <a:solidFill>
                  <a:schemeClr val="tx1"/>
                </a:solidFill>
              </a:rPr>
              <a:t>Accord bafoué, promesses non respectées, les 1100 salariés, emmenés par leur porte-parole Laurent </a:t>
            </a:r>
            <a:r>
              <a:rPr lang="fr-FR" b="1" dirty="0" err="1">
                <a:solidFill>
                  <a:schemeClr val="tx1"/>
                </a:solidFill>
              </a:rPr>
              <a:t>Amédéo</a:t>
            </a:r>
            <a:r>
              <a:rPr lang="fr-FR" b="1" dirty="0">
                <a:solidFill>
                  <a:schemeClr val="tx1"/>
                </a:solidFill>
              </a:rPr>
              <a:t>, refusent cette </a:t>
            </a:r>
            <a:r>
              <a:rPr lang="fr-FR" b="1" dirty="0" smtClean="0">
                <a:solidFill>
                  <a:schemeClr val="tx1"/>
                </a:solidFill>
              </a:rPr>
              <a:t>décision et entrent en guerre…</a:t>
            </a:r>
            <a:r>
              <a:rPr lang="fr-FR" b="1" dirty="0" err="1" smtClean="0"/>
              <a:t>utale</a:t>
            </a:r>
            <a:r>
              <a:rPr lang="fr-FR" b="1" dirty="0" smtClean="0"/>
              <a:t> </a:t>
            </a:r>
            <a:r>
              <a:rPr lang="fr-FR" b="1" dirty="0"/>
              <a:t>et vont tout tenter pour sauver leur emploi.</a:t>
            </a:r>
          </a:p>
        </p:txBody>
      </p:sp>
    </p:spTree>
    <p:extLst>
      <p:ext uri="{BB962C8B-B14F-4D97-AF65-F5344CB8AC3E}">
        <p14:creationId xmlns:p14="http://schemas.microsoft.com/office/powerpoint/2010/main" val="11391419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Pour les travailleurs, plus d’autonomie, mais des risques psycho-sociaux</a:t>
            </a:r>
            <a:endParaRPr lang="fr-FR" sz="2400" dirty="0"/>
          </a:p>
        </p:txBody>
      </p:sp>
      <p:sp>
        <p:nvSpPr>
          <p:cNvPr id="3" name="Espace réservé du contenu 2"/>
          <p:cNvSpPr>
            <a:spLocks noGrp="1"/>
          </p:cNvSpPr>
          <p:nvPr>
            <p:ph idx="1"/>
          </p:nvPr>
        </p:nvSpPr>
        <p:spPr>
          <a:xfrm>
            <a:off x="467545" y="2060848"/>
            <a:ext cx="8352928" cy="4536504"/>
          </a:xfrm>
        </p:spPr>
        <p:txBody>
          <a:bodyPr>
            <a:normAutofit fontScale="92500" lnSpcReduction="20000"/>
          </a:bodyPr>
          <a:lstStyle/>
          <a:p>
            <a:r>
              <a:rPr lang="fr-FR" dirty="0" smtClean="0"/>
              <a:t>Naguère</a:t>
            </a:r>
            <a:r>
              <a:rPr lang="fr-FR" dirty="0"/>
              <a:t>, le travail taylorisé entraînait ennui, abrutissement, déqualification et frustration. Aujourd’hui, </a:t>
            </a:r>
            <a:r>
              <a:rPr lang="fr-FR" b="1" dirty="0"/>
              <a:t>le travail enrichi et autonome entraîne de </a:t>
            </a:r>
            <a:r>
              <a:rPr lang="fr-FR" b="1" dirty="0" smtClean="0"/>
              <a:t>nouvelles </a:t>
            </a:r>
            <a:r>
              <a:rPr lang="fr-FR" b="1" dirty="0"/>
              <a:t>pathologies</a:t>
            </a:r>
            <a:r>
              <a:rPr lang="fr-FR" dirty="0"/>
              <a:t> : le salarié n’est plus menacé d’ennui mais au contraire de </a:t>
            </a:r>
            <a:r>
              <a:rPr lang="fr-FR" b="1" dirty="0"/>
              <a:t>surcharge mentale</a:t>
            </a:r>
            <a:r>
              <a:rPr lang="fr-FR" dirty="0"/>
              <a:t> (syndrome du </a:t>
            </a:r>
            <a:r>
              <a:rPr lang="fr-FR" b="1" i="1" dirty="0" err="1"/>
              <a:t>burn</a:t>
            </a:r>
            <a:r>
              <a:rPr lang="fr-FR" b="1" i="1" dirty="0"/>
              <a:t> out</a:t>
            </a:r>
            <a:r>
              <a:rPr lang="fr-FR" dirty="0"/>
              <a:t>), car il doit être </a:t>
            </a:r>
            <a:r>
              <a:rPr lang="fr-FR" b="1" dirty="0"/>
              <a:t>performant</a:t>
            </a:r>
            <a:r>
              <a:rPr lang="fr-FR" dirty="0"/>
              <a:t>, « au top de l’efficacité </a:t>
            </a:r>
            <a:r>
              <a:rPr lang="fr-FR" dirty="0" smtClean="0"/>
              <a:t>». </a:t>
            </a:r>
            <a:r>
              <a:rPr lang="fr-FR" b="1" dirty="0"/>
              <a:t>La réussite est considérée comme </a:t>
            </a:r>
            <a:r>
              <a:rPr lang="fr-FR" b="1" dirty="0" smtClean="0"/>
              <a:t>normale</a:t>
            </a:r>
            <a:r>
              <a:rPr lang="fr-FR" dirty="0"/>
              <a:t>,</a:t>
            </a:r>
            <a:r>
              <a:rPr lang="fr-FR" dirty="0" smtClean="0"/>
              <a:t> </a:t>
            </a:r>
            <a:r>
              <a:rPr lang="fr-FR" dirty="0"/>
              <a:t>tandis que </a:t>
            </a:r>
            <a:r>
              <a:rPr lang="fr-FR" b="1" dirty="0"/>
              <a:t>les échecs lui sont </a:t>
            </a:r>
            <a:r>
              <a:rPr lang="fr-FR" b="1" dirty="0" smtClean="0"/>
              <a:t>imputés.</a:t>
            </a:r>
          </a:p>
          <a:p>
            <a:r>
              <a:rPr lang="fr-FR" dirty="0"/>
              <a:t>L’individualisation et la responsabilisation du travail  génèrent </a:t>
            </a:r>
            <a:r>
              <a:rPr lang="fr-FR" b="1" dirty="0"/>
              <a:t>des risques dits « psychosociaux »,</a:t>
            </a:r>
            <a:r>
              <a:rPr lang="fr-FR" dirty="0"/>
              <a:t> révélateurs de la souffrance au travail : </a:t>
            </a:r>
            <a:r>
              <a:rPr lang="fr-FR" b="1" dirty="0"/>
              <a:t>stress, surmenage, fatigue, harcèlement, troubles somatique</a:t>
            </a:r>
            <a:r>
              <a:rPr lang="fr-FR" dirty="0"/>
              <a:t>s. Ces risques ne cessent d’augmenter dans les pays occidentaux et ce, dans la plupart des professions. </a:t>
            </a:r>
            <a:endParaRPr lang="fr-FR" dirty="0" smtClean="0"/>
          </a:p>
          <a:p>
            <a:r>
              <a:rPr lang="fr-FR" dirty="0"/>
              <a:t>Pour nombre d’analystes, l’autonomie au travail s’est en effet muée en une </a:t>
            </a:r>
            <a:r>
              <a:rPr lang="fr-FR" b="1" dirty="0"/>
              <a:t>nouvelle forme de soumission librement consentie</a:t>
            </a:r>
            <a:r>
              <a:rPr lang="fr-FR" dirty="0"/>
              <a:t>, de « </a:t>
            </a:r>
            <a:r>
              <a:rPr lang="fr-FR" i="1" dirty="0"/>
              <a:t>servitude volontaire</a:t>
            </a:r>
            <a:r>
              <a:rPr lang="fr-FR" dirty="0"/>
              <a:t> », de contrainte libérale où l’individu s’est trouvé pris au piège d’ une « </a:t>
            </a:r>
            <a:r>
              <a:rPr lang="fr-FR" i="1" dirty="0"/>
              <a:t>chaîne invisible</a:t>
            </a:r>
            <a:r>
              <a:rPr lang="fr-FR" dirty="0"/>
              <a:t> » (J-P. Durand).</a:t>
            </a:r>
          </a:p>
          <a:p>
            <a:endParaRPr lang="fr-FR" dirty="0"/>
          </a:p>
        </p:txBody>
      </p:sp>
    </p:spTree>
    <p:extLst>
      <p:ext uri="{BB962C8B-B14F-4D97-AF65-F5344CB8AC3E}">
        <p14:creationId xmlns:p14="http://schemas.microsoft.com/office/powerpoint/2010/main" val="77668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20072" y="764704"/>
            <a:ext cx="2880320" cy="1296144"/>
          </a:xfrm>
        </p:spPr>
        <p:txBody>
          <a:bodyPr>
            <a:normAutofit fontScale="90000"/>
          </a:bodyPr>
          <a:lstStyle/>
          <a:p>
            <a:pPr algn="ctr"/>
            <a:r>
              <a:rPr lang="fr-FR" dirty="0" err="1" smtClean="0"/>
              <a:t>Corporate</a:t>
            </a:r>
            <a:r>
              <a:rPr lang="fr-FR" dirty="0" smtClean="0"/>
              <a:t>, un </a:t>
            </a:r>
            <a:r>
              <a:rPr lang="fr-FR" dirty="0" err="1" smtClean="0"/>
              <a:t>fim</a:t>
            </a:r>
            <a:r>
              <a:rPr lang="fr-FR" dirty="0" smtClean="0"/>
              <a:t> de Nicolas </a:t>
            </a:r>
            <a:r>
              <a:rPr lang="fr-FR" dirty="0" err="1" smtClean="0"/>
              <a:t>Silhol</a:t>
            </a:r>
            <a:r>
              <a:rPr lang="fr-FR" dirty="0" smtClean="0"/>
              <a:t> (2017 )</a:t>
            </a:r>
            <a:endParaRPr lang="fr-FR" dirty="0"/>
          </a:p>
        </p:txBody>
      </p:sp>
      <p:pic>
        <p:nvPicPr>
          <p:cNvPr id="9" name="Espace réservé pour une image  8"/>
          <p:cNvPicPr>
            <a:picLocks noGrp="1" noChangeAspect="1"/>
          </p:cNvPicPr>
          <p:nvPr>
            <p:ph type="pic" idx="1"/>
          </p:nvPr>
        </p:nvPicPr>
        <p:blipFill>
          <a:blip r:embed="rId2">
            <a:extLst>
              <a:ext uri="{28A0092B-C50C-407E-A947-70E740481C1C}">
                <a14:useLocalDpi xmlns:a14="http://schemas.microsoft.com/office/drawing/2010/main" val="0"/>
              </a:ext>
            </a:extLst>
          </a:blip>
          <a:srcRect t="3415" b="3415"/>
          <a:stretch>
            <a:fillRect/>
          </a:stretch>
        </p:blipFill>
        <p:spPr>
          <a:xfrm>
            <a:off x="4499992" y="2420888"/>
            <a:ext cx="4392488" cy="3816424"/>
          </a:xfrm>
        </p:spPr>
      </p:pic>
      <p:sp>
        <p:nvSpPr>
          <p:cNvPr id="6" name="Espace réservé du texte 5"/>
          <p:cNvSpPr>
            <a:spLocks noGrp="1"/>
          </p:cNvSpPr>
          <p:nvPr>
            <p:ph type="body" sz="half" idx="2"/>
          </p:nvPr>
        </p:nvSpPr>
        <p:spPr>
          <a:xfrm>
            <a:off x="539552" y="1556791"/>
            <a:ext cx="3456384" cy="5170579"/>
          </a:xfrm>
        </p:spPr>
        <p:txBody>
          <a:bodyPr>
            <a:normAutofit fontScale="92500" lnSpcReduction="20000"/>
          </a:bodyPr>
          <a:lstStyle/>
          <a:p>
            <a:pPr algn="ctr"/>
            <a:r>
              <a:rPr lang="fr-FR" b="1" dirty="0">
                <a:solidFill>
                  <a:schemeClr val="tx1"/>
                </a:solidFill>
              </a:rPr>
              <a:t>Emilie Tesson-Hansen est une jeune et brillante responsable des Ressources Humaines, une </a:t>
            </a:r>
            <a:r>
              <a:rPr lang="fr-FR" b="1" dirty="0" smtClean="0">
                <a:solidFill>
                  <a:schemeClr val="tx1"/>
                </a:solidFill>
              </a:rPr>
              <a:t>« killeuse ».</a:t>
            </a:r>
          </a:p>
          <a:p>
            <a:pPr algn="ctr"/>
            <a:r>
              <a:rPr lang="fr-FR" b="1" dirty="0" smtClean="0">
                <a:solidFill>
                  <a:schemeClr val="tx1"/>
                </a:solidFill>
              </a:rPr>
              <a:t> </a:t>
            </a:r>
            <a:r>
              <a:rPr lang="fr-FR" b="1" dirty="0">
                <a:solidFill>
                  <a:schemeClr val="tx1"/>
                </a:solidFill>
              </a:rPr>
              <a:t>Suite </a:t>
            </a:r>
            <a:r>
              <a:rPr lang="fr-FR" b="1" dirty="0" smtClean="0">
                <a:solidFill>
                  <a:schemeClr val="tx1"/>
                </a:solidFill>
              </a:rPr>
              <a:t>à un suicide </a:t>
            </a:r>
            <a:r>
              <a:rPr lang="fr-FR" b="1" dirty="0">
                <a:solidFill>
                  <a:schemeClr val="tx1"/>
                </a:solidFill>
              </a:rPr>
              <a:t>dans son entreprise, une enquête est ouverte. Elle se retrouve en première ligne. Elle doit faire face à la pression de l'inspectrice du travail, mais aussi </a:t>
            </a:r>
            <a:r>
              <a:rPr lang="fr-FR" b="1" dirty="0" smtClean="0">
                <a:solidFill>
                  <a:schemeClr val="tx1"/>
                </a:solidFill>
              </a:rPr>
              <a:t>de </a:t>
            </a:r>
            <a:r>
              <a:rPr lang="fr-FR" b="1" dirty="0">
                <a:solidFill>
                  <a:schemeClr val="tx1"/>
                </a:solidFill>
              </a:rPr>
              <a:t>sa hiérarchie qui menace de se retourner contre elle. Emilie est bien décidée à sauver sa peau. Jusqu'où restera-t-elle </a:t>
            </a:r>
            <a:r>
              <a:rPr lang="fr-FR" b="1" i="1" dirty="0" err="1">
                <a:solidFill>
                  <a:schemeClr val="tx1"/>
                </a:solidFill>
              </a:rPr>
              <a:t>corporate</a:t>
            </a:r>
            <a:r>
              <a:rPr lang="fr-FR" b="1" dirty="0">
                <a:solidFill>
                  <a:schemeClr val="tx1"/>
                </a:solidFill>
              </a:rPr>
              <a:t> </a:t>
            </a:r>
            <a:r>
              <a:rPr lang="fr-FR" b="1" dirty="0" smtClean="0">
                <a:solidFill>
                  <a:schemeClr val="tx1"/>
                </a:solidFill>
              </a:rPr>
              <a:t>?</a:t>
            </a:r>
          </a:p>
          <a:p>
            <a:pPr algn="ctr"/>
            <a:r>
              <a:rPr lang="fr-FR" b="1" dirty="0" smtClean="0">
                <a:solidFill>
                  <a:schemeClr val="tx1"/>
                </a:solidFill>
              </a:rPr>
              <a:t>Ce film </a:t>
            </a:r>
            <a:r>
              <a:rPr lang="fr-FR" b="1" dirty="0">
                <a:solidFill>
                  <a:schemeClr val="tx1"/>
                </a:solidFill>
              </a:rPr>
              <a:t>dénonce certaines pratiques managériales </a:t>
            </a:r>
            <a:r>
              <a:rPr lang="fr-FR" b="1" dirty="0" smtClean="0">
                <a:solidFill>
                  <a:schemeClr val="tx1"/>
                </a:solidFill>
              </a:rPr>
              <a:t>violentes (harcèlement moral)  </a:t>
            </a:r>
            <a:r>
              <a:rPr lang="fr-FR" b="1" dirty="0">
                <a:solidFill>
                  <a:schemeClr val="tx1"/>
                </a:solidFill>
              </a:rPr>
              <a:t>conçues pour pousser des salariés à démissionner. </a:t>
            </a:r>
            <a:r>
              <a:rPr lang="fr-FR" b="1" dirty="0" smtClean="0">
                <a:solidFill>
                  <a:schemeClr val="tx1"/>
                </a:solidFill>
              </a:rPr>
              <a:t>Il s'inspire </a:t>
            </a:r>
            <a:r>
              <a:rPr lang="fr-FR" b="1" dirty="0">
                <a:solidFill>
                  <a:schemeClr val="tx1"/>
                </a:solidFill>
              </a:rPr>
              <a:t>du scandale des suicides survenus chez France </a:t>
            </a:r>
            <a:r>
              <a:rPr lang="fr-FR" b="1" dirty="0" smtClean="0">
                <a:solidFill>
                  <a:schemeClr val="tx1"/>
                </a:solidFill>
              </a:rPr>
              <a:t>Télécom à la fin des années 2000.</a:t>
            </a:r>
            <a:endParaRPr lang="fr-FR" b="1" dirty="0">
              <a:solidFill>
                <a:schemeClr val="tx1"/>
              </a:solidFill>
            </a:endParaRPr>
          </a:p>
          <a:p>
            <a:endParaRPr lang="fr-FR" dirty="0"/>
          </a:p>
        </p:txBody>
      </p:sp>
    </p:spTree>
    <p:extLst>
      <p:ext uri="{BB962C8B-B14F-4D97-AF65-F5344CB8AC3E}">
        <p14:creationId xmlns:p14="http://schemas.microsoft.com/office/powerpoint/2010/main" val="32528522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brutalisation des rapports sociaux</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Paradoxalement, pour le monde prospère qui est le nôtre, </a:t>
            </a:r>
            <a:r>
              <a:rPr lang="fr-FR" b="1" dirty="0"/>
              <a:t>la réussite, sur un plan économique, est devenue tellement obsédante pour les individus qu’elle tend de plus en plus à envahir tout le champ des relations sociales</a:t>
            </a:r>
            <a:r>
              <a:rPr lang="fr-FR" dirty="0"/>
              <a:t> (c’est l’ère du </a:t>
            </a:r>
            <a:r>
              <a:rPr lang="fr-FR" i="1" dirty="0" err="1"/>
              <a:t>bling-bling</a:t>
            </a:r>
            <a:r>
              <a:rPr lang="fr-FR" dirty="0"/>
              <a:t>). </a:t>
            </a:r>
            <a:endParaRPr lang="fr-FR" dirty="0" smtClean="0"/>
          </a:p>
          <a:p>
            <a:r>
              <a:rPr lang="fr-FR" dirty="0" smtClean="0"/>
              <a:t>Cette </a:t>
            </a:r>
            <a:r>
              <a:rPr lang="fr-FR" dirty="0"/>
              <a:t>dévoration du social par l’économique se traduit par le fait que les hommes ne se considèrent plus dans une fraternité </a:t>
            </a:r>
            <a:r>
              <a:rPr lang="fr-FR" dirty="0" smtClean="0"/>
              <a:t>sociale et spirituelle, </a:t>
            </a:r>
            <a:r>
              <a:rPr lang="fr-FR" dirty="0"/>
              <a:t>où il s’agissait toujours de se soutenir mutuellement, mais uniquement comme </a:t>
            </a:r>
            <a:r>
              <a:rPr lang="fr-FR" b="1" dirty="0"/>
              <a:t>des rivaux, des concurrents à combattre</a:t>
            </a:r>
            <a:r>
              <a:rPr lang="fr-FR" dirty="0" smtClean="0"/>
              <a:t>.</a:t>
            </a:r>
          </a:p>
          <a:p>
            <a:r>
              <a:rPr lang="fr-FR" dirty="0" smtClean="0"/>
              <a:t> </a:t>
            </a:r>
            <a:r>
              <a:rPr lang="fr-FR" dirty="0"/>
              <a:t>Dès lors, à travers ce déclin du social émancipé de l’économique, le monde économique se révèle dans toute sa </a:t>
            </a:r>
            <a:r>
              <a:rPr lang="fr-FR" b="1" dirty="0"/>
              <a:t>violence</a:t>
            </a:r>
            <a:r>
              <a:rPr lang="fr-FR" dirty="0"/>
              <a:t>, et cette violence se répercute dans le champ social.</a:t>
            </a:r>
          </a:p>
          <a:p>
            <a:endParaRPr lang="fr-FR" dirty="0"/>
          </a:p>
        </p:txBody>
      </p:sp>
    </p:spTree>
    <p:extLst>
      <p:ext uri="{BB962C8B-B14F-4D97-AF65-F5344CB8AC3E}">
        <p14:creationId xmlns:p14="http://schemas.microsoft.com/office/powerpoint/2010/main" val="6122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couperet, un film de Costa </a:t>
            </a:r>
            <a:r>
              <a:rPr lang="fr-FR" dirty="0" err="1" smtClean="0"/>
              <a:t>Gavras</a:t>
            </a:r>
            <a:r>
              <a:rPr lang="fr-FR" dirty="0" smtClean="0"/>
              <a:t> (2005)</a:t>
            </a:r>
            <a:endParaRPr lang="fr-FR" dirty="0"/>
          </a:p>
        </p:txBody>
      </p:sp>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l="19080" r="19080"/>
          <a:stretch>
            <a:fillRect/>
          </a:stretch>
        </p:blipFill>
        <p:spPr>
          <a:xfrm>
            <a:off x="467544" y="2276872"/>
            <a:ext cx="4032448" cy="3960440"/>
          </a:xfrm>
        </p:spPr>
      </p:pic>
      <p:sp>
        <p:nvSpPr>
          <p:cNvPr id="5" name="Espace réservé du texte 4"/>
          <p:cNvSpPr>
            <a:spLocks noGrp="1"/>
          </p:cNvSpPr>
          <p:nvPr>
            <p:ph type="body" sz="half" idx="2"/>
          </p:nvPr>
        </p:nvSpPr>
        <p:spPr>
          <a:xfrm>
            <a:off x="4868333" y="2785533"/>
            <a:ext cx="3818467" cy="3091739"/>
          </a:xfrm>
        </p:spPr>
        <p:txBody>
          <a:bodyPr>
            <a:normAutofit/>
          </a:bodyPr>
          <a:lstStyle/>
          <a:p>
            <a:pPr algn="ctr"/>
            <a:r>
              <a:rPr lang="fr-FR" b="1" dirty="0">
                <a:solidFill>
                  <a:schemeClr val="tx1"/>
                </a:solidFill>
              </a:rPr>
              <a:t>Bruno </a:t>
            </a:r>
            <a:r>
              <a:rPr lang="fr-FR" b="1" dirty="0" err="1" smtClean="0">
                <a:solidFill>
                  <a:schemeClr val="tx1"/>
                </a:solidFill>
              </a:rPr>
              <a:t>Davert</a:t>
            </a:r>
            <a:r>
              <a:rPr lang="fr-FR" b="1" dirty="0" smtClean="0">
                <a:solidFill>
                  <a:schemeClr val="tx1"/>
                </a:solidFill>
              </a:rPr>
              <a:t>, incarné à l’écran par José Garcia, </a:t>
            </a:r>
            <a:r>
              <a:rPr lang="fr-FR" b="1" dirty="0">
                <a:solidFill>
                  <a:schemeClr val="tx1"/>
                </a:solidFill>
              </a:rPr>
              <a:t>est un cadre très supérieur dans une usine de papier. S'étant fait licencier avec quelques centaines de ses collègues pour cause de délocalisation, il est prêt à tout pour retrouver un poste à son niveau, même à assassiner ses concurrents</a:t>
            </a:r>
          </a:p>
        </p:txBody>
      </p:sp>
    </p:spTree>
    <p:extLst>
      <p:ext uri="{BB962C8B-B14F-4D97-AF65-F5344CB8AC3E}">
        <p14:creationId xmlns:p14="http://schemas.microsoft.com/office/powerpoint/2010/main" val="2701608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Cependant le travail est d’abord une contrainte</a:t>
            </a:r>
            <a:endParaRPr lang="fr-FR" dirty="0"/>
          </a:p>
        </p:txBody>
      </p:sp>
      <p:sp>
        <p:nvSpPr>
          <p:cNvPr id="2" name="Espace réservé du contenu 1"/>
          <p:cNvSpPr>
            <a:spLocks noGrp="1"/>
          </p:cNvSpPr>
          <p:nvPr>
            <p:ph sz="quarter" idx="13"/>
          </p:nvPr>
        </p:nvSpPr>
        <p:spPr/>
        <p:txBody>
          <a:bodyPr>
            <a:normAutofit fontScale="92500" lnSpcReduction="20000"/>
          </a:bodyPr>
          <a:lstStyle/>
          <a:p>
            <a:r>
              <a:rPr lang="fr-FR" dirty="0"/>
              <a:t>Le mot « travail » vient du latin populaire </a:t>
            </a:r>
            <a:r>
              <a:rPr lang="fr-FR" b="1" i="1" dirty="0" err="1"/>
              <a:t>tripalium</a:t>
            </a:r>
            <a:r>
              <a:rPr lang="fr-FR" dirty="0"/>
              <a:t>, qui </a:t>
            </a:r>
            <a:r>
              <a:rPr lang="fr-FR" dirty="0" smtClean="0"/>
              <a:t>désigne un instrument de torture.</a:t>
            </a:r>
          </a:p>
          <a:p>
            <a:r>
              <a:rPr lang="fr-FR" dirty="0"/>
              <a:t>C’est que le travail est </a:t>
            </a:r>
            <a:r>
              <a:rPr lang="fr-FR" b="1" dirty="0"/>
              <a:t>d’abord une nécessité vitale</a:t>
            </a:r>
            <a:r>
              <a:rPr lang="fr-FR" dirty="0"/>
              <a:t>. Il exprime le </a:t>
            </a:r>
            <a:r>
              <a:rPr lang="fr-FR" b="1" dirty="0"/>
              <a:t>dénuement originel de l’homme, qui ne parvient à survivre dans la nature qu’au prix d’un effort </a:t>
            </a:r>
            <a:r>
              <a:rPr lang="fr-FR" b="1" dirty="0" smtClean="0"/>
              <a:t>douloureux.</a:t>
            </a:r>
            <a:endParaRPr lang="fr-FR" dirty="0"/>
          </a:p>
        </p:txBody>
      </p:sp>
      <p:sp>
        <p:nvSpPr>
          <p:cNvPr id="7" name="Espace réservé du contenu 6"/>
          <p:cNvSpPr>
            <a:spLocks noGrp="1"/>
          </p:cNvSpPr>
          <p:nvPr>
            <p:ph sz="quarter" idx="14"/>
          </p:nvPr>
        </p:nvSpPr>
        <p:spPr/>
        <p:txBody>
          <a:bodyPr>
            <a:normAutofit/>
          </a:bodyPr>
          <a:lstStyle/>
          <a:p>
            <a:pPr marL="45720" indent="0">
              <a:buNone/>
            </a:pPr>
            <a:endParaRPr lang="fr-FR" dirty="0"/>
          </a:p>
          <a:p>
            <a:pPr marL="45720" indent="0">
              <a:buNone/>
            </a:pPr>
            <a:endParaRPr lang="fr-FR" dirty="0" smtClean="0"/>
          </a:p>
          <a:p>
            <a:pPr marL="45720" indent="0">
              <a:buNone/>
            </a:pPr>
            <a:endParaRPr lang="fr-FR" dirty="0"/>
          </a:p>
          <a:p>
            <a:pPr marL="45720" indent="0">
              <a:buNone/>
            </a:pPr>
            <a:endParaRPr lang="fr-FR" dirty="0" smtClean="0"/>
          </a:p>
          <a:p>
            <a:pPr marL="45720" indent="0">
              <a:buNone/>
            </a:pPr>
            <a:endParaRPr lang="fr-FR" dirty="0"/>
          </a:p>
          <a:p>
            <a:pPr marL="45720" indent="0">
              <a:buNone/>
            </a:pPr>
            <a:endParaRPr lang="fr-FR" dirty="0" smtClean="0"/>
          </a:p>
          <a:p>
            <a:pPr marL="45720" indent="0">
              <a:buNone/>
            </a:pPr>
            <a:endParaRPr lang="fr-FR" dirty="0"/>
          </a:p>
          <a:p>
            <a:pPr marL="45720" indent="0">
              <a:buNone/>
            </a:pPr>
            <a:endParaRPr lang="fr-FR" dirty="0" smtClean="0"/>
          </a:p>
          <a:p>
            <a:pPr marL="45720" indent="0">
              <a:buNone/>
            </a:pPr>
            <a:endParaRPr lang="fr-FR" dirty="0"/>
          </a:p>
          <a:p>
            <a:pPr marL="45720" indent="0">
              <a:buNone/>
            </a:pPr>
            <a:endParaRPr lang="fr-F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462" y="2420888"/>
            <a:ext cx="4407024" cy="4219575"/>
          </a:xfrm>
          <a:prstGeom prst="rect">
            <a:avLst/>
          </a:prstGeom>
          <a:noFill/>
          <a:ln w="57150">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6301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4155" y="338667"/>
            <a:ext cx="3812645" cy="1578165"/>
          </a:xfrm>
        </p:spPr>
        <p:txBody>
          <a:bodyPr>
            <a:normAutofit/>
          </a:bodyPr>
          <a:lstStyle/>
          <a:p>
            <a:pPr algn="ctr"/>
            <a:r>
              <a:rPr lang="fr-FR" dirty="0" smtClean="0"/>
              <a:t>La loi du marché,  un film de Stéphane </a:t>
            </a:r>
            <a:r>
              <a:rPr lang="fr-FR" dirty="0" err="1" smtClean="0"/>
              <a:t>Brizé</a:t>
            </a:r>
            <a:r>
              <a:rPr lang="fr-FR" dirty="0" smtClean="0"/>
              <a:t> (2015)</a:t>
            </a:r>
            <a:endParaRPr lang="fr-FR" dirty="0"/>
          </a:p>
        </p:txBody>
      </p:sp>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t="3415" b="3415"/>
          <a:stretch>
            <a:fillRect/>
          </a:stretch>
        </p:blipFill>
        <p:spPr>
          <a:xfrm>
            <a:off x="323528" y="1371600"/>
            <a:ext cx="4392488" cy="4865712"/>
          </a:xfrm>
        </p:spPr>
      </p:pic>
      <p:sp>
        <p:nvSpPr>
          <p:cNvPr id="4" name="Espace réservé du texte 3"/>
          <p:cNvSpPr>
            <a:spLocks noGrp="1"/>
          </p:cNvSpPr>
          <p:nvPr>
            <p:ph type="body" sz="half" idx="2"/>
          </p:nvPr>
        </p:nvSpPr>
        <p:spPr>
          <a:xfrm>
            <a:off x="5292080" y="2132856"/>
            <a:ext cx="2880320" cy="4535760"/>
          </a:xfrm>
        </p:spPr>
        <p:txBody>
          <a:bodyPr>
            <a:normAutofit lnSpcReduction="10000"/>
          </a:bodyPr>
          <a:lstStyle/>
          <a:p>
            <a:pPr algn="ctr"/>
            <a:r>
              <a:rPr lang="fr-FR" b="1" dirty="0">
                <a:solidFill>
                  <a:schemeClr val="tx1"/>
                </a:solidFill>
              </a:rPr>
              <a:t>À 51 ans, après 20 mois de chômage, Thierry </a:t>
            </a:r>
            <a:r>
              <a:rPr lang="fr-FR" b="1" dirty="0" err="1">
                <a:solidFill>
                  <a:schemeClr val="tx1"/>
                </a:solidFill>
              </a:rPr>
              <a:t>Taugourdeau</a:t>
            </a:r>
            <a:r>
              <a:rPr lang="fr-FR" b="1" dirty="0">
                <a:solidFill>
                  <a:schemeClr val="tx1"/>
                </a:solidFill>
              </a:rPr>
              <a:t> commence un nouveau travail qui le met bientôt face à un dilemme moral. Pris à la gorge, Thierry accepte un poste de vigile dans un supermarché. Il se retrouve contraint de surveiller les clients, de les traquer. Cet emploi le confronte quotidiennement à des situations difficiles, qu'il a de plus en plus de mal à supporter. Pour garder son emploi, peut-il tout accepter ?</a:t>
            </a:r>
          </a:p>
        </p:txBody>
      </p:sp>
    </p:spTree>
    <p:extLst>
      <p:ext uri="{BB962C8B-B14F-4D97-AF65-F5344CB8AC3E}">
        <p14:creationId xmlns:p14="http://schemas.microsoft.com/office/powerpoint/2010/main" val="13442055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smtClean="0"/>
              <a:t>Bilan/transition</a:t>
            </a:r>
            <a:endParaRPr lang="fr-FR" dirty="0"/>
          </a:p>
        </p:txBody>
      </p:sp>
      <p:sp>
        <p:nvSpPr>
          <p:cNvPr id="6" name="Espace réservé du contenu 5"/>
          <p:cNvSpPr>
            <a:spLocks noGrp="1"/>
          </p:cNvSpPr>
          <p:nvPr>
            <p:ph idx="1"/>
          </p:nvPr>
        </p:nvSpPr>
        <p:spPr>
          <a:xfrm>
            <a:off x="872067" y="2675466"/>
            <a:ext cx="7408333" cy="3777869"/>
          </a:xfrm>
        </p:spPr>
        <p:txBody>
          <a:bodyPr>
            <a:normAutofit fontScale="92500" lnSpcReduction="20000"/>
          </a:bodyPr>
          <a:lstStyle/>
          <a:p>
            <a:r>
              <a:rPr lang="fr-FR" b="1" dirty="0"/>
              <a:t>Durcissement des rapports entre les individus</a:t>
            </a:r>
            <a:r>
              <a:rPr lang="fr-FR" dirty="0"/>
              <a:t>, réduits à n’être que des concurrents, soumission volontaire à une logique gestionnaire par peur du chômage et de la précarité : tel est aujourd’hui le visage de l’aliénation au travail. </a:t>
            </a:r>
          </a:p>
          <a:p>
            <a:r>
              <a:rPr lang="fr-FR" b="1" i="1" dirty="0" smtClean="0">
                <a:solidFill>
                  <a:srgbClr val="FF0000"/>
                </a:solidFill>
              </a:rPr>
              <a:t>Mais le </a:t>
            </a:r>
            <a:r>
              <a:rPr lang="fr-FR" b="1" i="1" dirty="0">
                <a:solidFill>
                  <a:srgbClr val="FF0000"/>
                </a:solidFill>
              </a:rPr>
              <a:t>caractère déshumanisant </a:t>
            </a:r>
            <a:r>
              <a:rPr lang="fr-FR" b="1" i="1" dirty="0" smtClean="0">
                <a:solidFill>
                  <a:srgbClr val="FF0000"/>
                </a:solidFill>
              </a:rPr>
              <a:t>du travail est-il forcément </a:t>
            </a:r>
            <a:r>
              <a:rPr lang="fr-FR" b="1" i="1" dirty="0">
                <a:solidFill>
                  <a:srgbClr val="FF0000"/>
                </a:solidFill>
              </a:rPr>
              <a:t>propre à celui-ci </a:t>
            </a:r>
            <a:r>
              <a:rPr lang="fr-FR" b="1" i="1" dirty="0" smtClean="0">
                <a:solidFill>
                  <a:srgbClr val="FF0000"/>
                </a:solidFill>
              </a:rPr>
              <a:t>? </a:t>
            </a:r>
            <a:r>
              <a:rPr lang="fr-FR" dirty="0" smtClean="0"/>
              <a:t>Ou bien ne serait-il pas </a:t>
            </a:r>
            <a:r>
              <a:rPr lang="fr-FR" dirty="0"/>
              <a:t>plutôt l’expression d’une mauvaise organisation économique du travail et du progrès technique, dont on ne mesurerait pas suffisamment les effets </a:t>
            </a:r>
            <a:r>
              <a:rPr lang="fr-FR" dirty="0" smtClean="0"/>
              <a:t>pervers ?</a:t>
            </a:r>
          </a:p>
          <a:p>
            <a:r>
              <a:rPr lang="fr-FR" dirty="0" smtClean="0"/>
              <a:t>Quels remèdes envisager à cette aliénation ?</a:t>
            </a:r>
          </a:p>
          <a:p>
            <a:pPr marL="0" indent="0">
              <a:buNone/>
            </a:pPr>
            <a:r>
              <a:rPr lang="fr-FR" dirty="0" smtClean="0"/>
              <a:t> </a:t>
            </a:r>
            <a:endParaRPr lang="fr-FR" dirty="0"/>
          </a:p>
        </p:txBody>
      </p:sp>
    </p:spTree>
    <p:extLst>
      <p:ext uri="{BB962C8B-B14F-4D97-AF65-F5344CB8AC3E}">
        <p14:creationId xmlns:p14="http://schemas.microsoft.com/office/powerpoint/2010/main" val="25066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22313" y="2362200"/>
            <a:ext cx="7772400" cy="2794992"/>
          </a:xfrm>
        </p:spPr>
        <p:txBody>
          <a:bodyPr>
            <a:normAutofit/>
          </a:bodyPr>
          <a:lstStyle/>
          <a:p>
            <a:pPr lvl="0"/>
            <a:r>
              <a:rPr lang="fr-FR" sz="4000" b="1" dirty="0" smtClean="0">
                <a:solidFill>
                  <a:schemeClr val="tx1"/>
                </a:solidFill>
              </a:rPr>
              <a:t>III.</a:t>
            </a:r>
            <a:r>
              <a:rPr lang="fr-FR" sz="4000" b="1" dirty="0">
                <a:solidFill>
                  <a:schemeClr val="tx1"/>
                </a:solidFill>
              </a:rPr>
              <a:t> </a:t>
            </a:r>
            <a:r>
              <a:rPr lang="fr-FR" sz="4000" b="1" dirty="0" smtClean="0">
                <a:solidFill>
                  <a:schemeClr val="tx1"/>
                </a:solidFill>
              </a:rPr>
              <a:t>La Nécessité d’une réappropriation du </a:t>
            </a:r>
            <a:r>
              <a:rPr lang="fr-FR" sz="4000" b="1" dirty="0">
                <a:solidFill>
                  <a:schemeClr val="tx1"/>
                </a:solidFill>
              </a:rPr>
              <a:t>sens et de la finalité du travail</a:t>
            </a:r>
            <a:r>
              <a:rPr lang="fr-FR" dirty="0"/>
              <a:t/>
            </a:r>
            <a:br>
              <a:rPr lang="fr-FR" dirty="0"/>
            </a:br>
            <a:r>
              <a:rPr lang="fr-FR" dirty="0" smtClean="0"/>
              <a:t> </a:t>
            </a:r>
            <a:endParaRPr lang="fr-FR" dirty="0"/>
          </a:p>
        </p:txBody>
      </p:sp>
      <p:sp>
        <p:nvSpPr>
          <p:cNvPr id="5" name="Espace réservé du texte 4"/>
          <p:cNvSpPr>
            <a:spLocks noGrp="1"/>
          </p:cNvSpPr>
          <p:nvPr>
            <p:ph type="body" idx="1"/>
          </p:nvPr>
        </p:nvSpPr>
        <p:spPr>
          <a:xfrm>
            <a:off x="722313" y="5805264"/>
            <a:ext cx="7772400" cy="321787"/>
          </a:xfrm>
        </p:spPr>
        <p:txBody>
          <a:bodyPr>
            <a:normAutofit fontScale="85000" lnSpcReduction="20000"/>
          </a:bodyPr>
          <a:lstStyle/>
          <a:p>
            <a:endParaRPr lang="fr-FR" dirty="0"/>
          </a:p>
        </p:txBody>
      </p:sp>
    </p:spTree>
    <p:extLst>
      <p:ext uri="{BB962C8B-B14F-4D97-AF65-F5344CB8AC3E}">
        <p14:creationId xmlns:p14="http://schemas.microsoft.com/office/powerpoint/2010/main" val="40650930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ctr"/>
            <a:r>
              <a:rPr lang="fr-FR" dirty="0" smtClean="0"/>
              <a:t>Fondement de cette démarche : le respect de la personne humaine</a:t>
            </a:r>
            <a:endParaRPr lang="fr-FR" dirty="0"/>
          </a:p>
        </p:txBody>
      </p:sp>
      <p:sp>
        <p:nvSpPr>
          <p:cNvPr id="5" name="Espace réservé du contenu 4"/>
          <p:cNvSpPr>
            <a:spLocks noGrp="1"/>
          </p:cNvSpPr>
          <p:nvPr>
            <p:ph idx="1"/>
          </p:nvPr>
        </p:nvSpPr>
        <p:spPr/>
        <p:txBody>
          <a:bodyPr>
            <a:normAutofit fontScale="92500" lnSpcReduction="20000"/>
          </a:bodyPr>
          <a:lstStyle/>
          <a:p>
            <a:r>
              <a:rPr lang="fr-FR" b="1" dirty="0"/>
              <a:t>Emmanuel KANT,</a:t>
            </a:r>
            <a:r>
              <a:rPr lang="fr-FR" dirty="0"/>
              <a:t> philosophe allemand des Lumières, réfléchit à la question de la dignité humaine </a:t>
            </a:r>
            <a:r>
              <a:rPr lang="fr-FR" dirty="0" smtClean="0"/>
              <a:t>. Ce </a:t>
            </a:r>
            <a:r>
              <a:rPr lang="fr-FR" dirty="0"/>
              <a:t>qui caractérise l’être humain, c’est qu’il est </a:t>
            </a:r>
            <a:r>
              <a:rPr lang="fr-FR" b="1" dirty="0"/>
              <a:t>une personne. </a:t>
            </a:r>
            <a:endParaRPr lang="fr-FR" b="1" dirty="0" smtClean="0"/>
          </a:p>
          <a:p>
            <a:r>
              <a:rPr lang="fr-FR" b="1" dirty="0" smtClean="0"/>
              <a:t>Or </a:t>
            </a:r>
            <a:r>
              <a:rPr lang="fr-FR" b="1" dirty="0"/>
              <a:t>la personne humaine n’est pas un objet</a:t>
            </a:r>
            <a:r>
              <a:rPr lang="fr-FR" dirty="0"/>
              <a:t> qui puisse être utilisé simplement comme un moyen.  L’homme, même lorsqu’il est utilisé comme un </a:t>
            </a:r>
            <a:r>
              <a:rPr lang="fr-FR" dirty="0" err="1" smtClean="0"/>
              <a:t>moyen,dans</a:t>
            </a:r>
            <a:r>
              <a:rPr lang="fr-FR" dirty="0" smtClean="0"/>
              <a:t> </a:t>
            </a:r>
            <a:r>
              <a:rPr lang="fr-FR" dirty="0"/>
              <a:t>le travail </a:t>
            </a:r>
            <a:r>
              <a:rPr lang="fr-FR" dirty="0" smtClean="0"/>
              <a:t>notamment, doit </a:t>
            </a:r>
            <a:r>
              <a:rPr lang="fr-FR" dirty="0"/>
              <a:t>l’être dans</a:t>
            </a:r>
            <a:r>
              <a:rPr lang="fr-FR" b="1" dirty="0"/>
              <a:t> le respect de sa dignité</a:t>
            </a:r>
            <a:r>
              <a:rPr lang="fr-FR" dirty="0"/>
              <a:t>.</a:t>
            </a:r>
          </a:p>
          <a:p>
            <a:r>
              <a:rPr lang="fr-FR" b="1" dirty="0"/>
              <a:t>Ainsi, l’humanité a envers elle-même un devoir moral : respecter la personne humaine et ne pas laisser l’humanité perdre la maîtrise d’elle-même et de son </a:t>
            </a:r>
            <a:r>
              <a:rPr lang="fr-FR" b="1" dirty="0" smtClean="0"/>
              <a:t>destin.</a:t>
            </a:r>
            <a:endParaRPr lang="fr-FR" dirty="0"/>
          </a:p>
          <a:p>
            <a:endParaRPr lang="fr-FR" dirty="0"/>
          </a:p>
        </p:txBody>
      </p:sp>
    </p:spTree>
    <p:extLst>
      <p:ext uri="{BB962C8B-B14F-4D97-AF65-F5344CB8AC3E}">
        <p14:creationId xmlns:p14="http://schemas.microsoft.com/office/powerpoint/2010/main" val="26518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solidFill>
                  <a:schemeClr val="tx1"/>
                </a:solidFill>
              </a:rPr>
              <a:t>A) Moraliser le travail</a:t>
            </a:r>
            <a:endParaRPr lang="fr-FR" b="1" dirty="0">
              <a:solidFill>
                <a:schemeClr val="tx1"/>
              </a:solidFill>
            </a:endParaRPr>
          </a:p>
        </p:txBody>
      </p:sp>
      <p:sp>
        <p:nvSpPr>
          <p:cNvPr id="2" name="Espace réservé du texte 1"/>
          <p:cNvSpPr>
            <a:spLocks noGrp="1"/>
          </p:cNvSpPr>
          <p:nvPr>
            <p:ph type="body" idx="1"/>
          </p:nvPr>
        </p:nvSpPr>
        <p:spPr/>
        <p:txBody>
          <a:bodyPr/>
          <a:lstStyle/>
          <a:p>
            <a:endParaRPr lang="fr-FR"/>
          </a:p>
        </p:txBody>
      </p:sp>
    </p:spTree>
    <p:extLst>
      <p:ext uri="{BB962C8B-B14F-4D97-AF65-F5344CB8AC3E}">
        <p14:creationId xmlns:p14="http://schemas.microsoft.com/office/powerpoint/2010/main" val="2620143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Comment ?</a:t>
            </a:r>
            <a:endParaRPr lang="fr-FR" dirty="0"/>
          </a:p>
        </p:txBody>
      </p:sp>
      <p:sp>
        <p:nvSpPr>
          <p:cNvPr id="3" name="Espace réservé du contenu 2"/>
          <p:cNvSpPr>
            <a:spLocks noGrp="1"/>
          </p:cNvSpPr>
          <p:nvPr>
            <p:ph idx="1"/>
          </p:nvPr>
        </p:nvSpPr>
        <p:spPr>
          <a:xfrm>
            <a:off x="872067" y="2675466"/>
            <a:ext cx="7732381" cy="3777869"/>
          </a:xfrm>
        </p:spPr>
        <p:txBody>
          <a:bodyPr>
            <a:normAutofit fontScale="85000" lnSpcReduction="20000"/>
          </a:bodyPr>
          <a:lstStyle/>
          <a:p>
            <a:r>
              <a:rPr lang="fr-FR" dirty="0"/>
              <a:t>En imposant </a:t>
            </a:r>
            <a:r>
              <a:rPr lang="fr-FR" b="1" dirty="0"/>
              <a:t>une législation (un droit) du travail</a:t>
            </a:r>
            <a:r>
              <a:rPr lang="fr-FR" dirty="0"/>
              <a:t>, afin d’éviter l’exploitation des </a:t>
            </a:r>
            <a:r>
              <a:rPr lang="fr-FR" dirty="0" smtClean="0"/>
              <a:t>travailleurs</a:t>
            </a:r>
          </a:p>
          <a:p>
            <a:r>
              <a:rPr lang="fr-FR" dirty="0" smtClean="0"/>
              <a:t>En engageant aussi </a:t>
            </a:r>
            <a:r>
              <a:rPr lang="fr-FR" b="1" dirty="0" smtClean="0"/>
              <a:t>une </a:t>
            </a:r>
            <a:r>
              <a:rPr lang="fr-FR" b="1" dirty="0"/>
              <a:t>réflexion sur le progrès </a:t>
            </a:r>
            <a:r>
              <a:rPr lang="fr-FR" b="1" dirty="0" smtClean="0"/>
              <a:t>technique, </a:t>
            </a:r>
            <a:r>
              <a:rPr lang="fr-FR" dirty="0" smtClean="0"/>
              <a:t>à </a:t>
            </a:r>
            <a:r>
              <a:rPr lang="fr-FR" dirty="0"/>
              <a:t>travers notamment des </a:t>
            </a:r>
            <a:r>
              <a:rPr lang="fr-FR" dirty="0" smtClean="0"/>
              <a:t>comités d’éthique</a:t>
            </a:r>
            <a:r>
              <a:rPr lang="fr-FR" dirty="0"/>
              <a:t> </a:t>
            </a:r>
            <a:r>
              <a:rPr lang="fr-FR" dirty="0" smtClean="0"/>
              <a:t>: en effet, tout ce qui est possible techniquement, n’est pas toujours légitime</a:t>
            </a:r>
            <a:r>
              <a:rPr lang="fr-FR" b="1" dirty="0" smtClean="0">
                <a:solidFill>
                  <a:srgbClr val="00B050"/>
                </a:solidFill>
              </a:rPr>
              <a:t>. (distinction entre le fait et le droit).</a:t>
            </a:r>
          </a:p>
          <a:p>
            <a:r>
              <a:rPr lang="fr-FR" dirty="0"/>
              <a:t>Par ailleurs, les scandales médiatiques suscités par les récentes vagues de suicides dans de grandes entreprises ont conduit les entreprises et le monde politique à poser la </a:t>
            </a:r>
            <a:r>
              <a:rPr lang="fr-FR" b="1" dirty="0"/>
              <a:t>question d’une meilleure organisation du travail.</a:t>
            </a:r>
            <a:r>
              <a:rPr lang="fr-FR" dirty="0"/>
              <a:t> En effet, le monde de la gestion et du management semble avoir oublié ce principe fondamental posé par </a:t>
            </a:r>
            <a:r>
              <a:rPr lang="fr-FR" b="1" dirty="0"/>
              <a:t>Jean BODIN</a:t>
            </a:r>
            <a:r>
              <a:rPr lang="fr-FR" dirty="0"/>
              <a:t> (philosophe et théoricien politique français du XVIème siècle) : « </a:t>
            </a:r>
            <a:r>
              <a:rPr lang="fr-FR" i="1" dirty="0"/>
              <a:t>il n’y a de richesse que d’hommes</a:t>
            </a:r>
            <a:r>
              <a:rPr lang="fr-FR" dirty="0"/>
              <a:t> »</a:t>
            </a:r>
          </a:p>
          <a:p>
            <a:endParaRPr lang="fr-FR" dirty="0"/>
          </a:p>
        </p:txBody>
      </p:sp>
    </p:spTree>
    <p:extLst>
      <p:ext uri="{BB962C8B-B14F-4D97-AF65-F5344CB8AC3E}">
        <p14:creationId xmlns:p14="http://schemas.microsoft.com/office/powerpoint/2010/main" val="42806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 loisir, un modèle pour penser le travail?</a:t>
            </a:r>
            <a:endParaRPr lang="fr-FR" dirty="0"/>
          </a:p>
        </p:txBody>
      </p:sp>
      <p:sp>
        <p:nvSpPr>
          <p:cNvPr id="3" name="Espace réservé du contenu 2"/>
          <p:cNvSpPr>
            <a:spLocks noGrp="1"/>
          </p:cNvSpPr>
          <p:nvPr>
            <p:ph idx="1"/>
          </p:nvPr>
        </p:nvSpPr>
        <p:spPr/>
        <p:txBody>
          <a:bodyPr>
            <a:normAutofit lnSpcReduction="10000"/>
          </a:bodyPr>
          <a:lstStyle/>
          <a:p>
            <a:r>
              <a:rPr lang="fr-FR" b="1" dirty="0" smtClean="0"/>
              <a:t> C’est </a:t>
            </a:r>
            <a:r>
              <a:rPr lang="fr-FR" b="1" dirty="0"/>
              <a:t>le loisir et l’art qui devraient constituer les modèles du travail</a:t>
            </a:r>
            <a:r>
              <a:rPr lang="fr-FR" dirty="0"/>
              <a:t> et de la technique, dans la mesure où ils </a:t>
            </a:r>
            <a:r>
              <a:rPr lang="fr-FR" b="1" dirty="0"/>
              <a:t>semblent exprimer la capacité de l’homme à s’humaniser dans une forme de temps « libre »</a:t>
            </a:r>
            <a:r>
              <a:rPr lang="fr-FR" dirty="0"/>
              <a:t>, </a:t>
            </a:r>
            <a:r>
              <a:rPr lang="fr-FR" dirty="0" smtClean="0"/>
              <a:t>désinvestie </a:t>
            </a:r>
            <a:r>
              <a:rPr lang="fr-FR" dirty="0"/>
              <a:t>de tout intérêt étranger à l’activité elle-même. </a:t>
            </a:r>
            <a:endParaRPr lang="fr-FR" dirty="0" smtClean="0"/>
          </a:p>
          <a:p>
            <a:r>
              <a:rPr lang="fr-FR" dirty="0" smtClean="0"/>
              <a:t>On </a:t>
            </a:r>
            <a:r>
              <a:rPr lang="fr-FR" dirty="0"/>
              <a:t>devrait ainsi pouvoir travailler pour travailler, pour le plaisir de travailler (de s’humaniser), au lieu de travailler pour vivre ou à peine survivre. </a:t>
            </a:r>
          </a:p>
          <a:p>
            <a:endParaRPr lang="fr-FR" dirty="0"/>
          </a:p>
        </p:txBody>
      </p:sp>
    </p:spTree>
    <p:extLst>
      <p:ext uri="{BB962C8B-B14F-4D97-AF65-F5344CB8AC3E}">
        <p14:creationId xmlns:p14="http://schemas.microsoft.com/office/powerpoint/2010/main" val="14266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Il convient toutefois de ne pas trop se faire d’illusions…</a:t>
            </a:r>
            <a:endParaRPr lang="fr-FR" dirty="0"/>
          </a:p>
        </p:txBody>
      </p:sp>
      <p:sp>
        <p:nvSpPr>
          <p:cNvPr id="3" name="Espace réservé du contenu 2"/>
          <p:cNvSpPr>
            <a:spLocks noGrp="1"/>
          </p:cNvSpPr>
          <p:nvPr>
            <p:ph idx="1"/>
          </p:nvPr>
        </p:nvSpPr>
        <p:spPr/>
        <p:txBody>
          <a:bodyPr>
            <a:normAutofit fontScale="85000" lnSpcReduction="20000"/>
          </a:bodyPr>
          <a:lstStyle/>
          <a:p>
            <a:r>
              <a:rPr lang="fr-FR" b="1" dirty="0"/>
              <a:t>L</a:t>
            </a:r>
            <a:r>
              <a:rPr lang="fr-FR" b="1" dirty="0" smtClean="0"/>
              <a:t>e </a:t>
            </a:r>
            <a:r>
              <a:rPr lang="fr-FR" b="1" dirty="0"/>
              <a:t>ressort de l’économie n’est pas la philanthropie, mais la recherche du profit.</a:t>
            </a:r>
            <a:r>
              <a:rPr lang="fr-FR" dirty="0"/>
              <a:t> </a:t>
            </a:r>
            <a:endParaRPr lang="fr-FR" dirty="0" smtClean="0"/>
          </a:p>
          <a:p>
            <a:r>
              <a:rPr lang="fr-FR" dirty="0" smtClean="0"/>
              <a:t>En </a:t>
            </a:r>
            <a:r>
              <a:rPr lang="fr-FR" dirty="0"/>
              <a:t>effet, comme l’avait bien vu Marx, </a:t>
            </a:r>
            <a:r>
              <a:rPr lang="fr-FR" b="1" dirty="0"/>
              <a:t>deux conceptions du travail s’opposent ici</a:t>
            </a:r>
            <a:r>
              <a:rPr lang="fr-FR" dirty="0"/>
              <a:t> : </a:t>
            </a:r>
            <a:r>
              <a:rPr lang="fr-FR" b="1" dirty="0"/>
              <a:t>celle du travailleur</a:t>
            </a:r>
            <a:r>
              <a:rPr lang="fr-FR" dirty="0"/>
              <a:t>, qui s’estime en droit d’attendre du travail plus que la simple satisfaction de ses besoins, </a:t>
            </a:r>
            <a:r>
              <a:rPr lang="fr-FR" b="1" dirty="0"/>
              <a:t>et celle de l’employeur</a:t>
            </a:r>
            <a:r>
              <a:rPr lang="fr-FR" dirty="0"/>
              <a:t> qui y voit surtout un moyen de « maximiser » ses intérêts, conformément aux  exigences de la rationalité économique. </a:t>
            </a:r>
            <a:endParaRPr lang="fr-FR" dirty="0" smtClean="0"/>
          </a:p>
          <a:p>
            <a:r>
              <a:rPr lang="fr-FR" dirty="0" smtClean="0"/>
              <a:t>De </a:t>
            </a:r>
            <a:r>
              <a:rPr lang="fr-FR" dirty="0"/>
              <a:t>fait, on se trouve là en présence de deux conceptions respectivement </a:t>
            </a:r>
            <a:r>
              <a:rPr lang="fr-FR" dirty="0" smtClean="0"/>
              <a:t>irréfutables</a:t>
            </a:r>
            <a:r>
              <a:rPr lang="fr-FR" dirty="0"/>
              <a:t> </a:t>
            </a:r>
            <a:r>
              <a:rPr lang="fr-FR" dirty="0" smtClean="0"/>
              <a:t>et </a:t>
            </a:r>
            <a:r>
              <a:rPr lang="fr-FR" dirty="0"/>
              <a:t>incompatibles : </a:t>
            </a:r>
            <a:r>
              <a:rPr lang="fr-FR" b="1" dirty="0"/>
              <a:t>si le premier pense la légitimité du travail en termes de valeur libératrice, le second ne la reconnaît qu’à partir du moment où elle se soumet aux seuls critères de la valeur marchande.</a:t>
            </a:r>
            <a:r>
              <a:rPr lang="fr-FR" dirty="0"/>
              <a:t> </a:t>
            </a:r>
          </a:p>
          <a:p>
            <a:endParaRPr lang="fr-FR" dirty="0"/>
          </a:p>
        </p:txBody>
      </p:sp>
    </p:spTree>
    <p:extLst>
      <p:ext uri="{BB962C8B-B14F-4D97-AF65-F5344CB8AC3E}">
        <p14:creationId xmlns:p14="http://schemas.microsoft.com/office/powerpoint/2010/main" val="738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755576" y="3212976"/>
            <a:ext cx="7848600" cy="2520280"/>
          </a:xfrm>
        </p:spPr>
        <p:txBody>
          <a:bodyPr/>
          <a:lstStyle/>
          <a:p>
            <a:pPr lvl="0"/>
            <a:r>
              <a:rPr lang="fr-FR" sz="3200" b="1" dirty="0" smtClean="0">
                <a:solidFill>
                  <a:schemeClr val="tx1"/>
                </a:solidFill>
              </a:rPr>
              <a:t>B) Le travail n’est pas le seul facteur d’humanisation et de socialisation</a:t>
            </a:r>
            <a:r>
              <a:rPr lang="fr-FR" dirty="0"/>
              <a:t/>
            </a:r>
            <a:br>
              <a:rPr lang="fr-FR" dirty="0"/>
            </a:br>
            <a:endParaRPr lang="fr-FR" dirty="0"/>
          </a:p>
        </p:txBody>
      </p:sp>
      <p:sp>
        <p:nvSpPr>
          <p:cNvPr id="5" name="Sous-titre 4"/>
          <p:cNvSpPr>
            <a:spLocks noGrp="1"/>
          </p:cNvSpPr>
          <p:nvPr>
            <p:ph type="subTitle" idx="1"/>
          </p:nvPr>
        </p:nvSpPr>
        <p:spPr>
          <a:xfrm>
            <a:off x="971600" y="980728"/>
            <a:ext cx="6400800" cy="1752600"/>
          </a:xfrm>
        </p:spPr>
        <p:txBody>
          <a:bodyPr>
            <a:normAutofit/>
          </a:bodyPr>
          <a:lstStyle/>
          <a:p>
            <a:pPr marL="342900" lvl="0" indent="-342900">
              <a:buFont typeface="Wingdings" panose="05000000000000000000" pitchFamily="2" charset="2"/>
              <a:buChar char="Ø"/>
            </a:pPr>
            <a:r>
              <a:rPr lang="fr-FR" i="1" dirty="0">
                <a:solidFill>
                  <a:schemeClr val="tx1"/>
                </a:solidFill>
              </a:rPr>
              <a:t>Puisque la logique économique est ce qu’elle est, et ne peut être modifiée, c’est donc peut-être notre rapport au travail qui doit changer : dans un contexte de raréfaction du travail, il nous faut sans doute interroger l’idéologie contemporaine de la « valeur-travail ».</a:t>
            </a:r>
            <a:endParaRPr lang="fr-FR" dirty="0">
              <a:solidFill>
                <a:schemeClr val="tx1"/>
              </a:solidFill>
            </a:endParaRPr>
          </a:p>
          <a:p>
            <a:endParaRPr lang="fr-FR" dirty="0"/>
          </a:p>
        </p:txBody>
      </p:sp>
    </p:spTree>
    <p:extLst>
      <p:ext uri="{BB962C8B-B14F-4D97-AF65-F5344CB8AC3E}">
        <p14:creationId xmlns:p14="http://schemas.microsoft.com/office/powerpoint/2010/main" val="8073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travail n’est pas une fin en soi</a:t>
            </a:r>
            <a:endParaRPr lang="fr-FR" dirty="0"/>
          </a:p>
        </p:txBody>
      </p:sp>
      <p:sp>
        <p:nvSpPr>
          <p:cNvPr id="3" name="Espace réservé du contenu 2"/>
          <p:cNvSpPr>
            <a:spLocks noGrp="1"/>
          </p:cNvSpPr>
          <p:nvPr>
            <p:ph idx="1"/>
          </p:nvPr>
        </p:nvSpPr>
        <p:spPr>
          <a:xfrm>
            <a:off x="395537" y="2675466"/>
            <a:ext cx="8280920" cy="3777869"/>
          </a:xfrm>
        </p:spPr>
        <p:txBody>
          <a:bodyPr>
            <a:normAutofit fontScale="85000" lnSpcReduction="20000"/>
          </a:bodyPr>
          <a:lstStyle/>
          <a:p>
            <a:r>
              <a:rPr lang="fr-FR" dirty="0"/>
              <a:t>Les hommes ont le choix entre </a:t>
            </a:r>
            <a:r>
              <a:rPr lang="fr-FR" b="1" dirty="0"/>
              <a:t>deux options</a:t>
            </a:r>
            <a:r>
              <a:rPr lang="fr-FR" dirty="0"/>
              <a:t>, qui étaient déjà présentées par Platon dans la </a:t>
            </a:r>
            <a:r>
              <a:rPr lang="fr-FR" u="sng" dirty="0"/>
              <a:t>République</a:t>
            </a:r>
            <a:r>
              <a:rPr lang="fr-FR" dirty="0"/>
              <a:t> : faut-il augmenter la richesse globale de la société (thèse actuelle de la relance économique ou de la croissance) ou faut-il dégager du temps libre pour autre chose, une sociabilité émancipée de l’économique ?  </a:t>
            </a:r>
          </a:p>
          <a:p>
            <a:r>
              <a:rPr lang="fr-FR" dirty="0"/>
              <a:t>On se contentera ici simplement de rappeler que</a:t>
            </a:r>
            <a:r>
              <a:rPr lang="fr-FR" b="1" dirty="0"/>
              <a:t> le travail n’est pas une fin en soi</a:t>
            </a:r>
            <a:r>
              <a:rPr lang="fr-FR" dirty="0"/>
              <a:t> : il n’est recherché que dans la mesure où il mène à autre chose qu’à lui-même, à une liberté et un loisir que nous ne pouvons conquérir qu’à condition d’en endurer préalablement le contraire, c’est-à-dire le travail. </a:t>
            </a:r>
            <a:endParaRPr lang="fr-FR" dirty="0" smtClean="0"/>
          </a:p>
          <a:p>
            <a:r>
              <a:rPr lang="fr-FR" dirty="0" smtClean="0"/>
              <a:t>Ainsi</a:t>
            </a:r>
            <a:r>
              <a:rPr lang="fr-FR" dirty="0"/>
              <a:t>, qu’il s’agisse de se libérer par le travail ou de se libérer du travail quand celui-ci menace de devenir déshumanisé, </a:t>
            </a:r>
            <a:r>
              <a:rPr lang="fr-FR" b="1" dirty="0"/>
              <a:t>c’est toujours la même exigence qui est </a:t>
            </a:r>
            <a:r>
              <a:rPr lang="fr-FR" b="1" dirty="0" smtClean="0"/>
              <a:t>visée : la </a:t>
            </a:r>
            <a:r>
              <a:rPr lang="fr-FR" b="1" dirty="0"/>
              <a:t>liberté humaine</a:t>
            </a:r>
            <a:r>
              <a:rPr lang="fr-FR" dirty="0"/>
              <a:t>. </a:t>
            </a:r>
          </a:p>
          <a:p>
            <a:endParaRPr lang="fr-FR" dirty="0"/>
          </a:p>
        </p:txBody>
      </p:sp>
    </p:spTree>
    <p:extLst>
      <p:ext uri="{BB962C8B-B14F-4D97-AF65-F5344CB8AC3E}">
        <p14:creationId xmlns:p14="http://schemas.microsoft.com/office/powerpoint/2010/main" val="31287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 travail comme punition</a:t>
            </a:r>
            <a:endParaRPr lang="fr-FR" dirty="0"/>
          </a:p>
        </p:txBody>
      </p:sp>
      <p:sp>
        <p:nvSpPr>
          <p:cNvPr id="6" name="Espace réservé du contenu 5"/>
          <p:cNvSpPr>
            <a:spLocks noGrp="1"/>
          </p:cNvSpPr>
          <p:nvPr>
            <p:ph sz="quarter" idx="13"/>
          </p:nvPr>
        </p:nvSpPr>
        <p:spPr>
          <a:xfrm>
            <a:off x="457200" y="1719072"/>
            <a:ext cx="3610744" cy="5138928"/>
          </a:xfrm>
        </p:spPr>
        <p:txBody>
          <a:bodyPr>
            <a:normAutofit fontScale="77500" lnSpcReduction="20000"/>
          </a:bodyPr>
          <a:lstStyle/>
          <a:p>
            <a:r>
              <a:rPr lang="fr-FR" sz="2900" dirty="0" smtClean="0"/>
              <a:t>Par ex, </a:t>
            </a:r>
            <a:r>
              <a:rPr lang="fr-FR" sz="2900" dirty="0"/>
              <a:t>dans la </a:t>
            </a:r>
            <a:r>
              <a:rPr lang="fr-FR" sz="2900" b="1" dirty="0"/>
              <a:t>tradition judéo-chrétienne</a:t>
            </a:r>
            <a:r>
              <a:rPr lang="fr-FR" sz="2900" dirty="0"/>
              <a:t>, le travail est un </a:t>
            </a:r>
            <a:r>
              <a:rPr lang="fr-FR" sz="2900" b="1" dirty="0"/>
              <a:t>châtiment</a:t>
            </a:r>
            <a:r>
              <a:rPr lang="fr-FR" sz="2900" dirty="0"/>
              <a:t>. L’Eternel punit le premier péché en chassant Adam du jardin d’Eden et en l’obligeant à cultiver désormais une terre maudite envahie par les épines et les chardons : « </a:t>
            </a:r>
            <a:r>
              <a:rPr lang="fr-FR" sz="2900" i="1" dirty="0"/>
              <a:t>Tu mangeras ton pain à la sueur de ton front</a:t>
            </a:r>
            <a:r>
              <a:rPr lang="fr-FR" sz="2900" dirty="0"/>
              <a:t> » dit Dieu à Adam (</a:t>
            </a:r>
            <a:r>
              <a:rPr lang="fr-FR" sz="2900" i="1" dirty="0"/>
              <a:t>Genèse, </a:t>
            </a:r>
            <a:r>
              <a:rPr lang="fr-FR" sz="2900" dirty="0"/>
              <a:t>3, 19).</a:t>
            </a:r>
          </a:p>
          <a:p>
            <a:pPr marL="45720" indent="0">
              <a:buNone/>
            </a:pPr>
            <a:endParaRPr lang="fr-FR"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355976" y="2636912"/>
            <a:ext cx="4608512" cy="338437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3749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3568" y="1052736"/>
            <a:ext cx="7848600" cy="2592288"/>
          </a:xfrm>
        </p:spPr>
        <p:txBody>
          <a:bodyPr/>
          <a:lstStyle/>
          <a:p>
            <a:pPr lvl="0"/>
            <a:r>
              <a:rPr lang="fr-FR" sz="3200" b="1" dirty="0" smtClean="0">
                <a:solidFill>
                  <a:schemeClr val="tx1"/>
                </a:solidFill>
              </a:rPr>
              <a:t>C) </a:t>
            </a:r>
            <a:r>
              <a:rPr lang="fr-FR" sz="3200" b="1" dirty="0">
                <a:solidFill>
                  <a:schemeClr val="tx1"/>
                </a:solidFill>
              </a:rPr>
              <a:t>réinventer du social et du temps de vie émancipés de l’économique</a:t>
            </a:r>
            <a:r>
              <a:rPr lang="fr-FR" dirty="0"/>
              <a:t/>
            </a:r>
            <a:br>
              <a:rPr lang="fr-FR" dirty="0"/>
            </a:br>
            <a:endParaRPr lang="fr-FR" dirty="0"/>
          </a:p>
        </p:txBody>
      </p:sp>
      <p:sp>
        <p:nvSpPr>
          <p:cNvPr id="5" name="Sous-titre 4"/>
          <p:cNvSpPr>
            <a:spLocks noGrp="1"/>
          </p:cNvSpPr>
          <p:nvPr>
            <p:ph type="subTitle" idx="1"/>
          </p:nvPr>
        </p:nvSpPr>
        <p:spPr>
          <a:xfrm>
            <a:off x="685800" y="4653136"/>
            <a:ext cx="6400800" cy="604664"/>
          </a:xfrm>
        </p:spPr>
        <p:txBody>
          <a:bodyPr/>
          <a:lstStyle/>
          <a:p>
            <a:endParaRPr lang="fr-FR" dirty="0"/>
          </a:p>
        </p:txBody>
      </p:sp>
    </p:spTree>
    <p:extLst>
      <p:ext uri="{BB962C8B-B14F-4D97-AF65-F5344CB8AC3E}">
        <p14:creationId xmlns:p14="http://schemas.microsoft.com/office/powerpoint/2010/main" val="11414908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 problème de l’homme moderne : le loisir est-il libre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Cette question du temps libéré n’est pas simplement une question de temporalité affranchie du travail. </a:t>
            </a:r>
            <a:r>
              <a:rPr lang="fr-FR" b="1" dirty="0"/>
              <a:t>C’est en réalité toute une manière d’être au monde qui doit être changée,</a:t>
            </a:r>
            <a:r>
              <a:rPr lang="fr-FR" dirty="0"/>
              <a:t> sous peine que le temps libéré ne soit qu’une aliénation de plus.</a:t>
            </a:r>
          </a:p>
          <a:p>
            <a:r>
              <a:rPr lang="fr-FR" b="1" dirty="0"/>
              <a:t>Hannah ARENDT</a:t>
            </a:r>
            <a:r>
              <a:rPr lang="fr-FR" dirty="0"/>
              <a:t> nous met en garde, dans la préface à </a:t>
            </a:r>
            <a:r>
              <a:rPr lang="fr-FR" u="sng" dirty="0"/>
              <a:t>La condition de l’homme moderne</a:t>
            </a:r>
            <a:r>
              <a:rPr lang="fr-FR" dirty="0"/>
              <a:t> : </a:t>
            </a:r>
          </a:p>
          <a:p>
            <a:r>
              <a:rPr lang="fr-FR" dirty="0"/>
              <a:t> « </a:t>
            </a:r>
            <a:r>
              <a:rPr lang="fr-FR" i="1" dirty="0"/>
              <a:t>Ce que nous avons devant nous, c’est la perspective d’une société de travailleurs sans travail, c’est-à-dire privés de la seule activité qui leur reste. On ne peut rien imaginer de pire</a:t>
            </a:r>
            <a:r>
              <a:rPr lang="fr-FR" dirty="0"/>
              <a:t> ».</a:t>
            </a:r>
          </a:p>
          <a:p>
            <a:pPr marL="0" indent="0">
              <a:buNone/>
            </a:pPr>
            <a:endParaRPr lang="fr-FR" dirty="0"/>
          </a:p>
        </p:txBody>
      </p:sp>
    </p:spTree>
    <p:extLst>
      <p:ext uri="{BB962C8B-B14F-4D97-AF65-F5344CB8AC3E}">
        <p14:creationId xmlns:p14="http://schemas.microsoft.com/office/powerpoint/2010/main" val="39122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395536" y="764704"/>
            <a:ext cx="3871664" cy="5760640"/>
          </a:xfrm>
        </p:spPr>
        <p:txBody>
          <a:bodyPr>
            <a:normAutofit/>
          </a:bodyPr>
          <a:lstStyle/>
          <a:p>
            <a:pPr algn="ctr"/>
            <a:r>
              <a:rPr lang="fr-FR" sz="2000" b="1" dirty="0" smtClean="0"/>
              <a:t>Le loisir de l’homme moderne est bien souvent aliéné</a:t>
            </a:r>
          </a:p>
          <a:p>
            <a:r>
              <a:rPr lang="fr-FR" b="1" dirty="0" smtClean="0"/>
              <a:t>L’homme </a:t>
            </a:r>
            <a:r>
              <a:rPr lang="fr-FR" b="1" dirty="0"/>
              <a:t>grec</a:t>
            </a:r>
            <a:r>
              <a:rPr lang="fr-FR" dirty="0"/>
              <a:t> </a:t>
            </a:r>
            <a:r>
              <a:rPr lang="fr-FR" dirty="0" smtClean="0"/>
              <a:t>libéré </a:t>
            </a:r>
            <a:r>
              <a:rPr lang="fr-FR" dirty="0"/>
              <a:t>des contraintes du travail et de la nécessité, était capable de faire de son temps libre une activité véritable, axée sur la recherche spirituelle ou philosophique du sens de la vie, sur l’action politique ou encore l’œuvre (littéraire, artistique</a:t>
            </a:r>
            <a:r>
              <a:rPr lang="fr-FR" dirty="0" smtClean="0"/>
              <a:t>) ;</a:t>
            </a:r>
          </a:p>
          <a:p>
            <a:r>
              <a:rPr lang="fr-FR" dirty="0" smtClean="0"/>
              <a:t> </a:t>
            </a:r>
            <a:r>
              <a:rPr lang="fr-FR" b="1" dirty="0"/>
              <a:t>L</a:t>
            </a:r>
            <a:r>
              <a:rPr lang="fr-FR" b="1" dirty="0" smtClean="0"/>
              <a:t>’homme </a:t>
            </a:r>
            <a:r>
              <a:rPr lang="fr-FR" b="1" dirty="0"/>
              <a:t>moderne n’est souvent capable que de divertissements et de vacances, c’est-à-dire d’activités axées sur la conquête de biens matériels.</a:t>
            </a:r>
            <a:r>
              <a:rPr lang="fr-FR" dirty="0"/>
              <a:t> En ce sens, les loisirs de l’homme moderne poursuivent la même finalité que le travail. C’est pourquoi on a pu dire de ces loisirs qu’ils étaient également aliénés.</a:t>
            </a:r>
          </a:p>
          <a:p>
            <a:endParaRPr lang="fr-FR" dirty="0"/>
          </a:p>
        </p:txBody>
      </p:sp>
      <p:sp>
        <p:nvSpPr>
          <p:cNvPr id="2" name="Titre 1"/>
          <p:cNvSpPr>
            <a:spLocks noGrp="1"/>
          </p:cNvSpPr>
          <p:nvPr>
            <p:ph type="title"/>
          </p:nvPr>
        </p:nvSpPr>
        <p:spPr>
          <a:xfrm>
            <a:off x="4716016" y="5157192"/>
            <a:ext cx="4032448" cy="576064"/>
          </a:xfrm>
        </p:spPr>
        <p:txBody>
          <a:bodyPr>
            <a:normAutofit fontScale="90000"/>
          </a:bodyPr>
          <a:lstStyle/>
          <a:p>
            <a:pPr algn="ctr"/>
            <a:r>
              <a:rPr lang="fr-FR" sz="1800" dirty="0" smtClean="0"/>
              <a:t>Le centre commercial, symbole par excellence du loisir aliéné</a:t>
            </a:r>
            <a:endParaRPr lang="fr-FR" sz="1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1375" y="2433352"/>
            <a:ext cx="3905250" cy="260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8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 sens de la vie humaine est-il dans la matérialité ou la spiritualité ?</a:t>
            </a:r>
            <a:endParaRPr lang="fr-FR" dirty="0"/>
          </a:p>
        </p:txBody>
      </p:sp>
      <p:sp>
        <p:nvSpPr>
          <p:cNvPr id="3" name="Espace réservé du contenu 2"/>
          <p:cNvSpPr>
            <a:spLocks noGrp="1"/>
          </p:cNvSpPr>
          <p:nvPr>
            <p:ph idx="1"/>
          </p:nvPr>
        </p:nvSpPr>
        <p:spPr/>
        <p:txBody>
          <a:bodyPr>
            <a:normAutofit fontScale="92500"/>
          </a:bodyPr>
          <a:lstStyle/>
          <a:p>
            <a:r>
              <a:rPr lang="fr-FR" dirty="0" smtClean="0"/>
              <a:t>Certes, le </a:t>
            </a:r>
            <a:r>
              <a:rPr lang="fr-FR" dirty="0"/>
              <a:t>sens de la vie peut effectivement être fondé sur la conquête de biens </a:t>
            </a:r>
            <a:r>
              <a:rPr lang="fr-FR" dirty="0" smtClean="0"/>
              <a:t>matériels ;</a:t>
            </a:r>
          </a:p>
          <a:p>
            <a:r>
              <a:rPr lang="fr-FR" dirty="0" smtClean="0"/>
              <a:t>Mais il peut </a:t>
            </a:r>
            <a:r>
              <a:rPr lang="fr-FR" dirty="0"/>
              <a:t>être apporté aussi par </a:t>
            </a:r>
            <a:r>
              <a:rPr lang="fr-FR" b="1" dirty="0"/>
              <a:t>l’entraide, la convivialité, </a:t>
            </a:r>
            <a:r>
              <a:rPr lang="fr-FR" b="1" dirty="0" smtClean="0"/>
              <a:t>la spiritualité, la recherche d’une relation harmonieuse et apaisée avec les autres et avec le monde.</a:t>
            </a:r>
          </a:p>
          <a:p>
            <a:r>
              <a:rPr lang="fr-FR" dirty="0" smtClean="0"/>
              <a:t>A noter que certaines civilisations privilégient largement cette dernière option et ignorent même jusqu’à l’idée de travail au sens où nous, occidentaux, l’entendons.</a:t>
            </a:r>
          </a:p>
          <a:p>
            <a:endParaRPr lang="fr-FR" b="1" dirty="0" smtClean="0"/>
          </a:p>
        </p:txBody>
      </p:sp>
    </p:spTree>
    <p:extLst>
      <p:ext uri="{BB962C8B-B14F-4D97-AF65-F5344CB8AC3E}">
        <p14:creationId xmlns:p14="http://schemas.microsoft.com/office/powerpoint/2010/main" val="25435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A méditer, cette parole du chef Sioux </a:t>
            </a:r>
            <a:r>
              <a:rPr lang="fr-FR" dirty="0" err="1" smtClean="0"/>
              <a:t>Crazy</a:t>
            </a:r>
            <a:r>
              <a:rPr lang="fr-FR" dirty="0" smtClean="0"/>
              <a:t> Horse, à propos du « travail »</a:t>
            </a:r>
            <a:endParaRPr lang="fr-FR" dirty="0"/>
          </a:p>
        </p:txBody>
      </p:sp>
      <p:sp>
        <p:nvSpPr>
          <p:cNvPr id="5" name="Espace réservé du texte 4"/>
          <p:cNvSpPr>
            <a:spLocks noGrp="1"/>
          </p:cNvSpPr>
          <p:nvPr>
            <p:ph type="body" idx="1"/>
          </p:nvPr>
        </p:nvSpPr>
        <p:spPr>
          <a:xfrm>
            <a:off x="676656" y="1871113"/>
            <a:ext cx="3822192" cy="45719"/>
          </a:xfrm>
        </p:spPr>
        <p:txBody>
          <a:bodyPr>
            <a:normAutofit fontScale="25000" lnSpcReduction="20000"/>
          </a:bodyPr>
          <a:lstStyle/>
          <a:p>
            <a:endParaRPr lang="fr-FR" dirty="0"/>
          </a:p>
        </p:txBody>
      </p:sp>
      <p:sp>
        <p:nvSpPr>
          <p:cNvPr id="3" name="Espace réservé du contenu 2"/>
          <p:cNvSpPr>
            <a:spLocks noGrp="1"/>
          </p:cNvSpPr>
          <p:nvPr>
            <p:ph sz="half" idx="2"/>
          </p:nvPr>
        </p:nvSpPr>
        <p:spPr>
          <a:xfrm>
            <a:off x="677332" y="2204864"/>
            <a:ext cx="3820055" cy="3921299"/>
          </a:xfrm>
        </p:spPr>
        <p:txBody>
          <a:bodyPr>
            <a:normAutofit fontScale="77500" lnSpcReduction="20000"/>
          </a:bodyPr>
          <a:lstStyle/>
          <a:p>
            <a:pPr marL="0" indent="0" algn="ctr">
              <a:buNone/>
            </a:pPr>
            <a:r>
              <a:rPr lang="fr-FR" dirty="0" smtClean="0"/>
              <a:t>« </a:t>
            </a:r>
            <a:r>
              <a:rPr lang="fr-FR" i="1" dirty="0" smtClean="0"/>
              <a:t>Hommes blancs ! On ne vous a pas demandé de venir ici. Le Grand Esprit nous a donné ce pays pour y vivre. Le Grand Esprit nous a donné une vaste terre pour y vivre, et des bisons, des daims, des antilopes et autres gibiers. Mais vous êtes venus et vous m’avez volé ma terre, vous tuez mon gibier ; il devient alors dur pour nous de vivre. </a:t>
            </a:r>
            <a:r>
              <a:rPr lang="fr-FR" b="1" i="1" dirty="0" smtClean="0"/>
              <a:t>Maintenant, vous nous dites que pour vivre il nous faut travailler ; or le Grand Esprit ne nous a pas fait pour travailler, mais pour vivre de la chasse.</a:t>
            </a:r>
          </a:p>
          <a:p>
            <a:pPr marL="0" indent="0" algn="ctr">
              <a:buNone/>
            </a:pPr>
            <a:r>
              <a:rPr lang="fr-FR" i="1" dirty="0" smtClean="0"/>
              <a:t>Vous autres, hommes blancs, vous pouvez travailler si vous voulez. Nous ne vous gênons nullement </a:t>
            </a:r>
            <a:r>
              <a:rPr lang="fr-FR" dirty="0" smtClean="0"/>
              <a:t>».</a:t>
            </a:r>
          </a:p>
          <a:p>
            <a:pPr marL="0" indent="0" algn="ctr">
              <a:buNone/>
            </a:pPr>
            <a:endParaRPr lang="fr-FR" i="1" u="sng" dirty="0" smtClean="0"/>
          </a:p>
          <a:p>
            <a:pPr marL="0" indent="0" algn="ctr">
              <a:buNone/>
            </a:pPr>
            <a:r>
              <a:rPr lang="fr-FR" i="1" u="sng" dirty="0" smtClean="0"/>
              <a:t>Pieds Nus sur la terre sacrée </a:t>
            </a:r>
            <a:r>
              <a:rPr lang="fr-FR" dirty="0" smtClean="0"/>
              <a:t>(textes réunis par Mac </a:t>
            </a:r>
            <a:r>
              <a:rPr lang="fr-FR" dirty="0" err="1" smtClean="0"/>
              <a:t>Luhan</a:t>
            </a:r>
            <a:r>
              <a:rPr lang="fr-FR" dirty="0" smtClean="0"/>
              <a:t>)</a:t>
            </a:r>
            <a:endParaRPr lang="fr-FR" dirty="0"/>
          </a:p>
        </p:txBody>
      </p:sp>
      <p:sp>
        <p:nvSpPr>
          <p:cNvPr id="6" name="Espace réservé du texte 5"/>
          <p:cNvSpPr>
            <a:spLocks noGrp="1"/>
          </p:cNvSpPr>
          <p:nvPr>
            <p:ph type="body" sz="quarter" idx="3"/>
          </p:nvPr>
        </p:nvSpPr>
        <p:spPr>
          <a:xfrm>
            <a:off x="4860032" y="5733256"/>
            <a:ext cx="3822192" cy="639762"/>
          </a:xfrm>
        </p:spPr>
        <p:txBody>
          <a:bodyPr>
            <a:normAutofit/>
          </a:bodyPr>
          <a:lstStyle/>
          <a:p>
            <a:r>
              <a:rPr lang="fr-FR" sz="1600" dirty="0" smtClean="0"/>
              <a:t>Le </a:t>
            </a:r>
            <a:r>
              <a:rPr lang="fr-FR" sz="1600" dirty="0" err="1" smtClean="0"/>
              <a:t>Crazy</a:t>
            </a:r>
            <a:r>
              <a:rPr lang="fr-FR" sz="1600" dirty="0" smtClean="0"/>
              <a:t> Horse </a:t>
            </a:r>
            <a:r>
              <a:rPr lang="fr-FR" sz="1600" dirty="0" err="1" smtClean="0"/>
              <a:t>memorial</a:t>
            </a:r>
            <a:r>
              <a:rPr lang="fr-FR" sz="1600" dirty="0"/>
              <a:t> </a:t>
            </a:r>
            <a:r>
              <a:rPr lang="fr-FR" sz="1600" dirty="0" smtClean="0"/>
              <a:t>dans les Black </a:t>
            </a:r>
            <a:r>
              <a:rPr lang="fr-FR" sz="1600" dirty="0" err="1" smtClean="0"/>
              <a:t>Hills</a:t>
            </a:r>
            <a:r>
              <a:rPr lang="fr-FR" sz="1600" dirty="0" smtClean="0"/>
              <a:t>, Dakota du Sud</a:t>
            </a:r>
            <a:endParaRPr lang="fr-FR" sz="1600" dirty="0"/>
          </a:p>
        </p:txBody>
      </p:sp>
      <p:pic>
        <p:nvPicPr>
          <p:cNvPr id="2050"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5364088" y="2060848"/>
            <a:ext cx="3096344" cy="3456384"/>
          </a:xfrm>
          <a:prstGeom prst="rect">
            <a:avLst/>
          </a:prstGeom>
          <a:noFill/>
          <a:ln w="28575">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76233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smtClean="0"/>
              <a:t>Une vie d’où la spiritualité n’est jamais absente…</a:t>
            </a:r>
            <a:endParaRPr lang="fr-FR" sz="2800" dirty="0"/>
          </a:p>
        </p:txBody>
      </p:sp>
      <p:sp>
        <p:nvSpPr>
          <p:cNvPr id="6" name="Espace réservé du texte 5"/>
          <p:cNvSpPr>
            <a:spLocks noGrp="1"/>
          </p:cNvSpPr>
          <p:nvPr>
            <p:ph type="body" idx="1"/>
          </p:nvPr>
        </p:nvSpPr>
        <p:spPr>
          <a:xfrm>
            <a:off x="457200" y="1676400"/>
            <a:ext cx="3931920" cy="45719"/>
          </a:xfrm>
        </p:spPr>
        <p:txBody>
          <a:bodyPr>
            <a:normAutofit fontScale="25000" lnSpcReduction="20000"/>
          </a:bodyPr>
          <a:lstStyle/>
          <a:p>
            <a:endParaRPr lang="fr-FR" dirty="0"/>
          </a:p>
        </p:txBody>
      </p:sp>
      <p:sp>
        <p:nvSpPr>
          <p:cNvPr id="3" name="Espace réservé du contenu 2"/>
          <p:cNvSpPr>
            <a:spLocks noGrp="1"/>
          </p:cNvSpPr>
          <p:nvPr>
            <p:ph sz="half" idx="2"/>
          </p:nvPr>
        </p:nvSpPr>
        <p:spPr>
          <a:xfrm>
            <a:off x="457200" y="1844824"/>
            <a:ext cx="3931920" cy="4544864"/>
          </a:xfrm>
        </p:spPr>
        <p:txBody>
          <a:bodyPr>
            <a:normAutofit fontScale="85000" lnSpcReduction="10000"/>
          </a:bodyPr>
          <a:lstStyle/>
          <a:p>
            <a:pPr marL="0" indent="0" algn="ctr">
              <a:buNone/>
            </a:pPr>
            <a:r>
              <a:rPr lang="fr-FR" dirty="0" smtClean="0"/>
              <a:t>« </a:t>
            </a:r>
            <a:r>
              <a:rPr lang="fr-FR" i="1" dirty="0" smtClean="0"/>
              <a:t>Dans la vie de l’Indien, il n’y a qu’un devoir inévitable – le devoir de prière- la reconnaissance quotidienne de l’invisible et de l’Eternel. Ses dévotions quotidiennes lui sont plus nécessaires que sa nourriture de chaque jour (…) Chaque fois qu’au cours de sa chasse quotidienne, l’homme rouge arrive devant une scène sublime ou éclatante de beauté – un nuage noir chargé de tonnerre avec l’arche étincelante d’un arc-en-ciel au-dessus d’une montagne, une cascade blanche au cœur d’une gorge verte, une vaste prairie teintée du rouge sang d’un couchant – il s’arrête un instant dans la position d’adoration</a:t>
            </a:r>
            <a:r>
              <a:rPr lang="fr-FR" dirty="0" smtClean="0"/>
              <a:t> »</a:t>
            </a:r>
          </a:p>
          <a:p>
            <a:pPr marL="0" indent="0" algn="ctr">
              <a:buNone/>
            </a:pPr>
            <a:r>
              <a:rPr lang="fr-FR" i="1" u="sng" dirty="0"/>
              <a:t>Pieds Nus sur la terre sacrée </a:t>
            </a:r>
            <a:r>
              <a:rPr lang="fr-FR" dirty="0"/>
              <a:t>(textes réunis par Mac </a:t>
            </a:r>
            <a:r>
              <a:rPr lang="fr-FR" dirty="0" err="1"/>
              <a:t>Luhan</a:t>
            </a:r>
            <a:r>
              <a:rPr lang="fr-FR" dirty="0"/>
              <a:t>)</a:t>
            </a:r>
          </a:p>
          <a:p>
            <a:pPr marL="0" indent="0" algn="ctr">
              <a:buNone/>
            </a:pPr>
            <a:endParaRPr lang="fr-FR" dirty="0" smtClean="0"/>
          </a:p>
          <a:p>
            <a:pPr marL="0" indent="0" algn="ctr">
              <a:buNone/>
            </a:pPr>
            <a:endParaRPr lang="fr-FR" dirty="0"/>
          </a:p>
        </p:txBody>
      </p:sp>
      <p:sp>
        <p:nvSpPr>
          <p:cNvPr id="7" name="Espace réservé du texte 6"/>
          <p:cNvSpPr>
            <a:spLocks noGrp="1"/>
          </p:cNvSpPr>
          <p:nvPr>
            <p:ph type="body" sz="quarter" idx="3"/>
          </p:nvPr>
        </p:nvSpPr>
        <p:spPr>
          <a:xfrm>
            <a:off x="4754880" y="1676400"/>
            <a:ext cx="3931920" cy="456456"/>
          </a:xfrm>
        </p:spPr>
        <p:txBody>
          <a:bodyPr>
            <a:normAutofit fontScale="55000" lnSpcReduction="20000"/>
          </a:bodyPr>
          <a:lstStyle/>
          <a:p>
            <a:r>
              <a:rPr lang="fr-FR" b="1" i="1" dirty="0" smtClean="0">
                <a:solidFill>
                  <a:schemeClr val="tx1"/>
                </a:solidFill>
              </a:rPr>
              <a:t>L’appel du Grand Esprit</a:t>
            </a:r>
            <a:r>
              <a:rPr lang="fr-FR" b="1" dirty="0" smtClean="0">
                <a:solidFill>
                  <a:schemeClr val="tx1"/>
                </a:solidFill>
              </a:rPr>
              <a:t>,</a:t>
            </a:r>
          </a:p>
          <a:p>
            <a:r>
              <a:rPr lang="fr-FR" b="1" dirty="0" smtClean="0">
                <a:solidFill>
                  <a:schemeClr val="tx1"/>
                </a:solidFill>
              </a:rPr>
              <a:t> C.E. </a:t>
            </a:r>
            <a:r>
              <a:rPr lang="fr-FR" b="1" dirty="0" err="1" smtClean="0">
                <a:solidFill>
                  <a:schemeClr val="tx1"/>
                </a:solidFill>
              </a:rPr>
              <a:t>Dallin</a:t>
            </a:r>
            <a:r>
              <a:rPr lang="fr-FR" b="1" dirty="0" smtClean="0">
                <a:solidFill>
                  <a:schemeClr val="tx1"/>
                </a:solidFill>
              </a:rPr>
              <a:t>, (1909), Boston</a:t>
            </a:r>
            <a:endParaRPr lang="fr-FR" b="1" dirty="0">
              <a:solidFill>
                <a:schemeClr val="tx1"/>
              </a:solidFill>
            </a:endParaRPr>
          </a:p>
        </p:txBody>
      </p:sp>
      <p:pic>
        <p:nvPicPr>
          <p:cNvPr id="5" name="Espace réservé du contenu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21805" y="2204864"/>
            <a:ext cx="2797752" cy="4184824"/>
          </a:xfrm>
          <a:ln w="19050">
            <a:solidFill>
              <a:srgbClr val="002060"/>
            </a:solidFill>
          </a:ln>
        </p:spPr>
      </p:pic>
    </p:spTree>
    <p:extLst>
      <p:ext uri="{BB962C8B-B14F-4D97-AF65-F5344CB8AC3E}">
        <p14:creationId xmlns:p14="http://schemas.microsoft.com/office/powerpoint/2010/main" val="34958130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Et pour nous, qui ne sommes pas Amérindiens ?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Nous ne pouvons peut-être plus vivre comme des chasseurs-cueilleurs. </a:t>
            </a:r>
          </a:p>
          <a:p>
            <a:r>
              <a:rPr lang="fr-FR" b="1" dirty="0" smtClean="0"/>
              <a:t>Mais la </a:t>
            </a:r>
            <a:r>
              <a:rPr lang="fr-FR" b="1" dirty="0"/>
              <a:t>seule solution durable</a:t>
            </a:r>
            <a:r>
              <a:rPr lang="fr-FR" dirty="0"/>
              <a:t> pour dépasser les contradictions dans lesquelles la société moderne et son système économique sont ancrés, </a:t>
            </a:r>
            <a:r>
              <a:rPr lang="fr-FR" b="1" dirty="0"/>
              <a:t>c’est que l’économique reprenne sa juste place </a:t>
            </a:r>
            <a:r>
              <a:rPr lang="fr-FR" dirty="0"/>
              <a:t>dans un monde où la société ne serait pas uniquement le lien d’un échange de biens et de services. </a:t>
            </a:r>
            <a:endParaRPr lang="fr-FR" dirty="0" smtClean="0"/>
          </a:p>
          <a:p>
            <a:r>
              <a:rPr lang="fr-FR" dirty="0" smtClean="0"/>
              <a:t>Comme le disait déjà </a:t>
            </a:r>
            <a:r>
              <a:rPr lang="fr-FR" b="1" dirty="0" smtClean="0"/>
              <a:t>Henri Bergson</a:t>
            </a:r>
            <a:r>
              <a:rPr lang="fr-FR" dirty="0" smtClean="0"/>
              <a:t>, notre civilisation hyper-technicienne nous a condamnés à une forme de rapetissement spirituel qui exige un supplément d’âme.</a:t>
            </a:r>
            <a:endParaRPr lang="fr-FR" dirty="0"/>
          </a:p>
          <a:p>
            <a:endParaRPr lang="fr-FR" dirty="0"/>
          </a:p>
        </p:txBody>
      </p:sp>
    </p:spTree>
    <p:extLst>
      <p:ext uri="{BB962C8B-B14F-4D97-AF65-F5344CB8AC3E}">
        <p14:creationId xmlns:p14="http://schemas.microsoft.com/office/powerpoint/2010/main" val="318219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Nécessité d’un « supplément d’âme »</a:t>
            </a:r>
            <a:endParaRPr lang="fr-FR" dirty="0"/>
          </a:p>
        </p:txBody>
      </p:sp>
      <p:sp>
        <p:nvSpPr>
          <p:cNvPr id="3" name="Espace réservé du contenu 2"/>
          <p:cNvSpPr>
            <a:spLocks noGrp="1"/>
          </p:cNvSpPr>
          <p:nvPr>
            <p:ph idx="1"/>
          </p:nvPr>
        </p:nvSpPr>
        <p:spPr>
          <a:xfrm>
            <a:off x="457200" y="1844824"/>
            <a:ext cx="8229600" cy="5112568"/>
          </a:xfrm>
        </p:spPr>
        <p:txBody>
          <a:bodyPr>
            <a:normAutofit fontScale="92500" lnSpcReduction="20000"/>
          </a:bodyPr>
          <a:lstStyle/>
          <a:p>
            <a:r>
              <a:rPr lang="fr-FR" dirty="0" smtClean="0"/>
              <a:t>Le problème n’est pas tant dans la puissance que nous avons acquise grâce à la technique que </a:t>
            </a:r>
            <a:r>
              <a:rPr lang="fr-FR" dirty="0"/>
              <a:t>dans le </a:t>
            </a:r>
            <a:r>
              <a:rPr lang="fr-FR" b="1" dirty="0"/>
              <a:t>déséquilibre entre </a:t>
            </a:r>
            <a:r>
              <a:rPr lang="fr-FR" b="1" dirty="0" smtClean="0"/>
              <a:t>notre </a:t>
            </a:r>
            <a:r>
              <a:rPr lang="fr-FR" b="1" dirty="0"/>
              <a:t>force matérielle et </a:t>
            </a:r>
            <a:r>
              <a:rPr lang="fr-FR" b="1" dirty="0" smtClean="0"/>
              <a:t>notre force </a:t>
            </a:r>
            <a:r>
              <a:rPr lang="fr-FR" b="1" dirty="0"/>
              <a:t>spirituelle et morale</a:t>
            </a:r>
            <a:r>
              <a:rPr lang="fr-FR" dirty="0"/>
              <a:t>. </a:t>
            </a:r>
            <a:endParaRPr lang="fr-FR" dirty="0" smtClean="0"/>
          </a:p>
          <a:p>
            <a:r>
              <a:rPr lang="fr-FR" dirty="0" smtClean="0"/>
              <a:t>Dans le corps humain</a:t>
            </a:r>
            <a:r>
              <a:rPr lang="fr-FR" dirty="0"/>
              <a:t>, démesurément agrandi, </a:t>
            </a:r>
            <a:r>
              <a:rPr lang="fr-FR" b="1" dirty="0"/>
              <a:t>l’âme</a:t>
            </a:r>
            <a:r>
              <a:rPr lang="fr-FR" dirty="0"/>
              <a:t> est restée ce qu’elle était. </a:t>
            </a:r>
            <a:r>
              <a:rPr lang="fr-FR" b="1" dirty="0"/>
              <a:t>Trop faible désormais pour </a:t>
            </a:r>
            <a:r>
              <a:rPr lang="fr-FR" dirty="0"/>
              <a:t>être capable de régler l’usage de cette force et de </a:t>
            </a:r>
            <a:r>
              <a:rPr lang="fr-FR" b="1" dirty="0"/>
              <a:t>la subordonner à des fins spirituelles</a:t>
            </a:r>
            <a:r>
              <a:rPr lang="fr-FR" dirty="0"/>
              <a:t>. </a:t>
            </a:r>
            <a:endParaRPr lang="fr-FR" dirty="0" smtClean="0"/>
          </a:p>
          <a:p>
            <a:r>
              <a:rPr lang="fr-FR" dirty="0" smtClean="0"/>
              <a:t>Voilà </a:t>
            </a:r>
            <a:r>
              <a:rPr lang="fr-FR" dirty="0"/>
              <a:t>pourquoi Bergson écrit qu’il nous faudrait « </a:t>
            </a:r>
            <a:r>
              <a:rPr lang="fr-FR" i="1" dirty="0"/>
              <a:t>un supplément d’âme</a:t>
            </a:r>
            <a:r>
              <a:rPr lang="fr-FR" dirty="0"/>
              <a:t> », entendant par là </a:t>
            </a:r>
            <a:r>
              <a:rPr lang="fr-FR" b="1" dirty="0"/>
              <a:t>des ressources spirituelles et morales nouvelles, plus fermes, plus dynamiques pour reconquérir la maîtrise du développement technique </a:t>
            </a:r>
            <a:r>
              <a:rPr lang="fr-FR" dirty="0"/>
              <a:t>et le faire concourir aux biens supérieurs de l’humanité : l’épanouissement de la vie, la liberté, la paix, le bonheur pour tous. </a:t>
            </a:r>
            <a:endParaRPr lang="fr-FR" dirty="0" smtClean="0"/>
          </a:p>
          <a:p>
            <a:r>
              <a:rPr lang="fr-FR" b="1" dirty="0" smtClean="0"/>
              <a:t>La </a:t>
            </a:r>
            <a:r>
              <a:rPr lang="fr-FR" b="1" dirty="0"/>
              <a:t>force prométhéenne non éclairée par la sagesse de Zeus enchaîne, mutile </a:t>
            </a:r>
            <a:r>
              <a:rPr lang="fr-FR" dirty="0"/>
              <a:t>(Ce qu’illustre le châtiment de Prométhée condamné par Zeus à être enchaîné au Caucase où un aigle lui dévore constamment le foie= vie aliénée). </a:t>
            </a:r>
            <a:r>
              <a:rPr lang="fr-FR" b="1" dirty="0" smtClean="0"/>
              <a:t>Plus de puissance exige plus de sagesse.</a:t>
            </a:r>
          </a:p>
        </p:txBody>
      </p:sp>
    </p:spTree>
    <p:extLst>
      <p:ext uri="{BB962C8B-B14F-4D97-AF65-F5344CB8AC3E}">
        <p14:creationId xmlns:p14="http://schemas.microsoft.com/office/powerpoint/2010/main" val="122802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smtClean="0"/>
              <a:t>Le travail est donc d’abord </a:t>
            </a:r>
            <a:r>
              <a:rPr lang="fr-FR" dirty="0"/>
              <a:t>une </a:t>
            </a:r>
            <a:r>
              <a:rPr lang="fr-FR" b="1" dirty="0" smtClean="0"/>
              <a:t>corvée</a:t>
            </a:r>
            <a:r>
              <a:rPr lang="fr-FR" dirty="0" smtClean="0"/>
              <a:t>. Bien </a:t>
            </a:r>
            <a:r>
              <a:rPr lang="fr-FR" dirty="0"/>
              <a:t>peu d’hommes échappent à cette contrainte, et c’est ce qui la rend si pénible. </a:t>
            </a:r>
            <a:endParaRPr lang="fr-FR" dirty="0" smtClean="0"/>
          </a:p>
          <a:p>
            <a:r>
              <a:rPr lang="fr-FR" b="1" dirty="0" smtClean="0"/>
              <a:t>D’où </a:t>
            </a:r>
            <a:r>
              <a:rPr lang="fr-FR" b="1" dirty="0"/>
              <a:t>le rêve constant de l’homme d’échapper au travail</a:t>
            </a:r>
            <a:r>
              <a:rPr lang="fr-FR" dirty="0"/>
              <a:t>, </a:t>
            </a:r>
            <a:r>
              <a:rPr lang="fr-FR" b="1" dirty="0"/>
              <a:t>tout en continuant à consommer les produits du travail (retour au mythe de l’âge d’or)</a:t>
            </a:r>
            <a:endParaRPr lang="fr-FR" dirty="0"/>
          </a:p>
          <a:p>
            <a:r>
              <a:rPr lang="fr-FR" dirty="0"/>
              <a:t>Pour ce faire, l’homme a </a:t>
            </a:r>
            <a:r>
              <a:rPr lang="fr-FR" b="1" dirty="0"/>
              <a:t>deux solutions</a:t>
            </a:r>
            <a:r>
              <a:rPr lang="fr-FR" dirty="0"/>
              <a:t> :</a:t>
            </a:r>
          </a:p>
          <a:p>
            <a:pPr marL="45720" lvl="0" indent="0">
              <a:buNone/>
            </a:pPr>
            <a:r>
              <a:rPr lang="fr-FR" dirty="0" smtClean="0"/>
              <a:t>- Soit </a:t>
            </a:r>
            <a:r>
              <a:rPr lang="fr-FR" dirty="0"/>
              <a:t>il oblige les autres à travailler pour lui : au pire l’esclavage, le salariat.</a:t>
            </a:r>
          </a:p>
          <a:p>
            <a:pPr marL="45720" lvl="0" indent="0">
              <a:buNone/>
            </a:pPr>
            <a:r>
              <a:rPr lang="fr-FR" dirty="0" smtClean="0"/>
              <a:t>- Soit </a:t>
            </a:r>
            <a:r>
              <a:rPr lang="fr-FR" dirty="0"/>
              <a:t>il augmente la productivité du travail et se libère une partie du temps consacré à la production des biens de consommation : progrès technologique, avènement du machinisme, rationalisation de l’organisation du travail.</a:t>
            </a:r>
          </a:p>
          <a:p>
            <a:endParaRPr lang="fr-FR" dirty="0"/>
          </a:p>
          <a:p>
            <a:endParaRPr lang="fr-FR" dirty="0"/>
          </a:p>
        </p:txBody>
      </p:sp>
      <p:sp>
        <p:nvSpPr>
          <p:cNvPr id="2" name="Titre 1"/>
          <p:cNvSpPr>
            <a:spLocks noGrp="1"/>
          </p:cNvSpPr>
          <p:nvPr>
            <p:ph type="title"/>
          </p:nvPr>
        </p:nvSpPr>
        <p:spPr/>
        <p:txBody>
          <a:bodyPr/>
          <a:lstStyle/>
          <a:p>
            <a:pPr algn="ctr"/>
            <a:r>
              <a:rPr lang="fr-FR" dirty="0" smtClean="0"/>
              <a:t>Echapper au travail ?</a:t>
            </a:r>
            <a:endParaRPr lang="fr-FR" dirty="0"/>
          </a:p>
        </p:txBody>
      </p:sp>
    </p:spTree>
    <p:extLst>
      <p:ext uri="{BB962C8B-B14F-4D97-AF65-F5344CB8AC3E}">
        <p14:creationId xmlns:p14="http://schemas.microsoft.com/office/powerpoint/2010/main" val="38626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161</TotalTime>
  <Words>4842</Words>
  <Application>Microsoft Office PowerPoint</Application>
  <PresentationFormat>Affichage à l'écran (4:3)</PresentationFormat>
  <Paragraphs>326</Paragraphs>
  <Slides>87</Slides>
  <Notes>0</Notes>
  <HiddenSlides>0</HiddenSlides>
  <MMClips>0</MMClips>
  <ScaleCrop>false</ScaleCrop>
  <HeadingPairs>
    <vt:vector size="4" baseType="variant">
      <vt:variant>
        <vt:lpstr>Thème</vt:lpstr>
      </vt:variant>
      <vt:variant>
        <vt:i4>1</vt:i4>
      </vt:variant>
      <vt:variant>
        <vt:lpstr>Titres des diapositives</vt:lpstr>
      </vt:variant>
      <vt:variant>
        <vt:i4>87</vt:i4>
      </vt:variant>
    </vt:vector>
  </HeadingPairs>
  <TitlesOfParts>
    <vt:vector size="88" baseType="lpstr">
      <vt:lpstr>Vagues</vt:lpstr>
      <vt:lpstr>Chapitre V  Le travail et la technique</vt:lpstr>
      <vt:lpstr>Introduction</vt:lpstr>
      <vt:lpstr>Définitions  Le travail</vt:lpstr>
      <vt:lpstr>La technique</vt:lpstr>
      <vt:lpstr>Le travail et la technique, expressions de la culture</vt:lpstr>
      <vt:lpstr>La valeur du travail et de la technique</vt:lpstr>
      <vt:lpstr>Cependant le travail est d’abord une contrainte</vt:lpstr>
      <vt:lpstr>Le travail comme punition</vt:lpstr>
      <vt:lpstr>Echapper au travail ?</vt:lpstr>
      <vt:lpstr>Le paradoxe : libération ou aliénation?</vt:lpstr>
      <vt:lpstr> Le problème</vt:lpstr>
      <vt:lpstr>I. La spécificité humaine du travail et la technique</vt:lpstr>
      <vt:lpstr>A) Une transformation réfléchie de la nature</vt:lpstr>
      <vt:lpstr>Karl Marx, Le Capital (1867)</vt:lpstr>
      <vt:lpstr>Un rapport naturel entre l’homme et son milieu</vt:lpstr>
      <vt:lpstr>Un état premier du travail, commun à l’homme et à l’animal</vt:lpstr>
      <vt:lpstr>Travail instinctif et travail conscient</vt:lpstr>
      <vt:lpstr>Le travail humain, transformation intelligente de la nature</vt:lpstr>
      <vt:lpstr>Le travail humain, fondement de la liberté</vt:lpstr>
      <vt:lpstr>Un rapport médiat à la nature Repère conceptuel :médiat/immédiat</vt:lpstr>
      <vt:lpstr>La technique, ensemble des moyens artificiels inventés par l’homme pour produire selon ses besoins, est la marque de cette intelligence, capable de s’interposer entre l’action et la matière. </vt:lpstr>
      <vt:lpstr>Un débat avec la nature</vt:lpstr>
      <vt:lpstr>La technique inverse le rapport de force entre l’homme et la nature</vt:lpstr>
      <vt:lpstr>Hegel, philosophie de l’esprit</vt:lpstr>
      <vt:lpstr>Le stade de la ruse</vt:lpstr>
      <vt:lpstr>La médiation de l’outil</vt:lpstr>
      <vt:lpstr>Transition</vt:lpstr>
      <vt:lpstr>B) Le fondement de la vie sociale</vt:lpstr>
      <vt:lpstr>Présentation PowerPoint</vt:lpstr>
      <vt:lpstr>L’entraide économique, fondement de la société civile</vt:lpstr>
      <vt:lpstr>L’entraide économique se matérialise à travers la division sociale du travail</vt:lpstr>
      <vt:lpstr>La division sociale du travail n’a cependant pas que des avantages économiques ; elle favorise également la sociabilité entre les hommes.  </vt:lpstr>
      <vt:lpstr>Une sociabilité, émancipée de l’économique, fondée sur le partage. </vt:lpstr>
      <vt:lpstr>C) une transformation libératrice de l’homme lui-même </vt:lpstr>
      <vt:lpstr>La dialectique du maître et de l’esclave, Hegel</vt:lpstr>
      <vt:lpstr>La libération de l’esclave par le travail</vt:lpstr>
      <vt:lpstr>Alain, Les aventures du coeur</vt:lpstr>
      <vt:lpstr>La dimension « civilisatrice » du travail</vt:lpstr>
      <vt:lpstr>Si le travail bride mes passions, il m’octroie en retour une reconnaissance sociale, parce qu’il me permet de me réaliser hors de moi-même. Le produit de mon travail, l’œuvre, est en effet un prolongement de moi-même hors de moi-même.  </vt:lpstr>
      <vt:lpstr>Le travail est l’expression de soi dans le monde extérieur</vt:lpstr>
      <vt:lpstr>Bilan du I</vt:lpstr>
      <vt:lpstr>II.  Le travail et la technique comme facteurs d’aliénation </vt:lpstr>
      <vt:lpstr>A)  Le travail exploité : une violence et une injustice structurelles des sociétés </vt:lpstr>
      <vt:lpstr>Le travail exploité</vt:lpstr>
      <vt:lpstr>Une réalité persistante mais protéiforme</vt:lpstr>
      <vt:lpstr>« L’escroquerie » du salariat selon Marx</vt:lpstr>
      <vt:lpstr>La condition ouvrière du XIXème, proche de l’esclavage antique</vt:lpstr>
      <vt:lpstr>B) « l’arraisonnement » technique du travail </vt:lpstr>
      <vt:lpstr>Le terme d’« arraisonnement »</vt:lpstr>
      <vt:lpstr>Convergence entre le capitalisme et la technique</vt:lpstr>
      <vt:lpstr>Différence entre l’outil et la machine</vt:lpstr>
      <vt:lpstr>Machinisme et parcellarisation du travail</vt:lpstr>
      <vt:lpstr>Charlie Chaplin, Les temps modernes</vt:lpstr>
      <vt:lpstr>Présentation PowerPoint</vt:lpstr>
      <vt:lpstr>Travail artisanal et travail à la chaîne</vt:lpstr>
      <vt:lpstr>Le paradoxe de la division du travail</vt:lpstr>
      <vt:lpstr>Bilan</vt:lpstr>
      <vt:lpstr>C) Le travail et la société face aux dérives technocratiques : éclairage sur le monde contemporain </vt:lpstr>
      <vt:lpstr>Définition de la « technocratie »</vt:lpstr>
      <vt:lpstr>Un problème politique</vt:lpstr>
      <vt:lpstr>Un idéal de maîtrise et de domination qui s’exerce désormais à l’encontre de la nature…</vt:lpstr>
      <vt:lpstr>… et de l’homme</vt:lpstr>
      <vt:lpstr>Illustration de cette dérive technocratique : le rapport contemporain au travail</vt:lpstr>
      <vt:lpstr>Pour les chômeurs, la violence de l’exclusion…</vt:lpstr>
      <vt:lpstr>En guerre, un film de Stéphane Brizé (2018)</vt:lpstr>
      <vt:lpstr>Pour les travailleurs, plus d’autonomie, mais des risques psycho-sociaux</vt:lpstr>
      <vt:lpstr>Corporate, un fim de Nicolas Silhol (2017 )</vt:lpstr>
      <vt:lpstr>La brutalisation des rapports sociaux</vt:lpstr>
      <vt:lpstr>Le couperet, un film de Costa Gavras (2005)</vt:lpstr>
      <vt:lpstr>La loi du marché,  un film de Stéphane Brizé (2015)</vt:lpstr>
      <vt:lpstr>Bilan/transition</vt:lpstr>
      <vt:lpstr>III. La Nécessité d’une réappropriation du sens et de la finalité du travail  </vt:lpstr>
      <vt:lpstr>Fondement de cette démarche : le respect de la personne humaine</vt:lpstr>
      <vt:lpstr>A) Moraliser le travail</vt:lpstr>
      <vt:lpstr>Comment ?</vt:lpstr>
      <vt:lpstr>Le loisir, un modèle pour penser le travail?</vt:lpstr>
      <vt:lpstr>Il convient toutefois de ne pas trop se faire d’illusions…</vt:lpstr>
      <vt:lpstr>B) Le travail n’est pas le seul facteur d’humanisation et de socialisation </vt:lpstr>
      <vt:lpstr>Le travail n’est pas une fin en soi</vt:lpstr>
      <vt:lpstr>C) réinventer du social et du temps de vie émancipés de l’économique </vt:lpstr>
      <vt:lpstr>Le problème de l’homme moderne : le loisir est-il libre ?</vt:lpstr>
      <vt:lpstr>Le centre commercial, symbole par excellence du loisir aliéné</vt:lpstr>
      <vt:lpstr>Le sens de la vie humaine est-il dans la matérialité ou la spiritualité ?</vt:lpstr>
      <vt:lpstr>A méditer, cette parole du chef Sioux Crazy Horse, à propos du « travail »</vt:lpstr>
      <vt:lpstr>Une vie d’où la spiritualité n’est jamais absente…</vt:lpstr>
      <vt:lpstr>Et pour nous, qui ne sommes pas Amérindiens ? </vt:lpstr>
      <vt:lpstr>Nécessité d’un « supplément d’âme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V  Le travail et la technique</dc:title>
  <dc:creator>Administrateur</dc:creator>
  <cp:lastModifiedBy>Administrateur</cp:lastModifiedBy>
  <cp:revision>33</cp:revision>
  <dcterms:created xsi:type="dcterms:W3CDTF">2021-03-18T08:01:46Z</dcterms:created>
  <dcterms:modified xsi:type="dcterms:W3CDTF">2021-03-21T14:38:01Z</dcterms:modified>
</cp:coreProperties>
</file>