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3" r:id="rId7"/>
    <p:sldId id="259" r:id="rId8"/>
    <p:sldId id="262"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1B93C8-0E05-4E04-8E3D-0A5F34D7B5EB}" type="datetimeFigureOut">
              <a:rPr lang="fr-FR" smtClean="0"/>
              <a:t>06/10/2020</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69E8C9B-D478-43C8-8765-4D5E80018453}"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231B93C8-0E05-4E04-8E3D-0A5F34D7B5EB}" type="datetimeFigureOut">
              <a:rPr lang="fr-FR" smtClean="0"/>
              <a:t>06/10/2020</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69E8C9B-D478-43C8-8765-4D5E8001845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1B93C8-0E05-4E04-8E3D-0A5F34D7B5EB}" type="datetimeFigureOut">
              <a:rPr lang="fr-FR" smtClean="0"/>
              <a:t>06/10/2020</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169E8C9B-D478-43C8-8765-4D5E80018453}"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231B93C8-0E05-4E04-8E3D-0A5F34D7B5EB}" type="datetimeFigureOut">
              <a:rPr lang="fr-FR" smtClean="0"/>
              <a:t>06/10/2020</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69E8C9B-D478-43C8-8765-4D5E8001845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231B93C8-0E05-4E04-8E3D-0A5F34D7B5EB}" type="datetimeFigureOut">
              <a:rPr lang="fr-FR" smtClean="0"/>
              <a:t>06/10/2020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69E8C9B-D478-43C8-8765-4D5E80018453}" type="slidenum">
              <a:rPr lang="fr-FR" smtClean="0"/>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1B93C8-0E05-4E04-8E3D-0A5F34D7B5EB}" type="datetimeFigureOut">
              <a:rPr lang="fr-FR" smtClean="0"/>
              <a:t>06/10/2020</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69E8C9B-D478-43C8-8765-4D5E8001845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Humanités, littérature, philosophie</a:t>
            </a:r>
            <a:endParaRPr lang="fr-FR" dirty="0"/>
          </a:p>
        </p:txBody>
      </p:sp>
      <p:sp>
        <p:nvSpPr>
          <p:cNvPr id="3" name="Sous-titre 2"/>
          <p:cNvSpPr>
            <a:spLocks noGrp="1"/>
          </p:cNvSpPr>
          <p:nvPr>
            <p:ph type="subTitle" idx="1"/>
          </p:nvPr>
        </p:nvSpPr>
        <p:spPr/>
        <p:txBody>
          <a:bodyPr/>
          <a:lstStyle/>
          <a:p>
            <a:r>
              <a:rPr lang="fr-FR" dirty="0" smtClean="0"/>
              <a:t>Troisième semestre</a:t>
            </a:r>
          </a:p>
          <a:p>
            <a:r>
              <a:rPr lang="fr-FR" dirty="0" smtClean="0"/>
              <a:t>La recherche de soi : projet paradoxal de l’époque moderne</a:t>
            </a:r>
            <a:endParaRPr lang="fr-FR" dirty="0"/>
          </a:p>
        </p:txBody>
      </p:sp>
    </p:spTree>
    <p:extLst>
      <p:ext uri="{BB962C8B-B14F-4D97-AF65-F5344CB8AC3E}">
        <p14:creationId xmlns:p14="http://schemas.microsoft.com/office/powerpoint/2010/main" val="109753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Une quête typiquement moderne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modernité consacre la valeur de l’individu</a:t>
            </a:r>
          </a:p>
          <a:p>
            <a:r>
              <a:rPr lang="fr-FR" dirty="0" smtClean="0"/>
              <a:t>Un terme forgé par Chateaubriand en 1849</a:t>
            </a:r>
          </a:p>
          <a:p>
            <a:r>
              <a:rPr lang="fr-FR" dirty="0"/>
              <a:t>La modernité </a:t>
            </a:r>
            <a:r>
              <a:rPr lang="fr-FR" b="1" dirty="0"/>
              <a:t>parie sur la capacité de l’homme à se déterminer et s’épanouir par lui-même, grâce à ses facultés, c’est-à-dire indépendamment de toute tutelle, notamment religieuse</a:t>
            </a:r>
            <a:r>
              <a:rPr lang="fr-FR" b="1" dirty="0" smtClean="0"/>
              <a:t>.</a:t>
            </a:r>
          </a:p>
          <a:p>
            <a:r>
              <a:rPr lang="fr-FR" b="1" dirty="0"/>
              <a:t>La période de référence – du romantisme au XXème siècle – </a:t>
            </a:r>
            <a:r>
              <a:rPr lang="fr-FR" dirty="0"/>
              <a:t>a été </a:t>
            </a:r>
            <a:r>
              <a:rPr lang="fr-FR" b="1" dirty="0"/>
              <a:t>dans toute l’Europe celle de grandes mutations sociales et politiques, mais aussi intellectuelles et esthétiques, </a:t>
            </a:r>
            <a:r>
              <a:rPr lang="fr-FR" dirty="0"/>
              <a:t>qui ont profondément transformé les rapports entre l’individu et la société, l’éducation et les formes de la liberté.</a:t>
            </a:r>
          </a:p>
          <a:p>
            <a:endParaRPr lang="fr-FR" dirty="0"/>
          </a:p>
          <a:p>
            <a:endParaRPr lang="fr-FR" dirty="0"/>
          </a:p>
        </p:txBody>
      </p:sp>
    </p:spTree>
    <p:extLst>
      <p:ext uri="{BB962C8B-B14F-4D97-AF65-F5344CB8AC3E}">
        <p14:creationId xmlns:p14="http://schemas.microsoft.com/office/powerpoint/2010/main" val="8051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Chapitre 1 : éducation, transmission, émancipation </a:t>
            </a:r>
          </a:p>
        </p:txBody>
      </p:sp>
      <p:sp>
        <p:nvSpPr>
          <p:cNvPr id="3" name="Espace réservé du contenu 2"/>
          <p:cNvSpPr>
            <a:spLocks noGrp="1"/>
          </p:cNvSpPr>
          <p:nvPr>
            <p:ph idx="1"/>
          </p:nvPr>
        </p:nvSpPr>
        <p:spPr/>
        <p:txBody>
          <a:bodyPr/>
          <a:lstStyle/>
          <a:p>
            <a:pPr lvl="0"/>
            <a:r>
              <a:rPr lang="fr-FR" b="1" dirty="0" smtClean="0"/>
              <a:t>Chapitre </a:t>
            </a:r>
            <a:r>
              <a:rPr lang="fr-FR" b="1" dirty="0"/>
              <a:t>consacré aux nouveaux modèles d’éducation et aux idéaux d’émancipation</a:t>
            </a:r>
            <a:r>
              <a:rPr lang="fr-FR" dirty="0"/>
              <a:t> </a:t>
            </a:r>
            <a:endParaRPr lang="fr-FR" dirty="0" smtClean="0"/>
          </a:p>
          <a:p>
            <a:pPr lvl="0"/>
            <a:r>
              <a:rPr lang="fr-FR" dirty="0" smtClean="0"/>
              <a:t> </a:t>
            </a:r>
            <a:r>
              <a:rPr lang="fr-FR" dirty="0"/>
              <a:t>intérêt pour la spécificité de l’enfance, combat politique et social pour l’émancipation des individus avec la mise en place d’une institution scolaire.</a:t>
            </a:r>
          </a:p>
          <a:p>
            <a:endParaRPr lang="fr-FR" dirty="0"/>
          </a:p>
        </p:txBody>
      </p:sp>
    </p:spTree>
    <p:extLst>
      <p:ext uri="{BB962C8B-B14F-4D97-AF65-F5344CB8AC3E}">
        <p14:creationId xmlns:p14="http://schemas.microsoft.com/office/powerpoint/2010/main" val="206046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Chapitre 2 : Les expressions de la sensibilité</a:t>
            </a:r>
          </a:p>
        </p:txBody>
      </p:sp>
      <p:sp>
        <p:nvSpPr>
          <p:cNvPr id="3" name="Espace réservé du contenu 2"/>
          <p:cNvSpPr>
            <a:spLocks noGrp="1"/>
          </p:cNvSpPr>
          <p:nvPr>
            <p:ph idx="1"/>
          </p:nvPr>
        </p:nvSpPr>
        <p:spPr/>
        <p:txBody>
          <a:bodyPr/>
          <a:lstStyle/>
          <a:p>
            <a:pPr lvl="0"/>
            <a:r>
              <a:rPr lang="fr-FR" b="1" dirty="0"/>
              <a:t> </a:t>
            </a:r>
            <a:r>
              <a:rPr lang="fr-FR" b="1" dirty="0"/>
              <a:t>L</a:t>
            </a:r>
            <a:r>
              <a:rPr lang="fr-FR" b="1" dirty="0" smtClean="0"/>
              <a:t>es </a:t>
            </a:r>
            <a:r>
              <a:rPr lang="fr-FR" b="1" dirty="0"/>
              <a:t>nouvelles manières de sentir. </a:t>
            </a:r>
            <a:r>
              <a:rPr lang="fr-FR" dirty="0"/>
              <a:t>La revendication des droits de la sensibilité s’est progressivement affirmée au XVIIIème siècle. </a:t>
            </a:r>
            <a:endParaRPr lang="fr-FR" dirty="0" smtClean="0"/>
          </a:p>
          <a:p>
            <a:pPr lvl="0"/>
            <a:r>
              <a:rPr lang="fr-FR" dirty="0" smtClean="0"/>
              <a:t>Intérêt </a:t>
            </a:r>
            <a:r>
              <a:rPr lang="fr-FR" dirty="0"/>
              <a:t>pour la manière intime dont un individu vit une expérience, dans les arts, la littérature, mais aussi en philosophie et en psychologie.</a:t>
            </a:r>
          </a:p>
          <a:p>
            <a:endParaRPr lang="fr-FR" dirty="0"/>
          </a:p>
        </p:txBody>
      </p:sp>
    </p:spTree>
    <p:extLst>
      <p:ext uri="{BB962C8B-B14F-4D97-AF65-F5344CB8AC3E}">
        <p14:creationId xmlns:p14="http://schemas.microsoft.com/office/powerpoint/2010/main" val="231565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Chapitre 3 : Les métamorphoses du moi </a:t>
            </a:r>
          </a:p>
        </p:txBody>
      </p:sp>
      <p:sp>
        <p:nvSpPr>
          <p:cNvPr id="3" name="Espace réservé du contenu 2"/>
          <p:cNvSpPr>
            <a:spLocks noGrp="1"/>
          </p:cNvSpPr>
          <p:nvPr>
            <p:ph idx="1"/>
          </p:nvPr>
        </p:nvSpPr>
        <p:spPr/>
        <p:txBody>
          <a:bodyPr/>
          <a:lstStyle/>
          <a:p>
            <a:r>
              <a:rPr lang="fr-FR" b="1" dirty="0"/>
              <a:t>A</a:t>
            </a:r>
            <a:r>
              <a:rPr lang="fr-FR" b="1" dirty="0" smtClean="0"/>
              <a:t>spirations </a:t>
            </a:r>
            <a:r>
              <a:rPr lang="fr-FR" b="1" dirty="0"/>
              <a:t>et inquiétudes de l’âme moderne, problème de la connaissance de soi</a:t>
            </a:r>
            <a:r>
              <a:rPr lang="fr-FR" b="1" dirty="0" smtClean="0"/>
              <a:t>.</a:t>
            </a:r>
          </a:p>
          <a:p>
            <a:r>
              <a:rPr lang="fr-FR" b="1" dirty="0" smtClean="0"/>
              <a:t> </a:t>
            </a:r>
            <a:r>
              <a:rPr lang="fr-FR" dirty="0"/>
              <a:t>Qu’est-ce que le « moi » au juste ? Est-ce une réalité stable ? Comment le définir ? Quelle part accorder, dans sa définition, à la société et au regard des autres ? Naissance de la psychanalyse</a:t>
            </a:r>
            <a:endParaRPr lang="fr-FR" dirty="0"/>
          </a:p>
        </p:txBody>
      </p:sp>
    </p:spTree>
    <p:extLst>
      <p:ext uri="{BB962C8B-B14F-4D97-AF65-F5344CB8AC3E}">
        <p14:creationId xmlns:p14="http://schemas.microsoft.com/office/powerpoint/2010/main" val="1210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Le paradoxe de la quête de soi</a:t>
            </a:r>
            <a:endParaRPr lang="fr-FR" dirty="0"/>
          </a:p>
        </p:txBody>
      </p:sp>
      <p:sp>
        <p:nvSpPr>
          <p:cNvPr id="3" name="Espace réservé du contenu 2"/>
          <p:cNvSpPr>
            <a:spLocks noGrp="1"/>
          </p:cNvSpPr>
          <p:nvPr>
            <p:ph idx="1"/>
          </p:nvPr>
        </p:nvSpPr>
        <p:spPr/>
        <p:txBody>
          <a:bodyPr/>
          <a:lstStyle/>
          <a:p>
            <a:r>
              <a:rPr lang="fr-FR" dirty="0" smtClean="0"/>
              <a:t>Sens du verbe « rechercher »</a:t>
            </a:r>
          </a:p>
          <a:p>
            <a:r>
              <a:rPr lang="fr-FR" dirty="0" smtClean="0"/>
              <a:t>Il est étrange de se rechercher soi-même, car le moi est toujours déjà là.</a:t>
            </a:r>
          </a:p>
          <a:p>
            <a:r>
              <a:rPr lang="fr-FR" dirty="0" smtClean="0"/>
              <a:t>A moins que l’on puisse ne pas être soi-même.</a:t>
            </a:r>
          </a:p>
          <a:p>
            <a:r>
              <a:rPr lang="fr-FR" dirty="0" smtClean="0"/>
              <a:t>Mais peut-on ne pas être soi-même, et si oui, en quel sens ?</a:t>
            </a:r>
          </a:p>
          <a:p>
            <a:r>
              <a:rPr lang="fr-FR" dirty="0" smtClean="0"/>
              <a:t>A priori, c’est impossible : je ne peux pas ne pas être moi-même.</a:t>
            </a:r>
          </a:p>
          <a:p>
            <a:r>
              <a:rPr lang="fr-FR" dirty="0" smtClean="0"/>
              <a:t>Pourtant, on dit couramment : « je n’étais pas ou plus moi-même ».</a:t>
            </a:r>
          </a:p>
          <a:p>
            <a:endParaRPr lang="fr-FR" dirty="0"/>
          </a:p>
        </p:txBody>
      </p:sp>
    </p:spTree>
    <p:extLst>
      <p:ext uri="{BB962C8B-B14F-4D97-AF65-F5344CB8AC3E}">
        <p14:creationId xmlns:p14="http://schemas.microsoft.com/office/powerpoint/2010/main" val="4893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Quand a-t-on l’impression de ne pas être soi-même ?</a:t>
            </a:r>
            <a:endParaRPr lang="fr-FR" dirty="0"/>
          </a:p>
        </p:txBody>
      </p:sp>
      <p:sp>
        <p:nvSpPr>
          <p:cNvPr id="4" name="Espace réservé du texte 3"/>
          <p:cNvSpPr>
            <a:spLocks noGrp="1"/>
          </p:cNvSpPr>
          <p:nvPr>
            <p:ph type="body" idx="1"/>
          </p:nvPr>
        </p:nvSpPr>
        <p:spPr/>
        <p:txBody>
          <a:bodyPr/>
          <a:lstStyle/>
          <a:p>
            <a:r>
              <a:rPr lang="fr-FR" dirty="0" smtClean="0"/>
              <a:t>Causes internes</a:t>
            </a:r>
            <a:endParaRPr lang="fr-FR" dirty="0"/>
          </a:p>
        </p:txBody>
      </p:sp>
      <p:sp>
        <p:nvSpPr>
          <p:cNvPr id="5" name="Espace réservé du texte 4"/>
          <p:cNvSpPr>
            <a:spLocks noGrp="1"/>
          </p:cNvSpPr>
          <p:nvPr>
            <p:ph type="body" sz="half" idx="3"/>
          </p:nvPr>
        </p:nvSpPr>
        <p:spPr/>
        <p:txBody>
          <a:bodyPr/>
          <a:lstStyle/>
          <a:p>
            <a:r>
              <a:rPr lang="fr-FR" dirty="0" smtClean="0"/>
              <a:t>Causes externes</a:t>
            </a:r>
            <a:endParaRPr lang="fr-FR" dirty="0"/>
          </a:p>
        </p:txBody>
      </p:sp>
      <p:sp>
        <p:nvSpPr>
          <p:cNvPr id="3" name="Espace réservé du contenu 2"/>
          <p:cNvSpPr>
            <a:spLocks noGrp="1"/>
          </p:cNvSpPr>
          <p:nvPr>
            <p:ph sz="quarter" idx="2"/>
          </p:nvPr>
        </p:nvSpPr>
        <p:spPr/>
        <p:txBody>
          <a:bodyPr/>
          <a:lstStyle/>
          <a:p>
            <a:r>
              <a:rPr lang="fr-FR" dirty="0" smtClean="0"/>
              <a:t>Emotions, passions violentes qui nous font perdre le contrôle de nous-mêmes ;</a:t>
            </a:r>
          </a:p>
          <a:p>
            <a:r>
              <a:rPr lang="fr-FR" dirty="0" smtClean="0"/>
              <a:t>Désirs et pulsions inconscientes.</a:t>
            </a:r>
          </a:p>
          <a:p>
            <a:r>
              <a:rPr lang="fr-FR" dirty="0" smtClean="0"/>
              <a:t>La folie</a:t>
            </a:r>
            <a:endParaRPr lang="fr-FR" dirty="0"/>
          </a:p>
        </p:txBody>
      </p:sp>
      <p:sp>
        <p:nvSpPr>
          <p:cNvPr id="6" name="Espace réservé du contenu 5"/>
          <p:cNvSpPr>
            <a:spLocks noGrp="1"/>
          </p:cNvSpPr>
          <p:nvPr>
            <p:ph sz="quarter" idx="4"/>
          </p:nvPr>
        </p:nvSpPr>
        <p:spPr/>
        <p:txBody>
          <a:bodyPr/>
          <a:lstStyle/>
          <a:p>
            <a:r>
              <a:rPr lang="fr-FR" dirty="0" smtClean="0"/>
              <a:t>Le regard et le jugement des autres</a:t>
            </a:r>
          </a:p>
          <a:p>
            <a:r>
              <a:rPr lang="fr-FR" dirty="0" smtClean="0"/>
              <a:t>Les contraintes politiques, économiques, sociales</a:t>
            </a:r>
          </a:p>
          <a:p>
            <a:r>
              <a:rPr lang="fr-FR" dirty="0" smtClean="0"/>
              <a:t>Le fait de renoncer à ses rêves, de ne pas pouvoir exprimer ses potentialités.</a:t>
            </a:r>
            <a:endParaRPr lang="fr-FR" dirty="0"/>
          </a:p>
        </p:txBody>
      </p:sp>
    </p:spTree>
    <p:extLst>
      <p:ext uri="{BB962C8B-B14F-4D97-AF65-F5344CB8AC3E}">
        <p14:creationId xmlns:p14="http://schemas.microsoft.com/office/powerpoint/2010/main" val="152301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pPr algn="ctr"/>
            <a:r>
              <a:rPr lang="fr-FR" i="1" dirty="0"/>
              <a:t>L'Étrange Cas du docteur </a:t>
            </a:r>
            <a:r>
              <a:rPr lang="fr-FR" i="1" dirty="0" err="1"/>
              <a:t>Jekyll</a:t>
            </a:r>
            <a:r>
              <a:rPr lang="fr-FR" i="1" dirty="0"/>
              <a:t> et de M. Hyde</a:t>
            </a:r>
            <a:r>
              <a:rPr lang="fr-FR" dirty="0"/>
              <a:t> </a:t>
            </a:r>
          </a:p>
        </p:txBody>
      </p:sp>
      <p:sp>
        <p:nvSpPr>
          <p:cNvPr id="10" name="Espace réservé du texte 9"/>
          <p:cNvSpPr>
            <a:spLocks noGrp="1"/>
          </p:cNvSpPr>
          <p:nvPr>
            <p:ph sz="half" idx="1"/>
          </p:nvPr>
        </p:nvSpPr>
        <p:spPr>
          <a:xfrm>
            <a:off x="457200" y="1600200"/>
            <a:ext cx="3520440" cy="5257800"/>
          </a:xfrm>
        </p:spPr>
        <p:txBody>
          <a:bodyPr>
            <a:normAutofit fontScale="55000" lnSpcReduction="20000"/>
          </a:bodyPr>
          <a:lstStyle/>
          <a:p>
            <a:r>
              <a:rPr lang="fr-FR" dirty="0" smtClean="0"/>
              <a:t>Roman écrit par Robert Louis Stevenson</a:t>
            </a:r>
            <a:r>
              <a:rPr lang="fr-FR" dirty="0"/>
              <a:t> </a:t>
            </a:r>
            <a:r>
              <a:rPr lang="fr-FR" dirty="0" smtClean="0"/>
              <a:t>en 1886.</a:t>
            </a:r>
          </a:p>
          <a:p>
            <a:endParaRPr lang="fr-FR" dirty="0" smtClean="0"/>
          </a:p>
          <a:p>
            <a:r>
              <a:rPr lang="fr-FR" dirty="0" smtClean="0"/>
              <a:t> L’œuvre raconte l'histoire d'un notaire, Gabriel John </a:t>
            </a:r>
            <a:r>
              <a:rPr lang="fr-FR" dirty="0" err="1" smtClean="0"/>
              <a:t>Utterson</a:t>
            </a:r>
            <a:r>
              <a:rPr lang="fr-FR" dirty="0" smtClean="0"/>
              <a:t>, qui enquête sur le lien étrange entre Edward Hyde et le docteur Henry </a:t>
            </a:r>
            <a:r>
              <a:rPr lang="fr-FR" dirty="0" err="1" smtClean="0"/>
              <a:t>Jekyll</a:t>
            </a:r>
            <a:r>
              <a:rPr lang="fr-FR" dirty="0" smtClean="0"/>
              <a:t>. </a:t>
            </a:r>
          </a:p>
          <a:p>
            <a:endParaRPr lang="fr-FR" dirty="0" smtClean="0"/>
          </a:p>
          <a:p>
            <a:r>
              <a:rPr lang="fr-FR" dirty="0" smtClean="0"/>
              <a:t>Le docteur </a:t>
            </a:r>
            <a:r>
              <a:rPr lang="fr-FR" dirty="0" err="1" smtClean="0"/>
              <a:t>Jekyll</a:t>
            </a:r>
            <a:r>
              <a:rPr lang="fr-FR" dirty="0" smtClean="0"/>
              <a:t>, un philanthrope obsédé par sa double personnalité, met au point une drogue pour séparer son bon côté de son mauvais. C'est ce dernier qui, nuit après nuit, prendra finalement le dessus et le transformera en monstrueux </a:t>
            </a:r>
            <a:r>
              <a:rPr lang="fr-FR" dirty="0" err="1" smtClean="0"/>
              <a:t>Mister</a:t>
            </a:r>
            <a:r>
              <a:rPr lang="fr-FR" dirty="0" smtClean="0"/>
              <a:t> Hyde. Hyde se prononce  comme « </a:t>
            </a:r>
            <a:r>
              <a:rPr lang="fr-FR" dirty="0" err="1" smtClean="0"/>
              <a:t>hide</a:t>
            </a:r>
            <a:r>
              <a:rPr lang="fr-FR" dirty="0" smtClean="0"/>
              <a:t> » en anglais, qui signifie « cache » ; </a:t>
            </a:r>
            <a:r>
              <a:rPr lang="fr-FR" dirty="0" err="1" smtClean="0"/>
              <a:t>Utterson</a:t>
            </a:r>
            <a:r>
              <a:rPr lang="fr-FR" dirty="0" smtClean="0"/>
              <a:t> utilise ce jeu de mots dans l'expression « Hyde and </a:t>
            </a:r>
            <a:r>
              <a:rPr lang="fr-FR" dirty="0" err="1" smtClean="0"/>
              <a:t>Seek</a:t>
            </a:r>
            <a:r>
              <a:rPr lang="fr-FR" dirty="0" smtClean="0"/>
              <a:t> » (« Cache et cherche », allusion au jeu de « cache-cache ») . </a:t>
            </a:r>
          </a:p>
          <a:p>
            <a:endParaRPr lang="fr-FR"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3008" y="1600200"/>
            <a:ext cx="31716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579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Charlie Chaplin, </a:t>
            </a:r>
            <a:r>
              <a:rPr lang="fr-FR" b="0" dirty="0" smtClean="0"/>
              <a:t>Les temps modernes (1936)</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680369"/>
            <a:ext cx="72390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315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 combat des femmes dans les années 70</a:t>
            </a:r>
            <a:endParaRPr lang="fr-F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655272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37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Le film : « En équilibre »</a:t>
            </a:r>
            <a:endParaRPr lang="fr-FR" dirty="0"/>
          </a:p>
        </p:txBody>
      </p:sp>
      <p:sp>
        <p:nvSpPr>
          <p:cNvPr id="4" name="Espace réservé du contenu 3"/>
          <p:cNvSpPr>
            <a:spLocks noGrp="1"/>
          </p:cNvSpPr>
          <p:nvPr>
            <p:ph sz="half" idx="1"/>
          </p:nvPr>
        </p:nvSpPr>
        <p:spPr/>
        <p:txBody>
          <a:bodyPr>
            <a:normAutofit fontScale="85000" lnSpcReduction="20000"/>
          </a:bodyPr>
          <a:lstStyle/>
          <a:p>
            <a:r>
              <a:rPr lang="fr-FR" dirty="0"/>
              <a:t>Marc est cascadeur équestre. Un grave accident sur un tournage lui faire perdre tout espoir de remonter un jour à cheval. Florence est chargée par la compagnie d'assurances de s'occuper du dossier de cet homme brisé. Cette brève rencontre va bouleverser leurs équilibres..</a:t>
            </a:r>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2437" y="1844824"/>
            <a:ext cx="3352800"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615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Alain Souchon, le bagad de </a:t>
            </a:r>
            <a:r>
              <a:rPr lang="fr-FR" dirty="0" err="1" smtClean="0"/>
              <a:t>lan</a:t>
            </a:r>
            <a:r>
              <a:rPr lang="fr-FR" dirty="0" smtClean="0"/>
              <a:t> </a:t>
            </a:r>
            <a:r>
              <a:rPr lang="fr-FR" dirty="0" err="1" smtClean="0"/>
              <a:t>bihoue</a:t>
            </a:r>
            <a:endParaRPr lang="fr-FR"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132856"/>
            <a:ext cx="352107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contenu 3"/>
          <p:cNvSpPr>
            <a:spLocks noGrp="1"/>
          </p:cNvSpPr>
          <p:nvPr>
            <p:ph sz="half" idx="2"/>
          </p:nvPr>
        </p:nvSpPr>
        <p:spPr>
          <a:xfrm>
            <a:off x="4178808" y="1600200"/>
            <a:ext cx="3520440" cy="4925144"/>
          </a:xfrm>
        </p:spPr>
        <p:txBody>
          <a:bodyPr>
            <a:normAutofit fontScale="77500" lnSpcReduction="20000"/>
          </a:bodyPr>
          <a:lstStyle/>
          <a:p>
            <a:pPr marL="0" indent="0">
              <a:buNone/>
            </a:pPr>
            <a:r>
              <a:rPr lang="fr-FR" dirty="0" smtClean="0"/>
              <a:t>« Tu la voyais pas comme ça ta vie, </a:t>
            </a:r>
          </a:p>
          <a:p>
            <a:pPr marL="0" indent="0">
              <a:buNone/>
            </a:pPr>
            <a:r>
              <a:rPr lang="fr-FR" dirty="0" smtClean="0"/>
              <a:t>Tu la voyais grande et c’est une toute petite vie,</a:t>
            </a:r>
          </a:p>
          <a:p>
            <a:pPr marL="0" indent="0">
              <a:buNone/>
            </a:pPr>
            <a:r>
              <a:rPr lang="fr-FR" dirty="0" smtClean="0"/>
              <a:t>Tu la voyais pas comme ça, frérot,</a:t>
            </a:r>
          </a:p>
          <a:p>
            <a:pPr marL="0" indent="0">
              <a:buNone/>
            </a:pPr>
            <a:r>
              <a:rPr lang="fr-FR" dirty="0" smtClean="0"/>
              <a:t>Doucement ta vie t’a mis KO, </a:t>
            </a:r>
          </a:p>
          <a:p>
            <a:pPr marL="0" indent="0">
              <a:buNone/>
            </a:pPr>
            <a:r>
              <a:rPr lang="fr-FR" dirty="0" smtClean="0"/>
              <a:t>T’avais huit ans quand tu t’voyais,</a:t>
            </a:r>
          </a:p>
          <a:p>
            <a:pPr marL="0" indent="0">
              <a:buNone/>
            </a:pPr>
            <a:r>
              <a:rPr lang="fr-FR" dirty="0" smtClean="0"/>
              <a:t>Mais ce rêve-là on l’a tous fait !</a:t>
            </a:r>
          </a:p>
          <a:p>
            <a:pPr marL="0" indent="0">
              <a:buNone/>
            </a:pPr>
            <a:r>
              <a:rPr lang="fr-FR" dirty="0" smtClean="0"/>
              <a:t>Dentelle première et premier sabot, c’est pas toi qui y’es, c’est pas toi qu’es beau… »</a:t>
            </a:r>
            <a:endParaRPr lang="fr-FR" dirty="0"/>
          </a:p>
        </p:txBody>
      </p:sp>
    </p:spTree>
    <p:extLst>
      <p:ext uri="{BB962C8B-B14F-4D97-AF65-F5344CB8AC3E}">
        <p14:creationId xmlns:p14="http://schemas.microsoft.com/office/powerpoint/2010/main" val="236161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ctr"/>
            <a:r>
              <a:rPr lang="fr-FR" dirty="0" smtClean="0"/>
              <a:t>Enjeux philosophiques de la quête de soi</a:t>
            </a:r>
            <a:endParaRPr lang="fr-FR" dirty="0"/>
          </a:p>
        </p:txBody>
      </p:sp>
      <p:sp>
        <p:nvSpPr>
          <p:cNvPr id="6" name="Espace réservé du contenu 5"/>
          <p:cNvSpPr>
            <a:spLocks noGrp="1"/>
          </p:cNvSpPr>
          <p:nvPr>
            <p:ph idx="1"/>
          </p:nvPr>
        </p:nvSpPr>
        <p:spPr/>
        <p:txBody>
          <a:bodyPr/>
          <a:lstStyle/>
          <a:p>
            <a:r>
              <a:rPr lang="fr-FR" dirty="0" smtClean="0"/>
              <a:t>Liberté</a:t>
            </a:r>
          </a:p>
          <a:p>
            <a:r>
              <a:rPr lang="fr-FR" dirty="0" smtClean="0"/>
              <a:t>Sérénité ou bonheur</a:t>
            </a:r>
          </a:p>
          <a:p>
            <a:r>
              <a:rPr lang="fr-FR" dirty="0" smtClean="0"/>
              <a:t>Epanouissement personnel</a:t>
            </a:r>
          </a:p>
          <a:p>
            <a:r>
              <a:rPr lang="fr-FR" dirty="0" smtClean="0"/>
              <a:t>La notion de sujet : on ne naît pas sujet, on </a:t>
            </a:r>
            <a:r>
              <a:rPr lang="fr-FR" smtClean="0"/>
              <a:t>le devient.</a:t>
            </a:r>
            <a:endParaRPr lang="fr-FR" dirty="0" smtClean="0"/>
          </a:p>
          <a:p>
            <a:pPr marL="0" indent="0">
              <a:buNone/>
            </a:pPr>
            <a:endParaRPr lang="fr-FR" b="1" dirty="0" smtClean="0"/>
          </a:p>
        </p:txBody>
      </p:sp>
    </p:spTree>
    <p:extLst>
      <p:ext uri="{BB962C8B-B14F-4D97-AF65-F5344CB8AC3E}">
        <p14:creationId xmlns:p14="http://schemas.microsoft.com/office/powerpoint/2010/main" val="10131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78</TotalTime>
  <Words>431</Words>
  <Application>Microsoft Office PowerPoint</Application>
  <PresentationFormat>Affichage à l'écran (4:3)</PresentationFormat>
  <Paragraphs>56</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Opulent</vt:lpstr>
      <vt:lpstr>Humanités, littérature, philosophie</vt:lpstr>
      <vt:lpstr>I. Le paradoxe de la quête de soi</vt:lpstr>
      <vt:lpstr>Quand a-t-on l’impression de ne pas être soi-même ?</vt:lpstr>
      <vt:lpstr>L'Étrange Cas du docteur Jekyll et de M. Hyde </vt:lpstr>
      <vt:lpstr>Charlie Chaplin, Les temps modernes (1936)</vt:lpstr>
      <vt:lpstr>Le combat des femmes dans les années 70</vt:lpstr>
      <vt:lpstr> Le film : « En équilibre »</vt:lpstr>
      <vt:lpstr>Alain Souchon, le bagad de lan bihoue</vt:lpstr>
      <vt:lpstr>Enjeux philosophiques de la quête de soi</vt:lpstr>
      <vt:lpstr>II. Une quête typiquement moderne</vt:lpstr>
      <vt:lpstr>Chapitre 1 : éducation, transmission, émancipation </vt:lpstr>
      <vt:lpstr>Chapitre 2 : Les expressions de la sensibilité</vt:lpstr>
      <vt:lpstr>Chapitre 3 : Les métamorphoses du moi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Humanités, littérature, philosophie</dc:title>
  <dc:creator>Administrateur</dc:creator>
  <cp:lastModifiedBy>Administrateur</cp:lastModifiedBy>
  <cp:revision>21</cp:revision>
  <dcterms:created xsi:type="dcterms:W3CDTF">2020-10-01T19:52:40Z</dcterms:created>
  <dcterms:modified xsi:type="dcterms:W3CDTF">2020-10-06T07:21:34Z</dcterms:modified>
</cp:coreProperties>
</file>