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6E708E3-1ECE-4D5D-895C-18492A8DB502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400FDAF-A489-4184-94EC-176C5077E830}" type="slidenum">
              <a:rPr lang="fr-FR" smtClean="0"/>
              <a:t>‹N°›</a:t>
            </a:fld>
            <a:endParaRPr lang="fr-F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08E3-1ECE-4D5D-895C-18492A8DB502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FDAF-A489-4184-94EC-176C5077E83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08E3-1ECE-4D5D-895C-18492A8DB502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FDAF-A489-4184-94EC-176C5077E83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08E3-1ECE-4D5D-895C-18492A8DB502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FDAF-A489-4184-94EC-176C5077E83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08E3-1ECE-4D5D-895C-18492A8DB502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FDAF-A489-4184-94EC-176C5077E83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08E3-1ECE-4D5D-895C-18492A8DB502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FDAF-A489-4184-94EC-176C5077E830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08E3-1ECE-4D5D-895C-18492A8DB502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FDAF-A489-4184-94EC-176C5077E83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08E3-1ECE-4D5D-895C-18492A8DB502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FDAF-A489-4184-94EC-176C5077E83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08E3-1ECE-4D5D-895C-18492A8DB502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FDAF-A489-4184-94EC-176C5077E83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08E3-1ECE-4D5D-895C-18492A8DB502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FDAF-A489-4184-94EC-176C5077E830}" type="slidenum">
              <a:rPr lang="fr-FR" smtClean="0"/>
              <a:t>‹N°›</a:t>
            </a:fld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08E3-1ECE-4D5D-895C-18492A8DB502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FDAF-A489-4184-94EC-176C5077E83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6E708E3-1ECE-4D5D-895C-18492A8DB502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400FDAF-A489-4184-94EC-176C5077E830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L’humanité en question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 smtClean="0"/>
              <a:t>Histoire et violence</a:t>
            </a:r>
          </a:p>
          <a:p>
            <a:r>
              <a:rPr lang="fr-FR" b="1" dirty="0" smtClean="0"/>
              <a:t>Séquence 1 : analyse des notions en jeu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356981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Histoire et nature</a:t>
            </a:r>
            <a:endParaRPr lang="fr-FR" b="1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L’histoire est </a:t>
            </a:r>
            <a:r>
              <a:rPr lang="fr-FR" b="1" dirty="0" smtClean="0"/>
              <a:t>la résultante des actions humaines qui modifient ce qui est donné</a:t>
            </a:r>
            <a:r>
              <a:rPr lang="fr-FR" dirty="0" smtClean="0"/>
              <a:t>.</a:t>
            </a:r>
          </a:p>
          <a:p>
            <a:r>
              <a:rPr lang="fr-FR" dirty="0" smtClean="0"/>
              <a:t>En ce sens, elle s’oppose à l’idée de </a:t>
            </a:r>
            <a:r>
              <a:rPr lang="fr-FR" b="1" dirty="0" smtClean="0"/>
              <a:t>nature, caractère immuable de ce qui est donné.</a:t>
            </a:r>
          </a:p>
          <a:p>
            <a:r>
              <a:rPr lang="fr-FR" dirty="0" smtClean="0"/>
              <a:t>Les hommes font l’histoire en modifiant la nature, en la transformant par leur </a:t>
            </a:r>
            <a:r>
              <a:rPr lang="fr-FR" b="1" dirty="0" smtClean="0"/>
              <a:t>travail</a:t>
            </a:r>
            <a:r>
              <a:rPr lang="fr-FR" dirty="0" smtClean="0"/>
              <a:t>, en se modifiant eux-mêmes, et en créant des </a:t>
            </a:r>
            <a:r>
              <a:rPr lang="fr-FR" b="1" dirty="0" smtClean="0"/>
              <a:t>institutions sociales </a:t>
            </a:r>
            <a:r>
              <a:rPr lang="fr-FR" dirty="0" smtClean="0"/>
              <a:t>susceptibles de changer.</a:t>
            </a:r>
          </a:p>
          <a:p>
            <a:r>
              <a:rPr lang="fr-FR" dirty="0" smtClean="0"/>
              <a:t>Si rien ne changeait, il n’y aurait pas d’histoire.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859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Histoire et liberté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Comme connaissance du passé, l’histoire nous fait accéder à </a:t>
            </a:r>
            <a:r>
              <a:rPr lang="fr-FR" b="1" dirty="0" smtClean="0"/>
              <a:t>un devenir figé </a:t>
            </a:r>
            <a:r>
              <a:rPr lang="fr-FR" dirty="0" smtClean="0"/>
              <a:t>qui nous apparaît comme un destin irrévocable : </a:t>
            </a:r>
            <a:r>
              <a:rPr lang="fr-FR" b="1" dirty="0" smtClean="0"/>
              <a:t>le passé </a:t>
            </a:r>
            <a:r>
              <a:rPr lang="fr-FR" dirty="0" smtClean="0"/>
              <a:t>ne peut être modifié. </a:t>
            </a:r>
            <a:endParaRPr lang="fr-FR" dirty="0"/>
          </a:p>
          <a:p>
            <a:r>
              <a:rPr lang="fr-FR" dirty="0" smtClean="0"/>
              <a:t>Au contraire, </a:t>
            </a:r>
            <a:r>
              <a:rPr lang="fr-FR" b="1" dirty="0" smtClean="0"/>
              <a:t>l’avenir</a:t>
            </a:r>
            <a:r>
              <a:rPr lang="fr-FR" dirty="0" smtClean="0"/>
              <a:t> reste imprévisible. L’histoire peut aussi être comprise comme la manifestation de la </a:t>
            </a:r>
            <a:r>
              <a:rPr lang="fr-FR" b="1" dirty="0" smtClean="0"/>
              <a:t>liberté humaine </a:t>
            </a:r>
            <a:r>
              <a:rPr lang="fr-FR" dirty="0" smtClean="0"/>
              <a:t>au principe des changements qui adviennent.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831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En bref…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841652"/>
          </a:xfrm>
        </p:spPr>
        <p:txBody>
          <a:bodyPr>
            <a:normAutofit fontScale="92500"/>
          </a:bodyPr>
          <a:lstStyle/>
          <a:p>
            <a:r>
              <a:rPr lang="fr-FR" b="1" dirty="0" smtClean="0"/>
              <a:t>L’homme est un être historique.</a:t>
            </a:r>
          </a:p>
          <a:p>
            <a:r>
              <a:rPr lang="fr-FR" dirty="0" smtClean="0"/>
              <a:t>Pour cette raison, l’histoire est un savoir nécessaire, non seulement pour connaître le devenir des sociétés en les situant par rapport au passé, mais aussi pour </a:t>
            </a:r>
            <a:r>
              <a:rPr lang="fr-FR" b="1" dirty="0" smtClean="0"/>
              <a:t>connaître l’homme</a:t>
            </a:r>
            <a:r>
              <a:rPr lang="fr-FR" dirty="0" smtClean="0"/>
              <a:t>.</a:t>
            </a:r>
          </a:p>
          <a:p>
            <a:r>
              <a:rPr lang="fr-FR" b="1" dirty="0" smtClean="0"/>
              <a:t>Les philosophes </a:t>
            </a:r>
            <a:r>
              <a:rPr lang="fr-FR" dirty="0" smtClean="0"/>
              <a:t>s’intéressent à l’actualité dans son rapport au passé mais aussi à l’avenir, en supposant qu’il y a </a:t>
            </a:r>
            <a:r>
              <a:rPr lang="fr-FR" b="1" dirty="0" smtClean="0"/>
              <a:t>un sens </a:t>
            </a:r>
            <a:r>
              <a:rPr lang="fr-FR" dirty="0" smtClean="0"/>
              <a:t>dans les changements historiques qui se succèdent.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179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Quel rapport faut-il établir entre histoire et violence ?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fr-FR" dirty="0" smtClean="0"/>
          </a:p>
          <a:p>
            <a:pPr marL="68580" indent="0">
              <a:buNone/>
            </a:pPr>
            <a:r>
              <a:rPr lang="fr-FR" dirty="0" smtClean="0"/>
              <a:t>L’histoire est le théâtre de nombreuses violences (guerres, massacres etc…);</a:t>
            </a:r>
            <a:r>
              <a:rPr lang="fr-FR" dirty="0"/>
              <a:t> </a:t>
            </a:r>
            <a:r>
              <a:rPr lang="fr-FR" dirty="0" smtClean="0"/>
              <a:t>mais </a:t>
            </a:r>
            <a:r>
              <a:rPr lang="fr-FR" b="1" dirty="0" smtClean="0"/>
              <a:t>la violence est-elle propre de l’histoire, et donc de l’homme ?</a:t>
            </a:r>
          </a:p>
          <a:p>
            <a:pPr marL="6858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42923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II. Qu’est-ce que la violence ?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985668"/>
          </a:xfrm>
        </p:spPr>
        <p:txBody>
          <a:bodyPr>
            <a:normAutofit/>
          </a:bodyPr>
          <a:lstStyle/>
          <a:p>
            <a:r>
              <a:rPr lang="fr-FR" dirty="0" smtClean="0"/>
              <a:t>Le mot « violence » évoque tout à la fois </a:t>
            </a:r>
            <a:r>
              <a:rPr lang="fr-FR" b="1" dirty="0" smtClean="0"/>
              <a:t>la force et la démesure.</a:t>
            </a:r>
          </a:p>
          <a:p>
            <a:r>
              <a:rPr lang="fr-FR" dirty="0" smtClean="0"/>
              <a:t>Un </a:t>
            </a:r>
            <a:r>
              <a:rPr lang="fr-FR" b="1" dirty="0" smtClean="0"/>
              <a:t>acte</a:t>
            </a:r>
            <a:r>
              <a:rPr lang="fr-FR" dirty="0" smtClean="0"/>
              <a:t> de brutalité ou d’intimidation est un acte violent ;</a:t>
            </a:r>
          </a:p>
          <a:p>
            <a:r>
              <a:rPr lang="fr-FR" dirty="0" smtClean="0"/>
              <a:t>Un </a:t>
            </a:r>
            <a:r>
              <a:rPr lang="fr-FR" b="1" dirty="0" smtClean="0"/>
              <a:t>sentiment</a:t>
            </a:r>
            <a:r>
              <a:rPr lang="fr-FR" dirty="0" smtClean="0"/>
              <a:t> ardent ou impétueux est aussi dit violent.</a:t>
            </a:r>
          </a:p>
          <a:p>
            <a:r>
              <a:rPr lang="fr-FR" dirty="0" smtClean="0"/>
              <a:t>On parle aussi de la violence de </a:t>
            </a:r>
            <a:r>
              <a:rPr lang="fr-FR" b="1" dirty="0" smtClean="0"/>
              <a:t>la nature</a:t>
            </a:r>
            <a:r>
              <a:rPr lang="fr-FR" dirty="0" smtClean="0"/>
              <a:t>, de la tempête ou de la lumière, de sonorités ou de couleurs violentes.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295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La violence est proprement humaine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913660"/>
          </a:xfrm>
        </p:spPr>
        <p:txBody>
          <a:bodyPr/>
          <a:lstStyle/>
          <a:p>
            <a:r>
              <a:rPr lang="fr-FR" dirty="0" smtClean="0"/>
              <a:t>Invoquer la violence des forces naturelles, c’est leur prêter, </a:t>
            </a:r>
            <a:r>
              <a:rPr lang="fr-FR" b="1" dirty="0" smtClean="0"/>
              <a:t>métaphoriquement</a:t>
            </a:r>
            <a:r>
              <a:rPr lang="fr-FR" dirty="0" smtClean="0"/>
              <a:t>, des intentions, comme si la nature était une personne.</a:t>
            </a:r>
          </a:p>
          <a:p>
            <a:r>
              <a:rPr lang="fr-FR" dirty="0" smtClean="0"/>
              <a:t>Au sens propre, </a:t>
            </a:r>
            <a:r>
              <a:rPr lang="fr-FR" b="1" dirty="0" smtClean="0"/>
              <a:t>il n’y a de violence véritable qu’entre des consciences</a:t>
            </a:r>
            <a:r>
              <a:rPr lang="fr-FR" dirty="0" smtClean="0"/>
              <a:t>, des personnes animées </a:t>
            </a:r>
            <a:r>
              <a:rPr lang="fr-FR" b="1" dirty="0" smtClean="0"/>
              <a:t>d’intentions hostiles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883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La volonté de faire du mal à autrui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violence suppose </a:t>
            </a:r>
            <a:r>
              <a:rPr lang="fr-FR" b="1" dirty="0" smtClean="0"/>
              <a:t>l’intention</a:t>
            </a:r>
            <a:r>
              <a:rPr lang="fr-FR" dirty="0" smtClean="0"/>
              <a:t> </a:t>
            </a:r>
            <a:r>
              <a:rPr lang="fr-FR" b="1" dirty="0" smtClean="0"/>
              <a:t>d’infliger à autrui un dommage physique ou moral.</a:t>
            </a:r>
          </a:p>
          <a:p>
            <a:r>
              <a:rPr lang="fr-FR" dirty="0" smtClean="0"/>
              <a:t>Ainsi, les interventions du chirurgien sur le corps de ses patients ne sont pas des violences puisqu’elle visent à guérir.</a:t>
            </a:r>
          </a:p>
          <a:p>
            <a:r>
              <a:rPr lang="fr-FR" dirty="0" smtClean="0"/>
              <a:t>Inversement, on peut causer de graves traumatismes sans porter le moindre coup, sans faire usage de la force.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281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La « violence symbolique »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985668"/>
          </a:xfrm>
        </p:spPr>
        <p:txBody>
          <a:bodyPr/>
          <a:lstStyle/>
          <a:p>
            <a:r>
              <a:rPr lang="fr-FR" dirty="0" smtClean="0"/>
              <a:t>Cette forme de violence douce, subtile et souvent invisible pour les victimes elles-mêmes a été identifiée par le sociologue </a:t>
            </a:r>
            <a:r>
              <a:rPr lang="fr-FR" b="1" dirty="0" smtClean="0"/>
              <a:t>Pierre Bourdieu</a:t>
            </a:r>
            <a:r>
              <a:rPr lang="fr-FR" dirty="0" smtClean="0"/>
              <a:t>.</a:t>
            </a:r>
          </a:p>
          <a:p>
            <a:r>
              <a:rPr lang="fr-FR" dirty="0" smtClean="0"/>
              <a:t>Par ex, infantiliser une personne, lui parler comme s’il s’agissait d’un faible d’esprit, c’est la rabaisser de manière insidieuse, c’est briser son autonomie.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117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716016" y="1196752"/>
            <a:ext cx="3304572" cy="1463153"/>
          </a:xfrm>
        </p:spPr>
        <p:txBody>
          <a:bodyPr>
            <a:noAutofit/>
          </a:bodyPr>
          <a:lstStyle/>
          <a:p>
            <a:r>
              <a:rPr lang="fr-FR" sz="2000" b="1" dirty="0" smtClean="0"/>
              <a:t>Dans « Le goût des autres », Agnès </a:t>
            </a:r>
            <a:r>
              <a:rPr lang="fr-FR" sz="2000" b="1" dirty="0" err="1" smtClean="0"/>
              <a:t>Jaoui</a:t>
            </a:r>
            <a:r>
              <a:rPr lang="fr-FR" sz="2000" b="1" dirty="0" smtClean="0"/>
              <a:t> met en scène une forme de  « violence symbolique »</a:t>
            </a:r>
            <a:endParaRPr lang="fr-FR" sz="2000" b="1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>
          <a:xfrm>
            <a:off x="4736592" y="2996952"/>
            <a:ext cx="3298784" cy="3096344"/>
          </a:xfrm>
        </p:spPr>
        <p:txBody>
          <a:bodyPr>
            <a:normAutofit/>
          </a:bodyPr>
          <a:lstStyle/>
          <a:p>
            <a:r>
              <a:rPr lang="fr-FR" dirty="0" smtClean="0"/>
              <a:t>Un fossé culturel sépare Jean-Jacques </a:t>
            </a:r>
            <a:r>
              <a:rPr lang="fr-FR" dirty="0" err="1" smtClean="0"/>
              <a:t>Castella</a:t>
            </a:r>
            <a:r>
              <a:rPr lang="fr-FR" dirty="0" smtClean="0"/>
              <a:t>, chef d’entreprise, et Clara, comédienne et professeure d’anglais. Le pauvre Jean-Jacques va être la victime, d’abord inconsciente, du snobisme de Clara et de ses amis.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457200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65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Violence et absence de respect</a:t>
            </a:r>
            <a:endParaRPr lang="fr-FR" b="1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Il y a violence chaque fois que des personnes ne reçoivent pas le respect qui leur est dû. </a:t>
            </a:r>
          </a:p>
          <a:p>
            <a:r>
              <a:rPr lang="fr-FR" dirty="0" smtClean="0"/>
              <a:t>Cette définition peut paraître vague et trop large, mais c’est la seule qui permette au philosophe de </a:t>
            </a:r>
            <a:r>
              <a:rPr lang="fr-FR" b="1" dirty="0" smtClean="0"/>
              <a:t>débusquer les formes les plus rusées</a:t>
            </a:r>
            <a:r>
              <a:rPr lang="fr-FR" dirty="0" smtClean="0"/>
              <a:t>, les subtiles, les plus dissimulées de la violence.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899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I. Qu’est-ce que l’histoire ?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129684"/>
          </a:xfrm>
        </p:spPr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fr-FR" b="1" dirty="0"/>
              <a:t>Le mot « histoire » a deux sens </a:t>
            </a:r>
            <a:r>
              <a:rPr lang="fr-FR" b="1" dirty="0"/>
              <a:t>:</a:t>
            </a:r>
            <a:r>
              <a:rPr lang="fr-FR" b="1" dirty="0" smtClean="0"/>
              <a:t> </a:t>
            </a:r>
            <a:endParaRPr lang="fr-FR" dirty="0"/>
          </a:p>
          <a:p>
            <a:pPr lvl="0"/>
            <a:r>
              <a:rPr lang="fr-FR" b="1" dirty="0"/>
              <a:t>L’existence temporelle des sociétés</a:t>
            </a:r>
            <a:r>
              <a:rPr lang="fr-FR" dirty="0"/>
              <a:t>, tous leurs changements au cours du temps, leur évolution ;</a:t>
            </a:r>
          </a:p>
          <a:p>
            <a:pPr lvl="0"/>
            <a:r>
              <a:rPr lang="fr-FR" b="1" dirty="0"/>
              <a:t>La connaissance que l’historien acquiert du passé des sociétés</a:t>
            </a:r>
            <a:r>
              <a:rPr lang="fr-FR" dirty="0"/>
              <a:t> et de leurs changements. La connaissance historique a </a:t>
            </a:r>
            <a:r>
              <a:rPr lang="fr-FR" b="1" dirty="0"/>
              <a:t>une forme narrative</a:t>
            </a:r>
            <a:r>
              <a:rPr lang="fr-FR" dirty="0"/>
              <a:t>, puisque son objet n’est autre que le devenir d’une société. La connaissance historique est un récit explicatif qui permet de connaître le passé d’une société et de comprendre comment elle a évolué et changé</a:t>
            </a:r>
            <a:r>
              <a:rPr lang="fr-FR" dirty="0" smtClean="0"/>
              <a:t>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FF0000"/>
                </a:solidFill>
              </a:rPr>
              <a:t>Le mot désigne donc à la fois l’objet et la connaissance de cet objet. Un double sens justifié.</a:t>
            </a:r>
            <a:endParaRPr lang="fr-FR" b="1" dirty="0">
              <a:solidFill>
                <a:srgbClr val="FF000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585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fr-FR" dirty="0" smtClean="0"/>
              <a:t>Par ex, ce serait une erreur de réserver le terme de violence aux manifestations d’une force destructrice et désordonnée comme l’agitation révolutionnaire…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39833" y="620689"/>
            <a:ext cx="3304572" cy="2376264"/>
          </a:xfrm>
        </p:spPr>
        <p:txBody>
          <a:bodyPr>
            <a:normAutofit/>
          </a:bodyPr>
          <a:lstStyle/>
          <a:p>
            <a:r>
              <a:rPr lang="fr-FR" sz="2000" b="1" dirty="0"/>
              <a:t>L</a:t>
            </a:r>
            <a:r>
              <a:rPr lang="fr-FR" sz="2000" b="1" dirty="0" smtClean="0"/>
              <a:t>’ordre établi peut n’être qu’une violence masquée s’il permet l’exploitation, la répression, voire l’anéantissement des personnes</a:t>
            </a:r>
            <a:endParaRPr lang="fr-FR" sz="2000" b="1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36592" y="3140968"/>
            <a:ext cx="3298784" cy="3168352"/>
          </a:xfrm>
        </p:spPr>
        <p:txBody>
          <a:bodyPr/>
          <a:lstStyle/>
          <a:p>
            <a:r>
              <a:rPr lang="fr-FR" dirty="0" smtClean="0"/>
              <a:t>Les manifestations  de </a:t>
            </a:r>
            <a:r>
              <a:rPr lang="fr-FR" dirty="0" err="1" smtClean="0"/>
              <a:t>Tian’anmen</a:t>
            </a:r>
            <a:r>
              <a:rPr lang="fr-FR" dirty="0" smtClean="0"/>
              <a:t> en 1989 ont été sévèrement réprimées.</a:t>
            </a:r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77072"/>
            <a:ext cx="345638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80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L’omniprésence de la violence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129684"/>
          </a:xfrm>
        </p:spPr>
        <p:txBody>
          <a:bodyPr>
            <a:normAutofit/>
          </a:bodyPr>
          <a:lstStyle/>
          <a:p>
            <a:r>
              <a:rPr lang="fr-FR" dirty="0" smtClean="0"/>
              <a:t>Partout et toujours, on voit l’homme exercer la violence contre ses semblables.</a:t>
            </a:r>
          </a:p>
          <a:p>
            <a:r>
              <a:rPr lang="fr-FR" dirty="0" smtClean="0"/>
              <a:t>Comme le souligne </a:t>
            </a:r>
            <a:r>
              <a:rPr lang="fr-FR" b="1" dirty="0" smtClean="0"/>
              <a:t>Spinoza</a:t>
            </a:r>
            <a:r>
              <a:rPr lang="fr-FR" dirty="0" smtClean="0"/>
              <a:t> dans son </a:t>
            </a:r>
            <a:r>
              <a:rPr lang="fr-FR" i="1" u="sng" dirty="0" smtClean="0"/>
              <a:t>Traité politique</a:t>
            </a:r>
            <a:r>
              <a:rPr lang="fr-FR" dirty="0" smtClean="0"/>
              <a:t>, </a:t>
            </a:r>
            <a:r>
              <a:rPr lang="fr-FR" b="1" dirty="0" smtClean="0"/>
              <a:t>la paix même peut être aussi violente que la guerre</a:t>
            </a:r>
            <a:r>
              <a:rPr lang="fr-FR" dirty="0" smtClean="0"/>
              <a:t>, quand règne la terreur.</a:t>
            </a:r>
          </a:p>
          <a:p>
            <a:r>
              <a:rPr lang="fr-FR" dirty="0" smtClean="0"/>
              <a:t>Lorsque des gens meurent de faim dans certains pays alors qu’ailleurs on consomme à outrance, cette situation porte en elle </a:t>
            </a:r>
            <a:r>
              <a:rPr lang="fr-FR" b="1" dirty="0" smtClean="0"/>
              <a:t>des germes </a:t>
            </a:r>
            <a:r>
              <a:rPr lang="fr-FR" dirty="0" smtClean="0"/>
              <a:t>de violence.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35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Le conflit, père de toutes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985668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Si la violence est partout, c’est peut-être qu’elle tient à la </a:t>
            </a:r>
            <a:r>
              <a:rPr lang="fr-FR" b="1" dirty="0" smtClean="0"/>
              <a:t>nature même de l’Etre</a:t>
            </a:r>
            <a:r>
              <a:rPr lang="fr-FR" dirty="0" smtClean="0"/>
              <a:t>.</a:t>
            </a:r>
          </a:p>
          <a:p>
            <a:r>
              <a:rPr lang="fr-FR" dirty="0" smtClean="0"/>
              <a:t>Telle est la pensée </a:t>
            </a:r>
            <a:r>
              <a:rPr lang="fr-FR" b="1" dirty="0" smtClean="0"/>
              <a:t>d’Héraclite</a:t>
            </a:r>
            <a:r>
              <a:rPr lang="fr-FR" dirty="0" smtClean="0"/>
              <a:t> (Vème A.C.) pour qui </a:t>
            </a:r>
            <a:r>
              <a:rPr lang="fr-FR" b="1" dirty="0" smtClean="0"/>
              <a:t>l’harmonie du monde résulte de la tension perpétuelle des contraires</a:t>
            </a:r>
            <a:r>
              <a:rPr lang="fr-FR" dirty="0" smtClean="0"/>
              <a:t>. </a:t>
            </a:r>
          </a:p>
          <a:p>
            <a:r>
              <a:rPr lang="fr-FR" dirty="0" smtClean="0"/>
              <a:t>De même qu’en musique, la rencontre du grave et de l’aigu produit un accord harmonieux, c’est de la confrontation violente des contraires (jour/nuit ; été/hiver ; vie/mort) que se dégage l’harmonie de la nature.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999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Hegel : le « travail du négatif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057676"/>
          </a:xfrm>
        </p:spPr>
        <p:txBody>
          <a:bodyPr>
            <a:normAutofit fontScale="85000" lnSpcReduction="20000"/>
          </a:bodyPr>
          <a:lstStyle/>
          <a:p>
            <a:r>
              <a:rPr lang="fr-FR" b="1" dirty="0" smtClean="0"/>
              <a:t>Hegel fait de la contradiction le moteur même de l’histoire.</a:t>
            </a:r>
          </a:p>
          <a:p>
            <a:r>
              <a:rPr lang="fr-FR" dirty="0" smtClean="0"/>
              <a:t>Le devenir historique n’est pas linéaire, mais </a:t>
            </a:r>
            <a:r>
              <a:rPr lang="fr-FR" b="1" dirty="0" smtClean="0"/>
              <a:t>dialectique</a:t>
            </a:r>
            <a:r>
              <a:rPr lang="fr-FR" dirty="0" smtClean="0"/>
              <a:t> : l’humanité ne se développe et ne se réalise qu’à travers des crises ou des conflits qui jettent périodiquement les hommes les uns contre les autres.</a:t>
            </a:r>
          </a:p>
          <a:p>
            <a:r>
              <a:rPr lang="fr-FR" dirty="0" smtClean="0"/>
              <a:t>Les révolutions, les guerres, les massacres, ne seraient que l’expression de cette lutte des contraires au terme de laquelle ils peuvent se réconcilier et s’unir.</a:t>
            </a:r>
          </a:p>
          <a:p>
            <a:r>
              <a:rPr lang="fr-FR" dirty="0" smtClean="0"/>
              <a:t>Ainsi par ex, à force de s’entre-déchirer, les peuples finissent par coopérer pour créer les conditions d’une paix véritable et durable.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919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492" y="2323652"/>
            <a:ext cx="7200916" cy="3985668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On comprend donc qu’il y a </a:t>
            </a:r>
            <a:r>
              <a:rPr lang="fr-FR" b="1" dirty="0" smtClean="0"/>
              <a:t>un lien essentiel entre la violence et l’histoire :</a:t>
            </a:r>
            <a:r>
              <a:rPr lang="fr-FR" dirty="0" smtClean="0"/>
              <a:t> tout se passe comme si la violence était le déclencheur, l’étincelle du mouvement historique.</a:t>
            </a:r>
          </a:p>
          <a:p>
            <a:r>
              <a:rPr lang="fr-FR" dirty="0" smtClean="0"/>
              <a:t>Faut-il comprendre que l’homme, être historique, est naturellement violent ?</a:t>
            </a:r>
          </a:p>
          <a:p>
            <a:r>
              <a:rPr lang="fr-FR" b="1" dirty="0" smtClean="0"/>
              <a:t>La violence est-elle une fatalité ou bien peut-elle être réprimée</a:t>
            </a:r>
            <a:r>
              <a:rPr lang="fr-FR" dirty="0" smtClean="0"/>
              <a:t>, </a:t>
            </a:r>
            <a:r>
              <a:rPr lang="fr-FR" b="1" dirty="0" smtClean="0"/>
              <a:t>encadrée</a:t>
            </a:r>
            <a:r>
              <a:rPr lang="fr-FR" dirty="0" smtClean="0"/>
              <a:t>, sinon supprimée ? N’y </a:t>
            </a:r>
            <a:r>
              <a:rPr lang="fr-FR" dirty="0" err="1" smtClean="0"/>
              <a:t>a-t-il</a:t>
            </a:r>
            <a:r>
              <a:rPr lang="fr-FR" dirty="0" smtClean="0"/>
              <a:t> pas eu, dans l’histoire, des tentatives pour le faire ? </a:t>
            </a:r>
            <a:r>
              <a:rPr lang="fr-FR" b="1" dirty="0" smtClean="0"/>
              <a:t>La violence n’a-t-elle pas, elle aussi, une histoire ?</a:t>
            </a:r>
          </a:p>
        </p:txBody>
      </p:sp>
    </p:spTree>
    <p:extLst>
      <p:ext uri="{BB962C8B-B14F-4D97-AF65-F5344CB8AC3E}">
        <p14:creationId xmlns:p14="http://schemas.microsoft.com/office/powerpoint/2010/main" val="345821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 smtClean="0"/>
              <a:t>A) La connaissance historique</a:t>
            </a:r>
            <a:endParaRPr lang="fr-FR" b="1" i="1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89040"/>
            <a:ext cx="18859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74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b="1" dirty="0"/>
              <a:t>Tout d’abord, la connaissance historique conserve le passé.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/>
              <a:t>Le passé des hommes, que l’historien cherche à connaître n’est plus ; seul le présent exist</a:t>
            </a:r>
            <a:r>
              <a:rPr lang="fr-FR" dirty="0"/>
              <a:t>e. La connaissance historique retrouve donc un passé qui, sans elle, serait anéanti. </a:t>
            </a:r>
            <a:endParaRPr lang="fr-FR" dirty="0" smtClean="0"/>
          </a:p>
          <a:p>
            <a:r>
              <a:rPr lang="fr-FR" dirty="0" smtClean="0"/>
              <a:t>Elle </a:t>
            </a:r>
            <a:r>
              <a:rPr lang="fr-FR" dirty="0"/>
              <a:t>arrache donc à l’anéantissement du temps et de l’oubli l’existence passée des sociétés</a:t>
            </a:r>
            <a:r>
              <a:rPr lang="fr-FR" b="1" dirty="0"/>
              <a:t>. Il en résulte que les sociétés n’ont un passé que par la connaissance qu’elles en </a:t>
            </a:r>
            <a:r>
              <a:rPr lang="fr-FR" b="1" dirty="0" smtClean="0"/>
              <a:t>ont.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475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249208"/>
          </a:xfrm>
        </p:spPr>
        <p:txBody>
          <a:bodyPr>
            <a:normAutofit fontScale="90000"/>
          </a:bodyPr>
          <a:lstStyle/>
          <a:p>
            <a:pPr lvl="0"/>
            <a:r>
              <a:rPr lang="fr-FR" sz="2700" b="1" dirty="0" smtClean="0"/>
              <a:t/>
            </a:r>
            <a:br>
              <a:rPr lang="fr-FR" sz="2700" b="1" dirty="0" smtClean="0"/>
            </a:br>
            <a:r>
              <a:rPr lang="fr-FR" sz="2700" b="1" dirty="0"/>
              <a:t/>
            </a:r>
            <a:br>
              <a:rPr lang="fr-FR" sz="2700" b="1" dirty="0"/>
            </a:br>
            <a:r>
              <a:rPr lang="fr-FR" sz="2700" b="1" dirty="0" smtClean="0"/>
              <a:t/>
            </a:r>
            <a:br>
              <a:rPr lang="fr-FR" sz="2700" b="1" dirty="0" smtClean="0"/>
            </a:br>
            <a:r>
              <a:rPr lang="fr-FR" sz="2700" b="1" dirty="0"/>
              <a:t/>
            </a:r>
            <a:br>
              <a:rPr lang="fr-FR" sz="2700" b="1" dirty="0"/>
            </a:br>
            <a:r>
              <a:rPr lang="fr-FR" sz="2700" b="1" dirty="0" smtClean="0"/>
              <a:t/>
            </a:r>
            <a:br>
              <a:rPr lang="fr-FR" sz="2700" b="1" dirty="0" smtClean="0"/>
            </a:br>
            <a:r>
              <a:rPr lang="fr-FR" sz="2200" b="1" dirty="0"/>
              <a:t>E</a:t>
            </a:r>
            <a:r>
              <a:rPr lang="fr-FR" sz="2200" b="1" dirty="0" smtClean="0"/>
              <a:t>n outre, la connaissance historique donne </a:t>
            </a:r>
            <a:r>
              <a:rPr lang="fr-FR" sz="2200" b="1" dirty="0"/>
              <a:t>à l’histoire une intelligibilité que ses acteurs ne percevaient pas.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1" dirty="0"/>
              <a:t>Les hommes d’action, qui déclenchent des événements et poursuivent des buts relatifs à l’avenir de la société ne peuvent être pleinement maîtres des actions qu’ils engagent,</a:t>
            </a:r>
            <a:r>
              <a:rPr lang="fr-FR" dirty="0"/>
              <a:t> ni les accomplir et les achever conformément à leur </a:t>
            </a:r>
            <a:r>
              <a:rPr lang="fr-FR" dirty="0" smtClean="0"/>
              <a:t>volonté.</a:t>
            </a:r>
          </a:p>
          <a:p>
            <a:r>
              <a:rPr lang="fr-FR" b="1" dirty="0"/>
              <a:t>L</a:t>
            </a:r>
            <a:r>
              <a:rPr lang="fr-FR" b="1" dirty="0" smtClean="0"/>
              <a:t>es </a:t>
            </a:r>
            <a:r>
              <a:rPr lang="fr-FR" b="1" dirty="0"/>
              <a:t>acteurs de l’histoire n’ont qu’une compréhension partielle de l’histoire qu’ils font</a:t>
            </a:r>
            <a:r>
              <a:rPr lang="fr-FR" dirty="0"/>
              <a:t>. L’historien qui étudie le passé étudie une histoire achevée qu’il peut par là-même comprendre.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523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L’histoire a elle-même une histoire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913660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Toute société humaine se réfère au passé, mais </a:t>
            </a:r>
            <a:r>
              <a:rPr lang="fr-FR" b="1" dirty="0" smtClean="0"/>
              <a:t>le passé n’a pas toujours fait l’objet d’une histoire.</a:t>
            </a:r>
          </a:p>
          <a:p>
            <a:r>
              <a:rPr lang="fr-FR" dirty="0" smtClean="0"/>
              <a:t>Les temps anciens ont d’abord été relatés sous forme de </a:t>
            </a:r>
            <a:r>
              <a:rPr lang="fr-FR" b="1" dirty="0" smtClean="0"/>
              <a:t>mythes</a:t>
            </a:r>
            <a:r>
              <a:rPr lang="fr-FR" dirty="0" smtClean="0"/>
              <a:t>, récit des origines évoquant un passé archaïque immémorial ; ou encore </a:t>
            </a:r>
            <a:r>
              <a:rPr lang="fr-FR" b="1" dirty="0" smtClean="0"/>
              <a:t>d’épopées.</a:t>
            </a:r>
          </a:p>
          <a:p>
            <a:r>
              <a:rPr lang="fr-FR" dirty="0" smtClean="0"/>
              <a:t>C’est avec </a:t>
            </a:r>
            <a:r>
              <a:rPr lang="fr-FR" b="1" dirty="0" smtClean="0"/>
              <a:t>Hérodote</a:t>
            </a:r>
            <a:r>
              <a:rPr lang="fr-FR" dirty="0" smtClean="0"/>
              <a:t> et </a:t>
            </a:r>
            <a:r>
              <a:rPr lang="fr-FR" b="1" dirty="0" smtClean="0"/>
              <a:t>Thucydide</a:t>
            </a:r>
            <a:r>
              <a:rPr lang="fr-FR" dirty="0" smtClean="0"/>
              <a:t>, en Grèce au </a:t>
            </a:r>
            <a:r>
              <a:rPr lang="fr-FR" dirty="0" err="1" smtClean="0"/>
              <a:t>Veme</a:t>
            </a:r>
            <a:r>
              <a:rPr lang="fr-FR" dirty="0" smtClean="0"/>
              <a:t> siècle A.C. qu’apparaît l’histoire : alors que le mythe et l’épopée renvoient à un passé imaginaire, un récit historique vise la </a:t>
            </a:r>
            <a:r>
              <a:rPr lang="fr-FR" b="1" dirty="0" smtClean="0"/>
              <a:t>vérité factuelle </a:t>
            </a:r>
            <a:r>
              <a:rPr lang="fr-FR" dirty="0" smtClean="0"/>
              <a:t>de ce qui a été et l’écrit pour le conserver et lui donner du sens.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562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43608" y="1484784"/>
            <a:ext cx="6637468" cy="1362075"/>
          </a:xfrm>
        </p:spPr>
        <p:txBody>
          <a:bodyPr/>
          <a:lstStyle/>
          <a:p>
            <a:r>
              <a:rPr lang="fr-FR" b="1" i="1" dirty="0" smtClean="0"/>
              <a:t>B) La réalité historique</a:t>
            </a:r>
            <a:endParaRPr lang="fr-FR" b="1" i="1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Clio, muse de l’histoire</a:t>
            </a:r>
          </a:p>
          <a:p>
            <a:r>
              <a:rPr lang="fr-FR" dirty="0" smtClean="0"/>
              <a:t> regardant </a:t>
            </a:r>
          </a:p>
          <a:p>
            <a:r>
              <a:rPr lang="fr-FR" dirty="0"/>
              <a:t>p</a:t>
            </a:r>
            <a:r>
              <a:rPr lang="fr-FR" dirty="0" smtClean="0"/>
              <a:t>asser le temps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3810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35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/>
              <a:t>L’événement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043492" y="2204864"/>
            <a:ext cx="6777317" cy="3888432"/>
          </a:xfrm>
        </p:spPr>
        <p:txBody>
          <a:bodyPr>
            <a:normAutofit/>
          </a:bodyPr>
          <a:lstStyle/>
          <a:p>
            <a:r>
              <a:rPr lang="fr-FR" dirty="0"/>
              <a:t>L’historien </a:t>
            </a:r>
            <a:r>
              <a:rPr lang="fr-FR" b="1" dirty="0"/>
              <a:t>Paul Veyne </a:t>
            </a:r>
            <a:r>
              <a:rPr lang="fr-FR" dirty="0"/>
              <a:t>définit l’histoire comme « </a:t>
            </a:r>
            <a:r>
              <a:rPr lang="fr-FR" i="1" dirty="0"/>
              <a:t>un récit d’événements vrais qui ont l’homme pour acteur</a:t>
            </a:r>
            <a:r>
              <a:rPr lang="fr-FR" dirty="0"/>
              <a:t> ».</a:t>
            </a:r>
          </a:p>
          <a:p>
            <a:r>
              <a:rPr lang="fr-FR" dirty="0"/>
              <a:t>Il faut ici distinguer</a:t>
            </a:r>
            <a:r>
              <a:rPr lang="fr-FR" b="1" dirty="0"/>
              <a:t> les faits </a:t>
            </a:r>
            <a:r>
              <a:rPr lang="fr-FR" dirty="0"/>
              <a:t>qu’étudie la science, qui peuvent se répéter, des </a:t>
            </a:r>
            <a:r>
              <a:rPr lang="fr-FR" b="1" dirty="0"/>
              <a:t>événements historiques, </a:t>
            </a:r>
            <a:r>
              <a:rPr lang="fr-FR" dirty="0"/>
              <a:t>qui n’ont lieu qu’une fois. </a:t>
            </a:r>
            <a:endParaRPr lang="fr-FR" dirty="0" smtClean="0"/>
          </a:p>
          <a:p>
            <a:pPr marL="6858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17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 flipV="1">
            <a:off x="1043490" y="980728"/>
            <a:ext cx="7024744" cy="4693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1042416" y="1268760"/>
            <a:ext cx="3419856" cy="5328592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Par exemple, </a:t>
            </a:r>
            <a:r>
              <a:rPr lang="fr-FR" b="1" dirty="0"/>
              <a:t>l’éruption d’un volcan </a:t>
            </a:r>
            <a:r>
              <a:rPr lang="fr-FR" dirty="0"/>
              <a:t>est un fait qui est explicable par la géophysique ; </a:t>
            </a:r>
            <a:endParaRPr lang="fr-FR" dirty="0" smtClean="0"/>
          </a:p>
          <a:p>
            <a:r>
              <a:rPr lang="fr-FR" dirty="0"/>
              <a:t>U</a:t>
            </a:r>
            <a:r>
              <a:rPr lang="fr-FR" dirty="0" smtClean="0"/>
              <a:t>ne </a:t>
            </a:r>
            <a:r>
              <a:rPr lang="fr-FR" dirty="0"/>
              <a:t>éruption particulière, </a:t>
            </a:r>
            <a:r>
              <a:rPr lang="fr-FR" b="1" dirty="0"/>
              <a:t>celle du Vésuve en 79 </a:t>
            </a:r>
            <a:r>
              <a:rPr lang="fr-FR" b="1" dirty="0" err="1"/>
              <a:t>ap</a:t>
            </a:r>
            <a:r>
              <a:rPr lang="fr-FR" b="1" dirty="0"/>
              <a:t>. J.-C</a:t>
            </a:r>
            <a:r>
              <a:rPr lang="fr-FR" dirty="0"/>
              <a:t>., intéresse aussi l’historien, parce que la ville de Pompéi engloutie sous les laves, lui fournit des vestiges, des informations sur la civilisation romaine</a:t>
            </a:r>
            <a:r>
              <a:rPr lang="fr-FR" dirty="0" smtClean="0"/>
              <a:t>.</a:t>
            </a:r>
          </a:p>
          <a:p>
            <a:r>
              <a:rPr lang="fr-FR" dirty="0" smtClean="0"/>
              <a:t> </a:t>
            </a:r>
            <a:r>
              <a:rPr lang="fr-FR" dirty="0"/>
              <a:t>Mais, si cet événement est historique par ses conséquences, il ne l’est pas par ses causes : </a:t>
            </a:r>
            <a:r>
              <a:rPr lang="fr-FR" b="1" dirty="0"/>
              <a:t>l’homme n’en est pas l’acteur.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700808"/>
            <a:ext cx="3887415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25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177</TotalTime>
  <Words>1168</Words>
  <Application>Microsoft Office PowerPoint</Application>
  <PresentationFormat>Affichage à l'écran (4:3)</PresentationFormat>
  <Paragraphs>86</Paragraphs>
  <Slides>24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Austin</vt:lpstr>
      <vt:lpstr>L’humanité en question</vt:lpstr>
      <vt:lpstr>I. Qu’est-ce que l’histoire ?</vt:lpstr>
      <vt:lpstr>A) La connaissance historique</vt:lpstr>
      <vt:lpstr>Tout d’abord, la connaissance historique conserve le passé.</vt:lpstr>
      <vt:lpstr>     En outre, la connaissance historique donne à l’histoire une intelligibilité que ses acteurs ne percevaient pas. </vt:lpstr>
      <vt:lpstr>L’histoire a elle-même une histoire</vt:lpstr>
      <vt:lpstr>B) La réalité historique</vt:lpstr>
      <vt:lpstr>L’événement</vt:lpstr>
      <vt:lpstr>.</vt:lpstr>
      <vt:lpstr>Histoire et nature</vt:lpstr>
      <vt:lpstr>Histoire et liberté</vt:lpstr>
      <vt:lpstr>En bref…</vt:lpstr>
      <vt:lpstr>Quel rapport faut-il établir entre histoire et violence ?</vt:lpstr>
      <vt:lpstr>II. Qu’est-ce que la violence ?</vt:lpstr>
      <vt:lpstr>La violence est proprement humaine</vt:lpstr>
      <vt:lpstr>La volonté de faire du mal à autrui</vt:lpstr>
      <vt:lpstr>La « violence symbolique »</vt:lpstr>
      <vt:lpstr>Dans « Le goût des autres », Agnès Jaoui met en scène une forme de  « violence symbolique »</vt:lpstr>
      <vt:lpstr>Violence et absence de respect</vt:lpstr>
      <vt:lpstr>L’ordre établi peut n’être qu’une violence masquée s’il permet l’exploitation, la répression, voire l’anéantissement des personnes</vt:lpstr>
      <vt:lpstr>L’omniprésence de la violence</vt:lpstr>
      <vt:lpstr>Le conflit, père de toutes</vt:lpstr>
      <vt:lpstr>Hegel : le « travail du négatif »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L’humanité en question</dc:title>
  <dc:creator>Administrateur</dc:creator>
  <cp:lastModifiedBy>Administrateur</cp:lastModifiedBy>
  <cp:revision>28</cp:revision>
  <dcterms:created xsi:type="dcterms:W3CDTF">2021-01-21T16:06:12Z</dcterms:created>
  <dcterms:modified xsi:type="dcterms:W3CDTF">2021-01-21T19:03:29Z</dcterms:modified>
</cp:coreProperties>
</file>