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73" r:id="rId9"/>
    <p:sldId id="263" r:id="rId10"/>
    <p:sldId id="264" r:id="rId11"/>
    <p:sldId id="265" r:id="rId12"/>
    <p:sldId id="291" r:id="rId13"/>
    <p:sldId id="293" r:id="rId14"/>
    <p:sldId id="294" r:id="rId15"/>
    <p:sldId id="266" r:id="rId16"/>
    <p:sldId id="295" r:id="rId17"/>
    <p:sldId id="297" r:id="rId18"/>
    <p:sldId id="299" r:id="rId19"/>
    <p:sldId id="301" r:id="rId20"/>
    <p:sldId id="267" r:id="rId21"/>
    <p:sldId id="268" r:id="rId22"/>
    <p:sldId id="269" r:id="rId23"/>
    <p:sldId id="270" r:id="rId24"/>
    <p:sldId id="271" r:id="rId25"/>
    <p:sldId id="272" r:id="rId26"/>
    <p:sldId id="274" r:id="rId27"/>
    <p:sldId id="276" r:id="rId28"/>
    <p:sldId id="278" r:id="rId29"/>
    <p:sldId id="280" r:id="rId30"/>
    <p:sldId id="282" r:id="rId31"/>
    <p:sldId id="284" r:id="rId32"/>
    <p:sldId id="286" r:id="rId33"/>
    <p:sldId id="288" r:id="rId34"/>
    <p:sldId id="29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86" d="100"/>
          <a:sy n="86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65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62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56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6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38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82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8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22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58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13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92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F8CE-B4DD-42D5-A74C-F8467DAEF82B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EFBC-2082-45C9-BFF0-32637A065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5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Chapitre I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idx="1"/>
          </p:nvPr>
        </p:nvSpPr>
        <p:spPr>
          <a:xfrm>
            <a:off x="2771800" y="2132856"/>
            <a:ext cx="3240360" cy="4258816"/>
          </a:xfrm>
        </p:spPr>
      </p:sp>
      <p:sp>
        <p:nvSpPr>
          <p:cNvPr id="3" name="Sous-titre 2"/>
          <p:cNvSpPr>
            <a:spLocks noGrp="1"/>
          </p:cNvSpPr>
          <p:nvPr>
            <p:ph type="body" sz="half" idx="2"/>
          </p:nvPr>
        </p:nvSpPr>
        <p:spPr>
          <a:xfrm>
            <a:off x="1763688" y="836712"/>
            <a:ext cx="5486400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Introduction à la philosophie</a:t>
            </a:r>
          </a:p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Vérité, liberté et raison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1032" name="Picture 8" descr="C:\Users\Administrateur\AppData\Local\Microsoft\Windows\INetCache\IE\U63XW34A\2467667896_3be9701764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2403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Les données du problème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Comment pourrais-je cesser de penser ce que je pense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b="1" u="sng" dirty="0" smtClean="0">
                <a:solidFill>
                  <a:schemeClr val="tx1"/>
                </a:solidFill>
              </a:rPr>
              <a:t>Définition de l’opinion </a:t>
            </a:r>
            <a:r>
              <a:rPr lang="fr-FR" dirty="0" smtClean="0">
                <a:solidFill>
                  <a:schemeClr val="tx1"/>
                </a:solidFill>
              </a:rPr>
              <a:t>: un point de vue </a:t>
            </a:r>
            <a:r>
              <a:rPr lang="fr-FR" b="1" dirty="0" smtClean="0">
                <a:solidFill>
                  <a:schemeClr val="tx1"/>
                </a:solidFill>
              </a:rPr>
              <a:t>subjectif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reflet de mon identité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Pourtant ne nous arrive-t-il pas de changer d’opinion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chemeClr val="tx1"/>
                </a:solidFill>
              </a:rPr>
              <a:t>Nous changeons : notre identité n’est pas fixe ;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autres nous influencent : mon opinion n’est pas forcément ce que </a:t>
            </a:r>
            <a:r>
              <a:rPr lang="fr-FR" b="1" dirty="0" smtClean="0">
                <a:solidFill>
                  <a:schemeClr val="tx1"/>
                </a:solidFill>
              </a:rPr>
              <a:t>je</a:t>
            </a:r>
            <a:r>
              <a:rPr lang="fr-FR" dirty="0" smtClean="0">
                <a:solidFill>
                  <a:schemeClr val="tx1"/>
                </a:solidFill>
              </a:rPr>
              <a:t> pense, mais souvent un </a:t>
            </a:r>
            <a:r>
              <a:rPr lang="fr-FR" b="1" u="sng" dirty="0" smtClean="0">
                <a:solidFill>
                  <a:schemeClr val="tx1"/>
                </a:solidFill>
              </a:rPr>
              <a:t>préjugé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Mon opinion peut se révéler </a:t>
            </a:r>
            <a:r>
              <a:rPr lang="fr-FR" b="1" dirty="0" smtClean="0">
                <a:solidFill>
                  <a:schemeClr val="tx1"/>
                </a:solidFill>
              </a:rPr>
              <a:t>fausse</a:t>
            </a:r>
            <a:r>
              <a:rPr lang="fr-FR" dirty="0" smtClean="0">
                <a:solidFill>
                  <a:schemeClr val="tx1"/>
                </a:solidFill>
              </a:rPr>
              <a:t> ou </a:t>
            </a:r>
            <a:r>
              <a:rPr lang="fr-FR" b="1" dirty="0" smtClean="0">
                <a:solidFill>
                  <a:schemeClr val="tx1"/>
                </a:solidFill>
              </a:rPr>
              <a:t>douteuse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build="p" animBg="1"/>
      <p:bldP spid="7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L’intérêt du</a:t>
            </a:r>
            <a:r>
              <a:rPr lang="fr-FR" b="1" dirty="0" smtClean="0"/>
              <a:t> débat </a:t>
            </a:r>
            <a:r>
              <a:rPr lang="fr-FR" dirty="0" smtClean="0"/>
              <a:t>: nous faire prendre conscience des limites de nos opinions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fr-FR" dirty="0" smtClean="0"/>
              <a:t>L’expérience du débat : le </a:t>
            </a:r>
            <a:r>
              <a:rPr lang="fr-FR" b="1" dirty="0" smtClean="0"/>
              <a:t>désaccord</a:t>
            </a:r>
            <a:r>
              <a:rPr lang="fr-FR" dirty="0" smtClean="0"/>
              <a:t> et la </a:t>
            </a:r>
            <a:r>
              <a:rPr lang="fr-FR" b="1" dirty="0" smtClean="0"/>
              <a:t>contradiction</a:t>
            </a:r>
            <a:r>
              <a:rPr lang="fr-FR" dirty="0"/>
              <a:t>.</a:t>
            </a:r>
            <a:endParaRPr lang="fr-FR" dirty="0" smtClean="0"/>
          </a:p>
          <a:p>
            <a:r>
              <a:rPr lang="fr-FR" dirty="0" smtClean="0"/>
              <a:t>Nous adhérons à une opinion pour des raisons purement </a:t>
            </a:r>
            <a:r>
              <a:rPr lang="fr-FR" b="1" dirty="0" smtClean="0">
                <a:solidFill>
                  <a:srgbClr val="C00000"/>
                </a:solidFill>
              </a:rPr>
              <a:t>subjectives</a:t>
            </a:r>
            <a:r>
              <a:rPr lang="fr-FR" dirty="0" smtClean="0"/>
              <a:t> ;</a:t>
            </a:r>
          </a:p>
          <a:p>
            <a:r>
              <a:rPr lang="fr-FR" dirty="0"/>
              <a:t>M</a:t>
            </a:r>
            <a:r>
              <a:rPr lang="fr-FR" dirty="0" smtClean="0"/>
              <a:t>a </a:t>
            </a:r>
            <a:r>
              <a:rPr lang="fr-FR" b="1" dirty="0" smtClean="0"/>
              <a:t>certitude</a:t>
            </a:r>
            <a:r>
              <a:rPr lang="fr-FR" dirty="0" smtClean="0"/>
              <a:t> ne coïncide pas nécessairement avec la </a:t>
            </a:r>
            <a:r>
              <a:rPr lang="fr-FR" b="1" dirty="0" smtClean="0"/>
              <a:t>vérité</a:t>
            </a:r>
            <a:r>
              <a:rPr lang="fr-FR" dirty="0" smtClean="0"/>
              <a:t> : ce que je crois n’est pas forcément vrai. </a:t>
            </a:r>
          </a:p>
          <a:p>
            <a:r>
              <a:rPr lang="fr-FR" dirty="0" smtClean="0"/>
              <a:t>Voilà qui est étonnant, car nous avons tendance à penser que ma certitude, c’est </a:t>
            </a:r>
            <a:r>
              <a:rPr lang="fr-FR" b="1" dirty="0" smtClean="0"/>
              <a:t>ma</a:t>
            </a:r>
            <a:r>
              <a:rPr lang="fr-FR" dirty="0" smtClean="0"/>
              <a:t> vérité, et que c’est donc « </a:t>
            </a:r>
            <a:r>
              <a:rPr lang="fr-FR" i="1" dirty="0" smtClean="0"/>
              <a:t>à chacun sa vérité</a:t>
            </a:r>
            <a:r>
              <a:rPr lang="fr-FR" dirty="0" smtClean="0"/>
              <a:t> ».</a:t>
            </a:r>
          </a:p>
          <a:p>
            <a:r>
              <a:rPr lang="fr-FR" dirty="0" smtClean="0"/>
              <a:t>Mais </a:t>
            </a:r>
            <a:r>
              <a:rPr lang="fr-FR" b="1" dirty="0" smtClean="0"/>
              <a:t>la vérité peut-elle vraiment être relative à chacun</a:t>
            </a:r>
            <a:r>
              <a:rPr lang="fr-FR" dirty="0" smtClean="0"/>
              <a:t> ? Qu’est-ce au juste que la vérité ?</a:t>
            </a:r>
          </a:p>
        </p:txBody>
      </p:sp>
    </p:spTree>
    <p:extLst>
      <p:ext uri="{BB962C8B-B14F-4D97-AF65-F5344CB8AC3E}">
        <p14:creationId xmlns:p14="http://schemas.microsoft.com/office/powerpoint/2010/main" val="8324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/>
              <a:t>Qu’est-ce qui est vrai 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Cette table est …..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L’affirmation suivante : « le triangle est une figure à trois angle » est ….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Vraie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Réelle</a:t>
            </a: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Vraie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Réelle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7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/>
              <a:t>Vérité et réalité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r-FR" b="1" u="sng" dirty="0"/>
              <a:t>La réalité</a:t>
            </a:r>
          </a:p>
          <a:p>
            <a:pPr marL="0" indent="0">
              <a:buNone/>
            </a:pPr>
            <a:r>
              <a:rPr lang="fr-FR" dirty="0"/>
              <a:t>- Du latin </a:t>
            </a:r>
            <a:r>
              <a:rPr lang="fr-FR" i="1" dirty="0" err="1"/>
              <a:t>res</a:t>
            </a:r>
            <a:r>
              <a:rPr lang="fr-FR" dirty="0"/>
              <a:t> (la chose) désigne l’ensemble des choses qui existent.</a:t>
            </a:r>
          </a:p>
          <a:p>
            <a:pPr marL="0" indent="0">
              <a:buNone/>
            </a:pPr>
            <a:r>
              <a:rPr lang="fr-FR" dirty="0"/>
              <a:t>- C’est ce qui est donné indépendamment du fait qu’il y ait ou non une conscience pour la saisir, la nommer, ou en dire quelque chose.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r-FR" b="1" u="sng" dirty="0"/>
              <a:t>La vérité</a:t>
            </a:r>
          </a:p>
          <a:p>
            <a:pPr>
              <a:buFontTx/>
              <a:buChar char="-"/>
            </a:pPr>
            <a:r>
              <a:rPr lang="fr-FR" dirty="0"/>
              <a:t>Elle n’est pas dans les choses, mais qualifie mon discours ou ma pensée sur les </a:t>
            </a:r>
            <a:r>
              <a:rPr lang="fr-FR" dirty="0" smtClean="0"/>
              <a:t>choses, la réalité. </a:t>
            </a:r>
            <a:endParaRPr lang="fr-FR" dirty="0"/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Définition </a:t>
            </a:r>
            <a:r>
              <a:rPr lang="fr-FR" b="1" dirty="0">
                <a:solidFill>
                  <a:srgbClr val="FF0000"/>
                </a:solidFill>
              </a:rPr>
              <a:t>classique : la vérité est correspondance ou adéquation entre ce qui est pensé et ce qui est, entre la pensée et le réel.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854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Est-il légitime de dire que la vérité est relative à chacun ?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Oui, selon l’opinion commune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664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On recourt généralement à cette expression : « à chacun sa vérité », </a:t>
            </a:r>
            <a:r>
              <a:rPr lang="fr-FR" b="1" dirty="0"/>
              <a:t>pour clore une discussion,</a:t>
            </a:r>
            <a:r>
              <a:rPr lang="fr-FR" dirty="0"/>
              <a:t> lorsqu’on constate l’impossibilité d’un accord entre les interlocuteurs.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C’est une façon aussi d’appeler au </a:t>
            </a:r>
            <a:r>
              <a:rPr lang="fr-FR" b="1" dirty="0"/>
              <a:t>respect des positions </a:t>
            </a:r>
            <a:r>
              <a:rPr lang="fr-FR" dirty="0"/>
              <a:t>de chacun, malgré le désaccord. </a:t>
            </a:r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 smtClean="0"/>
              <a:t>Thèse relativiste </a:t>
            </a:r>
            <a:r>
              <a:rPr lang="fr-FR" dirty="0" smtClean="0"/>
              <a:t>fondée sur l’idée que chacun à sa manière propre de percevoir le monde.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Il n’y aurait donc pas de vérité absolue, permettant aux hommes de s’accorder.</a:t>
            </a:r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r-FR" dirty="0" smtClean="0"/>
              <a:t>Mais il s’agit d’une thèse erronée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218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 smtClean="0"/>
              <a:t>Si ce qui est vrai pour l’un est faux pour l’autre, </a:t>
            </a:r>
            <a:r>
              <a:rPr lang="fr-FR" b="1" dirty="0" smtClean="0"/>
              <a:t>alors rien n’est vrai.</a:t>
            </a:r>
          </a:p>
          <a:p>
            <a:r>
              <a:rPr lang="fr-FR" dirty="0" smtClean="0"/>
              <a:t>Si la vérité est adéquation de la pensée au réel, alors elle doit être la même pour tous, car </a:t>
            </a:r>
            <a:r>
              <a:rPr lang="fr-FR" b="1" dirty="0" smtClean="0"/>
              <a:t>le réel ne varie pas selon les individus.</a:t>
            </a:r>
          </a:p>
          <a:p>
            <a:r>
              <a:rPr lang="fr-FR" dirty="0" smtClean="0"/>
              <a:t>Ce qui varie selon les individus, ce sont les </a:t>
            </a:r>
            <a:r>
              <a:rPr lang="fr-FR" b="1" dirty="0" smtClean="0"/>
              <a:t>perceptions</a:t>
            </a:r>
            <a:r>
              <a:rPr lang="fr-FR" dirty="0" smtClean="0"/>
              <a:t> ou les croyances qui sont purement </a:t>
            </a:r>
            <a:r>
              <a:rPr lang="fr-FR" b="1" dirty="0" smtClean="0"/>
              <a:t>subjectives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Or, </a:t>
            </a:r>
            <a:r>
              <a:rPr lang="fr-FR" b="1" dirty="0" smtClean="0"/>
              <a:t>croire</a:t>
            </a:r>
            <a:r>
              <a:rPr lang="fr-FR" dirty="0" smtClean="0"/>
              <a:t> n’est pas </a:t>
            </a:r>
            <a:r>
              <a:rPr lang="fr-FR" b="1" dirty="0" smtClean="0"/>
              <a:t>savoir</a:t>
            </a:r>
            <a:r>
              <a:rPr lang="fr-FR" dirty="0" smtClean="0"/>
              <a:t> : le savoir est </a:t>
            </a:r>
            <a:r>
              <a:rPr lang="fr-FR" b="1" dirty="0" smtClean="0">
                <a:solidFill>
                  <a:srgbClr val="FF0000"/>
                </a:solidFill>
              </a:rPr>
              <a:t>objectif.</a:t>
            </a:r>
          </a:p>
        </p:txBody>
      </p:sp>
    </p:spTree>
    <p:extLst>
      <p:ext uri="{BB962C8B-B14F-4D97-AF65-F5344CB8AC3E}">
        <p14:creationId xmlns:p14="http://schemas.microsoft.com/office/powerpoint/2010/main" val="12300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Repère conceptuel : subjectif/objectif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Subjectif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fr-FR" dirty="0"/>
              <a:t>Désigne ce qui est relatif au </a:t>
            </a:r>
            <a:r>
              <a:rPr lang="fr-FR" dirty="0" smtClean="0"/>
              <a:t>sujet</a:t>
            </a:r>
            <a:r>
              <a:rPr lang="fr-FR" dirty="0"/>
              <a:t> </a:t>
            </a:r>
            <a:r>
              <a:rPr lang="fr-FR" dirty="0" smtClean="0"/>
              <a:t>(l’individu</a:t>
            </a:r>
            <a:r>
              <a:rPr lang="fr-FR" dirty="0"/>
              <a:t>) et qui exprime un point de vue personnel et particulier</a:t>
            </a:r>
            <a:r>
              <a:rPr lang="fr-FR" dirty="0" smtClean="0"/>
              <a:t>.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Exemple :</a:t>
            </a:r>
          </a:p>
          <a:p>
            <a:pPr marL="0" indent="0">
              <a:buNone/>
            </a:pPr>
            <a:r>
              <a:rPr lang="fr-FR" dirty="0" smtClean="0"/>
              <a:t>«  </a:t>
            </a:r>
            <a:r>
              <a:rPr lang="fr-FR" i="1" dirty="0" smtClean="0"/>
              <a:t>La </a:t>
            </a:r>
            <a:r>
              <a:rPr lang="fr-FR" i="1" dirty="0"/>
              <a:t>mer est plus agréable en été que la </a:t>
            </a:r>
            <a:r>
              <a:rPr lang="fr-FR" i="1" dirty="0" smtClean="0"/>
              <a:t>montagne »</a:t>
            </a:r>
          </a:p>
          <a:p>
            <a:pPr marL="0" indent="0">
              <a:buNone/>
            </a:pPr>
            <a:r>
              <a:rPr lang="fr-FR" i="1" dirty="0" smtClean="0">
                <a:latin typeface="Segoe MDL2 Assets"/>
              </a:rPr>
              <a:t></a:t>
            </a:r>
            <a:r>
              <a:rPr lang="fr-FR" dirty="0" smtClean="0"/>
              <a:t> </a:t>
            </a:r>
            <a:r>
              <a:rPr lang="fr-FR" dirty="0"/>
              <a:t>jugement de goût, variable selon la sensibilité de chacun.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C00000"/>
                </a:solidFill>
                <a:latin typeface="Segoe MDL2 Assets"/>
              </a:rPr>
              <a:t> </a:t>
            </a:r>
            <a:r>
              <a:rPr lang="fr-FR" sz="2800" b="1" dirty="0" smtClean="0">
                <a:solidFill>
                  <a:srgbClr val="C00000"/>
                </a:solidFill>
              </a:rPr>
              <a:t>Opinion, croyance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r-FR" dirty="0"/>
              <a:t>Désigne ce qui ne dépend que de l’objet dont il est question, et ce sur quoi tout le monde peut s’accorder. </a:t>
            </a:r>
          </a:p>
          <a:p>
            <a:pPr>
              <a:buFontTx/>
              <a:buChar char="-"/>
            </a:pPr>
            <a:r>
              <a:rPr lang="fr-FR" dirty="0"/>
              <a:t>Exemple 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« </a:t>
            </a:r>
            <a:r>
              <a:rPr lang="fr-FR" i="1" dirty="0"/>
              <a:t>L</a:t>
            </a:r>
            <a:r>
              <a:rPr lang="fr-FR" i="1" dirty="0" smtClean="0"/>
              <a:t>a </a:t>
            </a:r>
            <a:r>
              <a:rPr lang="fr-FR" i="1" dirty="0"/>
              <a:t>mer est une vaste étendue d’eau salée</a:t>
            </a:r>
            <a:r>
              <a:rPr lang="fr-FR" i="1" dirty="0" smtClean="0"/>
              <a:t>. »</a:t>
            </a:r>
          </a:p>
          <a:p>
            <a:pPr marL="0" indent="0">
              <a:buNone/>
            </a:pPr>
            <a:r>
              <a:rPr lang="fr-FR" i="1" dirty="0">
                <a:latin typeface="Segoe MDL2 Assets"/>
              </a:rPr>
              <a:t></a:t>
            </a:r>
            <a:r>
              <a:rPr lang="fr-FR" i="1" dirty="0" smtClean="0"/>
              <a:t> </a:t>
            </a:r>
            <a:r>
              <a:rPr lang="fr-FR" dirty="0"/>
              <a:t>Jugement décrivant la nature et les propriétés de la mer, totalement indépendantes des goûts et des intérêts des individus.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C00000"/>
                </a:solidFill>
                <a:latin typeface="Segoe MDL2 Assets"/>
              </a:rPr>
              <a:t>  </a:t>
            </a:r>
            <a:r>
              <a:rPr lang="fr-FR" sz="2800" b="1" dirty="0">
                <a:solidFill>
                  <a:srgbClr val="C00000"/>
                </a:solidFill>
              </a:rPr>
              <a:t>Savoir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5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U</a:t>
            </a:r>
            <a:r>
              <a:rPr lang="fr-FR" sz="3200" b="1" dirty="0" smtClean="0">
                <a:solidFill>
                  <a:srgbClr val="0070C0"/>
                </a:solidFill>
              </a:rPr>
              <a:t>ne opinion peut cependant être vraie. Mais alors qu’est-ce qui la distingue du savoir ?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75252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Exemple : la plupart d’entre nous prétend savoir que </a:t>
            </a:r>
            <a:r>
              <a:rPr lang="fr-FR" b="1" dirty="0"/>
              <a:t>la Terre tourne autour du Soleil</a:t>
            </a:r>
            <a:r>
              <a:rPr lang="fr-FR" dirty="0"/>
              <a:t>, au point de s’imaginer posséder une vérité scientifique.</a:t>
            </a:r>
          </a:p>
          <a:p>
            <a:r>
              <a:rPr lang="fr-FR" dirty="0"/>
              <a:t> Qui, pourtant, est capable d’en rendre raison ? </a:t>
            </a:r>
            <a:r>
              <a:rPr lang="fr-FR" dirty="0" smtClean="0"/>
              <a:t> De l’enseigner à quelqu’un ?</a:t>
            </a:r>
            <a:endParaRPr lang="fr-FR" dirty="0"/>
          </a:p>
          <a:p>
            <a:r>
              <a:rPr lang="fr-FR" dirty="0"/>
              <a:t>En fait</a:t>
            </a:r>
            <a:r>
              <a:rPr lang="fr-FR" b="1" dirty="0"/>
              <a:t>, la plupart de nous y croit, parce qu’on leur a dit que c’était vrai, non parce qu’ils ont compris en quoi c’était vrai et en quel </a:t>
            </a:r>
            <a:r>
              <a:rPr lang="fr-FR" b="1" dirty="0" smtClean="0"/>
              <a:t>sens.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71349"/>
            <a:ext cx="4038600" cy="41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La différence entre le savoir et l’opinion réside moins dans ce qui est cru que dans la façon de croire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i="1" dirty="0"/>
              <a:t>La même proposition </a:t>
            </a:r>
            <a:r>
              <a:rPr lang="fr-FR" i="1" dirty="0" smtClean="0"/>
              <a:t>: «</a:t>
            </a:r>
            <a:r>
              <a:rPr lang="fr-FR" i="1" dirty="0"/>
              <a:t> la Terre tourne autour du Soleil » peut être une simple croyance…</a:t>
            </a:r>
          </a:p>
          <a:p>
            <a:r>
              <a:rPr lang="fr-FR" dirty="0"/>
              <a:t> on y croit alors </a:t>
            </a:r>
            <a:r>
              <a:rPr lang="fr-FR" b="1" dirty="0" smtClean="0"/>
              <a:t>aveuglément</a:t>
            </a:r>
            <a:r>
              <a:rPr lang="fr-FR" dirty="0"/>
              <a:t> </a:t>
            </a:r>
            <a:r>
              <a:rPr lang="fr-FR" dirty="0" smtClean="0"/>
              <a:t>ou </a:t>
            </a:r>
            <a:r>
              <a:rPr lang="fr-FR" dirty="0" smtClean="0"/>
              <a:t>sans comprendre vraiment, </a:t>
            </a:r>
            <a:r>
              <a:rPr lang="fr-FR" dirty="0"/>
              <a:t>souvent parce qu’on fait confiance à l’autorité de celui qui le lui a dit ;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/>
              <a:t>… ou bien une proposition scientifique </a:t>
            </a:r>
          </a:p>
          <a:p>
            <a:pPr marL="0" indent="0">
              <a:buNone/>
            </a:pPr>
            <a:r>
              <a:rPr lang="fr-FR" dirty="0"/>
              <a:t>on y croit parce qu’on a </a:t>
            </a:r>
            <a:r>
              <a:rPr lang="fr-FR" b="1" dirty="0"/>
              <a:t>compris</a:t>
            </a:r>
            <a:r>
              <a:rPr lang="fr-FR" dirty="0"/>
              <a:t> le chemin qui y mène, parce qu’on en connaît les démonstrations, les raisons qui font qu’on peut les affirmer.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4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L’opinion ne peut rendre raison d’elle-même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Ainsi, </a:t>
            </a:r>
            <a:r>
              <a:rPr lang="fr-FR" b="1" dirty="0"/>
              <a:t>la véritable différence entre l’opinion et le savoir tient dans la rigueur de leur fondement</a:t>
            </a:r>
            <a:endParaRPr lang="fr-FR" dirty="0"/>
          </a:p>
          <a:p>
            <a:r>
              <a:rPr lang="fr-FR" dirty="0"/>
              <a:t> L’opinion ne peut démontrer sa propre vérité, contrairement au savoir. </a:t>
            </a:r>
            <a:endParaRPr lang="fr-FR" dirty="0" smtClean="0"/>
          </a:p>
          <a:p>
            <a:r>
              <a:rPr lang="fr-FR" dirty="0" smtClean="0"/>
              <a:t>Cependant, on peut établir une </a:t>
            </a:r>
            <a:r>
              <a:rPr lang="fr-FR" b="1" dirty="0" smtClean="0"/>
              <a:t>hiérarchie</a:t>
            </a:r>
            <a:r>
              <a:rPr lang="fr-FR" dirty="0" smtClean="0"/>
              <a:t> entre les opinions : certaines sont plus rationnelles que d’autres notamment parce qu’elles se réclament de savoirs scientifiques établis.</a:t>
            </a:r>
          </a:p>
          <a:p>
            <a:r>
              <a:rPr lang="fr-FR" dirty="0" smtClean="0"/>
              <a:t>Platon parle d’«</a:t>
            </a:r>
            <a:r>
              <a:rPr lang="fr-FR" b="1" dirty="0" smtClean="0"/>
              <a:t> opinions droites</a:t>
            </a:r>
            <a:r>
              <a:rPr lang="fr-FR" dirty="0" smtClean="0"/>
              <a:t> » par opposition aux opinions totalement fausses et irrationnelles.</a:t>
            </a:r>
            <a:endParaRPr lang="fr-FR" dirty="0"/>
          </a:p>
          <a:p>
            <a:pPr marL="0" indent="0" algn="ctr"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L’expression si usuelle « à chacun sa vérité » n’est donc pas légitime</a:t>
            </a:r>
            <a:r>
              <a:rPr lang="fr-FR" b="1" dirty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vérité ne peut être relative à chacun :</a:t>
            </a:r>
            <a:r>
              <a:rPr lang="fr-FR" dirty="0"/>
              <a:t> elle est ce sur quoi les hommes peuvent </a:t>
            </a:r>
            <a:r>
              <a:rPr lang="fr-FR" b="1" dirty="0"/>
              <a:t>se mettre d’accord</a:t>
            </a:r>
            <a:r>
              <a:rPr lang="fr-FR" dirty="0"/>
              <a:t>.</a:t>
            </a:r>
          </a:p>
          <a:p>
            <a:r>
              <a:rPr lang="fr-FR" dirty="0"/>
              <a:t>En outre, elle ne réside pas dans la simple certitude subjective,  mais exige toujours une démarche de </a:t>
            </a:r>
            <a:r>
              <a:rPr lang="fr-FR" b="1" dirty="0"/>
              <a:t>vérification, </a:t>
            </a:r>
            <a:r>
              <a:rPr lang="fr-FR" dirty="0"/>
              <a:t>comme c’est le cas dans les sciences.</a:t>
            </a:r>
          </a:p>
        </p:txBody>
      </p:sp>
    </p:spTree>
    <p:extLst>
      <p:ext uri="{BB962C8B-B14F-4D97-AF65-F5344CB8AC3E}">
        <p14:creationId xmlns:p14="http://schemas.microsoft.com/office/powerpoint/2010/main" val="15217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La philosophie est une </a:t>
            </a:r>
            <a:r>
              <a:rPr lang="fr-FR" b="1" dirty="0" smtClean="0"/>
              <a:t>démarche de réflexion et de questionnement.</a:t>
            </a:r>
          </a:p>
          <a:p>
            <a:r>
              <a:rPr lang="fr-FR" dirty="0" smtClean="0"/>
              <a:t>Les questions philosophiques ne sont pas </a:t>
            </a:r>
            <a:r>
              <a:rPr lang="fr-FR" b="1" dirty="0" smtClean="0"/>
              <a:t>utilitaires.</a:t>
            </a:r>
          </a:p>
          <a:p>
            <a:r>
              <a:rPr lang="fr-FR" dirty="0" smtClean="0"/>
              <a:t>Les questions philosophiques sont des </a:t>
            </a:r>
            <a:r>
              <a:rPr lang="fr-FR" b="1" dirty="0" smtClean="0"/>
              <a:t>problèmes.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La faiblesse théorique de la croyance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fr-FR" dirty="0" smtClean="0"/>
              <a:t>La certitude est purement subjective : elle n’est pas un critère suffisant de vérité. Elle peut certes être vraie, mais elle peut aussi être fausse. </a:t>
            </a:r>
          </a:p>
          <a:p>
            <a:r>
              <a:rPr lang="fr-FR" b="1" dirty="0" smtClean="0"/>
              <a:t>Différence entre l’erreur</a:t>
            </a:r>
            <a:r>
              <a:rPr lang="fr-FR" dirty="0" smtClean="0"/>
              <a:t> et </a:t>
            </a:r>
            <a:r>
              <a:rPr lang="fr-FR" b="1" dirty="0" smtClean="0"/>
              <a:t>l’illusion</a:t>
            </a:r>
          </a:p>
          <a:p>
            <a:r>
              <a:rPr lang="fr-FR" dirty="0" smtClean="0"/>
              <a:t>La plupart de nos opinions sont des illusions, d’où la difficulté de les abandonner ; </a:t>
            </a:r>
          </a:p>
          <a:p>
            <a:r>
              <a:rPr lang="fr-FR" dirty="0" smtClean="0"/>
              <a:t>Refuser de se remettre en question, c’est finalement </a:t>
            </a:r>
            <a:r>
              <a:rPr lang="fr-FR" b="1" dirty="0" smtClean="0"/>
              <a:t>refuser de penser</a:t>
            </a:r>
            <a:r>
              <a:rPr lang="fr-FR" dirty="0" smtClean="0"/>
              <a:t>, car penser, c’est douter, réfléchir.</a:t>
            </a:r>
          </a:p>
          <a:p>
            <a:r>
              <a:rPr lang="fr-FR" dirty="0" smtClean="0"/>
              <a:t>Cela revient aussi à </a:t>
            </a:r>
            <a:r>
              <a:rPr lang="fr-FR" b="1" dirty="0" smtClean="0"/>
              <a:t>se priver de la liberté de penser </a:t>
            </a:r>
            <a:r>
              <a:rPr lang="fr-FR" dirty="0" smtClean="0"/>
              <a:t>: celui qui ne s’interroge pas est prisonnier de ses certitudes.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II. Philosopher, c’est décider de se défaire de ses préjugés afin de penser par soi-même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1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Philosopher, c’est rompre avec la pensée d’opinion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L</a:t>
            </a:r>
            <a:r>
              <a:rPr lang="fr-FR" dirty="0" smtClean="0"/>
              <a:t>’opinion est une forme de pensée </a:t>
            </a:r>
            <a:r>
              <a:rPr lang="fr-FR" dirty="0" smtClean="0"/>
              <a:t>immédiate et peu fiable, car elle est rarement soumise à un examen critique. </a:t>
            </a:r>
          </a:p>
          <a:p>
            <a:r>
              <a:rPr lang="fr-FR" dirty="0" smtClean="0"/>
              <a:t>En fait, l’opinion est plutôt un « impensé » qu’une pensée.</a:t>
            </a:r>
            <a:endParaRPr lang="fr-FR" dirty="0" smtClean="0"/>
          </a:p>
          <a:p>
            <a:r>
              <a:rPr lang="fr-FR" dirty="0"/>
              <a:t>I</a:t>
            </a:r>
            <a:r>
              <a:rPr lang="fr-FR" dirty="0" smtClean="0"/>
              <a:t>nviter l’homme à </a:t>
            </a:r>
            <a:r>
              <a:rPr lang="fr-FR" b="1" dirty="0" smtClean="0"/>
              <a:t>penser par soi-même </a:t>
            </a:r>
            <a:r>
              <a:rPr lang="fr-FR" dirty="0" smtClean="0"/>
              <a:t>et à faire usage de sa </a:t>
            </a:r>
            <a:r>
              <a:rPr lang="fr-FR" b="1" dirty="0" smtClean="0"/>
              <a:t>raison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2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A) faire appel à sa raison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u="sng" dirty="0" smtClean="0"/>
              <a:t>Définition de la raison</a:t>
            </a:r>
          </a:p>
          <a:p>
            <a:pPr>
              <a:buFontTx/>
              <a:buChar char="-"/>
            </a:pPr>
            <a:r>
              <a:rPr lang="fr-FR" dirty="0" smtClean="0"/>
              <a:t>La faculté qui permet de construire des discours rationnels, logiques, ayant une portée </a:t>
            </a:r>
            <a:r>
              <a:rPr lang="fr-FR" b="1" dirty="0" smtClean="0"/>
              <a:t>universelle</a:t>
            </a:r>
            <a:r>
              <a:rPr lang="fr-FR" dirty="0" smtClean="0"/>
              <a:t> ;</a:t>
            </a:r>
          </a:p>
          <a:p>
            <a:pPr>
              <a:buFontTx/>
              <a:buChar char="-"/>
            </a:pPr>
            <a:r>
              <a:rPr lang="fr-FR" dirty="0" smtClean="0"/>
              <a:t>La faculté de </a:t>
            </a:r>
            <a:r>
              <a:rPr lang="fr-FR" b="1" dirty="0" smtClean="0"/>
              <a:t>juger</a:t>
            </a:r>
            <a:r>
              <a:rPr lang="fr-FR" dirty="0" smtClean="0"/>
              <a:t>, le sens critique</a:t>
            </a:r>
          </a:p>
          <a:p>
            <a:pPr>
              <a:buFontTx/>
              <a:buChar char="-"/>
            </a:pPr>
            <a:r>
              <a:rPr lang="fr-FR" dirty="0" smtClean="0"/>
              <a:t>La faculté qui me permet de </a:t>
            </a:r>
            <a:r>
              <a:rPr lang="fr-FR" b="1" dirty="0" smtClean="0"/>
              <a:t>penser par moi-même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52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L’examen rationnel est inséparable du doute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dirty="0" smtClean="0"/>
              <a:t>Douter, c’est cesser d’être sous l’emprise d’une </a:t>
            </a:r>
            <a:r>
              <a:rPr lang="fr-FR" b="1" dirty="0" smtClean="0"/>
              <a:t>certitude</a:t>
            </a:r>
            <a:r>
              <a:rPr lang="fr-FR" dirty="0" smtClean="0"/>
              <a:t> ;</a:t>
            </a:r>
          </a:p>
          <a:p>
            <a:r>
              <a:rPr lang="fr-FR" dirty="0" smtClean="0"/>
              <a:t>Certitude, servitude intérieure et </a:t>
            </a:r>
            <a:r>
              <a:rPr lang="fr-FR" b="1" dirty="0" smtClean="0"/>
              <a:t>dogmatisme</a:t>
            </a:r>
            <a:r>
              <a:rPr lang="fr-FR" dirty="0" smtClean="0"/>
              <a:t>.</a:t>
            </a:r>
          </a:p>
          <a:p>
            <a:r>
              <a:rPr lang="fr-FR" b="1" dirty="0" smtClean="0"/>
              <a:t>René Descartes </a:t>
            </a:r>
            <a:r>
              <a:rPr lang="fr-FR" dirty="0" smtClean="0"/>
              <a:t>a érigé le doute en méthode philosophique : il s’agit d’un doute volontaire destiné à ébranler toutes nos certitudes.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fr-FR"/>
          </a:p>
        </p:txBody>
      </p:sp>
      <p:pic>
        <p:nvPicPr>
          <p:cNvPr id="2050" name="Picture 2" descr="C:\Users\Administrateur\AppData\Local\Microsoft\Windows\INetCache\IE\U63XW34A\Descart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6282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B) L’origine historique de la philosophie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Vème siècle avant J.-C. à Athènes</a:t>
            </a:r>
          </a:p>
          <a:p>
            <a:r>
              <a:rPr lang="fr-FR" dirty="0" smtClean="0"/>
              <a:t>Les philosophes présocratiques ou les « Physiciens » : la rupture entre </a:t>
            </a:r>
            <a:r>
              <a:rPr lang="fr-FR" b="1" dirty="0" smtClean="0"/>
              <a:t>le </a:t>
            </a:r>
            <a:r>
              <a:rPr lang="fr-FR" b="1" i="1" dirty="0" err="1" smtClean="0"/>
              <a:t>mythos</a:t>
            </a:r>
            <a:r>
              <a:rPr lang="fr-FR" b="1" dirty="0"/>
              <a:t> </a:t>
            </a:r>
            <a:r>
              <a:rPr lang="fr-FR" b="1" dirty="0" smtClean="0"/>
              <a:t>et le </a:t>
            </a:r>
            <a:r>
              <a:rPr lang="fr-FR" b="1" i="1" dirty="0" smtClean="0"/>
              <a:t>logos</a:t>
            </a:r>
            <a:r>
              <a:rPr lang="fr-FR" b="1" dirty="0" smtClean="0"/>
              <a:t>.</a:t>
            </a:r>
          </a:p>
          <a:p>
            <a:r>
              <a:rPr lang="fr-FR" b="1" dirty="0" smtClean="0"/>
              <a:t>Socrate </a:t>
            </a:r>
            <a:r>
              <a:rPr lang="fr-FR" dirty="0" smtClean="0"/>
              <a:t>: « </a:t>
            </a:r>
            <a:r>
              <a:rPr lang="fr-FR" i="1" dirty="0" smtClean="0"/>
              <a:t>Connais-toi toi-même </a:t>
            </a:r>
            <a:r>
              <a:rPr lang="fr-FR" dirty="0" smtClean="0"/>
              <a:t>».</a:t>
            </a:r>
            <a:endParaRPr lang="fr-FR" dirty="0"/>
          </a:p>
        </p:txBody>
      </p:sp>
      <p:pic>
        <p:nvPicPr>
          <p:cNvPr id="1026" name="Picture 2" descr="C:\Users\Administrateur\AppData\Local\Microsoft\Windows\INetCache\IE\LDE8V4CM\Socrates_Louvr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III. Analyse de l’allégorie de la caverne de Platon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8229600" cy="43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Du monde sensible au monde intelligible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5306"/>
            <a:ext cx="8856984" cy="478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0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rgbClr val="7030A0"/>
                </a:solidFill>
              </a:rPr>
              <a:t>Etape 1 : la caverne est notre première demeure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/>
              <a:t>« </a:t>
            </a:r>
            <a:r>
              <a:rPr lang="fr-FR" i="1" dirty="0" err="1"/>
              <a:t>Glaucon</a:t>
            </a:r>
            <a:r>
              <a:rPr lang="fr-FR" i="1" dirty="0"/>
              <a:t> : Voilà un étrange tableau et d’étranges prisonniers - Socrate : ils nous ressemblent. »</a:t>
            </a:r>
          </a:p>
          <a:p>
            <a:pPr>
              <a:buFontTx/>
              <a:buChar char="-"/>
            </a:pPr>
            <a:r>
              <a:rPr lang="fr-FR" dirty="0" smtClean="0"/>
              <a:t>La métaphore du prisonnier dans une caverne illustre </a:t>
            </a:r>
            <a:r>
              <a:rPr lang="fr-FR" b="1" u="sng" dirty="0"/>
              <a:t>la condition immédiate de tous les </a:t>
            </a:r>
            <a:r>
              <a:rPr lang="fr-FR" b="1" u="sng" dirty="0" smtClean="0"/>
              <a:t>hommes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855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0" y="3645024"/>
            <a:ext cx="7772400" cy="1362075"/>
          </a:xfrm>
        </p:spPr>
        <p:txBody>
          <a:bodyPr/>
          <a:lstStyle/>
          <a:p>
            <a:pPr algn="ctr"/>
            <a:r>
              <a:rPr lang="fr-FR" dirty="0" smtClean="0"/>
              <a:t>Testez votre esprit philosophique !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/>
              <a:t>Quizz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1316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Analyse de la métaphore de la caverne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176464" cy="4525963"/>
          </a:xfrm>
        </p:spPr>
        <p:txBody>
          <a:bodyPr>
            <a:normAutofit fontScale="92500"/>
          </a:bodyPr>
          <a:lstStyle/>
          <a:p>
            <a:r>
              <a:rPr lang="fr-FR" dirty="0"/>
              <a:t>La </a:t>
            </a:r>
            <a:r>
              <a:rPr lang="fr-FR" dirty="0" smtClean="0"/>
              <a:t>caverne, c’est : </a:t>
            </a:r>
            <a:endParaRPr lang="fr-FR" dirty="0"/>
          </a:p>
          <a:p>
            <a:pPr marL="514350" indent="-514350">
              <a:buAutoNum type="arabicParenR"/>
            </a:pPr>
            <a:r>
              <a:rPr lang="fr-FR" dirty="0"/>
              <a:t>Un espace obscur :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2) Un </a:t>
            </a:r>
            <a:r>
              <a:rPr lang="fr-FR" dirty="0"/>
              <a:t>espace clos :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3) Une </a:t>
            </a:r>
            <a:r>
              <a:rPr lang="fr-FR" dirty="0"/>
              <a:t>demeure souterraine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8024" y="1600200"/>
            <a:ext cx="3898776" cy="4525963"/>
          </a:xfrm>
        </p:spPr>
        <p:txBody>
          <a:bodyPr>
            <a:normAutofit fontScale="92500"/>
          </a:bodyPr>
          <a:lstStyle/>
          <a:p>
            <a:endParaRPr lang="fr-FR" dirty="0" smtClean="0"/>
          </a:p>
          <a:p>
            <a:r>
              <a:rPr lang="fr-FR" dirty="0" smtClean="0"/>
              <a:t>absence de discernement, ignorance</a:t>
            </a:r>
          </a:p>
          <a:p>
            <a:r>
              <a:rPr lang="fr-FR" dirty="0"/>
              <a:t>servitude. L’image des chaînes </a:t>
            </a:r>
            <a:r>
              <a:rPr lang="fr-FR" dirty="0" smtClean="0"/>
              <a:t>;</a:t>
            </a:r>
          </a:p>
          <a:p>
            <a:r>
              <a:rPr lang="fr-FR" dirty="0"/>
              <a:t>nous sommes des morts-vivants ; la pensée d’opinion est une pensée figée, morte.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07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Bilan de la première étape de l’allégorie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Notre rapport au réel et à nous-mêmes est imaginaire ;</a:t>
            </a:r>
          </a:p>
          <a:p>
            <a:r>
              <a:rPr lang="fr-FR" dirty="0"/>
              <a:t>La caverne symbolise cette aliénation de l’esprit qui lui fait prendre pour un véritable savoir ce qui n’est que croyance ou opinion (doxa).</a:t>
            </a:r>
          </a:p>
          <a:p>
            <a:r>
              <a:rPr lang="fr-FR" dirty="0"/>
              <a:t>Nécessité d’une transformation radicale de notre rapport </a:t>
            </a:r>
            <a:r>
              <a:rPr lang="fr-FR" dirty="0" smtClean="0"/>
              <a:t>au monde pour </a:t>
            </a:r>
            <a:r>
              <a:rPr lang="fr-FR" dirty="0"/>
              <a:t>s’affranchir du pouvoir des opinions : il faut </a:t>
            </a:r>
            <a:r>
              <a:rPr lang="fr-FR" dirty="0" smtClean="0"/>
              <a:t>passer de la pensée d’opinion à la pensée philosophique.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6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Etape 2 : le chemin de la 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Pour déjouer les aveuglements originaires, deux choses sont nécessaires à l’esprit :</a:t>
            </a:r>
          </a:p>
          <a:p>
            <a:pPr marL="514350" indent="-514350">
              <a:buAutoNum type="arabicParenR"/>
            </a:pPr>
            <a:r>
              <a:rPr lang="fr-FR" dirty="0"/>
              <a:t>Un retour sur soi</a:t>
            </a:r>
          </a:p>
          <a:p>
            <a:pPr marL="514350" indent="-514350">
              <a:buAutoNum type="arabicParenR"/>
            </a:pPr>
            <a:r>
              <a:rPr lang="fr-FR" dirty="0"/>
              <a:t>Une </a:t>
            </a:r>
            <a:r>
              <a:rPr lang="fr-FR" b="1" dirty="0"/>
              <a:t>ascèse</a:t>
            </a:r>
            <a:r>
              <a:rPr lang="fr-FR" dirty="0"/>
              <a:t>, cad une libération à l’égard des puissances d’aveuglement : passions, prestige de l’opinion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le rôle clef des mathématiques : une fonction cathartique : « </a:t>
            </a:r>
            <a:r>
              <a:rPr lang="fr-FR" i="1" dirty="0"/>
              <a:t>Que nul n’entre ici s’il n’est géomètre</a:t>
            </a:r>
            <a:r>
              <a:rPr lang="fr-FR" dirty="0"/>
              <a:t> ».</a:t>
            </a:r>
          </a:p>
        </p:txBody>
      </p:sp>
    </p:spTree>
    <p:extLst>
      <p:ext uri="{BB962C8B-B14F-4D97-AF65-F5344CB8AC3E}">
        <p14:creationId xmlns:p14="http://schemas.microsoft.com/office/powerpoint/2010/main" val="41043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La démarche philosophique, achèvement du parcours de l’esprit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Une démarche </a:t>
            </a:r>
            <a:r>
              <a:rPr lang="fr-FR" dirty="0" smtClean="0"/>
              <a:t>qui </a:t>
            </a:r>
            <a:r>
              <a:rPr lang="fr-FR" dirty="0"/>
              <a:t>soumet tous les énoncés à l’examen afin de fonder en raison nos pensées.</a:t>
            </a:r>
          </a:p>
          <a:p>
            <a:r>
              <a:rPr lang="fr-FR" dirty="0"/>
              <a:t>Idéal d’un fondement premier et d’une connaissance absolue symbolisés par le Soleil.</a:t>
            </a:r>
          </a:p>
          <a:p>
            <a:r>
              <a:rPr lang="fr-FR" dirty="0"/>
              <a:t>Méthode utilisée : </a:t>
            </a:r>
            <a:r>
              <a:rPr lang="fr-FR" b="1" dirty="0"/>
              <a:t>la dialectique ou art du dialogue, </a:t>
            </a:r>
            <a:r>
              <a:rPr lang="fr-FR" dirty="0"/>
              <a:t>art de progresser par questions et réponses « </a:t>
            </a:r>
            <a:r>
              <a:rPr lang="fr-FR" i="1" dirty="0"/>
              <a:t>La pensée est un dialogue que l’âme tient avec elle-même</a:t>
            </a:r>
            <a:r>
              <a:rPr lang="fr-FR" dirty="0"/>
              <a:t> » (</a:t>
            </a:r>
            <a:r>
              <a:rPr lang="fr-FR" u="sng" dirty="0"/>
              <a:t>Théétète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86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Etape 3 : la vocation pratique de la philosophie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philosophe doit redescendre dans la caverne.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philosophie est « amour de la sagesse  »</a:t>
            </a:r>
          </a:p>
          <a:p>
            <a:r>
              <a:rPr lang="fr-FR" dirty="0" smtClean="0"/>
              <a:t>La </a:t>
            </a:r>
            <a:r>
              <a:rPr lang="fr-FR" dirty="0"/>
              <a:t>figure de Socrate : vocation pédagogique, éthique et politique de la philosophie.</a:t>
            </a:r>
          </a:p>
        </p:txBody>
      </p:sp>
    </p:spTree>
    <p:extLst>
      <p:ext uri="{BB962C8B-B14F-4D97-AF65-F5344CB8AC3E}">
        <p14:creationId xmlns:p14="http://schemas.microsoft.com/office/powerpoint/2010/main" val="29043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fr-FR" sz="2800" i="1" dirty="0" err="1" smtClean="0"/>
              <a:t>Honk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honk</a:t>
            </a:r>
            <a:r>
              <a:rPr lang="fr-FR" sz="2800" i="1" dirty="0" smtClean="0"/>
              <a:t> !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b) </a:t>
            </a:r>
            <a:r>
              <a:rPr lang="fr-FR" sz="2800" i="1" dirty="0" smtClean="0"/>
              <a:t>Tiens, on dirait ma voisine !</a:t>
            </a:r>
          </a:p>
          <a:p>
            <a:pPr marL="514350" indent="-514350">
              <a:buAutoNum type="alphaLcParenR"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c) </a:t>
            </a:r>
            <a:r>
              <a:rPr lang="fr-FR" sz="2800" i="1" dirty="0" smtClean="0"/>
              <a:t>Ce regard vous conduit à un étonnement méditatif. Après tout, qu’est-ce qui nous sépare de cet animal, si loin et si proche de nous à la fois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b="1" dirty="0" smtClean="0"/>
              <a:t>Vous visitez une réserve naturelle en Afrique et allez à la rencontre des gorilles. L’un d’eux vous fixe avec un regard troublant d’humanité.</a:t>
            </a:r>
          </a:p>
          <a:p>
            <a:r>
              <a:rPr lang="fr-FR" sz="2000" b="1" dirty="0" smtClean="0"/>
              <a:t>Vous pensez :</a:t>
            </a:r>
          </a:p>
          <a:p>
            <a:pPr marL="514350" indent="-514350">
              <a:buAutoNum type="alphaLcParenR"/>
            </a:pPr>
            <a:endParaRPr lang="fr-FR" dirty="0"/>
          </a:p>
        </p:txBody>
      </p:sp>
      <p:pic>
        <p:nvPicPr>
          <p:cNvPr id="1026" name="Picture 2" descr="C:\Users\Administrateur\AppData\Local\Microsoft\Windows\INetCache\IE\LDE8V4CM\gorilla-315889_128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2322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lphaLcParenR"/>
            </a:pPr>
            <a:r>
              <a:rPr lang="fr-FR" sz="2600" i="1" dirty="0" smtClean="0"/>
              <a:t>Où faut-il que je me mette pour qu’on ne me voie pas bâiller ?</a:t>
            </a:r>
          </a:p>
          <a:p>
            <a:pPr marL="514350" indent="-514350">
              <a:buAutoNum type="alphaLcParenR"/>
            </a:pPr>
            <a:endParaRPr lang="fr-FR" sz="2600" i="1" dirty="0" smtClean="0"/>
          </a:p>
          <a:p>
            <a:pPr marL="514350" indent="-514350">
              <a:buAutoNum type="alphaLcParenR"/>
            </a:pPr>
            <a:r>
              <a:rPr lang="fr-FR" sz="2600" i="1" dirty="0" smtClean="0"/>
              <a:t>Je n’aurais pas dû choisir cette cravate, il y a une tâche d’œuf dessus.</a:t>
            </a:r>
          </a:p>
          <a:p>
            <a:pPr marL="514350" indent="-514350">
              <a:buAutoNum type="alphaLcParenR"/>
            </a:pPr>
            <a:endParaRPr lang="fr-FR" sz="2600" i="1" dirty="0" smtClean="0"/>
          </a:p>
          <a:p>
            <a:pPr marL="514350" indent="-514350">
              <a:buAutoNum type="alphaLcParenR"/>
            </a:pPr>
            <a:r>
              <a:rPr lang="fr-FR" sz="2600" i="1" dirty="0" smtClean="0"/>
              <a:t>Le temps est bien mystérieux… Pourquoi ce que mesure ma montre n’est-il pas identique à ce que perçoit ma conscience ? Où est donc la vérité du temps ? Dans ma montre ou dans ma conscience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000" b="1" dirty="0" smtClean="0"/>
              <a:t>Hier, vous avez passé un très bon moment avec l’élu(e) de votre cœur. Le temps a passé si vite ! Aujourd’hui, au bureau, vous devez assister à un « débriefing » de deux heures sur les exportations de stylos « 4 couleurs » : vous savez que le temps va être long. Vous vous dites :</a:t>
            </a:r>
          </a:p>
          <a:p>
            <a:pPr marL="514350" indent="-514350">
              <a:buAutoNum type="alphaLcParenR"/>
            </a:pPr>
            <a:endParaRPr lang="fr-FR" dirty="0"/>
          </a:p>
        </p:txBody>
      </p:sp>
      <p:pic>
        <p:nvPicPr>
          <p:cNvPr id="2050" name="Picture 2" descr="C:\Users\Administrateur\AppData\Local\Microsoft\Windows\INetCache\IE\4Q2N1HW5\6941167319_6e1edec6c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352"/>
            <a:ext cx="2763416" cy="17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fr-FR" sz="2800" i="1" dirty="0" smtClean="0"/>
              <a:t>Quel veinard ce type… Dommage pour lui, ça se termine mal.</a:t>
            </a:r>
          </a:p>
          <a:p>
            <a:pPr marL="514350" indent="-514350">
              <a:buAutoNum type="alphaLcParenR"/>
            </a:pPr>
            <a:endParaRPr lang="fr-FR" sz="2800" i="1" dirty="0" smtClean="0"/>
          </a:p>
          <a:p>
            <a:pPr marL="514350" indent="-514350">
              <a:buAutoNum type="alphaLcParenR"/>
            </a:pPr>
            <a:r>
              <a:rPr lang="fr-FR" sz="2800" i="1" dirty="0" smtClean="0"/>
              <a:t>J’ai préféré Karaté Kid.</a:t>
            </a:r>
          </a:p>
          <a:p>
            <a:pPr marL="514350" indent="-514350">
              <a:buAutoNum type="alphaLcParenR"/>
            </a:pPr>
            <a:endParaRPr lang="fr-FR" sz="2800" i="1" dirty="0" smtClean="0"/>
          </a:p>
          <a:p>
            <a:pPr marL="514350" indent="-514350">
              <a:buAutoNum type="alphaLcParenR"/>
            </a:pPr>
            <a:r>
              <a:rPr lang="fr-FR" sz="2800" i="1" dirty="0" smtClean="0"/>
              <a:t>Le désir est condamné à la démesure. A peine assouvi, il se porte sur un nouvel objet, et finalement, on est toujours insatisfait.</a:t>
            </a:r>
            <a:endParaRPr lang="fr-FR" sz="2800" i="1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b="1" dirty="0" smtClean="0"/>
              <a:t>Vous sortez du théâtre où l’on donnait une représentation de Dom Juan de Molière.</a:t>
            </a:r>
          </a:p>
          <a:p>
            <a:r>
              <a:rPr lang="fr-FR" sz="2400" b="1" dirty="0" smtClean="0"/>
              <a:t>Quelle réflexion ce spectacle vous inspire-t-il ?</a:t>
            </a:r>
            <a:endParaRPr lang="fr-FR" sz="2400" b="1" dirty="0"/>
          </a:p>
        </p:txBody>
      </p:sp>
      <p:pic>
        <p:nvPicPr>
          <p:cNvPr id="3081" name="Picture 9" descr="C:\Users\Administrateur\AppData\Local\Microsoft\Windows\INetCache\IE\U63XW34A\1024px-Don_Juan,_de_Molière,_en_el_Festival_Internacional_de_Teatro_Clásico_de_Almagro_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121152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La  vie courante est donc source de questionnement philosophique, mais à plusieurs conditions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Le détachement de notre rapport habituel au monde ;</a:t>
            </a:r>
          </a:p>
          <a:p>
            <a:r>
              <a:rPr lang="fr-FR" dirty="0" smtClean="0"/>
              <a:t>L’étonnement</a:t>
            </a:r>
          </a:p>
          <a:p>
            <a:r>
              <a:rPr lang="fr-FR" dirty="0" smtClean="0"/>
              <a:t>Le doute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26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Analyse d’un texte d’Aristote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" C'est, en effet, l'étonnement qui poussa, comme aujourd'hui, les premiers penseurs aux spéculations </a:t>
            </a:r>
            <a:r>
              <a:rPr lang="fr-FR" dirty="0" smtClean="0"/>
              <a:t>philosophiques. Or </a:t>
            </a:r>
            <a:r>
              <a:rPr lang="fr-FR" dirty="0"/>
              <a:t>apercevoir une difficulté et s'étonner, c'est reconnaître sa propre </a:t>
            </a:r>
            <a:r>
              <a:rPr lang="fr-FR" dirty="0" smtClean="0"/>
              <a:t>ignorance. </a:t>
            </a:r>
            <a:r>
              <a:rPr lang="fr-FR" dirty="0"/>
              <a:t>Ainsi donc, si ce fut bien pour échapper à l'ignorance que les premiers philosophes se livrèrent à la philosophie, c'est qu'évidemment ils poursuivaient le savoir en vue de la seule connaissance et non pour une fin utilitaire. Et ce qui s'est passé en réalité en fournit la preuve : presque toutes les nécessités de la vie, et les choses qui intéressent son bien-être et son agrément avaient reçu satisfaction, quand on commença à rechercher une discipline de ce genre. Je conclus que, manifestement, nous n'avons en vue, dans notre recherche, aucun intérêt étranger. Mais, de même que nous appelons libre celui qui est à lui-même sa fin et n'existe pas pour un autre, ainsi cette science est aussi la seule de toutes les sciences qui soit une discipline libérale, puisque seule elle est à elle-même sa propre fin. "</a:t>
            </a:r>
          </a:p>
        </p:txBody>
      </p:sp>
    </p:spTree>
    <p:extLst>
      <p:ext uri="{BB962C8B-B14F-4D97-AF65-F5344CB8AC3E}">
        <p14:creationId xmlns:p14="http://schemas.microsoft.com/office/powerpoint/2010/main" val="32043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I. Suis-je prêt à renoncer à mes opinions ?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6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2170</Words>
  <Application>Microsoft Office PowerPoint</Application>
  <PresentationFormat>Affichage à l'écran (4:3)</PresentationFormat>
  <Paragraphs>175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Segoe MDL2 Assets</vt:lpstr>
      <vt:lpstr>Wingdings</vt:lpstr>
      <vt:lpstr>Thème Office</vt:lpstr>
      <vt:lpstr>Chapitre I</vt:lpstr>
      <vt:lpstr>Introduction</vt:lpstr>
      <vt:lpstr>Testez votre esprit philosophique !</vt:lpstr>
      <vt:lpstr>Présentation PowerPoint</vt:lpstr>
      <vt:lpstr>Présentation PowerPoint</vt:lpstr>
      <vt:lpstr>Présentation PowerPoint</vt:lpstr>
      <vt:lpstr>La  vie courante est donc source de questionnement philosophique, mais à plusieurs conditions :</vt:lpstr>
      <vt:lpstr>Analyse d’un texte d’Aristote</vt:lpstr>
      <vt:lpstr>I. Suis-je prêt à renoncer à mes opinions ?</vt:lpstr>
      <vt:lpstr>Les données du problème</vt:lpstr>
      <vt:lpstr>L’intérêt du débat : nous faire prendre conscience des limites de nos opinions </vt:lpstr>
      <vt:lpstr>Qu’est-ce qui est vrai ?</vt:lpstr>
      <vt:lpstr>Vérité et réalité</vt:lpstr>
      <vt:lpstr>Est-il légitime de dire que la vérité est relative à chacun ?</vt:lpstr>
      <vt:lpstr>Repère conceptuel : subjectif/objectif</vt:lpstr>
      <vt:lpstr>Une opinion peut cependant être vraie. Mais alors qu’est-ce qui la distingue du savoir ?</vt:lpstr>
      <vt:lpstr>La différence entre le savoir et l’opinion réside moins dans ce qui est cru que dans la façon de croire</vt:lpstr>
      <vt:lpstr>L’opinion ne peut rendre raison d’elle-même</vt:lpstr>
      <vt:lpstr>L’expression si usuelle « à chacun sa vérité » n’est donc pas légitime.</vt:lpstr>
      <vt:lpstr>La faiblesse théorique de la croyance</vt:lpstr>
      <vt:lpstr>II. Philosopher, c’est décider de se défaire de ses préjugés afin de penser par soi-même</vt:lpstr>
      <vt:lpstr>Philosopher, c’est rompre avec la pensée d’opinion</vt:lpstr>
      <vt:lpstr>A) faire appel à sa raison</vt:lpstr>
      <vt:lpstr>L’examen rationnel est inséparable du doute</vt:lpstr>
      <vt:lpstr>B) L’origine historique de la philosophie</vt:lpstr>
      <vt:lpstr>III. Analyse de l’allégorie de la caverne de Platon</vt:lpstr>
      <vt:lpstr>Présentation PowerPoint</vt:lpstr>
      <vt:lpstr>Du monde sensible au monde intelligible</vt:lpstr>
      <vt:lpstr> Etape 1 : la caverne est notre première demeure </vt:lpstr>
      <vt:lpstr>Analyse de la métaphore de la caverne </vt:lpstr>
      <vt:lpstr>Bilan de la première étape de l’allégorie</vt:lpstr>
      <vt:lpstr>Etape 2 : le chemin de la connaissance</vt:lpstr>
      <vt:lpstr>La démarche philosophique, achèvement du parcours de l’esprit</vt:lpstr>
      <vt:lpstr>Etape 3 : la vocation pratique de la philosophie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</dc:title>
  <dc:creator>Administrateur</dc:creator>
  <cp:lastModifiedBy>Caroline MILAN</cp:lastModifiedBy>
  <cp:revision>56</cp:revision>
  <dcterms:created xsi:type="dcterms:W3CDTF">2022-09-01T06:30:39Z</dcterms:created>
  <dcterms:modified xsi:type="dcterms:W3CDTF">2022-09-20T09:13:21Z</dcterms:modified>
</cp:coreProperties>
</file>