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74" r:id="rId18"/>
    <p:sldId id="275" r:id="rId19"/>
    <p:sldId id="269" r:id="rId20"/>
    <p:sldId id="280" r:id="rId21"/>
    <p:sldId id="270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14/11/2021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071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14/11/2021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2629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14/11/2021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9362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14/11/2021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0625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14/11/2021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219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14/11/2021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677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14/11/2021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371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14/11/2021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0491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14/11/2021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00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14/11/2021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960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14/11/2021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741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08A96-147B-434E-826F-979F55EB263F}" type="datetimeFigureOut">
              <a:rPr lang="fr-FR" smtClean="0"/>
              <a:t>14/11/2021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031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Méthodologie de la dissertation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Analyse d’un sujet </a:t>
            </a:r>
          </a:p>
          <a:p>
            <a:r>
              <a:rPr lang="fr-FR" dirty="0" smtClean="0"/>
              <a:t>(travail à faire au brouillon !)</a:t>
            </a:r>
          </a:p>
          <a:p>
            <a:r>
              <a:rPr lang="fr-FR" dirty="0" smtClean="0"/>
              <a:t>Peut-on défendre une opinion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313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Arguments en faveur du « oui »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069160"/>
          </a:xfrm>
        </p:spPr>
        <p:txBody>
          <a:bodyPr>
            <a:normAutofit fontScale="77500" lnSpcReduction="20000"/>
          </a:bodyPr>
          <a:lstStyle/>
          <a:p>
            <a:r>
              <a:rPr lang="fr-FR" b="1" dirty="0" smtClean="0"/>
              <a:t>On a le droit de défendre une opinion :</a:t>
            </a:r>
          </a:p>
          <a:p>
            <a:pPr>
              <a:buFontTx/>
              <a:buChar char="-"/>
            </a:pPr>
            <a:r>
              <a:rPr lang="fr-FR" dirty="0" smtClean="0"/>
              <a:t>Dans les démocraties, la liberté d’opinion est reconnue. </a:t>
            </a: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C’est une liberté fondamentale, héritée du combat des Lumières pour la liberté de penser.</a:t>
            </a:r>
          </a:p>
          <a:p>
            <a:pPr>
              <a:buFontTx/>
              <a:buChar char="-"/>
            </a:pPr>
            <a:r>
              <a:rPr lang="fr-FR" dirty="0" smtClean="0"/>
              <a:t>Cette liberté est fondée sur la valeur reconnue à l’individu, caractéristique de l’époque moderne. Respecter l’individu, c’est respecter ses opinions.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>
            <a:normAutofit fontScale="77500" lnSpcReduction="20000"/>
          </a:bodyPr>
          <a:lstStyle/>
          <a:p>
            <a:r>
              <a:rPr lang="fr-FR" b="1" dirty="0" smtClean="0"/>
              <a:t>On a les moyens de défendre de défendre une opinion : </a:t>
            </a:r>
          </a:p>
          <a:p>
            <a:pPr>
              <a:buFontTx/>
              <a:buChar char="-"/>
            </a:pPr>
            <a:r>
              <a:rPr lang="fr-FR" dirty="0" smtClean="0"/>
              <a:t>Ces moyens sont ceux de l’argumentation rationnelle par laquelle on s’efforce de convaincre l’autre en essayant de justifier son opinion avec des éléments aussi objectifs que possible.</a:t>
            </a:r>
          </a:p>
          <a:p>
            <a:pPr>
              <a:buFontTx/>
              <a:buChar char="-"/>
            </a:pPr>
            <a:r>
              <a:rPr lang="fr-FR" dirty="0" smtClean="0"/>
              <a:t>Parfois, quand on veut avoir raison à tout prix, on peut aussi chercher à persuader l’autre, en jouant sur sa sensibilité. C’est déjà un procédé moins loyal.</a:t>
            </a:r>
          </a:p>
          <a:p>
            <a:pPr>
              <a:buFontTx/>
              <a:buChar char="-"/>
            </a:pPr>
            <a:r>
              <a:rPr lang="fr-FR" dirty="0" smtClean="0"/>
              <a:t>Enfin, on peut être tenté de recourir à la violence…</a:t>
            </a:r>
          </a:p>
          <a:p>
            <a:pPr>
              <a:buFontTx/>
              <a:buChar char="-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3221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La violence est-elle vraiment un moyen de défendre son opinion ?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On pourrait le penser, mais c’est une erreur.</a:t>
            </a:r>
          </a:p>
          <a:p>
            <a:r>
              <a:rPr lang="fr-FR" dirty="0" smtClean="0"/>
              <a:t>La violence vise à détruire l’autre, à le faire taire. Par la violence, je peux à la rigueur soumettre le corps d’autrui, mais pas sa pensée. Je ne peux pas empêcher autrui de penser ce qu’il pense.</a:t>
            </a:r>
          </a:p>
          <a:p>
            <a:r>
              <a:rPr lang="fr-FR" dirty="0" smtClean="0"/>
              <a:t>Le recours à la violence témoigne plutôt de la faiblesse de l’opinion ou de l’absence d’arguments chez celui qui essaie de la défendre.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645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La violence est un risque omniprésent dans le débat d’opinions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Chacun a fait l’expérience de débats d’opinions et éprouvé à quel point il est difficile, voire impossible de convaincre autrui de changer de point de vue ;</a:t>
            </a:r>
          </a:p>
          <a:p>
            <a:r>
              <a:rPr lang="fr-FR" dirty="0" smtClean="0"/>
              <a:t>Souvent, le débat d’opinions dégénère en combat : on en vient aux insultes, puis aux mains…</a:t>
            </a:r>
          </a:p>
          <a:p>
            <a:r>
              <a:rPr lang="fr-FR" dirty="0" smtClean="0"/>
              <a:t>Pourquoi ? Parce que les opinions sont subjectives, parce que chacun est attaché aux siennes et aussi, parce que certaines opinions sont difficiles à défendre.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1039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Arguments en faveur du « mais »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La nature subjective de l’opinion rend sa défense souvent difficile : l’opinion n’est pas le savoir, on ne peut pas la démontrer ;</a:t>
            </a:r>
          </a:p>
          <a:p>
            <a:r>
              <a:rPr lang="fr-FR" dirty="0" smtClean="0"/>
              <a:t>Il est parfois impossible de défendre certaines opinions, soit parce qu’elles sont trop subjectives (les goûts), soit parce qu’elles sont totalement irrationnelles (superstitions)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70C0"/>
                </a:solidFill>
              </a:rPr>
              <a:t>Point de vue de la possibilité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Puisque l’opinion est subjective par nature, il faut parfois savoir s’arrêter de débattre, par respect pour l’autre ;</a:t>
            </a:r>
          </a:p>
          <a:p>
            <a:r>
              <a:rPr lang="fr-FR" dirty="0" smtClean="0"/>
              <a:t>En revanche, certaines opinions sont dangereuses, notamment pour la démocratie et les libertés, et </a:t>
            </a:r>
            <a:r>
              <a:rPr lang="fr-FR" b="1" dirty="0" smtClean="0"/>
              <a:t>il faut </a:t>
            </a:r>
            <a:r>
              <a:rPr lang="fr-FR" dirty="0" smtClean="0"/>
              <a:t>les combattre.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70C0"/>
                </a:solidFill>
              </a:rPr>
              <a:t>Point de vue de la légitimité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4294967295"/>
          </p:nvPr>
        </p:nvSpPr>
        <p:spPr>
          <a:xfrm flipV="1">
            <a:off x="5102225" y="1417638"/>
            <a:ext cx="4041775" cy="117475"/>
          </a:xfrm>
        </p:spPr>
        <p:txBody>
          <a:bodyPr>
            <a:normAutofit fontScale="25000" lnSpcReduction="20000"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8174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 build="p"/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Bilan de cette première recherche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Nous avons vu que l’on peut défendre une opinion au sens où on en a le droit et les moyens ;</a:t>
            </a:r>
          </a:p>
          <a:p>
            <a:r>
              <a:rPr lang="fr-FR" dirty="0" smtClean="0"/>
              <a:t>Cependant, en raison de la nature subjective de l’opinion, cette entreprise est souvent difficile, voire parfois impossible.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PB : quel est alors l’intérêt de débattre de nos opinions ? Quelle valeur accorder au débat d’opinions ? - 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23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fr-FR" u="sng" dirty="0" smtClean="0"/>
              <a:t>L’enjeu du sujet – un élément essentiel pour construire une troisième partie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fr-FR" dirty="0" smtClean="0"/>
              <a:t>L’enjeu, c’est ce qu’il y a gagner, à apprendre. </a:t>
            </a:r>
            <a:r>
              <a:rPr lang="fr-FR" b="1" dirty="0" smtClean="0">
                <a:solidFill>
                  <a:srgbClr val="FF0000"/>
                </a:solidFill>
              </a:rPr>
              <a:t>N’oubliez pas que la philosophie est recherche de la sagesse </a:t>
            </a:r>
            <a:r>
              <a:rPr lang="fr-FR" dirty="0" smtClean="0"/>
              <a:t>: il s’agit de savoir comment conduire sa vie de la façon la plus droite, la plus juste.</a:t>
            </a:r>
          </a:p>
          <a:p>
            <a:r>
              <a:rPr lang="fr-FR" dirty="0" smtClean="0"/>
              <a:t>C’est cet </a:t>
            </a:r>
            <a:r>
              <a:rPr lang="fr-FR" dirty="0" smtClean="0">
                <a:solidFill>
                  <a:srgbClr val="FF0000"/>
                </a:solidFill>
              </a:rPr>
              <a:t>intérêt pratique </a:t>
            </a:r>
            <a:r>
              <a:rPr lang="fr-FR" dirty="0" smtClean="0"/>
              <a:t>du sujet </a:t>
            </a:r>
            <a:r>
              <a:rPr lang="fr-FR" dirty="0" smtClean="0"/>
              <a:t>qui doit apparaître </a:t>
            </a:r>
            <a:r>
              <a:rPr lang="fr-FR" dirty="0" smtClean="0"/>
              <a:t>dans </a:t>
            </a:r>
            <a:r>
              <a:rPr lang="fr-FR" dirty="0" smtClean="0"/>
              <a:t>la </a:t>
            </a:r>
            <a:r>
              <a:rPr lang="fr-FR" dirty="0" smtClean="0"/>
              <a:t>troisième partie</a:t>
            </a:r>
            <a:r>
              <a:rPr lang="fr-FR" dirty="0" smtClean="0"/>
              <a:t>. </a:t>
            </a:r>
            <a:r>
              <a:rPr lang="fr-FR" i="1" dirty="0" smtClean="0"/>
              <a:t> </a:t>
            </a:r>
            <a:r>
              <a:rPr lang="fr-FR" i="1" dirty="0" smtClean="0"/>
              <a:t>En quoi réfléchir à ce sujet m’éclaire-t-il sur ce que je dois faire ?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404042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Alors, quel est l’intérêt du débat d’opinions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débat est l’occasion de prendre conscience de la diversité des opinions et de leur valeur très relative : ce ne sont que des opinions, finalement. Elles n’ont pas la certitude du savoir.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r-FR" dirty="0"/>
              <a:t>Intérêt pratique : débattre permet de se préserver du dogmatisme et du </a:t>
            </a:r>
            <a:r>
              <a:rPr lang="fr-FR" dirty="0" smtClean="0"/>
              <a:t>fanatisme, et d’apprendre à respecter l’autre, à ne pas le dévaloriser parce qu’il a une opinion différente de la mienne.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9641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Cela signifie-t-il pour autant que toutes les opinions se valent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Non, certaines opinions sont plus rationnelles et vraisemblables que d’autres, notamment celles qui s’appuient sur les savoirs établis.</a:t>
            </a:r>
          </a:p>
          <a:p>
            <a:r>
              <a:rPr lang="fr-FR" dirty="0" smtClean="0"/>
              <a:t>Par ailleurs, certaines opinions sont dangereuses, car elles remettent en question l’égalité entre les hommes, par ex, les opinions racistes.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Intérêt pratique : la diversité des opinions ne doit pas nous faire tomber dans une attitude relativiste et paresseuse.</a:t>
            </a:r>
          </a:p>
          <a:p>
            <a:r>
              <a:rPr lang="fr-FR" dirty="0" smtClean="0"/>
              <a:t>Non seulement, nous pouvons, mais nous devons combattre :</a:t>
            </a:r>
          </a:p>
          <a:p>
            <a:pPr>
              <a:buFontTx/>
              <a:buChar char="-"/>
            </a:pPr>
            <a:r>
              <a:rPr lang="fr-FR" dirty="0" smtClean="0"/>
              <a:t>les opinions irrationnelles pour </a:t>
            </a:r>
            <a:r>
              <a:rPr lang="fr-FR" smtClean="0"/>
              <a:t>éviter l’obscurantisme;</a:t>
            </a: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Les opinions illégitimes menaçant les principes de la démocratie elle-même.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675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 débat d’opinions doit se faire dans le respect de certaines règles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Il ne faut jamais oublier que l’autre est mon égal, et ne jamais lui manquer de respect, même s’il défend une opinion odieuse ;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Intérêt pratique : il </a:t>
            </a:r>
            <a:r>
              <a:rPr lang="fr-FR" dirty="0"/>
              <a:t>faut donc s’efforcer de s’adresser à la raison de l’autre en le considérant comme un partenaire dans la recherche de la vérité plutôt que comme un adversaire à abattre : </a:t>
            </a:r>
            <a:endParaRPr lang="fr-FR" dirty="0" smtClean="0"/>
          </a:p>
          <a:p>
            <a:r>
              <a:rPr lang="fr-FR" dirty="0" smtClean="0"/>
              <a:t>en </a:t>
            </a:r>
            <a:r>
              <a:rPr lang="fr-FR" dirty="0"/>
              <a:t>privilégiant le dialogue </a:t>
            </a:r>
            <a:r>
              <a:rPr lang="fr-FR" dirty="0" smtClean="0"/>
              <a:t>et l’argumentation rationnelle, à la manière de Socrate.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7072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4 : construction de la problématique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99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1 : Définition des termes du sujet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2005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Qu’est-ce qu’une problématique ?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fr-FR" dirty="0"/>
              <a:t>C’est tout d’abord </a:t>
            </a:r>
            <a:r>
              <a:rPr lang="fr-FR" b="1" dirty="0"/>
              <a:t>le problème qui justifie la question du sujet </a:t>
            </a:r>
            <a:r>
              <a:rPr lang="fr-FR" dirty="0"/>
              <a:t>: si on se pose une question, c’est qu’il y a un problème ; pas de problème, pas de question. Vous devez donc impérativement faire ressortir un </a:t>
            </a:r>
            <a:r>
              <a:rPr lang="fr-FR" b="1" dirty="0">
                <a:solidFill>
                  <a:srgbClr val="C00000"/>
                </a:solidFill>
              </a:rPr>
              <a:t>paradoxe</a:t>
            </a:r>
            <a:r>
              <a:rPr lang="fr-FR" dirty="0"/>
              <a:t> (c’est-à-dire deux thèses opposées) qui justifie que l’on se pose la question.</a:t>
            </a:r>
          </a:p>
          <a:p>
            <a:r>
              <a:rPr lang="fr-FR" b="1" dirty="0"/>
              <a:t>Cette question </a:t>
            </a:r>
            <a:r>
              <a:rPr lang="fr-FR" b="1" dirty="0" smtClean="0"/>
              <a:t>en </a:t>
            </a:r>
            <a:r>
              <a:rPr lang="fr-FR" b="1" dirty="0"/>
              <a:t>appelle toujours d’autres</a:t>
            </a:r>
            <a:r>
              <a:rPr lang="fr-FR" dirty="0"/>
              <a:t>, qui permettent de mettre le problème en </a:t>
            </a:r>
            <a:r>
              <a:rPr lang="fr-FR" b="1" dirty="0"/>
              <a:t>perspective</a:t>
            </a:r>
            <a:r>
              <a:rPr lang="fr-FR" dirty="0"/>
              <a:t>, d’</a:t>
            </a:r>
            <a:r>
              <a:rPr lang="fr-FR" b="1" dirty="0"/>
              <a:t>approfondir</a:t>
            </a:r>
            <a:r>
              <a:rPr lang="fr-FR" dirty="0"/>
              <a:t> le sens des concepts et de dégager un certain nombre d’</a:t>
            </a:r>
            <a:r>
              <a:rPr lang="fr-FR" b="1" dirty="0"/>
              <a:t>enjeux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10820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Etape essentielle pour la rédaction de l’introduction et la construction du plan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08512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La diversité des opinions génère des </a:t>
            </a:r>
            <a:r>
              <a:rPr lang="fr-FR" b="1" dirty="0" smtClean="0"/>
              <a:t>débats</a:t>
            </a:r>
            <a:r>
              <a:rPr lang="fr-FR" dirty="0" smtClean="0"/>
              <a:t> au cours desquels chacune essaie de défendre son point de vue.</a:t>
            </a:r>
          </a:p>
          <a:p>
            <a:r>
              <a:rPr lang="fr-FR" dirty="0" smtClean="0"/>
              <a:t>Cependant, en raison de la </a:t>
            </a:r>
            <a:r>
              <a:rPr lang="fr-FR" b="1" dirty="0" smtClean="0"/>
              <a:t>nature subjective </a:t>
            </a:r>
            <a:r>
              <a:rPr lang="fr-FR" dirty="0" smtClean="0"/>
              <a:t>de l’opinion, il est souvent difficile, voire parfois impossible de convaincre autrui. Il arrive même que les débats dégénèrent et le recours à la violence est le signe de cet échec.</a:t>
            </a:r>
          </a:p>
          <a:p>
            <a:r>
              <a:rPr lang="fr-FR" dirty="0" smtClean="0"/>
              <a:t>On peut alors s’interroger sur le </a:t>
            </a:r>
            <a:r>
              <a:rPr lang="fr-FR" b="1" dirty="0" smtClean="0"/>
              <a:t>paradoxe</a:t>
            </a:r>
            <a:r>
              <a:rPr lang="fr-FR" dirty="0" smtClean="0"/>
              <a:t> qui conduit les hommes à se lancer dans des débats d’opinions si ceux-ci sont inévitablement voués à l’échec. Peut-on défendre une opinion ? En avons-nous les moyens ? En avons-nous le droit ? Et quel est l’intérêt du débat d’opinions ? Que nous apporte-t-il ?</a:t>
            </a:r>
          </a:p>
          <a:p>
            <a:r>
              <a:rPr lang="fr-FR" b="1" dirty="0" smtClean="0"/>
              <a:t>L’enjeu</a:t>
            </a:r>
            <a:r>
              <a:rPr lang="fr-FR" dirty="0" smtClean="0"/>
              <a:t> est ici de comprendre quelle valeur il faut accorder à nos opinions : méritent-elles, en dépit de leur subjectivité, que nous en débattions ? Toutes ou certaines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452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5 : la construction du plan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610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Les règles de base de la dissertation philosophique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Une dissertation comporte </a:t>
            </a:r>
            <a:r>
              <a:rPr lang="fr-FR" b="1" dirty="0"/>
              <a:t>au moins deux parties</a:t>
            </a:r>
            <a:r>
              <a:rPr lang="fr-FR" dirty="0"/>
              <a:t>, </a:t>
            </a:r>
            <a:r>
              <a:rPr lang="fr-FR" b="1" dirty="0"/>
              <a:t>idéalement </a:t>
            </a:r>
            <a:r>
              <a:rPr lang="fr-FR" b="1" dirty="0" smtClean="0"/>
              <a:t>trois </a:t>
            </a:r>
            <a:r>
              <a:rPr lang="fr-FR" dirty="0" smtClean="0"/>
              <a:t>; et 2 ou 3 sous-parties qui sont les arguments.</a:t>
            </a:r>
          </a:p>
          <a:p>
            <a:r>
              <a:rPr lang="fr-FR" b="1" dirty="0" smtClean="0"/>
              <a:t>Chaque partie doit répondre clairement au sujet </a:t>
            </a:r>
            <a:r>
              <a:rPr lang="fr-FR" dirty="0" smtClean="0"/>
              <a:t>: essayez de résumer en une phrase ce que vous allez démontrer à chaque fois ;</a:t>
            </a:r>
          </a:p>
          <a:p>
            <a:r>
              <a:rPr lang="fr-FR" dirty="0" smtClean="0"/>
              <a:t>Les parties ne doivent </a:t>
            </a:r>
            <a:r>
              <a:rPr lang="fr-FR" b="1" dirty="0" smtClean="0"/>
              <a:t>pas être contradictoires </a:t>
            </a:r>
            <a:r>
              <a:rPr lang="fr-FR" dirty="0" smtClean="0"/>
              <a:t>entre elles : on ne peut pas répondre oui, puis non. La réponse, c’est « oui…, mais » ou « non…mais »</a:t>
            </a:r>
          </a:p>
          <a:p>
            <a:r>
              <a:rPr lang="fr-FR" dirty="0" smtClean="0"/>
              <a:t>Il faut </a:t>
            </a:r>
            <a:r>
              <a:rPr lang="fr-FR" b="1" dirty="0" smtClean="0"/>
              <a:t>soigner les transitio</a:t>
            </a:r>
            <a:r>
              <a:rPr lang="fr-FR" dirty="0" smtClean="0"/>
              <a:t>ns afin de montrer que les idées s’enchaînent logiquement.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250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Peut-on défendre une opinion ?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571500" indent="-571500">
              <a:buAutoNum type="romanUcPeriod"/>
            </a:pPr>
            <a:r>
              <a:rPr lang="fr-FR" b="1" u="sng" dirty="0" smtClean="0">
                <a:solidFill>
                  <a:srgbClr val="C00000"/>
                </a:solidFill>
              </a:rPr>
              <a:t>On peut défendre une opinion, au sens où on en a le droit et les moyens</a:t>
            </a:r>
          </a:p>
          <a:p>
            <a:pPr marL="514350" indent="-514350">
              <a:buAutoNum type="arabicParenR"/>
            </a:pPr>
            <a:r>
              <a:rPr lang="fr-FR" dirty="0" smtClean="0"/>
              <a:t>On en a le droit (liberté d’expression en démocratie)</a:t>
            </a:r>
          </a:p>
          <a:p>
            <a:pPr marL="514350" indent="-514350">
              <a:buAutoNum type="arabicParenR"/>
            </a:pPr>
            <a:r>
              <a:rPr lang="fr-FR" dirty="0" smtClean="0"/>
              <a:t>Ce droit est fondé sur la valeur reconnue aux individus dans les démocraties.</a:t>
            </a:r>
          </a:p>
          <a:p>
            <a:pPr marL="514350" indent="-514350">
              <a:buAutoNum type="arabicParenR"/>
            </a:pPr>
            <a:r>
              <a:rPr lang="fr-FR" dirty="0" smtClean="0"/>
              <a:t>On en a les moyens : argumentation rationnelle, persuasion.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Transition : Risque omniprésent dans le débat, </a:t>
            </a:r>
            <a:r>
              <a:rPr lang="fr-FR" dirty="0">
                <a:solidFill>
                  <a:srgbClr val="FF0000"/>
                </a:solidFill>
              </a:rPr>
              <a:t>l</a:t>
            </a:r>
            <a:r>
              <a:rPr lang="fr-FR" dirty="0" smtClean="0">
                <a:solidFill>
                  <a:srgbClr val="FF0000"/>
                </a:solidFill>
              </a:rPr>
              <a:t>a violence n’est pas un moyen de défendre son opinion ; mais elle montre qu’il est souvent difficile de défendre son opinion. Pourquoi ?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rgbClr val="C00000"/>
                </a:solidFill>
              </a:rPr>
              <a:t>II. En raison de la nature subjective de l’opinion, il est souvent difficile, voire parfois impossible de défendre son opinion.</a:t>
            </a:r>
          </a:p>
          <a:p>
            <a:pPr marL="514350" indent="-514350">
              <a:buAutoNum type="arabicParenR"/>
            </a:pPr>
            <a:r>
              <a:rPr lang="fr-FR" dirty="0" smtClean="0"/>
              <a:t>l’opinion n’est pas le savoir, on ne peut jamais la démontrer;</a:t>
            </a:r>
          </a:p>
          <a:p>
            <a:pPr marL="514350" indent="-514350">
              <a:buAutoNum type="arabicParenR"/>
            </a:pPr>
            <a:r>
              <a:rPr lang="fr-FR" dirty="0" smtClean="0"/>
              <a:t>Il y a des opinions trop subjectives ou trop irrationnelles dont on ne peut pas dire grand-chose ;</a:t>
            </a:r>
          </a:p>
          <a:p>
            <a:pPr marL="514350" indent="-514350">
              <a:buAutoNum type="arabicParenR"/>
            </a:pPr>
            <a:r>
              <a:rPr lang="fr-FR" dirty="0" smtClean="0"/>
              <a:t>Parfois, par respect pour l’autre, il faut savoir s’arrêter de débattre.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Transition : mais alors, quel est l’intérêt du débat d’opinions, si on n’arrive jamais ou très rarement à convaincre autrui ?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854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400" b="1" dirty="0" smtClean="0">
                <a:solidFill>
                  <a:srgbClr val="C00000"/>
                </a:solidFill>
              </a:rPr>
              <a:t>III. Le débat d’opinions est l’occasion de prendre conscience de la valeur très relative de nos opinions : il est non seulement possible, mais nécessaire au maintien de la démocratie</a:t>
            </a:r>
            <a:endParaRPr lang="fr-FR" sz="2400" b="1" dirty="0">
              <a:solidFill>
                <a:srgbClr val="C00000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arenR"/>
            </a:pPr>
            <a:r>
              <a:rPr lang="fr-FR" dirty="0" smtClean="0"/>
              <a:t>Dans la plupart des domaines de notre existence, en particulier en matière politique, nous ne disposons pas de savoir, et nous ne pouvons que nous en remettre à nos opinions : le débat permet alors de prendre conscience que ce ne sont </a:t>
            </a:r>
            <a:r>
              <a:rPr lang="fr-FR" b="1" dirty="0" smtClean="0"/>
              <a:t>que </a:t>
            </a:r>
            <a:r>
              <a:rPr lang="fr-FR" dirty="0" smtClean="0"/>
              <a:t>des opinions, et aide à nous préserver du dogmatisme et du fanatisme ;</a:t>
            </a:r>
          </a:p>
          <a:p>
            <a:pPr marL="514350" indent="-514350">
              <a:buAutoNum type="arabicParenR"/>
            </a:pPr>
            <a:r>
              <a:rPr lang="fr-FR" dirty="0" smtClean="0"/>
              <a:t>C’est pourquoi, non seulement, nous pouvons, mais nous </a:t>
            </a:r>
            <a:r>
              <a:rPr lang="fr-FR" b="1" dirty="0" smtClean="0"/>
              <a:t>devons </a:t>
            </a:r>
            <a:r>
              <a:rPr lang="fr-FR" dirty="0" smtClean="0"/>
              <a:t>combattre les opinions qui sont un danger pour la démocratie (racisme, fanatismes religieux) et qui risquent de nous conduire à l’obscurantisme ; s’il n’est pas intéressant de débattre de toutes les opinions, il faut en revanche débattre de celles qui intéressent le bien commun et qui nous concernent tous ;</a:t>
            </a:r>
          </a:p>
          <a:p>
            <a:pPr marL="514350" indent="-514350">
              <a:buAutoNum type="arabicParenR"/>
            </a:pPr>
            <a:r>
              <a:rPr lang="fr-FR" dirty="0" smtClean="0"/>
              <a:t>Bien sûr, le débat d’opinions doit toujours se faire dans le respect de certaines règles, pour éviter qu’il ne dégénère en violence.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3554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L’opinion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Un point de vue personnel, relatif à chacun, subjectif</a:t>
            </a:r>
          </a:p>
          <a:p>
            <a:endParaRPr lang="fr-FR" dirty="0"/>
          </a:p>
          <a:p>
            <a:r>
              <a:rPr lang="fr-FR" dirty="0" smtClean="0"/>
              <a:t>NB : l’opinion est subjective, tandis que la science est objective. Le scientifique fait abstraction de ses opinions pour considérer son objet en lui-même, pour en comprendre la nature et les propriétés.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Repère conceptuel : objectif/subjectif </a:t>
            </a:r>
            <a:r>
              <a:rPr lang="fr-FR" dirty="0" smtClean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b="1" dirty="0" smtClean="0"/>
              <a:t>subjectif</a:t>
            </a:r>
            <a:r>
              <a:rPr lang="fr-FR" dirty="0" smtClean="0"/>
              <a:t> : ce qui dépend de la subjectivité de l’individu, sa sensibilité, ses intérêts etc.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b="1" dirty="0" smtClean="0"/>
              <a:t>objectif</a:t>
            </a:r>
            <a:r>
              <a:rPr lang="fr-FR" dirty="0" smtClean="0"/>
              <a:t> : ce qui ne dépend pas de la subjectivité, qui s’efforce à une certaine neutralité ou impartialité.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4106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Défendre une opinion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fr-FR" b="1" dirty="0" smtClean="0"/>
              <a:t>Défendre</a:t>
            </a:r>
            <a:r>
              <a:rPr lang="fr-FR" dirty="0" smtClean="0"/>
              <a:t> : au sens propre, c’est se protéger contre une attaque, pour sauvegarder sa vie ou ses biens. On se défend avec des armes.</a:t>
            </a:r>
          </a:p>
          <a:p>
            <a:r>
              <a:rPr lang="fr-FR" b="1" dirty="0" smtClean="0"/>
              <a:t>Défendre une opinion </a:t>
            </a:r>
            <a:r>
              <a:rPr lang="fr-FR" dirty="0" smtClean="0"/>
              <a:t>: mon opinion est « en danger » lorsqu’elle est contredite par une autre opinion. La subjectivité des opinions entraîne des débats au cours desquels chacun argumente pour essayer de convaincre/persuader autrui de son opinion. </a:t>
            </a:r>
          </a:p>
        </p:txBody>
      </p:sp>
    </p:spTree>
    <p:extLst>
      <p:ext uri="{BB962C8B-B14F-4D97-AF65-F5344CB8AC3E}">
        <p14:creationId xmlns:p14="http://schemas.microsoft.com/office/powerpoint/2010/main" val="378627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UNE opinion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Quelle opinion ? Toutes les opinions ?</a:t>
            </a:r>
          </a:p>
          <a:p>
            <a:r>
              <a:rPr lang="fr-FR" dirty="0" smtClean="0"/>
              <a:t>Certaines opinions sont-elles plus défendables que d’autres ?</a:t>
            </a:r>
          </a:p>
          <a:p>
            <a:r>
              <a:rPr lang="fr-FR" dirty="0" smtClean="0"/>
              <a:t>Certaines opinions sont-elles totalement indéfendables ?</a:t>
            </a:r>
          </a:p>
          <a:p>
            <a:r>
              <a:rPr lang="fr-FR" dirty="0" smtClean="0"/>
              <a:t>L’opinion, en général, peut-elle être défendue? </a:t>
            </a:r>
          </a:p>
          <a:p>
            <a:pPr marL="0" indent="0">
              <a:buNone/>
            </a:pPr>
            <a:r>
              <a:rPr lang="fr-FR" dirty="0" smtClean="0"/>
              <a:t>NB : il ne faut pas confondre ici défendre une opinion et démontrer un savoir… L’opinion, étant subjective, ne peut jamais être démontrée.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9642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Peut-on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Pouvoir : c’est toujours d’abord avoir les moyens, la capacité, la possibilité</a:t>
            </a:r>
          </a:p>
          <a:p>
            <a:r>
              <a:rPr lang="fr-FR" dirty="0" smtClean="0"/>
              <a:t>Pouvoir : c’est aussi avoir le droit, agir en toute légitimité (conforme à la morale) ou en toute légalité (conforme à la loi)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554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2 : compréhension de la demande du sujet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263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 sujet peut s’entendre en deux sens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i="1" dirty="0" smtClean="0">
                <a:solidFill>
                  <a:schemeClr val="accent5">
                    <a:lumMod val="75000"/>
                  </a:schemeClr>
                </a:solidFill>
              </a:rPr>
              <a:t>Avons-nous les moyens ou la possibilité de défendre une opinion ?</a:t>
            </a:r>
          </a:p>
          <a:p>
            <a:r>
              <a:rPr lang="fr-FR" b="1" dirty="0" smtClean="0"/>
              <a:t>Première piste de réflexion </a:t>
            </a:r>
            <a:r>
              <a:rPr lang="fr-FR" dirty="0" smtClean="0"/>
              <a:t>: de quels moyens disposons-nous pour défendre une opinion ?</a:t>
            </a:r>
          </a:p>
          <a:p>
            <a:r>
              <a:rPr lang="fr-FR" b="1" dirty="0" smtClean="0"/>
              <a:t>Deuxième piste </a:t>
            </a:r>
            <a:r>
              <a:rPr lang="fr-FR" dirty="0" smtClean="0"/>
              <a:t>: l’opinion, du fait de sa nature subjective, peut-elle vraiment être défendue ? Peut-on vraiment réussir à convaincre autrui de changer de point de vue ?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i="1" dirty="0" smtClean="0">
                <a:solidFill>
                  <a:schemeClr val="accent5">
                    <a:lumMod val="75000"/>
                  </a:schemeClr>
                </a:solidFill>
              </a:rPr>
              <a:t>Avons-nous le droit de défendre une opinion ?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b="1" dirty="0" smtClean="0"/>
              <a:t>Première piste </a:t>
            </a:r>
            <a:r>
              <a:rPr lang="fr-FR" dirty="0" smtClean="0"/>
              <a:t>: que dit la loi à ce sujet ? Est-ce légal ? </a:t>
            </a:r>
          </a:p>
          <a:p>
            <a:endParaRPr lang="fr-FR" dirty="0"/>
          </a:p>
          <a:p>
            <a:r>
              <a:rPr lang="fr-FR" b="1" dirty="0" smtClean="0"/>
              <a:t>Deuxième piste </a:t>
            </a:r>
            <a:r>
              <a:rPr lang="fr-FR" dirty="0" smtClean="0"/>
              <a:t>: est-ce toujours légitime ?</a:t>
            </a:r>
          </a:p>
          <a:p>
            <a:pPr marL="0" indent="0">
              <a:buNone/>
            </a:pPr>
            <a:r>
              <a:rPr lang="fr-FR" dirty="0" smtClean="0"/>
              <a:t>A supposer qu’on ait le droit de défendre une opinion, faut-il toujours se lancer dans un débat ? Est-ce toujours utile ? Existe-t-il des règles pour le faire ?</a:t>
            </a:r>
          </a:p>
        </p:txBody>
      </p:sp>
    </p:spTree>
    <p:extLst>
      <p:ext uri="{BB962C8B-B14F-4D97-AF65-F5344CB8AC3E}">
        <p14:creationId xmlns:p14="http://schemas.microsoft.com/office/powerpoint/2010/main" val="3103904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Etape 3 : recherche des idées en vue de construire une problématique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049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1884</Words>
  <Application>Microsoft Office PowerPoint</Application>
  <PresentationFormat>Affichage à l'écran (4:3)</PresentationFormat>
  <Paragraphs>111</Paragraphs>
  <Slides>25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Thème Office</vt:lpstr>
      <vt:lpstr>Méthodologie de la dissertation</vt:lpstr>
      <vt:lpstr>Etape 1 : Définition des termes du sujet</vt:lpstr>
      <vt:lpstr>L’opinion</vt:lpstr>
      <vt:lpstr>Défendre une opinion</vt:lpstr>
      <vt:lpstr>UNE opinion</vt:lpstr>
      <vt:lpstr>Peut-on ?</vt:lpstr>
      <vt:lpstr>Etape 2 : compréhension de la demande du sujet</vt:lpstr>
      <vt:lpstr>Le sujet peut s’entendre en deux sens</vt:lpstr>
      <vt:lpstr>Etape 3 : recherche des idées en vue de construire une problématique</vt:lpstr>
      <vt:lpstr>Arguments en faveur du « oui »</vt:lpstr>
      <vt:lpstr>La violence est-elle vraiment un moyen de défendre son opinion ?</vt:lpstr>
      <vt:lpstr>La violence est un risque omniprésent dans le débat d’opinions</vt:lpstr>
      <vt:lpstr>Arguments en faveur du « mais »</vt:lpstr>
      <vt:lpstr>Bilan de cette première recherche</vt:lpstr>
      <vt:lpstr>L’enjeu du sujet – un élément essentiel pour construire une troisième partie</vt:lpstr>
      <vt:lpstr>Alors, quel est l’intérêt du débat d’opinions ?</vt:lpstr>
      <vt:lpstr>Cela signifie-t-il pour autant que toutes les opinions se valent ?</vt:lpstr>
      <vt:lpstr>Le débat d’opinions doit se faire dans le respect de certaines règles</vt:lpstr>
      <vt:lpstr>Etape 4 : construction de la problématique</vt:lpstr>
      <vt:lpstr>Qu’est-ce qu’une problématique ?</vt:lpstr>
      <vt:lpstr>Etape essentielle pour la rédaction de l’introduction et la construction du plan</vt:lpstr>
      <vt:lpstr>Etape 5 : la construction du plan</vt:lpstr>
      <vt:lpstr>Les règles de base de la dissertation philosophique</vt:lpstr>
      <vt:lpstr>Peut-on défendre une opinion ?</vt:lpstr>
      <vt:lpstr>III. Le débat d’opinions est l’occasion de prendre conscience de la valeur très relative de nos opinions : il est non seulement possible, mais nécessaire au maintien de la démocratie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Méthodologie de la dissertation</dc:title>
  <dc:creator>Administrateur</dc:creator>
  <cp:lastModifiedBy>Administrateur</cp:lastModifiedBy>
  <cp:revision>30</cp:revision>
  <dcterms:created xsi:type="dcterms:W3CDTF">2020-10-04T17:35:53Z</dcterms:created>
  <dcterms:modified xsi:type="dcterms:W3CDTF">2021-11-14T10:39:45Z</dcterms:modified>
</cp:coreProperties>
</file>