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4" r:id="rId5"/>
    <p:sldId id="265" r:id="rId6"/>
    <p:sldId id="263" r:id="rId7"/>
    <p:sldId id="267" r:id="rId8"/>
    <p:sldId id="266" r:id="rId9"/>
    <p:sldId id="268" r:id="rId10"/>
    <p:sldId id="269" r:id="rId11"/>
    <p:sldId id="270" r:id="rId12"/>
    <p:sldId id="271" r:id="rId13"/>
    <p:sldId id="272" r:id="rId14"/>
    <p:sldId id="273" r:id="rId15"/>
    <p:sldId id="274" r:id="rId16"/>
    <p:sldId id="277" r:id="rId17"/>
    <p:sldId id="276" r:id="rId18"/>
    <p:sldId id="278" r:id="rId19"/>
    <p:sldId id="292" r:id="rId20"/>
    <p:sldId id="279" r:id="rId21"/>
    <p:sldId id="280" r:id="rId22"/>
    <p:sldId id="281" r:id="rId23"/>
    <p:sldId id="282" r:id="rId24"/>
    <p:sldId id="283" r:id="rId25"/>
    <p:sldId id="291" r:id="rId26"/>
    <p:sldId id="275" r:id="rId27"/>
    <p:sldId id="288" r:id="rId28"/>
    <p:sldId id="289" r:id="rId29"/>
    <p:sldId id="290" r:id="rId30"/>
    <p:sldId id="284" r:id="rId31"/>
    <p:sldId id="286" r:id="rId32"/>
    <p:sldId id="287" r:id="rId33"/>
    <p:sldId id="294" r:id="rId34"/>
    <p:sldId id="285" r:id="rId35"/>
    <p:sldId id="293"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Modifiez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3380DE4-4E17-44D3-A645-ED84FA4D1E84}" type="datetimeFigureOut">
              <a:rPr lang="fr-FR" smtClean="0"/>
              <a:t>26/11/2020</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7FDC2EE-8A97-472C-B685-233809514ACC}"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B3380DE4-4E17-44D3-A645-ED84FA4D1E84}" type="datetimeFigureOut">
              <a:rPr lang="fr-FR" smtClean="0"/>
              <a:t>26/11/2020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A7FDC2EE-8A97-472C-B685-233809514ACC}"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B3380DE4-4E17-44D3-A645-ED84FA4D1E84}" type="datetimeFigureOut">
              <a:rPr lang="fr-FR" smtClean="0"/>
              <a:t>26/11/2020</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7FDC2EE-8A97-472C-B685-233809514ACC}"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B3380DE4-4E17-44D3-A645-ED84FA4D1E84}" type="datetimeFigureOut">
              <a:rPr lang="fr-FR" smtClean="0"/>
              <a:t>26/11/2020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A7FDC2EE-8A97-472C-B685-233809514ACC}"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3380DE4-4E17-44D3-A645-ED84FA4D1E84}" type="datetimeFigureOut">
              <a:rPr lang="fr-FR" smtClean="0"/>
              <a:t>26/11/2020</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A7FDC2EE-8A97-472C-B685-233809514ACC}"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B3380DE4-4E17-44D3-A645-ED84FA4D1E84}" type="datetimeFigureOut">
              <a:rPr lang="fr-FR" smtClean="0"/>
              <a:t>26/11/2020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A7FDC2EE-8A97-472C-B685-233809514ACC}"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B3380DE4-4E17-44D3-A645-ED84FA4D1E84}" type="datetimeFigureOut">
              <a:rPr lang="fr-FR" smtClean="0"/>
              <a:t>26/11/2020</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A7FDC2EE-8A97-472C-B685-233809514ACC}"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B3380DE4-4E17-44D3-A645-ED84FA4D1E84}" type="datetimeFigureOut">
              <a:rPr lang="fr-FR" smtClean="0"/>
              <a:t>26/11/2020</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A7FDC2EE-8A97-472C-B685-233809514ACC}"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B3380DE4-4E17-44D3-A645-ED84FA4D1E84}" type="datetimeFigureOut">
              <a:rPr lang="fr-FR" smtClean="0"/>
              <a:t>26/11/2020</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extLst/>
          </a:lstStyle>
          <a:p>
            <a:fld id="{A7FDC2EE-8A97-472C-B685-233809514ACC}"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B3380DE4-4E17-44D3-A645-ED84FA4D1E84}" type="datetimeFigureOut">
              <a:rPr lang="fr-FR" smtClean="0"/>
              <a:t>26/11/2020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A7FDC2EE-8A97-472C-B685-233809514ACC}"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Modifiez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Modifiez les styles du texte du masque</a:t>
            </a:r>
          </a:p>
        </p:txBody>
      </p:sp>
      <p:sp>
        <p:nvSpPr>
          <p:cNvPr id="5" name="Espace réservé de la date 4"/>
          <p:cNvSpPr>
            <a:spLocks noGrp="1"/>
          </p:cNvSpPr>
          <p:nvPr>
            <p:ph type="dt" sz="half" idx="10"/>
          </p:nvPr>
        </p:nvSpPr>
        <p:spPr/>
        <p:txBody>
          <a:bodyPr/>
          <a:lstStyle>
            <a:extLst/>
          </a:lstStyle>
          <a:p>
            <a:fld id="{B3380DE4-4E17-44D3-A645-ED84FA4D1E84}" type="datetimeFigureOut">
              <a:rPr lang="fr-FR" smtClean="0"/>
              <a:t>26/11/2020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A7FDC2EE-8A97-472C-B685-233809514ACC}" type="slidenum">
              <a:rPr lang="fr-FR" smtClean="0"/>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Modifiez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3380DE4-4E17-44D3-A645-ED84FA4D1E84}" type="datetimeFigureOut">
              <a:rPr lang="fr-FR" smtClean="0"/>
              <a:t>26/11/2020</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7FDC2EE-8A97-472C-B685-233809514ACC}"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expressions de la sensibilité</a:t>
            </a:r>
            <a:endParaRPr lang="fr-FR" dirty="0"/>
          </a:p>
        </p:txBody>
      </p:sp>
      <p:sp>
        <p:nvSpPr>
          <p:cNvPr id="3" name="Sous-titre 2"/>
          <p:cNvSpPr>
            <a:spLocks noGrp="1"/>
          </p:cNvSpPr>
          <p:nvPr>
            <p:ph type="subTitle" idx="1"/>
          </p:nvPr>
        </p:nvSpPr>
        <p:spPr/>
        <p:txBody>
          <a:bodyPr/>
          <a:lstStyle/>
          <a:p>
            <a:r>
              <a:rPr lang="fr-FR" dirty="0" smtClean="0"/>
              <a:t>Séquence n°1</a:t>
            </a:r>
          </a:p>
          <a:p>
            <a:r>
              <a:rPr lang="fr-FR" dirty="0" smtClean="0"/>
              <a:t>La notion de sensibilité</a:t>
            </a:r>
            <a:endParaRPr lang="fr-FR" dirty="0"/>
          </a:p>
        </p:txBody>
      </p:sp>
    </p:spTree>
    <p:extLst>
      <p:ext uri="{BB962C8B-B14F-4D97-AF65-F5344CB8AC3E}">
        <p14:creationId xmlns:p14="http://schemas.microsoft.com/office/powerpoint/2010/main" val="2424540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6">
                    <a:lumMod val="50000"/>
                  </a:schemeClr>
                </a:solidFill>
              </a:rPr>
              <a:t>Notre représentation du monde est irrémédiablement subjective</a:t>
            </a:r>
            <a:endParaRPr lang="fr-FR" dirty="0">
              <a:solidFill>
                <a:schemeClr val="accent6">
                  <a:lumMod val="50000"/>
                </a:schemeClr>
              </a:solidFill>
            </a:endParaRPr>
          </a:p>
        </p:txBody>
      </p:sp>
      <p:sp>
        <p:nvSpPr>
          <p:cNvPr id="3" name="Espace réservé du contenu 2"/>
          <p:cNvSpPr>
            <a:spLocks noGrp="1"/>
          </p:cNvSpPr>
          <p:nvPr>
            <p:ph idx="1"/>
          </p:nvPr>
        </p:nvSpPr>
        <p:spPr/>
        <p:txBody>
          <a:bodyPr>
            <a:normAutofit fontScale="92500"/>
          </a:bodyPr>
          <a:lstStyle/>
          <a:p>
            <a:r>
              <a:rPr lang="fr-FR" dirty="0" smtClean="0"/>
              <a:t>Nous ne percevons pas les choses telles qu’elles sont, mais telles qu’elles nous </a:t>
            </a:r>
            <a:r>
              <a:rPr lang="fr-FR" b="1" dirty="0" smtClean="0"/>
              <a:t>apparaissent</a:t>
            </a:r>
            <a:r>
              <a:rPr lang="fr-FR" dirty="0" smtClean="0"/>
              <a:t>, à travers la structure spécifique de notre sensibilité.</a:t>
            </a:r>
          </a:p>
          <a:p>
            <a:r>
              <a:rPr lang="fr-FR" dirty="0" smtClean="0"/>
              <a:t>Nous ne pouvons pas nous arracher à notre manière humaine de percevoir le monde et </a:t>
            </a:r>
            <a:r>
              <a:rPr lang="fr-FR" b="1" dirty="0" smtClean="0"/>
              <a:t>nous ne pouvons pas non plus vérifier si ce que nous percevons correspond au réel</a:t>
            </a:r>
            <a:r>
              <a:rPr lang="fr-FR" dirty="0" smtClean="0"/>
              <a:t>.(</a:t>
            </a:r>
            <a:r>
              <a:rPr lang="fr-FR" dirty="0" err="1" smtClean="0"/>
              <a:t>pbq</a:t>
            </a:r>
            <a:r>
              <a:rPr lang="fr-FR" dirty="0" smtClean="0"/>
              <a:t> de la « vérité adéquation »).</a:t>
            </a:r>
          </a:p>
          <a:p>
            <a:r>
              <a:rPr lang="fr-FR" dirty="0" smtClean="0"/>
              <a:t>Les expressions de la sensibilité : ce titre peut désigner aussi les différentes manières, humaines et animales, de percevoir le monde.</a:t>
            </a:r>
            <a:endParaRPr lang="fr-FR" dirty="0"/>
          </a:p>
        </p:txBody>
      </p:sp>
    </p:spTree>
    <p:extLst>
      <p:ext uri="{BB962C8B-B14F-4D97-AF65-F5344CB8AC3E}">
        <p14:creationId xmlns:p14="http://schemas.microsoft.com/office/powerpoint/2010/main" val="295845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accent6">
                    <a:lumMod val="50000"/>
                  </a:schemeClr>
                </a:solidFill>
              </a:rPr>
              <a:t>Descartes et les spectres</a:t>
            </a:r>
            <a:endParaRPr lang="fr-FR" dirty="0">
              <a:solidFill>
                <a:schemeClr val="accent6">
                  <a:lumMod val="50000"/>
                </a:schemeClr>
              </a:solidFill>
            </a:endParaRPr>
          </a:p>
        </p:txBody>
      </p:sp>
      <p:sp>
        <p:nvSpPr>
          <p:cNvPr id="3" name="Espace réservé du contenu 2"/>
          <p:cNvSpPr>
            <a:spLocks noGrp="1"/>
          </p:cNvSpPr>
          <p:nvPr>
            <p:ph sz="half" idx="1"/>
          </p:nvPr>
        </p:nvSpPr>
        <p:spPr>
          <a:xfrm>
            <a:off x="457200" y="1600200"/>
            <a:ext cx="3520440" cy="5357192"/>
          </a:xfrm>
        </p:spPr>
        <p:txBody>
          <a:bodyPr>
            <a:normAutofit fontScale="70000" lnSpcReduction="20000"/>
          </a:bodyPr>
          <a:lstStyle/>
          <a:p>
            <a:pPr marL="0" indent="0">
              <a:buNone/>
            </a:pPr>
            <a:r>
              <a:rPr lang="fr-FR" dirty="0" smtClean="0"/>
              <a:t>« Si </a:t>
            </a:r>
            <a:r>
              <a:rPr lang="fr-FR" dirty="0"/>
              <a:t>par hasard je </a:t>
            </a:r>
            <a:r>
              <a:rPr lang="fr-FR" dirty="0" smtClean="0"/>
              <a:t>[ne] </a:t>
            </a:r>
            <a:r>
              <a:rPr lang="fr-FR" dirty="0"/>
              <a:t>regardais d’une fenêtre </a:t>
            </a:r>
            <a:r>
              <a:rPr lang="fr-FR" dirty="0" smtClean="0"/>
              <a:t>des hommes </a:t>
            </a:r>
            <a:r>
              <a:rPr lang="fr-FR" dirty="0"/>
              <a:t>qui passent dans la rue, à la vue desquels je ne manque pas de dire que je vois </a:t>
            </a:r>
            <a:r>
              <a:rPr lang="fr-FR" dirty="0" smtClean="0"/>
              <a:t>des Hommes (…) ; et </a:t>
            </a:r>
            <a:r>
              <a:rPr lang="fr-FR" dirty="0"/>
              <a:t>cependant que vois-je de </a:t>
            </a:r>
            <a:r>
              <a:rPr lang="fr-FR" dirty="0" smtClean="0"/>
              <a:t>cette fenêtre</a:t>
            </a:r>
            <a:r>
              <a:rPr lang="fr-FR" dirty="0"/>
              <a:t>, sinon des chapeaux et des manteaux, qui peuvent couvrir des spectres ou des </a:t>
            </a:r>
            <a:r>
              <a:rPr lang="fr-FR" dirty="0" smtClean="0"/>
              <a:t>hommes feints </a:t>
            </a:r>
            <a:r>
              <a:rPr lang="fr-FR" dirty="0"/>
              <a:t>qui ne se remuent que par ressorts? Mais </a:t>
            </a:r>
            <a:r>
              <a:rPr lang="fr-FR" b="1" dirty="0"/>
              <a:t>je juge </a:t>
            </a:r>
            <a:r>
              <a:rPr lang="fr-FR" dirty="0"/>
              <a:t>que ce sont de vrais hommes, et </a:t>
            </a:r>
            <a:r>
              <a:rPr lang="fr-FR" dirty="0" smtClean="0"/>
              <a:t>ainsi je comprends</a:t>
            </a:r>
            <a:r>
              <a:rPr lang="fr-FR" dirty="0"/>
              <a:t>, par la seule puissance de juger qui réside en mon esprit, ce que je croyais </a:t>
            </a:r>
            <a:r>
              <a:rPr lang="fr-FR" dirty="0" smtClean="0"/>
              <a:t>voir de </a:t>
            </a:r>
            <a:r>
              <a:rPr lang="fr-FR" dirty="0"/>
              <a:t>mes yeux. »</a:t>
            </a:r>
          </a:p>
          <a:p>
            <a:pPr marL="0" indent="0">
              <a:buNone/>
            </a:pPr>
            <a:endParaRPr lang="fr-FR" dirty="0"/>
          </a:p>
          <a:p>
            <a:pPr marL="0" indent="0" algn="just">
              <a:buNone/>
            </a:pPr>
            <a:endParaRPr lang="fr-FR"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33306" y="1600200"/>
            <a:ext cx="341106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123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dirty="0" smtClean="0">
                <a:solidFill>
                  <a:schemeClr val="accent6">
                    <a:lumMod val="50000"/>
                  </a:schemeClr>
                </a:solidFill>
              </a:rPr>
              <a:t>Percevoir, c’est déjà penser</a:t>
            </a:r>
            <a:endParaRPr lang="fr-FR" dirty="0">
              <a:solidFill>
                <a:schemeClr val="accent6">
                  <a:lumMod val="50000"/>
                </a:schemeClr>
              </a:solidFill>
            </a:endParaRPr>
          </a:p>
        </p:txBody>
      </p:sp>
      <p:sp>
        <p:nvSpPr>
          <p:cNvPr id="6" name="Espace réservé du contenu 5"/>
          <p:cNvSpPr>
            <a:spLocks noGrp="1"/>
          </p:cNvSpPr>
          <p:nvPr>
            <p:ph idx="1"/>
          </p:nvPr>
        </p:nvSpPr>
        <p:spPr>
          <a:xfrm>
            <a:off x="457200" y="1609416"/>
            <a:ext cx="7239000" cy="5248584"/>
          </a:xfrm>
        </p:spPr>
        <p:txBody>
          <a:bodyPr>
            <a:normAutofit fontScale="92500" lnSpcReduction="10000"/>
          </a:bodyPr>
          <a:lstStyle/>
          <a:p>
            <a:r>
              <a:rPr lang="fr-FR" dirty="0" smtClean="0"/>
              <a:t>C’est ce que montre Descartes dans cet extrait des </a:t>
            </a:r>
            <a:r>
              <a:rPr lang="fr-FR" i="1" u="sng" dirty="0" smtClean="0"/>
              <a:t>Méditations Métaphysiques</a:t>
            </a:r>
            <a:r>
              <a:rPr lang="fr-FR" dirty="0" smtClean="0"/>
              <a:t>. Percevoir, ce n’est pas simplement recevoir passivement des sensations éparses, c’est organiser intellectuellement les données sensorielles et leur donner du sens.</a:t>
            </a:r>
          </a:p>
          <a:p>
            <a:r>
              <a:rPr lang="fr-FR" dirty="0" smtClean="0"/>
              <a:t>La perception dépasse les sensations, en ce qu’elle les récolte et les organise dans un tout (du latin </a:t>
            </a:r>
            <a:r>
              <a:rPr lang="fr-FR" i="1" dirty="0" err="1" smtClean="0"/>
              <a:t>percipere</a:t>
            </a:r>
            <a:r>
              <a:rPr lang="fr-FR" dirty="0" smtClean="0"/>
              <a:t> : prendre ensemble). </a:t>
            </a:r>
            <a:r>
              <a:rPr lang="fr-FR" b="1" dirty="0" smtClean="0"/>
              <a:t>Voir, c’est donc déjà percevoir.</a:t>
            </a:r>
          </a:p>
          <a:p>
            <a:r>
              <a:rPr lang="fr-FR" dirty="0" smtClean="0"/>
              <a:t>Et </a:t>
            </a:r>
            <a:r>
              <a:rPr lang="fr-FR" b="1" dirty="0" smtClean="0"/>
              <a:t>percevoir, nous dit Descartes, c’est déjà juger, </a:t>
            </a:r>
            <a:r>
              <a:rPr lang="fr-FR" dirty="0" smtClean="0"/>
              <a:t>c’est-à-dire affirmer quelque chose du réel, produire un discours sur lui, nommer les choses.</a:t>
            </a:r>
            <a:endParaRPr lang="fr-FR" dirty="0"/>
          </a:p>
        </p:txBody>
      </p:sp>
    </p:spTree>
    <p:extLst>
      <p:ext uri="{BB962C8B-B14F-4D97-AF65-F5344CB8AC3E}">
        <p14:creationId xmlns:p14="http://schemas.microsoft.com/office/powerpoint/2010/main" val="24453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7242048" cy="1152128"/>
          </a:xfrm>
        </p:spPr>
        <p:txBody>
          <a:bodyPr>
            <a:normAutofit/>
          </a:bodyPr>
          <a:lstStyle/>
          <a:p>
            <a:r>
              <a:rPr lang="fr-FR" sz="2800" dirty="0" smtClean="0">
                <a:solidFill>
                  <a:schemeClr val="accent6">
                    <a:lumMod val="50000"/>
                  </a:schemeClr>
                </a:solidFill>
              </a:rPr>
              <a:t>Pourquoi </a:t>
            </a:r>
            <a:r>
              <a:rPr lang="fr-FR" sz="2800" dirty="0">
                <a:solidFill>
                  <a:schemeClr val="accent6">
                    <a:lumMod val="50000"/>
                  </a:schemeClr>
                </a:solidFill>
              </a:rPr>
              <a:t>les Indiens d’Amazonie ne se perdent-ils pas dans la forêt vierge </a:t>
            </a:r>
            <a:r>
              <a:rPr lang="fr-FR" sz="2800" dirty="0" smtClean="0">
                <a:solidFill>
                  <a:schemeClr val="accent6">
                    <a:lumMod val="50000"/>
                  </a:schemeClr>
                </a:solidFill>
              </a:rPr>
              <a:t>?</a:t>
            </a:r>
            <a:endParaRPr lang="fr-FR" sz="2800" dirty="0">
              <a:solidFill>
                <a:schemeClr val="accent6">
                  <a:lumMod val="50000"/>
                </a:schemeClr>
              </a:solidFill>
            </a:endParaRPr>
          </a:p>
        </p:txBody>
      </p:sp>
      <p:sp>
        <p:nvSpPr>
          <p:cNvPr id="4" name="Espace réservé du contenu 3"/>
          <p:cNvSpPr>
            <a:spLocks noGrp="1"/>
          </p:cNvSpPr>
          <p:nvPr>
            <p:ph sz="half" idx="1"/>
          </p:nvPr>
        </p:nvSpPr>
        <p:spPr>
          <a:xfrm>
            <a:off x="457200" y="1600200"/>
            <a:ext cx="3520440" cy="5429200"/>
          </a:xfrm>
        </p:spPr>
        <p:txBody>
          <a:bodyPr>
            <a:normAutofit fontScale="77500" lnSpcReduction="20000"/>
          </a:bodyPr>
          <a:lstStyle/>
          <a:p>
            <a:r>
              <a:rPr lang="fr-FR" b="1" dirty="0" smtClean="0"/>
              <a:t>C’est </a:t>
            </a:r>
            <a:r>
              <a:rPr lang="fr-FR" b="1" dirty="0"/>
              <a:t>une affaire de mots</a:t>
            </a:r>
            <a:r>
              <a:rPr lang="fr-FR" dirty="0"/>
              <a:t>. Les tribus </a:t>
            </a:r>
            <a:r>
              <a:rPr lang="fr-FR" dirty="0" smtClean="0"/>
              <a:t>ont </a:t>
            </a:r>
            <a:r>
              <a:rPr lang="fr-FR" dirty="0"/>
              <a:t>un point commun : un vocabulaire très riche pour décrire leur environnement. </a:t>
            </a:r>
            <a:endParaRPr lang="fr-FR" dirty="0" smtClean="0"/>
          </a:p>
          <a:p>
            <a:r>
              <a:rPr lang="fr-FR" dirty="0" smtClean="0"/>
              <a:t>Elles </a:t>
            </a:r>
            <a:r>
              <a:rPr lang="fr-FR" dirty="0"/>
              <a:t>ont développé un immense lexique en zoologie et en botanique. </a:t>
            </a:r>
            <a:r>
              <a:rPr lang="fr-FR" dirty="0" smtClean="0"/>
              <a:t>Certains </a:t>
            </a:r>
            <a:r>
              <a:rPr lang="fr-FR" dirty="0"/>
              <a:t>dialectes ont 50 ou 60 pronoms pour préciser la forme ou le toucher d’un tronc ou d’une </a:t>
            </a:r>
            <a:r>
              <a:rPr lang="fr-FR" dirty="0" smtClean="0"/>
              <a:t>feuille…</a:t>
            </a:r>
          </a:p>
          <a:p>
            <a:r>
              <a:rPr lang="fr-FR" b="1" dirty="0" smtClean="0"/>
              <a:t>Ce </a:t>
            </a:r>
            <a:r>
              <a:rPr lang="fr-FR" b="1" dirty="0"/>
              <a:t>qui ne s’énonce pas ne se différencie </a:t>
            </a:r>
            <a:r>
              <a:rPr lang="fr-FR" b="1" dirty="0" smtClean="0"/>
              <a:t>pas. </a:t>
            </a:r>
            <a:endParaRPr lang="fr-FR" b="1"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78300" y="1628800"/>
            <a:ext cx="3521075"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216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solidFill>
                  <a:schemeClr val="accent6">
                    <a:lumMod val="50000"/>
                  </a:schemeClr>
                </a:solidFill>
              </a:rPr>
              <a:t>Perception et culture</a:t>
            </a:r>
            <a:endParaRPr lang="fr-FR" dirty="0">
              <a:solidFill>
                <a:schemeClr val="accent6">
                  <a:lumMod val="50000"/>
                </a:schemeClr>
              </a:solidFill>
            </a:endParaRPr>
          </a:p>
        </p:txBody>
      </p:sp>
      <p:sp>
        <p:nvSpPr>
          <p:cNvPr id="6" name="Espace réservé du contenu 5"/>
          <p:cNvSpPr>
            <a:spLocks noGrp="1"/>
          </p:cNvSpPr>
          <p:nvPr>
            <p:ph idx="1"/>
          </p:nvPr>
        </p:nvSpPr>
        <p:spPr/>
        <p:txBody>
          <a:bodyPr/>
          <a:lstStyle/>
          <a:p>
            <a:r>
              <a:rPr lang="fr-FR" b="1" dirty="0"/>
              <a:t>La perception humaine est </a:t>
            </a:r>
            <a:r>
              <a:rPr lang="fr-FR" b="1" dirty="0" smtClean="0"/>
              <a:t>façonnée et conditionnée </a:t>
            </a:r>
            <a:r>
              <a:rPr lang="fr-FR" b="1" dirty="0"/>
              <a:t>par le langage et la culture</a:t>
            </a:r>
            <a:r>
              <a:rPr lang="fr-FR" b="1" dirty="0" smtClean="0"/>
              <a:t>.</a:t>
            </a:r>
          </a:p>
          <a:p>
            <a:r>
              <a:rPr lang="fr-FR" dirty="0" smtClean="0"/>
              <a:t>Chaque langue est la manifestation singulière de la faculté de langage et aussi l’expression d’une sensibilité particulière, propre à un peuple donné.</a:t>
            </a:r>
          </a:p>
          <a:p>
            <a:r>
              <a:rPr lang="fr-FR" dirty="0" smtClean="0"/>
              <a:t>La sensibilité n’est pas donc pas seulement une affaire individuelle, mais comporte aussi une </a:t>
            </a:r>
            <a:r>
              <a:rPr lang="fr-FR" b="1" dirty="0" smtClean="0"/>
              <a:t>dimension collective</a:t>
            </a:r>
            <a:r>
              <a:rPr lang="fr-FR" dirty="0" smtClean="0"/>
              <a:t>, qui la détermine.</a:t>
            </a:r>
          </a:p>
          <a:p>
            <a:pPr>
              <a:buFont typeface="Wingdings" panose="05000000000000000000" pitchFamily="2" charset="2"/>
              <a:buChar char="Ø"/>
            </a:pPr>
            <a:r>
              <a:rPr lang="fr-FR" dirty="0" smtClean="0"/>
              <a:t>Implication : il y aurait une éducation de la sensibilité.</a:t>
            </a:r>
          </a:p>
        </p:txBody>
      </p:sp>
    </p:spTree>
    <p:extLst>
      <p:ext uri="{BB962C8B-B14F-4D97-AF65-F5344CB8AC3E}">
        <p14:creationId xmlns:p14="http://schemas.microsoft.com/office/powerpoint/2010/main" val="159622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6">
                    <a:lumMod val="50000"/>
                  </a:schemeClr>
                </a:solidFill>
              </a:rPr>
              <a:t>La sensibilité s’éduque-t-elle?</a:t>
            </a:r>
            <a:endParaRPr lang="fr-FR" dirty="0">
              <a:solidFill>
                <a:schemeClr val="accent6">
                  <a:lumMod val="50000"/>
                </a:schemeClr>
              </a:solidFill>
            </a:endParaRPr>
          </a:p>
        </p:txBody>
      </p:sp>
      <p:sp>
        <p:nvSpPr>
          <p:cNvPr id="4" name="Espace réservé du contenu 3"/>
          <p:cNvSpPr>
            <a:spLocks noGrp="1"/>
          </p:cNvSpPr>
          <p:nvPr>
            <p:ph sz="half" idx="1"/>
          </p:nvPr>
        </p:nvSpPr>
        <p:spPr>
          <a:xfrm>
            <a:off x="0" y="1628800"/>
            <a:ext cx="3520440" cy="4525963"/>
          </a:xfrm>
        </p:spPr>
        <p:txBody>
          <a:bodyPr>
            <a:normAutofit fontScale="92500" lnSpcReduction="10000"/>
          </a:bodyPr>
          <a:lstStyle/>
          <a:p>
            <a:pPr algn="ctr"/>
            <a:r>
              <a:rPr lang="fr-FR" dirty="0" smtClean="0"/>
              <a:t>C’est ce que suggère une séquence du film « Black robe » où les Indiens Algonquins taquinent le Père Jésuite qui s’est perdu en forêt : « </a:t>
            </a:r>
            <a:r>
              <a:rPr lang="fr-FR" i="1" dirty="0" smtClean="0"/>
              <a:t>c’est de ta faute, tu n’as pas regardé les arbres !</a:t>
            </a:r>
            <a:r>
              <a:rPr lang="fr-FR" dirty="0" smtClean="0"/>
              <a:t> »</a:t>
            </a:r>
            <a:endParaRPr lang="fr-FR"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923928" y="1772817"/>
            <a:ext cx="4464496"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6884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066800" y="2821837"/>
            <a:ext cx="6255488" cy="2191339"/>
          </a:xfrm>
        </p:spPr>
        <p:txBody>
          <a:bodyPr>
            <a:normAutofit/>
          </a:bodyPr>
          <a:lstStyle/>
          <a:p>
            <a:pPr algn="ctr"/>
            <a:r>
              <a:rPr lang="fr-FR" dirty="0" smtClean="0">
                <a:solidFill>
                  <a:schemeClr val="accent6">
                    <a:lumMod val="50000"/>
                  </a:schemeClr>
                </a:solidFill>
              </a:rPr>
              <a:t>Plaisir, douleur : sensations ou sentiments ?</a:t>
            </a:r>
            <a:endParaRPr lang="fr-FR" dirty="0">
              <a:solidFill>
                <a:schemeClr val="accent6">
                  <a:lumMod val="50000"/>
                </a:schemeClr>
              </a:solidFill>
            </a:endParaRPr>
          </a:p>
        </p:txBody>
      </p:sp>
      <p:sp>
        <p:nvSpPr>
          <p:cNvPr id="8" name="Espace réservé du texte 7"/>
          <p:cNvSpPr>
            <a:spLocks noGrp="1"/>
          </p:cNvSpPr>
          <p:nvPr>
            <p:ph type="body" idx="1"/>
          </p:nvPr>
        </p:nvSpPr>
        <p:spPr/>
        <p:txBody>
          <a:bodyPr/>
          <a:lstStyle/>
          <a:p>
            <a:endParaRPr lang="fr-FR"/>
          </a:p>
        </p:txBody>
      </p:sp>
    </p:spTree>
    <p:extLst>
      <p:ext uri="{BB962C8B-B14F-4D97-AF65-F5344CB8AC3E}">
        <p14:creationId xmlns:p14="http://schemas.microsoft.com/office/powerpoint/2010/main" val="3038812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dirty="0" smtClean="0">
                <a:solidFill>
                  <a:schemeClr val="accent6">
                    <a:lumMod val="50000"/>
                  </a:schemeClr>
                </a:solidFill>
              </a:rPr>
              <a:t>Cicéron, </a:t>
            </a:r>
            <a:r>
              <a:rPr lang="fr-FR" i="1" u="sng" dirty="0" smtClean="0">
                <a:solidFill>
                  <a:schemeClr val="accent6">
                    <a:lumMod val="50000"/>
                  </a:schemeClr>
                </a:solidFill>
              </a:rPr>
              <a:t>Des suprêmes biens et des suprêmes maux</a:t>
            </a:r>
            <a:endParaRPr lang="fr-FR" i="1" u="sng" dirty="0">
              <a:solidFill>
                <a:schemeClr val="accent6">
                  <a:lumMod val="50000"/>
                </a:schemeClr>
              </a:solidFill>
            </a:endParaRPr>
          </a:p>
        </p:txBody>
      </p:sp>
      <p:sp>
        <p:nvSpPr>
          <p:cNvPr id="6" name="Espace réservé du contenu 5"/>
          <p:cNvSpPr>
            <a:spLocks noGrp="1"/>
          </p:cNvSpPr>
          <p:nvPr>
            <p:ph idx="1"/>
          </p:nvPr>
        </p:nvSpPr>
        <p:spPr/>
        <p:txBody>
          <a:bodyPr>
            <a:normAutofit lnSpcReduction="10000"/>
          </a:bodyPr>
          <a:lstStyle/>
          <a:p>
            <a:pPr marL="0" indent="0" algn="just">
              <a:buNone/>
            </a:pPr>
            <a:r>
              <a:rPr lang="fr-FR" b="1" dirty="0" smtClean="0"/>
              <a:t>« </a:t>
            </a:r>
            <a:r>
              <a:rPr lang="fr-FR" dirty="0" smtClean="0"/>
              <a:t>Les </a:t>
            </a:r>
            <a:r>
              <a:rPr lang="fr-FR" dirty="0"/>
              <a:t>sens constituent la vraie nature de l'homme : car si, par hypothèse, on ôtait de l'homme les sens, il ne resterait rien en lui. Or la nature seule peut juger de ce qui est conforme ou contraire à la nature. </a:t>
            </a:r>
            <a:endParaRPr lang="fr-FR" dirty="0" smtClean="0"/>
          </a:p>
          <a:p>
            <a:pPr marL="0" indent="0" algn="just">
              <a:buNone/>
            </a:pPr>
            <a:r>
              <a:rPr lang="fr-FR" dirty="0" smtClean="0"/>
              <a:t>Les </a:t>
            </a:r>
            <a:r>
              <a:rPr lang="fr-FR" dirty="0"/>
              <a:t>sens seuls doivent donc en juger.</a:t>
            </a:r>
            <a:br>
              <a:rPr lang="fr-FR" dirty="0"/>
            </a:br>
            <a:r>
              <a:rPr lang="fr-FR" dirty="0"/>
              <a:t>Mais les sens nous portent à rechercher le plaisir, à fuir la douleur. Comme on sent que le feu est chaud et que la neige est blanche, on sent immédiatement que le plaisir est à rechercher, que la douleur est à craindre, et tout animal, dès qu'il est né, aime l'un, hait </a:t>
            </a:r>
            <a:r>
              <a:rPr lang="fr-FR" dirty="0" smtClean="0"/>
              <a:t>l'autre </a:t>
            </a:r>
            <a:r>
              <a:rPr lang="fr-FR" b="1" dirty="0" smtClean="0"/>
              <a:t>»</a:t>
            </a:r>
            <a:endParaRPr lang="fr-FR" dirty="0"/>
          </a:p>
        </p:txBody>
      </p:sp>
    </p:spTree>
    <p:extLst>
      <p:ext uri="{BB962C8B-B14F-4D97-AF65-F5344CB8AC3E}">
        <p14:creationId xmlns:p14="http://schemas.microsoft.com/office/powerpoint/2010/main" val="1690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solidFill>
                  <a:schemeClr val="accent6">
                    <a:lumMod val="50000"/>
                  </a:schemeClr>
                </a:solidFill>
              </a:rPr>
              <a:t>Plaisir et douleur, des sensations vitales</a:t>
            </a:r>
            <a:endParaRPr lang="fr-FR" dirty="0">
              <a:solidFill>
                <a:schemeClr val="accent6">
                  <a:lumMod val="50000"/>
                </a:schemeClr>
              </a:solidFill>
            </a:endParaRPr>
          </a:p>
        </p:txBody>
      </p:sp>
      <p:sp>
        <p:nvSpPr>
          <p:cNvPr id="3" name="Espace réservé du contenu 2"/>
          <p:cNvSpPr>
            <a:spLocks noGrp="1"/>
          </p:cNvSpPr>
          <p:nvPr>
            <p:ph idx="1"/>
          </p:nvPr>
        </p:nvSpPr>
        <p:spPr/>
        <p:txBody>
          <a:bodyPr>
            <a:normAutofit/>
          </a:bodyPr>
          <a:lstStyle/>
          <a:p>
            <a:r>
              <a:rPr lang="fr-FR" dirty="0" smtClean="0"/>
              <a:t>Plaisir et douleur sont des </a:t>
            </a:r>
            <a:r>
              <a:rPr lang="fr-FR" b="1" dirty="0" smtClean="0"/>
              <a:t>sensations</a:t>
            </a:r>
            <a:r>
              <a:rPr lang="fr-FR" dirty="0" smtClean="0"/>
              <a:t> éprouvées par tous les animaux, de façon immédiate, parce que ce sont des </a:t>
            </a:r>
            <a:r>
              <a:rPr lang="fr-FR" b="1" dirty="0" smtClean="0"/>
              <a:t>êtres « de sens et de chair ».</a:t>
            </a:r>
          </a:p>
          <a:p>
            <a:r>
              <a:rPr lang="fr-FR" dirty="0" smtClean="0"/>
              <a:t>Ce sont </a:t>
            </a:r>
            <a:r>
              <a:rPr lang="fr-FR" b="1" dirty="0" smtClean="0"/>
              <a:t>des signaux nécessaires à la survie </a:t>
            </a:r>
            <a:r>
              <a:rPr lang="fr-FR" dirty="0" smtClean="0"/>
              <a:t>: le plaisir indique ce qui est à rechercher, et la douleur ce qui est à fuir, pour rester en vie.</a:t>
            </a:r>
          </a:p>
          <a:p>
            <a:r>
              <a:rPr lang="fr-FR" dirty="0" smtClean="0"/>
              <a:t>Ainsi la nature inscrit-elle dans l’animal une </a:t>
            </a:r>
            <a:r>
              <a:rPr lang="fr-FR" b="1" dirty="0" smtClean="0"/>
              <a:t>premier degré de distinction entre le bien et le mal, dont nos sens sont les juges.</a:t>
            </a:r>
          </a:p>
        </p:txBody>
      </p:sp>
    </p:spTree>
    <p:extLst>
      <p:ext uri="{BB962C8B-B14F-4D97-AF65-F5344CB8AC3E}">
        <p14:creationId xmlns:p14="http://schemas.microsoft.com/office/powerpoint/2010/main" val="226960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Articulation de la sensorialité et de l’affectivité</a:t>
            </a:r>
            <a:endParaRPr lang="fr-FR" dirty="0">
              <a:solidFill>
                <a:schemeClr val="tx1"/>
              </a:solidFill>
            </a:endParaRPr>
          </a:p>
        </p:txBody>
      </p:sp>
      <p:sp>
        <p:nvSpPr>
          <p:cNvPr id="3" name="Espace réservé du contenu 2"/>
          <p:cNvSpPr>
            <a:spLocks noGrp="1"/>
          </p:cNvSpPr>
          <p:nvPr>
            <p:ph idx="1"/>
          </p:nvPr>
        </p:nvSpPr>
        <p:spPr/>
        <p:txBody>
          <a:bodyPr>
            <a:normAutofit lnSpcReduction="10000"/>
          </a:bodyPr>
          <a:lstStyle/>
          <a:p>
            <a:r>
              <a:rPr lang="fr-FR" dirty="0" smtClean="0"/>
              <a:t>Cicéron note que la douleur est haïe par l’animal tandis que le plaisir en est aimé.</a:t>
            </a:r>
          </a:p>
          <a:p>
            <a:r>
              <a:rPr lang="fr-FR" dirty="0" smtClean="0"/>
              <a:t>Douleur et plaisir ne sont donc </a:t>
            </a:r>
            <a:r>
              <a:rPr lang="fr-FR" b="1" dirty="0" smtClean="0"/>
              <a:t>pas seulement sentis mais aussi ressentis.</a:t>
            </a:r>
          </a:p>
          <a:p>
            <a:r>
              <a:rPr lang="fr-FR" dirty="0"/>
              <a:t>R</a:t>
            </a:r>
            <a:r>
              <a:rPr lang="fr-FR" dirty="0" smtClean="0"/>
              <a:t>essentir renvoie à la </a:t>
            </a:r>
            <a:r>
              <a:rPr lang="fr-FR" b="1" dirty="0" smtClean="0"/>
              <a:t>capacité d’être affecté psychiquement par les impressions sensibles</a:t>
            </a:r>
            <a:r>
              <a:rPr lang="fr-FR" dirty="0" smtClean="0"/>
              <a:t>. </a:t>
            </a:r>
          </a:p>
          <a:p>
            <a:r>
              <a:rPr lang="fr-FR" dirty="0" smtClean="0"/>
              <a:t>Plaisir et douleur sont donc les premières composantes de notre vie affective, qui trouve  son origine dans notre nature. </a:t>
            </a:r>
            <a:endParaRPr lang="fr-FR" dirty="0"/>
          </a:p>
          <a:p>
            <a:r>
              <a:rPr lang="fr-FR" dirty="0" smtClean="0"/>
              <a:t>Mais comment penser ce passage de la sensation au sentiment ?</a:t>
            </a:r>
          </a:p>
          <a:p>
            <a:pPr marL="0" indent="0">
              <a:buNone/>
            </a:pPr>
            <a:endParaRPr lang="fr-FR" dirty="0"/>
          </a:p>
        </p:txBody>
      </p:sp>
    </p:spTree>
    <p:extLst>
      <p:ext uri="{BB962C8B-B14F-4D97-AF65-F5344CB8AC3E}">
        <p14:creationId xmlns:p14="http://schemas.microsoft.com/office/powerpoint/2010/main" val="243474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accent6">
                    <a:lumMod val="50000"/>
                  </a:schemeClr>
                </a:solidFill>
              </a:rPr>
              <a:t>I. Sensibilité et subjectivité</a:t>
            </a:r>
            <a:endParaRPr lang="fr-FR" dirty="0">
              <a:solidFill>
                <a:schemeClr val="accent6">
                  <a:lumMod val="50000"/>
                </a:schemeClr>
              </a:solidFill>
            </a:endParaRPr>
          </a:p>
        </p:txBody>
      </p:sp>
      <p:sp>
        <p:nvSpPr>
          <p:cNvPr id="3" name="Espace réservé du contenu 2"/>
          <p:cNvSpPr>
            <a:spLocks noGrp="1"/>
          </p:cNvSpPr>
          <p:nvPr>
            <p:ph idx="1"/>
          </p:nvPr>
        </p:nvSpPr>
        <p:spPr/>
        <p:txBody>
          <a:bodyPr/>
          <a:lstStyle/>
          <a:p>
            <a:r>
              <a:rPr lang="fr-FR" dirty="0" smtClean="0"/>
              <a:t>Au sens courant, la sensibilité désigne la manière de sentir propre à chacun.</a:t>
            </a:r>
          </a:p>
          <a:p>
            <a:r>
              <a:rPr lang="fr-FR" dirty="0" smtClean="0"/>
              <a:t>Elle serait donc l’expression de la subjectivité, de l’individualité de chacun.</a:t>
            </a:r>
          </a:p>
          <a:p>
            <a:r>
              <a:rPr lang="fr-FR" dirty="0" smtClean="0"/>
              <a:t>La subjectivité désigne la dimension intérieure et personnelle de l’individu, du sujet. </a:t>
            </a:r>
          </a:p>
          <a:p>
            <a:r>
              <a:rPr lang="fr-FR" dirty="0" smtClean="0"/>
              <a:t>Mais en quoi consiste précisément cette « intériorité » ? Quelle faculté nous permet d’avoir cette vie intérieure ?</a:t>
            </a:r>
            <a:endParaRPr lang="fr-FR" dirty="0"/>
          </a:p>
        </p:txBody>
      </p:sp>
    </p:spTree>
    <p:extLst>
      <p:ext uri="{BB962C8B-B14F-4D97-AF65-F5344CB8AC3E}">
        <p14:creationId xmlns:p14="http://schemas.microsoft.com/office/powerpoint/2010/main" val="399402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solidFill>
                  <a:schemeClr val="accent6">
                    <a:lumMod val="50000"/>
                  </a:schemeClr>
                </a:solidFill>
              </a:rPr>
              <a:t>De la sensation au sentiment</a:t>
            </a:r>
            <a:endParaRPr lang="fr-FR" dirty="0">
              <a:solidFill>
                <a:schemeClr val="accent6">
                  <a:lumMod val="50000"/>
                </a:schemeClr>
              </a:solidFill>
            </a:endParaRPr>
          </a:p>
        </p:txBody>
      </p:sp>
      <p:sp>
        <p:nvSpPr>
          <p:cNvPr id="3" name="Espace réservé du contenu 2"/>
          <p:cNvSpPr>
            <a:spLocks noGrp="1"/>
          </p:cNvSpPr>
          <p:nvPr>
            <p:ph idx="1"/>
          </p:nvPr>
        </p:nvSpPr>
        <p:spPr/>
        <p:txBody>
          <a:bodyPr>
            <a:normAutofit lnSpcReduction="10000"/>
          </a:bodyPr>
          <a:lstStyle/>
          <a:p>
            <a:r>
              <a:rPr lang="fr-FR" dirty="0" smtClean="0"/>
              <a:t>A première vue, </a:t>
            </a:r>
            <a:r>
              <a:rPr lang="fr-FR" b="1" dirty="0" smtClean="0"/>
              <a:t>la douleur et le plaisir seraient plus localisés et de nature corporelle</a:t>
            </a:r>
            <a:r>
              <a:rPr lang="fr-FR" dirty="0" smtClean="0"/>
              <a:t>. Ce seraient donc des sensations.</a:t>
            </a:r>
          </a:p>
          <a:p>
            <a:r>
              <a:rPr lang="fr-FR" b="1" dirty="0" smtClean="0"/>
              <a:t>Le sentiment serait quelque chose de plus diffus et existentiel </a:t>
            </a:r>
            <a:r>
              <a:rPr lang="fr-FR" dirty="0" smtClean="0"/>
              <a:t>: la souffrance, la joie. Ainsi, on peut éprouver une souffrance morale sans douleur physique, ou encore une grande joie sans plaisir physique.</a:t>
            </a:r>
          </a:p>
          <a:p>
            <a:r>
              <a:rPr lang="fr-FR" b="1" dirty="0" smtClean="0"/>
              <a:t>Mais cette opposition est-elle si tranchée ? </a:t>
            </a:r>
            <a:r>
              <a:rPr lang="fr-FR" dirty="0" smtClean="0"/>
              <a:t>Que se passe-t-il exactement en moi quand j’éprouve une douleur ? Un mal de dos ou un mal de dent, par exemple ?</a:t>
            </a:r>
            <a:endParaRPr lang="fr-FR" dirty="0"/>
          </a:p>
        </p:txBody>
      </p:sp>
    </p:spTree>
    <p:extLst>
      <p:ext uri="{BB962C8B-B14F-4D97-AF65-F5344CB8AC3E}">
        <p14:creationId xmlns:p14="http://schemas.microsoft.com/office/powerpoint/2010/main" val="29424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solidFill>
                  <a:schemeClr val="accent6">
                    <a:lumMod val="50000"/>
                  </a:schemeClr>
                </a:solidFill>
              </a:rPr>
              <a:t>La douleur, un violent séisme du corps et de l’âme</a:t>
            </a:r>
            <a:endParaRPr lang="fr-FR" dirty="0">
              <a:solidFill>
                <a:schemeClr val="accent6">
                  <a:lumMod val="50000"/>
                </a:schemeClr>
              </a:solidFill>
            </a:endParaRPr>
          </a:p>
        </p:txBody>
      </p:sp>
      <p:sp>
        <p:nvSpPr>
          <p:cNvPr id="5" name="Espace réservé du contenu 4"/>
          <p:cNvSpPr>
            <a:spLocks noGrp="1"/>
          </p:cNvSpPr>
          <p:nvPr>
            <p:ph sz="half" idx="1"/>
          </p:nvPr>
        </p:nvSpPr>
        <p:spPr>
          <a:xfrm>
            <a:off x="457200" y="1600200"/>
            <a:ext cx="3520440" cy="5357192"/>
          </a:xfrm>
        </p:spPr>
        <p:txBody>
          <a:bodyPr>
            <a:normAutofit fontScale="77500" lnSpcReduction="20000"/>
          </a:bodyPr>
          <a:lstStyle/>
          <a:p>
            <a:r>
              <a:rPr lang="fr-FR" dirty="0" smtClean="0"/>
              <a:t>Le </a:t>
            </a:r>
            <a:r>
              <a:rPr lang="fr-FR" dirty="0"/>
              <a:t>mal de dent ne se situe pas « dans » la dent ; il déborde sur l’existence, envahit le sujet tout </a:t>
            </a:r>
            <a:r>
              <a:rPr lang="fr-FR" dirty="0" smtClean="0"/>
              <a:t>entier.</a:t>
            </a:r>
          </a:p>
          <a:p>
            <a:r>
              <a:rPr lang="fr-FR" dirty="0"/>
              <a:t>Là est son paradoxe : </a:t>
            </a:r>
            <a:r>
              <a:rPr lang="fr-FR" b="1" dirty="0"/>
              <a:t>subjective, la douleur est en moi mais me met hors de moi</a:t>
            </a:r>
            <a:r>
              <a:rPr lang="fr-FR" dirty="0"/>
              <a:t>. Elle m’expulse de moi-même, fait trembler ma psyché. </a:t>
            </a:r>
            <a:endParaRPr lang="fr-FR" dirty="0" smtClean="0"/>
          </a:p>
          <a:p>
            <a:r>
              <a:rPr lang="fr-FR" dirty="0" smtClean="0"/>
              <a:t>La </a:t>
            </a:r>
            <a:r>
              <a:rPr lang="fr-FR" dirty="0"/>
              <a:t>douleur, en ce sens, n’est jamais que </a:t>
            </a:r>
            <a:r>
              <a:rPr lang="fr-FR" b="1" dirty="0"/>
              <a:t>sensation</a:t>
            </a:r>
            <a:r>
              <a:rPr lang="fr-FR" dirty="0"/>
              <a:t>, elle est toujours en même temps </a:t>
            </a:r>
            <a:r>
              <a:rPr lang="fr-FR" b="1" dirty="0" smtClean="0"/>
              <a:t>émotion</a:t>
            </a:r>
            <a:r>
              <a:rPr lang="fr-FR" dirty="0"/>
              <a:t> </a:t>
            </a:r>
            <a:r>
              <a:rPr lang="fr-FR" dirty="0" smtClean="0"/>
              <a:t>et sentiment.</a:t>
            </a:r>
            <a:endParaRPr lang="fr-FR"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83969" y="1600200"/>
            <a:ext cx="3528392" cy="499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1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28600"/>
            <a:ext cx="5897880" cy="45719"/>
          </a:xfrm>
        </p:spPr>
        <p:txBody>
          <a:bodyPr>
            <a:normAutofit fontScale="90000"/>
          </a:bodyPr>
          <a:lstStyle/>
          <a:p>
            <a:endParaRPr lang="fr-FR" dirty="0"/>
          </a:p>
        </p:txBody>
      </p:sp>
      <p:sp>
        <p:nvSpPr>
          <p:cNvPr id="7" name="Espace réservé du texte 6"/>
          <p:cNvSpPr>
            <a:spLocks noGrp="1"/>
          </p:cNvSpPr>
          <p:nvPr>
            <p:ph type="body" idx="2"/>
          </p:nvPr>
        </p:nvSpPr>
        <p:spPr>
          <a:xfrm>
            <a:off x="457200" y="260648"/>
            <a:ext cx="6923112" cy="1839280"/>
          </a:xfrm>
        </p:spPr>
        <p:txBody>
          <a:bodyPr>
            <a:normAutofit/>
          </a:bodyPr>
          <a:lstStyle/>
          <a:p>
            <a:pPr algn="ctr"/>
            <a:r>
              <a:rPr lang="fr-FR" sz="2000" b="1" dirty="0" smtClean="0"/>
              <a:t>Comment expliquer alors que </a:t>
            </a:r>
            <a:r>
              <a:rPr lang="fr-FR" sz="2000" b="1" dirty="0"/>
              <a:t>certaines douleurs soient</a:t>
            </a:r>
            <a:r>
              <a:rPr lang="fr-FR" sz="2000" b="1" i="1" dirty="0"/>
              <a:t> </a:t>
            </a:r>
            <a:r>
              <a:rPr lang="fr-FR" sz="2000" b="1" dirty="0" smtClean="0"/>
              <a:t>dénuées </a:t>
            </a:r>
            <a:r>
              <a:rPr lang="fr-FR" sz="2000" b="1" dirty="0"/>
              <a:t>de souffrance, voire associées à la réalisation de soi ou au </a:t>
            </a:r>
            <a:r>
              <a:rPr lang="fr-FR" sz="2000" b="1" dirty="0" smtClean="0"/>
              <a:t>plaisir, comme les piercing, tatouages ou scarifications, notamment chez les adolescents ?</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321594" y="2133600"/>
            <a:ext cx="5510212"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0757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pPr algn="ctr"/>
            <a:r>
              <a:rPr lang="fr-FR" dirty="0" smtClean="0">
                <a:solidFill>
                  <a:schemeClr val="accent6">
                    <a:lumMod val="50000"/>
                  </a:schemeClr>
                </a:solidFill>
              </a:rPr>
              <a:t>Rites de meurtrissure</a:t>
            </a:r>
            <a:r>
              <a:rPr lang="fr-FR" u="sng" dirty="0" smtClean="0">
                <a:solidFill>
                  <a:schemeClr val="accent6">
                    <a:lumMod val="50000"/>
                  </a:schemeClr>
                </a:solidFill>
              </a:rPr>
              <a:t> et </a:t>
            </a:r>
            <a:r>
              <a:rPr lang="fr-FR" dirty="0" smtClean="0">
                <a:solidFill>
                  <a:schemeClr val="accent6">
                    <a:lumMod val="50000"/>
                  </a:schemeClr>
                </a:solidFill>
              </a:rPr>
              <a:t>signes d’identité</a:t>
            </a:r>
            <a:endParaRPr lang="fr-FR" dirty="0">
              <a:solidFill>
                <a:schemeClr val="accent6">
                  <a:lumMod val="50000"/>
                </a:schemeClr>
              </a:solidFill>
            </a:endParaRPr>
          </a:p>
        </p:txBody>
      </p:sp>
      <p:sp>
        <p:nvSpPr>
          <p:cNvPr id="6" name="Espace réservé du contenu 5"/>
          <p:cNvSpPr>
            <a:spLocks noGrp="1"/>
          </p:cNvSpPr>
          <p:nvPr>
            <p:ph sz="half" idx="1"/>
          </p:nvPr>
        </p:nvSpPr>
        <p:spPr>
          <a:xfrm>
            <a:off x="457200" y="1600200"/>
            <a:ext cx="3520440" cy="5257800"/>
          </a:xfrm>
        </p:spPr>
        <p:txBody>
          <a:bodyPr>
            <a:normAutofit fontScale="85000" lnSpcReduction="20000"/>
          </a:bodyPr>
          <a:lstStyle/>
          <a:p>
            <a:r>
              <a:rPr lang="fr-FR" dirty="0" smtClean="0"/>
              <a:t>Dans son livre </a:t>
            </a:r>
            <a:r>
              <a:rPr lang="fr-FR" i="1" u="sng" dirty="0" smtClean="0"/>
              <a:t>Expérience de la douleur, entre destruction et renaissance </a:t>
            </a:r>
            <a:r>
              <a:rPr lang="fr-FR" dirty="0" smtClean="0"/>
              <a:t>(2012</a:t>
            </a:r>
            <a:r>
              <a:rPr lang="fr-FR" dirty="0"/>
              <a:t>), David Le Breton montre </a:t>
            </a:r>
            <a:r>
              <a:rPr lang="fr-FR" dirty="0" smtClean="0"/>
              <a:t>que </a:t>
            </a:r>
            <a:r>
              <a:rPr lang="fr-FR" dirty="0"/>
              <a:t>la douleur peut devenir une protection, sinon une arme, contre… la souffrance. Comme si la douleur rendait possible </a:t>
            </a:r>
            <a:r>
              <a:rPr lang="fr-FR" dirty="0" smtClean="0"/>
              <a:t>un </a:t>
            </a:r>
            <a:r>
              <a:rPr lang="fr-FR" dirty="0"/>
              <a:t>retour à soi, </a:t>
            </a:r>
            <a:r>
              <a:rPr lang="fr-FR" dirty="0" smtClean="0"/>
              <a:t>alors que la souffrance me dépossède de moi-même.</a:t>
            </a:r>
            <a:endParaRPr lang="fr-FR" dirty="0"/>
          </a:p>
        </p:txBody>
      </p:sp>
      <p:sp>
        <p:nvSpPr>
          <p:cNvPr id="7" name="Espace réservé du contenu 6"/>
          <p:cNvSpPr>
            <a:spLocks noGrp="1"/>
          </p:cNvSpPr>
          <p:nvPr>
            <p:ph sz="half" idx="2"/>
          </p:nvPr>
        </p:nvSpPr>
        <p:spPr/>
        <p:txBody>
          <a:bodyPr>
            <a:normAutofit fontScale="85000" lnSpcReduction="20000"/>
          </a:bodyPr>
          <a:lstStyle/>
          <a:p>
            <a:r>
              <a:rPr lang="fr-FR" i="1" dirty="0"/>
              <a:t>« L’individu oppose la douleur qu’il s’inflige à la détresse éprouvée, comme un antidote pour ne pas mourir ou ne plus souffrir autant. Homéopathie symbolique où le mal remédie au mal, mais sous une forme qui demeure sous le contrôle de l’individu. »</a:t>
            </a:r>
            <a:r>
              <a:rPr lang="fr-FR" dirty="0"/>
              <a:t> </a:t>
            </a:r>
          </a:p>
        </p:txBody>
      </p:sp>
    </p:spTree>
    <p:extLst>
      <p:ext uri="{BB962C8B-B14F-4D97-AF65-F5344CB8AC3E}">
        <p14:creationId xmlns:p14="http://schemas.microsoft.com/office/powerpoint/2010/main" val="564584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 Partout où ça fait mal, c’est moi »</a:t>
            </a:r>
            <a:endParaRPr lang="fr-FR" dirty="0">
              <a:solidFill>
                <a:schemeClr val="tx1"/>
              </a:solidFill>
            </a:endParaRPr>
          </a:p>
        </p:txBody>
      </p:sp>
      <p:sp>
        <p:nvSpPr>
          <p:cNvPr id="3" name="Espace réservé du contenu 2"/>
          <p:cNvSpPr>
            <a:spLocks noGrp="1"/>
          </p:cNvSpPr>
          <p:nvPr>
            <p:ph sz="half" idx="1"/>
          </p:nvPr>
        </p:nvSpPr>
        <p:spPr>
          <a:xfrm>
            <a:off x="0" y="1600200"/>
            <a:ext cx="5508104" cy="5357192"/>
          </a:xfrm>
        </p:spPr>
        <p:txBody>
          <a:bodyPr>
            <a:normAutofit fontScale="62500" lnSpcReduction="20000"/>
          </a:bodyPr>
          <a:lstStyle/>
          <a:p>
            <a:r>
              <a:rPr lang="fr-FR" dirty="0"/>
              <a:t>« </a:t>
            </a:r>
            <a:r>
              <a:rPr lang="fr-FR" i="1" dirty="0"/>
              <a:t>Je suis jeune et riche et cultivé ; et je suis malheureux, névrosé et seul. Je descends d'une des meilleures familles de la rive droite du lac de Zurich, qu'on appelle aussi la Rive dorée. J'ai eu une éducation bourgeoise et j'ai été sage toute ma vie. Ma famille est passablement dégénérée, c'est pourquoi j'ai sans doute une lourde hérédité et je suis abîmé par mon milieu. Naturellement j'ai aussi le cancer, ce qui va de soi si l'on en juge d'après ce que je viens de dire. Cela dit, la question du cancer se présente d'une double manière : d'une part c'est une maladie du corps, dont il est bien probable que je mourrai prochainement, mais peut-être aussi puis-je la vaincre et survivre ; d'autre part, c'est une maladie de l'âme, dont je ne puis dire qu'une chose : c'est une chance qu'elle se soit enfin déclarée. Je veux dire par là qu'avec ce que j'ai reçu de ma famille au cours de ma peu réjouissante existence, la chose la plus intelligente que j'aie jamais faite, c'est d'attraper le cancer</a:t>
            </a:r>
            <a:r>
              <a:rPr lang="fr-FR" dirty="0"/>
              <a:t> ».</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52120" y="1340768"/>
            <a:ext cx="2733675"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392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Une expérience de soi</a:t>
            </a:r>
            <a:endParaRPr lang="fr-FR" dirty="0"/>
          </a:p>
        </p:txBody>
      </p:sp>
      <p:sp>
        <p:nvSpPr>
          <p:cNvPr id="6" name="Espace réservé du contenu 5"/>
          <p:cNvSpPr>
            <a:spLocks noGrp="1"/>
          </p:cNvSpPr>
          <p:nvPr>
            <p:ph idx="1"/>
          </p:nvPr>
        </p:nvSpPr>
        <p:spPr/>
        <p:txBody>
          <a:bodyPr>
            <a:normAutofit lnSpcReduction="10000"/>
          </a:bodyPr>
          <a:lstStyle/>
          <a:p>
            <a:r>
              <a:rPr lang="fr-FR" dirty="0" smtClean="0"/>
              <a:t>L’expérience de la douleur, de la maladie remet en question le </a:t>
            </a:r>
            <a:r>
              <a:rPr lang="fr-FR" b="1" dirty="0" smtClean="0"/>
              <a:t>dualisme</a:t>
            </a:r>
            <a:r>
              <a:rPr lang="fr-FR" dirty="0" smtClean="0"/>
              <a:t> classique de l’âme et du corps : dans la douleur, j’expérimente que je suis « un », que je « </a:t>
            </a:r>
            <a:r>
              <a:rPr lang="fr-FR" i="1" dirty="0" smtClean="0"/>
              <a:t>suis mon corps</a:t>
            </a:r>
            <a:r>
              <a:rPr lang="fr-FR" dirty="0" smtClean="0"/>
              <a:t> » comme le dira Maurice Merleau-Ponty, et non pas que « j’ai » un corps.</a:t>
            </a:r>
            <a:endParaRPr lang="fr-FR" dirty="0"/>
          </a:p>
          <a:p>
            <a:r>
              <a:rPr lang="fr-FR" dirty="0" smtClean="0"/>
              <a:t>Ces expériences corporelles sont aussi des aventures de l’âme et peuvent être l’occasion de s’affirmer comme un sujet libre, de se réapproprier sa vie, comme dans le cas d’une  victoire sur la maladie.</a:t>
            </a:r>
            <a:endParaRPr lang="fr-FR" dirty="0"/>
          </a:p>
        </p:txBody>
      </p:sp>
    </p:spTree>
    <p:extLst>
      <p:ext uri="{BB962C8B-B14F-4D97-AF65-F5344CB8AC3E}">
        <p14:creationId xmlns:p14="http://schemas.microsoft.com/office/powerpoint/2010/main" val="235275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dirty="0" smtClean="0">
                <a:solidFill>
                  <a:schemeClr val="accent6">
                    <a:lumMod val="50000"/>
                  </a:schemeClr>
                </a:solidFill>
              </a:rPr>
              <a:t>II. La sensibilité affective : émotions, sentiments, passions</a:t>
            </a:r>
            <a:endParaRPr lang="fr-FR" dirty="0">
              <a:solidFill>
                <a:schemeClr val="accent6">
                  <a:lumMod val="50000"/>
                </a:schemeClr>
              </a:solidFill>
            </a:endParaRPr>
          </a:p>
        </p:txBody>
      </p:sp>
      <p:sp>
        <p:nvSpPr>
          <p:cNvPr id="6" name="Espace réservé du contenu 5"/>
          <p:cNvSpPr>
            <a:spLocks noGrp="1"/>
          </p:cNvSpPr>
          <p:nvPr>
            <p:ph sz="half" idx="1"/>
          </p:nvPr>
        </p:nvSpPr>
        <p:spPr/>
        <p:txBody>
          <a:bodyPr>
            <a:normAutofit fontScale="85000" lnSpcReduction="10000"/>
          </a:bodyPr>
          <a:lstStyle/>
          <a:p>
            <a:pPr marL="0" indent="0" algn="ctr">
              <a:buNone/>
            </a:pPr>
            <a:r>
              <a:rPr lang="fr-FR" b="1" dirty="0" smtClean="0">
                <a:solidFill>
                  <a:schemeClr val="tx2">
                    <a:lumMod val="75000"/>
                  </a:schemeClr>
                </a:solidFill>
              </a:rPr>
              <a:t>Emotion</a:t>
            </a:r>
          </a:p>
          <a:p>
            <a:pPr marL="0" indent="0">
              <a:buNone/>
            </a:pPr>
            <a:r>
              <a:rPr lang="fr-FR" dirty="0" smtClean="0"/>
              <a:t>- du </a:t>
            </a:r>
            <a:r>
              <a:rPr lang="fr-FR" dirty="0"/>
              <a:t>latin </a:t>
            </a:r>
            <a:r>
              <a:rPr lang="fr-FR" i="1" dirty="0" err="1"/>
              <a:t>motio</a:t>
            </a:r>
            <a:r>
              <a:rPr lang="fr-FR" i="1" dirty="0"/>
              <a:t>,</a:t>
            </a:r>
            <a:r>
              <a:rPr lang="fr-FR" dirty="0"/>
              <a:t> « mouvoir » : le terme désigne donc « ce qui met en mouvement </a:t>
            </a:r>
            <a:r>
              <a:rPr lang="fr-FR" dirty="0" smtClean="0"/>
              <a:t>».</a:t>
            </a:r>
          </a:p>
          <a:p>
            <a:pPr marL="0" indent="0">
              <a:buNone/>
            </a:pPr>
            <a:endParaRPr lang="fr-FR" dirty="0"/>
          </a:p>
          <a:p>
            <a:pPr marL="0" indent="0">
              <a:buNone/>
            </a:pPr>
            <a:r>
              <a:rPr lang="fr-FR" dirty="0" smtClean="0"/>
              <a:t>- L’émotion est active et parfois positive. Elle me pousse à l’action. </a:t>
            </a:r>
          </a:p>
        </p:txBody>
      </p:sp>
      <p:sp>
        <p:nvSpPr>
          <p:cNvPr id="7" name="Espace réservé du contenu 6"/>
          <p:cNvSpPr>
            <a:spLocks noGrp="1"/>
          </p:cNvSpPr>
          <p:nvPr>
            <p:ph sz="half" idx="2"/>
          </p:nvPr>
        </p:nvSpPr>
        <p:spPr>
          <a:xfrm>
            <a:off x="4178808" y="1600200"/>
            <a:ext cx="3520440" cy="4997152"/>
          </a:xfrm>
        </p:spPr>
        <p:txBody>
          <a:bodyPr>
            <a:normAutofit fontScale="85000" lnSpcReduction="10000"/>
          </a:bodyPr>
          <a:lstStyle/>
          <a:p>
            <a:pPr marL="0" indent="0" algn="ctr">
              <a:buNone/>
            </a:pPr>
            <a:r>
              <a:rPr lang="fr-FR" b="1" dirty="0" smtClean="0">
                <a:solidFill>
                  <a:schemeClr val="tx2">
                    <a:lumMod val="75000"/>
                  </a:schemeClr>
                </a:solidFill>
              </a:rPr>
              <a:t>Passion</a:t>
            </a:r>
          </a:p>
          <a:p>
            <a:pPr marL="0" indent="0">
              <a:buNone/>
            </a:pPr>
            <a:r>
              <a:rPr lang="fr-FR" dirty="0" smtClean="0"/>
              <a:t>- du </a:t>
            </a:r>
            <a:r>
              <a:rPr lang="fr-FR" dirty="0"/>
              <a:t>latin </a:t>
            </a:r>
            <a:r>
              <a:rPr lang="fr-FR" i="1" dirty="0" err="1" smtClean="0"/>
              <a:t>patior</a:t>
            </a:r>
            <a:r>
              <a:rPr lang="fr-FR" i="1" dirty="0" smtClean="0"/>
              <a:t>,</a:t>
            </a:r>
            <a:r>
              <a:rPr lang="fr-FR" dirty="0" smtClean="0"/>
              <a:t> </a:t>
            </a:r>
            <a:r>
              <a:rPr lang="fr-FR" dirty="0"/>
              <a:t>lui-même apparenté au grec</a:t>
            </a:r>
            <a:r>
              <a:rPr lang="fr-FR" i="1" dirty="0"/>
              <a:t> pathos,</a:t>
            </a:r>
            <a:r>
              <a:rPr lang="fr-FR" dirty="0"/>
              <a:t> qui signifient tous deux « souffrance </a:t>
            </a:r>
            <a:r>
              <a:rPr lang="fr-FR" dirty="0" smtClean="0"/>
              <a:t>».</a:t>
            </a:r>
          </a:p>
          <a:p>
            <a:pPr marL="0" indent="0">
              <a:buNone/>
            </a:pPr>
            <a:r>
              <a:rPr lang="fr-FR" dirty="0" smtClean="0"/>
              <a:t> -La </a:t>
            </a:r>
            <a:r>
              <a:rPr lang="fr-FR" dirty="0"/>
              <a:t>passion renvoie à une sorte de maladie qui vient frapper l’être humain, elle a une dimension de passivité, elle est subie</a:t>
            </a:r>
            <a:r>
              <a:rPr lang="fr-FR" dirty="0" smtClean="0"/>
              <a:t>.</a:t>
            </a:r>
          </a:p>
          <a:p>
            <a:pPr marL="0" indent="0">
              <a:buNone/>
            </a:pPr>
            <a:r>
              <a:rPr lang="fr-FR" dirty="0" smtClean="0"/>
              <a:t> -La </a:t>
            </a:r>
            <a:r>
              <a:rPr lang="fr-FR" dirty="0"/>
              <a:t>passion est donc négative et </a:t>
            </a:r>
            <a:r>
              <a:rPr lang="fr-FR" dirty="0" smtClean="0"/>
              <a:t>passive. </a:t>
            </a:r>
            <a:endParaRPr lang="fr-FR" dirty="0"/>
          </a:p>
        </p:txBody>
      </p:sp>
    </p:spTree>
    <p:extLst>
      <p:ext uri="{BB962C8B-B14F-4D97-AF65-F5344CB8AC3E}">
        <p14:creationId xmlns:p14="http://schemas.microsoft.com/office/powerpoint/2010/main" val="212576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barn(inVertical)">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barn(inVertical)">
                                      <p:cBhvr>
                                        <p:cTn id="3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pPr algn="ctr"/>
            <a:r>
              <a:rPr lang="fr-FR" dirty="0" smtClean="0">
                <a:solidFill>
                  <a:schemeClr val="tx1"/>
                </a:solidFill>
              </a:rPr>
              <a:t>Le dernier pour la route (2009)</a:t>
            </a:r>
            <a:endParaRPr lang="fr-FR" dirty="0">
              <a:solidFill>
                <a:schemeClr val="tx1"/>
              </a:solidFill>
            </a:endParaRPr>
          </a:p>
        </p:txBody>
      </p:sp>
      <p:sp>
        <p:nvSpPr>
          <p:cNvPr id="7" name="Espace réservé du contenu 6"/>
          <p:cNvSpPr>
            <a:spLocks noGrp="1"/>
          </p:cNvSpPr>
          <p:nvPr>
            <p:ph sz="half" idx="1"/>
          </p:nvPr>
        </p:nvSpPr>
        <p:spPr/>
        <p:txBody>
          <a:bodyPr>
            <a:normAutofit fontScale="70000" lnSpcReduction="20000"/>
          </a:bodyPr>
          <a:lstStyle/>
          <a:p>
            <a:r>
              <a:rPr lang="fr-FR" dirty="0"/>
              <a:t>Ce film est l'adaptation d'un témoignage poignant sur la dépendance alcoolique. François Cluzet est magistral dans le rôle de ce business man qui voit sa vie bouleversée par sa consommation d'alcool. </a:t>
            </a:r>
            <a:endParaRPr lang="fr-FR" dirty="0" smtClean="0"/>
          </a:p>
          <a:p>
            <a:r>
              <a:rPr lang="fr-FR" dirty="0" smtClean="0"/>
              <a:t>L'alcool </a:t>
            </a:r>
            <a:r>
              <a:rPr lang="fr-FR" dirty="0"/>
              <a:t>qui prend de plus en plus de place dans son quotidien ... Il est loin le temps où il était social et récréatif ! Désormais, le verre de blanc est condition </a:t>
            </a:r>
            <a:r>
              <a:rPr lang="fr-FR" i="1" dirty="0"/>
              <a:t>sine qua none </a:t>
            </a:r>
            <a:r>
              <a:rPr lang="fr-FR" dirty="0"/>
              <a:t>pour débuter la journée.</a:t>
            </a:r>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78300" y="1844824"/>
            <a:ext cx="3521075"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2009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algn="ctr"/>
            <a:r>
              <a:rPr lang="fr-FR" dirty="0" smtClean="0"/>
              <a:t>. </a:t>
            </a:r>
            <a:endParaRPr lang="fr-FR" dirty="0"/>
          </a:p>
        </p:txBody>
      </p:sp>
      <p:sp>
        <p:nvSpPr>
          <p:cNvPr id="8" name="Espace réservé du texte 7"/>
          <p:cNvSpPr>
            <a:spLocks noGrp="1"/>
          </p:cNvSpPr>
          <p:nvPr>
            <p:ph type="body" idx="1"/>
          </p:nvPr>
        </p:nvSpPr>
        <p:spPr>
          <a:xfrm>
            <a:off x="467544" y="6858000"/>
            <a:ext cx="3520440" cy="45719"/>
          </a:xfrm>
        </p:spPr>
        <p:txBody>
          <a:bodyPr>
            <a:normAutofit fontScale="25000" lnSpcReduction="20000"/>
          </a:bodyPr>
          <a:lstStyle/>
          <a:p>
            <a:endParaRPr lang="fr-FR" dirty="0"/>
          </a:p>
        </p:txBody>
      </p:sp>
      <p:sp>
        <p:nvSpPr>
          <p:cNvPr id="9" name="Espace réservé du texte 8"/>
          <p:cNvSpPr>
            <a:spLocks noGrp="1"/>
          </p:cNvSpPr>
          <p:nvPr>
            <p:ph type="body" sz="half" idx="3"/>
          </p:nvPr>
        </p:nvSpPr>
        <p:spPr/>
        <p:txBody>
          <a:bodyPr>
            <a:normAutofit fontScale="85000" lnSpcReduction="20000"/>
          </a:bodyPr>
          <a:lstStyle/>
          <a:p>
            <a:r>
              <a:rPr lang="fr-FR" dirty="0" smtClean="0"/>
              <a:t>Adriaen Brouwer, école hollandaise (XVIIème)</a:t>
            </a:r>
            <a:endParaRPr lang="fr-FR" dirty="0"/>
          </a:p>
        </p:txBody>
      </p:sp>
      <p:sp>
        <p:nvSpPr>
          <p:cNvPr id="6" name="Espace réservé du contenu 5"/>
          <p:cNvSpPr>
            <a:spLocks noGrp="1"/>
          </p:cNvSpPr>
          <p:nvPr>
            <p:ph sz="quarter" idx="2"/>
          </p:nvPr>
        </p:nvSpPr>
        <p:spPr>
          <a:xfrm>
            <a:off x="179512" y="188640"/>
            <a:ext cx="3798128" cy="6669360"/>
          </a:xfrm>
          <a:ln>
            <a:solidFill>
              <a:schemeClr val="bg2">
                <a:lumMod val="50000"/>
              </a:schemeClr>
            </a:solidFill>
          </a:ln>
        </p:spPr>
        <p:txBody>
          <a:bodyPr>
            <a:normAutofit fontScale="77500" lnSpcReduction="20000"/>
          </a:bodyPr>
          <a:lstStyle/>
          <a:p>
            <a:r>
              <a:rPr lang="fr-FR" dirty="0" smtClean="0"/>
              <a:t>L’addiction à l’alcool ou au jeu n’a plus rien à voir avec le plaisir de boire ou de jouer : c’est </a:t>
            </a:r>
            <a:r>
              <a:rPr lang="fr-FR" b="1" dirty="0" smtClean="0"/>
              <a:t>un état de souffrance ou de dépendance </a:t>
            </a:r>
            <a:r>
              <a:rPr lang="fr-FR" dirty="0" smtClean="0"/>
              <a:t>que l’on nomme la passion.</a:t>
            </a:r>
          </a:p>
          <a:p>
            <a:r>
              <a:rPr lang="fr-FR" dirty="0" smtClean="0"/>
              <a:t>La passion marque donc </a:t>
            </a:r>
            <a:r>
              <a:rPr lang="fr-FR" b="1" dirty="0" smtClean="0"/>
              <a:t>le moment où un désir, ponctuel et passager, est devenu capable d’organiser, d’orienter et d’imprimer sa forme à l’ensemble d’une personnalité</a:t>
            </a:r>
            <a:r>
              <a:rPr lang="fr-FR" dirty="0" smtClean="0"/>
              <a:t>. Les alcooliques ne sont pas de « bons vivants », mais des personnes prisonnières de leur passion au point d’en être l’illustration abstraite et caricaturale. </a:t>
            </a:r>
          </a:p>
          <a:p>
            <a:r>
              <a:rPr lang="fr-FR" dirty="0" smtClean="0"/>
              <a:t>La passion est donc </a:t>
            </a:r>
            <a:r>
              <a:rPr lang="fr-FR" b="1" dirty="0" smtClean="0"/>
              <a:t>destructrice pour le sujet </a:t>
            </a:r>
            <a:r>
              <a:rPr lang="fr-FR" dirty="0" smtClean="0"/>
              <a:t>qui la vit, mais aussi la </a:t>
            </a:r>
            <a:r>
              <a:rPr lang="fr-FR" b="1" dirty="0" smtClean="0"/>
              <a:t>négation même de son objet</a:t>
            </a:r>
            <a:r>
              <a:rPr lang="fr-FR" dirty="0" smtClean="0"/>
              <a:t>. L’alcool n’est plus ce que désire l’individu, mais le mode par lequel il se rapporte au monde et le perçoit.</a:t>
            </a:r>
            <a:endParaRPr lang="fr-FR" dirty="0"/>
          </a:p>
        </p:txBody>
      </p:sp>
      <p:pic>
        <p:nvPicPr>
          <p:cNvPr id="717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4178300" y="548680"/>
            <a:ext cx="4210124" cy="5184576"/>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9879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5436096" y="188640"/>
            <a:ext cx="3429000" cy="2057400"/>
          </a:xfrm>
        </p:spPr>
        <p:txBody>
          <a:bodyPr>
            <a:normAutofit/>
          </a:bodyPr>
          <a:lstStyle/>
          <a:p>
            <a:r>
              <a:rPr lang="fr-FR" sz="1800" b="0" dirty="0" smtClean="0">
                <a:solidFill>
                  <a:schemeClr val="bg1"/>
                </a:solidFill>
              </a:rPr>
              <a:t>L’avarice, une passion dont Molière a su dégager,</a:t>
            </a:r>
            <a:r>
              <a:rPr lang="fr-FR" sz="1800" b="0" i="1" u="sng" dirty="0" smtClean="0">
                <a:solidFill>
                  <a:schemeClr val="bg1"/>
                </a:solidFill>
              </a:rPr>
              <a:t> </a:t>
            </a:r>
            <a:r>
              <a:rPr lang="fr-FR" sz="1800" b="0" dirty="0" smtClean="0">
                <a:solidFill>
                  <a:schemeClr val="bg1"/>
                </a:solidFill>
              </a:rPr>
              <a:t>dans </a:t>
            </a:r>
            <a:r>
              <a:rPr lang="fr-FR" sz="1800" b="0" i="1" u="sng" dirty="0" smtClean="0">
                <a:solidFill>
                  <a:schemeClr val="bg1"/>
                </a:solidFill>
              </a:rPr>
              <a:t>l’Avare</a:t>
            </a:r>
            <a:r>
              <a:rPr lang="fr-FR" sz="1800" b="0" dirty="0" smtClean="0">
                <a:solidFill>
                  <a:schemeClr val="bg1"/>
                </a:solidFill>
              </a:rPr>
              <a:t>, tout le potentiel comique pour mieux en dénoncer la cruauté</a:t>
            </a:r>
            <a:endParaRPr lang="fr-FR" sz="1800" b="0" i="1" u="sng" dirty="0">
              <a:solidFill>
                <a:schemeClr val="bg1"/>
              </a:solidFill>
            </a:endParaRPr>
          </a:p>
        </p:txBody>
      </p:sp>
      <p:sp>
        <p:nvSpPr>
          <p:cNvPr id="9" name="Espace réservé du texte 8"/>
          <p:cNvSpPr>
            <a:spLocks noGrp="1"/>
          </p:cNvSpPr>
          <p:nvPr>
            <p:ph type="body" sz="half" idx="2"/>
          </p:nvPr>
        </p:nvSpPr>
        <p:spPr>
          <a:xfrm>
            <a:off x="5364088" y="2492896"/>
            <a:ext cx="3429000" cy="4320480"/>
          </a:xfrm>
        </p:spPr>
        <p:txBody>
          <a:bodyPr>
            <a:normAutofit lnSpcReduction="10000"/>
          </a:bodyPr>
          <a:lstStyle/>
          <a:p>
            <a:r>
              <a:rPr lang="fr-FR" sz="1800" dirty="0" smtClean="0"/>
              <a:t>Le passionné est comique parce qu’il est caricatural, tel Harpagon à la recherche de sa cassette. De Funès illustre ici parfaitement l’essence du comique selon Henri Bergson : « </a:t>
            </a:r>
            <a:r>
              <a:rPr lang="fr-FR" sz="1800" i="1" dirty="0" smtClean="0"/>
              <a:t>du mécanique plaqué sur du vivant </a:t>
            </a:r>
            <a:r>
              <a:rPr lang="fr-FR" sz="1800" dirty="0" smtClean="0"/>
              <a:t>» (</a:t>
            </a:r>
            <a:r>
              <a:rPr lang="fr-FR" sz="1800" i="1" u="sng" dirty="0" smtClean="0"/>
              <a:t>Le Rire</a:t>
            </a:r>
            <a:r>
              <a:rPr lang="fr-FR" sz="1800" dirty="0" smtClean="0"/>
              <a:t>)</a:t>
            </a:r>
          </a:p>
          <a:p>
            <a:r>
              <a:rPr lang="fr-FR" sz="1800" dirty="0" smtClean="0"/>
              <a:t>Harpagon est littéralement possédé par sa passion pour l’argent, qui devient le filtre </a:t>
            </a:r>
            <a:r>
              <a:rPr lang="fr-FR" sz="1800" dirty="0"/>
              <a:t>à </a:t>
            </a:r>
            <a:r>
              <a:rPr lang="fr-FR" sz="1800" dirty="0" smtClean="0"/>
              <a:t>travers lequel </a:t>
            </a:r>
            <a:r>
              <a:rPr lang="fr-FR" sz="1800" dirty="0"/>
              <a:t>il voit le monde : « </a:t>
            </a:r>
            <a:r>
              <a:rPr lang="fr-FR" sz="1800" i="1" dirty="0"/>
              <a:t>Que de gens assemblés ! Je ne jette mes regards sur personne qui ne me donne des soupçons, et tout me semble mon </a:t>
            </a:r>
            <a:r>
              <a:rPr lang="fr-FR" sz="1800" i="1" dirty="0" smtClean="0"/>
              <a:t>voleur</a:t>
            </a:r>
            <a:r>
              <a:rPr lang="fr-FR" sz="1800" dirty="0" smtClean="0"/>
              <a:t> »</a:t>
            </a:r>
          </a:p>
          <a:p>
            <a:r>
              <a:rPr lang="fr-FR" dirty="0" smtClean="0"/>
              <a:t> </a:t>
            </a:r>
            <a:endParaRPr lang="fr-FR" dirty="0"/>
          </a:p>
          <a:p>
            <a:endParaRPr lang="fr-FR" dirty="0"/>
          </a:p>
        </p:txBody>
      </p:sp>
      <p:pic>
        <p:nvPicPr>
          <p:cNvPr id="819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486" r="12486"/>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55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6">
                    <a:lumMod val="50000"/>
                  </a:schemeClr>
                </a:solidFill>
              </a:rPr>
              <a:t>La conscience, siège de la vie intérieure</a:t>
            </a:r>
            <a:endParaRPr lang="fr-FR" dirty="0">
              <a:solidFill>
                <a:schemeClr val="accent6">
                  <a:lumMod val="50000"/>
                </a:schemeClr>
              </a:solidFill>
            </a:endParaRPr>
          </a:p>
        </p:txBody>
      </p:sp>
      <p:sp>
        <p:nvSpPr>
          <p:cNvPr id="3" name="Espace réservé du contenu 2"/>
          <p:cNvSpPr>
            <a:spLocks noGrp="1"/>
          </p:cNvSpPr>
          <p:nvPr>
            <p:ph idx="1"/>
          </p:nvPr>
        </p:nvSpPr>
        <p:spPr/>
        <p:txBody>
          <a:bodyPr/>
          <a:lstStyle/>
          <a:p>
            <a:r>
              <a:rPr lang="fr-FR" dirty="0" smtClean="0"/>
              <a:t>Qu’est-ce que la conscience ? </a:t>
            </a:r>
          </a:p>
          <a:p>
            <a:r>
              <a:rPr lang="fr-FR" dirty="0" smtClean="0"/>
              <a:t>Etymologie, le latin, cum-</a:t>
            </a:r>
            <a:r>
              <a:rPr lang="fr-FR" dirty="0" err="1" smtClean="0"/>
              <a:t>scientia</a:t>
            </a:r>
            <a:r>
              <a:rPr lang="fr-FR" dirty="0" smtClean="0"/>
              <a:t> : le savoir qui accompagne. Par la conscience, j’agis, je sens, je pense, et je le sais.</a:t>
            </a:r>
          </a:p>
          <a:p>
            <a:r>
              <a:rPr lang="fr-FR" dirty="0" smtClean="0"/>
              <a:t>Moi seul ai accès à ma conscience. J’en suis le seul occupant. Elle est cette « citadelle intérieure » par laquelle je me comprends comme séparé et distinct du monde et des autres.</a:t>
            </a:r>
          </a:p>
          <a:p>
            <a:r>
              <a:rPr lang="fr-FR" dirty="0" smtClean="0"/>
              <a:t>C’est grâce à ma conscience que je peux dire « Je » ou « Moi ».</a:t>
            </a:r>
            <a:endParaRPr lang="fr-FR" dirty="0"/>
          </a:p>
        </p:txBody>
      </p:sp>
    </p:spTree>
    <p:extLst>
      <p:ext uri="{BB962C8B-B14F-4D97-AF65-F5344CB8AC3E}">
        <p14:creationId xmlns:p14="http://schemas.microsoft.com/office/powerpoint/2010/main" val="21253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smtClean="0">
                <a:solidFill>
                  <a:schemeClr val="tx1"/>
                </a:solidFill>
              </a:rPr>
              <a:t>Emotions ou sentiments ?</a:t>
            </a:r>
            <a:endParaRPr lang="fr-FR" dirty="0">
              <a:solidFill>
                <a:schemeClr val="tx1"/>
              </a:solidFill>
            </a:endParaRPr>
          </a:p>
        </p:txBody>
      </p:sp>
      <p:sp>
        <p:nvSpPr>
          <p:cNvPr id="5" name="Espace réservé du contenu 4"/>
          <p:cNvSpPr>
            <a:spLocks noGrp="1"/>
          </p:cNvSpPr>
          <p:nvPr>
            <p:ph idx="1"/>
          </p:nvPr>
        </p:nvSpPr>
        <p:spPr/>
        <p:txBody>
          <a:bodyPr>
            <a:normAutofit/>
          </a:bodyPr>
          <a:lstStyle/>
          <a:p>
            <a:r>
              <a:rPr lang="fr-FR" dirty="0" smtClean="0"/>
              <a:t>Les sentiments sont </a:t>
            </a:r>
            <a:r>
              <a:rPr lang="fr-FR" dirty="0"/>
              <a:t>de nature bien plus </a:t>
            </a:r>
            <a:r>
              <a:rPr lang="fr-FR" dirty="0" smtClean="0"/>
              <a:t>intellectuelle et abstraite que les émotions. </a:t>
            </a:r>
          </a:p>
          <a:p>
            <a:r>
              <a:rPr lang="fr-FR" dirty="0" smtClean="0"/>
              <a:t>Toute </a:t>
            </a:r>
            <a:r>
              <a:rPr lang="fr-FR" dirty="0"/>
              <a:t>la difficulté vient ici de ce que nous employons souvent un terme unique – tristesse, colère – pour nommer tantôt un sentiment, tantôt une émotion. </a:t>
            </a:r>
            <a:endParaRPr lang="fr-FR" dirty="0" smtClean="0"/>
          </a:p>
          <a:p>
            <a:pPr marL="0" indent="0">
              <a:buNone/>
            </a:pPr>
            <a:endParaRPr lang="fr-FR" dirty="0"/>
          </a:p>
        </p:txBody>
      </p:sp>
    </p:spTree>
    <p:extLst>
      <p:ext uri="{BB962C8B-B14F-4D97-AF65-F5344CB8AC3E}">
        <p14:creationId xmlns:p14="http://schemas.microsoft.com/office/powerpoint/2010/main" val="57873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solidFill>
                  <a:schemeClr val="tx1"/>
                </a:solidFill>
              </a:rPr>
              <a:t>Sentiment ou émotion de tristesse ?</a:t>
            </a:r>
            <a:endParaRPr lang="fr-FR" dirty="0">
              <a:solidFill>
                <a:schemeClr val="tx1"/>
              </a:solidFill>
            </a:endParaRPr>
          </a:p>
        </p:txBody>
      </p:sp>
      <p:sp>
        <p:nvSpPr>
          <p:cNvPr id="6" name="Espace réservé du texte 5"/>
          <p:cNvSpPr>
            <a:spLocks noGrp="1"/>
          </p:cNvSpPr>
          <p:nvPr>
            <p:ph type="body" idx="1"/>
          </p:nvPr>
        </p:nvSpPr>
        <p:spPr>
          <a:xfrm>
            <a:off x="467544" y="6237312"/>
            <a:ext cx="3520440" cy="457200"/>
          </a:xfrm>
        </p:spPr>
        <p:txBody>
          <a:bodyPr>
            <a:normAutofit fontScale="85000" lnSpcReduction="20000"/>
          </a:bodyPr>
          <a:lstStyle/>
          <a:p>
            <a:r>
              <a:rPr lang="fr-FR" i="1" dirty="0" smtClean="0"/>
              <a:t>La Madeleine à la veilleuse</a:t>
            </a:r>
            <a:r>
              <a:rPr lang="fr-FR" dirty="0" smtClean="0"/>
              <a:t>, Georges de la Tour (1640)</a:t>
            </a:r>
            <a:endParaRPr lang="fr-FR" dirty="0"/>
          </a:p>
        </p:txBody>
      </p:sp>
      <p:sp>
        <p:nvSpPr>
          <p:cNvPr id="7" name="Espace réservé du texte 6"/>
          <p:cNvSpPr>
            <a:spLocks noGrp="1"/>
          </p:cNvSpPr>
          <p:nvPr>
            <p:ph type="body" sz="half" idx="3"/>
          </p:nvPr>
        </p:nvSpPr>
        <p:spPr>
          <a:xfrm>
            <a:off x="4427984" y="6237312"/>
            <a:ext cx="3520440" cy="457200"/>
          </a:xfrm>
        </p:spPr>
        <p:txBody>
          <a:bodyPr>
            <a:normAutofit fontScale="85000" lnSpcReduction="20000"/>
          </a:bodyPr>
          <a:lstStyle/>
          <a:p>
            <a:r>
              <a:rPr lang="fr-FR" dirty="0" smtClean="0"/>
              <a:t>La douleur d’Andromaque, Jacques-Louis David (1783)</a:t>
            </a:r>
            <a:endParaRPr lang="fr-FR" dirty="0"/>
          </a:p>
        </p:txBody>
      </p:sp>
      <p:pic>
        <p:nvPicPr>
          <p:cNvPr id="4098"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bwMode="auto">
          <a:xfrm>
            <a:off x="467544" y="1711324"/>
            <a:ext cx="3312368" cy="4525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211960" y="1628800"/>
            <a:ext cx="3744416" cy="453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6989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pPr algn="ctr"/>
            <a:r>
              <a:rPr lang="fr-FR" dirty="0" smtClean="0">
                <a:solidFill>
                  <a:schemeClr val="tx1"/>
                </a:solidFill>
              </a:rPr>
              <a:t>Emotion ou sentiment de colère </a:t>
            </a:r>
            <a:r>
              <a:rPr lang="fr-FR" dirty="0" smtClean="0"/>
              <a:t>?</a:t>
            </a:r>
            <a:endParaRPr lang="fr-FR" dirty="0"/>
          </a:p>
        </p:txBody>
      </p:sp>
      <p:pic>
        <p:nvPicPr>
          <p:cNvPr id="5123"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78300" y="2132856"/>
            <a:ext cx="442614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072987"/>
            <a:ext cx="3521075" cy="35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44824"/>
            <a:ext cx="3771181"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556792"/>
            <a:ext cx="3915197" cy="5301208"/>
          </a:xfrm>
          <a:prstGeom prst="rect">
            <a:avLst/>
          </a:prstGeom>
          <a:noFill/>
          <a:ln w="9525">
            <a:solidFill>
              <a:schemeClr val="tx1"/>
            </a:solidFill>
            <a:miter lim="800000"/>
            <a:headEnd/>
            <a:tailEnd/>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2791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algn="ctr"/>
            <a:r>
              <a:rPr lang="fr-FR" dirty="0" smtClean="0"/>
              <a:t>Analyse </a:t>
            </a:r>
            <a:endParaRPr lang="fr-FR" dirty="0"/>
          </a:p>
        </p:txBody>
      </p:sp>
      <p:sp>
        <p:nvSpPr>
          <p:cNvPr id="6" name="Espace réservé du contenu 5"/>
          <p:cNvSpPr>
            <a:spLocks noGrp="1"/>
          </p:cNvSpPr>
          <p:nvPr>
            <p:ph sz="half" idx="1"/>
          </p:nvPr>
        </p:nvSpPr>
        <p:spPr>
          <a:xfrm>
            <a:off x="457200" y="1600200"/>
            <a:ext cx="3520440" cy="4925144"/>
          </a:xfrm>
        </p:spPr>
        <p:txBody>
          <a:bodyPr>
            <a:normAutofit fontScale="85000" lnSpcReduction="20000"/>
          </a:bodyPr>
          <a:lstStyle/>
          <a:p>
            <a:r>
              <a:rPr lang="fr-FR" dirty="0" smtClean="0"/>
              <a:t>Quand </a:t>
            </a:r>
            <a:r>
              <a:rPr lang="fr-FR" dirty="0"/>
              <a:t>je médite sur le caractère fini de l’existence humaine, sur la mort, </a:t>
            </a:r>
            <a:r>
              <a:rPr lang="fr-FR" dirty="0" smtClean="0"/>
              <a:t>telle la Madeleine de Georges de la Tour, j’éprouve </a:t>
            </a:r>
            <a:r>
              <a:rPr lang="fr-FR" dirty="0"/>
              <a:t>un sentiment de </a:t>
            </a:r>
            <a:r>
              <a:rPr lang="fr-FR" dirty="0" smtClean="0"/>
              <a:t>tristesse.</a:t>
            </a:r>
          </a:p>
          <a:p>
            <a:r>
              <a:rPr lang="fr-FR" dirty="0" smtClean="0"/>
              <a:t>Quand je suis confronté à la mort d’un proche et que je pleure, </a:t>
            </a:r>
            <a:r>
              <a:rPr lang="fr-FR" dirty="0"/>
              <a:t>j’ai une émotion de </a:t>
            </a:r>
            <a:r>
              <a:rPr lang="fr-FR" dirty="0" smtClean="0"/>
              <a:t>tristesse, telle l’Andromaque représentée par David.</a:t>
            </a:r>
          </a:p>
          <a:p>
            <a:endParaRPr lang="fr-FR" dirty="0"/>
          </a:p>
        </p:txBody>
      </p:sp>
      <p:sp>
        <p:nvSpPr>
          <p:cNvPr id="7" name="Espace réservé du contenu 6"/>
          <p:cNvSpPr>
            <a:spLocks noGrp="1"/>
          </p:cNvSpPr>
          <p:nvPr>
            <p:ph sz="half" idx="2"/>
          </p:nvPr>
        </p:nvSpPr>
        <p:spPr>
          <a:xfrm>
            <a:off x="4178808" y="1600200"/>
            <a:ext cx="3520440" cy="5141168"/>
          </a:xfrm>
        </p:spPr>
        <p:txBody>
          <a:bodyPr>
            <a:normAutofit fontScale="85000" lnSpcReduction="20000"/>
          </a:bodyPr>
          <a:lstStyle/>
          <a:p>
            <a:r>
              <a:rPr lang="fr-FR" dirty="0"/>
              <a:t>Quand je lis qu’un élu de la République profite des deniers publics pour mener une vie de satrape, j’ai un sentiment de colère. </a:t>
            </a:r>
            <a:endParaRPr lang="fr-FR" dirty="0" smtClean="0"/>
          </a:p>
          <a:p>
            <a:r>
              <a:rPr lang="fr-FR" dirty="0" smtClean="0"/>
              <a:t>Quand </a:t>
            </a:r>
            <a:r>
              <a:rPr lang="fr-FR" dirty="0"/>
              <a:t>un scooter frôle ma voiture et en raye la carrosserie au passage, j’ai une émotion de colère et peut me répandre en injures, tel le capitaine Haddock</a:t>
            </a:r>
          </a:p>
        </p:txBody>
      </p:sp>
    </p:spTree>
    <p:extLst>
      <p:ext uri="{BB962C8B-B14F-4D97-AF65-F5344CB8AC3E}">
        <p14:creationId xmlns:p14="http://schemas.microsoft.com/office/powerpoint/2010/main" val="2265797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solidFill>
                  <a:schemeClr val="tx1"/>
                </a:solidFill>
              </a:rPr>
              <a:t>L’émotion s’exprime à travers le corps</a:t>
            </a:r>
            <a:endParaRPr lang="fr-FR" dirty="0">
              <a:solidFill>
                <a:schemeClr val="tx1"/>
              </a:solidFill>
            </a:endParaRPr>
          </a:p>
        </p:txBody>
      </p:sp>
      <p:sp>
        <p:nvSpPr>
          <p:cNvPr id="3" name="Espace réservé du contenu 2"/>
          <p:cNvSpPr>
            <a:spLocks noGrp="1"/>
          </p:cNvSpPr>
          <p:nvPr>
            <p:ph idx="1"/>
          </p:nvPr>
        </p:nvSpPr>
        <p:spPr>
          <a:xfrm>
            <a:off x="457200" y="1609416"/>
            <a:ext cx="7239000" cy="5131952"/>
          </a:xfrm>
        </p:spPr>
        <p:txBody>
          <a:bodyPr>
            <a:normAutofit fontScale="92500" lnSpcReduction="10000"/>
          </a:bodyPr>
          <a:lstStyle/>
          <a:p>
            <a:r>
              <a:rPr lang="fr-FR" b="1" dirty="0"/>
              <a:t>La frontière entre les deux paraît ténue ?</a:t>
            </a:r>
            <a:r>
              <a:rPr lang="fr-FR" dirty="0"/>
              <a:t> Elle ne l’est pourtant pas, car </a:t>
            </a:r>
            <a:r>
              <a:rPr lang="fr-FR" b="1" dirty="0"/>
              <a:t>l’émotion engage dans tous les cas un mouvement, des manifestations corporelles</a:t>
            </a:r>
            <a:r>
              <a:rPr lang="fr-FR" dirty="0" smtClean="0"/>
              <a:t>. </a:t>
            </a:r>
            <a:r>
              <a:rPr lang="fr-FR" dirty="0"/>
              <a:t>Les larmes, le fait de taper du poing sur le volant. </a:t>
            </a:r>
            <a:endParaRPr lang="fr-FR" dirty="0" smtClean="0"/>
          </a:p>
          <a:p>
            <a:r>
              <a:rPr lang="fr-FR" b="1" dirty="0" smtClean="0"/>
              <a:t>Un </a:t>
            </a:r>
            <a:r>
              <a:rPr lang="fr-FR" b="1" dirty="0"/>
              <a:t>sentiment ne vous fera jamais courir ni vous battre</a:t>
            </a:r>
            <a:r>
              <a:rPr lang="fr-FR" dirty="0"/>
              <a:t>. Une émotion, si. De même que l’émotion vous fait rougir ou blêmir, ou accélère votre pouls ou libère en vous une décharge d’adrénaline… </a:t>
            </a:r>
            <a:endParaRPr lang="fr-FR" dirty="0" smtClean="0"/>
          </a:p>
          <a:p>
            <a:r>
              <a:rPr lang="fr-FR" b="1" dirty="0" smtClean="0"/>
              <a:t>Le sentiment est une manifestation déjà plus intériorisée de la sensibilité</a:t>
            </a:r>
            <a:r>
              <a:rPr lang="fr-FR" dirty="0" smtClean="0"/>
              <a:t>, qui accompagne le travail de la réflexion, de la pensée ou de l’imagination.</a:t>
            </a:r>
            <a:endParaRPr lang="fr-FR" dirty="0" smtClean="0"/>
          </a:p>
        </p:txBody>
      </p:sp>
    </p:spTree>
    <p:extLst>
      <p:ext uri="{BB962C8B-B14F-4D97-AF65-F5344CB8AC3E}">
        <p14:creationId xmlns:p14="http://schemas.microsoft.com/office/powerpoint/2010/main" val="5051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596792"/>
          </a:xfrm>
        </p:spPr>
        <p:txBody>
          <a:bodyPr>
            <a:normAutofit/>
          </a:bodyPr>
          <a:lstStyle/>
          <a:p>
            <a:r>
              <a:rPr lang="fr-FR" sz="3200" dirty="0" smtClean="0"/>
              <a:t>Le </a:t>
            </a:r>
            <a:r>
              <a:rPr lang="fr-FR" sz="3200" dirty="0" err="1" smtClean="0"/>
              <a:t>pb</a:t>
            </a:r>
            <a:r>
              <a:rPr lang="fr-FR" sz="3200" dirty="0" smtClean="0"/>
              <a:t> est </a:t>
            </a:r>
            <a:r>
              <a:rPr lang="fr-FR" sz="3200" dirty="0" smtClean="0"/>
              <a:t>donc le suivant (cf.ch2) : </a:t>
            </a:r>
            <a:r>
              <a:rPr lang="fr-FR" sz="3200" dirty="0" smtClean="0"/>
              <a:t>Quelle </a:t>
            </a:r>
            <a:r>
              <a:rPr lang="fr-FR" sz="3200" dirty="0" smtClean="0"/>
              <a:t>valeur et quelle place accorder à nos émotions ?</a:t>
            </a:r>
            <a:endParaRPr lang="fr-FR" sz="3200" dirty="0"/>
          </a:p>
        </p:txBody>
      </p:sp>
      <p:sp>
        <p:nvSpPr>
          <p:cNvPr id="4" name="Espace réservé du contenu 3"/>
          <p:cNvSpPr>
            <a:spLocks noGrp="1"/>
          </p:cNvSpPr>
          <p:nvPr>
            <p:ph sz="half" idx="1"/>
          </p:nvPr>
        </p:nvSpPr>
        <p:spPr>
          <a:xfrm>
            <a:off x="457200" y="1916832"/>
            <a:ext cx="3520440" cy="4941168"/>
          </a:xfrm>
        </p:spPr>
        <p:txBody>
          <a:bodyPr>
            <a:normAutofit fontScale="92500"/>
          </a:bodyPr>
          <a:lstStyle/>
          <a:p>
            <a:r>
              <a:rPr lang="fr-FR" b="1" i="1" dirty="0" smtClean="0"/>
              <a:t>Laisser libre cours à ses émotions ? Leur obéir aveuglément ?</a:t>
            </a:r>
          </a:p>
          <a:p>
            <a:pPr marL="0" indent="0">
              <a:buNone/>
            </a:pPr>
            <a:r>
              <a:rPr lang="fr-FR" dirty="0" smtClean="0"/>
              <a:t>Non, car risque d’être </a:t>
            </a:r>
            <a:r>
              <a:rPr lang="fr-FR" dirty="0"/>
              <a:t>emporté et submergé par elles, d’être ballotté, de passer sans cesse des larmes au rire, de l’excitation à l’abattement </a:t>
            </a:r>
            <a:r>
              <a:rPr lang="fr-FR" dirty="0" smtClean="0"/>
              <a:t>;</a:t>
            </a:r>
            <a:endParaRPr lang="fr-FR" dirty="0"/>
          </a:p>
        </p:txBody>
      </p:sp>
      <p:sp>
        <p:nvSpPr>
          <p:cNvPr id="5" name="Espace réservé du contenu 4"/>
          <p:cNvSpPr>
            <a:spLocks noGrp="1"/>
          </p:cNvSpPr>
          <p:nvPr>
            <p:ph sz="half" idx="2"/>
          </p:nvPr>
        </p:nvSpPr>
        <p:spPr>
          <a:xfrm>
            <a:off x="4178808" y="1988840"/>
            <a:ext cx="3520440" cy="4464496"/>
          </a:xfrm>
        </p:spPr>
        <p:txBody>
          <a:bodyPr>
            <a:normAutofit fontScale="92500"/>
          </a:bodyPr>
          <a:lstStyle/>
          <a:p>
            <a:r>
              <a:rPr lang="fr-FR" b="1" i="1" dirty="0" smtClean="0"/>
              <a:t>Eradiquer ses émotions ?</a:t>
            </a:r>
          </a:p>
          <a:p>
            <a:pPr marL="0" indent="0">
              <a:buNone/>
            </a:pPr>
            <a:endParaRPr lang="fr-FR" dirty="0" smtClean="0"/>
          </a:p>
          <a:p>
            <a:pPr marL="0" indent="0">
              <a:buNone/>
            </a:pPr>
            <a:r>
              <a:rPr lang="fr-FR" dirty="0" smtClean="0"/>
              <a:t>Non</a:t>
            </a:r>
            <a:r>
              <a:rPr lang="fr-FR" dirty="0" smtClean="0"/>
              <a:t>,  car mettre un couvercle sur ses émotions nous conduirait à imploser sous </a:t>
            </a:r>
            <a:r>
              <a:rPr lang="fr-FR" dirty="0"/>
              <a:t>l’accumulation de la pression.</a:t>
            </a:r>
          </a:p>
        </p:txBody>
      </p:sp>
    </p:spTree>
    <p:extLst>
      <p:ext uri="{BB962C8B-B14F-4D97-AF65-F5344CB8AC3E}">
        <p14:creationId xmlns:p14="http://schemas.microsoft.com/office/powerpoint/2010/main" val="2432415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6">
                    <a:lumMod val="50000"/>
                  </a:schemeClr>
                </a:solidFill>
              </a:rPr>
              <a:t>Mais La conscience est aussi ouverture au monde</a:t>
            </a:r>
            <a:endParaRPr lang="fr-FR" dirty="0">
              <a:solidFill>
                <a:schemeClr val="accent6">
                  <a:lumMod val="50000"/>
                </a:schemeClr>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t>L’image de la forteresse ou de la citadelle doit être nuancée, car </a:t>
            </a:r>
            <a:r>
              <a:rPr lang="fr-FR" b="1" dirty="0" smtClean="0"/>
              <a:t>c’est aussi grâce à ma conscience que j’ai accès au monde extérieur </a:t>
            </a:r>
            <a:r>
              <a:rPr lang="fr-FR" dirty="0" smtClean="0"/>
              <a:t>et aux autres, que je puis les sentir ou les penser.</a:t>
            </a:r>
          </a:p>
          <a:p>
            <a:r>
              <a:rPr lang="fr-FR" b="1" dirty="0" smtClean="0"/>
              <a:t>Ce qui n’a point de conscience ne peut pas percevoir le monde extérieur</a:t>
            </a:r>
            <a:r>
              <a:rPr lang="fr-FR" dirty="0" smtClean="0"/>
              <a:t>. Cette table, par exemple, n’a pas conscience que je suis là, ne me perçoit. Celui qui « perd conscience » ne perçoit plus ce qui l’entoure.</a:t>
            </a:r>
          </a:p>
          <a:p>
            <a:r>
              <a:rPr lang="fr-FR" dirty="0" smtClean="0"/>
              <a:t>La conscience nous distingue des choses, des </a:t>
            </a:r>
            <a:r>
              <a:rPr lang="fr-FR" b="1" dirty="0" smtClean="0"/>
              <a:t>objets</a:t>
            </a:r>
            <a:r>
              <a:rPr lang="fr-FR" dirty="0" smtClean="0"/>
              <a:t>. C’est par elle aussi que nous sommes des </a:t>
            </a:r>
            <a:r>
              <a:rPr lang="fr-FR" b="1" dirty="0" smtClean="0"/>
              <a:t>sujets</a:t>
            </a:r>
            <a:r>
              <a:rPr lang="fr-FR" dirty="0" smtClean="0"/>
              <a:t>. </a:t>
            </a:r>
            <a:endParaRPr lang="fr-FR" dirty="0"/>
          </a:p>
        </p:txBody>
      </p:sp>
    </p:spTree>
    <p:extLst>
      <p:ext uri="{BB962C8B-B14F-4D97-AF65-F5344CB8AC3E}">
        <p14:creationId xmlns:p14="http://schemas.microsoft.com/office/powerpoint/2010/main" val="235660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6">
                    <a:lumMod val="50000"/>
                  </a:schemeClr>
                </a:solidFill>
              </a:rPr>
              <a:t>La sensibilité est la condition de cette ouverture au monde</a:t>
            </a:r>
            <a:endParaRPr lang="fr-FR" dirty="0">
              <a:solidFill>
                <a:schemeClr val="accent6">
                  <a:lumMod val="50000"/>
                </a:schemeClr>
              </a:solidFill>
            </a:endParaRPr>
          </a:p>
        </p:txBody>
      </p:sp>
      <p:sp>
        <p:nvSpPr>
          <p:cNvPr id="3" name="Espace réservé du contenu 2"/>
          <p:cNvSpPr>
            <a:spLocks noGrp="1"/>
          </p:cNvSpPr>
          <p:nvPr>
            <p:ph idx="1"/>
          </p:nvPr>
        </p:nvSpPr>
        <p:spPr/>
        <p:txBody>
          <a:bodyPr>
            <a:normAutofit lnSpcReduction="10000"/>
          </a:bodyPr>
          <a:lstStyle/>
          <a:p>
            <a:r>
              <a:rPr lang="fr-FR" dirty="0" smtClean="0"/>
              <a:t>C’est parce que nous sommes des êtres sensibles que le monde nous impressionne, nous émeut, agit sur nous. Le monde, c’est-à-dire la nature, mais aussi les autres, l’univers social dans lequel nous évoluons.</a:t>
            </a:r>
          </a:p>
          <a:p>
            <a:r>
              <a:rPr lang="fr-FR" dirty="0" smtClean="0"/>
              <a:t>Mais qu’entend-on au juste par sensibilité ?</a:t>
            </a:r>
          </a:p>
          <a:p>
            <a:r>
              <a:rPr lang="fr-FR" dirty="0" smtClean="0"/>
              <a:t>Tout d’abord, le fait d’avoir des sensations : c’est la </a:t>
            </a:r>
            <a:r>
              <a:rPr lang="fr-FR" b="1" dirty="0" smtClean="0"/>
              <a:t>sensibilité sensorielle.</a:t>
            </a:r>
          </a:p>
          <a:p>
            <a:r>
              <a:rPr lang="fr-FR" dirty="0" smtClean="0"/>
              <a:t>Mais aussi la manière dont nous ressentons le monde perçu : les émotions, les sentiments, voire les passions qu’il éveille en nous. C’est la </a:t>
            </a:r>
            <a:r>
              <a:rPr lang="fr-FR" b="1" dirty="0" smtClean="0"/>
              <a:t>sensibilité affective</a:t>
            </a:r>
          </a:p>
        </p:txBody>
      </p:sp>
    </p:spTree>
    <p:extLst>
      <p:ext uri="{BB962C8B-B14F-4D97-AF65-F5344CB8AC3E}">
        <p14:creationId xmlns:p14="http://schemas.microsoft.com/office/powerpoint/2010/main" val="296139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accent6">
                    <a:lumMod val="50000"/>
                  </a:schemeClr>
                </a:solidFill>
              </a:rPr>
              <a:t>Les formes de sensibilité et les degrés de conscience</a:t>
            </a:r>
            <a:endParaRPr lang="fr-FR" dirty="0">
              <a:solidFill>
                <a:schemeClr val="accent6">
                  <a:lumMod val="50000"/>
                </a:schemeClr>
              </a:solidFill>
            </a:endParaRPr>
          </a:p>
        </p:txBody>
      </p:sp>
      <p:sp>
        <p:nvSpPr>
          <p:cNvPr id="3" name="Espace réservé du contenu 2"/>
          <p:cNvSpPr>
            <a:spLocks noGrp="1"/>
          </p:cNvSpPr>
          <p:nvPr>
            <p:ph sz="half" idx="1"/>
          </p:nvPr>
        </p:nvSpPr>
        <p:spPr/>
        <p:txBody>
          <a:bodyPr>
            <a:normAutofit fontScale="92500" lnSpcReduction="10000"/>
          </a:bodyPr>
          <a:lstStyle/>
          <a:p>
            <a:r>
              <a:rPr lang="fr-FR" dirty="0" smtClean="0"/>
              <a:t>La sensibilité sensorielle est la manifestation d’un premier degré de conscience : la </a:t>
            </a:r>
            <a:r>
              <a:rPr lang="fr-FR" b="1" dirty="0"/>
              <a:t>conscience </a:t>
            </a:r>
            <a:r>
              <a:rPr lang="fr-FR" b="1" i="1" dirty="0"/>
              <a:t>spontanée</a:t>
            </a:r>
            <a:r>
              <a:rPr lang="fr-FR" b="1" dirty="0"/>
              <a:t> ou </a:t>
            </a:r>
            <a:r>
              <a:rPr lang="fr-FR" b="1" i="1" dirty="0"/>
              <a:t>immédiate</a:t>
            </a:r>
            <a:r>
              <a:rPr lang="fr-FR" i="1" dirty="0"/>
              <a:t>, </a:t>
            </a:r>
            <a:r>
              <a:rPr lang="fr-FR" dirty="0"/>
              <a:t>qui est tournée vers le monde extérieur</a:t>
            </a:r>
            <a:r>
              <a:rPr lang="fr-FR" dirty="0" smtClean="0"/>
              <a:t>,.</a:t>
            </a:r>
            <a:endParaRPr lang="fr-FR" dirty="0"/>
          </a:p>
          <a:p>
            <a:endParaRPr lang="fr-FR" dirty="0"/>
          </a:p>
        </p:txBody>
      </p:sp>
      <p:sp>
        <p:nvSpPr>
          <p:cNvPr id="4" name="Espace réservé du contenu 3"/>
          <p:cNvSpPr>
            <a:spLocks noGrp="1"/>
          </p:cNvSpPr>
          <p:nvPr>
            <p:ph sz="half" idx="2"/>
          </p:nvPr>
        </p:nvSpPr>
        <p:spPr/>
        <p:txBody>
          <a:bodyPr>
            <a:normAutofit fontScale="92500" lnSpcReduction="10000"/>
          </a:bodyPr>
          <a:lstStyle/>
          <a:p>
            <a:r>
              <a:rPr lang="fr-FR" dirty="0" smtClean="0"/>
              <a:t>La sensibilité affective manifeste un second degré de conscience </a:t>
            </a:r>
            <a:r>
              <a:rPr lang="fr-FR" b="1" dirty="0" smtClean="0"/>
              <a:t>: la conscience réfléchie </a:t>
            </a:r>
            <a:r>
              <a:rPr lang="fr-FR" dirty="0" smtClean="0"/>
              <a:t>où </a:t>
            </a:r>
            <a:r>
              <a:rPr lang="fr-FR" dirty="0"/>
              <a:t>le moi fait retour sur lui-même, se prend pour objet tout en se distinguant de ses états psychiques.</a:t>
            </a:r>
          </a:p>
          <a:p>
            <a:endParaRPr lang="fr-FR" dirty="0" smtClean="0"/>
          </a:p>
        </p:txBody>
      </p:sp>
    </p:spTree>
    <p:extLst>
      <p:ext uri="{BB962C8B-B14F-4D97-AF65-F5344CB8AC3E}">
        <p14:creationId xmlns:p14="http://schemas.microsoft.com/office/powerpoint/2010/main" val="10158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dirty="0" smtClean="0">
                <a:solidFill>
                  <a:schemeClr val="accent6">
                    <a:lumMod val="50000"/>
                  </a:schemeClr>
                </a:solidFill>
              </a:rPr>
              <a:t>II. La sensibilité sensorielle</a:t>
            </a:r>
            <a:endParaRPr lang="fr-FR" dirty="0">
              <a:solidFill>
                <a:schemeClr val="accent6">
                  <a:lumMod val="50000"/>
                </a:schemeClr>
              </a:solidFill>
            </a:endParaRPr>
          </a:p>
        </p:txBody>
      </p:sp>
      <p:sp>
        <p:nvSpPr>
          <p:cNvPr id="6" name="Espace réservé du contenu 5"/>
          <p:cNvSpPr>
            <a:spLocks noGrp="1"/>
          </p:cNvSpPr>
          <p:nvPr>
            <p:ph idx="1"/>
          </p:nvPr>
        </p:nvSpPr>
        <p:spPr/>
        <p:txBody>
          <a:bodyPr>
            <a:normAutofit/>
          </a:bodyPr>
          <a:lstStyle/>
          <a:p>
            <a:r>
              <a:rPr lang="fr-FR" dirty="0" smtClean="0"/>
              <a:t>La sensibilité sensorielle nous rattache à notre condition biologique : </a:t>
            </a:r>
            <a:r>
              <a:rPr lang="fr-FR" b="1" dirty="0" smtClean="0"/>
              <a:t>nous sommes des organismes vivants animaux.</a:t>
            </a:r>
          </a:p>
          <a:p>
            <a:r>
              <a:rPr lang="fr-FR" dirty="0" smtClean="0"/>
              <a:t>Nous possédons des organes sensoriels pour percevoir notre environnement et répondre aux exigences de la survie.</a:t>
            </a:r>
          </a:p>
          <a:p>
            <a:r>
              <a:rPr lang="fr-FR" dirty="0" smtClean="0"/>
              <a:t>Toutes les espèces animales possèdent un appareil sensoriel, même si celui-ci diffère du nôtre. </a:t>
            </a:r>
          </a:p>
        </p:txBody>
      </p:sp>
    </p:spTree>
    <p:extLst>
      <p:ext uri="{BB962C8B-B14F-4D97-AF65-F5344CB8AC3E}">
        <p14:creationId xmlns:p14="http://schemas.microsoft.com/office/powerpoint/2010/main" val="378222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err="1" smtClean="0">
                <a:solidFill>
                  <a:schemeClr val="accent6">
                    <a:lumMod val="50000"/>
                  </a:schemeClr>
                </a:solidFill>
              </a:rPr>
              <a:t>Uexkül</a:t>
            </a:r>
            <a:r>
              <a:rPr lang="fr-FR" dirty="0" smtClean="0">
                <a:solidFill>
                  <a:schemeClr val="accent6">
                    <a:lumMod val="50000"/>
                  </a:schemeClr>
                </a:solidFill>
              </a:rPr>
              <a:t>, </a:t>
            </a:r>
            <a:r>
              <a:rPr lang="fr-FR" i="1" u="sng" dirty="0" smtClean="0">
                <a:solidFill>
                  <a:schemeClr val="accent6">
                    <a:lumMod val="50000"/>
                  </a:schemeClr>
                </a:solidFill>
              </a:rPr>
              <a:t>Mondes animaux et monde humain</a:t>
            </a:r>
            <a:r>
              <a:rPr lang="fr-FR" dirty="0" smtClean="0">
                <a:solidFill>
                  <a:schemeClr val="accent6">
                    <a:lumMod val="50000"/>
                  </a:schemeClr>
                </a:solidFill>
              </a:rPr>
              <a:t> (1934)</a:t>
            </a:r>
            <a:endParaRPr lang="fr-FR" i="1" u="sng" dirty="0">
              <a:solidFill>
                <a:schemeClr val="accent6">
                  <a:lumMod val="50000"/>
                </a:schemeClr>
              </a:solidFill>
            </a:endParaRPr>
          </a:p>
        </p:txBody>
      </p:sp>
      <p:sp>
        <p:nvSpPr>
          <p:cNvPr id="4" name="Espace réservé du contenu 3"/>
          <p:cNvSpPr>
            <a:spLocks noGrp="1"/>
          </p:cNvSpPr>
          <p:nvPr>
            <p:ph sz="half" idx="1"/>
          </p:nvPr>
        </p:nvSpPr>
        <p:spPr>
          <a:xfrm>
            <a:off x="457200" y="1600200"/>
            <a:ext cx="2242592" cy="4525963"/>
          </a:xfrm>
        </p:spPr>
        <p:txBody>
          <a:bodyPr>
            <a:normAutofit fontScale="85000" lnSpcReduction="10000"/>
          </a:bodyPr>
          <a:lstStyle/>
          <a:p>
            <a:r>
              <a:rPr lang="fr-FR" dirty="0" smtClean="0"/>
              <a:t>Jacob </a:t>
            </a:r>
            <a:r>
              <a:rPr lang="fr-FR" dirty="0" err="1" smtClean="0"/>
              <a:t>von</a:t>
            </a:r>
            <a:r>
              <a:rPr lang="fr-FR" dirty="0" smtClean="0"/>
              <a:t> </a:t>
            </a:r>
            <a:r>
              <a:rPr lang="fr-FR" dirty="0" err="1" smtClean="0"/>
              <a:t>Uexküll</a:t>
            </a:r>
            <a:r>
              <a:rPr lang="fr-FR" dirty="0"/>
              <a:t> </a:t>
            </a:r>
            <a:r>
              <a:rPr lang="fr-FR" dirty="0" smtClean="0"/>
              <a:t>est un biologiste allemand qui montre que le système perceptif des espèces animales détermine un monde qui leur est propre.</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915816" y="1556791"/>
            <a:ext cx="5616624" cy="5472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812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dirty="0" smtClean="0">
                <a:solidFill>
                  <a:schemeClr val="accent6">
                    <a:lumMod val="50000"/>
                  </a:schemeClr>
                </a:solidFill>
              </a:rPr>
              <a:t>Le réel, c’est le réel perçu</a:t>
            </a:r>
            <a:endParaRPr lang="fr-FR" dirty="0">
              <a:solidFill>
                <a:schemeClr val="accent6">
                  <a:lumMod val="50000"/>
                </a:schemeClr>
              </a:solidFill>
            </a:endParaRPr>
          </a:p>
        </p:txBody>
      </p:sp>
      <p:sp>
        <p:nvSpPr>
          <p:cNvPr id="6" name="Espace réservé du contenu 5"/>
          <p:cNvSpPr>
            <a:spLocks noGrp="1"/>
          </p:cNvSpPr>
          <p:nvPr>
            <p:ph idx="1"/>
          </p:nvPr>
        </p:nvSpPr>
        <p:spPr/>
        <p:txBody>
          <a:bodyPr>
            <a:normAutofit/>
          </a:bodyPr>
          <a:lstStyle/>
          <a:p>
            <a:r>
              <a:rPr lang="fr-FR" dirty="0" smtClean="0"/>
              <a:t>Nous n’avons accès au monde qu’à travers le prisme de notre sensibilité. </a:t>
            </a:r>
          </a:p>
          <a:p>
            <a:pPr marL="0" indent="0">
              <a:buNone/>
            </a:pPr>
            <a:r>
              <a:rPr lang="fr-FR" dirty="0" smtClean="0"/>
              <a:t>« </a:t>
            </a:r>
            <a:r>
              <a:rPr lang="fr-FR" i="1" dirty="0" smtClean="0"/>
              <a:t>Il </a:t>
            </a:r>
            <a:r>
              <a:rPr lang="fr-FR" i="1" dirty="0"/>
              <a:t>y a des choses qui nous sont données, en tant qu’objets de nos sens situés hors de nous, mais, de ce qu’elles peuvent bien être en soi, nous ne savons rien, nous ne connaissons que leurs phénomènes, c’est-à-dire les représentations qu’elles produisent en nous en affectant nos </a:t>
            </a:r>
            <a:r>
              <a:rPr lang="fr-FR" i="1" dirty="0" smtClean="0"/>
              <a:t>sens</a:t>
            </a:r>
            <a:r>
              <a:rPr lang="fr-FR" dirty="0" smtClean="0"/>
              <a:t> » Kant, </a:t>
            </a:r>
            <a:r>
              <a:rPr lang="fr-FR" i="1" u="sng" dirty="0" smtClean="0"/>
              <a:t>Prolégomènes</a:t>
            </a:r>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9813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726</TotalTime>
  <Words>1717</Words>
  <Application>Microsoft Office PowerPoint</Application>
  <PresentationFormat>Affichage à l'écran (4:3)</PresentationFormat>
  <Paragraphs>131</Paragraphs>
  <Slides>35</Slides>
  <Notes>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Opulent</vt:lpstr>
      <vt:lpstr>Les expressions de la sensibilité</vt:lpstr>
      <vt:lpstr>I. Sensibilité et subjectivité</vt:lpstr>
      <vt:lpstr>La conscience, siège de la vie intérieure</vt:lpstr>
      <vt:lpstr>Mais La conscience est aussi ouverture au monde</vt:lpstr>
      <vt:lpstr>La sensibilité est la condition de cette ouverture au monde</vt:lpstr>
      <vt:lpstr>Les formes de sensibilité et les degrés de conscience</vt:lpstr>
      <vt:lpstr>II. La sensibilité sensorielle</vt:lpstr>
      <vt:lpstr>Uexkül, Mondes animaux et monde humain (1934)</vt:lpstr>
      <vt:lpstr>Le réel, c’est le réel perçu</vt:lpstr>
      <vt:lpstr>Notre représentation du monde est irrémédiablement subjective</vt:lpstr>
      <vt:lpstr>Descartes et les spectres</vt:lpstr>
      <vt:lpstr>Percevoir, c’est déjà penser</vt:lpstr>
      <vt:lpstr>Pourquoi les Indiens d’Amazonie ne se perdent-ils pas dans la forêt vierge ?</vt:lpstr>
      <vt:lpstr>Perception et culture</vt:lpstr>
      <vt:lpstr>La sensibilité s’éduque-t-elle?</vt:lpstr>
      <vt:lpstr>Plaisir, douleur : sensations ou sentiments ?</vt:lpstr>
      <vt:lpstr>Cicéron, Des suprêmes biens et des suprêmes maux</vt:lpstr>
      <vt:lpstr>Plaisir et douleur, des sensations vitales</vt:lpstr>
      <vt:lpstr>Articulation de la sensorialité et de l’affectivité</vt:lpstr>
      <vt:lpstr>De la sensation au sentiment</vt:lpstr>
      <vt:lpstr>La douleur, un violent séisme du corps et de l’âme</vt:lpstr>
      <vt:lpstr>Présentation PowerPoint</vt:lpstr>
      <vt:lpstr>Rites de meurtrissure et signes d’identité</vt:lpstr>
      <vt:lpstr>« Partout où ça fait mal, c’est moi »</vt:lpstr>
      <vt:lpstr>Une expérience de soi</vt:lpstr>
      <vt:lpstr>II. La sensibilité affective : émotions, sentiments, passions</vt:lpstr>
      <vt:lpstr>Le dernier pour la route (2009)</vt:lpstr>
      <vt:lpstr>. </vt:lpstr>
      <vt:lpstr>L’avarice, une passion dont Molière a su dégager, dans l’Avare, tout le potentiel comique pour mieux en dénoncer la cruauté</vt:lpstr>
      <vt:lpstr>Emotions ou sentiments ?</vt:lpstr>
      <vt:lpstr>Sentiment ou émotion de tristesse ?</vt:lpstr>
      <vt:lpstr>Emotion ou sentiment de colère ?</vt:lpstr>
      <vt:lpstr>Analyse </vt:lpstr>
      <vt:lpstr>L’émotion s’exprime à travers le corps</vt:lpstr>
      <vt:lpstr>Le pb est donc le suivant (cf.ch2) : Quelle valeur et quelle place accorder à nos émotions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expressions de la sensibilité</dc:title>
  <dc:creator>Administrateur</dc:creator>
  <cp:lastModifiedBy>Administrateur</cp:lastModifiedBy>
  <cp:revision>74</cp:revision>
  <dcterms:created xsi:type="dcterms:W3CDTF">2020-10-06T09:56:00Z</dcterms:created>
  <dcterms:modified xsi:type="dcterms:W3CDTF">2020-11-26T17:39:19Z</dcterms:modified>
</cp:coreProperties>
</file>