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84" r:id="rId2"/>
    <p:sldId id="256" r:id="rId3"/>
    <p:sldId id="280" r:id="rId4"/>
    <p:sldId id="281" r:id="rId5"/>
    <p:sldId id="272" r:id="rId6"/>
    <p:sldId id="267" r:id="rId7"/>
    <p:sldId id="283" r:id="rId8"/>
    <p:sldId id="268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7D"/>
    <a:srgbClr val="A488F4"/>
    <a:srgbClr val="FF3300"/>
    <a:srgbClr val="006600"/>
    <a:srgbClr val="CC66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6441" autoAdjust="0"/>
  </p:normalViewPr>
  <p:slideViewPr>
    <p:cSldViewPr>
      <p:cViewPr varScale="1">
        <p:scale>
          <a:sx n="68" d="100"/>
          <a:sy n="68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F1E91-F7B7-4CE7-86BD-299C4AB75550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61DC1-49E2-43ED-AD93-D19D098D1A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17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61DC1-49E2-43ED-AD93-D19D098D1AF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29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F5889B-5BD0-403D-8591-AD997BE21A38}" type="datetimeFigureOut">
              <a:rPr lang="it-IT" smtClean="0"/>
              <a:t>01/04/2020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0C000B-320E-4ABD-B4C4-4F994B5E522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google.it/imgres?imgurl=http://www.napoli2nord.it/file/magazine_foto_72_crocerossa.jpg&amp;imgrefurl=http://www.napoli2nord.it/magazine.php?id_magazine=72&amp;annomese=200910&amp;usg=__AVhTjIaS4K-YRkmhZGoXIsRgpCk=&amp;h=300&amp;w=301&amp;sz=6&amp;hl=it&amp;start=2&amp;um=1&amp;itbs=1&amp;tbnid=lg_dCOj90a9zVM:&amp;tbnh=116&amp;tbnw=116&amp;prev=/images?q=pronto+soccorso&amp;um=1&amp;hl=it&amp;sa=N&amp;tbs=isch: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FB06F9-BD39-4EF7-AABA-F2E3760B95AF}"/>
              </a:ext>
            </a:extLst>
          </p:cNvPr>
          <p:cNvSpPr txBox="1"/>
          <p:nvPr/>
        </p:nvSpPr>
        <p:spPr>
          <a:xfrm>
            <a:off x="1763688" y="764704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LEZIONE N. 8</a:t>
            </a:r>
          </a:p>
          <a:p>
            <a:pPr algn="ctr"/>
            <a:endParaRPr lang="it-IT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it-IT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PARTE 2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B0ED68B-C6A2-4E62-A737-C73335E29946}"/>
              </a:ext>
            </a:extLst>
          </p:cNvPr>
          <p:cNvSpPr txBox="1"/>
          <p:nvPr/>
        </p:nvSpPr>
        <p:spPr>
          <a:xfrm>
            <a:off x="4716016" y="436510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INSEGNANTE </a:t>
            </a:r>
          </a:p>
          <a:p>
            <a:pPr algn="ctr"/>
            <a:r>
              <a:rPr lang="it-IT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LUCIANA DE BENEDETTI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20693C-AC95-4709-8A67-C334C2A9BB36}"/>
              </a:ext>
            </a:extLst>
          </p:cNvPr>
          <p:cNvSpPr txBox="1"/>
          <p:nvPr/>
        </p:nvSpPr>
        <p:spPr>
          <a:xfrm>
            <a:off x="2483768" y="299695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03/04/2020</a:t>
            </a:r>
          </a:p>
        </p:txBody>
      </p:sp>
    </p:spTree>
    <p:extLst>
      <p:ext uri="{BB962C8B-B14F-4D97-AF65-F5344CB8AC3E}">
        <p14:creationId xmlns:p14="http://schemas.microsoft.com/office/powerpoint/2010/main" val="3803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5575" y="332656"/>
            <a:ext cx="88809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Servizio Sanitario Nazionale</a:t>
            </a:r>
          </a:p>
          <a:p>
            <a:pPr algn="ctr"/>
            <a:r>
              <a:rPr lang="it-IT" sz="4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Parte N. 2 </a:t>
            </a:r>
            <a:endParaRPr lang="it-IT" sz="44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24658"/>
            <a:ext cx="4998720" cy="346456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AutoShape 2" descr="Risultati immagini per cpia8 frosin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Risultati immagini per cpia8 frosino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5148064" y="5934670"/>
            <a:ext cx="34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A cura di </a:t>
            </a:r>
          </a:p>
          <a:p>
            <a:pPr algn="ctr"/>
            <a:r>
              <a:rPr lang="it-IT" b="1" dirty="0" err="1">
                <a:solidFill>
                  <a:schemeClr val="bg1"/>
                </a:solidFill>
              </a:rPr>
              <a:t>ins.te</a:t>
            </a:r>
            <a:r>
              <a:rPr lang="it-IT" b="1" dirty="0">
                <a:solidFill>
                  <a:schemeClr val="bg1"/>
                </a:solidFill>
              </a:rPr>
              <a:t> Luciana De Benedetti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F1A5CD0-26A7-44C1-BFF0-2F436A162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8144" y="1169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23">
        <p:split orient="vert"/>
      </p:transition>
    </mc:Choice>
    <mc:Fallback xmlns="">
      <p:transition spd="slow" advTm="742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63588" y="1249015"/>
            <a:ext cx="7560840" cy="67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it-IT" sz="1400" dirty="0"/>
          </a:p>
          <a:p>
            <a:pPr algn="ctr"/>
            <a:r>
              <a:rPr lang="it-IT" sz="2400" b="1" dirty="0"/>
              <a:t>E SE NON HAI IL PERMESSO DI SOGGIORNO?</a:t>
            </a:r>
          </a:p>
        </p:txBody>
      </p:sp>
      <p:sp>
        <p:nvSpPr>
          <p:cNvPr id="3" name="Rettangolo 2"/>
          <p:cNvSpPr/>
          <p:nvPr/>
        </p:nvSpPr>
        <p:spPr>
          <a:xfrm>
            <a:off x="827584" y="188640"/>
            <a:ext cx="76328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STP</a:t>
            </a:r>
            <a:endParaRPr lang="it-IT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2996952"/>
            <a:ext cx="3744416" cy="2985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b="1" dirty="0"/>
              <a:t>Anche i cittadini senza il permesso di soggiorno possono avere le cure mediche gratuite. Devono chiedere la tessera STP alla ASL. </a:t>
            </a:r>
          </a:p>
          <a:p>
            <a:pPr algn="just"/>
            <a:endParaRPr lang="it-IT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47401"/>
            <a:ext cx="3859056" cy="465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AB52D2E-4E06-4AC5-ACCB-3D7BB10BD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84" y="345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3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05">
        <p:split orient="vert"/>
      </p:transition>
    </mc:Choice>
    <mc:Fallback xmlns="">
      <p:transition spd="slow" advTm="2870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27584" y="188640"/>
            <a:ext cx="763284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STP</a:t>
            </a:r>
            <a:endParaRPr lang="it-IT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20272" cy="526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818DE43-7E68-474A-BF23-A7304895E8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665" y="3455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61">
        <p:split orient="vert"/>
      </p:transition>
    </mc:Choice>
    <mc:Fallback xmlns="">
      <p:transition spd="slow" advTm="5016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0" y="186205"/>
            <a:ext cx="5760640" cy="851694"/>
          </a:xfrm>
          <a:noFill/>
          <a:ln w="25400" cmpd="dbl">
            <a:solidFill>
              <a:srgbClr val="FF33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53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Pronto Soccorso</a:t>
            </a:r>
            <a:br>
              <a:rPr lang="it-IT" sz="4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it-IT" sz="44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2"/>
          </p:nvPr>
        </p:nvSpPr>
        <p:spPr>
          <a:xfrm>
            <a:off x="304800" y="4126485"/>
            <a:ext cx="8568952" cy="2505298"/>
          </a:xfrm>
          <a:ln w="25400" cmpd="dbl">
            <a:solidFill>
              <a:srgbClr val="FF3300"/>
            </a:solidFill>
          </a:ln>
        </p:spPr>
        <p:txBody>
          <a:bodyPr>
            <a:normAutofit/>
          </a:bodyPr>
          <a:lstStyle/>
          <a:p>
            <a:pPr algn="just"/>
            <a:endParaRPr lang="it-IT" sz="1800" dirty="0"/>
          </a:p>
          <a:p>
            <a:pPr algn="just"/>
            <a:r>
              <a:rPr lang="it-IT" sz="2400" dirty="0"/>
              <a:t>Il pronto soccorso è un servizio gratuito per i casi di emergenza, aperto 24 ore su 24.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Si può accedere  al P.S. direttamente oppure telefonando al </a:t>
            </a:r>
            <a:r>
              <a:rPr lang="it-IT" sz="2400" b="1" dirty="0"/>
              <a:t>118</a:t>
            </a:r>
            <a:r>
              <a:rPr lang="it-IT" sz="2400" dirty="0"/>
              <a:t>.</a:t>
            </a:r>
          </a:p>
          <a:p>
            <a:pPr algn="just"/>
            <a:endParaRPr lang="it-IT" sz="1800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pflg_dCOj90a9zVM:" descr="http://t1.gstatic.com/images?q=tbn:lg_dCOj90a9zVM:http://www.napoli2nord.it/file/magazine_foto_72_crocerossa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230442"/>
            <a:ext cx="883920" cy="88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Risultati immagini per pronto soccors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23990"/>
            <a:ext cx="3600399" cy="26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5057E5B-1F43-43F5-A09A-8E31222D7B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3072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89">
        <p:split orient="vert"/>
      </p:transition>
    </mc:Choice>
    <mc:Fallback xmlns="">
      <p:transition spd="slow" advTm="3228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6640" y="404664"/>
            <a:ext cx="510268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Pronto Soccorso</a:t>
            </a:r>
          </a:p>
        </p:txBody>
      </p:sp>
      <p:sp>
        <p:nvSpPr>
          <p:cNvPr id="4" name="Rettangolo 3"/>
          <p:cNvSpPr/>
          <p:nvPr/>
        </p:nvSpPr>
        <p:spPr>
          <a:xfrm>
            <a:off x="165223" y="1530764"/>
            <a:ext cx="5102680" cy="1046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Si accede al Pronto Soccorso solo per casi </a:t>
            </a:r>
            <a:r>
              <a:rPr lang="it-IT" sz="1600" b="1" u="sng" dirty="0">
                <a:solidFill>
                  <a:schemeClr val="bg1"/>
                </a:solidFill>
              </a:rPr>
              <a:t>molto gravi ed urgenti</a:t>
            </a:r>
            <a:r>
              <a:rPr lang="it-IT" sz="1600" b="1" dirty="0">
                <a:solidFill>
                  <a:schemeClr val="bg1"/>
                </a:solidFill>
              </a:rPr>
              <a:t> .</a:t>
            </a:r>
            <a:r>
              <a:rPr lang="it-IT" sz="1600" dirty="0">
                <a:solidFill>
                  <a:schemeClr val="bg1"/>
                </a:solidFill>
              </a:rPr>
              <a:t> Non si entra secondo l’ordine di arrivo ma secondo i seguenti codici</a:t>
            </a:r>
            <a:r>
              <a:rPr lang="it-IT" sz="1600" dirty="0"/>
              <a:t>:</a:t>
            </a:r>
          </a:p>
          <a:p>
            <a:endParaRPr lang="it-IT" sz="1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92696"/>
            <a:ext cx="3343533" cy="268507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636804"/>
            <a:ext cx="3343533" cy="2685074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6" name="Immagine 5" descr="http://www.galliera.it/immagini/triage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871" y="3014141"/>
            <a:ext cx="4824536" cy="343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FBFAF66-1A33-4B27-9767-4D9C920F4F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98116" y="284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03">
        <p:split orient="vert"/>
      </p:transition>
    </mc:Choice>
    <mc:Fallback xmlns="">
      <p:transition spd="slow" advTm="7530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IL CONSULTORIO FAMILIARE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91700" y="1052736"/>
            <a:ext cx="5748452" cy="5355312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>
              <a:latin typeface="Comic Sans MS" pitchFamily="66" charset="0"/>
            </a:endParaRPr>
          </a:p>
          <a:p>
            <a:pPr algn="just"/>
            <a:r>
              <a:rPr lang="it-IT" dirty="0">
                <a:latin typeface="Comic Sans MS" pitchFamily="66" charset="0"/>
              </a:rPr>
              <a:t>E’ un importante servizio gratuito per le donne, le coppie e i bambini. In particolare:</a:t>
            </a:r>
          </a:p>
          <a:p>
            <a:pPr algn="just"/>
            <a:endParaRPr lang="it-IT" dirty="0">
              <a:latin typeface="Comic Sans MS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Comic Sans MS" pitchFamily="66" charset="0"/>
              </a:rPr>
              <a:t>assiste la maternità (informazioni sulla gravidanza, visite ginecologiche, preparazione al parto, controlli alla mamma e al bambino dopo il parto)</a:t>
            </a:r>
          </a:p>
          <a:p>
            <a:pPr marL="285750" indent="-285750" algn="just">
              <a:buFontTx/>
              <a:buChar char="-"/>
            </a:pPr>
            <a:endParaRPr lang="it-IT" dirty="0">
              <a:latin typeface="Comic Sans MS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Comic Sans MS" pitchFamily="66" charset="0"/>
              </a:rPr>
              <a:t>Assiste la famiglia (dà informazioni sul controllo delle nascite, si occupa di problemi di coppia)</a:t>
            </a:r>
          </a:p>
          <a:p>
            <a:pPr marL="285750" indent="-285750" algn="just">
              <a:buFontTx/>
              <a:buChar char="-"/>
            </a:pPr>
            <a:endParaRPr lang="it-IT" dirty="0">
              <a:latin typeface="Comic Sans MS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Comic Sans MS" pitchFamily="66" charset="0"/>
              </a:rPr>
              <a:t>Aiuta in caso di violenza sulle donne</a:t>
            </a:r>
          </a:p>
          <a:p>
            <a:pPr marL="285750" indent="-285750" algn="just">
              <a:buFontTx/>
              <a:buChar char="-"/>
            </a:pPr>
            <a:endParaRPr lang="it-IT" dirty="0">
              <a:latin typeface="Comic Sans MS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it-IT" dirty="0">
                <a:latin typeface="Comic Sans MS" pitchFamily="66" charset="0"/>
              </a:rPr>
              <a:t>Psicoterapia per singoli, coppie e famiglie</a:t>
            </a:r>
          </a:p>
          <a:p>
            <a:pPr algn="just"/>
            <a:endParaRPr lang="it-IT" dirty="0">
              <a:latin typeface="Comic Sans MS" pitchFamily="66" charset="0"/>
            </a:endParaRPr>
          </a:p>
          <a:p>
            <a:pPr algn="just"/>
            <a:endParaRPr lang="it-IT" dirty="0">
              <a:latin typeface="Comic Sans MS" pitchFamily="66" charset="0"/>
            </a:endParaRPr>
          </a:p>
          <a:p>
            <a:pPr algn="just"/>
            <a:r>
              <a:rPr lang="it-IT" dirty="0">
                <a:latin typeface="Comic Sans MS" pitchFamily="66" charset="0"/>
              </a:rPr>
              <a:t>Il Consultorio ha uno sportello dedicato alla donna immigrata e ai suoi bambini.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85750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BFA1828-06DC-4E6D-A25D-6350B9AFC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9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94">
        <p:split orient="vert"/>
      </p:transition>
    </mc:Choice>
    <mc:Fallback xmlns="">
      <p:transition spd="slow" advTm="6329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0488" y="548680"/>
            <a:ext cx="8703024" cy="584775"/>
          </a:xfrm>
          <a:prstGeom prst="rect">
            <a:avLst/>
          </a:prstGeom>
          <a:gradFill>
            <a:gsLst>
              <a:gs pos="0">
                <a:srgbClr val="A488F4"/>
              </a:gs>
              <a:gs pos="65000">
                <a:schemeClr val="accent6">
                  <a:tint val="32000"/>
                  <a:satMod val="250000"/>
                </a:schemeClr>
              </a:gs>
              <a:gs pos="100000">
                <a:schemeClr val="accent6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conclusione, per tutelare la mia salute…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1520" y="1628800"/>
            <a:ext cx="4752528" cy="501675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65000">
                <a:schemeClr val="accent6">
                  <a:tint val="32000"/>
                  <a:satMod val="250000"/>
                </a:schemeClr>
              </a:gs>
              <a:gs pos="100000">
                <a:schemeClr val="accent6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600" b="1" dirty="0"/>
              <a:t>Devo iscrivermi al SSN</a:t>
            </a:r>
            <a:r>
              <a:rPr lang="it-IT" sz="1600" dirty="0"/>
              <a:t>:</a:t>
            </a:r>
          </a:p>
          <a:p>
            <a:pPr algn="just"/>
            <a:r>
              <a:rPr lang="it-IT" sz="1600" dirty="0"/>
              <a:t>• andare alla ASL più vicina.</a:t>
            </a:r>
          </a:p>
          <a:p>
            <a:pPr marL="182563" indent="-182563" algn="just"/>
            <a:r>
              <a:rPr lang="it-IT" sz="1600" dirty="0"/>
              <a:t>• portare il certificato di residenza, il codice fiscale e la copia del permesso di soggiorno.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Presso la ASL posso</a:t>
            </a:r>
            <a:r>
              <a:rPr lang="it-IT" sz="1600" dirty="0"/>
              <a:t>: </a:t>
            </a:r>
          </a:p>
          <a:p>
            <a:pPr algn="just"/>
            <a:r>
              <a:rPr lang="it-IT" sz="1600" dirty="0"/>
              <a:t>• scegliere il medico di base o il pediatra. </a:t>
            </a:r>
          </a:p>
          <a:p>
            <a:pPr algn="just"/>
            <a:r>
              <a:rPr lang="it-IT" sz="1600" dirty="0"/>
              <a:t>• ritirare la tessera sanitaria.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Quando non sto bene posso:</a:t>
            </a:r>
          </a:p>
          <a:p>
            <a:pPr algn="just"/>
            <a:r>
              <a:rPr lang="it-IT" sz="1600" dirty="0"/>
              <a:t>andare dal medico di base nei giorni ed orari</a:t>
            </a:r>
          </a:p>
          <a:p>
            <a:pPr algn="just"/>
            <a:r>
              <a:rPr lang="it-IT" sz="1600" dirty="0"/>
              <a:t>indicati oppure dalla guardia medica, oppure per piccoli fastidi (febbre, dolore lieve) chiedere in farmacia.</a:t>
            </a:r>
          </a:p>
          <a:p>
            <a:pPr algn="just"/>
            <a:endParaRPr lang="it-IT" sz="1600" b="1" dirty="0"/>
          </a:p>
          <a:p>
            <a:pPr algn="just"/>
            <a:r>
              <a:rPr lang="it-IT" sz="1600" b="1" dirty="0"/>
              <a:t>In caso di incidente, forte dolore o malattia grave devo:</a:t>
            </a:r>
          </a:p>
          <a:p>
            <a:pPr algn="just"/>
            <a:r>
              <a:rPr lang="it-IT" sz="1600" dirty="0"/>
              <a:t>• chiamare il 118 per l’ambulanza;</a:t>
            </a:r>
          </a:p>
          <a:p>
            <a:pPr algn="just"/>
            <a:r>
              <a:rPr lang="it-IT" sz="1600" dirty="0"/>
              <a:t>• andare al pronto soccorso più vicino.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08920"/>
            <a:ext cx="3528392" cy="2592288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098FC438-2B7A-4AAC-8262-11BE0FA281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61">
        <p:split orient="vert"/>
      </p:transition>
    </mc:Choice>
    <mc:Fallback xmlns="">
      <p:transition spd="slow" advTm="7656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2852</TotalTime>
  <Words>341</Words>
  <Application>Microsoft Office PowerPoint</Application>
  <PresentationFormat>Presentazione su schermo (4:3)</PresentationFormat>
  <Paragraphs>54</Paragraphs>
  <Slides>8</Slides>
  <Notes>1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5" baseType="lpstr">
      <vt:lpstr>Calibri</vt:lpstr>
      <vt:lpstr>Comic Sans MS</vt:lpstr>
      <vt:lpstr>Lucida Sans Unicode</vt:lpstr>
      <vt:lpstr>Verdana</vt:lpstr>
      <vt:lpstr>Wingdings 2</vt:lpstr>
      <vt:lpstr>Wingdings 3</vt:lpstr>
      <vt:lpstr>Viale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Pronto Soccorso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Guest</dc:creator>
  <cp:lastModifiedBy>Luciana De Benedetti</cp:lastModifiedBy>
  <cp:revision>182</cp:revision>
  <dcterms:created xsi:type="dcterms:W3CDTF">2014-03-19T13:22:53Z</dcterms:created>
  <dcterms:modified xsi:type="dcterms:W3CDTF">2020-04-01T14:44:21Z</dcterms:modified>
</cp:coreProperties>
</file>