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88" r:id="rId4"/>
    <p:sldId id="289" r:id="rId5"/>
    <p:sldId id="290" r:id="rId6"/>
    <p:sldId id="291" r:id="rId7"/>
    <p:sldId id="283" r:id="rId8"/>
    <p:sldId id="273" r:id="rId9"/>
    <p:sldId id="274" r:id="rId10"/>
    <p:sldId id="277" r:id="rId11"/>
    <p:sldId id="278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44" autoAdjust="0"/>
    <p:restoredTop sz="94660"/>
  </p:normalViewPr>
  <p:slideViewPr>
    <p:cSldViewPr snapToGrid="0">
      <p:cViewPr>
        <p:scale>
          <a:sx n="50" d="100"/>
          <a:sy n="50" d="100"/>
        </p:scale>
        <p:origin x="112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3572-B3DA-48BC-A79F-279B8A279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6DBBF-FE48-4147-939E-2E4632AE6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0C5767-57F9-4E71-B14C-AFF598CC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95F90B-8AC9-4E15-846B-4684440D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89AE5-BE10-4D8F-AC56-BD6F55DB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9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9C934F-23ED-4A5B-B857-F5ACD4D9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C34C68-301C-4CC0-8D73-B164D0F93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B540F-84E1-461B-889A-3A49CB4D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154B75-514D-4EFE-82D3-D1CA77D6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F69294-B7D7-42BF-A84F-70C7668A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80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73DBF1-2BBD-4587-8D54-D2C444E4E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8A388-7C7B-406E-AF22-6B44FAFA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229A93-EAE2-4306-8A42-A65A0A28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1316C5-7021-4845-8C18-AAA87D4F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E730-7698-4654-B0E3-BFA26386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6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7AB51-08BA-4775-89CB-E6B3912D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6BE3B8-454C-4768-A55B-11BA356F4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B56566-A04F-4419-A58C-8FB46A18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E13F5-402E-4194-96D3-2CF31883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AB23C-586D-42A1-B893-B8CBDB05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DCD50-AEF6-4966-B394-54BFE0AE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FC0F6C-CFB0-4034-9D69-ED5690B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E81D8-0DBF-4AAA-95A2-A22B9F6C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C5AAF-0127-4225-BAA0-84AA0DAE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B5F02-E8C3-4EE6-875D-3FDEACB5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6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5E9E7-CCC3-44EF-B95C-B2DDE465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204D8-DA7F-4E0D-8CB9-C71434AE6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BE8708-A44B-440B-8D05-1BB44920F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0F5FBC-473B-4ACA-B22E-E42C47A2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578A38-70D3-43D4-9B2F-E746DE51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09BAE2-83ED-408E-B4F1-38A9DCEF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80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BFF7A-F2E1-43E4-9090-FC70D4AF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CC0943-DC09-47D8-8770-61295797B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0CF0FC-B10C-4909-B29C-73ED66E1B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4F837A-9613-4208-9496-D651D84CB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CAEE10-DC48-42D2-8D66-3D7E9089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D144AE-3D8C-45CF-9060-910D6C12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261E8B-536D-4E09-96F6-7AE9FCC2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217AE8-B0A4-4E28-8830-3DBC035A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6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D4004-3B00-49D9-BEC3-4D4BA995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1EFB36-84B7-4A4C-AC2A-8A3432BF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9DD0B-0A9E-413C-A90E-AE24B521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D408CB-BEEC-417A-BACC-4690B725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3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F1DFD2-C501-45FE-944F-E73BF1E0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F5078C-BD26-4050-9B1C-F5EA5193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6F16A2-5AE3-427B-B925-60A49495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4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9D6F3-7D6C-4567-9716-AA93C035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054A24-75ED-4DF4-831A-D99074B9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5740E2-36CC-432D-9548-619AFE5BB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EAC385-47A4-413C-A3AB-1F185538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F8D2D4-6884-403D-839E-8D73AAE1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254FE2-0633-4316-A277-06FDF73C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04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9EEA17-299F-4CF2-947A-36C4796A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5D307C-5F3A-4B2B-9A58-99EEFD3E1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6BD13E-2F8C-4E2C-BBC1-86BB7A5C8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57AE18-4047-499A-AE4B-4FBEFD14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E90D6B-98EA-42DD-8FFB-809F2478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6D0852-4801-4523-A264-A0E67E80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74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3DE342-1569-460D-8134-8AC254DF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5E7EF-C7FF-43E2-9BAB-F734CB83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E093D1-CB42-4664-9D30-641E00C17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C3015-7196-45DA-BAA4-F0D2CBD01E3A}" type="datetimeFigureOut">
              <a:rPr lang="it-IT" smtClean="0"/>
              <a:t>05/04/2020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BFAB8-44E2-426E-9443-A51F757F7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2E7D5C-75E8-4DFF-92F9-E3919F020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F8120-9752-4167-9E76-796D8B136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LEZIONE N.9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b="1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LA SALUTE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INS. LUCIANA DE BENEDETTI</a:t>
            </a:r>
            <a:br>
              <a:rPr lang="it-IT" dirty="0"/>
            </a:br>
            <a:r>
              <a:rPr lang="it-IT" dirty="0">
                <a:solidFill>
                  <a:srgbClr val="0070C0"/>
                </a:solidFill>
              </a:rPr>
              <a:t>07/04/20</a:t>
            </a:r>
          </a:p>
        </p:txBody>
      </p:sp>
    </p:spTree>
    <p:extLst>
      <p:ext uri="{BB962C8B-B14F-4D97-AF65-F5344CB8AC3E}">
        <p14:creationId xmlns:p14="http://schemas.microsoft.com/office/powerpoint/2010/main" val="2204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6"/>
    </mc:Choice>
    <mc:Fallback xmlns="">
      <p:transition spd="slow" advTm="235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7F077D-7251-4DDD-B72B-23BA1F85A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1" y="1285461"/>
            <a:ext cx="11532758" cy="45068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44D033-B656-4A3C-B0FD-2B67D5BFE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1500" y="456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95"/>
    </mc:Choice>
    <mc:Fallback>
      <p:transition spd="slow" advTm="1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6479FCE-45AF-4F25-8DBA-C8D1BDCC2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3" y="1233208"/>
            <a:ext cx="11419633" cy="364434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1B0103-2A63-4E28-8EC9-E13E288076D5}"/>
              </a:ext>
            </a:extLst>
          </p:cNvPr>
          <p:cNvSpPr txBox="1"/>
          <p:nvPr/>
        </p:nvSpPr>
        <p:spPr>
          <a:xfrm>
            <a:off x="667026" y="114852"/>
            <a:ext cx="1054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/>
                </a:solidFill>
              </a:rPr>
              <a:t>LA PREPOSIZIONE ARTICOLATA </a:t>
            </a:r>
            <a:r>
              <a:rPr lang="it-IT" sz="4000" b="1" u="sng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114F31F-67DC-4D0D-97D4-3D0685DDACB9}"/>
              </a:ext>
            </a:extLst>
          </p:cNvPr>
          <p:cNvSpPr txBox="1"/>
          <p:nvPr/>
        </p:nvSpPr>
        <p:spPr>
          <a:xfrm>
            <a:off x="6502400" y="116563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2"/>
                </a:solidFill>
              </a:rPr>
              <a:t>TAGLIATELLE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ABC5C75-3F9F-45DB-A720-DA4EBAF34744}"/>
              </a:ext>
            </a:extLst>
          </p:cNvPr>
          <p:cNvSpPr txBox="1"/>
          <p:nvPr/>
        </p:nvSpPr>
        <p:spPr>
          <a:xfrm>
            <a:off x="8246058" y="1129784"/>
            <a:ext cx="1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2"/>
                </a:solidFill>
              </a:rPr>
              <a:t>RAVIOLI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C3432BF-6DAA-4468-8574-F5EB0C993CFC}"/>
              </a:ext>
            </a:extLst>
          </p:cNvPr>
          <p:cNvSpPr txBox="1"/>
          <p:nvPr/>
        </p:nvSpPr>
        <p:spPr>
          <a:xfrm>
            <a:off x="9965058" y="1142484"/>
            <a:ext cx="1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2"/>
                </a:solidFill>
              </a:rPr>
              <a:t>GNOCCHI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17D16B8-B6D6-492D-B2A2-2D1F135ECDDD}"/>
              </a:ext>
            </a:extLst>
          </p:cNvPr>
          <p:cNvSpPr txBox="1"/>
          <p:nvPr/>
        </p:nvSpPr>
        <p:spPr>
          <a:xfrm>
            <a:off x="5588000" y="32374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2"/>
                </a:solidFill>
              </a:rPr>
              <a:t>RISOTTO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0D4C306-156E-4753-B098-0800C068DBC2}"/>
              </a:ext>
            </a:extLst>
          </p:cNvPr>
          <p:cNvSpPr txBox="1"/>
          <p:nvPr/>
        </p:nvSpPr>
        <p:spPr>
          <a:xfrm>
            <a:off x="7239000" y="319633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2"/>
                </a:solidFill>
              </a:rPr>
              <a:t>SPAGHETTI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27FB0A4-3912-4489-98CA-F0634B76BDB2}"/>
              </a:ext>
            </a:extLst>
          </p:cNvPr>
          <p:cNvSpPr txBox="1"/>
          <p:nvPr/>
        </p:nvSpPr>
        <p:spPr>
          <a:xfrm>
            <a:off x="8845186" y="2870716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ORECCHIETTE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48C35BA-47A7-4B7E-8E33-F64B5556F495}"/>
              </a:ext>
            </a:extLst>
          </p:cNvPr>
          <p:cNvSpPr txBox="1"/>
          <p:nvPr/>
        </p:nvSpPr>
        <p:spPr>
          <a:xfrm>
            <a:off x="10318386" y="2870716"/>
            <a:ext cx="121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2"/>
                </a:solidFill>
              </a:rPr>
              <a:t>PENNE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CA3754C2-974E-4D89-9B11-C8E18667C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44" y="140929"/>
            <a:ext cx="1875725" cy="104691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0F684887-F3D3-42C1-91B7-B53737CEB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273" y="4945126"/>
            <a:ext cx="1305624" cy="1743076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E6BA06E9-151F-4181-A466-5C6737BF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1777" y="5374368"/>
            <a:ext cx="1974341" cy="1313834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87944818-239A-4D92-BDE6-B6DAF00D4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3700" y="5396948"/>
            <a:ext cx="2057396" cy="1192592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E9B5DDBF-89A0-4498-A9C9-993792308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8545" y="94956"/>
            <a:ext cx="1337271" cy="1104467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061D283B-2606-4CD5-8340-A0E4036FD3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1846" y="5374368"/>
            <a:ext cx="1676125" cy="125547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986CAD8D-76A0-43E7-9E6B-6E2A7A443E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605" y="5220352"/>
            <a:ext cx="2288354" cy="1522796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A97D7AC-32B1-48E6-8ED3-86D47BF05CE4}"/>
              </a:ext>
            </a:extLst>
          </p:cNvPr>
          <p:cNvSpPr txBox="1"/>
          <p:nvPr/>
        </p:nvSpPr>
        <p:spPr>
          <a:xfrm>
            <a:off x="2272027" y="140929"/>
            <a:ext cx="115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SPINACI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438B014-4F7E-4FAE-B978-3EB459964D49}"/>
              </a:ext>
            </a:extLst>
          </p:cNvPr>
          <p:cNvSpPr txBox="1"/>
          <p:nvPr/>
        </p:nvSpPr>
        <p:spPr>
          <a:xfrm>
            <a:off x="9142915" y="63425"/>
            <a:ext cx="164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ARRABBIATA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AAEE1C6-6B0B-4E8A-9163-1179B1673FB8}"/>
              </a:ext>
            </a:extLst>
          </p:cNvPr>
          <p:cNvSpPr txBox="1"/>
          <p:nvPr/>
        </p:nvSpPr>
        <p:spPr>
          <a:xfrm>
            <a:off x="367919" y="4857834"/>
            <a:ext cx="187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SCOGLIO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4B1CD83-4016-44B7-B6A4-E4A9790E6C14}"/>
              </a:ext>
            </a:extLst>
          </p:cNvPr>
          <p:cNvSpPr txBox="1"/>
          <p:nvPr/>
        </p:nvSpPr>
        <p:spPr>
          <a:xfrm>
            <a:off x="4013201" y="5042500"/>
            <a:ext cx="1052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CIME DI</a:t>
            </a:r>
          </a:p>
          <a:p>
            <a:r>
              <a:rPr lang="it-IT" dirty="0">
                <a:solidFill>
                  <a:schemeClr val="accent2"/>
                </a:solidFill>
              </a:rPr>
              <a:t>RAPA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6B2F4F8-41DF-4F54-942F-63C2C86202A4}"/>
              </a:ext>
            </a:extLst>
          </p:cNvPr>
          <p:cNvSpPr txBox="1"/>
          <p:nvPr/>
        </p:nvSpPr>
        <p:spPr>
          <a:xfrm>
            <a:off x="5574867" y="4978586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FUNGHI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5395F69-D39B-4DD8-AA76-D2CBE4BF0F53}"/>
              </a:ext>
            </a:extLst>
          </p:cNvPr>
          <p:cNvSpPr txBox="1"/>
          <p:nvPr/>
        </p:nvSpPr>
        <p:spPr>
          <a:xfrm>
            <a:off x="7865871" y="496828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CARBONARA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709E4AD-DA6D-4F92-947E-D4C03AF1A60D}"/>
              </a:ext>
            </a:extLst>
          </p:cNvPr>
          <p:cNvSpPr txBox="1"/>
          <p:nvPr/>
        </p:nvSpPr>
        <p:spPr>
          <a:xfrm>
            <a:off x="10720023" y="4978586"/>
            <a:ext cx="131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RAGU’</a:t>
            </a:r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19CC50D7-B2E7-41CB-9721-30A1A6E11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0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43"/>
    </mc:Choice>
    <mc:Fallback>
      <p:transition spd="slow" advTm="2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60403F2-4708-4373-8A74-C2BF8B3E86ED}"/>
              </a:ext>
            </a:extLst>
          </p:cNvPr>
          <p:cNvSpPr/>
          <p:nvPr/>
        </p:nvSpPr>
        <p:spPr>
          <a:xfrm>
            <a:off x="2562340" y="198735"/>
            <a:ext cx="706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L’ IMPERATIVO dei verbi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96B7C5-E968-4B16-934E-256B6BBF998D}"/>
              </a:ext>
            </a:extLst>
          </p:cNvPr>
          <p:cNvSpPr txBox="1"/>
          <p:nvPr/>
        </p:nvSpPr>
        <p:spPr>
          <a:xfrm>
            <a:off x="3663950" y="1122065"/>
            <a:ext cx="486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/>
                </a:solidFill>
              </a:rPr>
              <a:t>QUANDO SI USA?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ADAFA8-6503-4027-8E8F-0068B94A42E6}"/>
              </a:ext>
            </a:extLst>
          </p:cNvPr>
          <p:cNvSpPr txBox="1"/>
          <p:nvPr/>
        </p:nvSpPr>
        <p:spPr>
          <a:xfrm>
            <a:off x="1638300" y="2045395"/>
            <a:ext cx="8712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sz="2800" dirty="0">
                <a:solidFill>
                  <a:schemeClr val="accent1"/>
                </a:solidFill>
              </a:rPr>
              <a:t>SI USA PER DARE </a:t>
            </a:r>
            <a:r>
              <a:rPr lang="it-IT" sz="4000" b="1" u="sng" dirty="0">
                <a:solidFill>
                  <a:schemeClr val="accent2"/>
                </a:solidFill>
              </a:rPr>
              <a:t>ORDINI FORTI</a:t>
            </a:r>
            <a:r>
              <a:rPr lang="it-IT" sz="2800" dirty="0">
                <a:solidFill>
                  <a:schemeClr val="accent1"/>
                </a:solidFill>
              </a:rPr>
              <a:t>, </a:t>
            </a:r>
            <a:r>
              <a:rPr lang="it-IT" sz="4000" b="1" u="sng" dirty="0">
                <a:solidFill>
                  <a:schemeClr val="accent2"/>
                </a:solidFill>
              </a:rPr>
              <a:t>COMANDI</a:t>
            </a:r>
            <a:r>
              <a:rPr lang="it-IT" sz="2800" dirty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AutoNum type="arabicPeriod"/>
            </a:pPr>
            <a:endParaRPr lang="it-IT" sz="28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it-IT" sz="2800" dirty="0">
              <a:solidFill>
                <a:schemeClr val="accent1"/>
              </a:solidFill>
            </a:endParaRPr>
          </a:p>
          <a:p>
            <a:r>
              <a:rPr lang="it-IT" sz="2800" dirty="0">
                <a:solidFill>
                  <a:schemeClr val="accent1"/>
                </a:solidFill>
              </a:rPr>
              <a:t>ESEMPI: 1. </a:t>
            </a:r>
            <a:r>
              <a:rPr lang="it-IT" sz="4000" b="1" u="sng" dirty="0">
                <a:solidFill>
                  <a:schemeClr val="accent1"/>
                </a:solidFill>
              </a:rPr>
              <a:t>STAI</a:t>
            </a:r>
            <a:r>
              <a:rPr lang="it-IT" sz="2800" dirty="0">
                <a:solidFill>
                  <a:schemeClr val="accent1"/>
                </a:solidFill>
              </a:rPr>
              <a:t> FERMO! </a:t>
            </a:r>
            <a:r>
              <a:rPr lang="it-IT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MUOVERTI</a:t>
            </a:r>
            <a:r>
              <a:rPr lang="it-IT" sz="2800" dirty="0">
                <a:solidFill>
                  <a:schemeClr val="accent1"/>
                </a:solidFill>
              </a:rPr>
              <a:t>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 2.</a:t>
            </a:r>
            <a:r>
              <a:rPr lang="it-IT" sz="4000" b="1" u="sng" dirty="0">
                <a:solidFill>
                  <a:schemeClr val="accent1"/>
                </a:solidFill>
              </a:rPr>
              <a:t>TOGLI</a:t>
            </a:r>
            <a:r>
              <a:rPr lang="it-IT" sz="2800" dirty="0">
                <a:solidFill>
                  <a:schemeClr val="accent1"/>
                </a:solidFill>
              </a:rPr>
              <a:t> LE DITA DAL NASO!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</a:t>
            </a:r>
            <a:r>
              <a:rPr lang="it-IT" sz="4000" dirty="0">
                <a:solidFill>
                  <a:schemeClr val="accent1"/>
                </a:solidFill>
              </a:rPr>
              <a:t> </a:t>
            </a:r>
            <a:r>
              <a:rPr lang="it-IT" sz="2800" dirty="0">
                <a:solidFill>
                  <a:schemeClr val="accent1"/>
                </a:solidFill>
              </a:rPr>
              <a:t>3.</a:t>
            </a:r>
            <a:r>
              <a:rPr lang="it-IT" sz="4000" b="1" u="sng" dirty="0">
                <a:solidFill>
                  <a:schemeClr val="accent1"/>
                </a:solidFill>
              </a:rPr>
              <a:t>ESCI </a:t>
            </a:r>
            <a:r>
              <a:rPr lang="it-IT" sz="2800" dirty="0">
                <a:solidFill>
                  <a:schemeClr val="accent1"/>
                </a:solidFill>
              </a:rPr>
              <a:t>DA QUESTA STANZA!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 4. </a:t>
            </a:r>
            <a:r>
              <a:rPr lang="it-IT" sz="4000" b="1" u="sng" dirty="0">
                <a:solidFill>
                  <a:schemeClr val="accent1"/>
                </a:solidFill>
              </a:rPr>
              <a:t>NON USCITE </a:t>
            </a:r>
            <a:r>
              <a:rPr lang="it-IT" sz="2800" dirty="0">
                <a:solidFill>
                  <a:schemeClr val="accent1"/>
                </a:solidFill>
              </a:rPr>
              <a:t>DI CASA!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A7C2033-734E-43B0-BD67-18A2BFAE5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0" y="35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61"/>
    </mc:Choice>
    <mc:Fallback>
      <p:transition spd="slow" advTm="29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60403F2-4708-4373-8A74-C2BF8B3E86ED}"/>
              </a:ext>
            </a:extLst>
          </p:cNvPr>
          <p:cNvSpPr/>
          <p:nvPr/>
        </p:nvSpPr>
        <p:spPr>
          <a:xfrm>
            <a:off x="2562340" y="198735"/>
            <a:ext cx="706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L’ IMPERATIVO dei verbi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96B7C5-E968-4B16-934E-256B6BBF998D}"/>
              </a:ext>
            </a:extLst>
          </p:cNvPr>
          <p:cNvSpPr txBox="1"/>
          <p:nvPr/>
        </p:nvSpPr>
        <p:spPr>
          <a:xfrm>
            <a:off x="3663950" y="1122065"/>
            <a:ext cx="486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/>
                </a:solidFill>
              </a:rPr>
              <a:t>QUANDO SI USA?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ADAFA8-6503-4027-8E8F-0068B94A42E6}"/>
              </a:ext>
            </a:extLst>
          </p:cNvPr>
          <p:cNvSpPr txBox="1"/>
          <p:nvPr/>
        </p:nvSpPr>
        <p:spPr>
          <a:xfrm>
            <a:off x="1863586" y="1753847"/>
            <a:ext cx="87122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1"/>
                </a:solidFill>
              </a:rPr>
              <a:t>2. SI USA PER DARE </a:t>
            </a:r>
            <a:r>
              <a:rPr lang="it-IT" sz="4000" b="1" u="sng" dirty="0">
                <a:solidFill>
                  <a:schemeClr val="accent2"/>
                </a:solidFill>
              </a:rPr>
              <a:t>ORDINI DOLCI</a:t>
            </a:r>
            <a:r>
              <a:rPr lang="it-IT" sz="2800" dirty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AutoNum type="arabicPeriod"/>
            </a:pPr>
            <a:endParaRPr lang="it-IT" sz="28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it-IT" sz="2800" dirty="0">
              <a:solidFill>
                <a:schemeClr val="accent1"/>
              </a:solidFill>
            </a:endParaRPr>
          </a:p>
          <a:p>
            <a:r>
              <a:rPr lang="it-IT" sz="2800" dirty="0">
                <a:solidFill>
                  <a:schemeClr val="accent1"/>
                </a:solidFill>
              </a:rPr>
              <a:t>ESEMPI: 1. </a:t>
            </a:r>
            <a:r>
              <a:rPr lang="it-IT" sz="4000" b="1" u="sng" dirty="0">
                <a:solidFill>
                  <a:schemeClr val="accent1"/>
                </a:solidFill>
              </a:rPr>
              <a:t>CHIUDI</a:t>
            </a:r>
            <a:r>
              <a:rPr lang="it-IT" sz="2800" dirty="0">
                <a:solidFill>
                  <a:schemeClr val="accent1"/>
                </a:solidFill>
              </a:rPr>
              <a:t> LA MANO!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2. </a:t>
            </a:r>
            <a:r>
              <a:rPr lang="it-IT" sz="4000" b="1" u="sng" dirty="0">
                <a:solidFill>
                  <a:schemeClr val="accent1"/>
                </a:solidFill>
              </a:rPr>
              <a:t>STRINGI</a:t>
            </a:r>
            <a:r>
              <a:rPr lang="it-IT" sz="2800" dirty="0">
                <a:solidFill>
                  <a:schemeClr val="accent1"/>
                </a:solidFill>
              </a:rPr>
              <a:t> IL PUGNO!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3. </a:t>
            </a:r>
            <a:r>
              <a:rPr lang="it-IT" sz="4000" b="1" u="sng" dirty="0">
                <a:solidFill>
                  <a:schemeClr val="accent1"/>
                </a:solidFill>
              </a:rPr>
              <a:t>TIRA</a:t>
            </a:r>
            <a:r>
              <a:rPr lang="it-IT" sz="2800" dirty="0">
                <a:solidFill>
                  <a:schemeClr val="accent1"/>
                </a:solidFill>
              </a:rPr>
              <a:t> SU LA MAGLIETTA!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4. </a:t>
            </a:r>
            <a:r>
              <a:rPr lang="it-IT" sz="4000" b="1" u="sng" dirty="0">
                <a:solidFill>
                  <a:schemeClr val="accent1"/>
                </a:solidFill>
              </a:rPr>
              <a:t>RESPIRA</a:t>
            </a:r>
            <a:r>
              <a:rPr lang="it-IT" sz="2800" dirty="0">
                <a:solidFill>
                  <a:schemeClr val="accent1"/>
                </a:solidFill>
              </a:rPr>
              <a:t> FORTE! </a:t>
            </a:r>
            <a:r>
              <a:rPr lang="it-IT" sz="4000" b="1" u="sng" dirty="0">
                <a:solidFill>
                  <a:schemeClr val="accent1"/>
                </a:solidFill>
              </a:rPr>
              <a:t>NON RESPIRARE</a:t>
            </a:r>
            <a:r>
              <a:rPr lang="it-IT" sz="2800" dirty="0">
                <a:solidFill>
                  <a:schemeClr val="accent1"/>
                </a:solidFill>
              </a:rPr>
              <a:t>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5.  </a:t>
            </a:r>
            <a:r>
              <a:rPr lang="it-IT" sz="4000" b="1" u="sng" dirty="0">
                <a:solidFill>
                  <a:schemeClr val="accent1"/>
                </a:solidFill>
              </a:rPr>
              <a:t>DA’ </a:t>
            </a:r>
            <a:r>
              <a:rPr lang="it-IT" sz="2800" dirty="0">
                <a:solidFill>
                  <a:schemeClr val="accent1"/>
                </a:solidFill>
              </a:rPr>
              <a:t>UN COLPO DI TOSSE!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F92129-8400-4DA0-A7CB-C8C4582A8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3986" y="374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3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47"/>
    </mc:Choice>
    <mc:Fallback>
      <p:transition spd="slow" advTm="23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60403F2-4708-4373-8A74-C2BF8B3E86ED}"/>
              </a:ext>
            </a:extLst>
          </p:cNvPr>
          <p:cNvSpPr/>
          <p:nvPr/>
        </p:nvSpPr>
        <p:spPr>
          <a:xfrm>
            <a:off x="2562340" y="198735"/>
            <a:ext cx="706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L’ IMPERATIVO dei verbi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96B7C5-E968-4B16-934E-256B6BBF998D}"/>
              </a:ext>
            </a:extLst>
          </p:cNvPr>
          <p:cNvSpPr txBox="1"/>
          <p:nvPr/>
        </p:nvSpPr>
        <p:spPr>
          <a:xfrm>
            <a:off x="3663950" y="1122065"/>
            <a:ext cx="486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/>
                </a:solidFill>
              </a:rPr>
              <a:t>QUANDO SI USA?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ADAFA8-6503-4027-8E8F-0068B94A42E6}"/>
              </a:ext>
            </a:extLst>
          </p:cNvPr>
          <p:cNvSpPr txBox="1"/>
          <p:nvPr/>
        </p:nvSpPr>
        <p:spPr>
          <a:xfrm>
            <a:off x="437320" y="2045395"/>
            <a:ext cx="1144987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1"/>
                </a:solidFill>
              </a:rPr>
              <a:t>3. SI USA PER DARE  </a:t>
            </a:r>
            <a:r>
              <a:rPr lang="it-IT" sz="4000" b="1" u="sng" dirty="0">
                <a:solidFill>
                  <a:schemeClr val="accent2"/>
                </a:solidFill>
              </a:rPr>
              <a:t>IL PERMESSO </a:t>
            </a:r>
            <a:r>
              <a:rPr lang="it-IT" sz="2800" dirty="0">
                <a:solidFill>
                  <a:schemeClr val="accent1"/>
                </a:solidFill>
              </a:rPr>
              <a:t>DI FARE QUALCOSA</a:t>
            </a:r>
          </a:p>
          <a:p>
            <a:pPr marL="342900" indent="-342900">
              <a:buAutoNum type="arabicPeriod"/>
            </a:pPr>
            <a:endParaRPr lang="it-IT" sz="28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it-IT" sz="2800" dirty="0">
              <a:solidFill>
                <a:schemeClr val="accent1"/>
              </a:solidFill>
            </a:endParaRPr>
          </a:p>
          <a:p>
            <a:r>
              <a:rPr lang="it-IT" sz="2800" dirty="0">
                <a:solidFill>
                  <a:schemeClr val="accent1"/>
                </a:solidFill>
              </a:rPr>
              <a:t>ESEMPI: 1. POSSO ENTRARE? </a:t>
            </a:r>
            <a:r>
              <a:rPr lang="it-IT" sz="4000" b="1" u="sng" dirty="0">
                <a:solidFill>
                  <a:schemeClr val="accent1"/>
                </a:solidFill>
              </a:rPr>
              <a:t>ENTRA</a:t>
            </a:r>
            <a:r>
              <a:rPr lang="it-IT" sz="2800" dirty="0">
                <a:solidFill>
                  <a:schemeClr val="accent1"/>
                </a:solidFill>
              </a:rPr>
              <a:t>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2. POSSO ANDARE IN BAGNO? SI’, </a:t>
            </a:r>
            <a:r>
              <a:rPr lang="it-IT" sz="4000" b="1" u="sng" dirty="0">
                <a:solidFill>
                  <a:schemeClr val="accent1"/>
                </a:solidFill>
              </a:rPr>
              <a:t>VA’ </a:t>
            </a:r>
            <a:r>
              <a:rPr lang="it-IT" sz="2800" dirty="0">
                <a:solidFill>
                  <a:schemeClr val="accent1"/>
                </a:solidFill>
              </a:rPr>
              <a:t>PURE!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3. POSSO APRIRE LA FINESTRA? NO, </a:t>
            </a:r>
            <a:r>
              <a:rPr lang="it-IT" sz="4000" b="1" u="sng" dirty="0">
                <a:solidFill>
                  <a:schemeClr val="accent1"/>
                </a:solidFill>
              </a:rPr>
              <a:t>NON APRIRE </a:t>
            </a:r>
            <a:r>
              <a:rPr lang="it-IT" sz="2800" dirty="0">
                <a:solidFill>
                  <a:schemeClr val="accent1"/>
                </a:solidFill>
              </a:rPr>
              <a:t>LA FINESTRA!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F56A9E-EA1C-4FD5-BF86-58B1DCE2E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100" y="355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87"/>
    </mc:Choice>
    <mc:Fallback>
      <p:transition spd="slow" advTm="25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60403F2-4708-4373-8A74-C2BF8B3E86ED}"/>
              </a:ext>
            </a:extLst>
          </p:cNvPr>
          <p:cNvSpPr/>
          <p:nvPr/>
        </p:nvSpPr>
        <p:spPr>
          <a:xfrm>
            <a:off x="2562340" y="198735"/>
            <a:ext cx="706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L’ IMPERATIVO dei verbi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96B7C5-E968-4B16-934E-256B6BBF998D}"/>
              </a:ext>
            </a:extLst>
          </p:cNvPr>
          <p:cNvSpPr txBox="1"/>
          <p:nvPr/>
        </p:nvSpPr>
        <p:spPr>
          <a:xfrm>
            <a:off x="3663950" y="1122065"/>
            <a:ext cx="486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/>
                </a:solidFill>
              </a:rPr>
              <a:t>QUANDO SI USA?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ADAFA8-6503-4027-8E8F-0068B94A42E6}"/>
              </a:ext>
            </a:extLst>
          </p:cNvPr>
          <p:cNvSpPr txBox="1"/>
          <p:nvPr/>
        </p:nvSpPr>
        <p:spPr>
          <a:xfrm>
            <a:off x="622851" y="1753847"/>
            <a:ext cx="1042946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1"/>
                </a:solidFill>
              </a:rPr>
              <a:t>4. SI USA PER DARE  </a:t>
            </a:r>
            <a:r>
              <a:rPr lang="it-IT" sz="4000" b="1" u="sng" dirty="0">
                <a:solidFill>
                  <a:schemeClr val="accent2"/>
                </a:solidFill>
              </a:rPr>
              <a:t>INDICAZIONI </a:t>
            </a:r>
            <a:r>
              <a:rPr lang="it-IT" sz="2800" dirty="0">
                <a:solidFill>
                  <a:schemeClr val="accent1"/>
                </a:solidFill>
              </a:rPr>
              <a:t>O </a:t>
            </a:r>
            <a:r>
              <a:rPr lang="it-IT" sz="4000" b="1" u="sng" dirty="0">
                <a:solidFill>
                  <a:schemeClr val="accent2"/>
                </a:solidFill>
              </a:rPr>
              <a:t>CONSIGLI</a:t>
            </a:r>
            <a:endParaRPr lang="it-IT" sz="2800" dirty="0">
              <a:solidFill>
                <a:schemeClr val="accent2"/>
              </a:solidFill>
            </a:endParaRPr>
          </a:p>
          <a:p>
            <a:pPr marL="342900" indent="-342900">
              <a:buAutoNum type="arabicPeriod"/>
            </a:pPr>
            <a:endParaRPr lang="it-IT" sz="28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it-IT" sz="2800" dirty="0">
              <a:solidFill>
                <a:schemeClr val="accent1"/>
              </a:solidFill>
            </a:endParaRPr>
          </a:p>
          <a:p>
            <a:r>
              <a:rPr lang="it-IT" sz="2800" dirty="0">
                <a:solidFill>
                  <a:schemeClr val="accent1"/>
                </a:solidFill>
              </a:rPr>
              <a:t>ESEMPI:  1. ZAKIR, </a:t>
            </a:r>
            <a:r>
              <a:rPr lang="it-IT" sz="4000" b="1" u="sng" dirty="0">
                <a:solidFill>
                  <a:schemeClr val="accent1"/>
                </a:solidFill>
              </a:rPr>
              <a:t>PRENDI</a:t>
            </a:r>
            <a:r>
              <a:rPr lang="it-IT" sz="2800" dirty="0">
                <a:solidFill>
                  <a:schemeClr val="accent1"/>
                </a:solidFill>
              </a:rPr>
              <a:t> LE MEDICINE TUTTE LE SERE!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 2. </a:t>
            </a:r>
            <a:r>
              <a:rPr lang="it-IT" sz="4000" b="1" u="sng" dirty="0">
                <a:solidFill>
                  <a:schemeClr val="accent1"/>
                </a:solidFill>
              </a:rPr>
              <a:t>PROVATE</a:t>
            </a:r>
            <a:r>
              <a:rPr lang="it-IT" sz="2800" dirty="0">
                <a:solidFill>
                  <a:schemeClr val="accent1"/>
                </a:solidFill>
              </a:rPr>
              <a:t> QUESTO DOLCE!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 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957A44-C1E6-44B5-B87F-C941BF087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1935" y="512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73"/>
    </mc:Choice>
    <mc:Fallback>
      <p:transition spd="slow" advTm="19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60403F2-4708-4373-8A74-C2BF8B3E86ED}"/>
              </a:ext>
            </a:extLst>
          </p:cNvPr>
          <p:cNvSpPr/>
          <p:nvPr/>
        </p:nvSpPr>
        <p:spPr>
          <a:xfrm>
            <a:off x="2562340" y="198735"/>
            <a:ext cx="706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L’ IMPERATIVO dei verbi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96B7C5-E968-4B16-934E-256B6BBF998D}"/>
              </a:ext>
            </a:extLst>
          </p:cNvPr>
          <p:cNvSpPr txBox="1"/>
          <p:nvPr/>
        </p:nvSpPr>
        <p:spPr>
          <a:xfrm>
            <a:off x="3663950" y="1122065"/>
            <a:ext cx="486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/>
                </a:solidFill>
              </a:rPr>
              <a:t>QUANDO SI USA?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ADAFA8-6503-4027-8E8F-0068B94A42E6}"/>
              </a:ext>
            </a:extLst>
          </p:cNvPr>
          <p:cNvSpPr txBox="1"/>
          <p:nvPr/>
        </p:nvSpPr>
        <p:spPr>
          <a:xfrm>
            <a:off x="622851" y="1753847"/>
            <a:ext cx="1077401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1"/>
                </a:solidFill>
              </a:rPr>
              <a:t>5. SI USA PER DARE  </a:t>
            </a:r>
            <a:r>
              <a:rPr lang="it-IT" sz="4000" b="1" u="sng" dirty="0">
                <a:solidFill>
                  <a:schemeClr val="accent2"/>
                </a:solidFill>
              </a:rPr>
              <a:t>ISTRUZIONI</a:t>
            </a:r>
            <a:endParaRPr lang="it-IT" sz="2800" dirty="0">
              <a:solidFill>
                <a:schemeClr val="accent2"/>
              </a:solidFill>
            </a:endParaRPr>
          </a:p>
          <a:p>
            <a:pPr marL="342900" indent="-342900">
              <a:buAutoNum type="arabicPeriod"/>
            </a:pPr>
            <a:endParaRPr lang="it-IT" sz="28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it-IT" sz="2800" dirty="0">
              <a:solidFill>
                <a:schemeClr val="accent1"/>
              </a:solidFill>
            </a:endParaRPr>
          </a:p>
          <a:p>
            <a:r>
              <a:rPr lang="it-IT" sz="2800" dirty="0">
                <a:solidFill>
                  <a:schemeClr val="accent1"/>
                </a:solidFill>
              </a:rPr>
              <a:t>ESEMPI:  1 PER ANDARE IN PIAZZA SANTA RESTITUTA </a:t>
            </a:r>
            <a:r>
              <a:rPr lang="it-IT" sz="4000" b="1" u="sng" dirty="0">
                <a:solidFill>
                  <a:schemeClr val="accent1"/>
                </a:solidFill>
              </a:rPr>
              <a:t>GIRA</a:t>
            </a:r>
            <a:r>
              <a:rPr lang="it-IT" sz="2800" dirty="0">
                <a:solidFill>
                  <a:schemeClr val="accent1"/>
                </a:solidFill>
              </a:rPr>
              <a:t> A DESTRA.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 2. PER SENTIRE LA VOCE DELLA LEZIONE PRIMA </a:t>
            </a:r>
            <a:r>
              <a:rPr lang="it-IT" sz="4000" b="1" u="sng" dirty="0">
                <a:solidFill>
                  <a:schemeClr val="accent1"/>
                </a:solidFill>
              </a:rPr>
              <a:t>CLICCATE</a:t>
            </a:r>
            <a:r>
              <a:rPr lang="it-IT" sz="2800" dirty="0">
                <a:solidFill>
                  <a:schemeClr val="accent1"/>
                </a:solidFill>
              </a:rPr>
              <a:t>    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                     SU «SCARICA», POI </a:t>
            </a:r>
            <a:r>
              <a:rPr lang="it-IT" sz="4000" b="1" u="sng" dirty="0">
                <a:solidFill>
                  <a:schemeClr val="accent1"/>
                </a:solidFill>
              </a:rPr>
              <a:t>APRITE</a:t>
            </a:r>
            <a:r>
              <a:rPr lang="it-IT" sz="2800" dirty="0">
                <a:solidFill>
                  <a:schemeClr val="accent1"/>
                </a:solidFill>
              </a:rPr>
              <a:t> IL FILE.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 </a:t>
            </a:r>
          </a:p>
          <a:p>
            <a:r>
              <a:rPr lang="it-IT" sz="2800" dirty="0">
                <a:solidFill>
                  <a:schemeClr val="accent1"/>
                </a:solidFill>
              </a:rPr>
              <a:t>	   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E69A4C-A3BA-4C22-BD3A-131713957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500" y="35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68"/>
    </mc:Choice>
    <mc:Fallback>
      <p:transition spd="slow" advTm="2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CFAD1B6-69B2-46E0-B9D3-8B7964B69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6" y="3183464"/>
            <a:ext cx="11486428" cy="11515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391815-C594-4BBE-9FE3-E1187D093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1" y="4364328"/>
            <a:ext cx="3577314" cy="17638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4BD5A13-CAF4-41A4-A422-50EB1C508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83" y="4335059"/>
            <a:ext cx="3156694" cy="179315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B29BD7A-5059-4B44-A4B0-2607432C44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5" y="4335059"/>
            <a:ext cx="3382755" cy="17931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6BC32F-9456-491B-93B9-789F61325CEA}"/>
              </a:ext>
            </a:extLst>
          </p:cNvPr>
          <p:cNvSpPr txBox="1"/>
          <p:nvPr/>
        </p:nvSpPr>
        <p:spPr>
          <a:xfrm>
            <a:off x="152400" y="314293"/>
            <a:ext cx="11887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u="sng" dirty="0">
                <a:solidFill>
                  <a:schemeClr val="accent2"/>
                </a:solidFill>
              </a:rPr>
              <a:t>COME SI FORMA L’IMPERATIVO REGOLARE</a:t>
            </a:r>
            <a:r>
              <a:rPr lang="it-IT" sz="4000" b="1" dirty="0">
                <a:solidFill>
                  <a:schemeClr val="accent2"/>
                </a:solidFill>
              </a:rPr>
              <a:t>?</a:t>
            </a:r>
          </a:p>
          <a:p>
            <a:pPr algn="ctr"/>
            <a:endParaRPr lang="it-IT" sz="2800" dirty="0">
              <a:solidFill>
                <a:schemeClr val="accent1"/>
              </a:solidFill>
            </a:endParaRPr>
          </a:p>
          <a:p>
            <a:r>
              <a:rPr lang="it-IT" sz="2800" dirty="0">
                <a:solidFill>
                  <a:schemeClr val="accent1"/>
                </a:solidFill>
              </a:rPr>
              <a:t>CON L’MPERATIVO LA PERSONA PIU’ USATA E’ IL </a:t>
            </a:r>
            <a:r>
              <a:rPr lang="it-IT" sz="4000" b="1" u="sng" dirty="0">
                <a:solidFill>
                  <a:schemeClr val="accent2"/>
                </a:solidFill>
              </a:rPr>
              <a:t>TU</a:t>
            </a:r>
            <a:r>
              <a:rPr lang="it-IT" sz="2800" dirty="0">
                <a:solidFill>
                  <a:schemeClr val="accent1"/>
                </a:solidFill>
              </a:rPr>
              <a:t>, MA SI USA ANCHE CON LE PERSONE </a:t>
            </a:r>
            <a:r>
              <a:rPr lang="it-IT" sz="4000" b="1" u="sng" dirty="0">
                <a:solidFill>
                  <a:schemeClr val="accent2"/>
                </a:solidFill>
              </a:rPr>
              <a:t>NOI</a:t>
            </a:r>
            <a:r>
              <a:rPr lang="it-IT" sz="2800" dirty="0">
                <a:solidFill>
                  <a:schemeClr val="accent1"/>
                </a:solidFill>
              </a:rPr>
              <a:t> E </a:t>
            </a:r>
            <a:r>
              <a:rPr lang="it-IT" sz="4000" b="1" u="sng" dirty="0">
                <a:solidFill>
                  <a:schemeClr val="accent2"/>
                </a:solidFill>
              </a:rPr>
              <a:t>VOI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B07B082-DE27-4EFE-8EC8-A2DC6CBD2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6250" y="314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3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293"/>
    </mc:Choice>
    <mc:Fallback>
      <p:transition spd="slow" advTm="126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73DC7A-492E-41EC-A857-FA5135AC5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1" y="1928171"/>
            <a:ext cx="11383795" cy="320485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2AAC4C-F25C-4C75-8D58-0DD55CA391F2}"/>
              </a:ext>
            </a:extLst>
          </p:cNvPr>
          <p:cNvSpPr txBox="1"/>
          <p:nvPr/>
        </p:nvSpPr>
        <p:spPr>
          <a:xfrm>
            <a:off x="1612900" y="495300"/>
            <a:ext cx="886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IMPERATIVI IRREGOLARI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54E37B-E7E8-437A-8139-AC4E6F226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7700" y="544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7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80"/>
    </mc:Choice>
    <mc:Fallback>
      <p:transition spd="slow" advTm="6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2A606BF-F358-43D8-9D7F-96BA62D0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6" y="2021509"/>
            <a:ext cx="11564987" cy="37238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C06581-DBB0-4538-8C7D-A8F3AC611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7650" y="31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7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7"/>
    </mc:Choice>
    <mc:Fallback>
      <p:transition spd="slow" advTm="26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348</Words>
  <Application>Microsoft Office PowerPoint</Application>
  <PresentationFormat>Widescreen</PresentationFormat>
  <Paragraphs>68</Paragraphs>
  <Slides>11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Tema di Office</vt:lpstr>
      <vt:lpstr>LEZIONE N.9  LA SALUTE  INS. LUCIANA DE BENEDETTI 07/04/20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lavoro</dc:title>
  <dc:creator>Luciana De Benedetti</dc:creator>
  <cp:lastModifiedBy>Luciana De Benedetti</cp:lastModifiedBy>
  <cp:revision>108</cp:revision>
  <dcterms:created xsi:type="dcterms:W3CDTF">2020-03-10T15:24:18Z</dcterms:created>
  <dcterms:modified xsi:type="dcterms:W3CDTF">2020-04-05T20:01:56Z</dcterms:modified>
</cp:coreProperties>
</file>