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83" r:id="rId2"/>
    <p:sldId id="256" r:id="rId3"/>
    <p:sldId id="257" r:id="rId4"/>
    <p:sldId id="275" r:id="rId5"/>
    <p:sldId id="261" r:id="rId6"/>
    <p:sldId id="262" r:id="rId7"/>
    <p:sldId id="265" r:id="rId8"/>
    <p:sldId id="276" r:id="rId9"/>
    <p:sldId id="266" r:id="rId10"/>
    <p:sldId id="264" r:id="rId11"/>
    <p:sldId id="277" r:id="rId12"/>
    <p:sldId id="282" r:id="rId13"/>
    <p:sldId id="278" r:id="rId14"/>
    <p:sldId id="27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7D"/>
    <a:srgbClr val="A488F4"/>
    <a:srgbClr val="FF3300"/>
    <a:srgbClr val="006600"/>
    <a:srgbClr val="CC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6441" autoAdjust="0"/>
  </p:normalViewPr>
  <p:slideViewPr>
    <p:cSldViewPr>
      <p:cViewPr varScale="1">
        <p:scale>
          <a:sx n="68" d="100"/>
          <a:sy n="68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F1E91-F7B7-4CE7-86BD-299C4AB75550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61DC1-49E2-43ED-AD93-D19D098D1A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17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3F53A6-0AA1-4798-85DA-CF7BABA46B9E}"/>
              </a:ext>
            </a:extLst>
          </p:cNvPr>
          <p:cNvSpPr txBox="1"/>
          <p:nvPr/>
        </p:nvSpPr>
        <p:spPr>
          <a:xfrm>
            <a:off x="1367644" y="1220852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LEZIONE N. 8</a:t>
            </a:r>
          </a:p>
          <a:p>
            <a:pPr algn="ctr"/>
            <a:r>
              <a:rPr lang="it-IT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it-IT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PARTE 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6974629-0ECB-4A64-8BA9-1C8B22091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972" y="3041870"/>
            <a:ext cx="3414056" cy="77425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E3FB9D-3D5A-46E0-BBA9-D6C9595C68B8}"/>
              </a:ext>
            </a:extLst>
          </p:cNvPr>
          <p:cNvSpPr txBox="1"/>
          <p:nvPr/>
        </p:nvSpPr>
        <p:spPr>
          <a:xfrm>
            <a:off x="4572000" y="4509120"/>
            <a:ext cx="341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INSEGNANTE </a:t>
            </a:r>
          </a:p>
          <a:p>
            <a:pPr algn="ctr"/>
            <a:r>
              <a:rPr lang="it-IT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LUCIANA DE BENEDETTI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31AA97-9D15-43FA-9514-8ECDA6E71F90}"/>
              </a:ext>
            </a:extLst>
          </p:cNvPr>
          <p:cNvSpPr txBox="1"/>
          <p:nvPr/>
        </p:nvSpPr>
        <p:spPr>
          <a:xfrm>
            <a:off x="2339752" y="342900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03/04/2020</a:t>
            </a:r>
          </a:p>
        </p:txBody>
      </p:sp>
    </p:spTree>
    <p:extLst>
      <p:ext uri="{BB962C8B-B14F-4D97-AF65-F5344CB8AC3E}">
        <p14:creationId xmlns:p14="http://schemas.microsoft.com/office/powerpoint/2010/main" val="22932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3747" y="1484784"/>
            <a:ext cx="5284357" cy="335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/>
              <a:t>La Tessera sanitaria è una carta personale molto importante che riporta nome, cognome, luogo di nascita, data di nascita e codice</a:t>
            </a:r>
            <a:r>
              <a:rPr lang="it-IT" b="1" dirty="0"/>
              <a:t> </a:t>
            </a:r>
            <a:r>
              <a:rPr lang="it-IT" dirty="0"/>
              <a:t>fiscale.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La tessera serve per avere le cure mediche gratuite, per fare esami e visite mediche, per avere le ricette per comprare le medicine.</a:t>
            </a:r>
          </a:p>
          <a:p>
            <a:endParaRPr lang="it-IT" dirty="0"/>
          </a:p>
          <a:p>
            <a:endParaRPr lang="it-IT" sz="1400" b="1" dirty="0"/>
          </a:p>
        </p:txBody>
      </p:sp>
      <p:sp>
        <p:nvSpPr>
          <p:cNvPr id="3" name="Rettangolo 2"/>
          <p:cNvSpPr/>
          <p:nvPr/>
        </p:nvSpPr>
        <p:spPr>
          <a:xfrm>
            <a:off x="827584" y="188640"/>
            <a:ext cx="76328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 Tessera Sanitaria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83" y="2636912"/>
            <a:ext cx="338931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0CDBFE0-BCD7-40E6-99DE-4F62B7D3F7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7984" y="3839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0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98">
        <p:split orient="vert"/>
      </p:transition>
    </mc:Choice>
    <mc:Fallback xmlns="">
      <p:transition spd="slow" advTm="3789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844824"/>
            <a:ext cx="4788024" cy="3939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it-IT" b="1" dirty="0"/>
          </a:p>
          <a:p>
            <a:pPr algn="just"/>
            <a:r>
              <a:rPr lang="it-IT" sz="2000" dirty="0"/>
              <a:t>Devi mostrare questa tessera quando vai dal medico, in ospedale e in farmacia a comprare le medicine con la ricetta del medico.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In Italia alcune MEDICINE sono gratuite, altre si pagano o si pagano solo in parte (TICKET). </a:t>
            </a:r>
          </a:p>
          <a:p>
            <a:pPr algn="just"/>
            <a:r>
              <a:rPr lang="it-IT" sz="2000" dirty="0"/>
              <a:t>Se non hai la tessera sanitaria paghi tutte le visite e tutte le medicine.  </a:t>
            </a:r>
          </a:p>
          <a:p>
            <a:endParaRPr lang="it-IT" dirty="0"/>
          </a:p>
          <a:p>
            <a:endParaRPr lang="it-IT" sz="1400" b="1" dirty="0"/>
          </a:p>
        </p:txBody>
      </p:sp>
      <p:sp>
        <p:nvSpPr>
          <p:cNvPr id="3" name="Rettangolo 2"/>
          <p:cNvSpPr/>
          <p:nvPr/>
        </p:nvSpPr>
        <p:spPr>
          <a:xfrm>
            <a:off x="827584" y="260648"/>
            <a:ext cx="76328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 Tessera Sanitaria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95" y="1556792"/>
            <a:ext cx="338931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66" y="4284975"/>
            <a:ext cx="3432376" cy="182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BB931CC-A3C8-48DC-96AE-4121058D75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9286" y="417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05">
        <p:split orient="vert"/>
      </p:transition>
    </mc:Choice>
    <mc:Fallback xmlns="">
      <p:transition spd="slow" advTm="3180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06345" y="1556792"/>
            <a:ext cx="4788024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/>
              <a:t>Le medicine scritte sulla ricetta del medico si possono prendere solo in farmacia.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Le farmacie fanno dei turni, anche durante le feste una deve essere aperta. </a:t>
            </a:r>
          </a:p>
          <a:p>
            <a:pPr algn="just"/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827584" y="260648"/>
            <a:ext cx="76328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LE FARMACIE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86" y="3789040"/>
            <a:ext cx="4203394" cy="258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C9AFE33-8A8E-4A4C-A3AD-CA5EB965A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426" y="417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3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65">
        <p:split orient="vert"/>
      </p:transition>
    </mc:Choice>
    <mc:Fallback xmlns="">
      <p:transition spd="slow" advTm="2016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916832"/>
            <a:ext cx="4788024" cy="3600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Nella tessera sanitaria c’è il codice fiscale, quindi quando ti chiedono il codice fiscale, ad es. in banca o in Comune, puoi mostrarla. </a:t>
            </a:r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827584" y="404664"/>
            <a:ext cx="76328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 Tessera Sanitaria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7" y="3068960"/>
            <a:ext cx="339121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FB6E8AE-E61A-4437-B6A9-57BFCD964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7984" y="561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7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39">
        <p:split orient="vert"/>
      </p:transition>
    </mc:Choice>
    <mc:Fallback xmlns="">
      <p:transition spd="slow" advTm="1763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352224"/>
            <a:ext cx="4932040" cy="5262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it-IT" sz="1400" dirty="0"/>
          </a:p>
          <a:p>
            <a:pPr algn="ctr"/>
            <a:r>
              <a:rPr lang="it-IT" sz="2400" u="sng" dirty="0"/>
              <a:t>IMPORTANTE</a:t>
            </a:r>
            <a:r>
              <a:rPr lang="it-IT" sz="2000" dirty="0"/>
              <a:t>: </a:t>
            </a:r>
          </a:p>
          <a:p>
            <a:pPr algn="just"/>
            <a:endParaRPr lang="it-IT" sz="2000" dirty="0"/>
          </a:p>
          <a:p>
            <a:pPr algn="just"/>
            <a:r>
              <a:rPr lang="it-IT" sz="2400" dirty="0"/>
              <a:t>La Tessera Sanitaria ha la stessa durata del permesso di soggiorno: quando scade il permesso di soggiorno la tessera non è più valida. </a:t>
            </a:r>
          </a:p>
          <a:p>
            <a:pPr algn="just"/>
            <a:r>
              <a:rPr lang="it-IT" sz="2400" dirty="0"/>
              <a:t>Con il cedolino ha validità di 6 mesi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Non hai più il medico, non puoi fare visite in ospedale e devi pagare le medicine.</a:t>
            </a:r>
          </a:p>
          <a:p>
            <a:endParaRPr lang="it-IT" sz="1400" b="1" dirty="0"/>
          </a:p>
        </p:txBody>
      </p:sp>
      <p:sp>
        <p:nvSpPr>
          <p:cNvPr id="3" name="Rettangolo 2"/>
          <p:cNvSpPr/>
          <p:nvPr/>
        </p:nvSpPr>
        <p:spPr>
          <a:xfrm>
            <a:off x="899592" y="242797"/>
            <a:ext cx="76328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 Tessera Sanitaria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69" y="2882244"/>
            <a:ext cx="3450680" cy="220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C5EA511-7DA7-4220-8F6A-7F7EFFC14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399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18">
        <p:split orient="vert"/>
      </p:transition>
    </mc:Choice>
    <mc:Fallback xmlns="">
      <p:transition spd="slow" advTm="3281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5575" y="332656"/>
            <a:ext cx="88809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Servizio Sanitario Nazionale</a:t>
            </a:r>
          </a:p>
          <a:p>
            <a:pPr algn="ctr"/>
            <a:r>
              <a:rPr lang="it-IT" sz="4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Parte N. 1 </a:t>
            </a:r>
            <a:endParaRPr lang="it-IT" sz="44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24658"/>
            <a:ext cx="4998720" cy="346456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AutoShape 2" descr="Risultati immagini per cpia8 frosin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Risultati immagini per cpia8 frosin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148064" y="5934670"/>
            <a:ext cx="34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 cura di </a:t>
            </a:r>
          </a:p>
          <a:p>
            <a:pPr algn="ctr"/>
            <a:r>
              <a:rPr lang="it-IT" b="1" dirty="0" err="1">
                <a:solidFill>
                  <a:schemeClr val="bg1"/>
                </a:solidFill>
              </a:rPr>
              <a:t>ins.te</a:t>
            </a:r>
            <a:r>
              <a:rPr lang="it-IT" b="1" dirty="0">
                <a:solidFill>
                  <a:schemeClr val="bg1"/>
                </a:solidFill>
              </a:rPr>
              <a:t> Luciana De Benedetti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DE66A96-6752-454D-9539-491F56003B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624" y="1189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7">
        <p:split orient="vert"/>
      </p:transition>
    </mc:Choice>
    <mc:Fallback xmlns="">
      <p:transition spd="slow" advTm="739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44825"/>
            <a:ext cx="8352928" cy="1656183"/>
          </a:xfr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09728" indent="0">
              <a:buNone/>
            </a:pPr>
            <a:r>
              <a:rPr lang="it-IT" sz="3200" b="1" dirty="0">
                <a:latin typeface="Comic Sans MS" pitchFamily="66" charset="0"/>
              </a:rPr>
              <a:t>In Italia la difesa della SALUTE è un DIRITTO </a:t>
            </a:r>
            <a:r>
              <a:rPr lang="it-IT" sz="3200" dirty="0">
                <a:latin typeface="Comic Sans MS" pitchFamily="66" charset="0"/>
              </a:rPr>
              <a:t>fondamentale  tutelato dalla </a:t>
            </a:r>
            <a:r>
              <a:rPr lang="it-IT" sz="3200" b="1" dirty="0">
                <a:latin typeface="Comic Sans MS" pitchFamily="66" charset="0"/>
              </a:rPr>
              <a:t>COSTITUZIONE ITALIANA</a:t>
            </a:r>
            <a:r>
              <a:rPr lang="it-IT" sz="3200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it-IT" sz="3200" dirty="0"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5536" y="326976"/>
            <a:ext cx="83529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Diritto alla salute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8815"/>
            <a:ext cx="2579220" cy="18354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4B79444-E28F-4C02-86F9-8C96C413E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7874" y="1190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0">
        <p:split orient="vert"/>
      </p:transition>
    </mc:Choice>
    <mc:Fallback xmlns="">
      <p:transition spd="slow" advTm="1049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1728192"/>
          </a:xfr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it-IT" sz="2000" dirty="0">
              <a:latin typeface="Comic Sans MS" pitchFamily="66" charset="0"/>
            </a:endParaRPr>
          </a:p>
          <a:p>
            <a:pPr marL="109728" indent="0" algn="just">
              <a:buNone/>
            </a:pPr>
            <a:r>
              <a:rPr lang="it-IT" sz="2400" dirty="0">
                <a:latin typeface="Comic Sans MS" pitchFamily="66" charset="0"/>
              </a:rPr>
              <a:t>garantisce l’assistenza sanitaria a </a:t>
            </a:r>
            <a:r>
              <a:rPr lang="it-IT" sz="2400" b="1" u="sng" dirty="0">
                <a:latin typeface="Comic Sans MS" pitchFamily="66" charset="0"/>
              </a:rPr>
              <a:t>TUTTI</a:t>
            </a:r>
            <a:r>
              <a:rPr lang="it-IT" sz="2400" dirty="0">
                <a:latin typeface="Comic Sans MS" pitchFamily="66" charset="0"/>
              </a:rPr>
              <a:t> i cittadini, italiani e stranieri, attraverso</a:t>
            </a:r>
          </a:p>
        </p:txBody>
      </p:sp>
      <p:sp>
        <p:nvSpPr>
          <p:cNvPr id="4" name="Rettangolo 3"/>
          <p:cNvSpPr/>
          <p:nvPr/>
        </p:nvSpPr>
        <p:spPr>
          <a:xfrm>
            <a:off x="395536" y="284455"/>
            <a:ext cx="835292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SERVIZIO SANITARIO NAZIONALE (SSN)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3789040"/>
            <a:ext cx="3535004" cy="1200329"/>
          </a:xfrm>
          <a:prstGeom prst="rect">
            <a:avLst/>
          </a:prstGeom>
          <a:noFill/>
          <a:ln w="25400" cmpd="dbl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chemeClr val="accent3">
                    <a:lumMod val="50000"/>
                  </a:schemeClr>
                </a:solidFill>
              </a:rPr>
              <a:t>OSPEDALI</a:t>
            </a:r>
          </a:p>
          <a:p>
            <a:pPr algn="ctr"/>
            <a:endParaRPr lang="it-IT" b="1" dirty="0"/>
          </a:p>
          <a:p>
            <a:pPr algn="just"/>
            <a:endParaRPr lang="it-IT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067944" y="3789040"/>
            <a:ext cx="4668927" cy="2585323"/>
          </a:xfrm>
          <a:prstGeom prst="rect">
            <a:avLst/>
          </a:prstGeom>
          <a:noFill/>
          <a:ln w="25400" cmpd="dbl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chemeClr val="accent3">
                    <a:lumMod val="50000"/>
                  </a:schemeClr>
                </a:solidFill>
              </a:rPr>
              <a:t>ASL</a:t>
            </a:r>
          </a:p>
          <a:p>
            <a:pPr algn="ctr"/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(Azienda Sanitaria Locale)</a:t>
            </a:r>
          </a:p>
          <a:p>
            <a:endParaRPr lang="it-IT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Sono uffici dove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Ti iscrivi al SSN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Ricevi la TESSERA SANITARIA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Scegli il MEDICO DI FAMIGLIA  e il PEDIATRA</a:t>
            </a:r>
          </a:p>
          <a:p>
            <a:pPr algn="ctr"/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2271052" y="3429000"/>
            <a:ext cx="1940908" cy="288032"/>
          </a:xfrm>
          <a:prstGeom prst="straightConnector1">
            <a:avLst/>
          </a:prstGeom>
          <a:ln w="38100" cmpd="dbl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344383" y="3429000"/>
            <a:ext cx="2196244" cy="288032"/>
          </a:xfrm>
          <a:prstGeom prst="straightConnector1">
            <a:avLst/>
          </a:prstGeom>
          <a:ln w="38100" cmpd="dbl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98D7E02-EABA-4128-8204-FCFE00964D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84756" y="80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27">
        <p:split orient="vert"/>
      </p:transition>
    </mc:Choice>
    <mc:Fallback xmlns="">
      <p:transition spd="slow" advTm="4992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Servizio Sanitario Nazionale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9692" y="1924248"/>
            <a:ext cx="5748452" cy="317009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it-IT" sz="1400" dirty="0">
              <a:latin typeface="Comic Sans MS" pitchFamily="66" charset="0"/>
            </a:endParaRPr>
          </a:p>
          <a:p>
            <a:pPr algn="just"/>
            <a:r>
              <a:rPr lang="it-IT" sz="2400" b="1" dirty="0">
                <a:latin typeface="Comic Sans MS" pitchFamily="66" charset="0"/>
              </a:rPr>
              <a:t>I </a:t>
            </a:r>
            <a:r>
              <a:rPr lang="it-IT" sz="2400" b="1" u="sng" dirty="0">
                <a:latin typeface="Comic Sans MS" pitchFamily="66" charset="0"/>
              </a:rPr>
              <a:t>cittadini stranieri </a:t>
            </a:r>
            <a:r>
              <a:rPr lang="it-IT" sz="2400" b="1" dirty="0">
                <a:latin typeface="Comic Sans MS" pitchFamily="66" charset="0"/>
              </a:rPr>
              <a:t>con regolare permesso di soggiorno </a:t>
            </a:r>
            <a:r>
              <a:rPr lang="it-IT" sz="2400" dirty="0">
                <a:latin typeface="Comic Sans MS" pitchFamily="66" charset="0"/>
              </a:rPr>
              <a:t>hanno diritto all’assistenza sanitaria come i cittadini italiani.  </a:t>
            </a:r>
          </a:p>
          <a:p>
            <a:pPr algn="just"/>
            <a:r>
              <a:rPr lang="it-IT" sz="2400" dirty="0">
                <a:latin typeface="Comic Sans MS" pitchFamily="66" charset="0"/>
              </a:rPr>
              <a:t>I cittadini stranieri sono tenuti ad iscriversi al SSN.</a:t>
            </a:r>
          </a:p>
          <a:p>
            <a:endParaRPr lang="it-IT" sz="1400" b="1" dirty="0">
              <a:latin typeface="Comic Sans MS" pitchFamily="66" charset="0"/>
            </a:endParaRPr>
          </a:p>
          <a:p>
            <a:endParaRPr lang="it-IT" sz="1400" b="1" dirty="0">
              <a:latin typeface="Comic Sans MS" pitchFamily="66" charset="0"/>
            </a:endParaRPr>
          </a:p>
          <a:p>
            <a:endParaRPr lang="it-IT" sz="1400" dirty="0">
              <a:latin typeface="Comic Sans MS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74751"/>
            <a:ext cx="2909021" cy="2638425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5BED88-C170-40E8-ABA5-15B37CB7AA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1196" y="1085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35">
        <p:split orient="vert"/>
      </p:transition>
    </mc:Choice>
    <mc:Fallback xmlns="">
      <p:transition spd="slow" advTm="2163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3831" y="188640"/>
            <a:ext cx="8039979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Come ci si iscrive al SSN?</a:t>
            </a:r>
          </a:p>
        </p:txBody>
      </p:sp>
      <p:sp>
        <p:nvSpPr>
          <p:cNvPr id="5" name="Rettangolo 4"/>
          <p:cNvSpPr/>
          <p:nvPr/>
        </p:nvSpPr>
        <p:spPr>
          <a:xfrm>
            <a:off x="554667" y="2206600"/>
            <a:ext cx="5601509" cy="33547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endParaRPr lang="it-IT" sz="1400" dirty="0"/>
          </a:p>
          <a:p>
            <a:r>
              <a:rPr lang="it-IT" sz="1600" b="1" dirty="0"/>
              <a:t>L</a:t>
            </a:r>
            <a:r>
              <a:rPr lang="it-IT" b="1" dirty="0"/>
              <a:t>’iscrizione viene  fatta  negli uffici dell’Azienda Sanitaria Locale  (ASL) </a:t>
            </a:r>
            <a:r>
              <a:rPr lang="it-IT" dirty="0"/>
              <a:t>presentando:</a:t>
            </a:r>
          </a:p>
          <a:p>
            <a:endParaRPr lang="it-IT" dirty="0"/>
          </a:p>
          <a:p>
            <a:r>
              <a:rPr lang="it-IT" b="1" dirty="0"/>
              <a:t>• </a:t>
            </a:r>
            <a:r>
              <a:rPr lang="it-IT" b="1" u="sng" dirty="0"/>
              <a:t>copia del permesso di soggiorno valido</a:t>
            </a:r>
            <a:r>
              <a:rPr lang="it-IT" u="sng" dirty="0"/>
              <a:t>, </a:t>
            </a:r>
            <a:r>
              <a:rPr lang="it-IT" dirty="0"/>
              <a:t>o </a:t>
            </a:r>
          </a:p>
          <a:p>
            <a:r>
              <a:rPr lang="it-IT" dirty="0"/>
              <a:t>   ricevuta della richiesta di rinnovo;</a:t>
            </a:r>
          </a:p>
          <a:p>
            <a:endParaRPr lang="it-IT" dirty="0"/>
          </a:p>
          <a:p>
            <a:r>
              <a:rPr lang="it-IT" b="1" dirty="0"/>
              <a:t>• </a:t>
            </a:r>
            <a:r>
              <a:rPr lang="it-IT" b="1" u="sng" dirty="0"/>
              <a:t>certificato di residenza</a:t>
            </a:r>
            <a:r>
              <a:rPr lang="it-IT" b="1" dirty="0"/>
              <a:t>, dichiarazione di </a:t>
            </a:r>
          </a:p>
          <a:p>
            <a:r>
              <a:rPr lang="it-IT" b="1" dirty="0"/>
              <a:t>   ospitalità </a:t>
            </a:r>
          </a:p>
          <a:p>
            <a:endParaRPr lang="it-IT" dirty="0"/>
          </a:p>
          <a:p>
            <a:r>
              <a:rPr lang="it-IT" dirty="0"/>
              <a:t>• copia del </a:t>
            </a:r>
            <a:r>
              <a:rPr lang="it-IT" b="1" u="sng" dirty="0"/>
              <a:t>codice fiscale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45824"/>
            <a:ext cx="2231610" cy="2386191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31707A4-AD97-4D9D-9C26-8330322C5C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7502" y="1146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31">
        <p:split orient="vert"/>
      </p:transition>
    </mc:Choice>
    <mc:Fallback xmlns="">
      <p:transition spd="slow" advTm="2833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185513" y="2636912"/>
            <a:ext cx="5256584" cy="242933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/>
            <a:r>
              <a:rPr lang="it-IT" sz="2400" dirty="0">
                <a:latin typeface="Comic Sans MS" pitchFamily="66" charset="0"/>
              </a:rPr>
              <a:t>Quando ci si iscrive al SSN ci riceve il </a:t>
            </a:r>
            <a:r>
              <a:rPr lang="it-IT" sz="2400" u="sng" dirty="0">
                <a:latin typeface="Comic Sans MS" pitchFamily="66" charset="0"/>
              </a:rPr>
              <a:t>libretto sanitario</a:t>
            </a:r>
          </a:p>
          <a:p>
            <a:endParaRPr lang="it-IT" sz="2400" dirty="0">
              <a:latin typeface="Comic Sans MS" pitchFamily="66" charset="0"/>
            </a:endParaRPr>
          </a:p>
          <a:p>
            <a:endParaRPr lang="it-IT" sz="2400" dirty="0">
              <a:latin typeface="Comic Sans MS" pitchFamily="66" charset="0"/>
            </a:endParaRPr>
          </a:p>
          <a:p>
            <a:pPr algn="l"/>
            <a:r>
              <a:rPr lang="it-IT" sz="2400" dirty="0">
                <a:latin typeface="Comic Sans MS" pitchFamily="66" charset="0"/>
              </a:rPr>
              <a:t>Riporta: </a:t>
            </a:r>
          </a:p>
          <a:p>
            <a:pPr marL="742950" lvl="1" indent="-285750">
              <a:buFontTx/>
              <a:buChar char="-"/>
            </a:pPr>
            <a:r>
              <a:rPr lang="it-IT" sz="2400" dirty="0">
                <a:latin typeface="Comic Sans MS" pitchFamily="66" charset="0"/>
              </a:rPr>
              <a:t>il nome del </a:t>
            </a:r>
            <a:r>
              <a:rPr lang="it-IT" sz="2400" b="1" u="sng" dirty="0">
                <a:latin typeface="Comic Sans MS" pitchFamily="66" charset="0"/>
              </a:rPr>
              <a:t>medico personale</a:t>
            </a:r>
            <a:endParaRPr lang="it-IT" sz="2400" u="sng" dirty="0">
              <a:latin typeface="Comic Sans MS" pitchFamily="66" charset="0"/>
            </a:endParaRPr>
          </a:p>
          <a:p>
            <a:pPr marL="457200" lvl="1" indent="0"/>
            <a:endParaRPr lang="it-IT" sz="1800" dirty="0">
              <a:latin typeface="Comic Sans MS" pitchFamily="66" charset="0"/>
            </a:endParaRPr>
          </a:p>
          <a:p>
            <a:endParaRPr lang="it-IT" dirty="0"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68638" y="211287"/>
            <a:ext cx="540244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Libretto Sanitario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3378375" cy="537549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BB931E9-44EA-4600-BDBA-FFFBE1BCA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37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3">
        <p:split orient="vert"/>
      </p:transition>
    </mc:Choice>
    <mc:Fallback xmlns="">
      <p:transition spd="slow" advTm="2312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755576" y="1340768"/>
            <a:ext cx="7200800" cy="576064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E’ il medico specializzato per bambini da 0 a 14 anni</a:t>
            </a:r>
          </a:p>
        </p:txBody>
      </p:sp>
      <p:sp>
        <p:nvSpPr>
          <p:cNvPr id="5" name="Rettangolo 4"/>
          <p:cNvSpPr/>
          <p:nvPr/>
        </p:nvSpPr>
        <p:spPr>
          <a:xfrm>
            <a:off x="3372796" y="188640"/>
            <a:ext cx="2398413" cy="769441"/>
          </a:xfrm>
          <a:prstGeom prst="rect">
            <a:avLst/>
          </a:prstGeom>
          <a:ln w="63500" cmpd="thickThin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Pediatra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517" y="2276872"/>
            <a:ext cx="4262969" cy="426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7C7B744-FC0E-4A7A-B12A-2FB4CE4A4B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5717" y="348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2">
        <p:split orient="vert"/>
      </p:transition>
    </mc:Choice>
    <mc:Fallback xmlns="">
      <p:transition spd="slow" advTm="1562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67544" y="1403152"/>
            <a:ext cx="5616624" cy="4906168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it-IT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• visita i pazienti nel proprio studio;</a:t>
            </a:r>
          </a:p>
          <a:p>
            <a:pPr algn="l"/>
            <a:endParaRPr lang="it-IT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• prescrive le medicine, le analisi e le visite specialistiche su un modulo chiamato </a:t>
            </a:r>
            <a:r>
              <a:rPr lang="it-IT" b="1" dirty="0">
                <a:solidFill>
                  <a:schemeClr val="tx1"/>
                </a:solidFill>
                <a:latin typeface="Comic Sans MS" pitchFamily="66" charset="0"/>
              </a:rPr>
              <a:t>ricetta</a:t>
            </a:r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;</a:t>
            </a:r>
          </a:p>
          <a:p>
            <a:pPr algn="l"/>
            <a:endParaRPr lang="it-IT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• propone il ricovero in ospedale;</a:t>
            </a:r>
          </a:p>
          <a:p>
            <a:pPr algn="l"/>
            <a:endParaRPr lang="it-IT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• rilascia certificati. </a:t>
            </a:r>
          </a:p>
          <a:p>
            <a:pPr algn="l"/>
            <a:endParaRPr lang="it-IT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Cambria" pitchFamily="18" charset="0"/>
              </a:rPr>
              <a:t>GUARDIA MEDICA</a:t>
            </a:r>
            <a:r>
              <a:rPr lang="it-IT" b="1" u="sng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it-IT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È un servizio </a:t>
            </a:r>
            <a:r>
              <a:rPr lang="it-IT" b="1" dirty="0">
                <a:solidFill>
                  <a:schemeClr val="tx1"/>
                </a:solidFill>
                <a:latin typeface="Comic Sans MS" pitchFamily="66" charset="0"/>
              </a:rPr>
              <a:t>gratuito, </a:t>
            </a:r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sostituisce il medico di base </a:t>
            </a:r>
            <a:r>
              <a:rPr lang="it-IT" b="1" dirty="0">
                <a:solidFill>
                  <a:schemeClr val="tx1"/>
                </a:solidFill>
                <a:latin typeface="Comic Sans MS" pitchFamily="66" charset="0"/>
              </a:rPr>
              <a:t>di notte (dalle 20.00 alle 8.00), il sabato e nei giorni festivi</a:t>
            </a:r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endParaRPr lang="it-IT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27825" y="188640"/>
            <a:ext cx="4288353" cy="769441"/>
          </a:xfrm>
          <a:prstGeom prst="rect">
            <a:avLst/>
          </a:prstGeom>
          <a:ln w="63500" cmpd="thickThin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Medico di base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68760"/>
            <a:ext cx="2271155" cy="1619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941168"/>
            <a:ext cx="1728192" cy="1728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76210"/>
            <a:ext cx="2376264" cy="17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57B9378-D3A9-4820-9DAA-F8B4C073D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7584" y="2946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10">
        <p:split orient="vert"/>
      </p:transition>
    </mc:Choice>
    <mc:Fallback xmlns="">
      <p:transition spd="slow" advTm="5971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2858</TotalTime>
  <Words>506</Words>
  <Application>Microsoft Office PowerPoint</Application>
  <PresentationFormat>Presentazione su schermo (4:3)</PresentationFormat>
  <Paragraphs>90</Paragraphs>
  <Slides>14</Slides>
  <Notes>0</Notes>
  <HiddenSlides>0</HiddenSlides>
  <MMClips>13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Calibri</vt:lpstr>
      <vt:lpstr>Cambria</vt:lpstr>
      <vt:lpstr>Comic Sans MS</vt:lpstr>
      <vt:lpstr>Lucida Sans Unicode</vt:lpstr>
      <vt:lpstr>Verdana</vt:lpstr>
      <vt:lpstr>Wingdings 2</vt:lpstr>
      <vt:lpstr>Wingdings 3</vt:lpstr>
      <vt:lpstr>Viale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Guest</dc:creator>
  <cp:lastModifiedBy>Luciana De Benedetti</cp:lastModifiedBy>
  <cp:revision>181</cp:revision>
  <dcterms:created xsi:type="dcterms:W3CDTF">2014-03-19T13:22:53Z</dcterms:created>
  <dcterms:modified xsi:type="dcterms:W3CDTF">2020-04-01T14:43:34Z</dcterms:modified>
</cp:coreProperties>
</file>