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7" r:id="rId3"/>
    <p:sldId id="299" r:id="rId4"/>
    <p:sldId id="306" r:id="rId5"/>
    <p:sldId id="307" r:id="rId6"/>
    <p:sldId id="301" r:id="rId7"/>
    <p:sldId id="316" r:id="rId8"/>
    <p:sldId id="317" r:id="rId9"/>
    <p:sldId id="309" r:id="rId10"/>
    <p:sldId id="312" r:id="rId11"/>
    <p:sldId id="313" r:id="rId12"/>
    <p:sldId id="314" r:id="rId13"/>
    <p:sldId id="305" r:id="rId14"/>
    <p:sldId id="303" r:id="rId15"/>
    <p:sldId id="318" r:id="rId16"/>
    <p:sldId id="319" r:id="rId17"/>
    <p:sldId id="311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D60093"/>
    <a:srgbClr val="FFFF99"/>
    <a:srgbClr val="FFCCFF"/>
    <a:srgbClr val="CC99FF"/>
    <a:srgbClr val="857CA4"/>
    <a:srgbClr val="99FF9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21" autoAdjust="0"/>
    <p:restoredTop sz="94660"/>
  </p:normalViewPr>
  <p:slideViewPr>
    <p:cSldViewPr snapToGrid="0">
      <p:cViewPr>
        <p:scale>
          <a:sx n="66" d="100"/>
          <a:sy n="66" d="100"/>
        </p:scale>
        <p:origin x="58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7F56A-D20D-4F61-9989-CDF4FCA72228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32A6D-037A-4F28-8590-BBC7382DC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114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4C3572-B3DA-48BC-A79F-279B8A279B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A6DBBF-FE48-4147-939E-2E4632AE6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0C5767-57F9-4E71-B14C-AFF598CC4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95F90B-8AC9-4E15-846B-4684440D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E89AE5-BE10-4D8F-AC56-BD6F55DB9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8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C934F-23ED-4A5B-B857-F5ACD4D9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C34C68-301C-4CC0-8D73-B164D0F93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8B540F-84E1-461B-889A-3A49CB4D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6154B75-514D-4EFE-82D3-D1CA77D65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F69294-B7D7-42BF-A84F-70C7668A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80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673DBF1-2BBD-4587-8D54-D2C444E4E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E8A388-7C7B-406E-AF22-6B44FAFA4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229A93-EAE2-4306-8A42-A65A0A28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1316C5-7021-4845-8C18-AAA87D4F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49E730-7698-4654-B0E3-BFA26386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7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7AB51-08BA-4775-89CB-E6B3912D7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6BE3B8-454C-4768-A55B-11BA356F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B56566-A04F-4419-A58C-8FB46A188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BE13F5-402E-4194-96D3-2CF31883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8AB23C-586D-42A1-B893-B8CBDB054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9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4DCD50-AEF6-4966-B394-54BFE0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FFC0F6C-CFB0-4034-9D69-ED5690BD3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9E81D8-0DBF-4AAA-95A2-A22B9F6C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CC5AAF-0127-4225-BAA0-84AA0DAE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B5F02-E8C3-4EE6-875D-3FDEACB55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460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5E9E7-CCC3-44EF-B95C-B2DDE4654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8204D8-DA7F-4E0D-8CB9-C71434AE6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4BE8708-A44B-440B-8D05-1BB44920F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0F5FBC-473B-4ACA-B22E-E42C47A29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578A38-70D3-43D4-9B2F-E746DE51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09BAE2-83ED-408E-B4F1-38A9DCEF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80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ABFF7A-F2E1-43E4-9090-FC70D4AF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CC0943-DC09-47D8-8770-61295797BE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0CF0FC-B10C-4909-B29C-73ED66E1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94F837A-9613-4208-9496-D651D84CB1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CAEE10-DC48-42D2-8D66-3D7E9089D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9D144AE-3D8C-45CF-9060-910D6C122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261E8B-536D-4E09-96F6-7AE9FCC2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217AE8-B0A4-4E28-8830-3DBC035A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06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CD4004-3B00-49D9-BEC3-4D4BA995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B1EFB36-84B7-4A4C-AC2A-8A3432BFA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D09DD0B-0A9E-413C-A90E-AE24B521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D408CB-BEEC-417A-BACC-4690B725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943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0F1DFD2-C501-45FE-944F-E73BF1E08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8F5078C-BD26-4050-9B1C-F5EA519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6F16A2-5AE3-427B-B925-60A49495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48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49D6F3-7D6C-4567-9716-AA93C035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54A24-75ED-4DF4-831A-D99074B97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5740E2-36CC-432D-9548-619AFE5BB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EAC385-47A4-413C-A3AB-1F18553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F8D2D4-6884-403D-839E-8D73AAE1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254FE2-0633-4316-A277-06FDF73C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04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9EEA17-299F-4CF2-947A-36C4796AA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5D307C-5F3A-4B2B-9A58-99EEFD3E11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A6BD13E-2F8C-4E2C-BBC1-86BB7A5C8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57AE18-4047-499A-AE4B-4FBEFD14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E90D6B-98EA-42DD-8FFB-809F2478C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6D0852-4801-4523-A264-A0E67E80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745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73DE342-1569-460D-8134-8AC254DF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E5E7EF-C7FF-43E2-9BAB-F734CB832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093D1-CB42-4664-9D30-641E00C175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C3015-7196-45DA-BAA4-F0D2CBD01E3A}" type="datetimeFigureOut">
              <a:rPr lang="it-IT" smtClean="0"/>
              <a:t>18/05/2020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DBFAB8-44E2-426E-9443-A51F757F7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2E7D5C-75E8-4DFF-92F9-E3919F020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005F-2F96-4C5D-98D0-E7581694D9F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4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9F8120-9752-4167-9E76-796D8B136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5781"/>
            <a:ext cx="9144000" cy="2776390"/>
          </a:xfrm>
          <a:solidFill>
            <a:srgbClr val="99FF99"/>
          </a:solidFill>
        </p:spPr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LEZIONE N.19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b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 PRONOMI DIRETTI</a:t>
            </a: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b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</a:br>
            <a:r>
              <a:rPr lang="it-IT" sz="4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INS. LUCIANA DE BENEDETTI </a:t>
            </a:r>
            <a:r>
              <a:rPr lang="it-IT" dirty="0">
                <a:solidFill>
                  <a:srgbClr val="0070C0"/>
                </a:solidFill>
              </a:rPr>
              <a:t>18/05/20</a:t>
            </a:r>
          </a:p>
        </p:txBody>
      </p:sp>
    </p:spTree>
    <p:extLst>
      <p:ext uri="{BB962C8B-B14F-4D97-AF65-F5344CB8AC3E}">
        <p14:creationId xmlns:p14="http://schemas.microsoft.com/office/powerpoint/2010/main" val="220411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516"/>
    </mc:Choice>
    <mc:Fallback xmlns="">
      <p:transition spd="slow" advTm="2351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FA2383F-64A3-408C-969C-15981B8287CD}"/>
              </a:ext>
            </a:extLst>
          </p:cNvPr>
          <p:cNvSpPr txBox="1"/>
          <p:nvPr/>
        </p:nvSpPr>
        <p:spPr>
          <a:xfrm>
            <a:off x="255385" y="1410476"/>
            <a:ext cx="8507895" cy="437042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endParaRPr lang="it-IT" dirty="0"/>
          </a:p>
          <a:p>
            <a:r>
              <a:rPr lang="it-IT" sz="2200" b="1" dirty="0">
                <a:solidFill>
                  <a:srgbClr val="0070C0"/>
                </a:solidFill>
              </a:rPr>
              <a:t>MI PIACCIONO </a:t>
            </a:r>
            <a:r>
              <a:rPr lang="it-IT" sz="2200" b="1" u="sng" dirty="0">
                <a:solidFill>
                  <a:srgbClr val="0070C0"/>
                </a:solidFill>
              </a:rPr>
              <a:t>LE POESIE ROMANTICHE</a:t>
            </a:r>
            <a:r>
              <a:rPr lang="it-IT" sz="2200" b="1" dirty="0">
                <a:solidFill>
                  <a:srgbClr val="0070C0"/>
                </a:solidFill>
              </a:rPr>
              <a:t>. </a:t>
            </a:r>
          </a:p>
          <a:p>
            <a:endParaRPr lang="it-IT" sz="2200" b="1" dirty="0">
              <a:solidFill>
                <a:srgbClr val="0070C0"/>
              </a:solidFill>
            </a:endParaRPr>
          </a:p>
          <a:p>
            <a:r>
              <a:rPr lang="it-IT" sz="2200" b="1" dirty="0">
                <a:solidFill>
                  <a:srgbClr val="0070C0"/>
                </a:solidFill>
              </a:rPr>
              <a:t>JOVANOTTI CANTA </a:t>
            </a:r>
            <a:r>
              <a:rPr lang="it-IT" sz="2200" b="1" u="sng" dirty="0">
                <a:solidFill>
                  <a:srgbClr val="0070C0"/>
                </a:solidFill>
              </a:rPr>
              <a:t>CANZONI MOLTO BELLE</a:t>
            </a:r>
            <a:r>
              <a:rPr lang="it-IT" sz="2200" b="1" dirty="0">
                <a:solidFill>
                  <a:srgbClr val="0070C0"/>
                </a:solidFill>
              </a:rPr>
              <a:t>. </a:t>
            </a:r>
          </a:p>
          <a:p>
            <a:endParaRPr lang="it-IT" sz="2200" b="1" dirty="0">
              <a:solidFill>
                <a:srgbClr val="0070C0"/>
              </a:solidFill>
            </a:endParaRPr>
          </a:p>
          <a:p>
            <a:r>
              <a:rPr lang="it-IT" sz="2200" b="1" dirty="0">
                <a:solidFill>
                  <a:srgbClr val="0070C0"/>
                </a:solidFill>
              </a:rPr>
              <a:t>COSA FANNO GLI STUDENTI CON </a:t>
            </a:r>
            <a:r>
              <a:rPr lang="it-IT" sz="2200" b="1" u="sng" dirty="0">
                <a:solidFill>
                  <a:srgbClr val="0070C0"/>
                </a:solidFill>
              </a:rPr>
              <a:t>TUTTI QUESTI LIBRI</a:t>
            </a:r>
            <a:r>
              <a:rPr lang="it-IT" sz="2200" b="1" dirty="0">
                <a:solidFill>
                  <a:srgbClr val="0070C0"/>
                </a:solidFill>
              </a:rPr>
              <a:t>?</a:t>
            </a:r>
          </a:p>
          <a:p>
            <a:endParaRPr lang="it-IT" sz="2200" b="1" dirty="0">
              <a:solidFill>
                <a:srgbClr val="0070C0"/>
              </a:solidFill>
            </a:endParaRPr>
          </a:p>
          <a:p>
            <a:r>
              <a:rPr lang="it-IT" sz="2200" b="1" dirty="0">
                <a:solidFill>
                  <a:srgbClr val="0070C0"/>
                </a:solidFill>
              </a:rPr>
              <a:t>DOVE INCONTRI </a:t>
            </a:r>
            <a:r>
              <a:rPr lang="it-IT" sz="2200" b="1" u="sng" dirty="0">
                <a:solidFill>
                  <a:srgbClr val="0070C0"/>
                </a:solidFill>
              </a:rPr>
              <a:t>ME E LUCA</a:t>
            </a:r>
            <a:r>
              <a:rPr lang="it-IT" sz="2200" b="1" dirty="0">
                <a:solidFill>
                  <a:srgbClr val="0070C0"/>
                </a:solidFill>
              </a:rPr>
              <a:t>? </a:t>
            </a:r>
          </a:p>
          <a:p>
            <a:endParaRPr lang="it-IT" sz="2200" b="1" dirty="0">
              <a:solidFill>
                <a:srgbClr val="0070C0"/>
              </a:solidFill>
            </a:endParaRPr>
          </a:p>
          <a:p>
            <a:r>
              <a:rPr lang="it-IT" sz="2200" b="1" dirty="0">
                <a:solidFill>
                  <a:srgbClr val="0070C0"/>
                </a:solidFill>
              </a:rPr>
              <a:t>DOVE SEI? </a:t>
            </a:r>
          </a:p>
          <a:p>
            <a:endParaRPr lang="it-IT" sz="2200" b="1" dirty="0">
              <a:solidFill>
                <a:srgbClr val="0070C0"/>
              </a:solidFill>
            </a:endParaRPr>
          </a:p>
          <a:p>
            <a:r>
              <a:rPr lang="it-IT" sz="2200" b="1" dirty="0">
                <a:solidFill>
                  <a:srgbClr val="0070C0"/>
                </a:solidFill>
              </a:rPr>
              <a:t>GLI STUDENTI HANNO CUCINATO </a:t>
            </a:r>
            <a:r>
              <a:rPr lang="it-IT" sz="2200" b="1" u="sng" dirty="0">
                <a:solidFill>
                  <a:srgbClr val="0070C0"/>
                </a:solidFill>
              </a:rPr>
              <a:t>LA CENA</a:t>
            </a:r>
            <a:r>
              <a:rPr lang="it-IT" sz="2200" b="1" dirty="0">
                <a:solidFill>
                  <a:srgbClr val="0070C0"/>
                </a:solidFill>
              </a:rPr>
              <a:t>. 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54E43F2-5424-47EF-AA84-278EA47CA176}"/>
              </a:ext>
            </a:extLst>
          </p:cNvPr>
          <p:cNvSpPr txBox="1"/>
          <p:nvPr/>
        </p:nvSpPr>
        <p:spPr>
          <a:xfrm>
            <a:off x="7656163" y="1603470"/>
            <a:ext cx="453583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>
                <a:solidFill>
                  <a:srgbClr val="00B050"/>
                </a:solidFill>
              </a:rPr>
              <a:t>TUTTI LE CONOSCONO. </a:t>
            </a:r>
          </a:p>
          <a:p>
            <a:endParaRPr lang="it-IT" sz="2200" b="1" dirty="0">
              <a:solidFill>
                <a:srgbClr val="00B050"/>
              </a:solidFill>
            </a:endParaRPr>
          </a:p>
          <a:p>
            <a:r>
              <a:rPr lang="it-IT" sz="2200" b="1" dirty="0">
                <a:solidFill>
                  <a:srgbClr val="00B050"/>
                </a:solidFill>
              </a:rPr>
              <a:t>E POI L’HANNO MANGIATA. </a:t>
            </a:r>
          </a:p>
          <a:p>
            <a:endParaRPr lang="it-IT" sz="2200" b="1" dirty="0">
              <a:solidFill>
                <a:srgbClr val="00B050"/>
              </a:solidFill>
            </a:endParaRPr>
          </a:p>
          <a:p>
            <a:r>
              <a:rPr lang="it-IT" sz="2200" b="1" dirty="0">
                <a:solidFill>
                  <a:srgbClr val="00B050"/>
                </a:solidFill>
              </a:rPr>
              <a:t>SONO QUI. NON MI VEDI? </a:t>
            </a:r>
          </a:p>
          <a:p>
            <a:endParaRPr lang="it-IT" sz="2200" b="1" dirty="0">
              <a:solidFill>
                <a:srgbClr val="00B050"/>
              </a:solidFill>
            </a:endParaRPr>
          </a:p>
          <a:p>
            <a:r>
              <a:rPr lang="it-IT" sz="2200" b="1" dirty="0">
                <a:solidFill>
                  <a:srgbClr val="00B050"/>
                </a:solidFill>
              </a:rPr>
              <a:t>VI INCONTRO DAVANTI ALLA BANCA. </a:t>
            </a:r>
          </a:p>
          <a:p>
            <a:endParaRPr lang="it-IT" sz="2200" b="1" dirty="0">
              <a:solidFill>
                <a:srgbClr val="00B050"/>
              </a:solidFill>
            </a:endParaRPr>
          </a:p>
          <a:p>
            <a:r>
              <a:rPr lang="it-IT" sz="2200" b="1" dirty="0">
                <a:solidFill>
                  <a:srgbClr val="00B050"/>
                </a:solidFill>
              </a:rPr>
              <a:t>LE LEGGO TUTTE LE SERE. </a:t>
            </a:r>
          </a:p>
          <a:p>
            <a:endParaRPr lang="it-IT" sz="2200" b="1" dirty="0">
              <a:solidFill>
                <a:srgbClr val="00B050"/>
              </a:solidFill>
            </a:endParaRPr>
          </a:p>
          <a:p>
            <a:r>
              <a:rPr lang="it-IT" sz="2200" b="1" dirty="0">
                <a:solidFill>
                  <a:srgbClr val="00B050"/>
                </a:solidFill>
              </a:rPr>
              <a:t>LI DEVONO LEGGERE PER GLI ESAMI</a:t>
            </a:r>
            <a:r>
              <a:rPr lang="it-IT" sz="2200" dirty="0">
                <a:solidFill>
                  <a:srgbClr val="00B050"/>
                </a:solidFill>
              </a:rPr>
              <a:t>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9E18E1C-6F99-49AD-84F9-FDAA49E8DE4F}"/>
              </a:ext>
            </a:extLst>
          </p:cNvPr>
          <p:cNvSpPr txBox="1"/>
          <p:nvPr/>
        </p:nvSpPr>
        <p:spPr>
          <a:xfrm>
            <a:off x="270883" y="451658"/>
            <a:ext cx="11559489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/>
              <a:t>COLLEGA GLI ELEMENTI DELLE DUE COLONNE PER FORMARE FRASI LOGICHE</a:t>
            </a:r>
            <a:r>
              <a:rPr lang="it-I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853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F8972E-8789-47DA-AEBF-2B20A0496391}"/>
              </a:ext>
            </a:extLst>
          </p:cNvPr>
          <p:cNvSpPr txBox="1"/>
          <p:nvPr/>
        </p:nvSpPr>
        <p:spPr>
          <a:xfrm>
            <a:off x="150371" y="0"/>
            <a:ext cx="11965429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b="1" dirty="0">
              <a:solidFill>
                <a:srgbClr val="FF0000"/>
              </a:solidFill>
            </a:endParaRPr>
          </a:p>
          <a:p>
            <a:pPr algn="ctr"/>
            <a:r>
              <a:rPr lang="it-IT" sz="2400" b="1" dirty="0">
                <a:solidFill>
                  <a:srgbClr val="FF0000"/>
                </a:solidFill>
              </a:rPr>
              <a:t>SCEGLI IL PRONOME OGGETTO DIRETTO GIUSTO PER COMPLETARE LA FRASE. </a:t>
            </a:r>
          </a:p>
          <a:p>
            <a:endParaRPr lang="it-IT" sz="2300" dirty="0"/>
          </a:p>
          <a:p>
            <a:r>
              <a:rPr lang="it-IT" sz="2300" b="1" dirty="0">
                <a:solidFill>
                  <a:schemeClr val="accent1"/>
                </a:solidFill>
              </a:rPr>
              <a:t>1. HO COMPRATO </a:t>
            </a:r>
            <a:r>
              <a:rPr lang="it-IT" sz="2300" b="1" u="sng" dirty="0">
                <a:solidFill>
                  <a:schemeClr val="accent1"/>
                </a:solidFill>
              </a:rPr>
              <a:t>UNA BORSA NUOVA</a:t>
            </a:r>
            <a:r>
              <a:rPr lang="it-IT" sz="2300" b="1" dirty="0">
                <a:solidFill>
                  <a:schemeClr val="accent1"/>
                </a:solidFill>
              </a:rPr>
              <a:t>: ……. HO PAGATA TRENTA EURO.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 </a:t>
            </a:r>
            <a:r>
              <a:rPr lang="it-IT" sz="2300" b="1" dirty="0">
                <a:solidFill>
                  <a:srgbClr val="D60093"/>
                </a:solidFill>
              </a:rPr>
              <a:t>LE       LA      GLI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2. OGNI GIORNO BEVO ALMENO </a:t>
            </a:r>
            <a:r>
              <a:rPr lang="it-IT" sz="2300" b="1" u="sng" dirty="0">
                <a:solidFill>
                  <a:schemeClr val="accent1"/>
                </a:solidFill>
              </a:rPr>
              <a:t>UN CAFFÈ</a:t>
            </a:r>
            <a:r>
              <a:rPr lang="it-IT" sz="2300" b="1" dirty="0">
                <a:solidFill>
                  <a:schemeClr val="accent1"/>
                </a:solidFill>
              </a:rPr>
              <a:t>: ……. BEVO SEMPRE AL BAR. </a:t>
            </a:r>
          </a:p>
          <a:p>
            <a:pPr algn="ctr"/>
            <a:r>
              <a:rPr lang="it-IT" sz="2300" b="1" dirty="0">
                <a:solidFill>
                  <a:srgbClr val="D60093"/>
                </a:solidFill>
              </a:rPr>
              <a:t>LO      GLI      LI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3. </a:t>
            </a:r>
            <a:r>
              <a:rPr lang="it-IT" sz="2300" b="1" u="sng" dirty="0">
                <a:solidFill>
                  <a:schemeClr val="accent1"/>
                </a:solidFill>
              </a:rPr>
              <a:t>FRANCO, IO E RITA </a:t>
            </a:r>
            <a:r>
              <a:rPr lang="it-IT" sz="2300" b="1" dirty="0">
                <a:solidFill>
                  <a:schemeClr val="accent1"/>
                </a:solidFill>
              </a:rPr>
              <a:t>ABBIAMO BISOGNO DI TE.  …… AIUTI CON IL TRASLOCO? 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</a:t>
            </a:r>
            <a:r>
              <a:rPr lang="it-IT" sz="2300" b="1" dirty="0">
                <a:solidFill>
                  <a:srgbClr val="D60093"/>
                </a:solidFill>
              </a:rPr>
              <a:t>VI       MI       CI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4. A CHI REGALI </a:t>
            </a:r>
            <a:r>
              <a:rPr lang="it-IT" sz="2300" b="1" u="sng" dirty="0">
                <a:solidFill>
                  <a:schemeClr val="accent1"/>
                </a:solidFill>
              </a:rPr>
              <a:t>I FIORI </a:t>
            </a:r>
            <a:r>
              <a:rPr lang="it-IT" sz="2300" b="1" dirty="0">
                <a:solidFill>
                  <a:schemeClr val="accent1"/>
                </a:solidFill>
              </a:rPr>
              <a:t>A SAN VALENTINO? NATURALMENTE …… REGALO ALLA MIA FIDANZATA! </a:t>
            </a:r>
          </a:p>
          <a:p>
            <a:pPr algn="ctr"/>
            <a:r>
              <a:rPr lang="it-IT" sz="2300" b="1" dirty="0">
                <a:solidFill>
                  <a:srgbClr val="D60093"/>
                </a:solidFill>
              </a:rPr>
              <a:t>LO       CI       LI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5. DOVE HAI PERSO </a:t>
            </a:r>
            <a:r>
              <a:rPr lang="it-IT" sz="2300" b="1" u="sng" dirty="0">
                <a:solidFill>
                  <a:schemeClr val="accent1"/>
                </a:solidFill>
              </a:rPr>
              <a:t>IL PERMESSO DI SOGGIORNO</a:t>
            </a:r>
            <a:r>
              <a:rPr lang="it-IT" sz="2300" b="1" dirty="0">
                <a:solidFill>
                  <a:schemeClr val="accent1"/>
                </a:solidFill>
              </a:rPr>
              <a:t>? …… HO PERSO IN STRADA. 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</a:t>
            </a:r>
            <a:r>
              <a:rPr lang="it-IT" sz="2300" b="1" dirty="0">
                <a:solidFill>
                  <a:srgbClr val="D60093"/>
                </a:solidFill>
              </a:rPr>
              <a:t>LO       CI      MI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007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F8972E-8789-47DA-AEBF-2B20A0496391}"/>
              </a:ext>
            </a:extLst>
          </p:cNvPr>
          <p:cNvSpPr txBox="1"/>
          <p:nvPr/>
        </p:nvSpPr>
        <p:spPr>
          <a:xfrm>
            <a:off x="493486" y="0"/>
            <a:ext cx="11205028" cy="7063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sz="2300" b="1" dirty="0">
                <a:solidFill>
                  <a:schemeClr val="accent1"/>
                </a:solidFill>
              </a:rPr>
              <a:t>6. GLI STUDENTI HANNO FINITO </a:t>
            </a:r>
            <a:r>
              <a:rPr lang="it-IT" sz="2300" b="1" u="sng" dirty="0">
                <a:solidFill>
                  <a:schemeClr val="accent1"/>
                </a:solidFill>
              </a:rPr>
              <a:t>I COMPITI</a:t>
            </a:r>
            <a:r>
              <a:rPr lang="it-IT" sz="2300" b="1" dirty="0">
                <a:solidFill>
                  <a:schemeClr val="accent1"/>
                </a:solidFill>
              </a:rPr>
              <a:t>? NO, NON ……. HANNO FINITI. </a:t>
            </a:r>
          </a:p>
          <a:p>
            <a:pPr algn="ctr"/>
            <a:r>
              <a:rPr lang="it-IT" sz="2300" b="1" dirty="0">
                <a:solidFill>
                  <a:srgbClr val="CC0099"/>
                </a:solidFill>
              </a:rPr>
              <a:t>LI        GLI        TI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7. PRONTO? GIORGIA? …… SENTI?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</a:t>
            </a:r>
            <a:r>
              <a:rPr lang="it-IT" sz="2300" b="1" dirty="0">
                <a:solidFill>
                  <a:srgbClr val="CC0099"/>
                </a:solidFill>
              </a:rPr>
              <a:t>LA       MI       TI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8. HO FINITO DI SCRIVERE </a:t>
            </a:r>
            <a:r>
              <a:rPr lang="it-IT" sz="2300" b="1" u="sng" dirty="0">
                <a:solidFill>
                  <a:schemeClr val="accent1"/>
                </a:solidFill>
              </a:rPr>
              <a:t>LA TESINA</a:t>
            </a:r>
            <a:r>
              <a:rPr lang="it-IT" sz="2300" b="1" dirty="0">
                <a:solidFill>
                  <a:schemeClr val="accent1"/>
                </a:solidFill>
              </a:rPr>
              <a:t>. ADESSO …… DEVO MANDARE AL PROFESSORE.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</a:t>
            </a:r>
            <a:r>
              <a:rPr lang="it-IT" sz="2300" b="1" dirty="0">
                <a:solidFill>
                  <a:srgbClr val="CC0099"/>
                </a:solidFill>
              </a:rPr>
              <a:t>GLI       TI       LA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9. SERENA HA COMPRATO </a:t>
            </a:r>
            <a:r>
              <a:rPr lang="it-IT" sz="2300" b="1" u="sng" dirty="0">
                <a:solidFill>
                  <a:schemeClr val="accent1"/>
                </a:solidFill>
              </a:rPr>
              <a:t>LE SCARPE </a:t>
            </a:r>
            <a:r>
              <a:rPr lang="it-IT" sz="2300" b="1" dirty="0">
                <a:solidFill>
                  <a:schemeClr val="accent1"/>
                </a:solidFill>
              </a:rPr>
              <a:t>CON IL TACCO ALTO, MA SONO SICURA CHE NON ……   </a:t>
            </a:r>
          </a:p>
          <a:p>
            <a:r>
              <a:rPr lang="it-IT" sz="2300" b="1" dirty="0">
                <a:solidFill>
                  <a:schemeClr val="accent1"/>
                </a:solidFill>
              </a:rPr>
              <a:t>    METTERÀ. 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</a:t>
            </a:r>
            <a:r>
              <a:rPr lang="it-IT" sz="2300" b="1" dirty="0">
                <a:solidFill>
                  <a:srgbClr val="CC0099"/>
                </a:solidFill>
              </a:rPr>
              <a:t>LE       LO       LA </a:t>
            </a:r>
          </a:p>
          <a:p>
            <a:endParaRPr lang="it-IT" sz="2300" b="1" dirty="0">
              <a:solidFill>
                <a:schemeClr val="accent1"/>
              </a:solidFill>
            </a:endParaRPr>
          </a:p>
          <a:p>
            <a:r>
              <a:rPr lang="it-IT" sz="2300" b="1" dirty="0">
                <a:solidFill>
                  <a:schemeClr val="accent1"/>
                </a:solidFill>
              </a:rPr>
              <a:t>10. – MAMMA, VOGLIAMO </a:t>
            </a:r>
            <a:r>
              <a:rPr lang="it-IT" sz="2300" b="1" u="sng" dirty="0">
                <a:solidFill>
                  <a:schemeClr val="accent1"/>
                </a:solidFill>
              </a:rPr>
              <a:t>UN GELATO</a:t>
            </a:r>
            <a:r>
              <a:rPr lang="it-IT" sz="2300" b="1" dirty="0">
                <a:solidFill>
                  <a:schemeClr val="accent1"/>
                </a:solidFill>
              </a:rPr>
              <a:t>! – NO, BAMBINI, NON ……. COMPRO OGGI! </a:t>
            </a:r>
          </a:p>
          <a:p>
            <a:pPr algn="ctr"/>
            <a:r>
              <a:rPr lang="it-IT" sz="2300" b="1" dirty="0">
                <a:solidFill>
                  <a:schemeClr val="accent1"/>
                </a:solidFill>
              </a:rPr>
              <a:t>  </a:t>
            </a:r>
            <a:r>
              <a:rPr lang="it-IT" sz="2300" b="1" dirty="0">
                <a:solidFill>
                  <a:srgbClr val="CC0099"/>
                </a:solidFill>
              </a:rPr>
              <a:t>CI      TI        LO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564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53370DA-7D3F-4626-A2F9-4B43BB0C50C7}"/>
              </a:ext>
            </a:extLst>
          </p:cNvPr>
          <p:cNvSpPr txBox="1"/>
          <p:nvPr/>
        </p:nvSpPr>
        <p:spPr>
          <a:xfrm>
            <a:off x="0" y="289679"/>
            <a:ext cx="12192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FF0000"/>
                </a:solidFill>
              </a:rPr>
              <a:t>COMPLETA CON I PRONOMI DIRETTI , POI OSSERVA ATTENTAMENTE I VERBI NELLE RISPOSTE</a:t>
            </a:r>
          </a:p>
          <a:p>
            <a:endParaRPr lang="it-IT" sz="2400" dirty="0"/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MIRIAM HA MANGIATO </a:t>
            </a:r>
            <a:r>
              <a:rPr lang="it-IT" sz="2400" u="sng" dirty="0"/>
              <a:t>IL POLLO</a:t>
            </a:r>
            <a:r>
              <a:rPr lang="it-IT" sz="2400" dirty="0"/>
              <a:t>? SÌ, </a:t>
            </a:r>
            <a:r>
              <a:rPr lang="it-IT" sz="2400" b="1" dirty="0"/>
              <a:t>…. </a:t>
            </a:r>
            <a:r>
              <a:rPr lang="it-IT" sz="2400" dirty="0"/>
              <a:t> HA MANGIAT</a:t>
            </a:r>
            <a:r>
              <a:rPr lang="it-IT" sz="2400" b="1" dirty="0">
                <a:solidFill>
                  <a:srgbClr val="FF0000"/>
                </a:solidFill>
              </a:rPr>
              <a:t>O</a:t>
            </a:r>
          </a:p>
          <a:p>
            <a:pPr marL="342900" indent="-342900">
              <a:buFont typeface="+mj-lt"/>
              <a:buAutoNum type="arabicPeriod"/>
            </a:pPr>
            <a:endParaRPr lang="it-IT" sz="2400" b="1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GLI STUDENTI HANNO FINITO </a:t>
            </a:r>
            <a:r>
              <a:rPr lang="it-IT" sz="2400" u="sng" dirty="0"/>
              <a:t>I COMPITI</a:t>
            </a:r>
            <a:r>
              <a:rPr lang="it-IT" sz="2400" dirty="0"/>
              <a:t>? NO, NON ……. HANNO FINIT</a:t>
            </a:r>
            <a:r>
              <a:rPr lang="it-IT" sz="2400" b="1" dirty="0">
                <a:solidFill>
                  <a:srgbClr val="FF0000"/>
                </a:solidFill>
              </a:rPr>
              <a:t>I</a:t>
            </a:r>
            <a:r>
              <a:rPr lang="it-IT" sz="2400" dirty="0"/>
              <a:t>. </a:t>
            </a:r>
          </a:p>
          <a:p>
            <a:pPr marL="342900" indent="-342900">
              <a:buFont typeface="+mj-lt"/>
              <a:buAutoNum type="arabicPeriod"/>
            </a:pPr>
            <a:endParaRPr lang="it-IT" sz="2400" dirty="0"/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DOVE HAI PERSO </a:t>
            </a:r>
            <a:r>
              <a:rPr lang="it-IT" sz="2400" u="sng" dirty="0"/>
              <a:t>LA BORSA</a:t>
            </a:r>
            <a:r>
              <a:rPr lang="it-IT" sz="2400" dirty="0"/>
              <a:t>? …… HO PERS</a:t>
            </a:r>
            <a:r>
              <a:rPr lang="it-IT" sz="2400" b="1" dirty="0">
                <a:solidFill>
                  <a:srgbClr val="FF0000"/>
                </a:solidFill>
              </a:rPr>
              <a:t>A</a:t>
            </a:r>
            <a:r>
              <a:rPr lang="it-IT" sz="2400" dirty="0"/>
              <a:t> AL RISTORANTE. </a:t>
            </a:r>
          </a:p>
          <a:p>
            <a:pPr marL="342900" indent="-342900">
              <a:buFont typeface="+mj-lt"/>
              <a:buAutoNum type="arabicPeriod"/>
            </a:pPr>
            <a:endParaRPr lang="it-IT" sz="2400" dirty="0"/>
          </a:p>
          <a:p>
            <a:pPr marL="342900" indent="-342900">
              <a:buFont typeface="+mj-lt"/>
              <a:buAutoNum type="arabicPeriod"/>
            </a:pPr>
            <a:r>
              <a:rPr lang="it-IT" sz="2400" dirty="0"/>
              <a:t>HAI COMPRATO </a:t>
            </a:r>
            <a:r>
              <a:rPr lang="it-IT" sz="2400" u="sng" dirty="0"/>
              <a:t>LE MELE</a:t>
            </a:r>
            <a:r>
              <a:rPr lang="it-IT" sz="2400" dirty="0"/>
              <a:t>?   SÌ, …. HO COMPRAT</a:t>
            </a:r>
            <a:r>
              <a:rPr lang="it-IT" sz="2400" b="1" dirty="0">
                <a:solidFill>
                  <a:srgbClr val="FF0000"/>
                </a:solidFill>
              </a:rPr>
              <a:t>E</a:t>
            </a:r>
          </a:p>
          <a:p>
            <a:pPr marL="342900" indent="-342900">
              <a:buFont typeface="+mj-lt"/>
              <a:buAutoNum type="arabicPeriod"/>
            </a:pPr>
            <a:endParaRPr lang="it-IT" sz="2400" dirty="0"/>
          </a:p>
          <a:p>
            <a:r>
              <a:rPr lang="it-IT" sz="2400" dirty="0"/>
              <a:t>PERCHÉ FINIT</a:t>
            </a:r>
            <a:r>
              <a:rPr lang="it-IT" sz="2400" b="1" dirty="0">
                <a:solidFill>
                  <a:srgbClr val="FF0000"/>
                </a:solidFill>
              </a:rPr>
              <a:t>I</a:t>
            </a:r>
            <a:r>
              <a:rPr lang="it-IT" sz="2400" dirty="0"/>
              <a:t> INVECE DI FINIT</a:t>
            </a:r>
            <a:r>
              <a:rPr lang="it-IT" sz="2400" b="1" dirty="0">
                <a:solidFill>
                  <a:srgbClr val="FF0000"/>
                </a:solidFill>
              </a:rPr>
              <a:t>O</a:t>
            </a:r>
            <a:r>
              <a:rPr lang="it-IT" sz="2400" dirty="0"/>
              <a:t>, </a:t>
            </a:r>
            <a:r>
              <a:rPr lang="it-IT" sz="2400" i="1" dirty="0"/>
              <a:t>“PERS</a:t>
            </a:r>
            <a:r>
              <a:rPr lang="it-IT" sz="2400" b="1" i="1" dirty="0">
                <a:solidFill>
                  <a:srgbClr val="FF0000"/>
                </a:solidFill>
              </a:rPr>
              <a:t>A</a:t>
            </a:r>
            <a:r>
              <a:rPr lang="it-IT" sz="2400" i="1" dirty="0"/>
              <a:t>”</a:t>
            </a:r>
            <a:r>
              <a:rPr lang="it-IT" sz="2400" dirty="0"/>
              <a:t> INVECE DI </a:t>
            </a:r>
            <a:r>
              <a:rPr lang="it-IT" sz="2400" i="1" dirty="0"/>
              <a:t>“PERS</a:t>
            </a:r>
            <a:r>
              <a:rPr lang="it-IT" sz="2400" b="1" i="1" dirty="0">
                <a:solidFill>
                  <a:srgbClr val="FF0000"/>
                </a:solidFill>
              </a:rPr>
              <a:t>O</a:t>
            </a:r>
            <a:r>
              <a:rPr lang="it-IT" sz="2400" i="1" dirty="0"/>
              <a:t>”</a:t>
            </a:r>
            <a:r>
              <a:rPr lang="it-IT" sz="2400" dirty="0"/>
              <a:t> , </a:t>
            </a:r>
            <a:r>
              <a:rPr lang="it-IT" sz="2400" i="1" dirty="0"/>
              <a:t>“COMPRAT</a:t>
            </a:r>
            <a:r>
              <a:rPr lang="it-IT" sz="2400" b="1" i="1" dirty="0">
                <a:solidFill>
                  <a:srgbClr val="FF0000"/>
                </a:solidFill>
              </a:rPr>
              <a:t>E</a:t>
            </a:r>
            <a:r>
              <a:rPr lang="it-IT" sz="2400" i="1" dirty="0"/>
              <a:t> ”</a:t>
            </a:r>
            <a:r>
              <a:rPr lang="it-IT" sz="2400" dirty="0"/>
              <a:t> INVECE DI </a:t>
            </a:r>
            <a:r>
              <a:rPr lang="it-IT" sz="2400" i="1" dirty="0"/>
              <a:t>“COMPRAT</a:t>
            </a:r>
            <a:r>
              <a:rPr lang="it-IT" sz="2400" b="1" i="1" dirty="0">
                <a:solidFill>
                  <a:srgbClr val="FF0000"/>
                </a:solidFill>
              </a:rPr>
              <a:t>O</a:t>
            </a:r>
            <a:r>
              <a:rPr lang="it-IT" sz="2400" i="1" dirty="0"/>
              <a:t>”</a:t>
            </a:r>
            <a:r>
              <a:rPr lang="it-IT" sz="2400" dirty="0"/>
              <a:t>   NONOSTANTE CI SIA IL VERBO AUSILIARE </a:t>
            </a:r>
            <a:r>
              <a:rPr lang="it-IT" sz="2400" b="1" dirty="0">
                <a:solidFill>
                  <a:srgbClr val="FF0000"/>
                </a:solidFill>
              </a:rPr>
              <a:t>AVERE</a:t>
            </a:r>
            <a:r>
              <a:rPr lang="it-IT" sz="2400" dirty="0"/>
              <a:t>?</a:t>
            </a:r>
          </a:p>
          <a:p>
            <a:r>
              <a:rPr lang="it-IT" sz="2400" dirty="0"/>
              <a:t>LA RISPOSTA È PIUTTOSTO SEMPLICE: QUANDO SI METTE UN PRONOME DIRETTO PRIMA DI UN VERBO AL PASSATO PROSSIMO, IL </a:t>
            </a:r>
            <a:r>
              <a:rPr lang="it-IT" sz="2400" b="1" dirty="0">
                <a:solidFill>
                  <a:srgbClr val="FF0000"/>
                </a:solidFill>
              </a:rPr>
              <a:t>PARTICIPIO PASSATO</a:t>
            </a:r>
            <a:r>
              <a:rPr lang="it-IT" sz="2400" dirty="0">
                <a:solidFill>
                  <a:srgbClr val="FF0000"/>
                </a:solidFill>
              </a:rPr>
              <a:t> </a:t>
            </a:r>
            <a:r>
              <a:rPr lang="it-IT" sz="2400" dirty="0"/>
              <a:t>DEL VERBO DEVE ESSERE </a:t>
            </a:r>
            <a:r>
              <a:rPr lang="it-IT" sz="2400" b="1" dirty="0">
                <a:solidFill>
                  <a:srgbClr val="FF0000"/>
                </a:solidFill>
              </a:rPr>
              <a:t>CONCORDATO</a:t>
            </a:r>
            <a:r>
              <a:rPr lang="it-IT" sz="2400" dirty="0"/>
              <a:t>  CON IL SOGGETTO, ANCHE SE SI STA USANDO IL VERBO “AVERE” COME AUSILIARE.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498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157"/>
    </mc:Choice>
    <mc:Fallback xmlns="">
      <p:transition spd="slow" advTm="277157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950E6538-037A-496E-A7D4-8AF6B4072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62" y="1497496"/>
            <a:ext cx="10258363" cy="4799398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210C861-80F9-47CE-8864-12A6E6D0ED1B}"/>
              </a:ext>
            </a:extLst>
          </p:cNvPr>
          <p:cNvSpPr txBox="1"/>
          <p:nvPr/>
        </p:nvSpPr>
        <p:spPr>
          <a:xfrm>
            <a:off x="4267200" y="596348"/>
            <a:ext cx="3591340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chemeClr val="accent1"/>
                </a:solidFill>
              </a:rPr>
              <a:t>IL PRONOME </a:t>
            </a:r>
            <a:r>
              <a:rPr lang="it-IT" sz="3200" dirty="0">
                <a:solidFill>
                  <a:srgbClr val="FF0000"/>
                </a:solidFill>
              </a:rPr>
              <a:t>NE</a:t>
            </a:r>
          </a:p>
        </p:txBody>
      </p:sp>
    </p:spTree>
    <p:extLst>
      <p:ext uri="{BB962C8B-B14F-4D97-AF65-F5344CB8AC3E}">
        <p14:creationId xmlns:p14="http://schemas.microsoft.com/office/powerpoint/2010/main" val="490621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7157"/>
    </mc:Choice>
    <mc:Fallback xmlns="">
      <p:transition spd="slow" advTm="27715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898900" y="619932"/>
            <a:ext cx="10523349" cy="584775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IL PRONOME </a:t>
            </a:r>
            <a:r>
              <a:rPr lang="it-IT" sz="2800" b="1" dirty="0">
                <a:solidFill>
                  <a:srgbClr val="FF0000"/>
                </a:solidFill>
              </a:rPr>
              <a:t>NE</a:t>
            </a:r>
            <a:r>
              <a:rPr lang="it-IT" sz="2800" dirty="0"/>
              <a:t> O I PRONOMI </a:t>
            </a:r>
            <a:r>
              <a:rPr lang="it-IT" sz="2800" b="1" dirty="0">
                <a:solidFill>
                  <a:srgbClr val="FF0000"/>
                </a:solidFill>
              </a:rPr>
              <a:t>LO/LA/ </a:t>
            </a:r>
            <a:r>
              <a:rPr lang="it-IT" sz="3200" b="1" dirty="0">
                <a:solidFill>
                  <a:srgbClr val="FF0000"/>
                </a:solidFill>
              </a:rPr>
              <a:t>LI/LE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483209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QUANTO PANE COMPRI OGNI GIORNI? ……. COMPRO 1 KG.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VUOI LA MELA?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CONOSCI QUELLE BAMBINE?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HAI SALUTATO I NONNI?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QUANTE CHIAVI HAI?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FUMATE TANTE SIGARETTE?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VUOI LA PIZZA?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VUOI UN ALTRO PO' DI PIZZA? ………………. SOLO UN ALTRO PEZZETTO.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ACCOMPAGNI LUCA?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MANGI MOLTA CARNE DI POLLO? …………………UN PO'</a:t>
            </a:r>
          </a:p>
          <a:p>
            <a:r>
              <a:rPr lang="it-IT" sz="2800" dirty="0"/>
              <a:t>11. QUANTI FRATELLI E SORELLE HAI?</a:t>
            </a:r>
          </a:p>
        </p:txBody>
      </p:sp>
    </p:spTree>
    <p:extLst>
      <p:ext uri="{BB962C8B-B14F-4D97-AF65-F5344CB8AC3E}">
        <p14:creationId xmlns:p14="http://schemas.microsoft.com/office/powerpoint/2010/main" val="154718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384313" y="604434"/>
            <a:ext cx="11608903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RISPONDI SENZA RIPETERE I NOMI SOTTOLINEATI 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369331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600" dirty="0"/>
              <a:t>OMAR OFFRI </a:t>
            </a:r>
            <a:r>
              <a:rPr lang="it-IT" sz="2600" u="sng" dirty="0"/>
              <a:t>LA CENA</a:t>
            </a:r>
            <a:r>
              <a:rPr lang="it-IT" sz="2600" dirty="0"/>
              <a:t> A TUTTI?   OMAR </a:t>
            </a:r>
            <a:r>
              <a:rPr lang="it-IT" sz="2600" dirty="0">
                <a:solidFill>
                  <a:srgbClr val="FF0000"/>
                </a:solidFill>
              </a:rPr>
              <a:t>LA</a:t>
            </a:r>
            <a:r>
              <a:rPr lang="it-IT" sz="2600" dirty="0"/>
              <a:t> OFFRE A TUTTI.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VOI SAPETE </a:t>
            </a:r>
            <a:r>
              <a:rPr lang="it-IT" sz="2600" u="sng" dirty="0"/>
              <a:t>LA VERITA'?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DEVO PAGARE LE</a:t>
            </a:r>
            <a:r>
              <a:rPr lang="it-IT" sz="2600" u="sng" dirty="0"/>
              <a:t> BOLLETTE?</a:t>
            </a:r>
            <a:endParaRPr lang="it-IT" sz="2600" dirty="0"/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IO LEGGO </a:t>
            </a:r>
            <a:r>
              <a:rPr lang="it-IT" sz="2600" u="sng" dirty="0"/>
              <a:t>DUE LIBRI </a:t>
            </a:r>
            <a:r>
              <a:rPr lang="it-IT" sz="2600" dirty="0"/>
              <a:t>AL MESE. E TU?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COMPRO </a:t>
            </a:r>
            <a:r>
              <a:rPr lang="it-IT" sz="2600" u="sng" dirty="0"/>
              <a:t>TRE ETTI DI FORMAGGIO?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VEDEVI </a:t>
            </a:r>
            <a:r>
              <a:rPr lang="it-IT" sz="2600" u="sng" dirty="0"/>
              <a:t>CARLO</a:t>
            </a:r>
            <a:r>
              <a:rPr lang="it-IT" sz="2600" dirty="0"/>
              <a:t> OGNI MATTTINA ALLE 8?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IN TV GUARDATE SEMPRE </a:t>
            </a:r>
            <a:r>
              <a:rPr lang="it-IT" sz="2600" u="sng" dirty="0"/>
              <a:t>I FILM?</a:t>
            </a:r>
            <a:endParaRPr lang="it-IT" sz="2600" dirty="0"/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ASPETTANO </a:t>
            </a:r>
            <a:r>
              <a:rPr lang="it-IT" sz="2600" u="sng" dirty="0"/>
              <a:t>CARLO</a:t>
            </a:r>
            <a:r>
              <a:rPr lang="it-IT" sz="2600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600" dirty="0"/>
              <a:t>CERCHI </a:t>
            </a:r>
            <a:r>
              <a:rPr lang="it-IT" sz="2600" u="sng" dirty="0"/>
              <a:t>LA MAGLIA ROSSA</a:t>
            </a:r>
            <a:r>
              <a:rPr lang="it-IT" sz="2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3574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2F62F4E-110B-471D-BFC5-AB04532CA6B2}"/>
              </a:ext>
            </a:extLst>
          </p:cNvPr>
          <p:cNvSpPr txBox="1"/>
          <p:nvPr/>
        </p:nvSpPr>
        <p:spPr>
          <a:xfrm>
            <a:off x="228600" y="140134"/>
            <a:ext cx="117348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COMPLETA IL DIALOGO CON I PRONOMI DIRETTI. ATTENZIONE: SE NECESSARIO, COMPLETA ANCHE IL PARTICIPIO PASSATO! </a:t>
            </a:r>
          </a:p>
          <a:p>
            <a:endParaRPr lang="it-IT" sz="2400" dirty="0"/>
          </a:p>
          <a:p>
            <a:pPr algn="ctr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UNA CENA TRA AMICI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CIAO ANNA! DOBBIAMO FARE LA SPESA, ABBIAMO OSPITI QUESTA SERA!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LA SPESA? IO ……  HO GIÀ FATT.... IERI!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HAI COMPRATO IL POLLO E IL RISO?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SÌ, ……  HO COMPRAT…. E HO PRESO ANCHE L’INSALATA E LA FRUTTA.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E IL VINO?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NO, VADO A COMPRAR….. DEVO PRENDERE ANCHE LE BIRRE?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NO, ……  ABBIAMO GIÀ 4.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PERFETTO. ALLORA È TUTTO PRONTO PER LA CENA. HAI TROVATO UNA BUONA RICETTA PER LA TORTA?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SÌ, …… HO CHIEST…. A MIA NONNA. LEI CUCINA BENISSIMO!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MMMM... CHE BUONA!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MARIA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PERFETTO. ALLORA È TUTTO PRONTO. DEVO  INVITARE ANCHE LUISA E ANTONELLA? </a:t>
            </a:r>
          </a:p>
          <a:p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ANNA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: NO, …… HO GIÀ INVITAT.… IO! …… CHIAMANO QUESTA SERA PER CONFERMARE.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39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FE31B9CD-EB5A-4A60-BAEF-FDA940DDB0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996" y="2688172"/>
            <a:ext cx="9218007" cy="3888042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97FD4F54-720A-43EB-8099-1CDA4F503FE6}"/>
              </a:ext>
            </a:extLst>
          </p:cNvPr>
          <p:cNvSpPr txBox="1"/>
          <p:nvPr/>
        </p:nvSpPr>
        <p:spPr>
          <a:xfrm>
            <a:off x="2962647" y="390274"/>
            <a:ext cx="6506817" cy="70788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000" dirty="0">
                <a:solidFill>
                  <a:srgbClr val="FF0000"/>
                </a:solidFill>
              </a:rPr>
              <a:t>I</a:t>
            </a:r>
            <a:r>
              <a:rPr lang="it-IT" sz="4000" dirty="0"/>
              <a:t> </a:t>
            </a:r>
            <a:r>
              <a:rPr lang="it-IT" sz="4000" dirty="0">
                <a:solidFill>
                  <a:srgbClr val="FF0000"/>
                </a:solidFill>
              </a:rPr>
              <a:t>PRONOMI DIRETTI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ACAC2A5-F2DF-4150-81DD-6FC30723A7B1}"/>
              </a:ext>
            </a:extLst>
          </p:cNvPr>
          <p:cNvSpPr txBox="1"/>
          <p:nvPr/>
        </p:nvSpPr>
        <p:spPr>
          <a:xfrm>
            <a:off x="424071" y="1033670"/>
            <a:ext cx="112510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400" dirty="0"/>
              <a:t>I </a:t>
            </a:r>
            <a:r>
              <a:rPr lang="it-IT" sz="2400" dirty="0">
                <a:solidFill>
                  <a:srgbClr val="FF0000"/>
                </a:solidFill>
              </a:rPr>
              <a:t>PRONOMI</a:t>
            </a:r>
            <a:r>
              <a:rPr lang="it-IT" sz="2400" dirty="0"/>
              <a:t> SONO PICCOLE PAROLE CHE SOSTITUISCONO NOMI DI PERSONE, ANIMALI O COSE.</a:t>
            </a:r>
          </a:p>
          <a:p>
            <a:r>
              <a:rPr lang="it-IT" sz="2400" dirty="0"/>
              <a:t>I PRONOMI DIRETTI SONO: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C468F93-FFB3-4140-9476-3D01EC265BDE}"/>
              </a:ext>
            </a:extLst>
          </p:cNvPr>
          <p:cNvSpPr txBox="1"/>
          <p:nvPr/>
        </p:nvSpPr>
        <p:spPr>
          <a:xfrm>
            <a:off x="424071" y="5374046"/>
            <a:ext cx="10899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664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8E8FC51-146D-4FF8-AE02-D9186F9CBB95}"/>
              </a:ext>
            </a:extLst>
          </p:cNvPr>
          <p:cNvSpPr txBox="1"/>
          <p:nvPr/>
        </p:nvSpPr>
        <p:spPr>
          <a:xfrm>
            <a:off x="622852" y="2372139"/>
            <a:ext cx="112113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ES. 1 – ANNA COMPRA (CHE COSA?) </a:t>
            </a:r>
            <a:r>
              <a:rPr lang="it-IT" sz="2400" dirty="0">
                <a:solidFill>
                  <a:srgbClr val="FF0000"/>
                </a:solidFill>
              </a:rPr>
              <a:t>IL LIBRO.</a:t>
            </a:r>
          </a:p>
          <a:p>
            <a:r>
              <a:rPr lang="it-IT" sz="2400" dirty="0"/>
              <a:t>             ANNA </a:t>
            </a:r>
            <a:r>
              <a:rPr lang="it-IT" sz="2400" dirty="0">
                <a:solidFill>
                  <a:srgbClr val="FF0000"/>
                </a:solidFill>
              </a:rPr>
              <a:t>LO</a:t>
            </a:r>
            <a:r>
              <a:rPr lang="it-IT" sz="2400" dirty="0"/>
              <a:t> COMPRA.</a:t>
            </a:r>
          </a:p>
          <a:p>
            <a:endParaRPr lang="it-IT" sz="2400" dirty="0"/>
          </a:p>
          <a:p>
            <a:r>
              <a:rPr lang="it-IT" sz="2400" dirty="0"/>
              <a:t>IN QUESTO CASO IL PRONOME DIRETTO "</a:t>
            </a:r>
            <a:r>
              <a:rPr lang="it-IT" sz="2400" dirty="0">
                <a:solidFill>
                  <a:srgbClr val="FF0000"/>
                </a:solidFill>
              </a:rPr>
              <a:t>LO</a:t>
            </a:r>
            <a:r>
              <a:rPr lang="it-IT" sz="2400" dirty="0"/>
              <a:t>" SOSTITUISCE IL COMPLEMENTO OGGETTO</a:t>
            </a:r>
            <a:r>
              <a:rPr lang="it-IT" sz="2400" dirty="0">
                <a:solidFill>
                  <a:srgbClr val="FF0000"/>
                </a:solidFill>
              </a:rPr>
              <a:t> IL LIBRO</a:t>
            </a:r>
            <a:r>
              <a:rPr lang="it-IT" sz="2400" dirty="0"/>
              <a:t>.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ES. 2 – OGNI SABATO SERA LUCA INCONTRA (CHI?) </a:t>
            </a:r>
            <a:r>
              <a:rPr lang="it-IT" sz="2400" dirty="0">
                <a:solidFill>
                  <a:srgbClr val="FF0000"/>
                </a:solidFill>
              </a:rPr>
              <a:t>I SUOI AMICI.</a:t>
            </a:r>
          </a:p>
          <a:p>
            <a:r>
              <a:rPr lang="it-IT" sz="2400" dirty="0"/>
              <a:t>             OGNI SABATO SERA LUCA </a:t>
            </a:r>
            <a:r>
              <a:rPr lang="it-IT" sz="2400" dirty="0">
                <a:solidFill>
                  <a:srgbClr val="FF0000"/>
                </a:solidFill>
              </a:rPr>
              <a:t>LI</a:t>
            </a:r>
            <a:r>
              <a:rPr lang="it-IT" sz="2400" dirty="0"/>
              <a:t> INCONTRA.</a:t>
            </a:r>
          </a:p>
          <a:p>
            <a:endParaRPr lang="it-IT" sz="2400" dirty="0"/>
          </a:p>
          <a:p>
            <a:r>
              <a:rPr lang="it-IT" sz="2400" dirty="0"/>
              <a:t>IN QUESTO CASO IL PRONOME DIRETTO "</a:t>
            </a:r>
            <a:r>
              <a:rPr lang="it-IT" sz="2400" dirty="0">
                <a:solidFill>
                  <a:srgbClr val="FF0000"/>
                </a:solidFill>
              </a:rPr>
              <a:t>LI</a:t>
            </a:r>
            <a:r>
              <a:rPr lang="it-IT" sz="2400" dirty="0"/>
              <a:t>" SOSTITUISCE IL COMPLEMENTO OGGETTO </a:t>
            </a:r>
            <a:r>
              <a:rPr lang="it-IT" sz="2400" dirty="0">
                <a:solidFill>
                  <a:srgbClr val="FF0000"/>
                </a:solidFill>
              </a:rPr>
              <a:t>I SUOI AMICI</a:t>
            </a:r>
            <a:r>
              <a:rPr lang="it-IT" sz="2400" dirty="0"/>
              <a:t>.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FDF93CE-DD77-416B-8741-0E8A3C7C9249}"/>
              </a:ext>
            </a:extLst>
          </p:cNvPr>
          <p:cNvSpPr txBox="1"/>
          <p:nvPr/>
        </p:nvSpPr>
        <p:spPr>
          <a:xfrm>
            <a:off x="397565" y="671544"/>
            <a:ext cx="11436626" cy="120032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it-IT" sz="2400" dirty="0"/>
              <a:t>I </a:t>
            </a:r>
            <a:r>
              <a:rPr lang="it-IT" sz="2400" dirty="0">
                <a:solidFill>
                  <a:srgbClr val="FF0000"/>
                </a:solidFill>
              </a:rPr>
              <a:t>PRONOMI DIRETTI </a:t>
            </a:r>
            <a:r>
              <a:rPr lang="it-IT" sz="2400" dirty="0"/>
              <a:t>HANNO IL RUOLO DI </a:t>
            </a:r>
            <a:r>
              <a:rPr lang="it-IT" sz="2400" dirty="0">
                <a:solidFill>
                  <a:srgbClr val="FF0000"/>
                </a:solidFill>
              </a:rPr>
              <a:t>COMPLEMENTO OGGETTO </a:t>
            </a:r>
            <a:r>
              <a:rPr lang="it-IT" sz="2400" dirty="0"/>
              <a:t>E RISPONDONO ALLA DOMANDA </a:t>
            </a:r>
            <a:r>
              <a:rPr lang="it-IT" sz="2400" dirty="0">
                <a:solidFill>
                  <a:srgbClr val="FF0000"/>
                </a:solidFill>
              </a:rPr>
              <a:t>CHI? CHE COSA?</a:t>
            </a:r>
          </a:p>
          <a:p>
            <a:r>
              <a:rPr lang="it-IT" sz="2400" dirty="0"/>
              <a:t>SI USANO QUANDO IL VERBO NON E’ SEGUITO DA NESSUNA PREPOSIZIONE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576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3CFFCC5-1542-4B93-83ED-CA3C79671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073" y="1881851"/>
            <a:ext cx="6187854" cy="4807021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7D83554-EB8F-4A7E-A225-67FD99A5FF08}"/>
              </a:ext>
            </a:extLst>
          </p:cNvPr>
          <p:cNvSpPr txBox="1"/>
          <p:nvPr/>
        </p:nvSpPr>
        <p:spPr>
          <a:xfrm>
            <a:off x="333829" y="362857"/>
            <a:ext cx="11524342" cy="132343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it-IT" sz="2000" dirty="0"/>
              <a:t>I PRONOMI DIRETTI ESISTONO IN </a:t>
            </a:r>
            <a:r>
              <a:rPr lang="it-IT" sz="2000" dirty="0">
                <a:solidFill>
                  <a:srgbClr val="FF0000"/>
                </a:solidFill>
              </a:rPr>
              <a:t>DUE FORME</a:t>
            </a:r>
            <a:r>
              <a:rPr lang="it-IT" sz="2000" dirty="0"/>
              <a:t>: </a:t>
            </a:r>
          </a:p>
          <a:p>
            <a:endParaRPr lang="it-IT" sz="2000" dirty="0"/>
          </a:p>
          <a:p>
            <a:r>
              <a:rPr lang="it-IT" sz="2000" dirty="0"/>
              <a:t>1- </a:t>
            </a:r>
            <a:r>
              <a:rPr lang="it-IT" sz="2000" dirty="0">
                <a:solidFill>
                  <a:srgbClr val="FF0000"/>
                </a:solidFill>
              </a:rPr>
              <a:t>FORMA ATONA </a:t>
            </a:r>
            <a:r>
              <a:rPr lang="it-IT" sz="2000" dirty="0"/>
              <a:t>CHE SI USA </a:t>
            </a:r>
            <a:r>
              <a:rPr lang="it-IT" sz="2000" dirty="0">
                <a:solidFill>
                  <a:srgbClr val="FF0000"/>
                </a:solidFill>
              </a:rPr>
              <a:t>PRIMA</a:t>
            </a:r>
            <a:r>
              <a:rPr lang="it-IT" sz="2000" dirty="0"/>
              <a:t> DEL VERBO ED E’ PIU’ USATA</a:t>
            </a:r>
            <a:r>
              <a:rPr lang="it-IT" sz="2000" dirty="0">
                <a:solidFill>
                  <a:srgbClr val="FF0000"/>
                </a:solidFill>
              </a:rPr>
              <a:t>:  MI     TI     LO/LA      CI      VI       LI/LE</a:t>
            </a:r>
          </a:p>
          <a:p>
            <a:r>
              <a:rPr lang="it-IT" sz="2000" dirty="0"/>
              <a:t>2- </a:t>
            </a:r>
            <a:r>
              <a:rPr lang="it-IT" sz="2000" dirty="0">
                <a:solidFill>
                  <a:srgbClr val="D60093"/>
                </a:solidFill>
              </a:rPr>
              <a:t>FORMA TONICA </a:t>
            </a:r>
            <a:r>
              <a:rPr lang="it-IT" sz="2000" dirty="0"/>
              <a:t>CHE SI USA </a:t>
            </a:r>
            <a:r>
              <a:rPr lang="it-IT" sz="2000" dirty="0">
                <a:solidFill>
                  <a:srgbClr val="D60093"/>
                </a:solidFill>
              </a:rPr>
              <a:t>DOPO</a:t>
            </a:r>
            <a:r>
              <a:rPr lang="it-IT" sz="2000" dirty="0"/>
              <a:t> IL VERBO ED E’ MENO USATA: </a:t>
            </a:r>
            <a:r>
              <a:rPr lang="it-IT" sz="2000" dirty="0">
                <a:solidFill>
                  <a:srgbClr val="D60093"/>
                </a:solidFill>
              </a:rPr>
              <a:t>ME    TE    LUI/LEI     NOI   VOI   LORO</a:t>
            </a:r>
          </a:p>
        </p:txBody>
      </p:sp>
    </p:spTree>
    <p:extLst>
      <p:ext uri="{BB962C8B-B14F-4D97-AF65-F5344CB8AC3E}">
        <p14:creationId xmlns:p14="http://schemas.microsoft.com/office/powerpoint/2010/main" val="136047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948115-C5C1-43A5-B320-911D11D99B93}"/>
              </a:ext>
            </a:extLst>
          </p:cNvPr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solidFill>
            <a:srgbClr val="CCFF66"/>
          </a:solidFill>
        </p:spPr>
        <p:txBody>
          <a:bodyPr wrap="square" rtlCol="0">
            <a:spAutoFit/>
          </a:bodyPr>
          <a:lstStyle/>
          <a:p>
            <a:r>
              <a:rPr lang="it-IT" sz="2400" dirty="0"/>
              <a:t>GLI ITALIANI USANO MOLTISSIMO I PRONOMI DIRETTI ATONI </a:t>
            </a:r>
            <a:r>
              <a:rPr lang="it-IT" sz="2400" b="1" dirty="0">
                <a:solidFill>
                  <a:srgbClr val="FF0000"/>
                </a:solidFill>
              </a:rPr>
              <a:t>MI  TI  LO/LA  CI  VI   LI/LE</a:t>
            </a:r>
            <a:r>
              <a:rPr lang="it-IT" sz="2400" dirty="0"/>
              <a:t>, INFATTI RARAMENTE DICONO FRASI COME «MARIO SALUTA ME» O «LUIGI HA CHIAMATO NOI»</a:t>
            </a:r>
          </a:p>
          <a:p>
            <a:endParaRPr lang="it-IT" sz="2400" dirty="0"/>
          </a:p>
          <a:p>
            <a:r>
              <a:rPr lang="it-IT" sz="2400" dirty="0"/>
              <a:t>LA SOSTITUZIONE E’ MOLTO SEMPLICE DA FARE. BASTA RICORDARE CHE: </a:t>
            </a:r>
          </a:p>
          <a:p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ME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  = </a:t>
            </a:r>
            <a:r>
              <a:rPr lang="it-IT" sz="2400" dirty="0">
                <a:solidFill>
                  <a:srgbClr val="CC0099"/>
                </a:solidFill>
              </a:rPr>
              <a:t>TE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FF0000"/>
                </a:solidFill>
              </a:rPr>
              <a:t>LO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LUI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FF0000"/>
                </a:solidFill>
              </a:rPr>
              <a:t>LA</a:t>
            </a:r>
            <a:r>
              <a:rPr lang="it-IT" sz="2400" dirty="0"/>
              <a:t> =</a:t>
            </a:r>
            <a:r>
              <a:rPr lang="it-IT" sz="2400" dirty="0">
                <a:solidFill>
                  <a:srgbClr val="CC0099"/>
                </a:solidFill>
              </a:rPr>
              <a:t>LEI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CI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NOI </a:t>
            </a:r>
            <a:r>
              <a:rPr lang="it-IT" sz="2400" dirty="0"/>
              <a:t>      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VOI</a:t>
            </a:r>
            <a:r>
              <a:rPr lang="it-IT" sz="2400" dirty="0"/>
              <a:t>       </a:t>
            </a:r>
            <a:r>
              <a:rPr lang="it-IT" sz="2400" dirty="0">
                <a:solidFill>
                  <a:srgbClr val="FF0000"/>
                </a:solidFill>
              </a:rPr>
              <a:t>LI</a:t>
            </a:r>
            <a:r>
              <a:rPr lang="it-IT" sz="2400" dirty="0"/>
              <a:t> =</a:t>
            </a:r>
            <a:r>
              <a:rPr lang="it-IT" sz="2400" dirty="0">
                <a:solidFill>
                  <a:srgbClr val="CC0099"/>
                </a:solidFill>
              </a:rPr>
              <a:t> LORO </a:t>
            </a:r>
            <a:r>
              <a:rPr lang="it-IT" sz="2400" dirty="0"/>
              <a:t>(MASCH.)       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= </a:t>
            </a:r>
            <a:r>
              <a:rPr lang="it-IT" sz="2400" dirty="0">
                <a:solidFill>
                  <a:srgbClr val="CC0099"/>
                </a:solidFill>
              </a:rPr>
              <a:t>LORO</a:t>
            </a:r>
            <a:r>
              <a:rPr lang="it-IT" sz="2400" dirty="0"/>
              <a:t> (FEMM.)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MARIO SALUTA </a:t>
            </a:r>
            <a:r>
              <a:rPr lang="it-IT" sz="2400" dirty="0">
                <a:solidFill>
                  <a:srgbClr val="CC0099"/>
                </a:solidFill>
              </a:rPr>
              <a:t>ME</a:t>
            </a:r>
            <a:r>
              <a:rPr lang="it-IT" sz="2400" dirty="0"/>
              <a:t> = MARIO </a:t>
            </a:r>
            <a:r>
              <a:rPr lang="it-IT" sz="2400" dirty="0">
                <a:solidFill>
                  <a:srgbClr val="FF0000"/>
                </a:solidFill>
              </a:rPr>
              <a:t>MI</a:t>
            </a:r>
            <a:r>
              <a:rPr lang="it-IT" sz="2400" dirty="0"/>
              <a:t> SALUTA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ROBERTO  HA INCONTRATO </a:t>
            </a:r>
            <a:r>
              <a:rPr lang="it-IT" sz="2400" dirty="0">
                <a:solidFill>
                  <a:srgbClr val="D60093"/>
                </a:solidFill>
              </a:rPr>
              <a:t>TE</a:t>
            </a:r>
            <a:r>
              <a:rPr lang="it-IT" sz="2400" dirty="0"/>
              <a:t> (MONICA)= ROBERTO </a:t>
            </a:r>
            <a:r>
              <a:rPr lang="it-IT" sz="2400" dirty="0">
                <a:solidFill>
                  <a:srgbClr val="FF0000"/>
                </a:solidFill>
              </a:rPr>
              <a:t>TI</a:t>
            </a:r>
            <a:r>
              <a:rPr lang="it-IT" sz="2400" dirty="0"/>
              <a:t> HA INCONTRATA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MARCO COMPRA </a:t>
            </a:r>
            <a:r>
              <a:rPr lang="it-IT" sz="2400" dirty="0">
                <a:solidFill>
                  <a:srgbClr val="D60093"/>
                </a:solidFill>
              </a:rPr>
              <a:t>IL GELATO (LUI) </a:t>
            </a:r>
            <a:r>
              <a:rPr lang="it-IT" sz="2400" dirty="0"/>
              <a:t>= MARCO </a:t>
            </a:r>
            <a:r>
              <a:rPr lang="it-IT" sz="2400" dirty="0">
                <a:solidFill>
                  <a:srgbClr val="FF0000"/>
                </a:solidFill>
              </a:rPr>
              <a:t>LO</a:t>
            </a:r>
            <a:r>
              <a:rPr lang="it-IT" sz="2400" dirty="0"/>
              <a:t> COMPRA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MARIA MANGIA </a:t>
            </a:r>
            <a:r>
              <a:rPr lang="it-IT" sz="2400" dirty="0">
                <a:solidFill>
                  <a:srgbClr val="D60093"/>
                </a:solidFill>
              </a:rPr>
              <a:t>LA MELA (LEI) </a:t>
            </a:r>
            <a:r>
              <a:rPr lang="it-IT" sz="2400" dirty="0"/>
              <a:t>= MARIA </a:t>
            </a:r>
            <a:r>
              <a:rPr lang="it-IT" sz="2400" dirty="0">
                <a:solidFill>
                  <a:srgbClr val="FF0000"/>
                </a:solidFill>
              </a:rPr>
              <a:t>LA</a:t>
            </a:r>
            <a:r>
              <a:rPr lang="it-IT" sz="2400" dirty="0"/>
              <a:t> MANGIA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LUIGI HA CHIAMATO </a:t>
            </a:r>
            <a:r>
              <a:rPr lang="it-IT" sz="2400" dirty="0">
                <a:solidFill>
                  <a:srgbClr val="D60093"/>
                </a:solidFill>
              </a:rPr>
              <a:t>ME E MIO FRATELLO (NOI) </a:t>
            </a:r>
            <a:r>
              <a:rPr lang="it-IT" sz="2400" dirty="0"/>
              <a:t>= LUIGI </a:t>
            </a:r>
            <a:r>
              <a:rPr lang="it-IT" sz="2400" dirty="0">
                <a:solidFill>
                  <a:srgbClr val="FF0000"/>
                </a:solidFill>
              </a:rPr>
              <a:t>CI</a:t>
            </a:r>
            <a:r>
              <a:rPr lang="it-IT" sz="2400" dirty="0"/>
              <a:t> HA CHIAMATI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MARTA HA VISTO </a:t>
            </a:r>
            <a:r>
              <a:rPr lang="it-IT" sz="2400" dirty="0">
                <a:solidFill>
                  <a:srgbClr val="D60093"/>
                </a:solidFill>
              </a:rPr>
              <a:t>TE E LUCA (VOI) </a:t>
            </a:r>
            <a:r>
              <a:rPr lang="it-IT" sz="2400" dirty="0"/>
              <a:t>= MARTA </a:t>
            </a:r>
            <a:r>
              <a:rPr lang="it-IT" sz="2400" dirty="0">
                <a:solidFill>
                  <a:srgbClr val="FF0000"/>
                </a:solidFill>
              </a:rPr>
              <a:t>VI</a:t>
            </a:r>
            <a:r>
              <a:rPr lang="it-IT" sz="2400" dirty="0"/>
              <a:t> HA VISTI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MIRIAM HA VENDUTO </a:t>
            </a:r>
            <a:r>
              <a:rPr lang="it-IT" sz="2400" dirty="0">
                <a:solidFill>
                  <a:srgbClr val="D60093"/>
                </a:solidFill>
              </a:rPr>
              <a:t>LE SCARPE (LORO) </a:t>
            </a:r>
            <a:r>
              <a:rPr lang="it-IT" sz="2400" dirty="0"/>
              <a:t>= MIRIAM </a:t>
            </a:r>
            <a:r>
              <a:rPr lang="it-IT" sz="2400" dirty="0">
                <a:solidFill>
                  <a:srgbClr val="FF0000"/>
                </a:solidFill>
              </a:rPr>
              <a:t>LE</a:t>
            </a:r>
            <a:r>
              <a:rPr lang="it-IT" sz="2400" dirty="0"/>
              <a:t> HA VENDUTE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       MIRIAM HA VENDUTO </a:t>
            </a:r>
            <a:r>
              <a:rPr lang="it-IT" sz="2400" dirty="0">
                <a:solidFill>
                  <a:srgbClr val="D60093"/>
                </a:solidFill>
              </a:rPr>
              <a:t>I VESTITI (LORO) </a:t>
            </a:r>
            <a:r>
              <a:rPr lang="it-IT" sz="2400" dirty="0"/>
              <a:t>= MIRIAM </a:t>
            </a:r>
            <a:r>
              <a:rPr lang="it-IT" sz="2400" dirty="0">
                <a:solidFill>
                  <a:srgbClr val="FF0000"/>
                </a:solidFill>
              </a:rPr>
              <a:t>LI</a:t>
            </a:r>
            <a:r>
              <a:rPr lang="it-IT" sz="2400" dirty="0"/>
              <a:t> HA VENDUTI</a:t>
            </a:r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860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898902" y="604434"/>
            <a:ext cx="10523349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 PRONOMI DIRETTI SINGOLARI </a:t>
            </a:r>
            <a:r>
              <a:rPr lang="it-IT" sz="3200" b="1" dirty="0">
                <a:solidFill>
                  <a:srgbClr val="FF0000"/>
                </a:solidFill>
              </a:rPr>
              <a:t>LO/LA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440120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MANGI LA VERDURA?   SI', …….. </a:t>
            </a:r>
            <a:r>
              <a:rPr lang="it-IT" sz="2800" dirty="0">
                <a:solidFill>
                  <a:srgbClr val="FF0000"/>
                </a:solidFill>
              </a:rPr>
              <a:t>LA</a:t>
            </a:r>
            <a:r>
              <a:rPr lang="it-IT" sz="2800" dirty="0"/>
              <a:t> MANGIO.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PREPARATE LA PIZZA?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BEVETE IL LATTE?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COMPRI IL PANE?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PRENDONO UNA BRIOCHE?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VUOLE UN'ARANCIATA?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GUARDI IL FILM STASERA?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CHIAMI TUA MADRE?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ASPETTANO CARLO?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CERCHI LA MAGLIA ROSSA?</a:t>
            </a:r>
          </a:p>
        </p:txBody>
      </p:sp>
    </p:spTree>
    <p:extLst>
      <p:ext uri="{BB962C8B-B14F-4D97-AF65-F5344CB8AC3E}">
        <p14:creationId xmlns:p14="http://schemas.microsoft.com/office/powerpoint/2010/main" val="114880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898900" y="619932"/>
            <a:ext cx="10523349" cy="584775"/>
          </a:xfrm>
          <a:prstGeom prst="rect">
            <a:avLst/>
          </a:prstGeom>
          <a:solidFill>
            <a:srgbClr val="857CA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 PRONOMI DIRETTI PLURALI </a:t>
            </a:r>
            <a:r>
              <a:rPr lang="it-IT" sz="3200" b="1" dirty="0">
                <a:solidFill>
                  <a:srgbClr val="FF0000"/>
                </a:solidFill>
              </a:rPr>
              <a:t>LI/LE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798162" y="1852361"/>
            <a:ext cx="10724827" cy="440120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MANGI GLI SPAGHETTI?   NO, NON  ……..  MANGIO.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COMPRATE  I GIORNALI?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CONOSCETE I QEEN?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DAI LEZIONI PRIVATE?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DA PICCOLA DICEVI LE BUGIE?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FAI GLI ESERCIZI?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PULISCI LE SCALE?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AMA GLI ANIMALI?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ASPETTIAMO CARLO E MARIO?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VOLEVI LE CHIAVI?</a:t>
            </a:r>
          </a:p>
        </p:txBody>
      </p:sp>
    </p:spTree>
    <p:extLst>
      <p:ext uri="{BB962C8B-B14F-4D97-AF65-F5344CB8AC3E}">
        <p14:creationId xmlns:p14="http://schemas.microsoft.com/office/powerpoint/2010/main" val="359190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342B95A-089F-40BC-8F76-A6259A0E729F}"/>
              </a:ext>
            </a:extLst>
          </p:cNvPr>
          <p:cNvSpPr txBox="1"/>
          <p:nvPr/>
        </p:nvSpPr>
        <p:spPr>
          <a:xfrm>
            <a:off x="697422" y="619932"/>
            <a:ext cx="10957303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RISPONDI UTILIZZANDO I PRONOMI DIRETTI PLURALI </a:t>
            </a:r>
            <a:r>
              <a:rPr lang="it-IT" sz="3200" b="1" dirty="0">
                <a:solidFill>
                  <a:srgbClr val="FF0000"/>
                </a:solidFill>
              </a:rPr>
              <a:t>MI/TI/LA/CI/VI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565DF73-5C72-42BA-BEFA-EF9BBC130104}"/>
              </a:ext>
            </a:extLst>
          </p:cNvPr>
          <p:cNvSpPr txBox="1"/>
          <p:nvPr/>
        </p:nvSpPr>
        <p:spPr>
          <a:xfrm>
            <a:off x="813659" y="1650883"/>
            <a:ext cx="10724827" cy="48320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2800" dirty="0"/>
              <a:t>TU MI CHIAMI ALLE 8?   SI'….. CHIAMO.      NO, NON  ……..CHIAMO.  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VOI CI INVITATE?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LEI MI CONOSCE?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TU CI AVVISI?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TU MI AMI?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TI POSSO AIUTARE?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LORO VI ASCOLTANO?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DOTTORE MI VISITA?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LA MAESTRA VI AIUTA?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MI ACCOMPAGNI?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2800" dirty="0"/>
              <a:t>GLI ITALIANI TI CAPISCONO?</a:t>
            </a:r>
          </a:p>
        </p:txBody>
      </p:sp>
    </p:spTree>
    <p:extLst>
      <p:ext uri="{BB962C8B-B14F-4D97-AF65-F5344CB8AC3E}">
        <p14:creationId xmlns:p14="http://schemas.microsoft.com/office/powerpoint/2010/main" val="166567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EA47EF0-FE89-4199-8A2F-5F378B675B0B}"/>
              </a:ext>
            </a:extLst>
          </p:cNvPr>
          <p:cNvSpPr txBox="1"/>
          <p:nvPr/>
        </p:nvSpPr>
        <p:spPr>
          <a:xfrm>
            <a:off x="748748" y="193873"/>
            <a:ext cx="10694504" cy="624786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it-IT" sz="2000" dirty="0"/>
              <a:t>DI SOLITO </a:t>
            </a:r>
            <a:r>
              <a:rPr lang="it-IT" sz="2000" u="sng" dirty="0"/>
              <a:t>I PRONOMI DIRETTI VANNO PRIMA DEL VERBO</a:t>
            </a:r>
            <a:r>
              <a:rPr lang="it-IT" sz="2000" dirty="0"/>
              <a:t>, TRANNE IN </a:t>
            </a:r>
            <a:r>
              <a:rPr lang="it-IT" sz="2000" b="1" dirty="0">
                <a:solidFill>
                  <a:srgbClr val="FF0000"/>
                </a:solidFill>
              </a:rPr>
              <a:t>CINQUE CASI</a:t>
            </a:r>
            <a:r>
              <a:rPr lang="it-IT" sz="2000" dirty="0"/>
              <a:t>, NEI QUALI SI TROVANO </a:t>
            </a:r>
            <a:r>
              <a:rPr lang="it-IT" sz="2000" b="1" dirty="0">
                <a:solidFill>
                  <a:srgbClr val="FF0000"/>
                </a:solidFill>
              </a:rPr>
              <a:t>DOPO IL VERBO</a:t>
            </a:r>
            <a:r>
              <a:rPr lang="it-IT" sz="2000" dirty="0"/>
              <a:t>.</a:t>
            </a:r>
          </a:p>
          <a:p>
            <a:endParaRPr lang="it-IT" sz="2000" dirty="0"/>
          </a:p>
          <a:p>
            <a:r>
              <a:rPr lang="it-IT" sz="2000" b="1" dirty="0"/>
              <a:t>1) SE CI SONO </a:t>
            </a:r>
            <a:r>
              <a:rPr lang="it-IT" sz="2000" b="1" u="sng" dirty="0"/>
              <a:t>DUE VERBI UNITI DA UNA PREPOSIZIONE</a:t>
            </a:r>
            <a:r>
              <a:rPr lang="it-IT" sz="2000" b="1" dirty="0"/>
              <a:t>:</a:t>
            </a:r>
            <a:endParaRPr lang="it-IT" sz="2000" dirty="0"/>
          </a:p>
          <a:p>
            <a:r>
              <a:rPr lang="it-IT" sz="2000" u="sng" dirty="0"/>
              <a:t>VERRÒ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TROVAR</a:t>
            </a:r>
            <a:r>
              <a:rPr lang="it-IT" sz="2000" b="1" dirty="0">
                <a:solidFill>
                  <a:srgbClr val="FF0000"/>
                </a:solidFill>
              </a:rPr>
              <a:t>TI</a:t>
            </a:r>
            <a:r>
              <a:rPr lang="it-IT" sz="2000" dirty="0"/>
              <a:t> DOMANI!       </a:t>
            </a:r>
            <a:r>
              <a:rPr lang="it-IT" sz="2000" u="sng" dirty="0"/>
              <a:t>PASSO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PRENDER</a:t>
            </a:r>
            <a:r>
              <a:rPr lang="it-IT" sz="2000" b="1" dirty="0">
                <a:solidFill>
                  <a:srgbClr val="FF0000"/>
                </a:solidFill>
              </a:rPr>
              <a:t>LA</a:t>
            </a:r>
            <a:r>
              <a:rPr lang="it-IT" sz="2000" dirty="0"/>
              <a:t> PIÙ TARDI           </a:t>
            </a:r>
            <a:r>
              <a:rPr lang="it-IT" sz="2000" u="sng" dirty="0"/>
              <a:t>VENGO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SALUTAR</a:t>
            </a:r>
            <a:r>
              <a:rPr lang="it-IT" sz="2000" b="1" dirty="0">
                <a:solidFill>
                  <a:srgbClr val="FF0000"/>
                </a:solidFill>
              </a:rPr>
              <a:t>TI</a:t>
            </a:r>
          </a:p>
          <a:p>
            <a:endParaRPr lang="it-IT" sz="2000" b="1" dirty="0"/>
          </a:p>
          <a:p>
            <a:r>
              <a:rPr lang="it-IT" sz="2000" b="1" dirty="0"/>
              <a:t>ATTENZIONE! </a:t>
            </a:r>
            <a:r>
              <a:rPr lang="it-IT" sz="2000" dirty="0"/>
              <a:t>IN QUESTO CASO POSSO ANCHE METTERE IL PRONOME PRIMA DEL VERBO:</a:t>
            </a:r>
            <a:endParaRPr lang="it-IT" sz="2000" b="1" dirty="0"/>
          </a:p>
          <a:p>
            <a:r>
              <a:rPr lang="it-IT" sz="2000" b="1" dirty="0">
                <a:solidFill>
                  <a:srgbClr val="FF0000"/>
                </a:solidFill>
              </a:rPr>
              <a:t>TI</a:t>
            </a:r>
            <a:r>
              <a:rPr lang="it-IT" sz="2000" b="1" dirty="0"/>
              <a:t> </a:t>
            </a:r>
            <a:r>
              <a:rPr lang="it-IT" sz="2000" u="sng" dirty="0"/>
              <a:t>VERRÒ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TROVARE</a:t>
            </a:r>
            <a:r>
              <a:rPr lang="it-IT" sz="2000" dirty="0"/>
              <a:t> DOMANI!    </a:t>
            </a:r>
            <a:r>
              <a:rPr lang="it-IT" sz="2000" dirty="0">
                <a:solidFill>
                  <a:srgbClr val="FF0000"/>
                </a:solidFill>
              </a:rPr>
              <a:t> LA </a:t>
            </a:r>
            <a:r>
              <a:rPr lang="it-IT" sz="2000" u="sng" dirty="0"/>
              <a:t>PASSO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PRENDERE</a:t>
            </a:r>
            <a:r>
              <a:rPr lang="it-IT" sz="2000" dirty="0"/>
              <a:t> PIÙ TARDI    </a:t>
            </a:r>
            <a:r>
              <a:rPr lang="it-IT" sz="2000" dirty="0">
                <a:solidFill>
                  <a:srgbClr val="FF0000"/>
                </a:solidFill>
              </a:rPr>
              <a:t> TI </a:t>
            </a:r>
            <a:r>
              <a:rPr lang="it-IT" sz="2000" u="sng" dirty="0"/>
              <a:t>VENGO</a:t>
            </a:r>
            <a:r>
              <a:rPr lang="it-IT" sz="2000" dirty="0"/>
              <a:t> </a:t>
            </a:r>
            <a:r>
              <a:rPr lang="it-IT" sz="2000" u="sng" dirty="0"/>
              <a:t>A</a:t>
            </a:r>
            <a:r>
              <a:rPr lang="it-IT" sz="2000" dirty="0"/>
              <a:t> </a:t>
            </a:r>
            <a:r>
              <a:rPr lang="it-IT" sz="2000" u="sng" dirty="0"/>
              <a:t>SALUTARE</a:t>
            </a:r>
            <a:endParaRPr lang="it-IT" sz="2000" b="1" u="sng" dirty="0"/>
          </a:p>
          <a:p>
            <a:r>
              <a:rPr lang="it-IT" sz="2000" dirty="0"/>
              <a:t> </a:t>
            </a:r>
          </a:p>
          <a:p>
            <a:r>
              <a:rPr lang="it-IT" sz="2000" b="1" dirty="0"/>
              <a:t>2) SE IL VERBO È ALL’</a:t>
            </a:r>
            <a:r>
              <a:rPr lang="it-IT" sz="2000" b="1" u="sng" dirty="0"/>
              <a:t>IMPERATIVO</a:t>
            </a:r>
            <a:r>
              <a:rPr lang="it-IT" sz="2000" b="1" dirty="0"/>
              <a:t>:</a:t>
            </a:r>
            <a:endParaRPr lang="it-IT" sz="2000" dirty="0"/>
          </a:p>
          <a:p>
            <a:r>
              <a:rPr lang="it-IT" sz="2000" u="sng" dirty="0"/>
              <a:t>ALZA</a:t>
            </a:r>
            <a:r>
              <a:rPr lang="it-IT" sz="2000" b="1" dirty="0">
                <a:solidFill>
                  <a:srgbClr val="FF0000"/>
                </a:solidFill>
              </a:rPr>
              <a:t>LA</a:t>
            </a:r>
            <a:r>
              <a:rPr lang="it-IT" sz="2000" dirty="0"/>
              <a:t>!      </a:t>
            </a:r>
            <a:r>
              <a:rPr lang="it-IT" sz="2000" u="sng" dirty="0"/>
              <a:t>NON TIRAR</a:t>
            </a:r>
            <a:r>
              <a:rPr lang="it-IT" sz="2000" b="1" dirty="0">
                <a:solidFill>
                  <a:srgbClr val="FF0000"/>
                </a:solidFill>
              </a:rPr>
              <a:t>LO</a:t>
            </a:r>
            <a:r>
              <a:rPr lang="it-IT" sz="2000" dirty="0"/>
              <a:t>!        SPOSTATE</a:t>
            </a:r>
            <a:r>
              <a:rPr lang="it-IT" sz="2000" b="1" dirty="0">
                <a:solidFill>
                  <a:srgbClr val="FF0000"/>
                </a:solidFill>
              </a:rPr>
              <a:t>VI</a:t>
            </a:r>
            <a:r>
              <a:rPr lang="it-IT" sz="2000" b="1" dirty="0"/>
              <a:t>!  </a:t>
            </a:r>
          </a:p>
          <a:p>
            <a:r>
              <a:rPr lang="it-IT" sz="2000" dirty="0"/>
              <a:t> </a:t>
            </a:r>
          </a:p>
          <a:p>
            <a:r>
              <a:rPr lang="it-IT" sz="2000" b="1" dirty="0"/>
              <a:t>3) SE IL VERBO È AL </a:t>
            </a:r>
            <a:r>
              <a:rPr lang="it-IT" sz="2000" b="1" u="sng" dirty="0"/>
              <a:t>GERUNDIO</a:t>
            </a:r>
            <a:r>
              <a:rPr lang="it-IT" sz="2000" b="1" dirty="0"/>
              <a:t>:</a:t>
            </a:r>
            <a:endParaRPr lang="it-IT" sz="2000" dirty="0"/>
          </a:p>
          <a:p>
            <a:r>
              <a:rPr lang="it-IT" sz="2000" u="sng" dirty="0"/>
              <a:t>GUARDANDO</a:t>
            </a:r>
            <a:r>
              <a:rPr lang="it-IT" sz="2000" b="1" dirty="0">
                <a:solidFill>
                  <a:srgbClr val="FF0000"/>
                </a:solidFill>
              </a:rPr>
              <a:t>LA</a:t>
            </a:r>
            <a:r>
              <a:rPr lang="it-IT" sz="2000" dirty="0"/>
              <a:t>, HO VISTO CHE PIANGEVA.         </a:t>
            </a:r>
            <a:r>
              <a:rPr lang="it-IT" sz="2000" u="sng" dirty="0"/>
              <a:t>PRENDENDO</a:t>
            </a:r>
            <a:r>
              <a:rPr lang="it-IT" sz="2000" b="1" dirty="0">
                <a:solidFill>
                  <a:srgbClr val="FF0000"/>
                </a:solidFill>
              </a:rPr>
              <a:t>LO</a:t>
            </a:r>
            <a:r>
              <a:rPr lang="it-IT" sz="2000" dirty="0"/>
              <a:t> PIANO PIANO, NON SI ROMPE.</a:t>
            </a:r>
          </a:p>
          <a:p>
            <a:r>
              <a:rPr lang="it-IT" sz="2000" dirty="0"/>
              <a:t>     </a:t>
            </a:r>
          </a:p>
          <a:p>
            <a:r>
              <a:rPr lang="it-IT" sz="2000" b="1" dirty="0"/>
              <a:t>4) SE IL VERBO È ALL’</a:t>
            </a:r>
            <a:r>
              <a:rPr lang="it-IT" sz="2000" b="1" u="sng" dirty="0"/>
              <a:t>INFINITO</a:t>
            </a:r>
            <a:r>
              <a:rPr lang="it-IT" sz="2000" b="1" dirty="0"/>
              <a:t>:</a:t>
            </a:r>
            <a:endParaRPr lang="it-IT" sz="2000" dirty="0"/>
          </a:p>
          <a:p>
            <a:r>
              <a:rPr lang="it-IT" sz="2000" dirty="0"/>
              <a:t>HAI PREPARATO TANTI DOLCI……</a:t>
            </a:r>
            <a:r>
              <a:rPr lang="it-IT" sz="2000" u="sng" dirty="0"/>
              <a:t>MANGIAR</a:t>
            </a:r>
            <a:r>
              <a:rPr lang="it-IT" sz="2000" b="1" dirty="0">
                <a:solidFill>
                  <a:srgbClr val="FF0000"/>
                </a:solidFill>
              </a:rPr>
              <a:t>LI</a:t>
            </a:r>
            <a:r>
              <a:rPr lang="it-IT" sz="2000" b="1" dirty="0"/>
              <a:t> </a:t>
            </a:r>
            <a:r>
              <a:rPr lang="it-IT" sz="2000" dirty="0"/>
              <a:t>TUTTI POTREBBE FARTI SENTIRE MALE.</a:t>
            </a:r>
          </a:p>
          <a:p>
            <a:r>
              <a:rPr lang="it-IT" sz="2000" dirty="0"/>
              <a:t> </a:t>
            </a:r>
          </a:p>
          <a:p>
            <a:r>
              <a:rPr lang="it-IT" sz="2000" b="1" dirty="0"/>
              <a:t>5) SE C’È L’AVVERBIO </a:t>
            </a:r>
            <a:r>
              <a:rPr lang="it-IT" sz="2000" b="1" u="sng" dirty="0"/>
              <a:t>ECCO</a:t>
            </a:r>
            <a:r>
              <a:rPr lang="it-IT" sz="2000" b="1" dirty="0"/>
              <a:t>:</a:t>
            </a:r>
            <a:endParaRPr lang="it-IT" sz="2000" dirty="0"/>
          </a:p>
          <a:p>
            <a:r>
              <a:rPr lang="it-IT" sz="2000" dirty="0"/>
              <a:t>ECCO</a:t>
            </a:r>
            <a:r>
              <a:rPr lang="it-IT" sz="2000" b="1" dirty="0">
                <a:solidFill>
                  <a:srgbClr val="FF0000"/>
                </a:solidFill>
              </a:rPr>
              <a:t>MI</a:t>
            </a:r>
            <a:r>
              <a:rPr lang="it-IT" sz="2000" dirty="0"/>
              <a:t>!      ECCO</a:t>
            </a:r>
            <a:r>
              <a:rPr lang="it-IT" sz="2000" b="1" dirty="0">
                <a:solidFill>
                  <a:srgbClr val="FF0000"/>
                </a:solidFill>
              </a:rPr>
              <a:t>TI</a:t>
            </a:r>
            <a:r>
              <a:rPr lang="it-IT" sz="2000" dirty="0"/>
              <a:t>!      ECCO</a:t>
            </a:r>
            <a:r>
              <a:rPr lang="it-IT" sz="2000" b="1" dirty="0">
                <a:solidFill>
                  <a:srgbClr val="FF0000"/>
                </a:solidFill>
              </a:rPr>
              <a:t>LO</a:t>
            </a:r>
            <a:r>
              <a:rPr lang="it-IT" sz="2000" dirty="0"/>
              <a:t>! / ECCO</a:t>
            </a:r>
            <a:r>
              <a:rPr lang="it-IT" sz="2000" b="1" dirty="0">
                <a:solidFill>
                  <a:srgbClr val="FF0000"/>
                </a:solidFill>
              </a:rPr>
              <a:t>LA</a:t>
            </a:r>
            <a:r>
              <a:rPr lang="it-IT" sz="2000" dirty="0"/>
              <a:t>!      ECCO</a:t>
            </a:r>
            <a:r>
              <a:rPr lang="it-IT" sz="2000" b="1" dirty="0">
                <a:solidFill>
                  <a:srgbClr val="FF0000"/>
                </a:solidFill>
              </a:rPr>
              <a:t>CI</a:t>
            </a:r>
            <a:r>
              <a:rPr lang="it-IT" sz="2000" dirty="0"/>
              <a:t>!     ECCO</a:t>
            </a:r>
            <a:r>
              <a:rPr lang="it-IT" sz="2000" b="1" dirty="0">
                <a:solidFill>
                  <a:srgbClr val="FF0000"/>
                </a:solidFill>
              </a:rPr>
              <a:t>VI</a:t>
            </a:r>
            <a:r>
              <a:rPr lang="it-IT" sz="2000" dirty="0"/>
              <a:t>!      ECCO</a:t>
            </a:r>
            <a:r>
              <a:rPr lang="it-IT" sz="2000" b="1" dirty="0">
                <a:solidFill>
                  <a:srgbClr val="FF0000"/>
                </a:solidFill>
              </a:rPr>
              <a:t>LI</a:t>
            </a:r>
            <a:r>
              <a:rPr lang="it-IT" sz="2000" dirty="0"/>
              <a:t>! / ECCO</a:t>
            </a:r>
            <a:r>
              <a:rPr lang="it-IT" sz="2000" b="1" dirty="0">
                <a:solidFill>
                  <a:srgbClr val="FF0000"/>
                </a:solidFill>
              </a:rPr>
              <a:t>LE</a:t>
            </a:r>
            <a:r>
              <a:rPr lang="it-IT" sz="20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889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758"/>
    </mc:Choice>
    <mc:Fallback xmlns="">
      <p:transition spd="slow" advTm="102758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1505</Words>
  <Application>Microsoft Office PowerPoint</Application>
  <PresentationFormat>Widescreen</PresentationFormat>
  <Paragraphs>201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Arial Rounded MT Bold</vt:lpstr>
      <vt:lpstr>Calibri</vt:lpstr>
      <vt:lpstr>Calibri Light</vt:lpstr>
      <vt:lpstr>Tema di Office</vt:lpstr>
      <vt:lpstr>LEZIONE N.19  I PRONOMI DIRETTI  INS. LUCIANA DE BENEDETTI 18/05/20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lavoro</dc:title>
  <dc:creator>Luciana De Benedetti</dc:creator>
  <cp:lastModifiedBy>Luciana De Benedetti</cp:lastModifiedBy>
  <cp:revision>228</cp:revision>
  <dcterms:created xsi:type="dcterms:W3CDTF">2020-03-10T15:24:18Z</dcterms:created>
  <dcterms:modified xsi:type="dcterms:W3CDTF">2020-05-18T09:26:48Z</dcterms:modified>
</cp:coreProperties>
</file>