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9" r:id="rId3"/>
    <p:sldId id="306" r:id="rId4"/>
    <p:sldId id="307" r:id="rId5"/>
    <p:sldId id="324" r:id="rId6"/>
    <p:sldId id="316" r:id="rId7"/>
    <p:sldId id="323" r:id="rId8"/>
    <p:sldId id="325" r:id="rId9"/>
    <p:sldId id="301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na De Benedetti" initials="LDB" lastIdx="1" clrIdx="0">
    <p:extLst>
      <p:ext uri="{19B8F6BF-5375-455C-9EA6-DF929625EA0E}">
        <p15:presenceInfo xmlns:p15="http://schemas.microsoft.com/office/powerpoint/2012/main" userId="b0902038ec3d9b1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CC0099"/>
    <a:srgbClr val="FFFF99"/>
    <a:srgbClr val="FFCCFF"/>
    <a:srgbClr val="CC99FF"/>
    <a:srgbClr val="857CA4"/>
    <a:srgbClr val="99FF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15" autoAdjust="0"/>
    <p:restoredTop sz="94660"/>
  </p:normalViewPr>
  <p:slideViewPr>
    <p:cSldViewPr snapToGrid="0">
      <p:cViewPr>
        <p:scale>
          <a:sx n="66" d="100"/>
          <a:sy n="66" d="100"/>
        </p:scale>
        <p:origin x="57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7F56A-D20D-4F61-9989-CDF4FCA72228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A6D-037A-4F28-8590-BBC7382DC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11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C3572-B3DA-48BC-A79F-279B8A279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A6DBBF-FE48-4147-939E-2E4632AE6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0C5767-57F9-4E71-B14C-AFF598CC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95F90B-8AC9-4E15-846B-4684440D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E89AE5-BE10-4D8F-AC56-BD6F55DB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8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C934F-23ED-4A5B-B857-F5ACD4D9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C34C68-301C-4CC0-8D73-B164D0F93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8B540F-84E1-461B-889A-3A49CB4D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54B75-514D-4EFE-82D3-D1CA77D6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F69294-B7D7-42BF-A84F-70C7668A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8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73DBF1-2BBD-4587-8D54-D2C444E4E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E8A388-7C7B-406E-AF22-6B44FAFA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229A93-EAE2-4306-8A42-A65A0A28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1316C5-7021-4845-8C18-AAA87D4F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49E730-7698-4654-B0E3-BFA26386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7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7AB51-08BA-4775-89CB-E6B3912D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BE3B8-454C-4768-A55B-11BA356F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B56566-A04F-4419-A58C-8FB46A1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BE13F5-402E-4194-96D3-2CF31883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8AB23C-586D-42A1-B893-B8CBDB05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9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DCD50-AEF6-4966-B394-54BFE0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FC0F6C-CFB0-4034-9D69-ED5690BD3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9E81D8-0DBF-4AAA-95A2-A22B9F6C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CC5AAF-0127-4225-BAA0-84AA0DAE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B5F02-E8C3-4EE6-875D-3FDEACB5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60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5E9E7-CCC3-44EF-B95C-B2DDE4654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8204D8-DA7F-4E0D-8CB9-C71434AE6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4BE8708-A44B-440B-8D05-1BB44920F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0F5FBC-473B-4ACA-B22E-E42C47A2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578A38-70D3-43D4-9B2F-E746DE51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9BAE2-83ED-408E-B4F1-38A9DCEF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8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BFF7A-F2E1-43E4-9090-FC70D4AF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C0943-DC09-47D8-8770-61295797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0CF0FC-B10C-4909-B29C-73ED66E1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94F837A-9613-4208-9496-D651D84CB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CAEE10-DC48-42D2-8D66-3D7E9089D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D144AE-3D8C-45CF-9060-910D6C122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261E8B-536D-4E09-96F6-7AE9FCC2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217AE8-B0A4-4E28-8830-3DBC035A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06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CD4004-3B00-49D9-BEC3-4D4BA995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B1EFB36-84B7-4A4C-AC2A-8A3432BF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D09DD0B-0A9E-413C-A90E-AE24B521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D408CB-BEEC-417A-BACC-4690B725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43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0F1DFD2-C501-45FE-944F-E73BF1E0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8F5078C-BD26-4050-9B1C-F5EA519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6F16A2-5AE3-427B-B925-60A49495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48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9D6F3-7D6C-4567-9716-AA93C035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54A24-75ED-4DF4-831A-D99074B97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5740E2-36CC-432D-9548-619AFE5BB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EAC385-47A4-413C-A3AB-1F18553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F8D2D4-6884-403D-839E-8D73AAE1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254FE2-0633-4316-A277-06FDF73C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0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9EEA17-299F-4CF2-947A-36C4796AA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5D307C-5F3A-4B2B-9A58-99EEFD3E1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6BD13E-2F8C-4E2C-BBC1-86BB7A5C8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57AE18-4047-499A-AE4B-4FBEFD14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E90D6B-98EA-42DD-8FFB-809F2478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6D0852-4801-4523-A264-A0E67E80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74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3DE342-1569-460D-8134-8AC254DF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E5E7EF-C7FF-43E2-9BAB-F734CB832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093D1-CB42-4664-9D30-641E00C17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C3015-7196-45DA-BAA4-F0D2CBD01E3A}" type="datetimeFigureOut">
              <a:rPr lang="it-IT" smtClean="0"/>
              <a:t>25/05/2020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DBFAB8-44E2-426E-9443-A51F757F7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2E7D5C-75E8-4DFF-92F9-E3919F020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4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9F8120-9752-4167-9E76-796D8B136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2795"/>
            <a:ext cx="9144000" cy="2776390"/>
          </a:xfrm>
          <a:solidFill>
            <a:srgbClr val="99FF99"/>
          </a:solidFill>
        </p:spPr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LEZIONE N.20 - 21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b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 PRONOMI INDIRETTI</a:t>
            </a:r>
            <a:br>
              <a:rPr lang="it-IT" sz="4400" b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INS. LUCIANA DE BENEDETTI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dirty="0">
                <a:solidFill>
                  <a:srgbClr val="0070C0"/>
                </a:solidFill>
              </a:rPr>
              <a:t>22/05/20</a:t>
            </a:r>
            <a:br>
              <a:rPr lang="it-IT" sz="440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>
                <a:solidFill>
                  <a:srgbClr val="0070C0"/>
                </a:solidFill>
              </a:rPr>
              <a:t>26/05/20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1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16"/>
    </mc:Choice>
    <mc:Fallback xmlns="">
      <p:transition spd="slow" advTm="2351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8E8FC51-146D-4FF8-AE02-D9186F9CBB95}"/>
              </a:ext>
            </a:extLst>
          </p:cNvPr>
          <p:cNvSpPr txBox="1"/>
          <p:nvPr/>
        </p:nvSpPr>
        <p:spPr>
          <a:xfrm>
            <a:off x="622852" y="2455541"/>
            <a:ext cx="112113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ES. 1 – MIRIANA HA TELEFONATO (A CHI?) </a:t>
            </a:r>
            <a:r>
              <a:rPr lang="it-IT" sz="2400" dirty="0">
                <a:solidFill>
                  <a:srgbClr val="FF0000"/>
                </a:solidFill>
              </a:rPr>
              <a:t>A LUCA.</a:t>
            </a:r>
          </a:p>
          <a:p>
            <a:r>
              <a:rPr lang="it-IT" sz="2400" dirty="0">
                <a:solidFill>
                  <a:srgbClr val="FF0000"/>
                </a:solidFill>
              </a:rPr>
              <a:t>             </a:t>
            </a:r>
            <a:r>
              <a:rPr lang="it-IT" sz="2400" dirty="0"/>
              <a:t>MIRIANA HA TELEFONATO </a:t>
            </a:r>
            <a:r>
              <a:rPr lang="it-IT" sz="2400" dirty="0">
                <a:solidFill>
                  <a:srgbClr val="FF0000"/>
                </a:solidFill>
              </a:rPr>
              <a:t>A LUI.         </a:t>
            </a:r>
            <a:r>
              <a:rPr lang="it-IT" sz="2400" dirty="0"/>
              <a:t>MIRIANA </a:t>
            </a:r>
            <a:r>
              <a:rPr lang="it-IT" sz="2400" dirty="0">
                <a:solidFill>
                  <a:srgbClr val="FF0000"/>
                </a:solidFill>
              </a:rPr>
              <a:t>GLI</a:t>
            </a:r>
            <a:r>
              <a:rPr lang="it-IT" sz="2400" dirty="0"/>
              <a:t> HA TELEFONATO.</a:t>
            </a:r>
          </a:p>
          <a:p>
            <a:endParaRPr lang="it-IT" sz="2400" dirty="0">
              <a:solidFill>
                <a:srgbClr val="FF0000"/>
              </a:solidFill>
            </a:endParaRPr>
          </a:p>
          <a:p>
            <a:r>
              <a:rPr lang="it-IT" sz="2400" dirty="0"/>
              <a:t>             IN QUESTO CASO I PRONOMI INDIRETTI "</a:t>
            </a:r>
            <a:r>
              <a:rPr lang="it-IT" sz="2400" dirty="0">
                <a:solidFill>
                  <a:srgbClr val="FF0000"/>
                </a:solidFill>
              </a:rPr>
              <a:t>A LUI</a:t>
            </a:r>
            <a:r>
              <a:rPr lang="it-IT" sz="2400" dirty="0"/>
              <a:t>" E "</a:t>
            </a:r>
            <a:r>
              <a:rPr lang="it-IT" sz="2400" dirty="0">
                <a:solidFill>
                  <a:srgbClr val="FF0000"/>
                </a:solidFill>
              </a:rPr>
              <a:t>GLI</a:t>
            </a:r>
            <a:r>
              <a:rPr lang="it-IT" sz="2400" dirty="0"/>
              <a:t>" SOSTITUISCONO IL </a:t>
            </a:r>
          </a:p>
          <a:p>
            <a:r>
              <a:rPr lang="it-IT" sz="2400" dirty="0"/>
              <a:t>             COMPLEMENTO DI TERMINE</a:t>
            </a:r>
            <a:r>
              <a:rPr lang="it-IT" sz="2400" dirty="0">
                <a:solidFill>
                  <a:srgbClr val="FF0000"/>
                </a:solidFill>
              </a:rPr>
              <a:t> A LUCA</a:t>
            </a:r>
            <a:r>
              <a:rPr lang="it-IT" sz="2400" dirty="0"/>
              <a:t>.</a:t>
            </a:r>
          </a:p>
          <a:p>
            <a:endParaRPr lang="it-IT" sz="2400" dirty="0"/>
          </a:p>
          <a:p>
            <a:r>
              <a:rPr lang="it-IT" sz="2400" dirty="0"/>
              <a:t>ES. 2 – SCRIVO UN MESSAGGIO (A CHI?) </a:t>
            </a:r>
            <a:r>
              <a:rPr lang="it-IT" sz="2400" dirty="0">
                <a:solidFill>
                  <a:srgbClr val="FF0000"/>
                </a:solidFill>
              </a:rPr>
              <a:t>A TE E A MARCO.</a:t>
            </a:r>
          </a:p>
          <a:p>
            <a:r>
              <a:rPr lang="it-IT" sz="2400" dirty="0">
                <a:solidFill>
                  <a:srgbClr val="FF0000"/>
                </a:solidFill>
              </a:rPr>
              <a:t>             </a:t>
            </a:r>
            <a:r>
              <a:rPr lang="it-IT" sz="2400" dirty="0"/>
              <a:t>SCRIVO UN MESSAGGIO </a:t>
            </a:r>
            <a:r>
              <a:rPr lang="it-IT" sz="2400" dirty="0">
                <a:solidFill>
                  <a:srgbClr val="FF0000"/>
                </a:solidFill>
              </a:rPr>
              <a:t>A VOI.            VI</a:t>
            </a:r>
            <a:r>
              <a:rPr lang="it-IT" sz="2400" dirty="0"/>
              <a:t> SCRIVO UN MESSAGGIO. </a:t>
            </a:r>
          </a:p>
          <a:p>
            <a:endParaRPr lang="it-IT" sz="2400" dirty="0">
              <a:solidFill>
                <a:srgbClr val="FF0000"/>
              </a:solidFill>
            </a:endParaRPr>
          </a:p>
          <a:p>
            <a:r>
              <a:rPr lang="it-IT" sz="2400" dirty="0">
                <a:solidFill>
                  <a:srgbClr val="FF0000"/>
                </a:solidFill>
              </a:rPr>
              <a:t>             </a:t>
            </a:r>
            <a:r>
              <a:rPr lang="it-IT" sz="2400" dirty="0"/>
              <a:t>IN QUESTO CASO IL PRONOMI INDIRETTI "</a:t>
            </a:r>
            <a:r>
              <a:rPr lang="it-IT" sz="2400" dirty="0">
                <a:solidFill>
                  <a:srgbClr val="FF0000"/>
                </a:solidFill>
              </a:rPr>
              <a:t>A VOI</a:t>
            </a:r>
            <a:r>
              <a:rPr lang="it-IT" sz="2400" dirty="0"/>
              <a:t>" E "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" SOSTITUISCONO IL </a:t>
            </a:r>
          </a:p>
          <a:p>
            <a:r>
              <a:rPr lang="it-IT" sz="2400" dirty="0"/>
              <a:t>             COMPLEMENTO DI TERMINE </a:t>
            </a:r>
            <a:r>
              <a:rPr lang="it-IT" sz="2400" dirty="0">
                <a:solidFill>
                  <a:srgbClr val="FF0000"/>
                </a:solidFill>
              </a:rPr>
              <a:t>A TE E A MARCO</a:t>
            </a:r>
            <a:r>
              <a:rPr lang="it-IT" sz="2400" dirty="0"/>
              <a:t>.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FDF93CE-DD77-416B-8741-0E8A3C7C9249}"/>
              </a:ext>
            </a:extLst>
          </p:cNvPr>
          <p:cNvSpPr txBox="1"/>
          <p:nvPr/>
        </p:nvSpPr>
        <p:spPr>
          <a:xfrm>
            <a:off x="510208" y="552275"/>
            <a:ext cx="11436626" cy="156966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it-IT" sz="2400" dirty="0"/>
              <a:t>I </a:t>
            </a:r>
            <a:r>
              <a:rPr lang="it-IT" sz="2400" dirty="0">
                <a:solidFill>
                  <a:srgbClr val="FF0000"/>
                </a:solidFill>
              </a:rPr>
              <a:t>PRONOMI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INDIRETTI</a:t>
            </a:r>
            <a:r>
              <a:rPr lang="it-IT" sz="2400" dirty="0"/>
              <a:t> SOSTITUISCONO NOMI DI PERSONE, ANIMALI O COSE.</a:t>
            </a:r>
          </a:p>
          <a:p>
            <a:r>
              <a:rPr lang="it-IT" sz="2400" dirty="0"/>
              <a:t>SVOLGONO LA FUNZIONE DI </a:t>
            </a:r>
            <a:r>
              <a:rPr lang="it-IT" sz="2400" dirty="0">
                <a:solidFill>
                  <a:srgbClr val="FF0000"/>
                </a:solidFill>
              </a:rPr>
              <a:t>COMPLEMENTO DI TERMINE </a:t>
            </a:r>
            <a:r>
              <a:rPr lang="it-IT" sz="2400" dirty="0"/>
              <a:t>E RISPONDONO ALLA DOMANDA </a:t>
            </a:r>
            <a:r>
              <a:rPr lang="it-IT" sz="2400" dirty="0">
                <a:solidFill>
                  <a:srgbClr val="FF0000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CHI? A CHE COSA?</a:t>
            </a:r>
          </a:p>
          <a:p>
            <a:r>
              <a:rPr lang="it-IT" sz="2400" dirty="0"/>
              <a:t>SI USANO QUANDO IL VERBO E’ SEGUITO DALLA PREPOSIZIONE </a:t>
            </a:r>
            <a:r>
              <a:rPr lang="it-IT" sz="2400" dirty="0">
                <a:solidFill>
                  <a:srgbClr val="FF0000"/>
                </a:solidFill>
              </a:rPr>
              <a:t>A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76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7D83554-EB8F-4A7E-A225-67FD99A5FF08}"/>
              </a:ext>
            </a:extLst>
          </p:cNvPr>
          <p:cNvSpPr txBox="1"/>
          <p:nvPr/>
        </p:nvSpPr>
        <p:spPr>
          <a:xfrm>
            <a:off x="0" y="217488"/>
            <a:ext cx="12192000" cy="132343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it-IT" sz="2000" dirty="0"/>
              <a:t>I PRONOMI INDIRETTI ESISTONO IN </a:t>
            </a:r>
            <a:r>
              <a:rPr lang="it-IT" sz="2000" dirty="0">
                <a:solidFill>
                  <a:srgbClr val="FF0000"/>
                </a:solidFill>
              </a:rPr>
              <a:t>DUE FORME</a:t>
            </a:r>
            <a:r>
              <a:rPr lang="it-IT" sz="2000" dirty="0"/>
              <a:t>: </a:t>
            </a:r>
          </a:p>
          <a:p>
            <a:endParaRPr lang="it-IT" sz="2000" dirty="0"/>
          </a:p>
          <a:p>
            <a:r>
              <a:rPr lang="it-IT" sz="1900" dirty="0"/>
              <a:t>1-</a:t>
            </a:r>
            <a:r>
              <a:rPr lang="it-IT" sz="1900" dirty="0">
                <a:solidFill>
                  <a:srgbClr val="FF0000"/>
                </a:solidFill>
              </a:rPr>
              <a:t>FORMA ATONA:</a:t>
            </a:r>
            <a:r>
              <a:rPr lang="it-IT" sz="1900" dirty="0"/>
              <a:t> SI USA </a:t>
            </a:r>
            <a:r>
              <a:rPr lang="it-IT" sz="1900" dirty="0">
                <a:solidFill>
                  <a:srgbClr val="FF0000"/>
                </a:solidFill>
              </a:rPr>
              <a:t>PRIMA</a:t>
            </a:r>
            <a:r>
              <a:rPr lang="it-IT" sz="1900" dirty="0"/>
              <a:t> DEL VERBO ED E’ PIU’ USATA</a:t>
            </a:r>
            <a:r>
              <a:rPr lang="it-IT" sz="1900" dirty="0">
                <a:solidFill>
                  <a:srgbClr val="FF0000"/>
                </a:solidFill>
              </a:rPr>
              <a:t>:     MI        TI         GLI/LE             CI          VI     GLI*</a:t>
            </a:r>
          </a:p>
          <a:p>
            <a:r>
              <a:rPr lang="it-IT" sz="1900" dirty="0"/>
              <a:t>2-</a:t>
            </a:r>
            <a:r>
              <a:rPr lang="it-IT" sz="1900" dirty="0">
                <a:solidFill>
                  <a:srgbClr val="D60093"/>
                </a:solidFill>
              </a:rPr>
              <a:t>FORMA TONICA: </a:t>
            </a:r>
            <a:r>
              <a:rPr lang="it-IT" sz="1900" dirty="0"/>
              <a:t>SI USA </a:t>
            </a:r>
            <a:r>
              <a:rPr lang="it-IT" sz="1900" dirty="0">
                <a:solidFill>
                  <a:srgbClr val="D60093"/>
                </a:solidFill>
              </a:rPr>
              <a:t>DOPO</a:t>
            </a:r>
            <a:r>
              <a:rPr lang="it-IT" sz="1900" dirty="0"/>
              <a:t> IL VERBO ED E’ MENO USATA: </a:t>
            </a:r>
            <a:r>
              <a:rPr lang="it-IT" sz="1900" dirty="0">
                <a:solidFill>
                  <a:srgbClr val="D60093"/>
                </a:solidFill>
              </a:rPr>
              <a:t>A</a:t>
            </a:r>
            <a:r>
              <a:rPr lang="it-IT" sz="1900" dirty="0"/>
              <a:t> </a:t>
            </a:r>
            <a:r>
              <a:rPr lang="it-IT" sz="1900" dirty="0">
                <a:solidFill>
                  <a:srgbClr val="D60093"/>
                </a:solidFill>
              </a:rPr>
              <a:t>ME   A TE   A LUI/A LEI    A NOI   A VOI     LORO/A LORO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1155E64-31F9-48CD-B0F4-A1782EB17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1868487"/>
            <a:ext cx="66675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47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948115-C5C1-43A5-B320-911D11D99B93}"/>
              </a:ext>
            </a:extLst>
          </p:cNvPr>
          <p:cNvSpPr txBox="1"/>
          <p:nvPr/>
        </p:nvSpPr>
        <p:spPr>
          <a:xfrm>
            <a:off x="0" y="58846"/>
            <a:ext cx="12192000" cy="6555641"/>
          </a:xfrm>
          <a:prstGeom prst="rect">
            <a:avLst/>
          </a:prstGeom>
          <a:solidFill>
            <a:srgbClr val="CCFF66"/>
          </a:solidFill>
        </p:spPr>
        <p:txBody>
          <a:bodyPr wrap="square" rtlCol="0">
            <a:spAutoFit/>
          </a:bodyPr>
          <a:lstStyle/>
          <a:p>
            <a:r>
              <a:rPr lang="it-IT" sz="2400" dirty="0"/>
              <a:t>GLI ITALIANI USANO DI PIU' I PRONOMI INDIRETTI ATONI </a:t>
            </a:r>
            <a:r>
              <a:rPr lang="it-IT" sz="2400" b="1" dirty="0">
                <a:solidFill>
                  <a:srgbClr val="FF0000"/>
                </a:solidFill>
              </a:rPr>
              <a:t>MI  TI  GLI/LE  CI  VI   LORO</a:t>
            </a:r>
            <a:r>
              <a:rPr lang="it-IT" sz="2400" dirty="0"/>
              <a:t>, INFATTI RARAMENTE DICONO FRASI COME  "LA MAMMA VUOLE BENE  A ME"; GLI ITALIANI PREFERISCONO DIRE "LA MAMMA</a:t>
            </a:r>
            <a:r>
              <a:rPr lang="it-IT" sz="2400" b="1" dirty="0"/>
              <a:t> </a:t>
            </a:r>
            <a:r>
              <a:rPr lang="it-IT" sz="2400" b="1" dirty="0">
                <a:solidFill>
                  <a:srgbClr val="FF0000"/>
                </a:solidFill>
              </a:rPr>
              <a:t>MI</a:t>
            </a:r>
            <a:r>
              <a:rPr lang="it-IT" sz="2400" b="1" dirty="0"/>
              <a:t> </a:t>
            </a:r>
            <a:r>
              <a:rPr lang="it-IT" sz="2400" dirty="0"/>
              <a:t>VUOLE BENE"</a:t>
            </a:r>
          </a:p>
          <a:p>
            <a:r>
              <a:rPr lang="it-IT" sz="2400" dirty="0"/>
              <a:t> </a:t>
            </a:r>
          </a:p>
          <a:p>
            <a:r>
              <a:rPr lang="it-IT" sz="2400" dirty="0"/>
              <a:t>LA SOSTITUZIONE E’ MOLTO SEMPLICE DA FARE. BASTA RICORDARE CHE: </a:t>
            </a:r>
          </a:p>
          <a:p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A ME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  = </a:t>
            </a:r>
            <a:r>
              <a:rPr lang="it-IT" sz="2400" dirty="0">
                <a:solidFill>
                  <a:srgbClr val="CC0099"/>
                </a:solidFill>
              </a:rPr>
              <a:t>A TE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FF0000"/>
                </a:solidFill>
              </a:rPr>
              <a:t>GLI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C0099"/>
                </a:solidFill>
              </a:rPr>
              <a:t>LUI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C0099"/>
                </a:solidFill>
              </a:rPr>
              <a:t>LEI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CI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C0099"/>
                </a:solidFill>
              </a:rPr>
              <a:t>NOI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C0099"/>
                </a:solidFill>
              </a:rPr>
              <a:t>VOI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CC0099"/>
                </a:solidFill>
              </a:rPr>
              <a:t>LORO</a:t>
            </a:r>
            <a:endParaRPr lang="it-IT" sz="2400" dirty="0"/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MARIO SCRIVE </a:t>
            </a:r>
            <a:r>
              <a:rPr lang="it-IT" sz="2400" dirty="0">
                <a:solidFill>
                  <a:srgbClr val="D60093"/>
                </a:solidFill>
              </a:rPr>
              <a:t>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C0099"/>
                </a:solidFill>
              </a:rPr>
              <a:t>ME</a:t>
            </a:r>
            <a:r>
              <a:rPr lang="it-IT" sz="2400" dirty="0"/>
              <a:t> = MARIO </a:t>
            </a:r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SCRIVE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MATTEO HA TELEFONATO </a:t>
            </a:r>
            <a:r>
              <a:rPr lang="it-IT" sz="2400" dirty="0">
                <a:solidFill>
                  <a:srgbClr val="D60093"/>
                </a:solidFill>
              </a:rPr>
              <a:t>A TE</a:t>
            </a:r>
            <a:r>
              <a:rPr lang="it-IT" sz="2400" dirty="0"/>
              <a:t> = MATTEO </a:t>
            </a: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 HA TELEFONATO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MARCO PARLA </a:t>
            </a:r>
            <a:r>
              <a:rPr lang="it-IT" sz="2400" dirty="0">
                <a:solidFill>
                  <a:srgbClr val="D60093"/>
                </a:solidFill>
              </a:rPr>
              <a:t>A SUO FRATELLO (A LUI) </a:t>
            </a:r>
            <a:r>
              <a:rPr lang="it-IT" sz="2400" dirty="0"/>
              <a:t>= MARCO </a:t>
            </a:r>
            <a:r>
              <a:rPr lang="it-IT" sz="2400" dirty="0">
                <a:solidFill>
                  <a:srgbClr val="FF0000"/>
                </a:solidFill>
              </a:rPr>
              <a:t>GLI </a:t>
            </a:r>
            <a:r>
              <a:rPr lang="it-IT" sz="2400" dirty="0"/>
              <a:t>PARLA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MARCO PARLA </a:t>
            </a:r>
            <a:r>
              <a:rPr lang="it-IT" sz="2400" dirty="0">
                <a:solidFill>
                  <a:srgbClr val="D60093"/>
                </a:solidFill>
              </a:rPr>
              <a:t>A SUA SORELLA (A LEI) </a:t>
            </a:r>
            <a:r>
              <a:rPr lang="it-IT" sz="2400" dirty="0"/>
              <a:t>= MARCO 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PARLA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RITA HA SCRITTO </a:t>
            </a:r>
            <a:r>
              <a:rPr lang="it-IT" sz="2400" dirty="0">
                <a:solidFill>
                  <a:srgbClr val="D60093"/>
                </a:solidFill>
              </a:rPr>
              <a:t>A ME E A MIA MADRE (A NOI) </a:t>
            </a:r>
            <a:r>
              <a:rPr lang="it-IT" sz="2400" dirty="0"/>
              <a:t>= RITA</a:t>
            </a:r>
            <a:r>
              <a:rPr lang="it-IT" sz="2400" dirty="0">
                <a:solidFill>
                  <a:srgbClr val="FF0000"/>
                </a:solidFill>
              </a:rPr>
              <a:t> CI </a:t>
            </a:r>
            <a:r>
              <a:rPr lang="it-IT" sz="2400" dirty="0"/>
              <a:t>HA SCRITTO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MARTA RISPONDE </a:t>
            </a:r>
            <a:r>
              <a:rPr lang="it-IT" sz="2400" dirty="0">
                <a:solidFill>
                  <a:srgbClr val="D60093"/>
                </a:solidFill>
              </a:rPr>
              <a:t>A TE E ALLA TUA AMICA (A VOI) </a:t>
            </a:r>
            <a:r>
              <a:rPr lang="it-IT" sz="2400" dirty="0"/>
              <a:t>= MARTA 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 RISPONDE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LA MAESTRA PARLA </a:t>
            </a:r>
            <a:r>
              <a:rPr lang="it-IT" sz="2400" dirty="0">
                <a:solidFill>
                  <a:srgbClr val="D60093"/>
                </a:solidFill>
              </a:rPr>
              <a:t>AI SUOI STUDENTI (A LORO) </a:t>
            </a:r>
            <a:r>
              <a:rPr lang="it-IT" sz="2400" dirty="0"/>
              <a:t>= LA MAESTRA PARLA </a:t>
            </a:r>
            <a:r>
              <a:rPr lang="it-IT" sz="2400" dirty="0">
                <a:solidFill>
                  <a:srgbClr val="FF0000"/>
                </a:solidFill>
              </a:rPr>
              <a:t>LORO</a:t>
            </a:r>
            <a:endParaRPr lang="it-IT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r>
              <a:rPr lang="it-IT" sz="2400" dirty="0">
                <a:solidFill>
                  <a:srgbClr val="FF0000"/>
                </a:solidFill>
              </a:rPr>
              <a:t>OSSERVA! </a:t>
            </a:r>
            <a:r>
              <a:rPr lang="it-IT" sz="2400" dirty="0"/>
              <a:t>IL PRONOME INDIRETTO DI 3^ PERSONA PLURALE "</a:t>
            </a:r>
            <a:r>
              <a:rPr lang="it-IT" sz="2400" dirty="0">
                <a:solidFill>
                  <a:srgbClr val="FF0000"/>
                </a:solidFill>
              </a:rPr>
              <a:t>LORO</a:t>
            </a:r>
            <a:r>
              <a:rPr lang="it-IT" sz="2400" dirty="0"/>
              <a:t>" SI USA SEMPRE DOPO IL  </a:t>
            </a:r>
          </a:p>
          <a:p>
            <a:r>
              <a:rPr lang="it-IT" sz="2400" dirty="0"/>
              <a:t>                   VERBO.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860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" y="604434"/>
            <a:ext cx="11993216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 PRONOMI INDIRETTI SINGOLARI </a:t>
            </a:r>
            <a:r>
              <a:rPr lang="it-IT" sz="3200" b="1" dirty="0">
                <a:solidFill>
                  <a:srgbClr val="FF0000"/>
                </a:solidFill>
              </a:rPr>
              <a:t>MI </a:t>
            </a:r>
            <a:r>
              <a:rPr lang="it-IT" sz="2800" b="1" dirty="0">
                <a:solidFill>
                  <a:srgbClr val="FF0000"/>
                </a:solidFill>
              </a:rPr>
              <a:t>(a me) / TI (a te)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353943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MI</a:t>
            </a:r>
            <a:r>
              <a:rPr lang="it-IT" sz="2800" dirty="0"/>
              <a:t> TELEFONI STASERA O DOMANI?   SI', </a:t>
            </a:r>
            <a:r>
              <a:rPr lang="it-IT" sz="2800" dirty="0">
                <a:solidFill>
                  <a:srgbClr val="FF0000"/>
                </a:solidFill>
              </a:rPr>
              <a:t>TI</a:t>
            </a:r>
            <a:r>
              <a:rPr lang="it-IT" sz="2800" dirty="0"/>
              <a:t> </a:t>
            </a:r>
            <a:r>
              <a:rPr lang="it-IT" sz="2800" dirty="0">
                <a:solidFill>
                  <a:srgbClr val="0070C0"/>
                </a:solidFill>
              </a:rPr>
              <a:t>TELEFONO DOMANI.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MI</a:t>
            </a:r>
            <a:r>
              <a:rPr lang="it-IT" sz="2800" dirty="0"/>
              <a:t> MANDI UN SMS O UNA MAIL?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TI</a:t>
            </a:r>
            <a:r>
              <a:rPr lang="it-IT" sz="2800" dirty="0"/>
              <a:t> MANCA IL TUO PAESE?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TI</a:t>
            </a:r>
            <a:r>
              <a:rPr lang="it-IT" sz="2800" dirty="0"/>
              <a:t> PIACE IL CORSO DI ITALIANO?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QUANDO </a:t>
            </a:r>
            <a:r>
              <a:rPr lang="it-IT" sz="2800" dirty="0">
                <a:solidFill>
                  <a:srgbClr val="FF0000"/>
                </a:solidFill>
              </a:rPr>
              <a:t>MI</a:t>
            </a:r>
            <a:r>
              <a:rPr lang="it-IT" sz="2800" dirty="0"/>
              <a:t> RISPONDI?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TI</a:t>
            </a:r>
            <a:r>
              <a:rPr lang="it-IT" sz="2800" dirty="0"/>
              <a:t> SERVE UN DIZIONARIO?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MI</a:t>
            </a:r>
            <a:r>
              <a:rPr lang="it-IT" sz="2800" dirty="0"/>
              <a:t> PRESTI LA MACHINA O LA BICI?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TI </a:t>
            </a:r>
            <a:r>
              <a:rPr lang="it-IT" sz="2800" dirty="0"/>
              <a:t>BASTANO I SOLDI?</a:t>
            </a:r>
          </a:p>
        </p:txBody>
      </p:sp>
    </p:spTree>
    <p:extLst>
      <p:ext uri="{BB962C8B-B14F-4D97-AF65-F5344CB8AC3E}">
        <p14:creationId xmlns:p14="http://schemas.microsoft.com/office/powerpoint/2010/main" val="413328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45774" y="619932"/>
            <a:ext cx="11900452" cy="584775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 PRONOMI INDIRETTI PLURALI </a:t>
            </a:r>
            <a:r>
              <a:rPr lang="it-IT" sz="3200" b="1" dirty="0">
                <a:solidFill>
                  <a:srgbClr val="FF0000"/>
                </a:solidFill>
              </a:rPr>
              <a:t>CI (a noi)/VI (a voi)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353943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CI</a:t>
            </a:r>
            <a:r>
              <a:rPr lang="it-IT" sz="2800" dirty="0"/>
              <a:t> TELEFONI STASERA O DOMANI?   </a:t>
            </a:r>
            <a:r>
              <a:rPr lang="it-IT" sz="2800" dirty="0">
                <a:solidFill>
                  <a:srgbClr val="0070C0"/>
                </a:solidFill>
              </a:rPr>
              <a:t> </a:t>
            </a:r>
            <a:r>
              <a:rPr lang="it-IT" sz="2800" dirty="0">
                <a:solidFill>
                  <a:srgbClr val="FF0000"/>
                </a:solidFill>
              </a:rPr>
              <a:t>VI</a:t>
            </a:r>
            <a:r>
              <a:rPr lang="it-IT" sz="2800" dirty="0"/>
              <a:t> </a:t>
            </a:r>
            <a:r>
              <a:rPr lang="it-IT" sz="2800" dirty="0">
                <a:solidFill>
                  <a:srgbClr val="0070C0"/>
                </a:solidFill>
              </a:rPr>
              <a:t>TELEFONO STASERA.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CI </a:t>
            </a:r>
            <a:r>
              <a:rPr lang="it-IT" sz="2800" dirty="0"/>
              <a:t>MANDATE UNA MAIL O UN FAX?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VI </a:t>
            </a:r>
            <a:r>
              <a:rPr lang="it-IT" sz="2800" dirty="0"/>
              <a:t>MANCANO I VOSTRI AMICI?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VI</a:t>
            </a:r>
            <a:r>
              <a:rPr lang="it-IT" sz="2800" dirty="0"/>
              <a:t> PIACCIONO I TORTELLINI?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CI</a:t>
            </a:r>
            <a:r>
              <a:rPr lang="it-IT" sz="2800" dirty="0"/>
              <a:t> PORTI DA MANGIARE O DA BERE?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VI</a:t>
            </a:r>
            <a:r>
              <a:rPr lang="it-IT" sz="2800" dirty="0"/>
              <a:t> PREPARO UN TE' O UN CAFFE'?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CI</a:t>
            </a:r>
            <a:r>
              <a:rPr lang="it-IT" sz="2800" dirty="0"/>
              <a:t> BASTA UN'ORA PER IL TEST?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>
                <a:solidFill>
                  <a:srgbClr val="FF0000"/>
                </a:solidFill>
              </a:rPr>
              <a:t>VI</a:t>
            </a:r>
            <a:r>
              <a:rPr lang="it-IT" sz="2800" dirty="0"/>
              <a:t> SERVONO QUESTI VESTITI?</a:t>
            </a:r>
          </a:p>
        </p:txBody>
      </p:sp>
    </p:spTree>
    <p:extLst>
      <p:ext uri="{BB962C8B-B14F-4D97-AF65-F5344CB8AC3E}">
        <p14:creationId xmlns:p14="http://schemas.microsoft.com/office/powerpoint/2010/main" val="359190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641921" y="2402838"/>
            <a:ext cx="9021699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RISPONDI SI' O NO. USA I PRONOMI  </a:t>
            </a:r>
            <a:r>
              <a:rPr lang="it-IT" sz="2400" b="1" dirty="0">
                <a:solidFill>
                  <a:srgbClr val="FF0000"/>
                </a:solidFill>
              </a:rPr>
              <a:t>GLI (a lui) / LE (a lei)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0356" y="2871745"/>
            <a:ext cx="10724827" cy="378565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dirty="0"/>
              <a:t>SCRIVI A TUA SORELLA?   </a:t>
            </a:r>
            <a:r>
              <a:rPr lang="it-IT" sz="2400" dirty="0">
                <a:solidFill>
                  <a:srgbClr val="0070C0"/>
                </a:solidFill>
              </a:rPr>
              <a:t>NO, NON 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0070C0"/>
                </a:solidFill>
              </a:rPr>
              <a:t>SCRIVO.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SCRIVI A TUO FRATELLO?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PARLI AL TUO CANE?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PARLI ALLA TUA GATTA?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TELEFONI A TUA NONNA?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TELEFONI A TUO NONNO?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RISPONDI A TUO PADRE?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RISPONDI A TUA MADRE?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A LEO PIACE IL CALCIO?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A LEA PIACE IL CALCIO?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A9CEFA8-0F5E-47BB-A3C3-FAF83742E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684" y="200603"/>
            <a:ext cx="10444174" cy="199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1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695749" y="467532"/>
            <a:ext cx="8800501" cy="523220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COMPLETA CON I PRONOMI INDIRETTI </a:t>
            </a:r>
            <a:r>
              <a:rPr lang="it-IT" sz="2800" dirty="0">
                <a:solidFill>
                  <a:srgbClr val="FF0000"/>
                </a:solidFill>
              </a:rPr>
              <a:t>GLI – LE- LE </a:t>
            </a:r>
            <a:r>
              <a:rPr lang="it-IT" sz="2800" dirty="0"/>
              <a:t>formale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161926" y="1282700"/>
            <a:ext cx="11868148" cy="489364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/>
              <a:t>E' IL COMPLEANNO DI PAOLO, …..HO REGALATO UN LIBRO. HA DETTO CHE ……E' PIACIUTO.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VADO A TROVARE LA NONNA,  ….. PORTO UNA ROSA E …. FACCIO UN PO' DI COMPAGNIA.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DOTTORE, ….. POSSO FARE UNA DOMANDA?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HO VISTO TUO FRATELLO, …. HO SPIEGATO TUTTO E …. HO CHIESTO SCUSA.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E' UN GRANDE AMICO, ….. VOGLIO MOLTO BENE E … CHIEDO SEMPRE CONSIGLI. 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PENSA MOLTO A SUA MADRE, … TELEFONA SPESSO E … MANDA UN PACCO OGNI MESE.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SIGNORA, …. CONSIGLIO QUESTO FORMAGGIO, …. POSSO FARE UN BUON PREZZO.</a:t>
            </a:r>
          </a:p>
        </p:txBody>
      </p:sp>
    </p:spTree>
    <p:extLst>
      <p:ext uri="{BB962C8B-B14F-4D97-AF65-F5344CB8AC3E}">
        <p14:creationId xmlns:p14="http://schemas.microsoft.com/office/powerpoint/2010/main" val="5319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16114" y="972734"/>
            <a:ext cx="11850598" cy="49244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600" dirty="0"/>
              <a:t>RISCRIVI UTILIZZANDO I PRONOMI INDIRETTI ATONI </a:t>
            </a:r>
            <a:r>
              <a:rPr lang="it-IT" sz="2600" b="1" dirty="0">
                <a:solidFill>
                  <a:srgbClr val="FF0000"/>
                </a:solidFill>
              </a:rPr>
              <a:t>MI – TI – GLI /LE - CI – VI - LORO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225287" y="2296861"/>
            <a:ext cx="11741425" cy="289310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600" dirty="0"/>
              <a:t>HAI DETTO </a:t>
            </a:r>
            <a:r>
              <a:rPr lang="it-IT" sz="2600" dirty="0">
                <a:solidFill>
                  <a:srgbClr val="FF0000"/>
                </a:solidFill>
              </a:rPr>
              <a:t>A ME </a:t>
            </a:r>
            <a:r>
              <a:rPr lang="it-IT" sz="2600" dirty="0"/>
              <a:t>UNA BRUTTA PAROLA.  </a:t>
            </a:r>
            <a:r>
              <a:rPr lang="it-IT" sz="2600" dirty="0">
                <a:solidFill>
                  <a:srgbClr val="FF0000"/>
                </a:solidFill>
              </a:rPr>
              <a:t> MI </a:t>
            </a:r>
            <a:r>
              <a:rPr lang="it-IT" sz="2600" dirty="0">
                <a:solidFill>
                  <a:schemeClr val="accent1"/>
                </a:solidFill>
              </a:rPr>
              <a:t>HAI DETTO UNA BRUTTA PAROLA.</a:t>
            </a:r>
            <a:r>
              <a:rPr lang="it-IT" sz="2600" dirty="0"/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HA PORTATO </a:t>
            </a:r>
            <a:r>
              <a:rPr lang="it-IT" sz="2600" dirty="0">
                <a:solidFill>
                  <a:srgbClr val="FF0000"/>
                </a:solidFill>
              </a:rPr>
              <a:t>A ME E A MIA SORELLA </a:t>
            </a:r>
            <a:r>
              <a:rPr lang="it-IT" sz="2600" dirty="0"/>
              <a:t>UN BEL VESTITO.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HO RESTITUITO </a:t>
            </a:r>
            <a:r>
              <a:rPr lang="it-IT" sz="2600" dirty="0">
                <a:solidFill>
                  <a:srgbClr val="FF0000"/>
                </a:solidFill>
              </a:rPr>
              <a:t>A MARIA </a:t>
            </a:r>
            <a:r>
              <a:rPr lang="it-IT" sz="2600" dirty="0"/>
              <a:t>TUTTI I SOLDI.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HANNO DATO </a:t>
            </a:r>
            <a:r>
              <a:rPr lang="it-IT" sz="2600" dirty="0">
                <a:solidFill>
                  <a:srgbClr val="FF0000"/>
                </a:solidFill>
              </a:rPr>
              <a:t>AL RESPONSABILE </a:t>
            </a:r>
            <a:r>
              <a:rPr lang="it-IT" sz="2600" dirty="0"/>
              <a:t>UN DIFFICILE INCARICO.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>
                <a:solidFill>
                  <a:srgbClr val="FF0000"/>
                </a:solidFill>
              </a:rPr>
              <a:t>AI RAGAZZI </a:t>
            </a:r>
            <a:r>
              <a:rPr lang="it-IT" sz="2600" dirty="0"/>
              <a:t>HO PROMESSO UN BEL REGALO.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ABBIAMO OFFERTO </a:t>
            </a:r>
            <a:r>
              <a:rPr lang="it-IT" sz="2600" dirty="0">
                <a:solidFill>
                  <a:srgbClr val="FF0000"/>
                </a:solidFill>
              </a:rPr>
              <a:t>A TE </a:t>
            </a:r>
            <a:r>
              <a:rPr lang="it-IT" sz="2600" dirty="0"/>
              <a:t>QUESTA POSSIBILITA'.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CHIEDO </a:t>
            </a:r>
            <a:r>
              <a:rPr lang="it-IT" sz="2600" dirty="0">
                <a:solidFill>
                  <a:srgbClr val="FF0000"/>
                </a:solidFill>
              </a:rPr>
              <a:t>A TE E A FEDERICO </a:t>
            </a:r>
            <a:r>
              <a:rPr lang="it-IT" sz="2600" dirty="0"/>
              <a:t>DI AIUTARMI.</a:t>
            </a:r>
          </a:p>
        </p:txBody>
      </p:sp>
    </p:spTree>
    <p:extLst>
      <p:ext uri="{BB962C8B-B14F-4D97-AF65-F5344CB8AC3E}">
        <p14:creationId xmlns:p14="http://schemas.microsoft.com/office/powerpoint/2010/main" val="114880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2584</TotalTime>
  <Words>866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Tema di Office</vt:lpstr>
      <vt:lpstr>LEZIONE N.20 - 21  I PRONOMI INDIRETTI   INS. LUCIANA DE BENEDETTI 22/05/20 26/05/20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lavoro</dc:title>
  <dc:creator>Luciana De Benedetti</dc:creator>
  <cp:lastModifiedBy>Luciana De Benedetti</cp:lastModifiedBy>
  <cp:revision>266</cp:revision>
  <dcterms:created xsi:type="dcterms:W3CDTF">2020-03-10T15:24:18Z</dcterms:created>
  <dcterms:modified xsi:type="dcterms:W3CDTF">2020-05-25T21:07:50Z</dcterms:modified>
</cp:coreProperties>
</file>