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5"/>
  </p:notesMasterIdLst>
  <p:sldIdLst>
    <p:sldId id="264" r:id="rId3"/>
    <p:sldId id="391" r:id="rId4"/>
    <p:sldId id="265" r:id="rId5"/>
    <p:sldId id="266" r:id="rId6"/>
    <p:sldId id="334" r:id="rId7"/>
    <p:sldId id="389" r:id="rId8"/>
    <p:sldId id="390" r:id="rId9"/>
    <p:sldId id="333" r:id="rId10"/>
    <p:sldId id="335" r:id="rId11"/>
    <p:sldId id="388" r:id="rId12"/>
    <p:sldId id="339" r:id="rId13"/>
    <p:sldId id="361" r:id="rId14"/>
    <p:sldId id="362" r:id="rId15"/>
    <p:sldId id="332" r:id="rId16"/>
    <p:sldId id="342" r:id="rId17"/>
    <p:sldId id="343" r:id="rId18"/>
    <p:sldId id="338" r:id="rId19"/>
    <p:sldId id="267" r:id="rId20"/>
    <p:sldId id="393" r:id="rId21"/>
    <p:sldId id="392" r:id="rId22"/>
    <p:sldId id="394" r:id="rId23"/>
    <p:sldId id="395" r:id="rId24"/>
    <p:sldId id="396" r:id="rId25"/>
    <p:sldId id="273" r:id="rId26"/>
    <p:sldId id="274" r:id="rId27"/>
    <p:sldId id="275" r:id="rId28"/>
    <p:sldId id="276" r:id="rId29"/>
    <p:sldId id="401" r:id="rId30"/>
    <p:sldId id="345" r:id="rId31"/>
    <p:sldId id="292" r:id="rId32"/>
    <p:sldId id="293" r:id="rId33"/>
    <p:sldId id="294" r:id="rId34"/>
    <p:sldId id="295" r:id="rId35"/>
    <p:sldId id="402" r:id="rId36"/>
    <p:sldId id="297" r:id="rId37"/>
    <p:sldId id="329" r:id="rId38"/>
    <p:sldId id="296" r:id="rId39"/>
    <p:sldId id="298" r:id="rId40"/>
    <p:sldId id="299" r:id="rId41"/>
    <p:sldId id="330" r:id="rId42"/>
    <p:sldId id="300" r:id="rId43"/>
    <p:sldId id="301" r:id="rId44"/>
    <p:sldId id="302" r:id="rId45"/>
    <p:sldId id="303" r:id="rId46"/>
    <p:sldId id="304" r:id="rId47"/>
    <p:sldId id="305" r:id="rId48"/>
    <p:sldId id="307" r:id="rId49"/>
    <p:sldId id="377" r:id="rId50"/>
    <p:sldId id="373" r:id="rId51"/>
    <p:sldId id="375" r:id="rId52"/>
    <p:sldId id="374" r:id="rId53"/>
    <p:sldId id="308" r:id="rId54"/>
    <p:sldId id="309" r:id="rId55"/>
    <p:sldId id="311" r:id="rId56"/>
    <p:sldId id="331" r:id="rId57"/>
    <p:sldId id="312" r:id="rId58"/>
    <p:sldId id="313" r:id="rId59"/>
    <p:sldId id="314" r:id="rId60"/>
    <p:sldId id="315" r:id="rId61"/>
    <p:sldId id="378" r:id="rId62"/>
    <p:sldId id="379" r:id="rId63"/>
    <p:sldId id="380" r:id="rId64"/>
    <p:sldId id="381" r:id="rId65"/>
    <p:sldId id="382" r:id="rId66"/>
    <p:sldId id="383" r:id="rId67"/>
    <p:sldId id="397" r:id="rId68"/>
    <p:sldId id="398" r:id="rId69"/>
    <p:sldId id="399" r:id="rId70"/>
    <p:sldId id="400" r:id="rId71"/>
    <p:sldId id="348" r:id="rId72"/>
    <p:sldId id="349" r:id="rId73"/>
    <p:sldId id="319" r:id="rId74"/>
    <p:sldId id="350" r:id="rId75"/>
    <p:sldId id="320" r:id="rId76"/>
    <p:sldId id="321" r:id="rId77"/>
    <p:sldId id="405" r:id="rId78"/>
    <p:sldId id="406" r:id="rId79"/>
    <p:sldId id="407" r:id="rId80"/>
    <p:sldId id="408" r:id="rId81"/>
    <p:sldId id="322" r:id="rId82"/>
    <p:sldId id="351" r:id="rId83"/>
    <p:sldId id="357" r:id="rId84"/>
    <p:sldId id="323" r:id="rId85"/>
    <p:sldId id="359" r:id="rId86"/>
    <p:sldId id="360" r:id="rId87"/>
    <p:sldId id="358" r:id="rId88"/>
    <p:sldId id="364" r:id="rId89"/>
    <p:sldId id="363" r:id="rId90"/>
    <p:sldId id="365" r:id="rId91"/>
    <p:sldId id="366" r:id="rId92"/>
    <p:sldId id="403" r:id="rId93"/>
    <p:sldId id="404" r:id="rId94"/>
    <p:sldId id="384" r:id="rId95"/>
    <p:sldId id="385" r:id="rId96"/>
    <p:sldId id="386" r:id="rId97"/>
    <p:sldId id="387" r:id="rId98"/>
    <p:sldId id="371" r:id="rId99"/>
    <p:sldId id="372" r:id="rId100"/>
    <p:sldId id="369" r:id="rId101"/>
    <p:sldId id="368" r:id="rId102"/>
    <p:sldId id="261" r:id="rId103"/>
    <p:sldId id="262" r:id="rId10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nny CAZARD" initials="F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78" autoAdjust="0"/>
  </p:normalViewPr>
  <p:slideViewPr>
    <p:cSldViewPr>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presProps" Target="pres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0-23T14:50:51.578" idx="1">
    <p:pos x="10" y="10"/>
    <p:text>les élèves qui mobilisent ces procédures sont ceux qui ont déjà fréquenré ce type de procédures avant. Elle ne s'invente pas, elle doit se construire avec les élèves</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80936-A663-4815-AC92-8518AA0F173F}"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fr-FR"/>
        </a:p>
      </dgm:t>
    </dgm:pt>
    <dgm:pt modelId="{E47B1B93-125C-4FE3-AAED-BB1BBAB6683A}">
      <dgm:prSet phldrT="[Texte]" custT="1"/>
      <dgm:spPr>
        <a:solidFill>
          <a:srgbClr val="99FF99"/>
        </a:solidFill>
      </dgm:spPr>
      <dgm:t>
        <a:bodyPr/>
        <a:lstStyle/>
        <a:p>
          <a:r>
            <a:rPr lang="fr-FR" sz="2800" b="1" dirty="0"/>
            <a:t>Automatisation des procédures</a:t>
          </a:r>
        </a:p>
      </dgm:t>
    </dgm:pt>
    <dgm:pt modelId="{5CCE6F50-E143-4EF7-8491-5C6EB92CC0CB}" type="parTrans" cxnId="{589388DC-C4AF-42F4-B771-C788DCD1AB14}">
      <dgm:prSet/>
      <dgm:spPr/>
      <dgm:t>
        <a:bodyPr/>
        <a:lstStyle/>
        <a:p>
          <a:endParaRPr lang="fr-FR"/>
        </a:p>
      </dgm:t>
    </dgm:pt>
    <dgm:pt modelId="{24D27521-058B-4950-B250-F6306543CFD8}" type="sibTrans" cxnId="{589388DC-C4AF-42F4-B771-C788DCD1AB14}">
      <dgm:prSet/>
      <dgm:spPr/>
      <dgm:t>
        <a:bodyPr/>
        <a:lstStyle/>
        <a:p>
          <a:endParaRPr lang="fr-FR"/>
        </a:p>
      </dgm:t>
    </dgm:pt>
    <dgm:pt modelId="{E37D8960-2ED4-4922-9DF7-21AF423B53E8}">
      <dgm:prSet phldrT="[Texte]" custT="1"/>
      <dgm:spPr>
        <a:solidFill>
          <a:srgbClr val="F1ADCF"/>
        </a:solidFill>
      </dgm:spPr>
      <dgm:t>
        <a:bodyPr/>
        <a:lstStyle/>
        <a:p>
          <a:r>
            <a:rPr lang="fr-FR" sz="2800" b="1" dirty="0"/>
            <a:t>Habiletés dans la décomposition des nombres</a:t>
          </a:r>
        </a:p>
      </dgm:t>
    </dgm:pt>
    <dgm:pt modelId="{0C54F5A0-030A-4F90-9BC3-EF1D1FA19A1C}" type="parTrans" cxnId="{7A80189E-2605-4E6C-94F0-D4DDBC16F8E9}">
      <dgm:prSet/>
      <dgm:spPr/>
      <dgm:t>
        <a:bodyPr/>
        <a:lstStyle/>
        <a:p>
          <a:endParaRPr lang="fr-FR"/>
        </a:p>
      </dgm:t>
    </dgm:pt>
    <dgm:pt modelId="{C4F4BBC8-3B1B-4E23-B75E-840BF5BFAD65}" type="sibTrans" cxnId="{7A80189E-2605-4E6C-94F0-D4DDBC16F8E9}">
      <dgm:prSet/>
      <dgm:spPr/>
      <dgm:t>
        <a:bodyPr/>
        <a:lstStyle/>
        <a:p>
          <a:endParaRPr lang="fr-FR"/>
        </a:p>
      </dgm:t>
    </dgm:pt>
    <dgm:pt modelId="{89962B5E-EBFA-466F-96D0-28894667FEFD}">
      <dgm:prSet phldrT="[Texte]" custT="1"/>
      <dgm:spPr>
        <a:solidFill>
          <a:srgbClr val="CC99FF"/>
        </a:solidFill>
      </dgm:spPr>
      <dgm:t>
        <a:bodyPr/>
        <a:lstStyle/>
        <a:p>
          <a:r>
            <a:rPr lang="fr-FR" sz="2800" b="1" dirty="0"/>
            <a:t>Mémorisation des faits numériques</a:t>
          </a:r>
        </a:p>
      </dgm:t>
    </dgm:pt>
    <dgm:pt modelId="{92747E8F-4D6E-4CB6-8652-628107E7408B}" type="parTrans" cxnId="{815D8952-41C8-4616-872E-36BC6BCFF66D}">
      <dgm:prSet/>
      <dgm:spPr/>
      <dgm:t>
        <a:bodyPr/>
        <a:lstStyle/>
        <a:p>
          <a:endParaRPr lang="fr-FR"/>
        </a:p>
      </dgm:t>
    </dgm:pt>
    <dgm:pt modelId="{47FB20AB-012C-40F4-AD16-F000242100D3}" type="sibTrans" cxnId="{815D8952-41C8-4616-872E-36BC6BCFF66D}">
      <dgm:prSet/>
      <dgm:spPr/>
      <dgm:t>
        <a:bodyPr/>
        <a:lstStyle/>
        <a:p>
          <a:endParaRPr lang="fr-FR"/>
        </a:p>
      </dgm:t>
    </dgm:pt>
    <dgm:pt modelId="{99F0AFD3-8841-4B76-9ED9-29D711C5DB89}" type="pres">
      <dgm:prSet presAssocID="{5C680936-A663-4815-AC92-8518AA0F173F}" presName="compositeShape" presStyleCnt="0">
        <dgm:presLayoutVars>
          <dgm:chMax val="7"/>
          <dgm:dir/>
          <dgm:resizeHandles val="exact"/>
        </dgm:presLayoutVars>
      </dgm:prSet>
      <dgm:spPr/>
    </dgm:pt>
    <dgm:pt modelId="{3B74EE70-2389-4A0C-96D0-ED7BF44C920C}" type="pres">
      <dgm:prSet presAssocID="{5C680936-A663-4815-AC92-8518AA0F173F}" presName="wedge1" presStyleLbl="node1" presStyleIdx="0" presStyleCnt="3" custScaleX="101917" custScaleY="93225" custLinFactNeighborX="-1341"/>
      <dgm:spPr/>
    </dgm:pt>
    <dgm:pt modelId="{FEE75951-31E7-4778-B4A6-1A35D64E1F78}" type="pres">
      <dgm:prSet presAssocID="{5C680936-A663-4815-AC92-8518AA0F173F}" presName="dummy1a" presStyleCnt="0"/>
      <dgm:spPr/>
    </dgm:pt>
    <dgm:pt modelId="{E4769458-1AAB-411A-90BF-7E3CEF18BF9C}" type="pres">
      <dgm:prSet presAssocID="{5C680936-A663-4815-AC92-8518AA0F173F}" presName="dummy1b" presStyleCnt="0"/>
      <dgm:spPr/>
    </dgm:pt>
    <dgm:pt modelId="{3E1F2A77-92E7-4D9E-877C-F89F20E1D97B}" type="pres">
      <dgm:prSet presAssocID="{5C680936-A663-4815-AC92-8518AA0F173F}" presName="wedge1Tx" presStyleLbl="node1" presStyleIdx="0" presStyleCnt="3">
        <dgm:presLayoutVars>
          <dgm:chMax val="0"/>
          <dgm:chPref val="0"/>
          <dgm:bulletEnabled val="1"/>
        </dgm:presLayoutVars>
      </dgm:prSet>
      <dgm:spPr/>
    </dgm:pt>
    <dgm:pt modelId="{76B69B19-B410-432E-B74F-DAE73FD31C42}" type="pres">
      <dgm:prSet presAssocID="{5C680936-A663-4815-AC92-8518AA0F173F}" presName="wedge2" presStyleLbl="node1" presStyleIdx="1" presStyleCnt="3" custLinFactNeighborY="-1480"/>
      <dgm:spPr/>
    </dgm:pt>
    <dgm:pt modelId="{5E2EB71D-1EF5-4381-8276-947BDA75C7C0}" type="pres">
      <dgm:prSet presAssocID="{5C680936-A663-4815-AC92-8518AA0F173F}" presName="dummy2a" presStyleCnt="0"/>
      <dgm:spPr/>
    </dgm:pt>
    <dgm:pt modelId="{ABB1C463-C47E-479A-8810-21614E8C6659}" type="pres">
      <dgm:prSet presAssocID="{5C680936-A663-4815-AC92-8518AA0F173F}" presName="dummy2b" presStyleCnt="0"/>
      <dgm:spPr/>
    </dgm:pt>
    <dgm:pt modelId="{25ABAFB7-42F5-4DE4-B0B0-3335826045B8}" type="pres">
      <dgm:prSet presAssocID="{5C680936-A663-4815-AC92-8518AA0F173F}" presName="wedge2Tx" presStyleLbl="node1" presStyleIdx="1" presStyleCnt="3">
        <dgm:presLayoutVars>
          <dgm:chMax val="0"/>
          <dgm:chPref val="0"/>
          <dgm:bulletEnabled val="1"/>
        </dgm:presLayoutVars>
      </dgm:prSet>
      <dgm:spPr/>
    </dgm:pt>
    <dgm:pt modelId="{2ACDD225-1499-4200-968B-FAC031FD5AE0}" type="pres">
      <dgm:prSet presAssocID="{5C680936-A663-4815-AC92-8518AA0F173F}" presName="wedge3" presStyleLbl="node1" presStyleIdx="2" presStyleCnt="3" custAng="0" custScaleX="97181" custScaleY="91431" custLinFactNeighborX="764"/>
      <dgm:spPr/>
    </dgm:pt>
    <dgm:pt modelId="{B9B934BB-AEC2-46A8-9DEA-25D05857E1AD}" type="pres">
      <dgm:prSet presAssocID="{5C680936-A663-4815-AC92-8518AA0F173F}" presName="dummy3a" presStyleCnt="0"/>
      <dgm:spPr/>
    </dgm:pt>
    <dgm:pt modelId="{6DD3B8CF-85F2-4B9C-83AD-70C4C119D41C}" type="pres">
      <dgm:prSet presAssocID="{5C680936-A663-4815-AC92-8518AA0F173F}" presName="dummy3b" presStyleCnt="0"/>
      <dgm:spPr/>
    </dgm:pt>
    <dgm:pt modelId="{5D33413A-7961-47B6-9FB5-F84BEFB50A99}" type="pres">
      <dgm:prSet presAssocID="{5C680936-A663-4815-AC92-8518AA0F173F}" presName="wedge3Tx" presStyleLbl="node1" presStyleIdx="2" presStyleCnt="3">
        <dgm:presLayoutVars>
          <dgm:chMax val="0"/>
          <dgm:chPref val="0"/>
          <dgm:bulletEnabled val="1"/>
        </dgm:presLayoutVars>
      </dgm:prSet>
      <dgm:spPr/>
    </dgm:pt>
    <dgm:pt modelId="{2EF8F359-4FE6-4CB4-BBAE-C72392E84F66}" type="pres">
      <dgm:prSet presAssocID="{24D27521-058B-4950-B250-F6306543CFD8}" presName="arrowWedge1" presStyleLbl="fgSibTrans2D1" presStyleIdx="0" presStyleCnt="3"/>
      <dgm:spPr>
        <a:noFill/>
        <a:ln>
          <a:solidFill>
            <a:srgbClr val="99FF99"/>
          </a:solidFill>
        </a:ln>
      </dgm:spPr>
    </dgm:pt>
    <dgm:pt modelId="{079F6232-FC8D-4D3C-82F3-4424F38C321E}" type="pres">
      <dgm:prSet presAssocID="{C4F4BBC8-3B1B-4E23-B75E-840BF5BFAD65}" presName="arrowWedge2" presStyleLbl="fgSibTrans2D1" presStyleIdx="1" presStyleCnt="3" custScaleX="99708" custScaleY="94787" custLinFactNeighborX="0" custLinFactNeighborY="0"/>
      <dgm:spPr>
        <a:solidFill>
          <a:schemeClr val="bg1"/>
        </a:solidFill>
        <a:ln>
          <a:solidFill>
            <a:srgbClr val="F1ADCF"/>
          </a:solidFill>
        </a:ln>
      </dgm:spPr>
    </dgm:pt>
    <dgm:pt modelId="{56A97C76-4D81-4FA6-AE3C-E1A1D75F89F7}" type="pres">
      <dgm:prSet presAssocID="{47FB20AB-012C-40F4-AD16-F000242100D3}" presName="arrowWedge3" presStyleLbl="fgSibTrans2D1" presStyleIdx="2" presStyleCnt="3"/>
      <dgm:spPr>
        <a:noFill/>
        <a:ln>
          <a:solidFill>
            <a:srgbClr val="CC99FF"/>
          </a:solidFill>
        </a:ln>
      </dgm:spPr>
    </dgm:pt>
  </dgm:ptLst>
  <dgm:cxnLst>
    <dgm:cxn modelId="{A220AA00-1589-4947-96EF-D15BE1F7AECD}" type="presOf" srcId="{5C680936-A663-4815-AC92-8518AA0F173F}" destId="{99F0AFD3-8841-4B76-9ED9-29D711C5DB89}" srcOrd="0" destOrd="0" presId="urn:microsoft.com/office/officeart/2005/8/layout/cycle8"/>
    <dgm:cxn modelId="{07018B1D-69FD-489A-A326-0F51CE94606E}" type="presOf" srcId="{89962B5E-EBFA-466F-96D0-28894667FEFD}" destId="{5D33413A-7961-47B6-9FB5-F84BEFB50A99}" srcOrd="1" destOrd="0" presId="urn:microsoft.com/office/officeart/2005/8/layout/cycle8"/>
    <dgm:cxn modelId="{B1A20C1E-4ACD-4E88-8C4C-B5A6DFB5F05D}" type="presOf" srcId="{E47B1B93-125C-4FE3-AAED-BB1BBAB6683A}" destId="{3B74EE70-2389-4A0C-96D0-ED7BF44C920C}" srcOrd="0" destOrd="0" presId="urn:microsoft.com/office/officeart/2005/8/layout/cycle8"/>
    <dgm:cxn modelId="{815D8952-41C8-4616-872E-36BC6BCFF66D}" srcId="{5C680936-A663-4815-AC92-8518AA0F173F}" destId="{89962B5E-EBFA-466F-96D0-28894667FEFD}" srcOrd="2" destOrd="0" parTransId="{92747E8F-4D6E-4CB6-8652-628107E7408B}" sibTransId="{47FB20AB-012C-40F4-AD16-F000242100D3}"/>
    <dgm:cxn modelId="{F54D6C54-0F63-4BE3-99CE-988E4DD8674E}" type="presOf" srcId="{E37D8960-2ED4-4922-9DF7-21AF423B53E8}" destId="{25ABAFB7-42F5-4DE4-B0B0-3335826045B8}" srcOrd="1" destOrd="0" presId="urn:microsoft.com/office/officeart/2005/8/layout/cycle8"/>
    <dgm:cxn modelId="{7A80189E-2605-4E6C-94F0-D4DDBC16F8E9}" srcId="{5C680936-A663-4815-AC92-8518AA0F173F}" destId="{E37D8960-2ED4-4922-9DF7-21AF423B53E8}" srcOrd="1" destOrd="0" parTransId="{0C54F5A0-030A-4F90-9BC3-EF1D1FA19A1C}" sibTransId="{C4F4BBC8-3B1B-4E23-B75E-840BF5BFAD65}"/>
    <dgm:cxn modelId="{7D07B9B3-EF40-446B-AE1D-4A8CF8992A5F}" type="presOf" srcId="{E47B1B93-125C-4FE3-AAED-BB1BBAB6683A}" destId="{3E1F2A77-92E7-4D9E-877C-F89F20E1D97B}" srcOrd="1" destOrd="0" presId="urn:microsoft.com/office/officeart/2005/8/layout/cycle8"/>
    <dgm:cxn modelId="{CD1A4CD6-F79E-4605-84A4-399C75D8AD18}" type="presOf" srcId="{89962B5E-EBFA-466F-96D0-28894667FEFD}" destId="{2ACDD225-1499-4200-968B-FAC031FD5AE0}" srcOrd="0" destOrd="0" presId="urn:microsoft.com/office/officeart/2005/8/layout/cycle8"/>
    <dgm:cxn modelId="{589388DC-C4AF-42F4-B771-C788DCD1AB14}" srcId="{5C680936-A663-4815-AC92-8518AA0F173F}" destId="{E47B1B93-125C-4FE3-AAED-BB1BBAB6683A}" srcOrd="0" destOrd="0" parTransId="{5CCE6F50-E143-4EF7-8491-5C6EB92CC0CB}" sibTransId="{24D27521-058B-4950-B250-F6306543CFD8}"/>
    <dgm:cxn modelId="{78C92CFA-62F2-4449-A84C-654042EACCA6}" type="presOf" srcId="{E37D8960-2ED4-4922-9DF7-21AF423B53E8}" destId="{76B69B19-B410-432E-B74F-DAE73FD31C42}" srcOrd="0" destOrd="0" presId="urn:microsoft.com/office/officeart/2005/8/layout/cycle8"/>
    <dgm:cxn modelId="{97FA4299-4DC7-46B4-9356-B688693D146E}" type="presParOf" srcId="{99F0AFD3-8841-4B76-9ED9-29D711C5DB89}" destId="{3B74EE70-2389-4A0C-96D0-ED7BF44C920C}" srcOrd="0" destOrd="0" presId="urn:microsoft.com/office/officeart/2005/8/layout/cycle8"/>
    <dgm:cxn modelId="{E9BF45F6-A5DD-4F87-942E-DEE0C6012C03}" type="presParOf" srcId="{99F0AFD3-8841-4B76-9ED9-29D711C5DB89}" destId="{FEE75951-31E7-4778-B4A6-1A35D64E1F78}" srcOrd="1" destOrd="0" presId="urn:microsoft.com/office/officeart/2005/8/layout/cycle8"/>
    <dgm:cxn modelId="{53277DE7-076B-455F-8082-44F9B94C1870}" type="presParOf" srcId="{99F0AFD3-8841-4B76-9ED9-29D711C5DB89}" destId="{E4769458-1AAB-411A-90BF-7E3CEF18BF9C}" srcOrd="2" destOrd="0" presId="urn:microsoft.com/office/officeart/2005/8/layout/cycle8"/>
    <dgm:cxn modelId="{BC35DE6D-C3C8-42C8-913A-DC4771913DA2}" type="presParOf" srcId="{99F0AFD3-8841-4B76-9ED9-29D711C5DB89}" destId="{3E1F2A77-92E7-4D9E-877C-F89F20E1D97B}" srcOrd="3" destOrd="0" presId="urn:microsoft.com/office/officeart/2005/8/layout/cycle8"/>
    <dgm:cxn modelId="{4D72C4F6-2F1C-44E0-8DBD-8EF6EE6CE463}" type="presParOf" srcId="{99F0AFD3-8841-4B76-9ED9-29D711C5DB89}" destId="{76B69B19-B410-432E-B74F-DAE73FD31C42}" srcOrd="4" destOrd="0" presId="urn:microsoft.com/office/officeart/2005/8/layout/cycle8"/>
    <dgm:cxn modelId="{24310644-EBCA-49B3-AB97-1E532BE5290F}" type="presParOf" srcId="{99F0AFD3-8841-4B76-9ED9-29D711C5DB89}" destId="{5E2EB71D-1EF5-4381-8276-947BDA75C7C0}" srcOrd="5" destOrd="0" presId="urn:microsoft.com/office/officeart/2005/8/layout/cycle8"/>
    <dgm:cxn modelId="{C56EC01F-DA38-4781-A5A0-A94961017E2C}" type="presParOf" srcId="{99F0AFD3-8841-4B76-9ED9-29D711C5DB89}" destId="{ABB1C463-C47E-479A-8810-21614E8C6659}" srcOrd="6" destOrd="0" presId="urn:microsoft.com/office/officeart/2005/8/layout/cycle8"/>
    <dgm:cxn modelId="{F327A865-0B5E-4C32-AE15-A98B0A542B7A}" type="presParOf" srcId="{99F0AFD3-8841-4B76-9ED9-29D711C5DB89}" destId="{25ABAFB7-42F5-4DE4-B0B0-3335826045B8}" srcOrd="7" destOrd="0" presId="urn:microsoft.com/office/officeart/2005/8/layout/cycle8"/>
    <dgm:cxn modelId="{89B0E1FC-369D-4776-92AB-99347A29DA9A}" type="presParOf" srcId="{99F0AFD3-8841-4B76-9ED9-29D711C5DB89}" destId="{2ACDD225-1499-4200-968B-FAC031FD5AE0}" srcOrd="8" destOrd="0" presId="urn:microsoft.com/office/officeart/2005/8/layout/cycle8"/>
    <dgm:cxn modelId="{9AF9323F-D09E-4C12-A29B-944148980205}" type="presParOf" srcId="{99F0AFD3-8841-4B76-9ED9-29D711C5DB89}" destId="{B9B934BB-AEC2-46A8-9DEA-25D05857E1AD}" srcOrd="9" destOrd="0" presId="urn:microsoft.com/office/officeart/2005/8/layout/cycle8"/>
    <dgm:cxn modelId="{24251CB3-1AB7-4A77-B865-1B3B247AF3EA}" type="presParOf" srcId="{99F0AFD3-8841-4B76-9ED9-29D711C5DB89}" destId="{6DD3B8CF-85F2-4B9C-83AD-70C4C119D41C}" srcOrd="10" destOrd="0" presId="urn:microsoft.com/office/officeart/2005/8/layout/cycle8"/>
    <dgm:cxn modelId="{D9A9353D-537C-4BDA-9FEA-C2E273DE0D88}" type="presParOf" srcId="{99F0AFD3-8841-4B76-9ED9-29D711C5DB89}" destId="{5D33413A-7961-47B6-9FB5-F84BEFB50A99}" srcOrd="11" destOrd="0" presId="urn:microsoft.com/office/officeart/2005/8/layout/cycle8"/>
    <dgm:cxn modelId="{D4BAA4C4-E843-478F-AB20-C25F289B918A}" type="presParOf" srcId="{99F0AFD3-8841-4B76-9ED9-29D711C5DB89}" destId="{2EF8F359-4FE6-4CB4-BBAE-C72392E84F66}" srcOrd="12" destOrd="0" presId="urn:microsoft.com/office/officeart/2005/8/layout/cycle8"/>
    <dgm:cxn modelId="{F87A7F23-5ACF-4506-8EB4-07F5F1BF02EA}" type="presParOf" srcId="{99F0AFD3-8841-4B76-9ED9-29D711C5DB89}" destId="{079F6232-FC8D-4D3C-82F3-4424F38C321E}" srcOrd="13" destOrd="0" presId="urn:microsoft.com/office/officeart/2005/8/layout/cycle8"/>
    <dgm:cxn modelId="{DFC05632-FCBB-4E01-A5B4-17EA20F3468A}" type="presParOf" srcId="{99F0AFD3-8841-4B76-9ED9-29D711C5DB89}" destId="{56A97C76-4D81-4FA6-AE3C-E1A1D75F89F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C3F6E5-0184-4B3E-BD0D-A887FD903884}"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fr-FR"/>
        </a:p>
      </dgm:t>
    </dgm:pt>
    <dgm:pt modelId="{BB6CA6C6-DE5A-426D-A22D-6532F564B888}" type="pres">
      <dgm:prSet presAssocID="{F6C3F6E5-0184-4B3E-BD0D-A887FD903884}" presName="diagram" presStyleCnt="0">
        <dgm:presLayoutVars>
          <dgm:dir/>
          <dgm:resizeHandles val="exact"/>
        </dgm:presLayoutVars>
      </dgm:prSet>
      <dgm:spPr/>
    </dgm:pt>
  </dgm:ptLst>
  <dgm:cxnLst>
    <dgm:cxn modelId="{E23D6F7F-8B48-4FD1-A502-442D040D5D3B}" type="presOf" srcId="{F6C3F6E5-0184-4B3E-BD0D-A887FD903884}" destId="{BB6CA6C6-DE5A-426D-A22D-6532F564B888}"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B3FC48-1617-4D4C-B27B-192A07D15BD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fr-FR"/>
        </a:p>
      </dgm:t>
    </dgm:pt>
    <dgm:pt modelId="{95997A55-E275-4A21-9333-D0A4DE26A65F}">
      <dgm:prSet phldrT="[Texte]"/>
      <dgm:spPr/>
      <dgm:t>
        <a:bodyPr/>
        <a:lstStyle/>
        <a:p>
          <a:r>
            <a:rPr lang="fr-FR" dirty="0"/>
            <a:t>Séance de découverte et institutionnalisation</a:t>
          </a:r>
        </a:p>
      </dgm:t>
    </dgm:pt>
    <dgm:pt modelId="{1878E1DB-E4CC-4141-9B21-8DA8ECF6C1B5}" type="parTrans" cxnId="{3FC38FDD-4F88-4F67-8352-95B251C72D38}">
      <dgm:prSet/>
      <dgm:spPr/>
      <dgm:t>
        <a:bodyPr/>
        <a:lstStyle/>
        <a:p>
          <a:endParaRPr lang="fr-FR"/>
        </a:p>
      </dgm:t>
    </dgm:pt>
    <dgm:pt modelId="{0857E9C1-75FA-4A95-9128-2B74FE3AD7A7}" type="sibTrans" cxnId="{3FC38FDD-4F88-4F67-8352-95B251C72D38}">
      <dgm:prSet/>
      <dgm:spPr/>
      <dgm:t>
        <a:bodyPr/>
        <a:lstStyle/>
        <a:p>
          <a:endParaRPr lang="fr-FR"/>
        </a:p>
      </dgm:t>
    </dgm:pt>
    <dgm:pt modelId="{45F13AAC-5C0D-46ED-AAC2-ED776621F713}">
      <dgm:prSet phldrT="[Texte]"/>
      <dgm:spPr/>
      <dgm:t>
        <a:bodyPr/>
        <a:lstStyle/>
        <a:p>
          <a:r>
            <a:rPr lang="fr-FR" dirty="0"/>
            <a:t>Elève face à des calculs qu’il peut faire de différentes manières</a:t>
          </a:r>
        </a:p>
      </dgm:t>
    </dgm:pt>
    <dgm:pt modelId="{8EBAD3CE-45CA-4936-8762-70B0A92484F8}" type="parTrans" cxnId="{59D0D72A-494C-4D8C-8EEC-A19C8146DA56}">
      <dgm:prSet/>
      <dgm:spPr/>
      <dgm:t>
        <a:bodyPr/>
        <a:lstStyle/>
        <a:p>
          <a:endParaRPr lang="fr-FR"/>
        </a:p>
      </dgm:t>
    </dgm:pt>
    <dgm:pt modelId="{DC545C33-8D45-4CFE-A181-7EB06608218D}" type="sibTrans" cxnId="{59D0D72A-494C-4D8C-8EEC-A19C8146DA56}">
      <dgm:prSet/>
      <dgm:spPr/>
      <dgm:t>
        <a:bodyPr/>
        <a:lstStyle/>
        <a:p>
          <a:endParaRPr lang="fr-FR"/>
        </a:p>
      </dgm:t>
    </dgm:pt>
    <dgm:pt modelId="{5B4275BA-541D-4B7E-A3DB-453552AD484C}">
      <dgm:prSet phldrT="[Texte]"/>
      <dgm:spPr/>
      <dgm:t>
        <a:bodyPr/>
        <a:lstStyle/>
        <a:p>
          <a:r>
            <a:rPr lang="fr-FR" dirty="0"/>
            <a:t>Phase d’échanges sur les procédures utilisées</a:t>
          </a:r>
        </a:p>
      </dgm:t>
    </dgm:pt>
    <dgm:pt modelId="{E36F2B26-5AEB-47C6-996C-4F247CFAB3CA}" type="parTrans" cxnId="{CEB9EE91-096F-46A6-824A-CED4BF9BFF6A}">
      <dgm:prSet/>
      <dgm:spPr/>
      <dgm:t>
        <a:bodyPr/>
        <a:lstStyle/>
        <a:p>
          <a:endParaRPr lang="fr-FR"/>
        </a:p>
      </dgm:t>
    </dgm:pt>
    <dgm:pt modelId="{FBA9E7F6-1872-44E3-9D99-E5CE2FF4DF81}" type="sibTrans" cxnId="{CEB9EE91-096F-46A6-824A-CED4BF9BFF6A}">
      <dgm:prSet/>
      <dgm:spPr/>
      <dgm:t>
        <a:bodyPr/>
        <a:lstStyle/>
        <a:p>
          <a:endParaRPr lang="fr-FR"/>
        </a:p>
      </dgm:t>
    </dgm:pt>
    <dgm:pt modelId="{59C07838-D0F7-4F69-831D-B0CE4AE8B044}">
      <dgm:prSet phldrT="[Texte]"/>
      <dgm:spPr/>
      <dgm:t>
        <a:bodyPr/>
        <a:lstStyle/>
        <a:p>
          <a:r>
            <a:rPr lang="fr-FR" dirty="0"/>
            <a:t>Séance d’appropriation, renforcement, réinvestissement </a:t>
          </a:r>
        </a:p>
      </dgm:t>
    </dgm:pt>
    <dgm:pt modelId="{D5D12435-9724-499B-9394-54B1B8B34DB2}" type="parTrans" cxnId="{0FAA883E-E24D-4E15-A105-E71B5FCE32FE}">
      <dgm:prSet/>
      <dgm:spPr/>
      <dgm:t>
        <a:bodyPr/>
        <a:lstStyle/>
        <a:p>
          <a:endParaRPr lang="fr-FR"/>
        </a:p>
      </dgm:t>
    </dgm:pt>
    <dgm:pt modelId="{7906728C-E28C-4448-8898-40A9CA698AA3}" type="sibTrans" cxnId="{0FAA883E-E24D-4E15-A105-E71B5FCE32FE}">
      <dgm:prSet/>
      <dgm:spPr/>
      <dgm:t>
        <a:bodyPr/>
        <a:lstStyle/>
        <a:p>
          <a:endParaRPr lang="fr-FR"/>
        </a:p>
      </dgm:t>
    </dgm:pt>
    <dgm:pt modelId="{CFCABDBA-61B7-4AAB-857C-3BF3B60B1195}">
      <dgm:prSet phldrT="[Texte]"/>
      <dgm:spPr/>
      <dgm:t>
        <a:bodyPr/>
        <a:lstStyle/>
        <a:p>
          <a:r>
            <a:rPr lang="fr-FR" dirty="0"/>
            <a:t>S’entrainer à utiliser les procédures efficaces  pour les rendre disponibles</a:t>
          </a:r>
        </a:p>
      </dgm:t>
    </dgm:pt>
    <dgm:pt modelId="{85F28BE4-C830-48FD-8674-1A52683A3BC4}" type="parTrans" cxnId="{D9EF8EB4-78D3-4CED-864E-916A4B458928}">
      <dgm:prSet/>
      <dgm:spPr/>
      <dgm:t>
        <a:bodyPr/>
        <a:lstStyle/>
        <a:p>
          <a:endParaRPr lang="fr-FR"/>
        </a:p>
      </dgm:t>
    </dgm:pt>
    <dgm:pt modelId="{53B4A66B-33C9-4249-813A-060DE99F770D}" type="sibTrans" cxnId="{D9EF8EB4-78D3-4CED-864E-916A4B458928}">
      <dgm:prSet/>
      <dgm:spPr/>
      <dgm:t>
        <a:bodyPr/>
        <a:lstStyle/>
        <a:p>
          <a:endParaRPr lang="fr-FR"/>
        </a:p>
      </dgm:t>
    </dgm:pt>
    <dgm:pt modelId="{A3989ED0-1EEA-46E1-827F-6B5C5DBBD354}">
      <dgm:prSet/>
      <dgm:spPr/>
      <dgm:t>
        <a:bodyPr/>
        <a:lstStyle/>
        <a:p>
          <a:r>
            <a:rPr lang="fr-FR" dirty="0"/>
            <a:t>Repérage collectif des procédures les plus efficaces et institutionnalisation</a:t>
          </a:r>
        </a:p>
      </dgm:t>
    </dgm:pt>
    <dgm:pt modelId="{C5A07830-3B8F-44BC-A30F-6C0248A5C18A}" type="parTrans" cxnId="{6E6922B4-3F78-477E-972A-3698656E5D85}">
      <dgm:prSet/>
      <dgm:spPr/>
      <dgm:t>
        <a:bodyPr/>
        <a:lstStyle/>
        <a:p>
          <a:endParaRPr lang="fr-FR"/>
        </a:p>
      </dgm:t>
    </dgm:pt>
    <dgm:pt modelId="{75618270-4B3F-434E-AEAE-F576B92FF5DB}" type="sibTrans" cxnId="{6E6922B4-3F78-477E-972A-3698656E5D85}">
      <dgm:prSet/>
      <dgm:spPr/>
      <dgm:t>
        <a:bodyPr/>
        <a:lstStyle/>
        <a:p>
          <a:endParaRPr lang="fr-FR"/>
        </a:p>
      </dgm:t>
    </dgm:pt>
    <dgm:pt modelId="{55D72690-1771-4622-9F7A-0EB7B550716C}">
      <dgm:prSet/>
      <dgm:spPr/>
      <dgm:t>
        <a:bodyPr/>
        <a:lstStyle/>
        <a:p>
          <a:r>
            <a:rPr lang="fr-FR" dirty="0"/>
            <a:t>Varier les formes de présentation de calcul : nombres purs, petits problèmes, jeux</a:t>
          </a:r>
        </a:p>
      </dgm:t>
    </dgm:pt>
    <dgm:pt modelId="{28905891-1E7F-45AE-A190-5CC0A7069FD6}" type="parTrans" cxnId="{36690492-F6A7-478E-8BA7-E869B0486C21}">
      <dgm:prSet/>
      <dgm:spPr/>
      <dgm:t>
        <a:bodyPr/>
        <a:lstStyle/>
        <a:p>
          <a:endParaRPr lang="fr-FR"/>
        </a:p>
      </dgm:t>
    </dgm:pt>
    <dgm:pt modelId="{FDC95341-9302-45BE-9141-0E72A2096506}" type="sibTrans" cxnId="{36690492-F6A7-478E-8BA7-E869B0486C21}">
      <dgm:prSet/>
      <dgm:spPr/>
      <dgm:t>
        <a:bodyPr/>
        <a:lstStyle/>
        <a:p>
          <a:endParaRPr lang="fr-FR"/>
        </a:p>
      </dgm:t>
    </dgm:pt>
    <dgm:pt modelId="{A199824F-AF2F-47C8-99F2-CA1D909ACF47}">
      <dgm:prSet phldrT="[Texte]"/>
      <dgm:spPr/>
      <dgm:t>
        <a:bodyPr/>
        <a:lstStyle/>
        <a:p>
          <a:r>
            <a:rPr lang="fr-FR" dirty="0"/>
            <a:t>Séance d’évaluation</a:t>
          </a:r>
        </a:p>
      </dgm:t>
    </dgm:pt>
    <dgm:pt modelId="{166E771E-287E-4094-A499-F7D96FFBEEE6}" type="parTrans" cxnId="{0B9CE236-B739-49F5-A205-3ECF771175AE}">
      <dgm:prSet/>
      <dgm:spPr/>
      <dgm:t>
        <a:bodyPr/>
        <a:lstStyle/>
        <a:p>
          <a:endParaRPr lang="fr-FR"/>
        </a:p>
      </dgm:t>
    </dgm:pt>
    <dgm:pt modelId="{A38F5EEB-CE9F-4AC4-9CB7-635FB8A0EBC0}" type="sibTrans" cxnId="{0B9CE236-B739-49F5-A205-3ECF771175AE}">
      <dgm:prSet/>
      <dgm:spPr/>
      <dgm:t>
        <a:bodyPr/>
        <a:lstStyle/>
        <a:p>
          <a:endParaRPr lang="fr-FR"/>
        </a:p>
      </dgm:t>
    </dgm:pt>
    <dgm:pt modelId="{01765D96-3CED-433A-9D8B-DBAC054042C1}" type="pres">
      <dgm:prSet presAssocID="{F2B3FC48-1617-4D4C-B27B-192A07D15BDA}" presName="diagram" presStyleCnt="0">
        <dgm:presLayoutVars>
          <dgm:chPref val="1"/>
          <dgm:dir/>
          <dgm:animOne val="branch"/>
          <dgm:animLvl val="lvl"/>
          <dgm:resizeHandles/>
        </dgm:presLayoutVars>
      </dgm:prSet>
      <dgm:spPr/>
    </dgm:pt>
    <dgm:pt modelId="{5866A5AC-B0A2-4D18-8317-4E990B215E0E}" type="pres">
      <dgm:prSet presAssocID="{95997A55-E275-4A21-9333-D0A4DE26A65F}" presName="root" presStyleCnt="0"/>
      <dgm:spPr/>
    </dgm:pt>
    <dgm:pt modelId="{B7177DE9-75CC-43B5-AB92-0EDA36DC6BFB}" type="pres">
      <dgm:prSet presAssocID="{95997A55-E275-4A21-9333-D0A4DE26A65F}" presName="rootComposite" presStyleCnt="0"/>
      <dgm:spPr/>
    </dgm:pt>
    <dgm:pt modelId="{56C8E0CC-D543-4234-B589-E2C500D041CC}" type="pres">
      <dgm:prSet presAssocID="{95997A55-E275-4A21-9333-D0A4DE26A65F}" presName="rootText" presStyleLbl="node1" presStyleIdx="0" presStyleCnt="3" custScaleX="79393" custScaleY="62463"/>
      <dgm:spPr/>
    </dgm:pt>
    <dgm:pt modelId="{56B64CEA-6D56-4C7D-AC72-11DBE797BD26}" type="pres">
      <dgm:prSet presAssocID="{95997A55-E275-4A21-9333-D0A4DE26A65F}" presName="rootConnector" presStyleLbl="node1" presStyleIdx="0" presStyleCnt="3"/>
      <dgm:spPr/>
    </dgm:pt>
    <dgm:pt modelId="{73E53C7C-8FAF-44D2-8AF6-DE4D416AA85B}" type="pres">
      <dgm:prSet presAssocID="{95997A55-E275-4A21-9333-D0A4DE26A65F}" presName="childShape" presStyleCnt="0"/>
      <dgm:spPr/>
    </dgm:pt>
    <dgm:pt modelId="{962C2B63-2464-49F0-A0AA-516AB9D6285D}" type="pres">
      <dgm:prSet presAssocID="{8EBAD3CE-45CA-4936-8762-70B0A92484F8}" presName="Name13" presStyleLbl="parChTrans1D2" presStyleIdx="0" presStyleCnt="5"/>
      <dgm:spPr/>
    </dgm:pt>
    <dgm:pt modelId="{2798F0FF-55DF-4EC5-AF81-19269F640974}" type="pres">
      <dgm:prSet presAssocID="{45F13AAC-5C0D-46ED-AAC2-ED776621F713}" presName="childText" presStyleLbl="bgAcc1" presStyleIdx="0" presStyleCnt="5" custScaleX="83937" custScaleY="72296">
        <dgm:presLayoutVars>
          <dgm:bulletEnabled val="1"/>
        </dgm:presLayoutVars>
      </dgm:prSet>
      <dgm:spPr/>
    </dgm:pt>
    <dgm:pt modelId="{3327BA62-05D6-4BBC-BCBE-381BFE93DFEE}" type="pres">
      <dgm:prSet presAssocID="{E36F2B26-5AEB-47C6-996C-4F247CFAB3CA}" presName="Name13" presStyleLbl="parChTrans1D2" presStyleIdx="1" presStyleCnt="5"/>
      <dgm:spPr/>
    </dgm:pt>
    <dgm:pt modelId="{C6C6606A-A44F-49CE-AA56-0EF43709D9A1}" type="pres">
      <dgm:prSet presAssocID="{5B4275BA-541D-4B7E-A3DB-453552AD484C}" presName="childText" presStyleLbl="bgAcc1" presStyleIdx="1" presStyleCnt="5" custScaleX="70950" custScaleY="85769">
        <dgm:presLayoutVars>
          <dgm:bulletEnabled val="1"/>
        </dgm:presLayoutVars>
      </dgm:prSet>
      <dgm:spPr/>
    </dgm:pt>
    <dgm:pt modelId="{FE03EAC7-D12C-4448-849C-8B842F40FBC0}" type="pres">
      <dgm:prSet presAssocID="{C5A07830-3B8F-44BC-A30F-6C0248A5C18A}" presName="Name13" presStyleLbl="parChTrans1D2" presStyleIdx="2" presStyleCnt="5"/>
      <dgm:spPr/>
    </dgm:pt>
    <dgm:pt modelId="{D6B0A4B1-7D99-42C9-AFC2-6169A8E33813}" type="pres">
      <dgm:prSet presAssocID="{A3989ED0-1EEA-46E1-827F-6B5C5DBBD354}" presName="childText" presStyleLbl="bgAcc1" presStyleIdx="2" presStyleCnt="5" custScaleY="74179" custLinFactNeighborX="18966" custLinFactNeighborY="-11795">
        <dgm:presLayoutVars>
          <dgm:bulletEnabled val="1"/>
        </dgm:presLayoutVars>
      </dgm:prSet>
      <dgm:spPr/>
    </dgm:pt>
    <dgm:pt modelId="{7F9A5536-14DD-4DA3-B723-8D3E618914E1}" type="pres">
      <dgm:prSet presAssocID="{59C07838-D0F7-4F69-831D-B0CE4AE8B044}" presName="root" presStyleCnt="0"/>
      <dgm:spPr/>
    </dgm:pt>
    <dgm:pt modelId="{8E8B0026-3F67-4617-BFDE-108138DC2A1E}" type="pres">
      <dgm:prSet presAssocID="{59C07838-D0F7-4F69-831D-B0CE4AE8B044}" presName="rootComposite" presStyleCnt="0"/>
      <dgm:spPr/>
    </dgm:pt>
    <dgm:pt modelId="{5D9EC6A2-15D1-4F52-822D-C3F153313B1E}" type="pres">
      <dgm:prSet presAssocID="{59C07838-D0F7-4F69-831D-B0CE4AE8B044}" presName="rootText" presStyleLbl="node1" presStyleIdx="1" presStyleCnt="3" custScaleX="80892" custScaleY="67143"/>
      <dgm:spPr/>
    </dgm:pt>
    <dgm:pt modelId="{728ACDD2-09C2-4241-9427-B20BCB6FBA7D}" type="pres">
      <dgm:prSet presAssocID="{59C07838-D0F7-4F69-831D-B0CE4AE8B044}" presName="rootConnector" presStyleLbl="node1" presStyleIdx="1" presStyleCnt="3"/>
      <dgm:spPr/>
    </dgm:pt>
    <dgm:pt modelId="{55C030E6-6801-4F32-840E-0DFCD4325249}" type="pres">
      <dgm:prSet presAssocID="{59C07838-D0F7-4F69-831D-B0CE4AE8B044}" presName="childShape" presStyleCnt="0"/>
      <dgm:spPr/>
    </dgm:pt>
    <dgm:pt modelId="{F936F143-C67B-4569-AB60-AC82C79BAC27}" type="pres">
      <dgm:prSet presAssocID="{85F28BE4-C830-48FD-8674-1A52683A3BC4}" presName="Name13" presStyleLbl="parChTrans1D2" presStyleIdx="3" presStyleCnt="5"/>
      <dgm:spPr/>
    </dgm:pt>
    <dgm:pt modelId="{2FEAC70E-479C-48D8-89A0-DE43EA827E6B}" type="pres">
      <dgm:prSet presAssocID="{CFCABDBA-61B7-4AAB-857C-3BF3B60B1195}" presName="childText" presStyleLbl="bgAcc1" presStyleIdx="3" presStyleCnt="5" custScaleY="68674" custLinFactNeighborY="2290">
        <dgm:presLayoutVars>
          <dgm:bulletEnabled val="1"/>
        </dgm:presLayoutVars>
      </dgm:prSet>
      <dgm:spPr/>
    </dgm:pt>
    <dgm:pt modelId="{741DEB6E-EF91-42F9-A054-082D6BAA565C}" type="pres">
      <dgm:prSet presAssocID="{28905891-1E7F-45AE-A190-5CC0A7069FD6}" presName="Name13" presStyleLbl="parChTrans1D2" presStyleIdx="4" presStyleCnt="5"/>
      <dgm:spPr/>
    </dgm:pt>
    <dgm:pt modelId="{A88F8578-5C3A-4829-83A1-A9672E39680A}" type="pres">
      <dgm:prSet presAssocID="{55D72690-1771-4622-9F7A-0EB7B550716C}" presName="childText" presStyleLbl="bgAcc1" presStyleIdx="4" presStyleCnt="5" custScaleY="75763" custLinFactNeighborY="1283">
        <dgm:presLayoutVars>
          <dgm:bulletEnabled val="1"/>
        </dgm:presLayoutVars>
      </dgm:prSet>
      <dgm:spPr/>
    </dgm:pt>
    <dgm:pt modelId="{840E2FCE-B100-4CC6-B0C5-0388DA511814}" type="pres">
      <dgm:prSet presAssocID="{A199824F-AF2F-47C8-99F2-CA1D909ACF47}" presName="root" presStyleCnt="0"/>
      <dgm:spPr/>
    </dgm:pt>
    <dgm:pt modelId="{A64DE1B5-5B07-4F03-A67C-7DA9ABA9217A}" type="pres">
      <dgm:prSet presAssocID="{A199824F-AF2F-47C8-99F2-CA1D909ACF47}" presName="rootComposite" presStyleCnt="0"/>
      <dgm:spPr/>
    </dgm:pt>
    <dgm:pt modelId="{DBFADA41-9BB0-4E4A-95ED-B260F3C02142}" type="pres">
      <dgm:prSet presAssocID="{A199824F-AF2F-47C8-99F2-CA1D909ACF47}" presName="rootText" presStyleLbl="node1" presStyleIdx="2" presStyleCnt="3" custScaleX="80892" custScaleY="67143"/>
      <dgm:spPr/>
    </dgm:pt>
    <dgm:pt modelId="{6C27B727-C81C-49B8-8E72-8D6DDC60AA1A}" type="pres">
      <dgm:prSet presAssocID="{A199824F-AF2F-47C8-99F2-CA1D909ACF47}" presName="rootConnector" presStyleLbl="node1" presStyleIdx="2" presStyleCnt="3"/>
      <dgm:spPr/>
    </dgm:pt>
    <dgm:pt modelId="{D0D52818-3582-49BB-9244-4F1519696790}" type="pres">
      <dgm:prSet presAssocID="{A199824F-AF2F-47C8-99F2-CA1D909ACF47}" presName="childShape" presStyleCnt="0"/>
      <dgm:spPr/>
    </dgm:pt>
  </dgm:ptLst>
  <dgm:cxnLst>
    <dgm:cxn modelId="{9D33D404-0E88-4435-AE2F-74C329972326}" type="presOf" srcId="{A199824F-AF2F-47C8-99F2-CA1D909ACF47}" destId="{6C27B727-C81C-49B8-8E72-8D6DDC60AA1A}" srcOrd="1" destOrd="0" presId="urn:microsoft.com/office/officeart/2005/8/layout/hierarchy3"/>
    <dgm:cxn modelId="{4396650E-3F84-48AD-9C3C-185E6EAB847A}" type="presOf" srcId="{C5A07830-3B8F-44BC-A30F-6C0248A5C18A}" destId="{FE03EAC7-D12C-4448-849C-8B842F40FBC0}" srcOrd="0" destOrd="0" presId="urn:microsoft.com/office/officeart/2005/8/layout/hierarchy3"/>
    <dgm:cxn modelId="{E4957013-3F54-4779-9E85-E705EF4221CE}" type="presOf" srcId="{85F28BE4-C830-48FD-8674-1A52683A3BC4}" destId="{F936F143-C67B-4569-AB60-AC82C79BAC27}" srcOrd="0" destOrd="0" presId="urn:microsoft.com/office/officeart/2005/8/layout/hierarchy3"/>
    <dgm:cxn modelId="{3A933518-237B-4CA5-B9B0-B916ECCFE748}" type="presOf" srcId="{59C07838-D0F7-4F69-831D-B0CE4AE8B044}" destId="{5D9EC6A2-15D1-4F52-822D-C3F153313B1E}" srcOrd="0" destOrd="0" presId="urn:microsoft.com/office/officeart/2005/8/layout/hierarchy3"/>
    <dgm:cxn modelId="{F06DA21B-057E-4D6C-9EF6-E4BD1F9A83AE}" type="presOf" srcId="{95997A55-E275-4A21-9333-D0A4DE26A65F}" destId="{56B64CEA-6D56-4C7D-AC72-11DBE797BD26}" srcOrd="1" destOrd="0" presId="urn:microsoft.com/office/officeart/2005/8/layout/hierarchy3"/>
    <dgm:cxn modelId="{078A3624-B088-4440-B023-7B607C73FA37}" type="presOf" srcId="{95997A55-E275-4A21-9333-D0A4DE26A65F}" destId="{56C8E0CC-D543-4234-B589-E2C500D041CC}" srcOrd="0" destOrd="0" presId="urn:microsoft.com/office/officeart/2005/8/layout/hierarchy3"/>
    <dgm:cxn modelId="{59D0D72A-494C-4D8C-8EEC-A19C8146DA56}" srcId="{95997A55-E275-4A21-9333-D0A4DE26A65F}" destId="{45F13AAC-5C0D-46ED-AAC2-ED776621F713}" srcOrd="0" destOrd="0" parTransId="{8EBAD3CE-45CA-4936-8762-70B0A92484F8}" sibTransId="{DC545C33-8D45-4CFE-A181-7EB06608218D}"/>
    <dgm:cxn modelId="{0B9CE236-B739-49F5-A205-3ECF771175AE}" srcId="{F2B3FC48-1617-4D4C-B27B-192A07D15BDA}" destId="{A199824F-AF2F-47C8-99F2-CA1D909ACF47}" srcOrd="2" destOrd="0" parTransId="{166E771E-287E-4094-A499-F7D96FFBEEE6}" sibTransId="{A38F5EEB-CE9F-4AC4-9CB7-635FB8A0EBC0}"/>
    <dgm:cxn modelId="{0FAA883E-E24D-4E15-A105-E71B5FCE32FE}" srcId="{F2B3FC48-1617-4D4C-B27B-192A07D15BDA}" destId="{59C07838-D0F7-4F69-831D-B0CE4AE8B044}" srcOrd="1" destOrd="0" parTransId="{D5D12435-9724-499B-9394-54B1B8B34DB2}" sibTransId="{7906728C-E28C-4448-8898-40A9CA698AA3}"/>
    <dgm:cxn modelId="{4CD2B662-0A2D-4B66-B063-4ABD6FADD507}" type="presOf" srcId="{A3989ED0-1EEA-46E1-827F-6B5C5DBBD354}" destId="{D6B0A4B1-7D99-42C9-AFC2-6169A8E33813}" srcOrd="0" destOrd="0" presId="urn:microsoft.com/office/officeart/2005/8/layout/hierarchy3"/>
    <dgm:cxn modelId="{21618C45-83A7-43C0-A35C-245322A73429}" type="presOf" srcId="{28905891-1E7F-45AE-A190-5CC0A7069FD6}" destId="{741DEB6E-EF91-42F9-A054-082D6BAA565C}" srcOrd="0" destOrd="0" presId="urn:microsoft.com/office/officeart/2005/8/layout/hierarchy3"/>
    <dgm:cxn modelId="{23A9BF49-2F04-485E-943E-0B95660AFE81}" type="presOf" srcId="{E36F2B26-5AEB-47C6-996C-4F247CFAB3CA}" destId="{3327BA62-05D6-4BBC-BCBE-381BFE93DFEE}" srcOrd="0" destOrd="0" presId="urn:microsoft.com/office/officeart/2005/8/layout/hierarchy3"/>
    <dgm:cxn modelId="{AB92A556-1336-4D81-BFF0-E2D9AB2ED6E0}" type="presOf" srcId="{8EBAD3CE-45CA-4936-8762-70B0A92484F8}" destId="{962C2B63-2464-49F0-A0AA-516AB9D6285D}" srcOrd="0" destOrd="0" presId="urn:microsoft.com/office/officeart/2005/8/layout/hierarchy3"/>
    <dgm:cxn modelId="{CEB9EE91-096F-46A6-824A-CED4BF9BFF6A}" srcId="{95997A55-E275-4A21-9333-D0A4DE26A65F}" destId="{5B4275BA-541D-4B7E-A3DB-453552AD484C}" srcOrd="1" destOrd="0" parTransId="{E36F2B26-5AEB-47C6-996C-4F247CFAB3CA}" sibTransId="{FBA9E7F6-1872-44E3-9D99-E5CE2FF4DF81}"/>
    <dgm:cxn modelId="{36690492-F6A7-478E-8BA7-E869B0486C21}" srcId="{59C07838-D0F7-4F69-831D-B0CE4AE8B044}" destId="{55D72690-1771-4622-9F7A-0EB7B550716C}" srcOrd="1" destOrd="0" parTransId="{28905891-1E7F-45AE-A190-5CC0A7069FD6}" sibTransId="{FDC95341-9302-45BE-9141-0E72A2096506}"/>
    <dgm:cxn modelId="{539DEE9B-0FDC-4928-A853-8FFC504175EF}" type="presOf" srcId="{F2B3FC48-1617-4D4C-B27B-192A07D15BDA}" destId="{01765D96-3CED-433A-9D8B-DBAC054042C1}" srcOrd="0" destOrd="0" presId="urn:microsoft.com/office/officeart/2005/8/layout/hierarchy3"/>
    <dgm:cxn modelId="{6E6922B4-3F78-477E-972A-3698656E5D85}" srcId="{95997A55-E275-4A21-9333-D0A4DE26A65F}" destId="{A3989ED0-1EEA-46E1-827F-6B5C5DBBD354}" srcOrd="2" destOrd="0" parTransId="{C5A07830-3B8F-44BC-A30F-6C0248A5C18A}" sibTransId="{75618270-4B3F-434E-AEAE-F576B92FF5DB}"/>
    <dgm:cxn modelId="{D9EF8EB4-78D3-4CED-864E-916A4B458928}" srcId="{59C07838-D0F7-4F69-831D-B0CE4AE8B044}" destId="{CFCABDBA-61B7-4AAB-857C-3BF3B60B1195}" srcOrd="0" destOrd="0" parTransId="{85F28BE4-C830-48FD-8674-1A52683A3BC4}" sibTransId="{53B4A66B-33C9-4249-813A-060DE99F770D}"/>
    <dgm:cxn modelId="{366FB3BB-F2FE-4D77-AEC0-00F4288CF9BE}" type="presOf" srcId="{59C07838-D0F7-4F69-831D-B0CE4AE8B044}" destId="{728ACDD2-09C2-4241-9427-B20BCB6FBA7D}" srcOrd="1" destOrd="0" presId="urn:microsoft.com/office/officeart/2005/8/layout/hierarchy3"/>
    <dgm:cxn modelId="{4D6191C0-FF59-405A-9C8D-6CB8AB247F89}" type="presOf" srcId="{CFCABDBA-61B7-4AAB-857C-3BF3B60B1195}" destId="{2FEAC70E-479C-48D8-89A0-DE43EA827E6B}" srcOrd="0" destOrd="0" presId="urn:microsoft.com/office/officeart/2005/8/layout/hierarchy3"/>
    <dgm:cxn modelId="{631DFDCC-A98E-4878-8D69-749C2FAD3026}" type="presOf" srcId="{5B4275BA-541D-4B7E-A3DB-453552AD484C}" destId="{C6C6606A-A44F-49CE-AA56-0EF43709D9A1}" srcOrd="0" destOrd="0" presId="urn:microsoft.com/office/officeart/2005/8/layout/hierarchy3"/>
    <dgm:cxn modelId="{3FC38FDD-4F88-4F67-8352-95B251C72D38}" srcId="{F2B3FC48-1617-4D4C-B27B-192A07D15BDA}" destId="{95997A55-E275-4A21-9333-D0A4DE26A65F}" srcOrd="0" destOrd="0" parTransId="{1878E1DB-E4CC-4141-9B21-8DA8ECF6C1B5}" sibTransId="{0857E9C1-75FA-4A95-9128-2B74FE3AD7A7}"/>
    <dgm:cxn modelId="{ACFB61E9-11EA-4E64-B011-12E22BDA367C}" type="presOf" srcId="{55D72690-1771-4622-9F7A-0EB7B550716C}" destId="{A88F8578-5C3A-4829-83A1-A9672E39680A}" srcOrd="0" destOrd="0" presId="urn:microsoft.com/office/officeart/2005/8/layout/hierarchy3"/>
    <dgm:cxn modelId="{08B49EEC-6FF0-4BBD-B00A-153C5E3F2595}" type="presOf" srcId="{45F13AAC-5C0D-46ED-AAC2-ED776621F713}" destId="{2798F0FF-55DF-4EC5-AF81-19269F640974}" srcOrd="0" destOrd="0" presId="urn:microsoft.com/office/officeart/2005/8/layout/hierarchy3"/>
    <dgm:cxn modelId="{25FC09FF-5923-486D-AE1D-E4C3019C1195}" type="presOf" srcId="{A199824F-AF2F-47C8-99F2-CA1D909ACF47}" destId="{DBFADA41-9BB0-4E4A-95ED-B260F3C02142}" srcOrd="0" destOrd="0" presId="urn:microsoft.com/office/officeart/2005/8/layout/hierarchy3"/>
    <dgm:cxn modelId="{2F09AC81-D708-4038-BEE2-56B92326C23B}" type="presParOf" srcId="{01765D96-3CED-433A-9D8B-DBAC054042C1}" destId="{5866A5AC-B0A2-4D18-8317-4E990B215E0E}" srcOrd="0" destOrd="0" presId="urn:microsoft.com/office/officeart/2005/8/layout/hierarchy3"/>
    <dgm:cxn modelId="{A42F5066-32D8-4A63-8812-507FC00F38BE}" type="presParOf" srcId="{5866A5AC-B0A2-4D18-8317-4E990B215E0E}" destId="{B7177DE9-75CC-43B5-AB92-0EDA36DC6BFB}" srcOrd="0" destOrd="0" presId="urn:microsoft.com/office/officeart/2005/8/layout/hierarchy3"/>
    <dgm:cxn modelId="{C4A6519D-3B43-45E4-AA41-261360234873}" type="presParOf" srcId="{B7177DE9-75CC-43B5-AB92-0EDA36DC6BFB}" destId="{56C8E0CC-D543-4234-B589-E2C500D041CC}" srcOrd="0" destOrd="0" presId="urn:microsoft.com/office/officeart/2005/8/layout/hierarchy3"/>
    <dgm:cxn modelId="{4017A0BD-CC91-48B6-AB9D-94C20007DAFF}" type="presParOf" srcId="{B7177DE9-75CC-43B5-AB92-0EDA36DC6BFB}" destId="{56B64CEA-6D56-4C7D-AC72-11DBE797BD26}" srcOrd="1" destOrd="0" presId="urn:microsoft.com/office/officeart/2005/8/layout/hierarchy3"/>
    <dgm:cxn modelId="{6B49D345-BDCE-42BC-8021-464A85868D1E}" type="presParOf" srcId="{5866A5AC-B0A2-4D18-8317-4E990B215E0E}" destId="{73E53C7C-8FAF-44D2-8AF6-DE4D416AA85B}" srcOrd="1" destOrd="0" presId="urn:microsoft.com/office/officeart/2005/8/layout/hierarchy3"/>
    <dgm:cxn modelId="{CB746556-3F03-4968-9FFC-6BD58ECEA996}" type="presParOf" srcId="{73E53C7C-8FAF-44D2-8AF6-DE4D416AA85B}" destId="{962C2B63-2464-49F0-A0AA-516AB9D6285D}" srcOrd="0" destOrd="0" presId="urn:microsoft.com/office/officeart/2005/8/layout/hierarchy3"/>
    <dgm:cxn modelId="{6CFCDD06-0C90-464C-AF38-A6CFDB043E1D}" type="presParOf" srcId="{73E53C7C-8FAF-44D2-8AF6-DE4D416AA85B}" destId="{2798F0FF-55DF-4EC5-AF81-19269F640974}" srcOrd="1" destOrd="0" presId="urn:microsoft.com/office/officeart/2005/8/layout/hierarchy3"/>
    <dgm:cxn modelId="{B080E502-D640-4197-8BCC-3FDD8825F5E3}" type="presParOf" srcId="{73E53C7C-8FAF-44D2-8AF6-DE4D416AA85B}" destId="{3327BA62-05D6-4BBC-BCBE-381BFE93DFEE}" srcOrd="2" destOrd="0" presId="urn:microsoft.com/office/officeart/2005/8/layout/hierarchy3"/>
    <dgm:cxn modelId="{F1E27538-3DDE-436C-B7E5-A4495A70481C}" type="presParOf" srcId="{73E53C7C-8FAF-44D2-8AF6-DE4D416AA85B}" destId="{C6C6606A-A44F-49CE-AA56-0EF43709D9A1}" srcOrd="3" destOrd="0" presId="urn:microsoft.com/office/officeart/2005/8/layout/hierarchy3"/>
    <dgm:cxn modelId="{9293F951-30E0-4C44-9417-BFEBAAE46912}" type="presParOf" srcId="{73E53C7C-8FAF-44D2-8AF6-DE4D416AA85B}" destId="{FE03EAC7-D12C-4448-849C-8B842F40FBC0}" srcOrd="4" destOrd="0" presId="urn:microsoft.com/office/officeart/2005/8/layout/hierarchy3"/>
    <dgm:cxn modelId="{56B8F428-A2C5-4807-B323-DBD7D374A7F3}" type="presParOf" srcId="{73E53C7C-8FAF-44D2-8AF6-DE4D416AA85B}" destId="{D6B0A4B1-7D99-42C9-AFC2-6169A8E33813}" srcOrd="5" destOrd="0" presId="urn:microsoft.com/office/officeart/2005/8/layout/hierarchy3"/>
    <dgm:cxn modelId="{3DAD2414-42E2-423F-B5FE-9A4C650D686C}" type="presParOf" srcId="{01765D96-3CED-433A-9D8B-DBAC054042C1}" destId="{7F9A5536-14DD-4DA3-B723-8D3E618914E1}" srcOrd="1" destOrd="0" presId="urn:microsoft.com/office/officeart/2005/8/layout/hierarchy3"/>
    <dgm:cxn modelId="{84520BC8-1850-4972-8E94-6405C1A384CD}" type="presParOf" srcId="{7F9A5536-14DD-4DA3-B723-8D3E618914E1}" destId="{8E8B0026-3F67-4617-BFDE-108138DC2A1E}" srcOrd="0" destOrd="0" presId="urn:microsoft.com/office/officeart/2005/8/layout/hierarchy3"/>
    <dgm:cxn modelId="{B79CEBE8-FDCE-4FE6-B9C7-4B52B22082C7}" type="presParOf" srcId="{8E8B0026-3F67-4617-BFDE-108138DC2A1E}" destId="{5D9EC6A2-15D1-4F52-822D-C3F153313B1E}" srcOrd="0" destOrd="0" presId="urn:microsoft.com/office/officeart/2005/8/layout/hierarchy3"/>
    <dgm:cxn modelId="{BBA2AEE0-BF58-45E5-9782-61C84C07A4CC}" type="presParOf" srcId="{8E8B0026-3F67-4617-BFDE-108138DC2A1E}" destId="{728ACDD2-09C2-4241-9427-B20BCB6FBA7D}" srcOrd="1" destOrd="0" presId="urn:microsoft.com/office/officeart/2005/8/layout/hierarchy3"/>
    <dgm:cxn modelId="{BC07956C-2828-4A17-BC9A-60B96801264B}" type="presParOf" srcId="{7F9A5536-14DD-4DA3-B723-8D3E618914E1}" destId="{55C030E6-6801-4F32-840E-0DFCD4325249}" srcOrd="1" destOrd="0" presId="urn:microsoft.com/office/officeart/2005/8/layout/hierarchy3"/>
    <dgm:cxn modelId="{EC9B6250-123A-4A0F-8863-63A6A24C1BBE}" type="presParOf" srcId="{55C030E6-6801-4F32-840E-0DFCD4325249}" destId="{F936F143-C67B-4569-AB60-AC82C79BAC27}" srcOrd="0" destOrd="0" presId="urn:microsoft.com/office/officeart/2005/8/layout/hierarchy3"/>
    <dgm:cxn modelId="{672924CB-112F-4077-ADD1-B68E429945B6}" type="presParOf" srcId="{55C030E6-6801-4F32-840E-0DFCD4325249}" destId="{2FEAC70E-479C-48D8-89A0-DE43EA827E6B}" srcOrd="1" destOrd="0" presId="urn:microsoft.com/office/officeart/2005/8/layout/hierarchy3"/>
    <dgm:cxn modelId="{A7196BF2-3641-4AB4-BDAD-43A2F82C9F51}" type="presParOf" srcId="{55C030E6-6801-4F32-840E-0DFCD4325249}" destId="{741DEB6E-EF91-42F9-A054-082D6BAA565C}" srcOrd="2" destOrd="0" presId="urn:microsoft.com/office/officeart/2005/8/layout/hierarchy3"/>
    <dgm:cxn modelId="{A5429BCA-9B02-458C-9628-D1732DECEA75}" type="presParOf" srcId="{55C030E6-6801-4F32-840E-0DFCD4325249}" destId="{A88F8578-5C3A-4829-83A1-A9672E39680A}" srcOrd="3" destOrd="0" presId="urn:microsoft.com/office/officeart/2005/8/layout/hierarchy3"/>
    <dgm:cxn modelId="{AE23A47C-69BC-4312-80FA-118EDFDDB5AD}" type="presParOf" srcId="{01765D96-3CED-433A-9D8B-DBAC054042C1}" destId="{840E2FCE-B100-4CC6-B0C5-0388DA511814}" srcOrd="2" destOrd="0" presId="urn:microsoft.com/office/officeart/2005/8/layout/hierarchy3"/>
    <dgm:cxn modelId="{17932A3C-215F-435E-96D8-46EEE860CE3B}" type="presParOf" srcId="{840E2FCE-B100-4CC6-B0C5-0388DA511814}" destId="{A64DE1B5-5B07-4F03-A67C-7DA9ABA9217A}" srcOrd="0" destOrd="0" presId="urn:microsoft.com/office/officeart/2005/8/layout/hierarchy3"/>
    <dgm:cxn modelId="{6986B536-6047-4433-B437-BA31B1E9B11E}" type="presParOf" srcId="{A64DE1B5-5B07-4F03-A67C-7DA9ABA9217A}" destId="{DBFADA41-9BB0-4E4A-95ED-B260F3C02142}" srcOrd="0" destOrd="0" presId="urn:microsoft.com/office/officeart/2005/8/layout/hierarchy3"/>
    <dgm:cxn modelId="{ECB9961B-A8F3-4502-AAFC-8765A35AD611}" type="presParOf" srcId="{A64DE1B5-5B07-4F03-A67C-7DA9ABA9217A}" destId="{6C27B727-C81C-49B8-8E72-8D6DDC60AA1A}" srcOrd="1" destOrd="0" presId="urn:microsoft.com/office/officeart/2005/8/layout/hierarchy3"/>
    <dgm:cxn modelId="{238D8E35-DBB8-4E99-8937-B07F44D18B69}" type="presParOf" srcId="{840E2FCE-B100-4CC6-B0C5-0388DA511814}" destId="{D0D52818-3582-49BB-9244-4F151969679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E5D4A4-F256-4902-9B85-F9374526526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fr-FR"/>
        </a:p>
      </dgm:t>
    </dgm:pt>
    <dgm:pt modelId="{9AC1C7CD-44F0-4A7A-8878-C7446514AFB7}">
      <dgm:prSet phldrT="[Texte]"/>
      <dgm:spPr/>
      <dgm:t>
        <a:bodyPr/>
        <a:lstStyle/>
        <a:p>
          <a:r>
            <a:rPr lang="fr-FR" dirty="0"/>
            <a:t>Calcul mental et en ligne</a:t>
          </a:r>
        </a:p>
      </dgm:t>
    </dgm:pt>
    <dgm:pt modelId="{96191232-37E4-4E11-8C02-CB90E8BE63C3}" type="parTrans" cxnId="{34430972-25E3-4E77-9998-A201D6E00D97}">
      <dgm:prSet/>
      <dgm:spPr/>
      <dgm:t>
        <a:bodyPr/>
        <a:lstStyle/>
        <a:p>
          <a:endParaRPr lang="fr-FR"/>
        </a:p>
      </dgm:t>
    </dgm:pt>
    <dgm:pt modelId="{6836830F-0BB9-44E3-9D99-C5F7A69FC387}" type="sibTrans" cxnId="{34430972-25E3-4E77-9998-A201D6E00D97}">
      <dgm:prSet/>
      <dgm:spPr/>
      <dgm:t>
        <a:bodyPr/>
        <a:lstStyle/>
        <a:p>
          <a:endParaRPr lang="fr-FR"/>
        </a:p>
      </dgm:t>
    </dgm:pt>
    <dgm:pt modelId="{53B2F1A1-4BE2-4B8E-B47F-DAACC11F65D8}">
      <dgm:prSet phldrT="[Texte]" custT="1"/>
      <dgm:spPr/>
      <dgm:t>
        <a:bodyPr/>
        <a:lstStyle/>
        <a:p>
          <a:r>
            <a:rPr lang="fr-FR" sz="1800" dirty="0"/>
            <a:t>Développer la compréhension des nombres</a:t>
          </a:r>
        </a:p>
      </dgm:t>
    </dgm:pt>
    <dgm:pt modelId="{A127803B-C76C-4297-BB76-7218B22AC8F5}" type="parTrans" cxnId="{25D6FDC1-B460-45F2-95EF-A5D250512D6F}">
      <dgm:prSet/>
      <dgm:spPr/>
      <dgm:t>
        <a:bodyPr/>
        <a:lstStyle/>
        <a:p>
          <a:endParaRPr lang="fr-FR"/>
        </a:p>
      </dgm:t>
    </dgm:pt>
    <dgm:pt modelId="{58E4C426-F492-4767-B7DD-549203FEE56B}" type="sibTrans" cxnId="{25D6FDC1-B460-45F2-95EF-A5D250512D6F}">
      <dgm:prSet/>
      <dgm:spPr/>
      <dgm:t>
        <a:bodyPr/>
        <a:lstStyle/>
        <a:p>
          <a:endParaRPr lang="fr-FR"/>
        </a:p>
      </dgm:t>
    </dgm:pt>
    <dgm:pt modelId="{5C918F1C-52AD-450F-A55A-3318326A3973}">
      <dgm:prSet phldrT="[Texte]" custT="1"/>
      <dgm:spPr/>
      <dgm:t>
        <a:bodyPr/>
        <a:lstStyle/>
        <a:p>
          <a:r>
            <a:rPr lang="fr-FR" sz="1800" dirty="0"/>
            <a:t>Utiliser les propriétés des opérations</a:t>
          </a:r>
        </a:p>
      </dgm:t>
    </dgm:pt>
    <dgm:pt modelId="{4F01612B-957A-409B-BD3F-A1658546CAB5}" type="parTrans" cxnId="{F63ABFB8-92C3-4FFF-BD13-6C5B5EBAC53B}">
      <dgm:prSet/>
      <dgm:spPr/>
      <dgm:t>
        <a:bodyPr/>
        <a:lstStyle/>
        <a:p>
          <a:endParaRPr lang="fr-FR"/>
        </a:p>
      </dgm:t>
    </dgm:pt>
    <dgm:pt modelId="{7459E98A-1371-4DD4-9CB4-93BA38EEB667}" type="sibTrans" cxnId="{F63ABFB8-92C3-4FFF-BD13-6C5B5EBAC53B}">
      <dgm:prSet/>
      <dgm:spPr/>
      <dgm:t>
        <a:bodyPr/>
        <a:lstStyle/>
        <a:p>
          <a:endParaRPr lang="fr-FR"/>
        </a:p>
      </dgm:t>
    </dgm:pt>
    <dgm:pt modelId="{9D2E8E44-CCD2-49A0-AB17-42303F90C9ED}">
      <dgm:prSet phldrT="[Texte]" custT="1"/>
      <dgm:spPr/>
      <dgm:t>
        <a:bodyPr/>
        <a:lstStyle/>
        <a:p>
          <a:r>
            <a:rPr lang="fr-FR" sz="1800" dirty="0"/>
            <a:t>Développer les habiletés calculatoires</a:t>
          </a:r>
        </a:p>
      </dgm:t>
    </dgm:pt>
    <dgm:pt modelId="{DDC2166D-7016-4F5C-9B99-617A344745CC}" type="parTrans" cxnId="{D77C0CA2-7B4D-4AE2-8261-15A9C7FA7377}">
      <dgm:prSet/>
      <dgm:spPr/>
      <dgm:t>
        <a:bodyPr/>
        <a:lstStyle/>
        <a:p>
          <a:endParaRPr lang="fr-FR"/>
        </a:p>
      </dgm:t>
    </dgm:pt>
    <dgm:pt modelId="{0209084C-D59B-4762-8D77-CD3425D555B6}" type="sibTrans" cxnId="{D77C0CA2-7B4D-4AE2-8261-15A9C7FA7377}">
      <dgm:prSet/>
      <dgm:spPr/>
      <dgm:t>
        <a:bodyPr/>
        <a:lstStyle/>
        <a:p>
          <a:endParaRPr lang="fr-FR"/>
        </a:p>
      </dgm:t>
    </dgm:pt>
    <dgm:pt modelId="{5D6BBE57-F736-4508-A8F5-85ADC7C1ED1B}">
      <dgm:prSet phldrT="[Texte]" custT="1"/>
      <dgm:spPr/>
      <dgm:t>
        <a:bodyPr/>
        <a:lstStyle/>
        <a:p>
          <a:r>
            <a:rPr lang="fr-FR" sz="1800" dirty="0"/>
            <a:t>Travailler les compétences chercher, représenter, raisonner…</a:t>
          </a:r>
        </a:p>
      </dgm:t>
    </dgm:pt>
    <dgm:pt modelId="{6C18B998-5651-4603-B170-73DF9466580D}" type="parTrans" cxnId="{0B0EB36B-C9DB-4EFB-A0FF-0764291954E0}">
      <dgm:prSet/>
      <dgm:spPr/>
      <dgm:t>
        <a:bodyPr/>
        <a:lstStyle/>
        <a:p>
          <a:endParaRPr lang="fr-FR"/>
        </a:p>
      </dgm:t>
    </dgm:pt>
    <dgm:pt modelId="{48F912D3-CFDC-4643-BBEF-FBAB1EE0BBC7}" type="sibTrans" cxnId="{0B0EB36B-C9DB-4EFB-A0FF-0764291954E0}">
      <dgm:prSet/>
      <dgm:spPr/>
      <dgm:t>
        <a:bodyPr/>
        <a:lstStyle/>
        <a:p>
          <a:endParaRPr lang="fr-FR"/>
        </a:p>
      </dgm:t>
    </dgm:pt>
    <dgm:pt modelId="{55AC6B52-C784-41A6-87D2-FE279DADAF98}">
      <dgm:prSet custT="1"/>
      <dgm:spPr/>
      <dgm:t>
        <a:bodyPr/>
        <a:lstStyle/>
        <a:p>
          <a:r>
            <a:rPr lang="fr-FR" sz="1800" dirty="0"/>
            <a:t>Construire et développer des faits numériques et des procédures élémentaires</a:t>
          </a:r>
        </a:p>
      </dgm:t>
    </dgm:pt>
    <dgm:pt modelId="{34308A17-9FAA-4CE1-9DF2-7F42F8A11F5A}" type="parTrans" cxnId="{7B3C76C5-B573-4157-979F-1DDE1A041664}">
      <dgm:prSet/>
      <dgm:spPr/>
      <dgm:t>
        <a:bodyPr/>
        <a:lstStyle/>
        <a:p>
          <a:endParaRPr lang="fr-FR"/>
        </a:p>
      </dgm:t>
    </dgm:pt>
    <dgm:pt modelId="{EE880756-D16F-4D44-97D9-B183348D4FA9}" type="sibTrans" cxnId="{7B3C76C5-B573-4157-979F-1DDE1A041664}">
      <dgm:prSet/>
      <dgm:spPr/>
      <dgm:t>
        <a:bodyPr/>
        <a:lstStyle/>
        <a:p>
          <a:endParaRPr lang="fr-FR"/>
        </a:p>
      </dgm:t>
    </dgm:pt>
    <dgm:pt modelId="{324F21B7-8818-44E7-8145-A73BE8CDDFBD}">
      <dgm:prSet custT="1"/>
      <dgm:spPr>
        <a:solidFill>
          <a:schemeClr val="accent1">
            <a:hueOff val="0"/>
            <a:satOff val="0"/>
            <a:lumOff val="0"/>
            <a:alpha val="58000"/>
          </a:schemeClr>
        </a:solidFill>
      </dgm:spPr>
      <dgm:t>
        <a:bodyPr/>
        <a:lstStyle/>
        <a:p>
          <a:r>
            <a:rPr lang="fr-FR" sz="1600" dirty="0"/>
            <a:t>Renforcer le sens des opérations et faciliter  la résolution de problèmes</a:t>
          </a:r>
        </a:p>
      </dgm:t>
    </dgm:pt>
    <dgm:pt modelId="{B15AFC2E-04AD-44D6-BB52-073FBC7D8415}" type="parTrans" cxnId="{4E0F7B0F-97A6-4F4F-B397-6D3B2646E393}">
      <dgm:prSet/>
      <dgm:spPr/>
      <dgm:t>
        <a:bodyPr/>
        <a:lstStyle/>
        <a:p>
          <a:endParaRPr lang="fr-FR"/>
        </a:p>
      </dgm:t>
    </dgm:pt>
    <dgm:pt modelId="{E625D965-CB05-4D87-9A73-1B1F3E5DEDBA}" type="sibTrans" cxnId="{4E0F7B0F-97A6-4F4F-B397-6D3B2646E393}">
      <dgm:prSet/>
      <dgm:spPr/>
      <dgm:t>
        <a:bodyPr/>
        <a:lstStyle/>
        <a:p>
          <a:endParaRPr lang="fr-FR"/>
        </a:p>
      </dgm:t>
    </dgm:pt>
    <dgm:pt modelId="{0F99D03B-999F-423A-859D-D812A7D78360}">
      <dgm:prSet custRadScaleRad="99178" custRadScaleInc="48522"/>
      <dgm:spPr>
        <a:solidFill>
          <a:schemeClr val="accent1">
            <a:hueOff val="0"/>
            <a:satOff val="0"/>
            <a:lumOff val="0"/>
            <a:alpha val="58000"/>
          </a:schemeClr>
        </a:solidFill>
      </dgm:spPr>
      <dgm:t>
        <a:bodyPr/>
        <a:lstStyle/>
        <a:p>
          <a:endParaRPr lang="fr-FR"/>
        </a:p>
      </dgm:t>
    </dgm:pt>
    <dgm:pt modelId="{43F9EAFF-C92F-4627-9EA1-247F3C7D0AEC}" type="parTrans" cxnId="{FA1BD541-8362-4C5E-829D-3B046538A3EF}">
      <dgm:prSet/>
      <dgm:spPr/>
      <dgm:t>
        <a:bodyPr/>
        <a:lstStyle/>
        <a:p>
          <a:endParaRPr lang="fr-FR"/>
        </a:p>
      </dgm:t>
    </dgm:pt>
    <dgm:pt modelId="{5054545F-48DE-4535-8DA0-59F356913DA3}" type="sibTrans" cxnId="{FA1BD541-8362-4C5E-829D-3B046538A3EF}">
      <dgm:prSet/>
      <dgm:spPr/>
      <dgm:t>
        <a:bodyPr/>
        <a:lstStyle/>
        <a:p>
          <a:endParaRPr lang="fr-FR"/>
        </a:p>
      </dgm:t>
    </dgm:pt>
    <dgm:pt modelId="{D34528AD-FF19-4E35-B33A-3AC96FFFB138}">
      <dgm:prSet custRadScaleRad="99178" custRadScaleInc="48522"/>
      <dgm:spPr>
        <a:solidFill>
          <a:schemeClr val="accent1">
            <a:hueOff val="0"/>
            <a:satOff val="0"/>
            <a:lumOff val="0"/>
            <a:alpha val="58000"/>
          </a:schemeClr>
        </a:solidFill>
      </dgm:spPr>
      <dgm:t>
        <a:bodyPr/>
        <a:lstStyle/>
        <a:p>
          <a:endParaRPr lang="fr-FR"/>
        </a:p>
      </dgm:t>
    </dgm:pt>
    <dgm:pt modelId="{B16B9BAC-8CF1-40F6-97B2-FDD6EBBFD670}" type="parTrans" cxnId="{AF95F229-AD14-4A75-81B2-E96B6BEFF505}">
      <dgm:prSet/>
      <dgm:spPr/>
      <dgm:t>
        <a:bodyPr/>
        <a:lstStyle/>
        <a:p>
          <a:endParaRPr lang="fr-FR"/>
        </a:p>
      </dgm:t>
    </dgm:pt>
    <dgm:pt modelId="{8BECC7ED-9036-4AC5-B81E-0E85D90DC021}" type="sibTrans" cxnId="{AF95F229-AD14-4A75-81B2-E96B6BEFF505}">
      <dgm:prSet/>
      <dgm:spPr/>
      <dgm:t>
        <a:bodyPr/>
        <a:lstStyle/>
        <a:p>
          <a:endParaRPr lang="fr-FR"/>
        </a:p>
      </dgm:t>
    </dgm:pt>
    <dgm:pt modelId="{84A217CF-ECAA-4F2F-BAB3-E0A81B0E34D1}">
      <dgm:prSet custT="1"/>
      <dgm:spPr>
        <a:solidFill>
          <a:schemeClr val="accent1">
            <a:hueOff val="0"/>
            <a:satOff val="0"/>
            <a:lumOff val="0"/>
            <a:alpha val="63000"/>
          </a:schemeClr>
        </a:solidFill>
      </dgm:spPr>
      <dgm:t>
        <a:bodyPr/>
        <a:lstStyle/>
        <a:p>
          <a:r>
            <a:rPr lang="fr-FR" sz="1800" dirty="0"/>
            <a:t>Travailler les ordres de grandeur et le calcul approché</a:t>
          </a:r>
        </a:p>
      </dgm:t>
    </dgm:pt>
    <dgm:pt modelId="{6449D57B-7539-4BD0-BCC7-B68FB4D8BCBC}" type="parTrans" cxnId="{83CE012C-C636-4DF8-AF27-BA191123188C}">
      <dgm:prSet/>
      <dgm:spPr/>
      <dgm:t>
        <a:bodyPr/>
        <a:lstStyle/>
        <a:p>
          <a:endParaRPr lang="fr-FR"/>
        </a:p>
      </dgm:t>
    </dgm:pt>
    <dgm:pt modelId="{197D3F9F-E024-494B-BA60-618089E893A6}" type="sibTrans" cxnId="{83CE012C-C636-4DF8-AF27-BA191123188C}">
      <dgm:prSet/>
      <dgm:spPr/>
      <dgm:t>
        <a:bodyPr/>
        <a:lstStyle/>
        <a:p>
          <a:endParaRPr lang="fr-FR"/>
        </a:p>
      </dgm:t>
    </dgm:pt>
    <dgm:pt modelId="{ABFE183F-C5A1-4865-BECD-BCCA428D900C}" type="pres">
      <dgm:prSet presAssocID="{8BE5D4A4-F256-4902-9B85-F93745265261}" presName="cycle" presStyleCnt="0">
        <dgm:presLayoutVars>
          <dgm:chMax val="1"/>
          <dgm:dir/>
          <dgm:animLvl val="ctr"/>
          <dgm:resizeHandles val="exact"/>
        </dgm:presLayoutVars>
      </dgm:prSet>
      <dgm:spPr/>
    </dgm:pt>
    <dgm:pt modelId="{9E409733-2BB8-4BBB-BF53-DCE30DD24823}" type="pres">
      <dgm:prSet presAssocID="{9AC1C7CD-44F0-4A7A-8878-C7446514AFB7}" presName="centerShape" presStyleLbl="node0" presStyleIdx="0" presStyleCnt="1" custScaleX="127231" custScaleY="116914" custLinFactNeighborX="1738" custLinFactNeighborY="-434"/>
      <dgm:spPr/>
    </dgm:pt>
    <dgm:pt modelId="{8B71E81C-75CF-4720-8BC9-44CE7774ED3C}" type="pres">
      <dgm:prSet presAssocID="{A127803B-C76C-4297-BB76-7218B22AC8F5}" presName="Name9" presStyleLbl="parChTrans1D2" presStyleIdx="0" presStyleCnt="7"/>
      <dgm:spPr/>
    </dgm:pt>
    <dgm:pt modelId="{FED4F1A9-5BE5-43AB-8624-AE015DD98DDC}" type="pres">
      <dgm:prSet presAssocID="{A127803B-C76C-4297-BB76-7218B22AC8F5}" presName="connTx" presStyleLbl="parChTrans1D2" presStyleIdx="0" presStyleCnt="7"/>
      <dgm:spPr/>
    </dgm:pt>
    <dgm:pt modelId="{B5F55CBA-B51F-491C-84E8-9AA8415EA9BF}" type="pres">
      <dgm:prSet presAssocID="{53B2F1A1-4BE2-4B8E-B47F-DAACC11F65D8}" presName="node" presStyleLbl="node1" presStyleIdx="0" presStyleCnt="7" custScaleX="171251" custScaleY="131159" custRadScaleRad="112918">
        <dgm:presLayoutVars>
          <dgm:bulletEnabled val="1"/>
        </dgm:presLayoutVars>
      </dgm:prSet>
      <dgm:spPr/>
    </dgm:pt>
    <dgm:pt modelId="{828F8CAB-B116-418A-96CA-71DB2947FAC5}" type="pres">
      <dgm:prSet presAssocID="{34308A17-9FAA-4CE1-9DF2-7F42F8A11F5A}" presName="Name9" presStyleLbl="parChTrans1D2" presStyleIdx="1" presStyleCnt="7"/>
      <dgm:spPr/>
    </dgm:pt>
    <dgm:pt modelId="{4CDE98DB-7A01-4013-AFF7-183CF4BDA149}" type="pres">
      <dgm:prSet presAssocID="{34308A17-9FAA-4CE1-9DF2-7F42F8A11F5A}" presName="connTx" presStyleLbl="parChTrans1D2" presStyleIdx="1" presStyleCnt="7"/>
      <dgm:spPr/>
    </dgm:pt>
    <dgm:pt modelId="{F8516912-DDCC-4D56-A00A-8889E08BEBD7}" type="pres">
      <dgm:prSet presAssocID="{55AC6B52-C784-41A6-87D2-FE279DADAF98}" presName="node" presStyleLbl="node1" presStyleIdx="1" presStyleCnt="7" custScaleX="201952" custScaleY="123123" custRadScaleRad="137198" custRadScaleInc="136816">
        <dgm:presLayoutVars>
          <dgm:bulletEnabled val="1"/>
        </dgm:presLayoutVars>
      </dgm:prSet>
      <dgm:spPr/>
    </dgm:pt>
    <dgm:pt modelId="{BD9A414D-4E32-4D93-AED7-4BC6254C5644}" type="pres">
      <dgm:prSet presAssocID="{4F01612B-957A-409B-BD3F-A1658546CAB5}" presName="Name9" presStyleLbl="parChTrans1D2" presStyleIdx="2" presStyleCnt="7"/>
      <dgm:spPr/>
    </dgm:pt>
    <dgm:pt modelId="{2BFB11B7-B8A3-4333-832B-B22DCB020E56}" type="pres">
      <dgm:prSet presAssocID="{4F01612B-957A-409B-BD3F-A1658546CAB5}" presName="connTx" presStyleLbl="parChTrans1D2" presStyleIdx="2" presStyleCnt="7"/>
      <dgm:spPr/>
    </dgm:pt>
    <dgm:pt modelId="{CF38B2B9-0A13-4E3F-8791-4580E3F5431A}" type="pres">
      <dgm:prSet presAssocID="{5C918F1C-52AD-450F-A55A-3318326A3973}" presName="node" presStyleLbl="node1" presStyleIdx="2" presStyleCnt="7" custScaleX="171123" custScaleY="124975" custRadScaleRad="124117" custRadScaleInc="460904">
        <dgm:presLayoutVars>
          <dgm:bulletEnabled val="1"/>
        </dgm:presLayoutVars>
      </dgm:prSet>
      <dgm:spPr/>
    </dgm:pt>
    <dgm:pt modelId="{8045AED6-347B-4829-AB97-E69FAEF0192A}" type="pres">
      <dgm:prSet presAssocID="{DDC2166D-7016-4F5C-9B99-617A344745CC}" presName="Name9" presStyleLbl="parChTrans1D2" presStyleIdx="3" presStyleCnt="7"/>
      <dgm:spPr/>
    </dgm:pt>
    <dgm:pt modelId="{4605C2FD-BEB3-4346-A0CB-FAD83A103010}" type="pres">
      <dgm:prSet presAssocID="{DDC2166D-7016-4F5C-9B99-617A344745CC}" presName="connTx" presStyleLbl="parChTrans1D2" presStyleIdx="3" presStyleCnt="7"/>
      <dgm:spPr/>
    </dgm:pt>
    <dgm:pt modelId="{7BEA1549-35AF-46E4-AEAA-B8FCEF53F17E}" type="pres">
      <dgm:prSet presAssocID="{9D2E8E44-CCD2-49A0-AB17-42303F90C9ED}" presName="node" presStyleLbl="node1" presStyleIdx="3" presStyleCnt="7" custScaleX="178805" custScaleY="128248" custRadScaleRad="132709" custRadScaleInc="-98378">
        <dgm:presLayoutVars>
          <dgm:bulletEnabled val="1"/>
        </dgm:presLayoutVars>
      </dgm:prSet>
      <dgm:spPr/>
    </dgm:pt>
    <dgm:pt modelId="{B4A5406B-A532-46EC-B298-8B9D08DD0AC1}" type="pres">
      <dgm:prSet presAssocID="{6C18B998-5651-4603-B170-73DF9466580D}" presName="Name9" presStyleLbl="parChTrans1D2" presStyleIdx="4" presStyleCnt="7"/>
      <dgm:spPr/>
    </dgm:pt>
    <dgm:pt modelId="{4C7DDF6C-EC2C-4F8F-82A4-D0804A5E463A}" type="pres">
      <dgm:prSet presAssocID="{6C18B998-5651-4603-B170-73DF9466580D}" presName="connTx" presStyleLbl="parChTrans1D2" presStyleIdx="4" presStyleCnt="7"/>
      <dgm:spPr/>
    </dgm:pt>
    <dgm:pt modelId="{DDB3C2D5-9857-4DBE-9FB6-DAD55789AC09}" type="pres">
      <dgm:prSet presAssocID="{5D6BBE57-F736-4508-A8F5-85ADC7C1ED1B}" presName="node" presStyleLbl="node1" presStyleIdx="4" presStyleCnt="7" custScaleX="190117" custScaleY="130722" custRadScaleRad="147822" custRadScaleInc="258413">
        <dgm:presLayoutVars>
          <dgm:bulletEnabled val="1"/>
        </dgm:presLayoutVars>
      </dgm:prSet>
      <dgm:spPr/>
    </dgm:pt>
    <dgm:pt modelId="{1121EEAF-496F-49D8-9DE7-F75BC55C199D}" type="pres">
      <dgm:prSet presAssocID="{B15AFC2E-04AD-44D6-BB52-073FBC7D8415}" presName="Name9" presStyleLbl="parChTrans1D2" presStyleIdx="5" presStyleCnt="7"/>
      <dgm:spPr/>
    </dgm:pt>
    <dgm:pt modelId="{8EFD45E1-3CF2-4F96-895C-DB5E45D2EBA4}" type="pres">
      <dgm:prSet presAssocID="{B15AFC2E-04AD-44D6-BB52-073FBC7D8415}" presName="connTx" presStyleLbl="parChTrans1D2" presStyleIdx="5" presStyleCnt="7"/>
      <dgm:spPr/>
    </dgm:pt>
    <dgm:pt modelId="{9637D8C1-B65D-4A2D-A1E8-2C53D804E02D}" type="pres">
      <dgm:prSet presAssocID="{324F21B7-8818-44E7-8145-A73BE8CDDFBD}" presName="node" presStyleLbl="node1" presStyleIdx="5" presStyleCnt="7" custScaleX="158548" custScaleY="121305" custRadScaleRad="165438" custRadScaleInc="185376">
        <dgm:presLayoutVars>
          <dgm:bulletEnabled val="1"/>
        </dgm:presLayoutVars>
      </dgm:prSet>
      <dgm:spPr/>
    </dgm:pt>
    <dgm:pt modelId="{C7C0AD1C-AF0B-46A6-89DB-903F6882BCBA}" type="pres">
      <dgm:prSet presAssocID="{6449D57B-7539-4BD0-BCC7-B68FB4D8BCBC}" presName="Name9" presStyleLbl="parChTrans1D2" presStyleIdx="6" presStyleCnt="7"/>
      <dgm:spPr/>
    </dgm:pt>
    <dgm:pt modelId="{3F3AB695-2132-488D-8A8A-F3BB12BDB4C0}" type="pres">
      <dgm:prSet presAssocID="{6449D57B-7539-4BD0-BCC7-B68FB4D8BCBC}" presName="connTx" presStyleLbl="parChTrans1D2" presStyleIdx="6" presStyleCnt="7"/>
      <dgm:spPr/>
    </dgm:pt>
    <dgm:pt modelId="{65B3E4A8-E6CC-49E3-BB78-7DCDE1A1317D}" type="pres">
      <dgm:prSet presAssocID="{84A217CF-ECAA-4F2F-BAB3-E0A81B0E34D1}" presName="node" presStyleLbl="node1" presStyleIdx="6" presStyleCnt="7" custScaleX="181725" custScaleY="119250" custRadScaleRad="162156" custRadScaleInc="416574">
        <dgm:presLayoutVars>
          <dgm:bulletEnabled val="1"/>
        </dgm:presLayoutVars>
      </dgm:prSet>
      <dgm:spPr/>
    </dgm:pt>
  </dgm:ptLst>
  <dgm:cxnLst>
    <dgm:cxn modelId="{658B2309-6C2C-4260-9A16-4D759468F91C}" type="presOf" srcId="{55AC6B52-C784-41A6-87D2-FE279DADAF98}" destId="{F8516912-DDCC-4D56-A00A-8889E08BEBD7}" srcOrd="0" destOrd="0" presId="urn:microsoft.com/office/officeart/2005/8/layout/radial1"/>
    <dgm:cxn modelId="{4E0F7B0F-97A6-4F4F-B397-6D3B2646E393}" srcId="{9AC1C7CD-44F0-4A7A-8878-C7446514AFB7}" destId="{324F21B7-8818-44E7-8145-A73BE8CDDFBD}" srcOrd="5" destOrd="0" parTransId="{B15AFC2E-04AD-44D6-BB52-073FBC7D8415}" sibTransId="{E625D965-CB05-4D87-9A73-1B1F3E5DEDBA}"/>
    <dgm:cxn modelId="{88342B21-A928-4465-B307-A727EE86ACFE}" type="presOf" srcId="{6449D57B-7539-4BD0-BCC7-B68FB4D8BCBC}" destId="{C7C0AD1C-AF0B-46A6-89DB-903F6882BCBA}" srcOrd="0" destOrd="0" presId="urn:microsoft.com/office/officeart/2005/8/layout/radial1"/>
    <dgm:cxn modelId="{0D732626-6EB4-4620-9EC4-75299960FC70}" type="presOf" srcId="{5C918F1C-52AD-450F-A55A-3318326A3973}" destId="{CF38B2B9-0A13-4E3F-8791-4580E3F5431A}" srcOrd="0" destOrd="0" presId="urn:microsoft.com/office/officeart/2005/8/layout/radial1"/>
    <dgm:cxn modelId="{AF95F229-AD14-4A75-81B2-E96B6BEFF505}" srcId="{8BE5D4A4-F256-4902-9B85-F93745265261}" destId="{D34528AD-FF19-4E35-B33A-3AC96FFFB138}" srcOrd="2" destOrd="0" parTransId="{B16B9BAC-8CF1-40F6-97B2-FDD6EBBFD670}" sibTransId="{8BECC7ED-9036-4AC5-B81E-0E85D90DC021}"/>
    <dgm:cxn modelId="{F41CD22A-D0AA-4738-8477-C16D17936132}" type="presOf" srcId="{9AC1C7CD-44F0-4A7A-8878-C7446514AFB7}" destId="{9E409733-2BB8-4BBB-BF53-DCE30DD24823}" srcOrd="0" destOrd="0" presId="urn:microsoft.com/office/officeart/2005/8/layout/radial1"/>
    <dgm:cxn modelId="{83CE012C-C636-4DF8-AF27-BA191123188C}" srcId="{9AC1C7CD-44F0-4A7A-8878-C7446514AFB7}" destId="{84A217CF-ECAA-4F2F-BAB3-E0A81B0E34D1}" srcOrd="6" destOrd="0" parTransId="{6449D57B-7539-4BD0-BCC7-B68FB4D8BCBC}" sibTransId="{197D3F9F-E024-494B-BA60-618089E893A6}"/>
    <dgm:cxn modelId="{DA7FA533-BAA7-470B-8272-F420BA8C4719}" type="presOf" srcId="{DDC2166D-7016-4F5C-9B99-617A344745CC}" destId="{8045AED6-347B-4829-AB97-E69FAEF0192A}" srcOrd="0" destOrd="0" presId="urn:microsoft.com/office/officeart/2005/8/layout/radial1"/>
    <dgm:cxn modelId="{8A66EA3D-C09B-4E8F-9BA4-3A0CF29F9580}" type="presOf" srcId="{DDC2166D-7016-4F5C-9B99-617A344745CC}" destId="{4605C2FD-BEB3-4346-A0CB-FAD83A103010}" srcOrd="1" destOrd="0" presId="urn:microsoft.com/office/officeart/2005/8/layout/radial1"/>
    <dgm:cxn modelId="{7651F460-6290-4A4A-A1FF-CC5368CD51DD}" type="presOf" srcId="{34308A17-9FAA-4CE1-9DF2-7F42F8A11F5A}" destId="{4CDE98DB-7A01-4013-AFF7-183CF4BDA149}" srcOrd="1" destOrd="0" presId="urn:microsoft.com/office/officeart/2005/8/layout/radial1"/>
    <dgm:cxn modelId="{FA1BD541-8362-4C5E-829D-3B046538A3EF}" srcId="{8BE5D4A4-F256-4902-9B85-F93745265261}" destId="{0F99D03B-999F-423A-859D-D812A7D78360}" srcOrd="1" destOrd="0" parTransId="{43F9EAFF-C92F-4627-9EA1-247F3C7D0AEC}" sibTransId="{5054545F-48DE-4535-8DA0-59F356913DA3}"/>
    <dgm:cxn modelId="{06892F63-E5FC-45EA-A4BE-2E420CBB3B99}" type="presOf" srcId="{4F01612B-957A-409B-BD3F-A1658546CAB5}" destId="{2BFB11B7-B8A3-4333-832B-B22DCB020E56}" srcOrd="1" destOrd="0" presId="urn:microsoft.com/office/officeart/2005/8/layout/radial1"/>
    <dgm:cxn modelId="{6E895647-EC70-462D-9220-AF696E2BA125}" type="presOf" srcId="{B15AFC2E-04AD-44D6-BB52-073FBC7D8415}" destId="{1121EEAF-496F-49D8-9DE7-F75BC55C199D}" srcOrd="0" destOrd="0" presId="urn:microsoft.com/office/officeart/2005/8/layout/radial1"/>
    <dgm:cxn modelId="{D100004A-84EB-4221-B151-2A0B9B032C17}" type="presOf" srcId="{324F21B7-8818-44E7-8145-A73BE8CDDFBD}" destId="{9637D8C1-B65D-4A2D-A1E8-2C53D804E02D}" srcOrd="0" destOrd="0" presId="urn:microsoft.com/office/officeart/2005/8/layout/radial1"/>
    <dgm:cxn modelId="{6AE5ED6A-062F-4631-8CD5-DD724E013488}" type="presOf" srcId="{6C18B998-5651-4603-B170-73DF9466580D}" destId="{B4A5406B-A532-46EC-B298-8B9D08DD0AC1}" srcOrd="0" destOrd="0" presId="urn:microsoft.com/office/officeart/2005/8/layout/radial1"/>
    <dgm:cxn modelId="{0B0EB36B-C9DB-4EFB-A0FF-0764291954E0}" srcId="{9AC1C7CD-44F0-4A7A-8878-C7446514AFB7}" destId="{5D6BBE57-F736-4508-A8F5-85ADC7C1ED1B}" srcOrd="4" destOrd="0" parTransId="{6C18B998-5651-4603-B170-73DF9466580D}" sibTransId="{48F912D3-CFDC-4643-BBEF-FBAB1EE0BBC7}"/>
    <dgm:cxn modelId="{BF648D4E-E15D-4BCD-A1E4-E6E669F8AA5B}" type="presOf" srcId="{9D2E8E44-CCD2-49A0-AB17-42303F90C9ED}" destId="{7BEA1549-35AF-46E4-AEAA-B8FCEF53F17E}" srcOrd="0" destOrd="0" presId="urn:microsoft.com/office/officeart/2005/8/layout/radial1"/>
    <dgm:cxn modelId="{7AD4C46E-57FC-4B67-9101-BDB52F5F42C1}" type="presOf" srcId="{8BE5D4A4-F256-4902-9B85-F93745265261}" destId="{ABFE183F-C5A1-4865-BECD-BCCA428D900C}" srcOrd="0" destOrd="0" presId="urn:microsoft.com/office/officeart/2005/8/layout/radial1"/>
    <dgm:cxn modelId="{34430972-25E3-4E77-9998-A201D6E00D97}" srcId="{8BE5D4A4-F256-4902-9B85-F93745265261}" destId="{9AC1C7CD-44F0-4A7A-8878-C7446514AFB7}" srcOrd="0" destOrd="0" parTransId="{96191232-37E4-4E11-8C02-CB90E8BE63C3}" sibTransId="{6836830F-0BB9-44E3-9D99-C5F7A69FC387}"/>
    <dgm:cxn modelId="{B3D2247C-0A9C-4AA5-AEB5-3A9BC4A0252E}" type="presOf" srcId="{34308A17-9FAA-4CE1-9DF2-7F42F8A11F5A}" destId="{828F8CAB-B116-418A-96CA-71DB2947FAC5}" srcOrd="0" destOrd="0" presId="urn:microsoft.com/office/officeart/2005/8/layout/radial1"/>
    <dgm:cxn modelId="{D56BA97E-814D-489A-9BD9-2BA39B35B846}" type="presOf" srcId="{84A217CF-ECAA-4F2F-BAB3-E0A81B0E34D1}" destId="{65B3E4A8-E6CC-49E3-BB78-7DCDE1A1317D}" srcOrd="0" destOrd="0" presId="urn:microsoft.com/office/officeart/2005/8/layout/radial1"/>
    <dgm:cxn modelId="{747BAA89-64E9-4C8E-A3B0-C66D88C6F879}" type="presOf" srcId="{4F01612B-957A-409B-BD3F-A1658546CAB5}" destId="{BD9A414D-4E32-4D93-AED7-4BC6254C5644}" srcOrd="0" destOrd="0" presId="urn:microsoft.com/office/officeart/2005/8/layout/radial1"/>
    <dgm:cxn modelId="{C3651794-069A-45F0-B3B6-89ACDE286929}" type="presOf" srcId="{5D6BBE57-F736-4508-A8F5-85ADC7C1ED1B}" destId="{DDB3C2D5-9857-4DBE-9FB6-DAD55789AC09}" srcOrd="0" destOrd="0" presId="urn:microsoft.com/office/officeart/2005/8/layout/radial1"/>
    <dgm:cxn modelId="{D77C0CA2-7B4D-4AE2-8261-15A9C7FA7377}" srcId="{9AC1C7CD-44F0-4A7A-8878-C7446514AFB7}" destId="{9D2E8E44-CCD2-49A0-AB17-42303F90C9ED}" srcOrd="3" destOrd="0" parTransId="{DDC2166D-7016-4F5C-9B99-617A344745CC}" sibTransId="{0209084C-D59B-4762-8D77-CD3425D555B6}"/>
    <dgm:cxn modelId="{64AD13B7-ED14-487F-B9B3-CC24BEED88D5}" type="presOf" srcId="{53B2F1A1-4BE2-4B8E-B47F-DAACC11F65D8}" destId="{B5F55CBA-B51F-491C-84E8-9AA8415EA9BF}" srcOrd="0" destOrd="0" presId="urn:microsoft.com/office/officeart/2005/8/layout/radial1"/>
    <dgm:cxn modelId="{F63ABFB8-92C3-4FFF-BD13-6C5B5EBAC53B}" srcId="{9AC1C7CD-44F0-4A7A-8878-C7446514AFB7}" destId="{5C918F1C-52AD-450F-A55A-3318326A3973}" srcOrd="2" destOrd="0" parTransId="{4F01612B-957A-409B-BD3F-A1658546CAB5}" sibTransId="{7459E98A-1371-4DD4-9CB4-93BA38EEB667}"/>
    <dgm:cxn modelId="{565A9FBE-101C-4086-BE93-4CBC03EB3779}" type="presOf" srcId="{A127803B-C76C-4297-BB76-7218B22AC8F5}" destId="{FED4F1A9-5BE5-43AB-8624-AE015DD98DDC}" srcOrd="1" destOrd="0" presId="urn:microsoft.com/office/officeart/2005/8/layout/radial1"/>
    <dgm:cxn modelId="{25D6FDC1-B460-45F2-95EF-A5D250512D6F}" srcId="{9AC1C7CD-44F0-4A7A-8878-C7446514AFB7}" destId="{53B2F1A1-4BE2-4B8E-B47F-DAACC11F65D8}" srcOrd="0" destOrd="0" parTransId="{A127803B-C76C-4297-BB76-7218B22AC8F5}" sibTransId="{58E4C426-F492-4767-B7DD-549203FEE56B}"/>
    <dgm:cxn modelId="{7B3C76C5-B573-4157-979F-1DDE1A041664}" srcId="{9AC1C7CD-44F0-4A7A-8878-C7446514AFB7}" destId="{55AC6B52-C784-41A6-87D2-FE279DADAF98}" srcOrd="1" destOrd="0" parTransId="{34308A17-9FAA-4CE1-9DF2-7F42F8A11F5A}" sibTransId="{EE880756-D16F-4D44-97D9-B183348D4FA9}"/>
    <dgm:cxn modelId="{5DC0D8D7-7228-4E98-B999-9453AD9A04CA}" type="presOf" srcId="{6449D57B-7539-4BD0-BCC7-B68FB4D8BCBC}" destId="{3F3AB695-2132-488D-8A8A-F3BB12BDB4C0}" srcOrd="1" destOrd="0" presId="urn:microsoft.com/office/officeart/2005/8/layout/radial1"/>
    <dgm:cxn modelId="{689381E1-ACC0-404A-A888-FEBE6831AD53}" type="presOf" srcId="{A127803B-C76C-4297-BB76-7218B22AC8F5}" destId="{8B71E81C-75CF-4720-8BC9-44CE7774ED3C}" srcOrd="0" destOrd="0" presId="urn:microsoft.com/office/officeart/2005/8/layout/radial1"/>
    <dgm:cxn modelId="{BA759FF4-50E3-4F32-92F1-8548D0EDD063}" type="presOf" srcId="{6C18B998-5651-4603-B170-73DF9466580D}" destId="{4C7DDF6C-EC2C-4F8F-82A4-D0804A5E463A}" srcOrd="1" destOrd="0" presId="urn:microsoft.com/office/officeart/2005/8/layout/radial1"/>
    <dgm:cxn modelId="{C5BDCAFC-F76B-49B7-BE05-76B5ABC734E2}" type="presOf" srcId="{B15AFC2E-04AD-44D6-BB52-073FBC7D8415}" destId="{8EFD45E1-3CF2-4F96-895C-DB5E45D2EBA4}" srcOrd="1" destOrd="0" presId="urn:microsoft.com/office/officeart/2005/8/layout/radial1"/>
    <dgm:cxn modelId="{2EB9B666-4A42-4BB0-8C82-BD6591E4CEE0}" type="presParOf" srcId="{ABFE183F-C5A1-4865-BECD-BCCA428D900C}" destId="{9E409733-2BB8-4BBB-BF53-DCE30DD24823}" srcOrd="0" destOrd="0" presId="urn:microsoft.com/office/officeart/2005/8/layout/radial1"/>
    <dgm:cxn modelId="{E4B96A61-5C48-4F27-B88F-196A46228C81}" type="presParOf" srcId="{ABFE183F-C5A1-4865-BECD-BCCA428D900C}" destId="{8B71E81C-75CF-4720-8BC9-44CE7774ED3C}" srcOrd="1" destOrd="0" presId="urn:microsoft.com/office/officeart/2005/8/layout/radial1"/>
    <dgm:cxn modelId="{C9778375-E912-467A-B7E2-4BCEF1341A76}" type="presParOf" srcId="{8B71E81C-75CF-4720-8BC9-44CE7774ED3C}" destId="{FED4F1A9-5BE5-43AB-8624-AE015DD98DDC}" srcOrd="0" destOrd="0" presId="urn:microsoft.com/office/officeart/2005/8/layout/radial1"/>
    <dgm:cxn modelId="{CF941CB1-6043-4B1B-B263-4D5A4C2871C7}" type="presParOf" srcId="{ABFE183F-C5A1-4865-BECD-BCCA428D900C}" destId="{B5F55CBA-B51F-491C-84E8-9AA8415EA9BF}" srcOrd="2" destOrd="0" presId="urn:microsoft.com/office/officeart/2005/8/layout/radial1"/>
    <dgm:cxn modelId="{64C70D0B-880D-4A92-AA86-11A2A6164E91}" type="presParOf" srcId="{ABFE183F-C5A1-4865-BECD-BCCA428D900C}" destId="{828F8CAB-B116-418A-96CA-71DB2947FAC5}" srcOrd="3" destOrd="0" presId="urn:microsoft.com/office/officeart/2005/8/layout/radial1"/>
    <dgm:cxn modelId="{342B19A5-2697-4A0F-A1A6-7DEC130B62E5}" type="presParOf" srcId="{828F8CAB-B116-418A-96CA-71DB2947FAC5}" destId="{4CDE98DB-7A01-4013-AFF7-183CF4BDA149}" srcOrd="0" destOrd="0" presId="urn:microsoft.com/office/officeart/2005/8/layout/radial1"/>
    <dgm:cxn modelId="{2CF5928E-3A51-4CFE-9465-B4997D5439E1}" type="presParOf" srcId="{ABFE183F-C5A1-4865-BECD-BCCA428D900C}" destId="{F8516912-DDCC-4D56-A00A-8889E08BEBD7}" srcOrd="4" destOrd="0" presId="urn:microsoft.com/office/officeart/2005/8/layout/radial1"/>
    <dgm:cxn modelId="{F5DCBCA9-E5B5-4B96-A177-02105595F664}" type="presParOf" srcId="{ABFE183F-C5A1-4865-BECD-BCCA428D900C}" destId="{BD9A414D-4E32-4D93-AED7-4BC6254C5644}" srcOrd="5" destOrd="0" presId="urn:microsoft.com/office/officeart/2005/8/layout/radial1"/>
    <dgm:cxn modelId="{607A4ABD-7315-448F-8382-80E8940495EE}" type="presParOf" srcId="{BD9A414D-4E32-4D93-AED7-4BC6254C5644}" destId="{2BFB11B7-B8A3-4333-832B-B22DCB020E56}" srcOrd="0" destOrd="0" presId="urn:microsoft.com/office/officeart/2005/8/layout/radial1"/>
    <dgm:cxn modelId="{0DBAF91F-4941-48E0-9CBA-9B6C99AC638C}" type="presParOf" srcId="{ABFE183F-C5A1-4865-BECD-BCCA428D900C}" destId="{CF38B2B9-0A13-4E3F-8791-4580E3F5431A}" srcOrd="6" destOrd="0" presId="urn:microsoft.com/office/officeart/2005/8/layout/radial1"/>
    <dgm:cxn modelId="{A882BF4D-A058-43A6-B44E-41B92B23F20B}" type="presParOf" srcId="{ABFE183F-C5A1-4865-BECD-BCCA428D900C}" destId="{8045AED6-347B-4829-AB97-E69FAEF0192A}" srcOrd="7" destOrd="0" presId="urn:microsoft.com/office/officeart/2005/8/layout/radial1"/>
    <dgm:cxn modelId="{414E859E-9FDD-44BB-87E4-F7005A81F380}" type="presParOf" srcId="{8045AED6-347B-4829-AB97-E69FAEF0192A}" destId="{4605C2FD-BEB3-4346-A0CB-FAD83A103010}" srcOrd="0" destOrd="0" presId="urn:microsoft.com/office/officeart/2005/8/layout/radial1"/>
    <dgm:cxn modelId="{6CAF8259-077B-4BC5-8B47-DCD240F34267}" type="presParOf" srcId="{ABFE183F-C5A1-4865-BECD-BCCA428D900C}" destId="{7BEA1549-35AF-46E4-AEAA-B8FCEF53F17E}" srcOrd="8" destOrd="0" presId="urn:microsoft.com/office/officeart/2005/8/layout/radial1"/>
    <dgm:cxn modelId="{F9DB7988-8E2C-43A1-B904-4F4F771A533B}" type="presParOf" srcId="{ABFE183F-C5A1-4865-BECD-BCCA428D900C}" destId="{B4A5406B-A532-46EC-B298-8B9D08DD0AC1}" srcOrd="9" destOrd="0" presId="urn:microsoft.com/office/officeart/2005/8/layout/radial1"/>
    <dgm:cxn modelId="{4E1AA2E9-5CD9-4D03-B906-0DC61D534838}" type="presParOf" srcId="{B4A5406B-A532-46EC-B298-8B9D08DD0AC1}" destId="{4C7DDF6C-EC2C-4F8F-82A4-D0804A5E463A}" srcOrd="0" destOrd="0" presId="urn:microsoft.com/office/officeart/2005/8/layout/radial1"/>
    <dgm:cxn modelId="{03E8D8CD-4F02-4970-86BE-1D06EE70C21C}" type="presParOf" srcId="{ABFE183F-C5A1-4865-BECD-BCCA428D900C}" destId="{DDB3C2D5-9857-4DBE-9FB6-DAD55789AC09}" srcOrd="10" destOrd="0" presId="urn:microsoft.com/office/officeart/2005/8/layout/radial1"/>
    <dgm:cxn modelId="{5FE29740-2F6F-4631-858D-7F36F557B236}" type="presParOf" srcId="{ABFE183F-C5A1-4865-BECD-BCCA428D900C}" destId="{1121EEAF-496F-49D8-9DE7-F75BC55C199D}" srcOrd="11" destOrd="0" presId="urn:microsoft.com/office/officeart/2005/8/layout/radial1"/>
    <dgm:cxn modelId="{A71108C3-6C29-47A8-9F5E-AD1810702C3E}" type="presParOf" srcId="{1121EEAF-496F-49D8-9DE7-F75BC55C199D}" destId="{8EFD45E1-3CF2-4F96-895C-DB5E45D2EBA4}" srcOrd="0" destOrd="0" presId="urn:microsoft.com/office/officeart/2005/8/layout/radial1"/>
    <dgm:cxn modelId="{12D87118-DD13-4679-82A6-A91CC9155B40}" type="presParOf" srcId="{ABFE183F-C5A1-4865-BECD-BCCA428D900C}" destId="{9637D8C1-B65D-4A2D-A1E8-2C53D804E02D}" srcOrd="12" destOrd="0" presId="urn:microsoft.com/office/officeart/2005/8/layout/radial1"/>
    <dgm:cxn modelId="{ED6B3DE3-73F8-450B-AAA1-073DB2135B81}" type="presParOf" srcId="{ABFE183F-C5A1-4865-BECD-BCCA428D900C}" destId="{C7C0AD1C-AF0B-46A6-89DB-903F6882BCBA}" srcOrd="13" destOrd="0" presId="urn:microsoft.com/office/officeart/2005/8/layout/radial1"/>
    <dgm:cxn modelId="{883BC7A2-21B2-4749-90D9-5C9AAA3BFB71}" type="presParOf" srcId="{C7C0AD1C-AF0B-46A6-89DB-903F6882BCBA}" destId="{3F3AB695-2132-488D-8A8A-F3BB12BDB4C0}" srcOrd="0" destOrd="0" presId="urn:microsoft.com/office/officeart/2005/8/layout/radial1"/>
    <dgm:cxn modelId="{9D2CC6C2-0866-475F-B87D-F7E4B0B96075}" type="presParOf" srcId="{ABFE183F-C5A1-4865-BECD-BCCA428D900C}" destId="{65B3E4A8-E6CC-49E3-BB78-7DCDE1A1317D}"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4EE70-2389-4A0C-96D0-ED7BF44C920C}">
      <dsp:nvSpPr>
        <dsp:cNvPr id="0" name=""/>
        <dsp:cNvSpPr/>
      </dsp:nvSpPr>
      <dsp:spPr>
        <a:xfrm>
          <a:off x="1994278" y="727141"/>
          <a:ext cx="6666251" cy="6097719"/>
        </a:xfrm>
        <a:prstGeom prst="pie">
          <a:avLst>
            <a:gd name="adj1" fmla="val 16200000"/>
            <a:gd name="adj2" fmla="val 1800000"/>
          </a:avLst>
        </a:prstGeom>
        <a:solidFill>
          <a:srgbClr val="99FF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r-FR" sz="2800" b="1" kern="1200" dirty="0"/>
            <a:t>Automatisation des procédures</a:t>
          </a:r>
        </a:p>
      </dsp:txBody>
      <dsp:txXfrm>
        <a:off x="5507551" y="2019277"/>
        <a:ext cx="2380804" cy="1814797"/>
      </dsp:txXfrm>
    </dsp:sp>
    <dsp:sp modelId="{76B69B19-B410-432E-B74F-DAE73FD31C42}">
      <dsp:nvSpPr>
        <dsp:cNvPr id="0" name=""/>
        <dsp:cNvSpPr/>
      </dsp:nvSpPr>
      <dsp:spPr>
        <a:xfrm>
          <a:off x="2009974" y="642367"/>
          <a:ext cx="6540863" cy="6540863"/>
        </a:xfrm>
        <a:prstGeom prst="pie">
          <a:avLst>
            <a:gd name="adj1" fmla="val 1800000"/>
            <a:gd name="adj2" fmla="val 9000000"/>
          </a:avLst>
        </a:prstGeom>
        <a:solidFill>
          <a:srgbClr val="F1AD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r-FR" sz="2800" b="1" kern="1200" dirty="0"/>
            <a:t>Habiletés dans la décomposition des nombres</a:t>
          </a:r>
        </a:p>
      </dsp:txBody>
      <dsp:txXfrm>
        <a:off x="3567322" y="4886141"/>
        <a:ext cx="3504033" cy="1713083"/>
      </dsp:txXfrm>
    </dsp:sp>
    <dsp:sp modelId="{2ACDD225-1499-4200-968B-FAC031FD5AE0}">
      <dsp:nvSpPr>
        <dsp:cNvPr id="0" name=""/>
        <dsp:cNvSpPr/>
      </dsp:nvSpPr>
      <dsp:spPr>
        <a:xfrm>
          <a:off x="2017429" y="785813"/>
          <a:ext cx="6356476" cy="5980376"/>
        </a:xfrm>
        <a:prstGeom prst="pie">
          <a:avLst>
            <a:gd name="adj1" fmla="val 9000000"/>
            <a:gd name="adj2" fmla="val 16200000"/>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r-FR" sz="2800" b="1" kern="1200" dirty="0"/>
            <a:t>Mémorisation des faits numériques</a:t>
          </a:r>
        </a:p>
      </dsp:txBody>
      <dsp:txXfrm>
        <a:off x="2753721" y="2053083"/>
        <a:ext cx="2270170" cy="1779874"/>
      </dsp:txXfrm>
    </dsp:sp>
    <dsp:sp modelId="{2EF8F359-4FE6-4CB4-BBAE-C72392E84F66}">
      <dsp:nvSpPr>
        <dsp:cNvPr id="0" name=""/>
        <dsp:cNvSpPr/>
      </dsp:nvSpPr>
      <dsp:spPr>
        <a:xfrm>
          <a:off x="1652249" y="101796"/>
          <a:ext cx="7350684" cy="7350684"/>
        </a:xfrm>
        <a:prstGeom prst="circularArrow">
          <a:avLst>
            <a:gd name="adj1" fmla="val 5085"/>
            <a:gd name="adj2" fmla="val 327528"/>
            <a:gd name="adj3" fmla="val 1472472"/>
            <a:gd name="adj4" fmla="val 16199432"/>
            <a:gd name="adj5" fmla="val 5932"/>
          </a:avLst>
        </a:prstGeom>
        <a:noFill/>
        <a:ln>
          <a:solidFill>
            <a:srgbClr val="99FF99"/>
          </a:solidFill>
        </a:ln>
        <a:effectLst/>
      </dsp:spPr>
      <dsp:style>
        <a:lnRef idx="0">
          <a:scrgbClr r="0" g="0" b="0"/>
        </a:lnRef>
        <a:fillRef idx="1">
          <a:scrgbClr r="0" g="0" b="0"/>
        </a:fillRef>
        <a:effectRef idx="0">
          <a:scrgbClr r="0" g="0" b="0"/>
        </a:effectRef>
        <a:fontRef idx="minor">
          <a:schemeClr val="lt1"/>
        </a:fontRef>
      </dsp:style>
    </dsp:sp>
    <dsp:sp modelId="{079F6232-FC8D-4D3C-82F3-4424F38C321E}">
      <dsp:nvSpPr>
        <dsp:cNvPr id="0" name=""/>
        <dsp:cNvSpPr/>
      </dsp:nvSpPr>
      <dsp:spPr>
        <a:xfrm>
          <a:off x="1615795" y="428638"/>
          <a:ext cx="7329220" cy="6967493"/>
        </a:xfrm>
        <a:prstGeom prst="circularArrow">
          <a:avLst>
            <a:gd name="adj1" fmla="val 5085"/>
            <a:gd name="adj2" fmla="val 327528"/>
            <a:gd name="adj3" fmla="val 8671970"/>
            <a:gd name="adj4" fmla="val 1800502"/>
            <a:gd name="adj5" fmla="val 5932"/>
          </a:avLst>
        </a:prstGeom>
        <a:solidFill>
          <a:schemeClr val="bg1"/>
        </a:solidFill>
        <a:ln>
          <a:solidFill>
            <a:srgbClr val="F1ADCF"/>
          </a:solidFill>
        </a:ln>
        <a:effectLst/>
      </dsp:spPr>
      <dsp:style>
        <a:lnRef idx="0">
          <a:scrgbClr r="0" g="0" b="0"/>
        </a:lnRef>
        <a:fillRef idx="1">
          <a:scrgbClr r="0" g="0" b="0"/>
        </a:fillRef>
        <a:effectRef idx="0">
          <a:scrgbClr r="0" g="0" b="0"/>
        </a:effectRef>
        <a:fontRef idx="minor">
          <a:schemeClr val="lt1"/>
        </a:fontRef>
      </dsp:style>
    </dsp:sp>
    <dsp:sp modelId="{56A97C76-4D81-4FA6-AE3C-E1A1D75F89F7}">
      <dsp:nvSpPr>
        <dsp:cNvPr id="0" name=""/>
        <dsp:cNvSpPr/>
      </dsp:nvSpPr>
      <dsp:spPr>
        <a:xfrm>
          <a:off x="1520278" y="102069"/>
          <a:ext cx="7350684" cy="7350684"/>
        </a:xfrm>
        <a:prstGeom prst="circularArrow">
          <a:avLst>
            <a:gd name="adj1" fmla="val 5085"/>
            <a:gd name="adj2" fmla="val 327528"/>
            <a:gd name="adj3" fmla="val 15873039"/>
            <a:gd name="adj4" fmla="val 9000000"/>
            <a:gd name="adj5" fmla="val 5932"/>
          </a:avLst>
        </a:prstGeom>
        <a:noFill/>
        <a:ln>
          <a:solidFill>
            <a:srgbClr val="CC99FF"/>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8E0CC-D543-4234-B589-E2C500D041CC}">
      <dsp:nvSpPr>
        <dsp:cNvPr id="0" name=""/>
        <dsp:cNvSpPr/>
      </dsp:nvSpPr>
      <dsp:spPr>
        <a:xfrm>
          <a:off x="7581" y="1692"/>
          <a:ext cx="2146271" cy="8442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t>Séance de découverte et institutionnalisation</a:t>
          </a:r>
        </a:p>
      </dsp:txBody>
      <dsp:txXfrm>
        <a:off x="32310" y="26421"/>
        <a:ext cx="2096813" cy="794839"/>
      </dsp:txXfrm>
    </dsp:sp>
    <dsp:sp modelId="{962C2B63-2464-49F0-A0AA-516AB9D6285D}">
      <dsp:nvSpPr>
        <dsp:cNvPr id="0" name=""/>
        <dsp:cNvSpPr/>
      </dsp:nvSpPr>
      <dsp:spPr>
        <a:xfrm>
          <a:off x="222208" y="845989"/>
          <a:ext cx="214627" cy="826522"/>
        </a:xfrm>
        <a:custGeom>
          <a:avLst/>
          <a:gdLst/>
          <a:ahLst/>
          <a:cxnLst/>
          <a:rect l="0" t="0" r="0" b="0"/>
          <a:pathLst>
            <a:path>
              <a:moveTo>
                <a:pt x="0" y="0"/>
              </a:moveTo>
              <a:lnTo>
                <a:pt x="0" y="826522"/>
              </a:lnTo>
              <a:lnTo>
                <a:pt x="214627" y="8265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98F0FF-55DF-4EC5-AF81-19269F640974}">
      <dsp:nvSpPr>
        <dsp:cNvPr id="0" name=""/>
        <dsp:cNvSpPr/>
      </dsp:nvSpPr>
      <dsp:spPr>
        <a:xfrm>
          <a:off x="436835" y="1183908"/>
          <a:ext cx="1815289" cy="9772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FR" sz="1500" kern="1200" dirty="0"/>
            <a:t>Elève face à des calculs qu’il peut faire de différentes manières</a:t>
          </a:r>
        </a:p>
      </dsp:txBody>
      <dsp:txXfrm>
        <a:off x="465456" y="1212529"/>
        <a:ext cx="1758047" cy="919965"/>
      </dsp:txXfrm>
    </dsp:sp>
    <dsp:sp modelId="{3327BA62-05D6-4BBC-BCBE-381BFE93DFEE}">
      <dsp:nvSpPr>
        <dsp:cNvPr id="0" name=""/>
        <dsp:cNvSpPr/>
      </dsp:nvSpPr>
      <dsp:spPr>
        <a:xfrm>
          <a:off x="222208" y="845989"/>
          <a:ext cx="214627" cy="2232704"/>
        </a:xfrm>
        <a:custGeom>
          <a:avLst/>
          <a:gdLst/>
          <a:ahLst/>
          <a:cxnLst/>
          <a:rect l="0" t="0" r="0" b="0"/>
          <a:pathLst>
            <a:path>
              <a:moveTo>
                <a:pt x="0" y="0"/>
              </a:moveTo>
              <a:lnTo>
                <a:pt x="0" y="2232704"/>
              </a:lnTo>
              <a:lnTo>
                <a:pt x="214627" y="22327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C6606A-A44F-49CE-AA56-0EF43709D9A1}">
      <dsp:nvSpPr>
        <dsp:cNvPr id="0" name=""/>
        <dsp:cNvSpPr/>
      </dsp:nvSpPr>
      <dsp:spPr>
        <a:xfrm>
          <a:off x="436835" y="2499035"/>
          <a:ext cx="1534422" cy="11593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FR" sz="1500" kern="1200" dirty="0"/>
            <a:t>Phase d’échanges sur les procédures utilisées</a:t>
          </a:r>
        </a:p>
      </dsp:txBody>
      <dsp:txXfrm>
        <a:off x="470790" y="2532990"/>
        <a:ext cx="1466512" cy="1091408"/>
      </dsp:txXfrm>
    </dsp:sp>
    <dsp:sp modelId="{FE03EAC7-D12C-4448-849C-8B842F40FBC0}">
      <dsp:nvSpPr>
        <dsp:cNvPr id="0" name=""/>
        <dsp:cNvSpPr/>
      </dsp:nvSpPr>
      <dsp:spPr>
        <a:xfrm>
          <a:off x="222208" y="845989"/>
          <a:ext cx="624801" cy="3492182"/>
        </a:xfrm>
        <a:custGeom>
          <a:avLst/>
          <a:gdLst/>
          <a:ahLst/>
          <a:cxnLst/>
          <a:rect l="0" t="0" r="0" b="0"/>
          <a:pathLst>
            <a:path>
              <a:moveTo>
                <a:pt x="0" y="0"/>
              </a:moveTo>
              <a:lnTo>
                <a:pt x="0" y="3492182"/>
              </a:lnTo>
              <a:lnTo>
                <a:pt x="624801" y="34921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B0A4B1-7D99-42C9-AFC2-6169A8E33813}">
      <dsp:nvSpPr>
        <dsp:cNvPr id="0" name=""/>
        <dsp:cNvSpPr/>
      </dsp:nvSpPr>
      <dsp:spPr>
        <a:xfrm>
          <a:off x="847009" y="3836842"/>
          <a:ext cx="2162681" cy="10026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FR" sz="1500" kern="1200" dirty="0"/>
            <a:t>Repérage collectif des procédures les plus efficaces et institutionnalisation</a:t>
          </a:r>
        </a:p>
      </dsp:txBody>
      <dsp:txXfrm>
        <a:off x="876376" y="3866209"/>
        <a:ext cx="2103947" cy="943925"/>
      </dsp:txXfrm>
    </dsp:sp>
    <dsp:sp modelId="{5D9EC6A2-15D1-4F52-822D-C3F153313B1E}">
      <dsp:nvSpPr>
        <dsp:cNvPr id="0" name=""/>
        <dsp:cNvSpPr/>
      </dsp:nvSpPr>
      <dsp:spPr>
        <a:xfrm>
          <a:off x="2829690" y="1692"/>
          <a:ext cx="2186794" cy="9075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t>Séance d’appropriation, renforcement, réinvestissement </a:t>
          </a:r>
        </a:p>
      </dsp:txBody>
      <dsp:txXfrm>
        <a:off x="2856271" y="28273"/>
        <a:ext cx="2133632" cy="854393"/>
      </dsp:txXfrm>
    </dsp:sp>
    <dsp:sp modelId="{F936F143-C67B-4569-AB60-AC82C79BAC27}">
      <dsp:nvSpPr>
        <dsp:cNvPr id="0" name=""/>
        <dsp:cNvSpPr/>
      </dsp:nvSpPr>
      <dsp:spPr>
        <a:xfrm>
          <a:off x="3048370" y="909248"/>
          <a:ext cx="218679" cy="832997"/>
        </a:xfrm>
        <a:custGeom>
          <a:avLst/>
          <a:gdLst/>
          <a:ahLst/>
          <a:cxnLst/>
          <a:rect l="0" t="0" r="0" b="0"/>
          <a:pathLst>
            <a:path>
              <a:moveTo>
                <a:pt x="0" y="0"/>
              </a:moveTo>
              <a:lnTo>
                <a:pt x="0" y="832997"/>
              </a:lnTo>
              <a:lnTo>
                <a:pt x="218679" y="8329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EAC70E-479C-48D8-89A0-DE43EA827E6B}">
      <dsp:nvSpPr>
        <dsp:cNvPr id="0" name=""/>
        <dsp:cNvSpPr/>
      </dsp:nvSpPr>
      <dsp:spPr>
        <a:xfrm>
          <a:off x="3267049" y="1278120"/>
          <a:ext cx="2162681" cy="9282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FR" sz="1500" kern="1200" dirty="0"/>
            <a:t>S’entrainer à utiliser les procédures efficaces  pour les rendre disponibles</a:t>
          </a:r>
        </a:p>
      </dsp:txBody>
      <dsp:txXfrm>
        <a:off x="3294236" y="1305307"/>
        <a:ext cx="2108307" cy="873875"/>
      </dsp:txXfrm>
    </dsp:sp>
    <dsp:sp modelId="{741DEB6E-EF91-42F9-A054-082D6BAA565C}">
      <dsp:nvSpPr>
        <dsp:cNvPr id="0" name=""/>
        <dsp:cNvSpPr/>
      </dsp:nvSpPr>
      <dsp:spPr>
        <a:xfrm>
          <a:off x="3048370" y="909248"/>
          <a:ext cx="218679" cy="2133464"/>
        </a:xfrm>
        <a:custGeom>
          <a:avLst/>
          <a:gdLst/>
          <a:ahLst/>
          <a:cxnLst/>
          <a:rect l="0" t="0" r="0" b="0"/>
          <a:pathLst>
            <a:path>
              <a:moveTo>
                <a:pt x="0" y="0"/>
              </a:moveTo>
              <a:lnTo>
                <a:pt x="0" y="2133464"/>
              </a:lnTo>
              <a:lnTo>
                <a:pt x="218679" y="21334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8F8578-5C3A-4829-83A1-A9672E39680A}">
      <dsp:nvSpPr>
        <dsp:cNvPr id="0" name=""/>
        <dsp:cNvSpPr/>
      </dsp:nvSpPr>
      <dsp:spPr>
        <a:xfrm>
          <a:off x="3267049" y="2530677"/>
          <a:ext cx="2162681" cy="10240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FR" sz="1500" kern="1200" dirty="0"/>
            <a:t>Varier les formes de présentation de calcul : nombres purs, petits problèmes, jeux</a:t>
          </a:r>
        </a:p>
      </dsp:txBody>
      <dsp:txXfrm>
        <a:off x="3297043" y="2560671"/>
        <a:ext cx="2102693" cy="964082"/>
      </dsp:txXfrm>
    </dsp:sp>
    <dsp:sp modelId="{DBFADA41-9BB0-4E4A-95ED-B260F3C02142}">
      <dsp:nvSpPr>
        <dsp:cNvPr id="0" name=""/>
        <dsp:cNvSpPr/>
      </dsp:nvSpPr>
      <dsp:spPr>
        <a:xfrm>
          <a:off x="5692323" y="1692"/>
          <a:ext cx="2186794" cy="9075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t>Séance d’évaluation</a:t>
          </a:r>
        </a:p>
      </dsp:txBody>
      <dsp:txXfrm>
        <a:off x="5718904" y="28273"/>
        <a:ext cx="2133632" cy="854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09733-2BB8-4BBB-BF53-DCE30DD24823}">
      <dsp:nvSpPr>
        <dsp:cNvPr id="0" name=""/>
        <dsp:cNvSpPr/>
      </dsp:nvSpPr>
      <dsp:spPr>
        <a:xfrm>
          <a:off x="3375041" y="1827535"/>
          <a:ext cx="1639066" cy="15061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FR" sz="2100" kern="1200" dirty="0"/>
            <a:t>Calcul mental et en ligne</a:t>
          </a:r>
        </a:p>
      </dsp:txBody>
      <dsp:txXfrm>
        <a:off x="3615077" y="2048107"/>
        <a:ext cx="1158994" cy="1065013"/>
      </dsp:txXfrm>
    </dsp:sp>
    <dsp:sp modelId="{8B71E81C-75CF-4720-8BC9-44CE7774ED3C}">
      <dsp:nvSpPr>
        <dsp:cNvPr id="0" name=""/>
        <dsp:cNvSpPr/>
      </dsp:nvSpPr>
      <dsp:spPr>
        <a:xfrm rot="16079507">
          <a:off x="4003507" y="1655014"/>
          <a:ext cx="318200" cy="27818"/>
        </a:xfrm>
        <a:custGeom>
          <a:avLst/>
          <a:gdLst/>
          <a:ahLst/>
          <a:cxnLst/>
          <a:rect l="0" t="0" r="0" b="0"/>
          <a:pathLst>
            <a:path>
              <a:moveTo>
                <a:pt x="0" y="13909"/>
              </a:moveTo>
              <a:lnTo>
                <a:pt x="318200" y="13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4154652" y="1660968"/>
        <a:ext cx="15910" cy="15910"/>
      </dsp:txXfrm>
    </dsp:sp>
    <dsp:sp modelId="{B5F55CBA-B51F-491C-84E8-9AA8415EA9BF}">
      <dsp:nvSpPr>
        <dsp:cNvPr id="0" name=""/>
        <dsp:cNvSpPr/>
      </dsp:nvSpPr>
      <dsp:spPr>
        <a:xfrm>
          <a:off x="3024339" y="-179444"/>
          <a:ext cx="2206159" cy="16896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Développer la compréhension des nombres</a:t>
          </a:r>
        </a:p>
      </dsp:txBody>
      <dsp:txXfrm>
        <a:off x="3347424" y="68002"/>
        <a:ext cx="1559989" cy="1194777"/>
      </dsp:txXfrm>
    </dsp:sp>
    <dsp:sp modelId="{828F8CAB-B116-418A-96CA-71DB2947FAC5}">
      <dsp:nvSpPr>
        <dsp:cNvPr id="0" name=""/>
        <dsp:cNvSpPr/>
      </dsp:nvSpPr>
      <dsp:spPr>
        <a:xfrm rot="21413587">
          <a:off x="5012340" y="2509678"/>
          <a:ext cx="465729" cy="27818"/>
        </a:xfrm>
        <a:custGeom>
          <a:avLst/>
          <a:gdLst/>
          <a:ahLst/>
          <a:cxnLst/>
          <a:rect l="0" t="0" r="0" b="0"/>
          <a:pathLst>
            <a:path>
              <a:moveTo>
                <a:pt x="0" y="13909"/>
              </a:moveTo>
              <a:lnTo>
                <a:pt x="465729" y="13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233562" y="2511943"/>
        <a:ext cx="23286" cy="23286"/>
      </dsp:txXfrm>
    </dsp:sp>
    <dsp:sp modelId="{F8516912-DDCC-4D56-A00A-8889E08BEBD7}">
      <dsp:nvSpPr>
        <dsp:cNvPr id="0" name=""/>
        <dsp:cNvSpPr/>
      </dsp:nvSpPr>
      <dsp:spPr>
        <a:xfrm>
          <a:off x="5472602" y="1647564"/>
          <a:ext cx="2601668" cy="15861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Construire et développer des faits numériques et des procédures élémentaires</a:t>
          </a:r>
        </a:p>
      </dsp:txBody>
      <dsp:txXfrm>
        <a:off x="5853607" y="1879850"/>
        <a:ext cx="1839658" cy="1121573"/>
      </dsp:txXfrm>
    </dsp:sp>
    <dsp:sp modelId="{BD9A414D-4E32-4D93-AED7-4BC6254C5644}">
      <dsp:nvSpPr>
        <dsp:cNvPr id="0" name=""/>
        <dsp:cNvSpPr/>
      </dsp:nvSpPr>
      <dsp:spPr>
        <a:xfrm rot="8139091">
          <a:off x="3116261" y="3326114"/>
          <a:ext cx="602869" cy="27818"/>
        </a:xfrm>
        <a:custGeom>
          <a:avLst/>
          <a:gdLst/>
          <a:ahLst/>
          <a:cxnLst/>
          <a:rect l="0" t="0" r="0" b="0"/>
          <a:pathLst>
            <a:path>
              <a:moveTo>
                <a:pt x="0" y="13909"/>
              </a:moveTo>
              <a:lnTo>
                <a:pt x="602869" y="13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3402624" y="3324951"/>
        <a:ext cx="30143" cy="30143"/>
      </dsp:txXfrm>
    </dsp:sp>
    <dsp:sp modelId="{CF38B2B9-0A13-4E3F-8791-4580E3F5431A}">
      <dsp:nvSpPr>
        <dsp:cNvPr id="0" name=""/>
        <dsp:cNvSpPr/>
      </dsp:nvSpPr>
      <dsp:spPr>
        <a:xfrm>
          <a:off x="1440158" y="3390621"/>
          <a:ext cx="2204510" cy="16100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Utiliser les propriétés des opérations</a:t>
          </a:r>
        </a:p>
      </dsp:txBody>
      <dsp:txXfrm>
        <a:off x="1763001" y="3626400"/>
        <a:ext cx="1558824" cy="1138445"/>
      </dsp:txXfrm>
    </dsp:sp>
    <dsp:sp modelId="{8045AED6-347B-4829-AB97-E69FAEF0192A}">
      <dsp:nvSpPr>
        <dsp:cNvPr id="0" name=""/>
        <dsp:cNvSpPr/>
      </dsp:nvSpPr>
      <dsp:spPr>
        <a:xfrm rot="2414652">
          <a:off x="4707703" y="3321643"/>
          <a:ext cx="757649" cy="27818"/>
        </a:xfrm>
        <a:custGeom>
          <a:avLst/>
          <a:gdLst/>
          <a:ahLst/>
          <a:cxnLst/>
          <a:rect l="0" t="0" r="0" b="0"/>
          <a:pathLst>
            <a:path>
              <a:moveTo>
                <a:pt x="0" y="13909"/>
              </a:moveTo>
              <a:lnTo>
                <a:pt x="757649" y="13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067586" y="3316611"/>
        <a:ext cx="37882" cy="37882"/>
      </dsp:txXfrm>
    </dsp:sp>
    <dsp:sp modelId="{7BEA1549-35AF-46E4-AEAA-B8FCEF53F17E}">
      <dsp:nvSpPr>
        <dsp:cNvPr id="0" name=""/>
        <dsp:cNvSpPr/>
      </dsp:nvSpPr>
      <dsp:spPr>
        <a:xfrm>
          <a:off x="4968552" y="3384432"/>
          <a:ext cx="2303474" cy="16521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Développer les habiletés calculatoires</a:t>
          </a:r>
        </a:p>
      </dsp:txBody>
      <dsp:txXfrm>
        <a:off x="5305888" y="3626386"/>
        <a:ext cx="1628802" cy="1168260"/>
      </dsp:txXfrm>
    </dsp:sp>
    <dsp:sp modelId="{B4A5406B-A532-46EC-B298-8B9D08DD0AC1}">
      <dsp:nvSpPr>
        <dsp:cNvPr id="0" name=""/>
        <dsp:cNvSpPr/>
      </dsp:nvSpPr>
      <dsp:spPr>
        <a:xfrm rot="10907106">
          <a:off x="2496675" y="2527486"/>
          <a:ext cx="879050" cy="27818"/>
        </a:xfrm>
        <a:custGeom>
          <a:avLst/>
          <a:gdLst/>
          <a:ahLst/>
          <a:cxnLst/>
          <a:rect l="0" t="0" r="0" b="0"/>
          <a:pathLst>
            <a:path>
              <a:moveTo>
                <a:pt x="0" y="13909"/>
              </a:moveTo>
              <a:lnTo>
                <a:pt x="879050" y="13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2914224" y="2519419"/>
        <a:ext cx="43952" cy="43952"/>
      </dsp:txXfrm>
    </dsp:sp>
    <dsp:sp modelId="{DDB3C2D5-9857-4DBE-9FB6-DAD55789AC09}">
      <dsp:nvSpPr>
        <dsp:cNvPr id="0" name=""/>
        <dsp:cNvSpPr/>
      </dsp:nvSpPr>
      <dsp:spPr>
        <a:xfrm>
          <a:off x="48942" y="1647557"/>
          <a:ext cx="2449202" cy="16840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Travailler les compétences chercher, représenter, raisonner…</a:t>
          </a:r>
        </a:p>
      </dsp:txBody>
      <dsp:txXfrm>
        <a:off x="407619" y="1894179"/>
        <a:ext cx="1731848" cy="1190796"/>
      </dsp:txXfrm>
    </dsp:sp>
    <dsp:sp modelId="{1121EEAF-496F-49D8-9DE7-F75BC55C199D}">
      <dsp:nvSpPr>
        <dsp:cNvPr id="0" name=""/>
        <dsp:cNvSpPr/>
      </dsp:nvSpPr>
      <dsp:spPr>
        <a:xfrm rot="12825805">
          <a:off x="2144435" y="1702621"/>
          <a:ext cx="1515206" cy="27818"/>
        </a:xfrm>
        <a:custGeom>
          <a:avLst/>
          <a:gdLst/>
          <a:ahLst/>
          <a:cxnLst/>
          <a:rect l="0" t="0" r="0" b="0"/>
          <a:pathLst>
            <a:path>
              <a:moveTo>
                <a:pt x="0" y="13909"/>
              </a:moveTo>
              <a:lnTo>
                <a:pt x="1515206" y="13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2864158" y="1678650"/>
        <a:ext cx="75760" cy="75760"/>
      </dsp:txXfrm>
    </dsp:sp>
    <dsp:sp modelId="{9637D8C1-B65D-4A2D-A1E8-2C53D804E02D}">
      <dsp:nvSpPr>
        <dsp:cNvPr id="0" name=""/>
        <dsp:cNvSpPr/>
      </dsp:nvSpPr>
      <dsp:spPr>
        <a:xfrm>
          <a:off x="481913" y="0"/>
          <a:ext cx="2042511" cy="1562724"/>
        </a:xfrm>
        <a:prstGeom prst="ellipse">
          <a:avLst/>
        </a:prstGeom>
        <a:solidFill>
          <a:schemeClr val="accent1">
            <a:hueOff val="0"/>
            <a:satOff val="0"/>
            <a:lumOff val="0"/>
            <a:alpha val="5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Renforcer le sens des opérations et faciliter  la résolution de problèmes</a:t>
          </a:r>
        </a:p>
      </dsp:txBody>
      <dsp:txXfrm>
        <a:off x="781032" y="228856"/>
        <a:ext cx="1444273" cy="1105012"/>
      </dsp:txXfrm>
    </dsp:sp>
    <dsp:sp modelId="{C7C0AD1C-AF0B-46A6-89DB-903F6882BCBA}">
      <dsp:nvSpPr>
        <dsp:cNvPr id="0" name=""/>
        <dsp:cNvSpPr/>
      </dsp:nvSpPr>
      <dsp:spPr>
        <a:xfrm rot="19514533">
          <a:off x="4733220" y="1744290"/>
          <a:ext cx="1293033" cy="27818"/>
        </a:xfrm>
        <a:custGeom>
          <a:avLst/>
          <a:gdLst/>
          <a:ahLst/>
          <a:cxnLst/>
          <a:rect l="0" t="0" r="0" b="0"/>
          <a:pathLst>
            <a:path>
              <a:moveTo>
                <a:pt x="0" y="13909"/>
              </a:moveTo>
              <a:lnTo>
                <a:pt x="1293033" y="139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347411" y="1725873"/>
        <a:ext cx="64651" cy="64651"/>
      </dsp:txXfrm>
    </dsp:sp>
    <dsp:sp modelId="{65B3E4A8-E6CC-49E3-BB78-7DCDE1A1317D}">
      <dsp:nvSpPr>
        <dsp:cNvPr id="0" name=""/>
        <dsp:cNvSpPr/>
      </dsp:nvSpPr>
      <dsp:spPr>
        <a:xfrm>
          <a:off x="5544615" y="63388"/>
          <a:ext cx="2341091" cy="1536250"/>
        </a:xfrm>
        <a:prstGeom prst="ellipse">
          <a:avLst/>
        </a:prstGeom>
        <a:solidFill>
          <a:schemeClr val="accent1">
            <a:hueOff val="0"/>
            <a:satOff val="0"/>
            <a:lumOff val="0"/>
            <a:alpha val="6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Travailler les ordres de grandeur et le calcul approché</a:t>
          </a:r>
        </a:p>
      </dsp:txBody>
      <dsp:txXfrm>
        <a:off x="5887460" y="288367"/>
        <a:ext cx="1655401" cy="108629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D89C2-EE8B-451B-9A59-9A5593E96EE5}" type="datetimeFigureOut">
              <a:rPr lang="fr-FR" smtClean="0"/>
              <a:t>05/05/2020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28E413-F388-41EF-B578-8E17E9D9E3A0}" type="slidenum">
              <a:rPr lang="fr-FR" smtClean="0"/>
              <a:t>‹N°›</a:t>
            </a:fld>
            <a:endParaRPr lang="fr-FR"/>
          </a:p>
        </p:txBody>
      </p:sp>
    </p:spTree>
    <p:extLst>
      <p:ext uri="{BB962C8B-B14F-4D97-AF65-F5344CB8AC3E}">
        <p14:creationId xmlns:p14="http://schemas.microsoft.com/office/powerpoint/2010/main" val="339969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128E413-F388-41EF-B578-8E17E9D9E3A0}" type="slidenum">
              <a:rPr lang="fr-FR" smtClean="0"/>
              <a:t>4</a:t>
            </a:fld>
            <a:endParaRPr lang="fr-FR"/>
          </a:p>
        </p:txBody>
      </p:sp>
    </p:spTree>
    <p:extLst>
      <p:ext uri="{BB962C8B-B14F-4D97-AF65-F5344CB8AC3E}">
        <p14:creationId xmlns:p14="http://schemas.microsoft.com/office/powerpoint/2010/main" val="3441056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ffectLst/>
              </a:rPr>
              <a:t>distributivité complexe : grosse mémoire de calcul</a:t>
            </a:r>
            <a:endParaRPr lang="fr-FR" dirty="0"/>
          </a:p>
        </p:txBody>
      </p:sp>
      <p:sp>
        <p:nvSpPr>
          <p:cNvPr id="4" name="Espace réservé du numéro de diapositive 3"/>
          <p:cNvSpPr>
            <a:spLocks noGrp="1"/>
          </p:cNvSpPr>
          <p:nvPr>
            <p:ph type="sldNum" sz="quarter" idx="10"/>
          </p:nvPr>
        </p:nvSpPr>
        <p:spPr/>
        <p:txBody>
          <a:bodyPr/>
          <a:lstStyle/>
          <a:p>
            <a:fld id="{0A7E8F50-8178-4080-9467-D3BC4E792058}" type="slidenum">
              <a:rPr lang="fr-FR" smtClean="0"/>
              <a:t>27</a:t>
            </a:fld>
            <a:endParaRPr lang="fr-FR"/>
          </a:p>
        </p:txBody>
      </p:sp>
    </p:spTree>
    <p:extLst>
      <p:ext uri="{BB962C8B-B14F-4D97-AF65-F5344CB8AC3E}">
        <p14:creationId xmlns:p14="http://schemas.microsoft.com/office/powerpoint/2010/main" val="3848754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L’élève en difficulté va aller vers la première procédure procédure qui le rassure, un algorithme stable</a:t>
            </a:r>
          </a:p>
          <a:p>
            <a:r>
              <a:rPr lang="fr-FR" dirty="0"/>
              <a:t> des connaissances de bas niveau.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élèves qui mobilisent la dernière procédure sont ceux qui ont déjà fréquenté ce type de procédure avant. Elle ne s'invente pas, elle doit se construire avec les élèves.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Décomposer 32 en dizaines et en unités---</a:t>
            </a:r>
            <a:r>
              <a:rPr lang="fr-FR" sz="1200" dirty="0">
                <a:latin typeface="Calibri" pitchFamily="34" charset="0"/>
              </a:rPr>
              <a:t>32 × 25 = (30+2) × 25 = 30 × 25 + 2 × 25 = 750+ 50 =800</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0A7E8F50-8178-4080-9467-D3BC4E792058}" type="slidenum">
              <a:rPr lang="fr-FR" smtClean="0"/>
              <a:t>29</a:t>
            </a:fld>
            <a:endParaRPr lang="fr-FR"/>
          </a:p>
        </p:txBody>
      </p:sp>
    </p:spTree>
    <p:extLst>
      <p:ext uri="{BB962C8B-B14F-4D97-AF65-F5344CB8AC3E}">
        <p14:creationId xmlns:p14="http://schemas.microsoft.com/office/powerpoint/2010/main" val="146927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p:spPr>
        <p:txBody>
          <a:bodyPr/>
          <a:lstStyle/>
          <a:p>
            <a:r>
              <a:rPr lang="fr-FR" dirty="0"/>
              <a:t>Un exemple : le calcul proposé permet d’aborder plusieurs procédures explorées systématiquement – mais toutes les procédures ne seront pas retenues – trop longues les deux décompositions par exemple).</a:t>
            </a:r>
          </a:p>
          <a:p>
            <a:endParaRPr lang="fr-FR" dirty="0"/>
          </a:p>
          <a:p>
            <a:r>
              <a:rPr lang="fr-FR" dirty="0"/>
              <a:t>La phase (1) passe par un calcul écrit en ligne (pas la technique opératoire) : l’enseignant traduit en ligne le choix des décompositions permettant d’utiliser des relations privilégiées connues des élèves (cet exemple est transposable dès le CP : les valeurs seront adaptées).</a:t>
            </a:r>
          </a:p>
          <a:p>
            <a:endParaRPr lang="fr-FR" dirty="0"/>
          </a:p>
          <a:p>
            <a:r>
              <a:rPr lang="fr-FR" dirty="0"/>
              <a:t>Avec les élèves, on nommera ces procédures (ce sont ici des exemples) ; elles seront affichées, présentes sous cette forme sur le cahier mémoire des élèves.</a:t>
            </a:r>
          </a:p>
          <a:p>
            <a:r>
              <a:rPr lang="fr-FR" dirty="0"/>
              <a:t>La dénomination est une catégorisation très importante.</a:t>
            </a:r>
          </a:p>
          <a:p>
            <a:endParaRPr lang="fr-FR" dirty="0"/>
          </a:p>
          <a:p>
            <a:endParaRPr lang="fr-FR" dirty="0"/>
          </a:p>
        </p:txBody>
      </p:sp>
      <p:sp>
        <p:nvSpPr>
          <p:cNvPr id="29700" name="Espace réservé du numéro de diapositive 3"/>
          <p:cNvSpPr>
            <a:spLocks noGrp="1"/>
          </p:cNvSpPr>
          <p:nvPr>
            <p:ph type="sldNum" sz="quarter" idx="5"/>
          </p:nvPr>
        </p:nvSpPr>
        <p:spPr>
          <a:noFill/>
        </p:spPr>
        <p:txBody>
          <a:bodyPr/>
          <a:lstStyle/>
          <a:p>
            <a:fld id="{BE2EC54E-FA66-4ED1-BEE3-9781A1DE20A2}" type="slidenum">
              <a:rPr lang="fr-FR" smtClean="0">
                <a:solidFill>
                  <a:prstClr val="black"/>
                </a:solidFill>
              </a:rPr>
              <a:pPr/>
              <a:t>30</a:t>
            </a:fld>
            <a:endParaRPr lang="fr-F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a:ln/>
        </p:spPr>
        <p:txBody>
          <a:bodyPr/>
          <a:lstStyle/>
          <a:p>
            <a:r>
              <a:rPr lang="fr-FR" dirty="0">
                <a:latin typeface="Arial" pitchFamily="34" charset="0"/>
              </a:rPr>
              <a:t>Le processus d’enseignement consiste à construire progressivement les automatismes correspondant à chacune des procédures retenues (ici on fait le choix de ne pas retenir les deux décompositions trop lourdes en mémoire).</a:t>
            </a:r>
          </a:p>
          <a:p>
            <a:r>
              <a:rPr lang="fr-FR" dirty="0">
                <a:latin typeface="Arial" pitchFamily="34" charset="0"/>
              </a:rPr>
              <a:t>La semaine 1, quatre séances courtes impose un passage systématique par la décomposition du second nombre dans diverses situations où l’élève doit transposer (mentalement) : l’enseignant écrit à chaque fois la somme en ligne correcte) </a:t>
            </a:r>
          </a:p>
          <a:p>
            <a:r>
              <a:rPr lang="fr-FR" dirty="0">
                <a:latin typeface="Arial" pitchFamily="34" charset="0"/>
              </a:rPr>
              <a:t>La semaine 2 c’est une autre procédure</a:t>
            </a:r>
          </a:p>
          <a:p>
            <a:r>
              <a:rPr lang="fr-FR" dirty="0">
                <a:latin typeface="Arial" pitchFamily="34" charset="0"/>
              </a:rPr>
              <a:t>Et ainsi de suite…</a:t>
            </a:r>
          </a:p>
          <a:p>
            <a:endParaRPr lang="fr-FR" dirty="0">
              <a:latin typeface="Arial" pitchFamily="34" charset="0"/>
            </a:endParaRPr>
          </a:p>
          <a:p>
            <a:r>
              <a:rPr lang="fr-FR" dirty="0">
                <a:latin typeface="Arial" pitchFamily="34" charset="0"/>
              </a:rPr>
              <a:t>Une semaine est enfin consacrée à l’adaptation : le choix personnel que chacun justifiera :</a:t>
            </a:r>
          </a:p>
          <a:p>
            <a:r>
              <a:rPr lang="fr-FR" dirty="0">
                <a:latin typeface="Arial" pitchFamily="34" charset="0"/>
              </a:rPr>
              <a:t>56 + 19 (procédure 3 - le passage à 20 est plus aisé – on retire 1, c’est le prédécesseur)</a:t>
            </a:r>
          </a:p>
          <a:p>
            <a:r>
              <a:rPr lang="fr-FR" dirty="0">
                <a:latin typeface="Arial" pitchFamily="34" charset="0"/>
              </a:rPr>
              <a:t>59 + 16 (procédure 2 – le passage à la dizaine supérieure [60 + 15] facilite la tâche)</a:t>
            </a:r>
          </a:p>
          <a:p>
            <a:r>
              <a:rPr lang="fr-FR" dirty="0">
                <a:latin typeface="Arial" pitchFamily="34" charset="0"/>
              </a:rPr>
              <a:t>C’est dans cette phase que se </a:t>
            </a:r>
            <a:r>
              <a:rPr lang="fr-FR" dirty="0" err="1">
                <a:latin typeface="Arial" pitchFamily="34" charset="0"/>
              </a:rPr>
              <a:t>concrétuisent</a:t>
            </a:r>
            <a:r>
              <a:rPr lang="fr-FR" dirty="0">
                <a:latin typeface="Arial" pitchFamily="34" charset="0"/>
              </a:rPr>
              <a:t> les « procédures personnelles)</a:t>
            </a:r>
          </a:p>
        </p:txBody>
      </p:sp>
      <p:sp>
        <p:nvSpPr>
          <p:cNvPr id="30724" name="Espace réservé du numéro de diapositive 3"/>
          <p:cNvSpPr>
            <a:spLocks noGrp="1"/>
          </p:cNvSpPr>
          <p:nvPr>
            <p:ph type="sldNum" sz="quarter" idx="5"/>
          </p:nvPr>
        </p:nvSpPr>
        <p:spPr>
          <a:noFill/>
        </p:spPr>
        <p:txBody>
          <a:bodyPr/>
          <a:lstStyle/>
          <a:p>
            <a:fld id="{2E6AD37A-323E-446C-9373-AAF5FEE3598D}" type="slidenum">
              <a:rPr lang="fr-FR" smtClean="0">
                <a:solidFill>
                  <a:prstClr val="black"/>
                </a:solidFill>
              </a:rPr>
              <a:pPr/>
              <a:t>31</a:t>
            </a:fld>
            <a:endParaRPr lang="fr-F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a:ln/>
        </p:spPr>
        <p:txBody>
          <a:bodyPr/>
          <a:lstStyle/>
          <a:p>
            <a:r>
              <a:rPr lang="fr-FR" dirty="0"/>
              <a:t>Le processus d’enseignement consiste à construire progressivement les automatismes correspondant à chacune des procédures retenues (ici on fait le choix de ne pas retenir les deux décompositions trop lourdes en mémoire).</a:t>
            </a:r>
          </a:p>
          <a:p>
            <a:r>
              <a:rPr lang="fr-FR" dirty="0"/>
              <a:t>La semaine 1, quatre séances courtes, impose un passage systématique par la décomposition du second nombre dans diverses situations où l’élève doit transposer (mentalement) : l’enseignant écrit à chaque fois la somme en ligne correcte) </a:t>
            </a:r>
          </a:p>
          <a:p>
            <a:r>
              <a:rPr lang="fr-FR" dirty="0"/>
              <a:t>La semaine 2 c’est une autre procédure</a:t>
            </a:r>
          </a:p>
          <a:p>
            <a:r>
              <a:rPr lang="fr-FR" dirty="0"/>
              <a:t>Et ainsi de suite…</a:t>
            </a:r>
          </a:p>
          <a:p>
            <a:endParaRPr lang="fr-FR" dirty="0"/>
          </a:p>
          <a:p>
            <a:r>
              <a:rPr lang="fr-FR" dirty="0"/>
              <a:t>Une semaine est enfin consacrée à l’adaptation : le choix personnel que chacun justifiera :</a:t>
            </a:r>
          </a:p>
          <a:p>
            <a:r>
              <a:rPr lang="fr-FR" dirty="0"/>
              <a:t>56 + 19 (procédure 3 - le passage à 20 est plus aisé – on retire 1, c’est le prédécesseur)</a:t>
            </a:r>
          </a:p>
          <a:p>
            <a:r>
              <a:rPr lang="fr-FR" dirty="0"/>
              <a:t>59 + 16 (procédure 2 – le passage à la dizaine supérieure [60 + 15] facilite la tâche)</a:t>
            </a:r>
          </a:p>
          <a:p>
            <a:r>
              <a:rPr lang="fr-FR" dirty="0"/>
              <a:t>C’est dans cette phase que se concrétisent les « procédures personnelles)</a:t>
            </a:r>
          </a:p>
          <a:p>
            <a:endParaRPr lang="fr-FR" dirty="0"/>
          </a:p>
          <a:p>
            <a:r>
              <a:rPr lang="fr-FR" dirty="0"/>
              <a:t>La pertinence d'une démarche "personnelle" est la </a:t>
            </a:r>
            <a:r>
              <a:rPr lang="fr-FR" b="1" dirty="0"/>
              <a:t>conjugaison</a:t>
            </a:r>
            <a:r>
              <a:rPr lang="fr-FR" dirty="0"/>
              <a:t> d'une procédure assimilée et d'une mémoire réactive de faits numériques. Par exemple : utiliser la décomposition d'un des nombres en jeu du fait que celle-ci est simplificatrice dans le contexte.</a:t>
            </a:r>
          </a:p>
        </p:txBody>
      </p:sp>
      <p:sp>
        <p:nvSpPr>
          <p:cNvPr id="30724" name="Espace réservé du numéro de diapositive 3"/>
          <p:cNvSpPr>
            <a:spLocks noGrp="1"/>
          </p:cNvSpPr>
          <p:nvPr>
            <p:ph type="sldNum" sz="quarter" idx="5"/>
          </p:nvPr>
        </p:nvSpPr>
        <p:spPr>
          <a:noFill/>
        </p:spPr>
        <p:txBody>
          <a:bodyPr/>
          <a:lstStyle/>
          <a:p>
            <a:fld id="{F6241066-3BF8-4725-9A36-2DA96DABF11D}" type="slidenum">
              <a:rPr lang="fr-FR" smtClean="0">
                <a:solidFill>
                  <a:prstClr val="black"/>
                </a:solidFill>
              </a:rPr>
              <a:pPr/>
              <a:t>32</a:t>
            </a:fld>
            <a:endParaRPr lang="fr-FR">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Cette distinction doit organiser une logique d’enseignement qui n’est pas toujours très clairement identifiée</a:t>
            </a:r>
            <a:r>
              <a:rPr lang="fr-FR" baseline="0" dirty="0"/>
              <a:t> (distinction de la mémorisation des faits numériques et de l’enseignement de procédures précises) et conforter l’étroite liaison que les programmes ont établi entre nombre et calcul.</a:t>
            </a:r>
          </a:p>
          <a:p>
            <a:endParaRPr lang="fr-FR" dirty="0"/>
          </a:p>
          <a:p>
            <a:r>
              <a:rPr lang="fr-FR" dirty="0"/>
              <a:t>L’apprentissage des tables ne ressemble pas à l’apprentissage des procédures (voir plus loin).</a:t>
            </a:r>
          </a:p>
          <a:p>
            <a:r>
              <a:rPr lang="fr-FR" dirty="0"/>
              <a:t>L’interrogation sur les tables (réponses rapides) ne ressemble pas aux interrogations sur les procédures (réponses construites).</a:t>
            </a:r>
          </a:p>
          <a:p>
            <a:endParaRPr lang="fr-FR" dirty="0"/>
          </a:p>
          <a:p>
            <a:r>
              <a:rPr lang="fr-FR" dirty="0"/>
              <a:t>La mémoire des faits numériques ne doit engendrer aucun calcul !</a:t>
            </a:r>
          </a:p>
          <a:p>
            <a:endParaRPr lang="fr-FR" dirty="0"/>
          </a:p>
          <a:p>
            <a:r>
              <a:rPr lang="fr-FR" dirty="0"/>
              <a:t>Cela pose néanmoins la question des étapes intermédiaires : 8 + 7 relève au CP de la procédure (décomposition de 7 en 2 + 5, </a:t>
            </a:r>
            <a:r>
              <a:rPr lang="fr-FR" dirty="0" err="1"/>
              <a:t>surcomptage</a:t>
            </a:r>
            <a:r>
              <a:rPr lang="fr-FR" dirty="0"/>
              <a:t>). Le passage de la procédure à la mémorisation des faits demande un enseignement précis et progressif. </a:t>
            </a:r>
          </a:p>
          <a:p>
            <a:endParaRPr lang="fr-FR" dirty="0"/>
          </a:p>
          <a:p>
            <a:r>
              <a:rPr lang="fr-FR" sz="1200" u="sng" kern="1200" dirty="0">
                <a:solidFill>
                  <a:schemeClr val="tx1"/>
                </a:solidFill>
                <a:effectLst/>
                <a:latin typeface="+mn-lt"/>
                <a:ea typeface="+mn-ea"/>
                <a:cs typeface="+mn-cs"/>
              </a:rPr>
              <a:t>Assurer la </a:t>
            </a:r>
            <a:r>
              <a:rPr lang="fr-FR" sz="1200" u="sng" kern="1200" dirty="0" err="1">
                <a:solidFill>
                  <a:schemeClr val="tx1"/>
                </a:solidFill>
                <a:effectLst/>
                <a:latin typeface="+mn-lt"/>
                <a:ea typeface="+mn-ea"/>
                <a:cs typeface="+mn-cs"/>
              </a:rPr>
              <a:t>co</a:t>
            </a:r>
            <a:r>
              <a:rPr lang="fr-FR" sz="1200" u="sng" kern="1200" dirty="0">
                <a:solidFill>
                  <a:schemeClr val="tx1"/>
                </a:solidFill>
                <a:effectLst/>
                <a:latin typeface="+mn-lt"/>
                <a:ea typeface="+mn-ea"/>
                <a:cs typeface="+mn-cs"/>
              </a:rPr>
              <a:t> des faits numériques : </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Co des tables dans les 2 sens</a:t>
            </a:r>
          </a:p>
          <a:p>
            <a:pPr lvl="0"/>
            <a:r>
              <a:rPr lang="fr-FR" sz="1200" kern="1200" dirty="0">
                <a:solidFill>
                  <a:schemeClr val="tx1"/>
                </a:solidFill>
                <a:effectLst/>
                <a:latin typeface="+mn-lt"/>
                <a:ea typeface="+mn-ea"/>
                <a:cs typeface="+mn-cs"/>
              </a:rPr>
              <a:t>Soulager la mémoire de travail</a:t>
            </a:r>
          </a:p>
          <a:p>
            <a:pPr lvl="0"/>
            <a:r>
              <a:rPr lang="fr-FR" sz="1200" kern="1200" dirty="0">
                <a:solidFill>
                  <a:schemeClr val="tx1"/>
                </a:solidFill>
                <a:effectLst/>
                <a:latin typeface="+mn-lt"/>
                <a:ea typeface="+mn-ea"/>
                <a:cs typeface="+mn-cs"/>
              </a:rPr>
              <a:t>Des nombre qui « parlent » / 14 objets identiques pèsent 63 KG. Combien pèsent 4 de ces objets</a:t>
            </a:r>
          </a:p>
          <a:p>
            <a:pPr lvl="0"/>
            <a:r>
              <a:rPr lang="fr-FR" sz="1200" kern="1200" dirty="0">
                <a:solidFill>
                  <a:schemeClr val="tx1"/>
                </a:solidFill>
                <a:effectLst/>
                <a:latin typeface="+mn-lt"/>
                <a:ea typeface="+mn-ea"/>
                <a:cs typeface="+mn-cs"/>
              </a:rPr>
              <a:t>Pouvoir aborder sereinement le calcul posé (les 2 s’enrichissent mutuellement)</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fld id="{F58A46F9-0AAB-4843-9164-B22875EFB1FE}" type="slidenum">
              <a:rPr lang="fr-FR" smtClean="0">
                <a:solidFill>
                  <a:prstClr val="black"/>
                </a:solidFill>
              </a:rPr>
              <a:pPr>
                <a:defRPr/>
              </a:pPr>
              <a:t>33</a:t>
            </a:fld>
            <a:endParaRPr lang="fr-FR">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a:t>La complémentarité n’est pas symétrique : on ne peut identifier, reconnaître, ni produire une procédure sans la fonder sur des « faits numériques » établis.</a:t>
            </a:r>
          </a:p>
          <a:p>
            <a:pPr>
              <a:defRPr/>
            </a:pPr>
            <a:endParaRPr lang="fr-FR" dirty="0"/>
          </a:p>
          <a:p>
            <a:pPr>
              <a:defRPr/>
            </a:pPr>
            <a:r>
              <a:rPr lang="fr-FR" dirty="0"/>
              <a:t>La mémorisation doit distinguer deux étapes : </a:t>
            </a:r>
          </a:p>
          <a:p>
            <a:pPr>
              <a:buFontTx/>
              <a:buChar char="-"/>
              <a:defRPr/>
            </a:pPr>
            <a:r>
              <a:rPr lang="fr-FR" dirty="0"/>
              <a:t>Les faits numériques disponibles :  les associations (un couple de nombres : sa somme, son produit) produisent immédiatement un résultat</a:t>
            </a:r>
          </a:p>
          <a:p>
            <a:pPr>
              <a:buFontTx/>
              <a:buChar char="-"/>
              <a:defRPr/>
            </a:pPr>
            <a:r>
              <a:rPr lang="fr-FR" dirty="0"/>
              <a:t>Les faits mobilisables : un retour explicite est nécessaire (recours, pour les tables d’addition à une petite décomposition – 9 et 9 devient 9 et 1 et 8 ; c’est plus difficile pour les tables de multiplication – l’élève alors reprend la récitation de la table concernée pour trouver le résultat) ; c’est une difficulté très sensible qui fait obstacle à la mise en œuvre des procédures. </a:t>
            </a:r>
          </a:p>
          <a:p>
            <a:pPr>
              <a:buFontTx/>
              <a:buChar char="-"/>
              <a:defRPr/>
            </a:pPr>
            <a:endParaRPr lang="fr-FR" dirty="0"/>
          </a:p>
          <a:p>
            <a:pPr>
              <a:buFontTx/>
              <a:buChar char="-"/>
              <a:defRPr/>
            </a:pPr>
            <a:r>
              <a:rPr lang="fr-FR" dirty="0"/>
              <a:t>Comme les procédures, les tables sont enseignées en classe (et révisées « à la maison »)</a:t>
            </a:r>
          </a:p>
          <a:p>
            <a:pPr eaLnBrk="1" hangingPunct="1">
              <a:buFont typeface="Wingdings" pitchFamily="2" charset="2"/>
              <a:buChar char="Ø"/>
              <a:defRPr/>
            </a:pPr>
            <a:endParaRPr lang="fr-FR" dirty="0"/>
          </a:p>
          <a:p>
            <a:pPr eaLnBrk="1" hangingPunct="1">
              <a:buFont typeface="Wingdings" pitchFamily="2" charset="2"/>
              <a:buNone/>
              <a:defRPr/>
            </a:pPr>
            <a:r>
              <a:rPr lang="fr-FR" dirty="0"/>
              <a:t>Quelques angles de réflexion :</a:t>
            </a:r>
          </a:p>
          <a:p>
            <a:pPr eaLnBrk="1" hangingPunct="1">
              <a:buFont typeface="Wingdings" pitchFamily="2" charset="2"/>
              <a:buChar char="Ø"/>
              <a:defRPr/>
            </a:pPr>
            <a:r>
              <a:rPr lang="fr-FR" dirty="0"/>
              <a:t>Connaissances mobilisées</a:t>
            </a:r>
          </a:p>
          <a:p>
            <a:pPr eaLnBrk="1" hangingPunct="1">
              <a:buFont typeface="Wingdings" pitchFamily="2" charset="2"/>
              <a:buChar char="Ø"/>
              <a:defRPr/>
            </a:pPr>
            <a:r>
              <a:rPr lang="fr-FR" dirty="0"/>
              <a:t>Coût en mémoire</a:t>
            </a:r>
          </a:p>
          <a:p>
            <a:pPr eaLnBrk="1" hangingPunct="1">
              <a:buFont typeface="Wingdings" pitchFamily="2" charset="2"/>
              <a:buChar char="Ø"/>
              <a:defRPr/>
            </a:pPr>
            <a:r>
              <a:rPr lang="fr-FR" dirty="0"/>
              <a:t>Coût en calcul </a:t>
            </a:r>
          </a:p>
          <a:p>
            <a:endParaRPr lang="fr-FR" dirty="0"/>
          </a:p>
        </p:txBody>
      </p:sp>
      <p:sp>
        <p:nvSpPr>
          <p:cNvPr id="4" name="Espace réservé du numéro de diapositive 3"/>
          <p:cNvSpPr>
            <a:spLocks noGrp="1"/>
          </p:cNvSpPr>
          <p:nvPr>
            <p:ph type="sldNum" sz="quarter" idx="10"/>
          </p:nvPr>
        </p:nvSpPr>
        <p:spPr/>
        <p:txBody>
          <a:bodyPr/>
          <a:lstStyle/>
          <a:p>
            <a:fld id="{C128E413-F388-41EF-B578-8E17E9D9E3A0}" type="slidenum">
              <a:rPr lang="fr-FR" smtClean="0"/>
              <a:t>34</a:t>
            </a:fld>
            <a:endParaRPr lang="fr-FR"/>
          </a:p>
        </p:txBody>
      </p:sp>
    </p:spTree>
    <p:extLst>
      <p:ext uri="{BB962C8B-B14F-4D97-AF65-F5344CB8AC3E}">
        <p14:creationId xmlns:p14="http://schemas.microsoft.com/office/powerpoint/2010/main" val="2341771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err="1">
                <a:solidFill>
                  <a:schemeClr val="tx1"/>
                </a:solidFill>
                <a:effectLst/>
                <a:latin typeface="+mn-lt"/>
                <a:ea typeface="+mn-ea"/>
                <a:cs typeface="+mn-cs"/>
              </a:rPr>
              <a:t>Méthode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pédagogique</a:t>
            </a:r>
            <a:r>
              <a:rPr lang="fr-FR" sz="1200" kern="1200" dirty="0">
                <a:solidFill>
                  <a:schemeClr val="tx1"/>
                </a:solidFill>
                <a:effectLst/>
                <a:latin typeface="+mn-lt"/>
                <a:ea typeface="+mn-ea"/>
                <a:cs typeface="+mn-cs"/>
              </a:rPr>
              <a:t> : Alternance d’apports </a:t>
            </a:r>
            <a:r>
              <a:rPr lang="fr-FR" sz="1200" kern="1200" dirty="0" err="1">
                <a:solidFill>
                  <a:schemeClr val="tx1"/>
                </a:solidFill>
                <a:effectLst/>
                <a:latin typeface="+mn-lt"/>
                <a:ea typeface="+mn-ea"/>
                <a:cs typeface="+mn-cs"/>
              </a:rPr>
              <a:t>théoriques</a:t>
            </a:r>
            <a:r>
              <a:rPr lang="fr-FR" sz="1200" kern="1200" dirty="0">
                <a:solidFill>
                  <a:schemeClr val="tx1"/>
                </a:solidFill>
                <a:effectLst/>
                <a:latin typeface="+mn-lt"/>
                <a:ea typeface="+mn-ea"/>
                <a:cs typeface="+mn-cs"/>
              </a:rPr>
              <a:t>, d’exercices et d’</a:t>
            </a:r>
            <a:r>
              <a:rPr lang="fr-FR" sz="1200" kern="1200" dirty="0" err="1">
                <a:solidFill>
                  <a:schemeClr val="tx1"/>
                </a:solidFill>
                <a:effectLst/>
                <a:latin typeface="+mn-lt"/>
                <a:ea typeface="+mn-ea"/>
                <a:cs typeface="+mn-cs"/>
              </a:rPr>
              <a:t>échanges</a:t>
            </a:r>
            <a:r>
              <a:rPr lang="fr-FR" sz="1200" kern="1200" dirty="0">
                <a:solidFill>
                  <a:schemeClr val="tx1"/>
                </a:solidFill>
                <a:effectLst/>
                <a:latin typeface="+mn-lt"/>
                <a:ea typeface="+mn-ea"/>
                <a:cs typeface="+mn-cs"/>
              </a:rPr>
              <a:t> entre les participants </a:t>
            </a:r>
            <a:endParaRPr lang="fr-FR" dirty="0">
              <a:effectLst/>
            </a:endParaRPr>
          </a:p>
          <a:p>
            <a:endParaRPr lang="fr-FR" dirty="0">
              <a:effectLst/>
            </a:endParaRPr>
          </a:p>
          <a:p>
            <a:r>
              <a:rPr lang="fr-FR" dirty="0">
                <a:effectLst/>
              </a:rPr>
              <a:t>LIEN</a:t>
            </a:r>
            <a:endParaRPr lang="fr-FR" dirty="0"/>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35</a:t>
            </a:fld>
            <a:endParaRPr lang="fr-FR"/>
          </a:p>
        </p:txBody>
      </p:sp>
    </p:spTree>
    <p:extLst>
      <p:ext uri="{BB962C8B-B14F-4D97-AF65-F5344CB8AC3E}">
        <p14:creationId xmlns:p14="http://schemas.microsoft.com/office/powerpoint/2010/main" val="2376357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7E8F50-8178-4080-9467-D3BC4E792058}" type="slidenum">
              <a:rPr lang="fr-FR" smtClean="0"/>
              <a:pPr/>
              <a:t>37</a:t>
            </a:fld>
            <a:endParaRPr lang="fr-FR"/>
          </a:p>
        </p:txBody>
      </p:sp>
    </p:spTree>
    <p:extLst>
      <p:ext uri="{BB962C8B-B14F-4D97-AF65-F5344CB8AC3E}">
        <p14:creationId xmlns:p14="http://schemas.microsoft.com/office/powerpoint/2010/main" val="3898094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pPr/>
              <a:t>38</a:t>
            </a:fld>
            <a:endParaRPr lang="fr-FR" dirty="0"/>
          </a:p>
        </p:txBody>
      </p:sp>
    </p:spTree>
    <p:extLst>
      <p:ext uri="{BB962C8B-B14F-4D97-AF65-F5344CB8AC3E}">
        <p14:creationId xmlns:p14="http://schemas.microsoft.com/office/powerpoint/2010/main" val="122203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baseline="0" dirty="0">
                <a:ln>
                  <a:noFill/>
                </a:ln>
                <a:solidFill>
                  <a:srgbClr val="000000"/>
                </a:solidFill>
                <a:latin typeface="Calibri" pitchFamily="34"/>
                <a:ea typeface="Microsoft YaHei" pitchFamily="34"/>
                <a:cs typeface="Microsoft YaHei" pitchFamily="34"/>
              </a:rPr>
              <a:t>CEDRE: </a:t>
            </a:r>
            <a:r>
              <a:rPr lang="fr-FR" sz="1200" b="0" i="0" kern="1200" dirty="0">
                <a:solidFill>
                  <a:schemeClr val="tx1"/>
                </a:solidFill>
                <a:effectLst/>
                <a:latin typeface="+mn-lt"/>
                <a:ea typeface="+mn-ea"/>
                <a:cs typeface="+mn-cs"/>
              </a:rPr>
              <a:t>à portée nationale, s’intéresse à ce que les élèves ont assimilé tant sur un plan de connaissances que de compétences relativement aux programmes qui définissent le cadre des enseignements qu’ils ont reçus, ainsi qu’aux différentes modalités de conceptualisation chez l’élève telles qu’elles sont décrites dans les travaux de la recherche</a:t>
            </a:r>
          </a:p>
          <a:p>
            <a:r>
              <a:rPr lang="fr-FR" sz="1200" b="1" i="0" kern="1200" dirty="0">
                <a:solidFill>
                  <a:schemeClr val="tx1"/>
                </a:solidFill>
                <a:effectLst/>
                <a:latin typeface="+mn-lt"/>
                <a:ea typeface="+mn-ea"/>
                <a:cs typeface="+mn-cs"/>
              </a:rPr>
              <a:t>Le cycle des évaluations disciplinaires réalisées sur échantillons (</a:t>
            </a:r>
            <a:r>
              <a:rPr lang="fr-FR" sz="1200" b="1" i="0" kern="1200" dirty="0" err="1">
                <a:solidFill>
                  <a:schemeClr val="tx1"/>
                </a:solidFill>
                <a:effectLst/>
                <a:latin typeface="+mn-lt"/>
                <a:ea typeface="+mn-ea"/>
                <a:cs typeface="+mn-cs"/>
              </a:rPr>
              <a:t>Cedre</a:t>
            </a:r>
            <a:r>
              <a:rPr lang="fr-FR" sz="1200" b="1" i="0" kern="1200" dirty="0">
                <a:solidFill>
                  <a:schemeClr val="tx1"/>
                </a:solidFill>
                <a:effectLst/>
                <a:latin typeface="+mn-lt"/>
                <a:ea typeface="+mn-ea"/>
                <a:cs typeface="+mn-cs"/>
              </a:rPr>
              <a:t>), engagé depuis 2003, permet de mesurer les compétences des élèves en fin d’école et en fin de collège.</a:t>
            </a:r>
            <a:endParaRPr lang="fr-FR" sz="1200" b="0" i="0" u="none" strike="noStrike" baseline="0" dirty="0">
              <a:ln>
                <a:noFill/>
              </a:ln>
              <a:solidFill>
                <a:srgbClr val="000000"/>
              </a:solidFill>
              <a:latin typeface="Calibri" pitchFamily="34"/>
              <a:ea typeface="Microsoft YaHei" pitchFamily="34"/>
              <a:cs typeface="Microsoft YaHei" pitchFamily="34"/>
            </a:endParaRPr>
          </a:p>
          <a:p>
            <a:r>
              <a:rPr lang="fr-FR" sz="1200" b="0" i="0" kern="1200" dirty="0">
                <a:solidFill>
                  <a:schemeClr val="tx1"/>
                </a:solidFill>
                <a:effectLst/>
                <a:latin typeface="+mn-lt"/>
                <a:ea typeface="+mn-ea"/>
                <a:cs typeface="+mn-cs"/>
              </a:rPr>
              <a:t>PISA, à portée internationale, porte sur la « culture mathématique » </a:t>
            </a:r>
            <a:endParaRPr lang="fr-FR" sz="1200" b="0" i="0" u="none" strike="noStrike" baseline="30000" dirty="0">
              <a:ln>
                <a:noFill/>
              </a:ln>
              <a:solidFill>
                <a:srgbClr val="000000"/>
              </a:solidFill>
              <a:latin typeface="Calibri" pitchFamily="34"/>
              <a:ea typeface="Microsoft YaHei" pitchFamily="34"/>
              <a:cs typeface="Microsoft YaHei" pitchFamily="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ln>
                  <a:noFill/>
                </a:ln>
                <a:solidFill>
                  <a:srgbClr val="000000"/>
                </a:solidFill>
                <a:latin typeface="Calibri" pitchFamily="34"/>
                <a:ea typeface="Microsoft YaHei" pitchFamily="34"/>
                <a:cs typeface="Microsoft YaHei" pitchFamily="34"/>
              </a:rPr>
              <a:t>À l’entrée en 6</a:t>
            </a:r>
            <a:r>
              <a:rPr lang="fr-FR" sz="1200" b="0" i="0" u="none" strike="noStrike" baseline="30000" dirty="0">
                <a:ln>
                  <a:noFill/>
                </a:ln>
                <a:solidFill>
                  <a:srgbClr val="000000"/>
                </a:solidFill>
                <a:latin typeface="Calibri" pitchFamily="34"/>
                <a:ea typeface="Microsoft YaHei" pitchFamily="34"/>
                <a:cs typeface="Microsoft YaHei" pitchFamily="34"/>
              </a:rPr>
              <a:t>e</a:t>
            </a:r>
            <a:r>
              <a:rPr lang="fr-FR" sz="1200" b="0" i="0" u="none" strike="noStrike" baseline="0" dirty="0">
                <a:ln>
                  <a:noFill/>
                </a:ln>
                <a:solidFill>
                  <a:srgbClr val="000000"/>
                </a:solidFill>
                <a:latin typeface="Calibri" pitchFamily="34"/>
                <a:ea typeface="Microsoft YaHei" pitchFamily="34"/>
                <a:cs typeface="Microsoft YaHei" pitchFamily="34"/>
              </a:rPr>
              <a:t> moins d’un élève sur deux réussit à passer d’une écriture décimale d’un nombre décimal à une de ses écritures fractionnaires</a:t>
            </a:r>
          </a:p>
          <a:p>
            <a:endParaRPr lang="fr-FR" dirty="0"/>
          </a:p>
        </p:txBody>
      </p:sp>
      <p:sp>
        <p:nvSpPr>
          <p:cNvPr id="4" name="Espace réservé du numéro de diapositive 3"/>
          <p:cNvSpPr>
            <a:spLocks noGrp="1"/>
          </p:cNvSpPr>
          <p:nvPr>
            <p:ph type="sldNum" sz="quarter" idx="10"/>
          </p:nvPr>
        </p:nvSpPr>
        <p:spPr/>
        <p:txBody>
          <a:bodyPr/>
          <a:lstStyle/>
          <a:p>
            <a:fld id="{C128E413-F388-41EF-B578-8E17E9D9E3A0}" type="slidenum">
              <a:rPr lang="fr-FR" smtClean="0"/>
              <a:t>9</a:t>
            </a:fld>
            <a:endParaRPr lang="fr-FR"/>
          </a:p>
        </p:txBody>
      </p:sp>
    </p:spTree>
    <p:extLst>
      <p:ext uri="{BB962C8B-B14F-4D97-AF65-F5344CB8AC3E}">
        <p14:creationId xmlns:p14="http://schemas.microsoft.com/office/powerpoint/2010/main" val="3867891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7E8F50-8178-4080-9467-D3BC4E792058}" type="slidenum">
              <a:rPr lang="fr-FR" smtClean="0"/>
              <a:pPr/>
              <a:t>45</a:t>
            </a:fld>
            <a:endParaRPr lang="fr-FR"/>
          </a:p>
        </p:txBody>
      </p:sp>
    </p:spTree>
    <p:extLst>
      <p:ext uri="{BB962C8B-B14F-4D97-AF65-F5344CB8AC3E}">
        <p14:creationId xmlns:p14="http://schemas.microsoft.com/office/powerpoint/2010/main" val="3468760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commentaires 2"/>
          <p:cNvSpPr>
            <a:spLocks noGrp="1"/>
          </p:cNvSpPr>
          <p:nvPr>
            <p:ph type="body" idx="1"/>
          </p:nvPr>
        </p:nvSpPr>
        <p:spPr>
          <a:noFill/>
          <a:ln/>
        </p:spPr>
        <p:txBody>
          <a:bodyPr/>
          <a:lstStyle/>
          <a:p>
            <a:r>
              <a:rPr lang="fr-FR"/>
              <a:t>Enseigner les tables de multiplication relève d’un fin travail d’exploration :</a:t>
            </a:r>
          </a:p>
          <a:p>
            <a:r>
              <a:rPr lang="fr-FR"/>
              <a:t>Pairs / impairs</a:t>
            </a:r>
          </a:p>
          <a:p>
            <a:r>
              <a:rPr lang="fr-FR"/>
              <a:t>Doubles (4x3 est le double de 2x3)</a:t>
            </a:r>
          </a:p>
          <a:p>
            <a:r>
              <a:rPr lang="fr-FR"/>
              <a:t>Triples </a:t>
            </a:r>
          </a:p>
          <a:p>
            <a:r>
              <a:rPr lang="fr-FR"/>
              <a:t>On peut recommander de présenter séparément la table des carrés</a:t>
            </a:r>
          </a:p>
          <a:p>
            <a:endParaRPr lang="fr-FR"/>
          </a:p>
          <a:p>
            <a:endParaRPr lang="fr-FR"/>
          </a:p>
        </p:txBody>
      </p:sp>
      <p:sp>
        <p:nvSpPr>
          <p:cNvPr id="28676" name="Espace réservé du numéro de diapositive 3"/>
          <p:cNvSpPr>
            <a:spLocks noGrp="1"/>
          </p:cNvSpPr>
          <p:nvPr>
            <p:ph type="sldNum" sz="quarter" idx="5"/>
          </p:nvPr>
        </p:nvSpPr>
        <p:spPr>
          <a:noFill/>
        </p:spPr>
        <p:txBody>
          <a:bodyPr/>
          <a:lstStyle/>
          <a:p>
            <a:fld id="{49995C44-1E65-45B3-AE3D-A335300CBCE6}" type="slidenum">
              <a:rPr lang="fr-FR" smtClean="0">
                <a:solidFill>
                  <a:prstClr val="black"/>
                </a:solidFill>
              </a:rPr>
              <a:pPr/>
              <a:t>52</a:t>
            </a:fld>
            <a:endParaRPr lang="fr-FR">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indent="-171450">
              <a:buFont typeface="Arial" pitchFamily="34" charset="0"/>
              <a:buChar char="•"/>
            </a:pPr>
            <a:r>
              <a:rPr lang="fr-FR" dirty="0">
                <a:solidFill>
                  <a:srgbClr val="FFC000"/>
                </a:solidFill>
              </a:rPr>
              <a:t>Les tables de 4 et 8 : </a:t>
            </a:r>
            <a:r>
              <a:rPr lang="fr-FR" dirty="0"/>
              <a:t>sont ensuite bien placées, car on peut dire que la table de 4 est le double de la table de 2, et celle de 8 le double de la table de 4. On a ainsi une  séquence des tables de 2, 4 et 8.</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dirty="0"/>
              <a:t>La table de 9 peut être facilitée par un certain nombre de remarques du type : « Le chiffre des dizaines avance toujours de 1, alors que le chiffre des unités recule toujours de 1. Ex : 18, 27, 36…. »  « Quand je dis 3 x 9 : le résultat pour les dizaines c’est 3 moins 1, et pour les unités c’est le complément à 9 »</a:t>
            </a:r>
          </a:p>
          <a:p>
            <a:pPr marL="171450" indent="-171450">
              <a:buFont typeface="Arial"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0A7E8F50-8178-4080-9467-D3BC4E792058}" type="slidenum">
              <a:rPr lang="fr-FR" smtClean="0"/>
              <a:pPr/>
              <a:t>54</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commentaires 2"/>
          <p:cNvSpPr>
            <a:spLocks noGrp="1"/>
          </p:cNvSpPr>
          <p:nvPr>
            <p:ph type="body" idx="1"/>
          </p:nvPr>
        </p:nvSpPr>
        <p:spPr>
          <a:noFill/>
          <a:ln/>
        </p:spPr>
        <p:txBody>
          <a:bodyPr/>
          <a:lstStyle/>
          <a:p>
            <a:endParaRPr lang="fr-FR" dirty="0"/>
          </a:p>
          <a:p>
            <a:endParaRPr lang="fr-FR" dirty="0"/>
          </a:p>
          <a:p>
            <a:endParaRPr lang="fr-FR" dirty="0"/>
          </a:p>
        </p:txBody>
      </p:sp>
      <p:sp>
        <p:nvSpPr>
          <p:cNvPr id="28676" name="Espace réservé du numéro de diapositive 3"/>
          <p:cNvSpPr>
            <a:spLocks noGrp="1"/>
          </p:cNvSpPr>
          <p:nvPr>
            <p:ph type="sldNum" sz="quarter" idx="5"/>
          </p:nvPr>
        </p:nvSpPr>
        <p:spPr>
          <a:noFill/>
        </p:spPr>
        <p:txBody>
          <a:bodyPr/>
          <a:lstStyle/>
          <a:p>
            <a:fld id="{49995C44-1E65-45B3-AE3D-A335300CBCE6}" type="slidenum">
              <a:rPr lang="fr-FR" smtClean="0">
                <a:solidFill>
                  <a:prstClr val="black"/>
                </a:solidFill>
              </a:rPr>
              <a:pPr/>
              <a:t>60</a:t>
            </a:fld>
            <a:endParaRPr lang="fr-FR">
              <a:solidFill>
                <a:prstClr val="black"/>
              </a:solidFill>
            </a:endParaRPr>
          </a:p>
        </p:txBody>
      </p:sp>
    </p:spTree>
    <p:extLst>
      <p:ext uri="{BB962C8B-B14F-4D97-AF65-F5344CB8AC3E}">
        <p14:creationId xmlns:p14="http://schemas.microsoft.com/office/powerpoint/2010/main" val="655460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Attendues de fin de cycle:</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a:t>Calculer avec des nombres entiers et des nombres décimaux</a:t>
            </a:r>
          </a:p>
          <a:p>
            <a:endParaRPr lang="fr-FR" dirty="0"/>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70</a:t>
            </a:fld>
            <a:endParaRPr lang="fr-FR"/>
          </a:p>
        </p:txBody>
      </p:sp>
    </p:spTree>
    <p:extLst>
      <p:ext uri="{BB962C8B-B14F-4D97-AF65-F5344CB8AC3E}">
        <p14:creationId xmlns:p14="http://schemas.microsoft.com/office/powerpoint/2010/main" val="3654064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Attendues de fin de cycle:</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a:t>Calculer avec des nombres entiers et des nombres décimaux</a:t>
            </a:r>
          </a:p>
          <a:p>
            <a:endParaRPr lang="fr-FR" dirty="0"/>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71</a:t>
            </a:fld>
            <a:endParaRPr lang="fr-FR"/>
          </a:p>
        </p:txBody>
      </p:sp>
    </p:spTree>
    <p:extLst>
      <p:ext uri="{BB962C8B-B14F-4D97-AF65-F5344CB8AC3E}">
        <p14:creationId xmlns:p14="http://schemas.microsoft.com/office/powerpoint/2010/main" val="2665338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pPr/>
              <a:t>72</a:t>
            </a:fld>
            <a:endParaRPr lang="fr-FR" dirty="0"/>
          </a:p>
        </p:txBody>
      </p:sp>
    </p:spTree>
    <p:extLst>
      <p:ext uri="{BB962C8B-B14F-4D97-AF65-F5344CB8AC3E}">
        <p14:creationId xmlns:p14="http://schemas.microsoft.com/office/powerpoint/2010/main" val="79902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pPr/>
              <a:t>73</a:t>
            </a:fld>
            <a:endParaRPr lang="fr-FR" dirty="0"/>
          </a:p>
        </p:txBody>
      </p:sp>
    </p:spTree>
    <p:extLst>
      <p:ext uri="{BB962C8B-B14F-4D97-AF65-F5344CB8AC3E}">
        <p14:creationId xmlns:p14="http://schemas.microsoft.com/office/powerpoint/2010/main" val="1318093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documentA3V2</a:t>
            </a:r>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74</a:t>
            </a:fld>
            <a:endParaRPr lang="fr-FR"/>
          </a:p>
        </p:txBody>
      </p:sp>
    </p:spTree>
    <p:extLst>
      <p:ext uri="{BB962C8B-B14F-4D97-AF65-F5344CB8AC3E}">
        <p14:creationId xmlns:p14="http://schemas.microsoft.com/office/powerpoint/2010/main" val="1686702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err="1">
                <a:solidFill>
                  <a:schemeClr val="tx1"/>
                </a:solidFill>
                <a:effectLst/>
                <a:latin typeface="+mn-lt"/>
                <a:ea typeface="+mn-ea"/>
                <a:cs typeface="+mn-cs"/>
              </a:rPr>
              <a:t>Méthode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pédagogique</a:t>
            </a:r>
            <a:r>
              <a:rPr lang="fr-FR" sz="1200" kern="1200" dirty="0">
                <a:solidFill>
                  <a:schemeClr val="tx1"/>
                </a:solidFill>
                <a:effectLst/>
                <a:latin typeface="+mn-lt"/>
                <a:ea typeface="+mn-ea"/>
                <a:cs typeface="+mn-cs"/>
              </a:rPr>
              <a:t> : Alternance d’apports </a:t>
            </a:r>
            <a:r>
              <a:rPr lang="fr-FR" sz="1200" kern="1200" dirty="0" err="1">
                <a:solidFill>
                  <a:schemeClr val="tx1"/>
                </a:solidFill>
                <a:effectLst/>
                <a:latin typeface="+mn-lt"/>
                <a:ea typeface="+mn-ea"/>
                <a:cs typeface="+mn-cs"/>
              </a:rPr>
              <a:t>théoriques</a:t>
            </a:r>
            <a:r>
              <a:rPr lang="fr-FR" sz="1200" kern="1200" dirty="0">
                <a:solidFill>
                  <a:schemeClr val="tx1"/>
                </a:solidFill>
                <a:effectLst/>
                <a:latin typeface="+mn-lt"/>
                <a:ea typeface="+mn-ea"/>
                <a:cs typeface="+mn-cs"/>
              </a:rPr>
              <a:t>, d’exercices et d’</a:t>
            </a:r>
            <a:r>
              <a:rPr lang="fr-FR" sz="1200" kern="1200" dirty="0" err="1">
                <a:solidFill>
                  <a:schemeClr val="tx1"/>
                </a:solidFill>
                <a:effectLst/>
                <a:latin typeface="+mn-lt"/>
                <a:ea typeface="+mn-ea"/>
                <a:cs typeface="+mn-cs"/>
              </a:rPr>
              <a:t>échanges</a:t>
            </a:r>
            <a:r>
              <a:rPr lang="fr-FR" sz="1200" kern="1200" dirty="0">
                <a:solidFill>
                  <a:schemeClr val="tx1"/>
                </a:solidFill>
                <a:effectLst/>
                <a:latin typeface="+mn-lt"/>
                <a:ea typeface="+mn-ea"/>
                <a:cs typeface="+mn-cs"/>
              </a:rPr>
              <a:t> entre les participants </a:t>
            </a:r>
            <a:endParaRPr lang="fr-FR" dirty="0">
              <a:effectLst/>
            </a:endParaRPr>
          </a:p>
          <a:p>
            <a:endParaRPr lang="fr-FR" dirty="0"/>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75</a:t>
            </a:fld>
            <a:endParaRPr lang="fr-FR"/>
          </a:p>
        </p:txBody>
      </p:sp>
    </p:spTree>
    <p:extLst>
      <p:ext uri="{BB962C8B-B14F-4D97-AF65-F5344CB8AC3E}">
        <p14:creationId xmlns:p14="http://schemas.microsoft.com/office/powerpoint/2010/main" val="2376357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404040"/>
                </a:solidFill>
                <a:latin typeface="Trebuchet MS" pitchFamily="34"/>
                <a:ea typeface="Microsoft YaHei" pitchFamily="2"/>
                <a:cs typeface="Mangal" pitchFamily="2"/>
              </a:rPr>
              <a:t>une pratique régulière de calcul mental accélère le processus d’automatisation de la reconnaissance des opérations intervenant dans la résolution des problèmes.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ym typeface="Wingdings" pitchFamily="2" charset="2"/>
              </a:rPr>
              <a:t>Le calcul réfléchi nécessite </a:t>
            </a:r>
            <a:r>
              <a:rPr lang="fr-FR" sz="1200" dirty="0">
                <a:solidFill>
                  <a:srgbClr val="FF3300"/>
                </a:solidFill>
                <a:sym typeface="Wingdings" pitchFamily="2" charset="2"/>
              </a:rPr>
              <a:t>l’élaboration de procédures originales </a:t>
            </a:r>
            <a:r>
              <a:rPr lang="fr-FR" sz="1200" dirty="0">
                <a:sym typeface="Wingdings" pitchFamily="2" charset="2"/>
              </a:rPr>
              <a:t>et, par là, contribue au </a:t>
            </a:r>
            <a:r>
              <a:rPr lang="fr-FR" sz="1200" dirty="0">
                <a:solidFill>
                  <a:srgbClr val="FF3300"/>
                </a:solidFill>
                <a:sym typeface="Wingdings" pitchFamily="2" charset="2"/>
              </a:rPr>
              <a:t>développement des capacités de raisonnement</a:t>
            </a:r>
            <a:r>
              <a:rPr lang="fr-FR" sz="1200" dirty="0">
                <a:sym typeface="Wingdings"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404040"/>
              </a:solidFill>
              <a:latin typeface="Trebuchet MS" pitchFamily="34"/>
              <a:ea typeface="Microsoft YaHei" pitchFamily="2"/>
              <a:cs typeface="Mangal" pitchFamily="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ym typeface="Wingdings" pitchFamily="2" charset="2"/>
              </a:rPr>
              <a:t>Permet de construire </a:t>
            </a:r>
            <a:r>
              <a:rPr lang="fr-FR" sz="1200" dirty="0">
                <a:solidFill>
                  <a:srgbClr val="FF3300"/>
                </a:solidFill>
                <a:sym typeface="Wingdings" pitchFamily="2" charset="2"/>
              </a:rPr>
              <a:t>et renforcer </a:t>
            </a:r>
            <a:r>
              <a:rPr lang="fr-FR" sz="1200" dirty="0">
                <a:sym typeface="Wingdings" pitchFamily="2" charset="2"/>
              </a:rPr>
              <a:t>les premières connaissances relatives à la </a:t>
            </a:r>
            <a:r>
              <a:rPr lang="fr-FR" sz="1200" dirty="0">
                <a:solidFill>
                  <a:srgbClr val="FF3300"/>
                </a:solidFill>
                <a:sym typeface="Wingdings" pitchFamily="2" charset="2"/>
              </a:rPr>
              <a:t>structuration arithmétique des nombres entiers</a:t>
            </a:r>
            <a:r>
              <a:rPr lang="fr-FR" sz="1200" dirty="0">
                <a:sym typeface="Wingdings" pitchFamily="2" charset="2"/>
              </a:rPr>
              <a:t> naturels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sym typeface="Wingdings" pitchFamily="2" charset="2"/>
              </a:rPr>
              <a:t>La pratique du calcul réfléchi s’appuie, le plus souvent implicitement, sur les propriétés des opérations et, en retour, en assure une première compréhension.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404040"/>
              </a:solidFill>
              <a:latin typeface="Trebuchet MS" pitchFamily="34"/>
              <a:ea typeface="Microsoft YaHei" pitchFamily="2"/>
              <a:cs typeface="Mangal" pitchFamily="2"/>
            </a:endParaRPr>
          </a:p>
          <a:p>
            <a:endParaRPr lang="fr-FR" dirty="0"/>
          </a:p>
        </p:txBody>
      </p:sp>
      <p:sp>
        <p:nvSpPr>
          <p:cNvPr id="4" name="Espace réservé du numéro de diapositive 3"/>
          <p:cNvSpPr>
            <a:spLocks noGrp="1"/>
          </p:cNvSpPr>
          <p:nvPr>
            <p:ph type="sldNum" sz="quarter" idx="10"/>
          </p:nvPr>
        </p:nvSpPr>
        <p:spPr/>
        <p:txBody>
          <a:bodyPr/>
          <a:lstStyle/>
          <a:p>
            <a:fld id="{C128E413-F388-41EF-B578-8E17E9D9E3A0}" type="slidenum">
              <a:rPr lang="fr-FR" smtClean="0"/>
              <a:t>16</a:t>
            </a:fld>
            <a:endParaRPr lang="fr-FR"/>
          </a:p>
        </p:txBody>
      </p:sp>
    </p:spTree>
    <p:extLst>
      <p:ext uri="{BB962C8B-B14F-4D97-AF65-F5344CB8AC3E}">
        <p14:creationId xmlns:p14="http://schemas.microsoft.com/office/powerpoint/2010/main" val="2270274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err="1">
                <a:solidFill>
                  <a:schemeClr val="tx1"/>
                </a:solidFill>
                <a:effectLst/>
                <a:latin typeface="+mn-lt"/>
                <a:ea typeface="+mn-ea"/>
                <a:cs typeface="+mn-cs"/>
              </a:rPr>
              <a:t>Méthode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pédagogique</a:t>
            </a:r>
            <a:r>
              <a:rPr lang="fr-FR" sz="1200" kern="1200" dirty="0">
                <a:solidFill>
                  <a:schemeClr val="tx1"/>
                </a:solidFill>
                <a:effectLst/>
                <a:latin typeface="+mn-lt"/>
                <a:ea typeface="+mn-ea"/>
                <a:cs typeface="+mn-cs"/>
              </a:rPr>
              <a:t> : Alternance d’apports </a:t>
            </a:r>
            <a:r>
              <a:rPr lang="fr-FR" sz="1200" kern="1200" dirty="0" err="1">
                <a:solidFill>
                  <a:schemeClr val="tx1"/>
                </a:solidFill>
                <a:effectLst/>
                <a:latin typeface="+mn-lt"/>
                <a:ea typeface="+mn-ea"/>
                <a:cs typeface="+mn-cs"/>
              </a:rPr>
              <a:t>théoriques</a:t>
            </a:r>
            <a:r>
              <a:rPr lang="fr-FR" sz="1200" kern="1200" dirty="0">
                <a:solidFill>
                  <a:schemeClr val="tx1"/>
                </a:solidFill>
                <a:effectLst/>
                <a:latin typeface="+mn-lt"/>
                <a:ea typeface="+mn-ea"/>
                <a:cs typeface="+mn-cs"/>
              </a:rPr>
              <a:t>, d’exercices et d’</a:t>
            </a:r>
            <a:r>
              <a:rPr lang="fr-FR" sz="1200" kern="1200" dirty="0" err="1">
                <a:solidFill>
                  <a:schemeClr val="tx1"/>
                </a:solidFill>
                <a:effectLst/>
                <a:latin typeface="+mn-lt"/>
                <a:ea typeface="+mn-ea"/>
                <a:cs typeface="+mn-cs"/>
              </a:rPr>
              <a:t>échanges</a:t>
            </a:r>
            <a:r>
              <a:rPr lang="fr-FR" sz="1200" kern="1200" dirty="0">
                <a:solidFill>
                  <a:schemeClr val="tx1"/>
                </a:solidFill>
                <a:effectLst/>
                <a:latin typeface="+mn-lt"/>
                <a:ea typeface="+mn-ea"/>
                <a:cs typeface="+mn-cs"/>
              </a:rPr>
              <a:t> entre les participants </a:t>
            </a:r>
            <a:endParaRPr lang="fr-FR" dirty="0">
              <a:effectLst/>
            </a:endParaRPr>
          </a:p>
          <a:p>
            <a:endParaRPr lang="fr-FR" dirty="0"/>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76</a:t>
            </a:fld>
            <a:endParaRPr lang="fr-FR"/>
          </a:p>
        </p:txBody>
      </p:sp>
    </p:spTree>
    <p:extLst>
      <p:ext uri="{BB962C8B-B14F-4D97-AF65-F5344CB8AC3E}">
        <p14:creationId xmlns:p14="http://schemas.microsoft.com/office/powerpoint/2010/main" val="2823583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err="1">
                <a:solidFill>
                  <a:schemeClr val="tx1"/>
                </a:solidFill>
                <a:effectLst/>
                <a:latin typeface="+mn-lt"/>
                <a:ea typeface="+mn-ea"/>
                <a:cs typeface="+mn-cs"/>
              </a:rPr>
              <a:t>Méthode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pédagogique</a:t>
            </a:r>
            <a:r>
              <a:rPr lang="fr-FR" sz="1200" kern="1200" dirty="0">
                <a:solidFill>
                  <a:schemeClr val="tx1"/>
                </a:solidFill>
                <a:effectLst/>
                <a:latin typeface="+mn-lt"/>
                <a:ea typeface="+mn-ea"/>
                <a:cs typeface="+mn-cs"/>
              </a:rPr>
              <a:t> : Alternance d’apports </a:t>
            </a:r>
            <a:r>
              <a:rPr lang="fr-FR" sz="1200" kern="1200" dirty="0" err="1">
                <a:solidFill>
                  <a:schemeClr val="tx1"/>
                </a:solidFill>
                <a:effectLst/>
                <a:latin typeface="+mn-lt"/>
                <a:ea typeface="+mn-ea"/>
                <a:cs typeface="+mn-cs"/>
              </a:rPr>
              <a:t>théoriques</a:t>
            </a:r>
            <a:r>
              <a:rPr lang="fr-FR" sz="1200" kern="1200" dirty="0">
                <a:solidFill>
                  <a:schemeClr val="tx1"/>
                </a:solidFill>
                <a:effectLst/>
                <a:latin typeface="+mn-lt"/>
                <a:ea typeface="+mn-ea"/>
                <a:cs typeface="+mn-cs"/>
              </a:rPr>
              <a:t>, d’exercices et d’</a:t>
            </a:r>
            <a:r>
              <a:rPr lang="fr-FR" sz="1200" kern="1200" dirty="0" err="1">
                <a:solidFill>
                  <a:schemeClr val="tx1"/>
                </a:solidFill>
                <a:effectLst/>
                <a:latin typeface="+mn-lt"/>
                <a:ea typeface="+mn-ea"/>
                <a:cs typeface="+mn-cs"/>
              </a:rPr>
              <a:t>échanges</a:t>
            </a:r>
            <a:r>
              <a:rPr lang="fr-FR" sz="1200" kern="1200" dirty="0">
                <a:solidFill>
                  <a:schemeClr val="tx1"/>
                </a:solidFill>
                <a:effectLst/>
                <a:latin typeface="+mn-lt"/>
                <a:ea typeface="+mn-ea"/>
                <a:cs typeface="+mn-cs"/>
              </a:rPr>
              <a:t> entre les participants </a:t>
            </a:r>
            <a:endParaRPr lang="fr-FR" dirty="0">
              <a:effectLst/>
            </a:endParaRPr>
          </a:p>
          <a:p>
            <a:endParaRPr lang="fr-FR" dirty="0"/>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77</a:t>
            </a:fld>
            <a:endParaRPr lang="fr-FR"/>
          </a:p>
        </p:txBody>
      </p:sp>
    </p:spTree>
    <p:extLst>
      <p:ext uri="{BB962C8B-B14F-4D97-AF65-F5344CB8AC3E}">
        <p14:creationId xmlns:p14="http://schemas.microsoft.com/office/powerpoint/2010/main" val="2956301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err="1">
                <a:solidFill>
                  <a:schemeClr val="tx1"/>
                </a:solidFill>
                <a:effectLst/>
                <a:latin typeface="+mn-lt"/>
                <a:ea typeface="+mn-ea"/>
                <a:cs typeface="+mn-cs"/>
              </a:rPr>
              <a:t>Méthode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pédagogique</a:t>
            </a:r>
            <a:r>
              <a:rPr lang="fr-FR" sz="1200" kern="1200" dirty="0">
                <a:solidFill>
                  <a:schemeClr val="tx1"/>
                </a:solidFill>
                <a:effectLst/>
                <a:latin typeface="+mn-lt"/>
                <a:ea typeface="+mn-ea"/>
                <a:cs typeface="+mn-cs"/>
              </a:rPr>
              <a:t> : Alternance d’apports </a:t>
            </a:r>
            <a:r>
              <a:rPr lang="fr-FR" sz="1200" kern="1200" dirty="0" err="1">
                <a:solidFill>
                  <a:schemeClr val="tx1"/>
                </a:solidFill>
                <a:effectLst/>
                <a:latin typeface="+mn-lt"/>
                <a:ea typeface="+mn-ea"/>
                <a:cs typeface="+mn-cs"/>
              </a:rPr>
              <a:t>théoriques</a:t>
            </a:r>
            <a:r>
              <a:rPr lang="fr-FR" sz="1200" kern="1200" dirty="0">
                <a:solidFill>
                  <a:schemeClr val="tx1"/>
                </a:solidFill>
                <a:effectLst/>
                <a:latin typeface="+mn-lt"/>
                <a:ea typeface="+mn-ea"/>
                <a:cs typeface="+mn-cs"/>
              </a:rPr>
              <a:t>, d’exercices et d’</a:t>
            </a:r>
            <a:r>
              <a:rPr lang="fr-FR" sz="1200" kern="1200" dirty="0" err="1">
                <a:solidFill>
                  <a:schemeClr val="tx1"/>
                </a:solidFill>
                <a:effectLst/>
                <a:latin typeface="+mn-lt"/>
                <a:ea typeface="+mn-ea"/>
                <a:cs typeface="+mn-cs"/>
              </a:rPr>
              <a:t>échanges</a:t>
            </a:r>
            <a:r>
              <a:rPr lang="fr-FR" sz="1200" kern="1200" dirty="0">
                <a:solidFill>
                  <a:schemeClr val="tx1"/>
                </a:solidFill>
                <a:effectLst/>
                <a:latin typeface="+mn-lt"/>
                <a:ea typeface="+mn-ea"/>
                <a:cs typeface="+mn-cs"/>
              </a:rPr>
              <a:t> entre les participants </a:t>
            </a:r>
            <a:endParaRPr lang="fr-FR" dirty="0">
              <a:effectLst/>
            </a:endParaRPr>
          </a:p>
          <a:p>
            <a:endParaRPr lang="fr-FR" dirty="0"/>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78</a:t>
            </a:fld>
            <a:endParaRPr lang="fr-FR"/>
          </a:p>
        </p:txBody>
      </p:sp>
    </p:spTree>
    <p:extLst>
      <p:ext uri="{BB962C8B-B14F-4D97-AF65-F5344CB8AC3E}">
        <p14:creationId xmlns:p14="http://schemas.microsoft.com/office/powerpoint/2010/main" val="1771176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Attendues de fin de cycle:</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a:t>Calculer avec des nombres entiers et des nombres décimaux</a:t>
            </a:r>
          </a:p>
          <a:p>
            <a:endParaRPr lang="fr-FR" dirty="0"/>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79</a:t>
            </a:fld>
            <a:endParaRPr lang="fr-FR"/>
          </a:p>
        </p:txBody>
      </p:sp>
    </p:spTree>
    <p:extLst>
      <p:ext uri="{BB962C8B-B14F-4D97-AF65-F5344CB8AC3E}">
        <p14:creationId xmlns:p14="http://schemas.microsoft.com/office/powerpoint/2010/main" val="2450255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 outil vient compléter les activités de calcul habituelles</a:t>
            </a:r>
          </a:p>
          <a:p>
            <a:r>
              <a:rPr lang="fr-FR" dirty="0"/>
              <a:t>Il peut être utilisé en classe, en aide personnalisée, en soutien au collège ou pendant l'accompagnement éducatif.</a:t>
            </a:r>
          </a:p>
          <a:p>
            <a:r>
              <a:rPr lang="fr-FR" dirty="0"/>
              <a:t>Le ressort ludique est largement présent. Les possibilités de l'informatique sont exploitées au maximum pour la gestion du temps de réponse et la mise en scène graphique des nombreuses situations de calcul proposées.</a:t>
            </a:r>
          </a:p>
          <a:p>
            <a:r>
              <a:rPr lang="fr-FR" dirty="0"/>
              <a:t>L'enseignant peut programmer des séances de travail, individuelles ou collectives, adapter les variables de chaque exercice aux besoins des élèves et à la progression suivie.</a:t>
            </a:r>
          </a:p>
          <a:p>
            <a:r>
              <a:rPr lang="fr-FR" dirty="0"/>
              <a:t>L'enregistrement automatique des scores de réussite lui permet de suivre le travail réalisé par les élèves, de visualiser leur progression dans le temps et d'évaluer leurs acquisitions en fonction des objectifs visés.</a:t>
            </a:r>
          </a:p>
          <a:p>
            <a:endParaRPr lang="fr-FR" dirty="0"/>
          </a:p>
        </p:txBody>
      </p:sp>
      <p:sp>
        <p:nvSpPr>
          <p:cNvPr id="4" name="Espace réservé du numéro de diapositive 3"/>
          <p:cNvSpPr>
            <a:spLocks noGrp="1"/>
          </p:cNvSpPr>
          <p:nvPr>
            <p:ph type="sldNum" sz="quarter" idx="10"/>
          </p:nvPr>
        </p:nvSpPr>
        <p:spPr/>
        <p:txBody>
          <a:bodyPr/>
          <a:lstStyle/>
          <a:p>
            <a:fld id="{C128E413-F388-41EF-B578-8E17E9D9E3A0}" type="slidenum">
              <a:rPr lang="fr-FR" smtClean="0"/>
              <a:t>82</a:t>
            </a:fld>
            <a:endParaRPr lang="fr-FR"/>
          </a:p>
        </p:txBody>
      </p:sp>
    </p:spTree>
    <p:extLst>
      <p:ext uri="{BB962C8B-B14F-4D97-AF65-F5344CB8AC3E}">
        <p14:creationId xmlns:p14="http://schemas.microsoft.com/office/powerpoint/2010/main" val="1172547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128E413-F388-41EF-B578-8E17E9D9E3A0}" type="slidenum">
              <a:rPr lang="fr-FR" smtClean="0"/>
              <a:t>83</a:t>
            </a:fld>
            <a:endParaRPr lang="fr-FR"/>
          </a:p>
        </p:txBody>
      </p:sp>
    </p:spTree>
    <p:extLst>
      <p:ext uri="{BB962C8B-B14F-4D97-AF65-F5344CB8AC3E}">
        <p14:creationId xmlns:p14="http://schemas.microsoft.com/office/powerpoint/2010/main" val="1595056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n’existe pas de moyen d’exporter les données enregistrées :</a:t>
            </a:r>
            <a:br>
              <a:rPr lang="fr-FR" dirty="0"/>
            </a:br>
            <a:r>
              <a:rPr lang="fr-FR" dirty="0"/>
              <a:t>- du logiciel vers une autre version installée ailleurs ;</a:t>
            </a:r>
            <a:br>
              <a:rPr lang="fr-FR" dirty="0"/>
            </a:br>
            <a:r>
              <a:rPr lang="fr-FR" dirty="0"/>
              <a:t>- de l’application en ligne vers le logiciel.</a:t>
            </a:r>
          </a:p>
          <a:p>
            <a:r>
              <a:rPr lang="fr-FR" dirty="0"/>
              <a:t>Par contre, il est </a:t>
            </a:r>
            <a:r>
              <a:rPr lang="fr-FR" b="1" dirty="0"/>
              <a:t>nomade</a:t>
            </a:r>
            <a:r>
              <a:rPr lang="fr-FR" dirty="0"/>
              <a:t> : vous pouvez l’installer sur une </a:t>
            </a:r>
            <a:r>
              <a:rPr lang="fr-FR" b="1" dirty="0"/>
              <a:t>clé USB</a:t>
            </a:r>
            <a:r>
              <a:rPr lang="fr-FR" dirty="0"/>
              <a:t>, et l’utiliser sur n’importe quel ordinateur. Pour la version Windows, le fichier exécutable (afin de créer un raccourci) se trouve dans le dossier d’installation : </a:t>
            </a:r>
            <a:r>
              <a:rPr lang="fr-FR" b="1" dirty="0"/>
              <a:t>calcul@TICEv4.exe</a:t>
            </a:r>
            <a:r>
              <a:rPr lang="fr-FR" dirty="0"/>
              <a:t>.</a:t>
            </a:r>
          </a:p>
        </p:txBody>
      </p:sp>
      <p:sp>
        <p:nvSpPr>
          <p:cNvPr id="4" name="Espace réservé du numéro de diapositive 3"/>
          <p:cNvSpPr>
            <a:spLocks noGrp="1"/>
          </p:cNvSpPr>
          <p:nvPr>
            <p:ph type="sldNum" sz="quarter" idx="10"/>
          </p:nvPr>
        </p:nvSpPr>
        <p:spPr/>
        <p:txBody>
          <a:bodyPr/>
          <a:lstStyle/>
          <a:p>
            <a:fld id="{C128E413-F388-41EF-B578-8E17E9D9E3A0}" type="slidenum">
              <a:rPr lang="fr-FR" smtClean="0"/>
              <a:t>84</a:t>
            </a:fld>
            <a:endParaRPr lang="fr-FR"/>
          </a:p>
        </p:txBody>
      </p:sp>
    </p:spTree>
    <p:extLst>
      <p:ext uri="{BB962C8B-B14F-4D97-AF65-F5344CB8AC3E}">
        <p14:creationId xmlns:p14="http://schemas.microsoft.com/office/powerpoint/2010/main" val="2234651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L’enquête Timss3 (2015), qui mesure les résultats en mathématiques et en sciences des élèves de CM1, montre qu’avec 488 points en mathématiques et 487 points en sciences, la France se situe en deçà de la moyenne internationale (500 points en mathématiques et en sciences) et de la moyenne européenne.</a:t>
            </a:r>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Principe du « compte est bon » avec un nombre-cible / L’élève est acteur / « L’</a:t>
            </a:r>
            <a:r>
              <a:rPr lang="fr-FR" sz="1200" b="0" i="0" kern="1200" dirty="0" err="1">
                <a:solidFill>
                  <a:schemeClr val="tx1"/>
                </a:solidFill>
                <a:effectLst/>
                <a:latin typeface="+mn-lt"/>
                <a:ea typeface="+mn-ea"/>
                <a:cs typeface="+mn-cs"/>
              </a:rPr>
              <a:t>automath</a:t>
            </a:r>
            <a:r>
              <a:rPr lang="fr-FR" sz="1200" b="0" i="0" kern="1200" dirty="0">
                <a:solidFill>
                  <a:schemeClr val="tx1"/>
                </a:solidFill>
                <a:effectLst/>
                <a:latin typeface="+mn-lt"/>
                <a:ea typeface="+mn-ea"/>
                <a:cs typeface="+mn-cs"/>
              </a:rPr>
              <a:t> » ne fonctionne plus / Sollicitation des connaissances automatisées / Donne du sens aux nombres et aux opérations / Principe non naturel qui consolide le calcul direct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Pratique de la décomposition des nombres /Ressort ludique naturel (défi)</a:t>
            </a:r>
            <a:r>
              <a:rPr lang="fr-FR" dirty="0"/>
              <a:t> </a:t>
            </a:r>
            <a:br>
              <a:rPr lang="fr-FR" dirty="0"/>
            </a:br>
            <a:endParaRPr lang="fr-FR" dirty="0"/>
          </a:p>
          <a:p>
            <a:endParaRPr lang="fr-FR" dirty="0"/>
          </a:p>
          <a:p>
            <a:endParaRPr lang="fr-FR" dirty="0"/>
          </a:p>
          <a:p>
            <a:r>
              <a:rPr lang="fr-FR" dirty="0"/>
              <a:t>Calcul mental à l’envers </a:t>
            </a:r>
            <a:r>
              <a:rPr lang="fr-FR" baseline="0" dirty="0"/>
              <a:t> : </a:t>
            </a:r>
            <a:r>
              <a:rPr lang="fr-FR" sz="1200" b="0" i="0" kern="1200" dirty="0">
                <a:solidFill>
                  <a:schemeClr val="tx1"/>
                </a:solidFill>
                <a:effectLst/>
                <a:latin typeface="+mn-lt"/>
                <a:ea typeface="+mn-ea"/>
                <a:cs typeface="+mn-cs"/>
              </a:rPr>
              <a:t>un nombre cible qu’il faut essayer de fabriquer en utilisant des nombres donnés. Pour atteindre la cible, le joueur dispose du calcul mental direct (automatisé et </a:t>
            </a:r>
            <a:r>
              <a:rPr lang="fr-FR" sz="1200" b="0" i="0" kern="1200" dirty="0" err="1">
                <a:solidFill>
                  <a:schemeClr val="tx1"/>
                </a:solidFill>
                <a:effectLst/>
                <a:latin typeface="+mn-lt"/>
                <a:ea typeface="+mn-ea"/>
                <a:cs typeface="+mn-cs"/>
              </a:rPr>
              <a:t>réﬂéchi</a:t>
            </a:r>
            <a:r>
              <a:rPr lang="fr-FR" sz="1200" b="0" i="0" kern="1200" dirty="0">
                <a:solidFill>
                  <a:schemeClr val="tx1"/>
                </a:solidFill>
                <a:effectLst/>
                <a:latin typeface="+mn-lt"/>
                <a:ea typeface="+mn-ea"/>
                <a:cs typeface="+mn-cs"/>
              </a:rPr>
              <a:t>) mais surtout du principe de décomposition des nombres</a:t>
            </a:r>
            <a:r>
              <a:rPr lang="fr-FR" sz="1200" b="0" i="0" kern="1200" baseline="0" dirty="0">
                <a:solidFill>
                  <a:schemeClr val="tx1"/>
                </a:solidFill>
                <a:effectLst/>
                <a:latin typeface="+mn-lt"/>
                <a:ea typeface="+mn-ea"/>
                <a:cs typeface="+mn-cs"/>
              </a:rPr>
              <a:t> =&gt; expliciter les procédures</a:t>
            </a:r>
            <a:br>
              <a:rPr lang="fr-FR" dirty="0"/>
            </a:b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Arial"/>
                <a:ea typeface="Times New Roman"/>
                <a:cs typeface="Arial"/>
              </a:rPr>
              <a:t>Diversité des réponses possibles : décomposition des nombres et qualité des procédures mobilisées / sens des opérations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Pour fabriquer </a:t>
            </a:r>
            <a:r>
              <a:rPr lang="fr-FR" sz="1200" b="1" i="0" kern="1200" dirty="0">
                <a:solidFill>
                  <a:schemeClr val="tx1"/>
                </a:solidFill>
                <a:effectLst/>
                <a:latin typeface="+mn-lt"/>
                <a:ea typeface="+mn-ea"/>
                <a:cs typeface="+mn-cs"/>
              </a:rPr>
              <a:t>63</a:t>
            </a:r>
            <a:r>
              <a:rPr lang="fr-FR" sz="1200" b="0" i="0" kern="1200" dirty="0">
                <a:solidFill>
                  <a:schemeClr val="tx1"/>
                </a:solidFill>
                <a:effectLst/>
                <a:latin typeface="+mn-lt"/>
                <a:ea typeface="+mn-ea"/>
                <a:cs typeface="+mn-cs"/>
              </a:rPr>
              <a:t>, on peut faire </a:t>
            </a:r>
            <a:r>
              <a:rPr lang="fr-FR" sz="1200" b="1" i="0" kern="1200" dirty="0">
                <a:solidFill>
                  <a:schemeClr val="tx1"/>
                </a:solidFill>
                <a:effectLst/>
                <a:latin typeface="+mn-lt"/>
                <a:ea typeface="+mn-ea"/>
                <a:cs typeface="+mn-cs"/>
              </a:rPr>
              <a:t>7 × 9   </a:t>
            </a:r>
            <a:r>
              <a:rPr lang="fr-FR" sz="1200" b="0" i="0" kern="1200" dirty="0">
                <a:solidFill>
                  <a:schemeClr val="tx1"/>
                </a:solidFill>
                <a:effectLst/>
                <a:latin typeface="+mn-lt"/>
                <a:ea typeface="+mn-ea"/>
                <a:cs typeface="+mn-cs"/>
              </a:rPr>
              <a:t>mais aussi </a:t>
            </a:r>
            <a:r>
              <a:rPr lang="fr-FR" sz="1200" b="1" i="0" kern="1200" dirty="0">
                <a:solidFill>
                  <a:schemeClr val="tx1"/>
                </a:solidFill>
                <a:effectLst/>
                <a:latin typeface="+mn-lt"/>
                <a:ea typeface="+mn-ea"/>
                <a:cs typeface="+mn-cs"/>
              </a:rPr>
              <a:t>21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6 × 10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7 × 10 – 7</a:t>
            </a:r>
            <a:r>
              <a:rPr lang="fr-FR" sz="1200" b="0"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8 × 8 – 1</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12 + 3</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13 – 2</a:t>
            </a:r>
            <a:r>
              <a:rPr lang="fr-FR" sz="1200" b="0" i="0" kern="1200" dirty="0">
                <a:solidFill>
                  <a:schemeClr val="tx1"/>
                </a:solidFill>
                <a:effectLst/>
                <a:latin typeface="+mn-lt"/>
                <a:ea typeface="+mn-ea"/>
                <a:cs typeface="+mn-cs"/>
              </a:rPr>
              <a: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Exemples de calcul mental à l’envers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Montre moi 5 en utilisant les doigts de tes deux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mains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addition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soustraction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25 en utilisant trois nombres et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les opérations que tu veux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56 =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120 sous la forme d’une somme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produit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quotient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Arial"/>
              <a:ea typeface="Times New Roman"/>
              <a:cs typeface="Arial"/>
            </a:endParaRPr>
          </a:p>
          <a:p>
            <a:r>
              <a:rPr lang="fr-FR" sz="1200" b="1" i="0" kern="1200" dirty="0">
                <a:solidFill>
                  <a:schemeClr val="tx1"/>
                </a:solidFill>
                <a:effectLst/>
                <a:latin typeface="+mn-lt"/>
                <a:ea typeface="+mn-ea"/>
                <a:cs typeface="+mn-cs"/>
              </a:rPr>
              <a:t>Dans quel cadre ?</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peut utiliser </a:t>
            </a:r>
            <a:r>
              <a:rPr lang="fr-FR" sz="1200" b="0" i="1" kern="1200" dirty="0" err="1">
                <a:solidFill>
                  <a:schemeClr val="tx1"/>
                </a:solidFill>
                <a:effectLst/>
                <a:latin typeface="+mn-lt"/>
                <a:ea typeface="+mn-ea"/>
                <a:cs typeface="+mn-cs"/>
              </a:rPr>
              <a:t>Mathador</a:t>
            </a:r>
            <a:r>
              <a:rPr lang="fr-FR" sz="1200" b="0" i="1" kern="1200" dirty="0">
                <a:solidFill>
                  <a:schemeClr val="tx1"/>
                </a:solidFill>
                <a:effectLst/>
                <a:latin typeface="+mn-lt"/>
                <a:ea typeface="+mn-ea"/>
                <a:cs typeface="+mn-cs"/>
              </a:rPr>
              <a:t> Flash </a:t>
            </a:r>
            <a:r>
              <a:rPr lang="fr-FR" sz="1200" b="0" i="0" kern="1200" dirty="0">
                <a:solidFill>
                  <a:schemeClr val="tx1"/>
                </a:solidFill>
                <a:effectLst/>
                <a:latin typeface="+mn-lt"/>
                <a:ea typeface="+mn-ea"/>
                <a:cs typeface="+mn-cs"/>
              </a:rPr>
              <a:t>sur de courtes séquences. Dix minutes </a:t>
            </a:r>
            <a:r>
              <a:rPr lang="fr-FR" sz="1200" b="0" i="0" kern="1200" dirty="0" err="1">
                <a:solidFill>
                  <a:schemeClr val="tx1"/>
                </a:solidFill>
                <a:effectLst/>
                <a:latin typeface="+mn-lt"/>
                <a:ea typeface="+mn-ea"/>
                <a:cs typeface="+mn-cs"/>
              </a:rPr>
              <a:t>suffsent</a:t>
            </a:r>
            <a:r>
              <a:rPr lang="fr-FR" sz="1200" b="0" i="0" kern="1200" baseline="0" dirty="0">
                <a:solidFill>
                  <a:schemeClr val="tx1"/>
                </a:solidFill>
                <a:effectLst/>
                <a:latin typeface="+mn-lt"/>
                <a:ea typeface="+mn-ea"/>
                <a:cs typeface="+mn-cs"/>
              </a:rPr>
              <a:t> pour </a:t>
            </a:r>
            <a:r>
              <a:rPr lang="fr-FR" sz="1200" b="0" i="0" kern="1200" dirty="0">
                <a:solidFill>
                  <a:schemeClr val="tx1"/>
                </a:solidFill>
                <a:effectLst/>
                <a:latin typeface="+mn-lt"/>
                <a:ea typeface="+mn-ea"/>
                <a:cs typeface="+mn-cs"/>
              </a:rPr>
              <a:t>un ou deux lancers de dés. Intégration</a:t>
            </a:r>
            <a:r>
              <a:rPr lang="fr-FR" sz="1200" b="0" i="0" kern="1200" baseline="0" dirty="0">
                <a:solidFill>
                  <a:schemeClr val="tx1"/>
                </a:solidFill>
                <a:effectLst/>
                <a:latin typeface="+mn-lt"/>
                <a:ea typeface="+mn-ea"/>
                <a:cs typeface="+mn-cs"/>
              </a:rPr>
              <a:t> d’ateliers </a:t>
            </a:r>
            <a:r>
              <a:rPr lang="fr-FR" sz="1200" b="0" i="0" kern="1200" dirty="0">
                <a:solidFill>
                  <a:schemeClr val="tx1"/>
                </a:solidFill>
                <a:effectLst/>
                <a:latin typeface="+mn-lt"/>
                <a:ea typeface="+mn-ea"/>
                <a:cs typeface="+mn-cs"/>
              </a:rPr>
              <a:t>jeux aux horaires de son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choix dans la journée. </a:t>
            </a:r>
          </a:p>
          <a:p>
            <a:r>
              <a:rPr lang="fr-FR" sz="1200" b="0" i="0" kern="1200" dirty="0">
                <a:solidFill>
                  <a:schemeClr val="tx1"/>
                </a:solidFill>
                <a:effectLst/>
                <a:latin typeface="+mn-lt"/>
                <a:ea typeface="+mn-ea"/>
                <a:cs typeface="+mn-cs"/>
              </a:rPr>
              <a:t>D’autres moments et d’autres lieux sont propices à la pratique du jeu : en petits groupes dans le cadre d’activités en atelier, pendant les heures de consolidation ou d’approfondissement, au cours d’une remédiation pour des élèves en difficultés (en APC)</a:t>
            </a:r>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91</a:t>
            </a:fld>
            <a:endParaRPr lang="fr-FR">
              <a:solidFill>
                <a:prstClr val="black"/>
              </a:solidFill>
            </a:endParaRPr>
          </a:p>
        </p:txBody>
      </p:sp>
    </p:spTree>
    <p:extLst>
      <p:ext uri="{BB962C8B-B14F-4D97-AF65-F5344CB8AC3E}">
        <p14:creationId xmlns:p14="http://schemas.microsoft.com/office/powerpoint/2010/main" val="4048994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Il poursuit un double objectif : mieux comprendre les processus à l’œuvre dans l'apprentissage du calcul mental, et créer le jeu de calcul adaptatif de demain.</a:t>
            </a:r>
          </a:p>
          <a:p>
            <a:r>
              <a:rPr lang="fr-FR" dirty="0"/>
              <a:t>Intitulé « Territoire calculant : le big data au service de l'apprentissage du calcul mental », il impliquera 50 classes jouant à Mathador, 3 laboratoires de recherche (data </a:t>
            </a:r>
            <a:r>
              <a:rPr lang="fr-FR" dirty="0" err="1"/>
              <a:t>mining</a:t>
            </a:r>
            <a:r>
              <a:rPr lang="fr-FR" dirty="0"/>
              <a:t> et apprentissage, didactique du calcul mental, cognition), le rectorat de l’académie de Dijon et le pôle d'édition transmédia de Canopé Bourgogne-Franche-Comté.</a:t>
            </a:r>
          </a:p>
          <a:p>
            <a:r>
              <a:rPr lang="fr-FR" dirty="0"/>
              <a:t>Grâce à des tests de calcul mental conduits en début et fin d'année scolaire pour ces deux groupes de classes, on pourra évaluer l’apport du jeu dans l’apprentissage du calcul mental.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rPr>
              <a:t>Les enseignants impliqués seront accompagnés tout au long du projet et bénéficieront de formations spécifiques, notamment en didactique du calcul mental. Canopé et le Rectorat de l'académie de Dijon (IEN, IPR, DANE, etc.) mettent en place conjointement ce programme de formations.</a:t>
            </a:r>
          </a:p>
          <a:p>
            <a:br>
              <a:rPr lang="fr-FR" dirty="0"/>
            </a:br>
            <a:endParaRPr lang="fr-FR" dirty="0"/>
          </a:p>
          <a:p>
            <a:endParaRPr lang="fr-FR" dirty="0"/>
          </a:p>
          <a:p>
            <a:endParaRPr lang="fr-FR" dirty="0"/>
          </a:p>
          <a:p>
            <a:r>
              <a:rPr lang="fr-FR" dirty="0"/>
              <a:t>Calcul mental à l’envers </a:t>
            </a:r>
            <a:r>
              <a:rPr lang="fr-FR" baseline="0" dirty="0"/>
              <a:t> : </a:t>
            </a:r>
            <a:r>
              <a:rPr lang="fr-FR" sz="1200" b="0" i="0" kern="1200" dirty="0">
                <a:solidFill>
                  <a:schemeClr val="tx1"/>
                </a:solidFill>
                <a:effectLst/>
                <a:latin typeface="+mn-lt"/>
                <a:ea typeface="+mn-ea"/>
                <a:cs typeface="+mn-cs"/>
              </a:rPr>
              <a:t>un nombre cible qu’il faut essayer de fabriquer en utilisant des nombres donnés. Pour atteindre la cible, le joueur dispose du calcul mental direct (automatisé et </a:t>
            </a:r>
            <a:r>
              <a:rPr lang="fr-FR" sz="1200" b="0" i="0" kern="1200" dirty="0" err="1">
                <a:solidFill>
                  <a:schemeClr val="tx1"/>
                </a:solidFill>
                <a:effectLst/>
                <a:latin typeface="+mn-lt"/>
                <a:ea typeface="+mn-ea"/>
                <a:cs typeface="+mn-cs"/>
              </a:rPr>
              <a:t>réﬂéchi</a:t>
            </a:r>
            <a:r>
              <a:rPr lang="fr-FR" sz="1200" b="0" i="0" kern="1200" dirty="0">
                <a:solidFill>
                  <a:schemeClr val="tx1"/>
                </a:solidFill>
                <a:effectLst/>
                <a:latin typeface="+mn-lt"/>
                <a:ea typeface="+mn-ea"/>
                <a:cs typeface="+mn-cs"/>
              </a:rPr>
              <a:t>) mais surtout du principe de décomposition des nombres</a:t>
            </a:r>
            <a:r>
              <a:rPr lang="fr-FR" sz="1200" b="0" i="0" kern="1200" baseline="0" dirty="0">
                <a:solidFill>
                  <a:schemeClr val="tx1"/>
                </a:solidFill>
                <a:effectLst/>
                <a:latin typeface="+mn-lt"/>
                <a:ea typeface="+mn-ea"/>
                <a:cs typeface="+mn-cs"/>
              </a:rPr>
              <a:t> =&gt; expliciter les procédures</a:t>
            </a:r>
            <a:br>
              <a:rPr lang="fr-FR" dirty="0"/>
            </a:b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Arial"/>
                <a:ea typeface="Times New Roman"/>
                <a:cs typeface="Arial"/>
              </a:rPr>
              <a:t>Diversité des réponses possibles : décomposition des nombres et qualité des procédures mobilisées / sens des opérations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Pour fabriquer </a:t>
            </a:r>
            <a:r>
              <a:rPr lang="fr-FR" sz="1200" b="1" i="0" kern="1200" dirty="0">
                <a:solidFill>
                  <a:schemeClr val="tx1"/>
                </a:solidFill>
                <a:effectLst/>
                <a:latin typeface="+mn-lt"/>
                <a:ea typeface="+mn-ea"/>
                <a:cs typeface="+mn-cs"/>
              </a:rPr>
              <a:t>63</a:t>
            </a:r>
            <a:r>
              <a:rPr lang="fr-FR" sz="1200" b="0" i="0" kern="1200" dirty="0">
                <a:solidFill>
                  <a:schemeClr val="tx1"/>
                </a:solidFill>
                <a:effectLst/>
                <a:latin typeface="+mn-lt"/>
                <a:ea typeface="+mn-ea"/>
                <a:cs typeface="+mn-cs"/>
              </a:rPr>
              <a:t>, on peut faire </a:t>
            </a:r>
            <a:r>
              <a:rPr lang="fr-FR" sz="1200" b="1" i="0" kern="1200" dirty="0">
                <a:solidFill>
                  <a:schemeClr val="tx1"/>
                </a:solidFill>
                <a:effectLst/>
                <a:latin typeface="+mn-lt"/>
                <a:ea typeface="+mn-ea"/>
                <a:cs typeface="+mn-cs"/>
              </a:rPr>
              <a:t>7 × 9   </a:t>
            </a:r>
            <a:r>
              <a:rPr lang="fr-FR" sz="1200" b="0" i="0" kern="1200" dirty="0">
                <a:solidFill>
                  <a:schemeClr val="tx1"/>
                </a:solidFill>
                <a:effectLst/>
                <a:latin typeface="+mn-lt"/>
                <a:ea typeface="+mn-ea"/>
                <a:cs typeface="+mn-cs"/>
              </a:rPr>
              <a:t>mais aussi </a:t>
            </a:r>
            <a:r>
              <a:rPr lang="fr-FR" sz="1200" b="1" i="0" kern="1200" dirty="0">
                <a:solidFill>
                  <a:schemeClr val="tx1"/>
                </a:solidFill>
                <a:effectLst/>
                <a:latin typeface="+mn-lt"/>
                <a:ea typeface="+mn-ea"/>
                <a:cs typeface="+mn-cs"/>
              </a:rPr>
              <a:t>21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6 × 10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7 × 10 – 7</a:t>
            </a:r>
            <a:r>
              <a:rPr lang="fr-FR" sz="1200" b="0"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8 × 8 – 1</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12 + 3</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13 – 2</a:t>
            </a:r>
            <a:r>
              <a:rPr lang="fr-FR" sz="1200" b="0" i="0" kern="1200" dirty="0">
                <a:solidFill>
                  <a:schemeClr val="tx1"/>
                </a:solidFill>
                <a:effectLst/>
                <a:latin typeface="+mn-lt"/>
                <a:ea typeface="+mn-ea"/>
                <a:cs typeface="+mn-cs"/>
              </a:rPr>
              <a: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Exemples de calcul mental à l’envers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Montre moi 5 en utilisant les doigts de tes deux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mains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addition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soustraction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25 en utilisant trois nombres et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les opérations que tu veux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56 =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120 sous la forme d’une somme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produit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quotient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Arial"/>
              <a:ea typeface="Times New Roman"/>
              <a:cs typeface="Arial"/>
            </a:endParaRPr>
          </a:p>
          <a:p>
            <a:r>
              <a:rPr lang="fr-FR" sz="1200" b="1" i="0" kern="1200" dirty="0">
                <a:solidFill>
                  <a:schemeClr val="tx1"/>
                </a:solidFill>
                <a:effectLst/>
                <a:latin typeface="+mn-lt"/>
                <a:ea typeface="+mn-ea"/>
                <a:cs typeface="+mn-cs"/>
              </a:rPr>
              <a:t>Dans quel cadre ?</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peut utiliser </a:t>
            </a:r>
            <a:r>
              <a:rPr lang="fr-FR" sz="1200" b="0" i="1" kern="1200" dirty="0" err="1">
                <a:solidFill>
                  <a:schemeClr val="tx1"/>
                </a:solidFill>
                <a:effectLst/>
                <a:latin typeface="+mn-lt"/>
                <a:ea typeface="+mn-ea"/>
                <a:cs typeface="+mn-cs"/>
              </a:rPr>
              <a:t>Mathador</a:t>
            </a:r>
            <a:r>
              <a:rPr lang="fr-FR" sz="1200" b="0" i="1" kern="1200" dirty="0">
                <a:solidFill>
                  <a:schemeClr val="tx1"/>
                </a:solidFill>
                <a:effectLst/>
                <a:latin typeface="+mn-lt"/>
                <a:ea typeface="+mn-ea"/>
                <a:cs typeface="+mn-cs"/>
              </a:rPr>
              <a:t> Flash </a:t>
            </a:r>
            <a:r>
              <a:rPr lang="fr-FR" sz="1200" b="0" i="0" kern="1200" dirty="0">
                <a:solidFill>
                  <a:schemeClr val="tx1"/>
                </a:solidFill>
                <a:effectLst/>
                <a:latin typeface="+mn-lt"/>
                <a:ea typeface="+mn-ea"/>
                <a:cs typeface="+mn-cs"/>
              </a:rPr>
              <a:t>sur de courtes séquences. Dix minutes </a:t>
            </a:r>
            <a:r>
              <a:rPr lang="fr-FR" sz="1200" b="0" i="0" kern="1200" dirty="0" err="1">
                <a:solidFill>
                  <a:schemeClr val="tx1"/>
                </a:solidFill>
                <a:effectLst/>
                <a:latin typeface="+mn-lt"/>
                <a:ea typeface="+mn-ea"/>
                <a:cs typeface="+mn-cs"/>
              </a:rPr>
              <a:t>suffsent</a:t>
            </a:r>
            <a:r>
              <a:rPr lang="fr-FR" sz="1200" b="0" i="0" kern="1200" baseline="0" dirty="0">
                <a:solidFill>
                  <a:schemeClr val="tx1"/>
                </a:solidFill>
                <a:effectLst/>
                <a:latin typeface="+mn-lt"/>
                <a:ea typeface="+mn-ea"/>
                <a:cs typeface="+mn-cs"/>
              </a:rPr>
              <a:t> pour </a:t>
            </a:r>
            <a:r>
              <a:rPr lang="fr-FR" sz="1200" b="0" i="0" kern="1200" dirty="0">
                <a:solidFill>
                  <a:schemeClr val="tx1"/>
                </a:solidFill>
                <a:effectLst/>
                <a:latin typeface="+mn-lt"/>
                <a:ea typeface="+mn-ea"/>
                <a:cs typeface="+mn-cs"/>
              </a:rPr>
              <a:t>un ou deux lancers de dés. Intégration</a:t>
            </a:r>
            <a:r>
              <a:rPr lang="fr-FR" sz="1200" b="0" i="0" kern="1200" baseline="0" dirty="0">
                <a:solidFill>
                  <a:schemeClr val="tx1"/>
                </a:solidFill>
                <a:effectLst/>
                <a:latin typeface="+mn-lt"/>
                <a:ea typeface="+mn-ea"/>
                <a:cs typeface="+mn-cs"/>
              </a:rPr>
              <a:t> d’ateliers </a:t>
            </a:r>
            <a:r>
              <a:rPr lang="fr-FR" sz="1200" b="0" i="0" kern="1200" dirty="0">
                <a:solidFill>
                  <a:schemeClr val="tx1"/>
                </a:solidFill>
                <a:effectLst/>
                <a:latin typeface="+mn-lt"/>
                <a:ea typeface="+mn-ea"/>
                <a:cs typeface="+mn-cs"/>
              </a:rPr>
              <a:t>jeux aux horaires de son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choix dans la journée. </a:t>
            </a:r>
          </a:p>
          <a:p>
            <a:r>
              <a:rPr lang="fr-FR" sz="1200" b="0" i="0" kern="1200" dirty="0">
                <a:solidFill>
                  <a:schemeClr val="tx1"/>
                </a:solidFill>
                <a:effectLst/>
                <a:latin typeface="+mn-lt"/>
                <a:ea typeface="+mn-ea"/>
                <a:cs typeface="+mn-cs"/>
              </a:rPr>
              <a:t>D’autres moments et d’autres lieux sont propices à la pratique du jeu : en petits groupes dans le cadre d’activités en atelier, pendant les heures de consolidation ou d’approfondissement, au cours d’une remédiation pour des élèves en difficultés (en APC)</a:t>
            </a:r>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92</a:t>
            </a:fld>
            <a:endParaRPr lang="fr-FR">
              <a:solidFill>
                <a:prstClr val="black"/>
              </a:solidFill>
            </a:endParaRPr>
          </a:p>
        </p:txBody>
      </p:sp>
    </p:spTree>
    <p:extLst>
      <p:ext uri="{BB962C8B-B14F-4D97-AF65-F5344CB8AC3E}">
        <p14:creationId xmlns:p14="http://schemas.microsoft.com/office/powerpoint/2010/main" val="3149698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Principe du « compte est bon » avec un nombre-cible / L’élève est acteur / Sollicitation des connaissances automatisées / Donne du sens aux nombres et aux opérations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Pratique de la décomposition des nombres /Ressort ludique naturel (défi)</a:t>
            </a:r>
            <a:r>
              <a:rPr lang="fr-FR" dirty="0"/>
              <a:t> </a:t>
            </a:r>
            <a:br>
              <a:rPr lang="fr-FR" dirty="0"/>
            </a:br>
            <a:endParaRPr lang="fr-FR" dirty="0"/>
          </a:p>
          <a:p>
            <a:endParaRPr lang="fr-FR" dirty="0"/>
          </a:p>
          <a:p>
            <a:endParaRPr lang="fr-FR" dirty="0"/>
          </a:p>
          <a:p>
            <a:r>
              <a:rPr lang="fr-FR" dirty="0"/>
              <a:t>Calcul mental à l’envers </a:t>
            </a:r>
            <a:r>
              <a:rPr lang="fr-FR" baseline="0" dirty="0"/>
              <a:t> : </a:t>
            </a:r>
            <a:r>
              <a:rPr lang="fr-FR" sz="1200" b="0" i="0" kern="1200" dirty="0">
                <a:solidFill>
                  <a:schemeClr val="tx1"/>
                </a:solidFill>
                <a:effectLst/>
                <a:latin typeface="+mn-lt"/>
                <a:ea typeface="+mn-ea"/>
                <a:cs typeface="+mn-cs"/>
              </a:rPr>
              <a:t>un nombre cible qu’il faut essayer de fabriquer en utilisant des nombres donnés. Pour atteindre la cible, le joueur dispose du calcul mental direct (automatisé et </a:t>
            </a:r>
            <a:r>
              <a:rPr lang="fr-FR" sz="1200" b="0" i="0" kern="1200" dirty="0" err="1">
                <a:solidFill>
                  <a:schemeClr val="tx1"/>
                </a:solidFill>
                <a:effectLst/>
                <a:latin typeface="+mn-lt"/>
                <a:ea typeface="+mn-ea"/>
                <a:cs typeface="+mn-cs"/>
              </a:rPr>
              <a:t>réﬂéchi</a:t>
            </a:r>
            <a:r>
              <a:rPr lang="fr-FR" sz="1200" b="0" i="0" kern="1200" dirty="0">
                <a:solidFill>
                  <a:schemeClr val="tx1"/>
                </a:solidFill>
                <a:effectLst/>
                <a:latin typeface="+mn-lt"/>
                <a:ea typeface="+mn-ea"/>
                <a:cs typeface="+mn-cs"/>
              </a:rPr>
              <a:t>) mais surtout du principe de décomposition des nombres</a:t>
            </a:r>
            <a:r>
              <a:rPr lang="fr-FR" sz="1200" b="0" i="0" kern="1200" baseline="0" dirty="0">
                <a:solidFill>
                  <a:schemeClr val="tx1"/>
                </a:solidFill>
                <a:effectLst/>
                <a:latin typeface="+mn-lt"/>
                <a:ea typeface="+mn-ea"/>
                <a:cs typeface="+mn-cs"/>
              </a:rPr>
              <a:t> =&gt; expliciter les procédures</a:t>
            </a:r>
            <a:br>
              <a:rPr lang="fr-FR" dirty="0"/>
            </a:b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Arial"/>
                <a:ea typeface="Times New Roman"/>
                <a:cs typeface="Arial"/>
              </a:rPr>
              <a:t>Diversité des réponses possibles : décomposition des nombres et qualité des procédures mobilisées / sens des opérations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Pour fabriquer </a:t>
            </a:r>
            <a:r>
              <a:rPr lang="fr-FR" sz="1200" b="1" i="0" kern="1200" dirty="0">
                <a:solidFill>
                  <a:schemeClr val="tx1"/>
                </a:solidFill>
                <a:effectLst/>
                <a:latin typeface="+mn-lt"/>
                <a:ea typeface="+mn-ea"/>
                <a:cs typeface="+mn-cs"/>
              </a:rPr>
              <a:t>63</a:t>
            </a:r>
            <a:r>
              <a:rPr lang="fr-FR" sz="1200" b="0" i="0" kern="1200" dirty="0">
                <a:solidFill>
                  <a:schemeClr val="tx1"/>
                </a:solidFill>
                <a:effectLst/>
                <a:latin typeface="+mn-lt"/>
                <a:ea typeface="+mn-ea"/>
                <a:cs typeface="+mn-cs"/>
              </a:rPr>
              <a:t>, on peut faire </a:t>
            </a:r>
            <a:r>
              <a:rPr lang="fr-FR" sz="1200" b="1" i="0" kern="1200" dirty="0">
                <a:solidFill>
                  <a:schemeClr val="tx1"/>
                </a:solidFill>
                <a:effectLst/>
                <a:latin typeface="+mn-lt"/>
                <a:ea typeface="+mn-ea"/>
                <a:cs typeface="+mn-cs"/>
              </a:rPr>
              <a:t>7 × 9   </a:t>
            </a:r>
            <a:r>
              <a:rPr lang="fr-FR" sz="1200" b="0" i="0" kern="1200" dirty="0">
                <a:solidFill>
                  <a:schemeClr val="tx1"/>
                </a:solidFill>
                <a:effectLst/>
                <a:latin typeface="+mn-lt"/>
                <a:ea typeface="+mn-ea"/>
                <a:cs typeface="+mn-cs"/>
              </a:rPr>
              <a:t>mais aussi </a:t>
            </a:r>
            <a:r>
              <a:rPr lang="fr-FR" sz="1200" b="1" i="0" kern="1200" dirty="0">
                <a:solidFill>
                  <a:schemeClr val="tx1"/>
                </a:solidFill>
                <a:effectLst/>
                <a:latin typeface="+mn-lt"/>
                <a:ea typeface="+mn-ea"/>
                <a:cs typeface="+mn-cs"/>
              </a:rPr>
              <a:t>21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6 × 10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7 × 10 – 7</a:t>
            </a:r>
            <a:r>
              <a:rPr lang="fr-FR" sz="1200" b="0"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8 × 8 – 1</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12 + 3</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13 – 2</a:t>
            </a:r>
            <a:r>
              <a:rPr lang="fr-FR" sz="1200" b="0" i="0" kern="1200" dirty="0">
                <a:solidFill>
                  <a:schemeClr val="tx1"/>
                </a:solidFill>
                <a:effectLst/>
                <a:latin typeface="+mn-lt"/>
                <a:ea typeface="+mn-ea"/>
                <a:cs typeface="+mn-cs"/>
              </a:rPr>
              <a: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Exemples de calcul mental à l’envers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Montre moi 5 en utilisant les doigts de tes deux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mains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addition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soustraction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25 en utilisant trois nombres et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les opérations que tu veux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56 =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120 sous la forme d’une somme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produit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quotient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Arial"/>
              <a:ea typeface="Times New Roman"/>
              <a:cs typeface="Arial"/>
            </a:endParaRPr>
          </a:p>
          <a:p>
            <a:r>
              <a:rPr lang="fr-FR" sz="1200" b="1" i="0" kern="1200" dirty="0">
                <a:solidFill>
                  <a:schemeClr val="tx1"/>
                </a:solidFill>
                <a:effectLst/>
                <a:latin typeface="+mn-lt"/>
                <a:ea typeface="+mn-ea"/>
                <a:cs typeface="+mn-cs"/>
              </a:rPr>
              <a:t>Dans quel cadre ?</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peut utiliser </a:t>
            </a:r>
            <a:r>
              <a:rPr lang="fr-FR" sz="1200" b="0" i="1" kern="1200" dirty="0" err="1">
                <a:solidFill>
                  <a:schemeClr val="tx1"/>
                </a:solidFill>
                <a:effectLst/>
                <a:latin typeface="+mn-lt"/>
                <a:ea typeface="+mn-ea"/>
                <a:cs typeface="+mn-cs"/>
              </a:rPr>
              <a:t>Mathador</a:t>
            </a:r>
            <a:r>
              <a:rPr lang="fr-FR" sz="1200" b="0" i="1" kern="1200" dirty="0">
                <a:solidFill>
                  <a:schemeClr val="tx1"/>
                </a:solidFill>
                <a:effectLst/>
                <a:latin typeface="+mn-lt"/>
                <a:ea typeface="+mn-ea"/>
                <a:cs typeface="+mn-cs"/>
              </a:rPr>
              <a:t> Flash </a:t>
            </a:r>
            <a:r>
              <a:rPr lang="fr-FR" sz="1200" b="0" i="0" kern="1200" dirty="0">
                <a:solidFill>
                  <a:schemeClr val="tx1"/>
                </a:solidFill>
                <a:effectLst/>
                <a:latin typeface="+mn-lt"/>
                <a:ea typeface="+mn-ea"/>
                <a:cs typeface="+mn-cs"/>
              </a:rPr>
              <a:t>sur de courtes séquences. Dix minutes </a:t>
            </a:r>
            <a:r>
              <a:rPr lang="fr-FR" sz="1200" b="0" i="0" kern="1200" dirty="0" err="1">
                <a:solidFill>
                  <a:schemeClr val="tx1"/>
                </a:solidFill>
                <a:effectLst/>
                <a:latin typeface="+mn-lt"/>
                <a:ea typeface="+mn-ea"/>
                <a:cs typeface="+mn-cs"/>
              </a:rPr>
              <a:t>suffsent</a:t>
            </a:r>
            <a:r>
              <a:rPr lang="fr-FR" sz="1200" b="0" i="0" kern="1200" baseline="0" dirty="0">
                <a:solidFill>
                  <a:schemeClr val="tx1"/>
                </a:solidFill>
                <a:effectLst/>
                <a:latin typeface="+mn-lt"/>
                <a:ea typeface="+mn-ea"/>
                <a:cs typeface="+mn-cs"/>
              </a:rPr>
              <a:t> pour </a:t>
            </a:r>
            <a:r>
              <a:rPr lang="fr-FR" sz="1200" b="0" i="0" kern="1200" dirty="0">
                <a:solidFill>
                  <a:schemeClr val="tx1"/>
                </a:solidFill>
                <a:effectLst/>
                <a:latin typeface="+mn-lt"/>
                <a:ea typeface="+mn-ea"/>
                <a:cs typeface="+mn-cs"/>
              </a:rPr>
              <a:t>un ou deux lancers de dés. Intégration</a:t>
            </a:r>
            <a:r>
              <a:rPr lang="fr-FR" sz="1200" b="0" i="0" kern="1200" baseline="0" dirty="0">
                <a:solidFill>
                  <a:schemeClr val="tx1"/>
                </a:solidFill>
                <a:effectLst/>
                <a:latin typeface="+mn-lt"/>
                <a:ea typeface="+mn-ea"/>
                <a:cs typeface="+mn-cs"/>
              </a:rPr>
              <a:t> d’ateliers </a:t>
            </a:r>
            <a:r>
              <a:rPr lang="fr-FR" sz="1200" b="0" i="0" kern="1200" dirty="0">
                <a:solidFill>
                  <a:schemeClr val="tx1"/>
                </a:solidFill>
                <a:effectLst/>
                <a:latin typeface="+mn-lt"/>
                <a:ea typeface="+mn-ea"/>
                <a:cs typeface="+mn-cs"/>
              </a:rPr>
              <a:t>jeux aux horaires de son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choix dans la journée. </a:t>
            </a:r>
          </a:p>
          <a:p>
            <a:r>
              <a:rPr lang="fr-FR" sz="1200" b="0" i="0" kern="1200" dirty="0">
                <a:solidFill>
                  <a:schemeClr val="tx1"/>
                </a:solidFill>
                <a:effectLst/>
                <a:latin typeface="+mn-lt"/>
                <a:ea typeface="+mn-ea"/>
                <a:cs typeface="+mn-cs"/>
              </a:rPr>
              <a:t>D’autres moments et d’autres lieux sont propices à la pratique du jeu : en petits groupes dans le cadre d’activités en atelier, pendant les heures de consolidation ou d’approfondissement, au cours d’une remédiation pour des élèves en difficultés (en APC)</a:t>
            </a:r>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93</a:t>
            </a:fld>
            <a:endParaRPr lang="fr-FR">
              <a:solidFill>
                <a:prstClr val="black"/>
              </a:solidFill>
            </a:endParaRPr>
          </a:p>
        </p:txBody>
      </p:sp>
    </p:spTree>
    <p:extLst>
      <p:ext uri="{BB962C8B-B14F-4D97-AF65-F5344CB8AC3E}">
        <p14:creationId xmlns:p14="http://schemas.microsoft.com/office/powerpoint/2010/main" val="286437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calcul mental doit-être un équilibre entre le sens et l’automatisation.</a:t>
            </a:r>
          </a:p>
        </p:txBody>
      </p:sp>
      <p:sp>
        <p:nvSpPr>
          <p:cNvPr id="4" name="Espace réservé du numéro de diapositive 3"/>
          <p:cNvSpPr>
            <a:spLocks noGrp="1"/>
          </p:cNvSpPr>
          <p:nvPr>
            <p:ph type="sldNum" sz="quarter" idx="10"/>
          </p:nvPr>
        </p:nvSpPr>
        <p:spPr/>
        <p:txBody>
          <a:bodyPr/>
          <a:lstStyle/>
          <a:p>
            <a:fld id="{C128E413-F388-41EF-B578-8E17E9D9E3A0}" type="slidenum">
              <a:rPr lang="fr-FR" smtClean="0"/>
              <a:t>17</a:t>
            </a:fld>
            <a:endParaRPr lang="fr-FR"/>
          </a:p>
        </p:txBody>
      </p:sp>
    </p:spTree>
    <p:extLst>
      <p:ext uri="{BB962C8B-B14F-4D97-AF65-F5344CB8AC3E}">
        <p14:creationId xmlns:p14="http://schemas.microsoft.com/office/powerpoint/2010/main" val="2846612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kern="1200" dirty="0">
                <a:solidFill>
                  <a:schemeClr val="tx1"/>
                </a:solidFill>
                <a:effectLst/>
                <a:latin typeface="+mn-lt"/>
                <a:ea typeface="+mn-ea"/>
                <a:cs typeface="+mn-cs"/>
              </a:rPr>
              <a:t>Dans quel cadre ?</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peut utiliser </a:t>
            </a:r>
            <a:r>
              <a:rPr lang="fr-FR" sz="1200" b="0" i="1" kern="1200" dirty="0">
                <a:solidFill>
                  <a:schemeClr val="tx1"/>
                </a:solidFill>
                <a:effectLst/>
                <a:latin typeface="+mn-lt"/>
                <a:ea typeface="+mn-ea"/>
                <a:cs typeface="+mn-cs"/>
              </a:rPr>
              <a:t>Mathador </a:t>
            </a:r>
            <a:r>
              <a:rPr lang="fr-FR" sz="1200" b="0" i="0" kern="1200" dirty="0">
                <a:solidFill>
                  <a:schemeClr val="tx1"/>
                </a:solidFill>
                <a:effectLst/>
                <a:latin typeface="+mn-lt"/>
                <a:ea typeface="+mn-ea"/>
                <a:cs typeface="+mn-cs"/>
              </a:rPr>
              <a:t>sur de courtes séquences. Dix minutes </a:t>
            </a:r>
            <a:r>
              <a:rPr lang="fr-FR" sz="1200" b="0" i="0" kern="1200" dirty="0" err="1">
                <a:solidFill>
                  <a:schemeClr val="tx1"/>
                </a:solidFill>
                <a:effectLst/>
                <a:latin typeface="+mn-lt"/>
                <a:ea typeface="+mn-ea"/>
                <a:cs typeface="+mn-cs"/>
              </a:rPr>
              <a:t>suffsent</a:t>
            </a:r>
            <a:r>
              <a:rPr lang="fr-FR" sz="1200" b="0" i="0" kern="1200" baseline="0" dirty="0">
                <a:solidFill>
                  <a:schemeClr val="tx1"/>
                </a:solidFill>
                <a:effectLst/>
                <a:latin typeface="+mn-lt"/>
                <a:ea typeface="+mn-ea"/>
                <a:cs typeface="+mn-cs"/>
              </a:rPr>
              <a:t> pour </a:t>
            </a:r>
            <a:r>
              <a:rPr lang="fr-FR" sz="1200" b="0" i="0" kern="1200" dirty="0">
                <a:solidFill>
                  <a:schemeClr val="tx1"/>
                </a:solidFill>
                <a:effectLst/>
                <a:latin typeface="+mn-lt"/>
                <a:ea typeface="+mn-ea"/>
                <a:cs typeface="+mn-cs"/>
              </a:rPr>
              <a:t>un ou deux lancers de dés. Intégration</a:t>
            </a:r>
            <a:r>
              <a:rPr lang="fr-FR" sz="1200" b="0" i="0" kern="1200" baseline="0" dirty="0">
                <a:solidFill>
                  <a:schemeClr val="tx1"/>
                </a:solidFill>
                <a:effectLst/>
                <a:latin typeface="+mn-lt"/>
                <a:ea typeface="+mn-ea"/>
                <a:cs typeface="+mn-cs"/>
              </a:rPr>
              <a:t> d’ateliers </a:t>
            </a:r>
            <a:r>
              <a:rPr lang="fr-FR" sz="1200" b="0" i="0" kern="1200" dirty="0">
                <a:solidFill>
                  <a:schemeClr val="tx1"/>
                </a:solidFill>
                <a:effectLst/>
                <a:latin typeface="+mn-lt"/>
                <a:ea typeface="+mn-ea"/>
                <a:cs typeface="+mn-cs"/>
              </a:rPr>
              <a:t>jeux aux horaires </a:t>
            </a:r>
            <a:r>
              <a:rPr lang="fr-FR" sz="1200" b="0" i="0" kern="1200">
                <a:solidFill>
                  <a:schemeClr val="tx1"/>
                </a:solidFill>
                <a:effectLst/>
                <a:latin typeface="+mn-lt"/>
                <a:ea typeface="+mn-ea"/>
                <a:cs typeface="+mn-cs"/>
              </a:rPr>
              <a:t>de son choix </a:t>
            </a:r>
            <a:r>
              <a:rPr lang="fr-FR" sz="1200" b="0" i="0" kern="1200" dirty="0">
                <a:solidFill>
                  <a:schemeClr val="tx1"/>
                </a:solidFill>
                <a:effectLst/>
                <a:latin typeface="+mn-lt"/>
                <a:ea typeface="+mn-ea"/>
                <a:cs typeface="+mn-cs"/>
              </a:rPr>
              <a:t>dans la journée. </a:t>
            </a:r>
          </a:p>
          <a:p>
            <a:r>
              <a:rPr lang="fr-FR" sz="1200" b="0" i="0" kern="1200" dirty="0">
                <a:solidFill>
                  <a:schemeClr val="tx1"/>
                </a:solidFill>
                <a:effectLst/>
                <a:latin typeface="+mn-lt"/>
                <a:ea typeface="+mn-ea"/>
                <a:cs typeface="+mn-cs"/>
              </a:rPr>
              <a:t>D’autres moments et d’autres lieux sont propices à la pratique du jeu : en petits groupes dans le cadre d’activités en atelier, pendant les heures de consolidation ou d’approfondissement, au cours d’une remédiation pour des élèves en difficultés (en APC)</a:t>
            </a:r>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94</a:t>
            </a:fld>
            <a:endParaRPr lang="fr-FR">
              <a:solidFill>
                <a:prstClr val="black"/>
              </a:solidFill>
            </a:endParaRPr>
          </a:p>
        </p:txBody>
      </p:sp>
    </p:spTree>
    <p:extLst>
      <p:ext uri="{BB962C8B-B14F-4D97-AF65-F5344CB8AC3E}">
        <p14:creationId xmlns:p14="http://schemas.microsoft.com/office/powerpoint/2010/main" val="64356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En classe ! Cycles 2, 3 et 4</a:t>
            </a:r>
          </a:p>
          <a:p>
            <a:r>
              <a:rPr lang="fr-FR" dirty="0"/>
              <a:t>Travail sur la perception des ordres de grandeur, acquisition d’automatismes, mémorisation d’opérations complexes, plus grande aisance dans les calculs ;</a:t>
            </a:r>
          </a:p>
          <a:p>
            <a:r>
              <a:rPr lang="fr-FR" dirty="0"/>
              <a:t>Plaisir à manipuler les nombres et à utiliser les opérations ;</a:t>
            </a:r>
          </a:p>
          <a:p>
            <a:r>
              <a:rPr lang="fr-FR" dirty="0"/>
              <a:t>Tous les joueurs sont placés en situation de réussite ;</a:t>
            </a:r>
          </a:p>
          <a:p>
            <a:r>
              <a:rPr lang="fr-FR" dirty="0"/>
              <a:t>Utilisation en autonomie, en remédiation, en aide personnalisée.</a:t>
            </a:r>
          </a:p>
          <a:p>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95</a:t>
            </a:fld>
            <a:endParaRPr lang="fr-FR">
              <a:solidFill>
                <a:prstClr val="black"/>
              </a:solidFill>
            </a:endParaRPr>
          </a:p>
        </p:txBody>
      </p:sp>
    </p:spTree>
    <p:extLst>
      <p:ext uri="{BB962C8B-B14F-4D97-AF65-F5344CB8AC3E}">
        <p14:creationId xmlns:p14="http://schemas.microsoft.com/office/powerpoint/2010/main" val="2291151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En classe ! Cycles 2, 3 et 4</a:t>
            </a:r>
          </a:p>
          <a:p>
            <a:r>
              <a:rPr lang="fr-FR" dirty="0"/>
              <a:t>Travail sur la perception des ordres de grandeur, acquisition d’automatismes, mémorisation d’opérations complexes, plus grande aisance dans les calculs ;</a:t>
            </a:r>
          </a:p>
          <a:p>
            <a:r>
              <a:rPr lang="fr-FR" dirty="0"/>
              <a:t>Plaisir à manipuler les nombres et à utiliser les opérations ;</a:t>
            </a:r>
          </a:p>
          <a:p>
            <a:r>
              <a:rPr lang="fr-FR" dirty="0"/>
              <a:t>Tous les joueurs sont placés en situation de réussite ;</a:t>
            </a:r>
          </a:p>
          <a:p>
            <a:r>
              <a:rPr lang="fr-FR" dirty="0"/>
              <a:t>Utilisation en autonomie, en remédiation, en aide personnalisée.</a:t>
            </a:r>
          </a:p>
          <a:p>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96</a:t>
            </a:fld>
            <a:endParaRPr lang="fr-FR">
              <a:solidFill>
                <a:prstClr val="black"/>
              </a:solidFill>
            </a:endParaRPr>
          </a:p>
        </p:txBody>
      </p:sp>
    </p:spTree>
    <p:extLst>
      <p:ext uri="{BB962C8B-B14F-4D97-AF65-F5344CB8AC3E}">
        <p14:creationId xmlns:p14="http://schemas.microsoft.com/office/powerpoint/2010/main" val="508952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Principe du « compte est bon » avec un nombre-cible / L’élève est acteur / « L’</a:t>
            </a:r>
            <a:r>
              <a:rPr lang="fr-FR" sz="1200" b="0" i="0" kern="1200" dirty="0" err="1">
                <a:solidFill>
                  <a:schemeClr val="tx1"/>
                </a:solidFill>
                <a:effectLst/>
                <a:latin typeface="+mn-lt"/>
                <a:ea typeface="+mn-ea"/>
                <a:cs typeface="+mn-cs"/>
              </a:rPr>
              <a:t>automath</a:t>
            </a:r>
            <a:r>
              <a:rPr lang="fr-FR" sz="1200" b="0" i="0" kern="1200" dirty="0">
                <a:solidFill>
                  <a:schemeClr val="tx1"/>
                </a:solidFill>
                <a:effectLst/>
                <a:latin typeface="+mn-lt"/>
                <a:ea typeface="+mn-ea"/>
                <a:cs typeface="+mn-cs"/>
              </a:rPr>
              <a:t> » ne fonctionne plus / Sollicitation des connaissances automatisées / Donne du sens aux nombres et aux opérations / Principe non naturel qui consolide le calcul direct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Pratique de la décomposition des nombres /Ressort ludique naturel (défi)</a:t>
            </a:r>
            <a:r>
              <a:rPr lang="fr-FR" dirty="0"/>
              <a:t> </a:t>
            </a:r>
            <a:br>
              <a:rPr lang="fr-FR" dirty="0"/>
            </a:br>
            <a:endParaRPr lang="fr-FR" dirty="0"/>
          </a:p>
          <a:p>
            <a:endParaRPr lang="fr-FR" dirty="0"/>
          </a:p>
          <a:p>
            <a:endParaRPr lang="fr-FR" dirty="0"/>
          </a:p>
          <a:p>
            <a:r>
              <a:rPr lang="fr-FR" dirty="0"/>
              <a:t>Calcul mental à l’envers </a:t>
            </a:r>
            <a:r>
              <a:rPr lang="fr-FR" baseline="0" dirty="0"/>
              <a:t> : </a:t>
            </a:r>
            <a:r>
              <a:rPr lang="fr-FR" sz="1200" b="0" i="0" kern="1200" dirty="0">
                <a:solidFill>
                  <a:schemeClr val="tx1"/>
                </a:solidFill>
                <a:effectLst/>
                <a:latin typeface="+mn-lt"/>
                <a:ea typeface="+mn-ea"/>
                <a:cs typeface="+mn-cs"/>
              </a:rPr>
              <a:t>un nombre cible qu’il faut essayer de fabriquer en utilisant des nombres donnés. Pour atteindre la cible, le joueur dispose du calcul mental direct (automatisé et </a:t>
            </a:r>
            <a:r>
              <a:rPr lang="fr-FR" sz="1200" b="0" i="0" kern="1200" dirty="0" err="1">
                <a:solidFill>
                  <a:schemeClr val="tx1"/>
                </a:solidFill>
                <a:effectLst/>
                <a:latin typeface="+mn-lt"/>
                <a:ea typeface="+mn-ea"/>
                <a:cs typeface="+mn-cs"/>
              </a:rPr>
              <a:t>réﬂéchi</a:t>
            </a:r>
            <a:r>
              <a:rPr lang="fr-FR" sz="1200" b="0" i="0" kern="1200" dirty="0">
                <a:solidFill>
                  <a:schemeClr val="tx1"/>
                </a:solidFill>
                <a:effectLst/>
                <a:latin typeface="+mn-lt"/>
                <a:ea typeface="+mn-ea"/>
                <a:cs typeface="+mn-cs"/>
              </a:rPr>
              <a:t>) mais surtout du principe de décomposition des nombres</a:t>
            </a:r>
            <a:r>
              <a:rPr lang="fr-FR" sz="1200" b="0" i="0" kern="1200" baseline="0" dirty="0">
                <a:solidFill>
                  <a:schemeClr val="tx1"/>
                </a:solidFill>
                <a:effectLst/>
                <a:latin typeface="+mn-lt"/>
                <a:ea typeface="+mn-ea"/>
                <a:cs typeface="+mn-cs"/>
              </a:rPr>
              <a:t> =&gt; expliciter les procédures</a:t>
            </a:r>
            <a:br>
              <a:rPr lang="fr-FR" dirty="0"/>
            </a:b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Arial"/>
                <a:ea typeface="Times New Roman"/>
                <a:cs typeface="Arial"/>
              </a:rPr>
              <a:t>Diversité des réponses possibles : décomposition des nombres et qualité des procédures mobilisées / sens des opérations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Pour fabriquer </a:t>
            </a:r>
            <a:r>
              <a:rPr lang="fr-FR" sz="1200" b="1" i="0" kern="1200" dirty="0">
                <a:solidFill>
                  <a:schemeClr val="tx1"/>
                </a:solidFill>
                <a:effectLst/>
                <a:latin typeface="+mn-lt"/>
                <a:ea typeface="+mn-ea"/>
                <a:cs typeface="+mn-cs"/>
              </a:rPr>
              <a:t>63</a:t>
            </a:r>
            <a:r>
              <a:rPr lang="fr-FR" sz="1200" b="0" i="0" kern="1200" dirty="0">
                <a:solidFill>
                  <a:schemeClr val="tx1"/>
                </a:solidFill>
                <a:effectLst/>
                <a:latin typeface="+mn-lt"/>
                <a:ea typeface="+mn-ea"/>
                <a:cs typeface="+mn-cs"/>
              </a:rPr>
              <a:t>, on peut faire </a:t>
            </a:r>
            <a:r>
              <a:rPr lang="fr-FR" sz="1200" b="1" i="0" kern="1200" dirty="0">
                <a:solidFill>
                  <a:schemeClr val="tx1"/>
                </a:solidFill>
                <a:effectLst/>
                <a:latin typeface="+mn-lt"/>
                <a:ea typeface="+mn-ea"/>
                <a:cs typeface="+mn-cs"/>
              </a:rPr>
              <a:t>7 × 9   </a:t>
            </a:r>
            <a:r>
              <a:rPr lang="fr-FR" sz="1200" b="0" i="0" kern="1200" dirty="0">
                <a:solidFill>
                  <a:schemeClr val="tx1"/>
                </a:solidFill>
                <a:effectLst/>
                <a:latin typeface="+mn-lt"/>
                <a:ea typeface="+mn-ea"/>
                <a:cs typeface="+mn-cs"/>
              </a:rPr>
              <a:t>mais aussi </a:t>
            </a:r>
            <a:r>
              <a:rPr lang="fr-FR" sz="1200" b="1" i="0" kern="1200" dirty="0">
                <a:solidFill>
                  <a:schemeClr val="tx1"/>
                </a:solidFill>
                <a:effectLst/>
                <a:latin typeface="+mn-lt"/>
                <a:ea typeface="+mn-ea"/>
                <a:cs typeface="+mn-cs"/>
              </a:rPr>
              <a:t>21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6 × 10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7 × 10 – 7</a:t>
            </a:r>
            <a:r>
              <a:rPr lang="fr-FR" sz="1200" b="0"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8 × 8 – 1</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12 + 3</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13 – 2</a:t>
            </a:r>
            <a:r>
              <a:rPr lang="fr-FR" sz="1200" b="0" i="0" kern="1200" dirty="0">
                <a:solidFill>
                  <a:schemeClr val="tx1"/>
                </a:solidFill>
                <a:effectLst/>
                <a:latin typeface="+mn-lt"/>
                <a:ea typeface="+mn-ea"/>
                <a:cs typeface="+mn-cs"/>
              </a:rPr>
              <a: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Exemples de calcul mental à l’envers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Montre moi 5 en utilisant les doigts de tes deux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mains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addition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soustraction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25 en utilisant trois nombres et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les opérations que tu veux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56 =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120 sous la forme d’une somme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produit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quotient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Arial"/>
              <a:ea typeface="Times New Roman"/>
              <a:cs typeface="Arial"/>
            </a:endParaRPr>
          </a:p>
          <a:p>
            <a:r>
              <a:rPr lang="fr-FR" sz="1200" b="1" i="0" kern="1200" dirty="0">
                <a:solidFill>
                  <a:schemeClr val="tx1"/>
                </a:solidFill>
                <a:effectLst/>
                <a:latin typeface="+mn-lt"/>
                <a:ea typeface="+mn-ea"/>
                <a:cs typeface="+mn-cs"/>
              </a:rPr>
              <a:t>Dans quel cadre ?</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peut utiliser </a:t>
            </a:r>
            <a:r>
              <a:rPr lang="fr-FR" sz="1200" b="0" i="1" kern="1200" dirty="0" err="1">
                <a:solidFill>
                  <a:schemeClr val="tx1"/>
                </a:solidFill>
                <a:effectLst/>
                <a:latin typeface="+mn-lt"/>
                <a:ea typeface="+mn-ea"/>
                <a:cs typeface="+mn-cs"/>
              </a:rPr>
              <a:t>Mathador</a:t>
            </a:r>
            <a:r>
              <a:rPr lang="fr-FR" sz="1200" b="0" i="1" kern="1200" dirty="0">
                <a:solidFill>
                  <a:schemeClr val="tx1"/>
                </a:solidFill>
                <a:effectLst/>
                <a:latin typeface="+mn-lt"/>
                <a:ea typeface="+mn-ea"/>
                <a:cs typeface="+mn-cs"/>
              </a:rPr>
              <a:t> Flash </a:t>
            </a:r>
            <a:r>
              <a:rPr lang="fr-FR" sz="1200" b="0" i="0" kern="1200" dirty="0">
                <a:solidFill>
                  <a:schemeClr val="tx1"/>
                </a:solidFill>
                <a:effectLst/>
                <a:latin typeface="+mn-lt"/>
                <a:ea typeface="+mn-ea"/>
                <a:cs typeface="+mn-cs"/>
              </a:rPr>
              <a:t>sur de courtes séquences. Dix minutes </a:t>
            </a:r>
            <a:r>
              <a:rPr lang="fr-FR" sz="1200" b="0" i="0" kern="1200" dirty="0" err="1">
                <a:solidFill>
                  <a:schemeClr val="tx1"/>
                </a:solidFill>
                <a:effectLst/>
                <a:latin typeface="+mn-lt"/>
                <a:ea typeface="+mn-ea"/>
                <a:cs typeface="+mn-cs"/>
              </a:rPr>
              <a:t>suffsent</a:t>
            </a:r>
            <a:r>
              <a:rPr lang="fr-FR" sz="1200" b="0" i="0" kern="1200" baseline="0" dirty="0">
                <a:solidFill>
                  <a:schemeClr val="tx1"/>
                </a:solidFill>
                <a:effectLst/>
                <a:latin typeface="+mn-lt"/>
                <a:ea typeface="+mn-ea"/>
                <a:cs typeface="+mn-cs"/>
              </a:rPr>
              <a:t> pour </a:t>
            </a:r>
            <a:r>
              <a:rPr lang="fr-FR" sz="1200" b="0" i="0" kern="1200" dirty="0">
                <a:solidFill>
                  <a:schemeClr val="tx1"/>
                </a:solidFill>
                <a:effectLst/>
                <a:latin typeface="+mn-lt"/>
                <a:ea typeface="+mn-ea"/>
                <a:cs typeface="+mn-cs"/>
              </a:rPr>
              <a:t>un ou deux lancers de dés. Intégration</a:t>
            </a:r>
            <a:r>
              <a:rPr lang="fr-FR" sz="1200" b="0" i="0" kern="1200" baseline="0" dirty="0">
                <a:solidFill>
                  <a:schemeClr val="tx1"/>
                </a:solidFill>
                <a:effectLst/>
                <a:latin typeface="+mn-lt"/>
                <a:ea typeface="+mn-ea"/>
                <a:cs typeface="+mn-cs"/>
              </a:rPr>
              <a:t> d’ateliers </a:t>
            </a:r>
            <a:r>
              <a:rPr lang="fr-FR" sz="1200" b="0" i="0" kern="1200" dirty="0">
                <a:solidFill>
                  <a:schemeClr val="tx1"/>
                </a:solidFill>
                <a:effectLst/>
                <a:latin typeface="+mn-lt"/>
                <a:ea typeface="+mn-ea"/>
                <a:cs typeface="+mn-cs"/>
              </a:rPr>
              <a:t>jeux aux horaires de son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choix dans la journée. </a:t>
            </a:r>
          </a:p>
          <a:p>
            <a:r>
              <a:rPr lang="fr-FR" sz="1200" b="0" i="0" kern="1200" dirty="0">
                <a:solidFill>
                  <a:schemeClr val="tx1"/>
                </a:solidFill>
                <a:effectLst/>
                <a:latin typeface="+mn-lt"/>
                <a:ea typeface="+mn-ea"/>
                <a:cs typeface="+mn-cs"/>
              </a:rPr>
              <a:t>D’autres moments et d’autres lieux sont propices à la pratique du jeu : en petits groupes dans le cadre d’activités en atelier, pendant les heures de consolidation ou d’approfondissement, au cours d’une remédiation pour des élèves en difficultés (en APC)</a:t>
            </a:r>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97</a:t>
            </a:fld>
            <a:endParaRPr lang="fr-FR">
              <a:solidFill>
                <a:prstClr val="black"/>
              </a:solidFill>
            </a:endParaRPr>
          </a:p>
        </p:txBody>
      </p:sp>
    </p:spTree>
    <p:extLst>
      <p:ext uri="{BB962C8B-B14F-4D97-AF65-F5344CB8AC3E}">
        <p14:creationId xmlns:p14="http://schemas.microsoft.com/office/powerpoint/2010/main" val="1187512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Principe du « compte est bon » avec un nombre-cible / L’élève est acteur / « L’</a:t>
            </a:r>
            <a:r>
              <a:rPr lang="fr-FR" sz="1200" b="0" i="0" kern="1200" dirty="0" err="1">
                <a:solidFill>
                  <a:schemeClr val="tx1"/>
                </a:solidFill>
                <a:effectLst/>
                <a:latin typeface="+mn-lt"/>
                <a:ea typeface="+mn-ea"/>
                <a:cs typeface="+mn-cs"/>
              </a:rPr>
              <a:t>automath</a:t>
            </a:r>
            <a:r>
              <a:rPr lang="fr-FR" sz="1200" b="0" i="0" kern="1200" dirty="0">
                <a:solidFill>
                  <a:schemeClr val="tx1"/>
                </a:solidFill>
                <a:effectLst/>
                <a:latin typeface="+mn-lt"/>
                <a:ea typeface="+mn-ea"/>
                <a:cs typeface="+mn-cs"/>
              </a:rPr>
              <a:t> » ne fonctionne plus / Sollicitation des connaissances automatisées / Donne du sens aux nombres et aux opérations / Principe non naturel qui consolide le calcul direct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Pratique de la décomposition des nombres /Ressort ludique naturel (défi)</a:t>
            </a:r>
            <a:r>
              <a:rPr lang="fr-FR" dirty="0"/>
              <a:t> </a:t>
            </a:r>
            <a:br>
              <a:rPr lang="fr-FR" dirty="0"/>
            </a:br>
            <a:endParaRPr lang="fr-FR" dirty="0"/>
          </a:p>
          <a:p>
            <a:endParaRPr lang="fr-FR" dirty="0"/>
          </a:p>
          <a:p>
            <a:endParaRPr lang="fr-FR" dirty="0"/>
          </a:p>
          <a:p>
            <a:r>
              <a:rPr lang="fr-FR" dirty="0"/>
              <a:t>Calcul mental à l’envers </a:t>
            </a:r>
            <a:r>
              <a:rPr lang="fr-FR" baseline="0" dirty="0"/>
              <a:t> : </a:t>
            </a:r>
            <a:r>
              <a:rPr lang="fr-FR" sz="1200" b="0" i="0" kern="1200" dirty="0">
                <a:solidFill>
                  <a:schemeClr val="tx1"/>
                </a:solidFill>
                <a:effectLst/>
                <a:latin typeface="+mn-lt"/>
                <a:ea typeface="+mn-ea"/>
                <a:cs typeface="+mn-cs"/>
              </a:rPr>
              <a:t>un nombre cible qu’il faut essayer de fabriquer en utilisant des nombres donnés. Pour atteindre la cible, le joueur dispose du calcul mental direct (automatisé et </a:t>
            </a:r>
            <a:r>
              <a:rPr lang="fr-FR" sz="1200" b="0" i="0" kern="1200" dirty="0" err="1">
                <a:solidFill>
                  <a:schemeClr val="tx1"/>
                </a:solidFill>
                <a:effectLst/>
                <a:latin typeface="+mn-lt"/>
                <a:ea typeface="+mn-ea"/>
                <a:cs typeface="+mn-cs"/>
              </a:rPr>
              <a:t>réﬂéchi</a:t>
            </a:r>
            <a:r>
              <a:rPr lang="fr-FR" sz="1200" b="0" i="0" kern="1200" dirty="0">
                <a:solidFill>
                  <a:schemeClr val="tx1"/>
                </a:solidFill>
                <a:effectLst/>
                <a:latin typeface="+mn-lt"/>
                <a:ea typeface="+mn-ea"/>
                <a:cs typeface="+mn-cs"/>
              </a:rPr>
              <a:t>) mais surtout du principe de décomposition des nombres</a:t>
            </a:r>
            <a:r>
              <a:rPr lang="fr-FR" sz="1200" b="0" i="0" kern="1200" baseline="0" dirty="0">
                <a:solidFill>
                  <a:schemeClr val="tx1"/>
                </a:solidFill>
                <a:effectLst/>
                <a:latin typeface="+mn-lt"/>
                <a:ea typeface="+mn-ea"/>
                <a:cs typeface="+mn-cs"/>
              </a:rPr>
              <a:t> =&gt; expliciter les procédures</a:t>
            </a:r>
            <a:br>
              <a:rPr lang="fr-FR" dirty="0"/>
            </a:b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Arial"/>
                <a:ea typeface="Times New Roman"/>
                <a:cs typeface="Arial"/>
              </a:rPr>
              <a:t>Diversité des réponses possibles : décomposition des nombres et qualité des procédures mobilisées / sens des opérations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Pour fabriquer </a:t>
            </a:r>
            <a:r>
              <a:rPr lang="fr-FR" sz="1200" b="1" i="0" kern="1200" dirty="0">
                <a:solidFill>
                  <a:schemeClr val="tx1"/>
                </a:solidFill>
                <a:effectLst/>
                <a:latin typeface="+mn-lt"/>
                <a:ea typeface="+mn-ea"/>
                <a:cs typeface="+mn-cs"/>
              </a:rPr>
              <a:t>63</a:t>
            </a:r>
            <a:r>
              <a:rPr lang="fr-FR" sz="1200" b="0" i="0" kern="1200" dirty="0">
                <a:solidFill>
                  <a:schemeClr val="tx1"/>
                </a:solidFill>
                <a:effectLst/>
                <a:latin typeface="+mn-lt"/>
                <a:ea typeface="+mn-ea"/>
                <a:cs typeface="+mn-cs"/>
              </a:rPr>
              <a:t>, on peut faire </a:t>
            </a:r>
            <a:r>
              <a:rPr lang="fr-FR" sz="1200" b="1" i="0" kern="1200" dirty="0">
                <a:solidFill>
                  <a:schemeClr val="tx1"/>
                </a:solidFill>
                <a:effectLst/>
                <a:latin typeface="+mn-lt"/>
                <a:ea typeface="+mn-ea"/>
                <a:cs typeface="+mn-cs"/>
              </a:rPr>
              <a:t>7 × 9   </a:t>
            </a:r>
            <a:r>
              <a:rPr lang="fr-FR" sz="1200" b="0" i="0" kern="1200" dirty="0">
                <a:solidFill>
                  <a:schemeClr val="tx1"/>
                </a:solidFill>
                <a:effectLst/>
                <a:latin typeface="+mn-lt"/>
                <a:ea typeface="+mn-ea"/>
                <a:cs typeface="+mn-cs"/>
              </a:rPr>
              <a:t>mais aussi </a:t>
            </a:r>
            <a:r>
              <a:rPr lang="fr-FR" sz="1200" b="1" i="0" kern="1200" dirty="0">
                <a:solidFill>
                  <a:schemeClr val="tx1"/>
                </a:solidFill>
                <a:effectLst/>
                <a:latin typeface="+mn-lt"/>
                <a:ea typeface="+mn-ea"/>
                <a:cs typeface="+mn-cs"/>
              </a:rPr>
              <a:t>21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6 × 10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7 × 10 – 7</a:t>
            </a:r>
            <a:r>
              <a:rPr lang="fr-FR" sz="1200" b="0"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8 × 8 – 1</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12 + 3</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13 – 2</a:t>
            </a:r>
            <a:r>
              <a:rPr lang="fr-FR" sz="1200" b="0" i="0" kern="1200" dirty="0">
                <a:solidFill>
                  <a:schemeClr val="tx1"/>
                </a:solidFill>
                <a:effectLst/>
                <a:latin typeface="+mn-lt"/>
                <a:ea typeface="+mn-ea"/>
                <a:cs typeface="+mn-cs"/>
              </a:rPr>
              <a: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Exemples de calcul mental à l’envers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Montre moi 5 en utilisant les doigts de tes deux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mains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addition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soustraction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25 en utilisant trois nombres et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les opérations que tu veux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56 =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120 sous la forme d’une somme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produit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quotient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Arial"/>
              <a:ea typeface="Times New Roman"/>
              <a:cs typeface="Arial"/>
            </a:endParaRPr>
          </a:p>
          <a:p>
            <a:r>
              <a:rPr lang="fr-FR" sz="1200" b="1" i="0" kern="1200" dirty="0">
                <a:solidFill>
                  <a:schemeClr val="tx1"/>
                </a:solidFill>
                <a:effectLst/>
                <a:latin typeface="+mn-lt"/>
                <a:ea typeface="+mn-ea"/>
                <a:cs typeface="+mn-cs"/>
              </a:rPr>
              <a:t>Dans quel cadre ?</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peut utiliser </a:t>
            </a:r>
            <a:r>
              <a:rPr lang="fr-FR" sz="1200" b="0" i="1" kern="1200" dirty="0" err="1">
                <a:solidFill>
                  <a:schemeClr val="tx1"/>
                </a:solidFill>
                <a:effectLst/>
                <a:latin typeface="+mn-lt"/>
                <a:ea typeface="+mn-ea"/>
                <a:cs typeface="+mn-cs"/>
              </a:rPr>
              <a:t>Mathador</a:t>
            </a:r>
            <a:r>
              <a:rPr lang="fr-FR" sz="1200" b="0" i="1" kern="1200" dirty="0">
                <a:solidFill>
                  <a:schemeClr val="tx1"/>
                </a:solidFill>
                <a:effectLst/>
                <a:latin typeface="+mn-lt"/>
                <a:ea typeface="+mn-ea"/>
                <a:cs typeface="+mn-cs"/>
              </a:rPr>
              <a:t> Flash </a:t>
            </a:r>
            <a:r>
              <a:rPr lang="fr-FR" sz="1200" b="0" i="0" kern="1200" dirty="0">
                <a:solidFill>
                  <a:schemeClr val="tx1"/>
                </a:solidFill>
                <a:effectLst/>
                <a:latin typeface="+mn-lt"/>
                <a:ea typeface="+mn-ea"/>
                <a:cs typeface="+mn-cs"/>
              </a:rPr>
              <a:t>sur de courtes séquences. Dix minutes </a:t>
            </a:r>
            <a:r>
              <a:rPr lang="fr-FR" sz="1200" b="0" i="0" kern="1200" dirty="0" err="1">
                <a:solidFill>
                  <a:schemeClr val="tx1"/>
                </a:solidFill>
                <a:effectLst/>
                <a:latin typeface="+mn-lt"/>
                <a:ea typeface="+mn-ea"/>
                <a:cs typeface="+mn-cs"/>
              </a:rPr>
              <a:t>suffsent</a:t>
            </a:r>
            <a:r>
              <a:rPr lang="fr-FR" sz="1200" b="0" i="0" kern="1200" baseline="0" dirty="0">
                <a:solidFill>
                  <a:schemeClr val="tx1"/>
                </a:solidFill>
                <a:effectLst/>
                <a:latin typeface="+mn-lt"/>
                <a:ea typeface="+mn-ea"/>
                <a:cs typeface="+mn-cs"/>
              </a:rPr>
              <a:t> pour </a:t>
            </a:r>
            <a:r>
              <a:rPr lang="fr-FR" sz="1200" b="0" i="0" kern="1200" dirty="0">
                <a:solidFill>
                  <a:schemeClr val="tx1"/>
                </a:solidFill>
                <a:effectLst/>
                <a:latin typeface="+mn-lt"/>
                <a:ea typeface="+mn-ea"/>
                <a:cs typeface="+mn-cs"/>
              </a:rPr>
              <a:t>un ou deux lancers de dés. Intégration</a:t>
            </a:r>
            <a:r>
              <a:rPr lang="fr-FR" sz="1200" b="0" i="0" kern="1200" baseline="0" dirty="0">
                <a:solidFill>
                  <a:schemeClr val="tx1"/>
                </a:solidFill>
                <a:effectLst/>
                <a:latin typeface="+mn-lt"/>
                <a:ea typeface="+mn-ea"/>
                <a:cs typeface="+mn-cs"/>
              </a:rPr>
              <a:t> d’ateliers </a:t>
            </a:r>
            <a:r>
              <a:rPr lang="fr-FR" sz="1200" b="0" i="0" kern="1200" dirty="0">
                <a:solidFill>
                  <a:schemeClr val="tx1"/>
                </a:solidFill>
                <a:effectLst/>
                <a:latin typeface="+mn-lt"/>
                <a:ea typeface="+mn-ea"/>
                <a:cs typeface="+mn-cs"/>
              </a:rPr>
              <a:t>jeux aux horaires de son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choix dans la journée. </a:t>
            </a:r>
          </a:p>
          <a:p>
            <a:r>
              <a:rPr lang="fr-FR" sz="1200" b="0" i="0" kern="1200" dirty="0">
                <a:solidFill>
                  <a:schemeClr val="tx1"/>
                </a:solidFill>
                <a:effectLst/>
                <a:latin typeface="+mn-lt"/>
                <a:ea typeface="+mn-ea"/>
                <a:cs typeface="+mn-cs"/>
              </a:rPr>
              <a:t>D’autres moments et d’autres lieux sont propices à la pratique du jeu : en petits groupes dans le cadre d’activités en atelier, pendant les heures de consolidation ou d’approfondissement, au cours d’une remédiation pour des élèves en difficultés (en APC)</a:t>
            </a:r>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98</a:t>
            </a:fld>
            <a:endParaRPr lang="fr-FR">
              <a:solidFill>
                <a:prstClr val="black"/>
              </a:solidFill>
            </a:endParaRPr>
          </a:p>
        </p:txBody>
      </p:sp>
    </p:spTree>
    <p:extLst>
      <p:ext uri="{BB962C8B-B14F-4D97-AF65-F5344CB8AC3E}">
        <p14:creationId xmlns:p14="http://schemas.microsoft.com/office/powerpoint/2010/main" val="600742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Grâce à des tests de calcul mental conduits en début et fin d'année scolaire pour ces deux groupes de classes, on pourra évaluer l’apport du jeu dans l’apprentissage du calcul mental.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rPr>
              <a:t>Les enseignants impliqués seront accompagnés tout au long du projet et bénéficieront de formations spécifiques, notamment en didactique du calcul mental. Canopé et le Rectorat de l'académie de Dijon (IEN, IPR, DANE, etc.) mettent en place conjointement ce programme de formations.</a:t>
            </a:r>
          </a:p>
          <a:p>
            <a:br>
              <a:rPr lang="fr-FR" dirty="0"/>
            </a:br>
            <a:endParaRPr lang="fr-FR" dirty="0"/>
          </a:p>
          <a:p>
            <a:endParaRPr lang="fr-FR" dirty="0"/>
          </a:p>
          <a:p>
            <a:endParaRPr lang="fr-FR" dirty="0"/>
          </a:p>
          <a:p>
            <a:r>
              <a:rPr lang="fr-FR" dirty="0"/>
              <a:t>Calcul mental à l’envers </a:t>
            </a:r>
            <a:r>
              <a:rPr lang="fr-FR" baseline="0" dirty="0"/>
              <a:t> : </a:t>
            </a:r>
            <a:r>
              <a:rPr lang="fr-FR" sz="1200" b="0" i="0" kern="1200" dirty="0">
                <a:solidFill>
                  <a:schemeClr val="tx1"/>
                </a:solidFill>
                <a:effectLst/>
                <a:latin typeface="+mn-lt"/>
                <a:ea typeface="+mn-ea"/>
                <a:cs typeface="+mn-cs"/>
              </a:rPr>
              <a:t>un nombre cible qu’il faut essayer de fabriquer en utilisant des nombres donnés. Pour atteindre la cible, le joueur dispose du calcul mental direct (automatisé et </a:t>
            </a:r>
            <a:r>
              <a:rPr lang="fr-FR" sz="1200" b="0" i="0" kern="1200" dirty="0" err="1">
                <a:solidFill>
                  <a:schemeClr val="tx1"/>
                </a:solidFill>
                <a:effectLst/>
                <a:latin typeface="+mn-lt"/>
                <a:ea typeface="+mn-ea"/>
                <a:cs typeface="+mn-cs"/>
              </a:rPr>
              <a:t>réﬂéchi</a:t>
            </a:r>
            <a:r>
              <a:rPr lang="fr-FR" sz="1200" b="0" i="0" kern="1200" dirty="0">
                <a:solidFill>
                  <a:schemeClr val="tx1"/>
                </a:solidFill>
                <a:effectLst/>
                <a:latin typeface="+mn-lt"/>
                <a:ea typeface="+mn-ea"/>
                <a:cs typeface="+mn-cs"/>
              </a:rPr>
              <a:t>) mais surtout du principe de décomposition des nombres</a:t>
            </a:r>
            <a:r>
              <a:rPr lang="fr-FR" sz="1200" b="0" i="0" kern="1200" baseline="0" dirty="0">
                <a:solidFill>
                  <a:schemeClr val="tx1"/>
                </a:solidFill>
                <a:effectLst/>
                <a:latin typeface="+mn-lt"/>
                <a:ea typeface="+mn-ea"/>
                <a:cs typeface="+mn-cs"/>
              </a:rPr>
              <a:t> =&gt; expliciter les procédures</a:t>
            </a:r>
            <a:br>
              <a:rPr lang="fr-FR" dirty="0"/>
            </a:b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Arial"/>
                <a:ea typeface="Times New Roman"/>
                <a:cs typeface="Arial"/>
              </a:rPr>
              <a:t>Diversité des réponses possibles : décomposition des nombres et qualité des procédures mobilisées / sens des opérations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Pour fabriquer </a:t>
            </a:r>
            <a:r>
              <a:rPr lang="fr-FR" sz="1200" b="1" i="0" kern="1200" dirty="0">
                <a:solidFill>
                  <a:schemeClr val="tx1"/>
                </a:solidFill>
                <a:effectLst/>
                <a:latin typeface="+mn-lt"/>
                <a:ea typeface="+mn-ea"/>
                <a:cs typeface="+mn-cs"/>
              </a:rPr>
              <a:t>63</a:t>
            </a:r>
            <a:r>
              <a:rPr lang="fr-FR" sz="1200" b="0" i="0" kern="1200" dirty="0">
                <a:solidFill>
                  <a:schemeClr val="tx1"/>
                </a:solidFill>
                <a:effectLst/>
                <a:latin typeface="+mn-lt"/>
                <a:ea typeface="+mn-ea"/>
                <a:cs typeface="+mn-cs"/>
              </a:rPr>
              <a:t>, on peut faire </a:t>
            </a:r>
            <a:r>
              <a:rPr lang="fr-FR" sz="1200" b="1" i="0" kern="1200" dirty="0">
                <a:solidFill>
                  <a:schemeClr val="tx1"/>
                </a:solidFill>
                <a:effectLst/>
                <a:latin typeface="+mn-lt"/>
                <a:ea typeface="+mn-ea"/>
                <a:cs typeface="+mn-cs"/>
              </a:rPr>
              <a:t>7 × 9   </a:t>
            </a:r>
            <a:r>
              <a:rPr lang="fr-FR" sz="1200" b="0" i="0" kern="1200" dirty="0">
                <a:solidFill>
                  <a:schemeClr val="tx1"/>
                </a:solidFill>
                <a:effectLst/>
                <a:latin typeface="+mn-lt"/>
                <a:ea typeface="+mn-ea"/>
                <a:cs typeface="+mn-cs"/>
              </a:rPr>
              <a:t>mais aussi </a:t>
            </a:r>
            <a:r>
              <a:rPr lang="fr-FR" sz="1200" b="1" i="0" kern="1200" dirty="0">
                <a:solidFill>
                  <a:schemeClr val="tx1"/>
                </a:solidFill>
                <a:effectLst/>
                <a:latin typeface="+mn-lt"/>
                <a:ea typeface="+mn-ea"/>
                <a:cs typeface="+mn-cs"/>
              </a:rPr>
              <a:t>21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6 × 10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7 × 10 – 7</a:t>
            </a:r>
            <a:r>
              <a:rPr lang="fr-FR" sz="1200" b="0"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8 × 8 – 1</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12 + 3</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13 – 2</a:t>
            </a:r>
            <a:r>
              <a:rPr lang="fr-FR" sz="1200" b="0" i="0" kern="1200" dirty="0">
                <a:solidFill>
                  <a:schemeClr val="tx1"/>
                </a:solidFill>
                <a:effectLst/>
                <a:latin typeface="+mn-lt"/>
                <a:ea typeface="+mn-ea"/>
                <a:cs typeface="+mn-cs"/>
              </a:rPr>
              <a: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Exemples de calcul mental à l’envers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Montre moi 5 en utilisant les doigts de tes deux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mains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addition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soustraction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25 en utilisant trois nombres et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les opérations que tu veux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56 =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120 sous la forme d’une somme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produit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quotient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Arial"/>
              <a:ea typeface="Times New Roman"/>
              <a:cs typeface="Arial"/>
            </a:endParaRPr>
          </a:p>
          <a:p>
            <a:r>
              <a:rPr lang="fr-FR" sz="1200" b="1" i="0" kern="1200" dirty="0">
                <a:solidFill>
                  <a:schemeClr val="tx1"/>
                </a:solidFill>
                <a:effectLst/>
                <a:latin typeface="+mn-lt"/>
                <a:ea typeface="+mn-ea"/>
                <a:cs typeface="+mn-cs"/>
              </a:rPr>
              <a:t>Dans quel cadre ?</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peut utiliser </a:t>
            </a:r>
            <a:r>
              <a:rPr lang="fr-FR" sz="1200" b="0" i="1" kern="1200" dirty="0" err="1">
                <a:solidFill>
                  <a:schemeClr val="tx1"/>
                </a:solidFill>
                <a:effectLst/>
                <a:latin typeface="+mn-lt"/>
                <a:ea typeface="+mn-ea"/>
                <a:cs typeface="+mn-cs"/>
              </a:rPr>
              <a:t>Mathador</a:t>
            </a:r>
            <a:r>
              <a:rPr lang="fr-FR" sz="1200" b="0" i="1" kern="1200" dirty="0">
                <a:solidFill>
                  <a:schemeClr val="tx1"/>
                </a:solidFill>
                <a:effectLst/>
                <a:latin typeface="+mn-lt"/>
                <a:ea typeface="+mn-ea"/>
                <a:cs typeface="+mn-cs"/>
              </a:rPr>
              <a:t> Flash </a:t>
            </a:r>
            <a:r>
              <a:rPr lang="fr-FR" sz="1200" b="0" i="0" kern="1200" dirty="0">
                <a:solidFill>
                  <a:schemeClr val="tx1"/>
                </a:solidFill>
                <a:effectLst/>
                <a:latin typeface="+mn-lt"/>
                <a:ea typeface="+mn-ea"/>
                <a:cs typeface="+mn-cs"/>
              </a:rPr>
              <a:t>sur de courtes séquences. Dix minutes </a:t>
            </a:r>
            <a:r>
              <a:rPr lang="fr-FR" sz="1200" b="0" i="0" kern="1200" dirty="0" err="1">
                <a:solidFill>
                  <a:schemeClr val="tx1"/>
                </a:solidFill>
                <a:effectLst/>
                <a:latin typeface="+mn-lt"/>
                <a:ea typeface="+mn-ea"/>
                <a:cs typeface="+mn-cs"/>
              </a:rPr>
              <a:t>suffsent</a:t>
            </a:r>
            <a:r>
              <a:rPr lang="fr-FR" sz="1200" b="0" i="0" kern="1200" baseline="0" dirty="0">
                <a:solidFill>
                  <a:schemeClr val="tx1"/>
                </a:solidFill>
                <a:effectLst/>
                <a:latin typeface="+mn-lt"/>
                <a:ea typeface="+mn-ea"/>
                <a:cs typeface="+mn-cs"/>
              </a:rPr>
              <a:t> pour </a:t>
            </a:r>
            <a:r>
              <a:rPr lang="fr-FR" sz="1200" b="0" i="0" kern="1200" dirty="0">
                <a:solidFill>
                  <a:schemeClr val="tx1"/>
                </a:solidFill>
                <a:effectLst/>
                <a:latin typeface="+mn-lt"/>
                <a:ea typeface="+mn-ea"/>
                <a:cs typeface="+mn-cs"/>
              </a:rPr>
              <a:t>un ou deux lancers de dés. Intégration</a:t>
            </a:r>
            <a:r>
              <a:rPr lang="fr-FR" sz="1200" b="0" i="0" kern="1200" baseline="0" dirty="0">
                <a:solidFill>
                  <a:schemeClr val="tx1"/>
                </a:solidFill>
                <a:effectLst/>
                <a:latin typeface="+mn-lt"/>
                <a:ea typeface="+mn-ea"/>
                <a:cs typeface="+mn-cs"/>
              </a:rPr>
              <a:t> d’ateliers </a:t>
            </a:r>
            <a:r>
              <a:rPr lang="fr-FR" sz="1200" b="0" i="0" kern="1200" dirty="0">
                <a:solidFill>
                  <a:schemeClr val="tx1"/>
                </a:solidFill>
                <a:effectLst/>
                <a:latin typeface="+mn-lt"/>
                <a:ea typeface="+mn-ea"/>
                <a:cs typeface="+mn-cs"/>
              </a:rPr>
              <a:t>jeux aux horaires de son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choix dans la journée. </a:t>
            </a:r>
          </a:p>
          <a:p>
            <a:r>
              <a:rPr lang="fr-FR" sz="1200" b="0" i="0" kern="1200" dirty="0">
                <a:solidFill>
                  <a:schemeClr val="tx1"/>
                </a:solidFill>
                <a:effectLst/>
                <a:latin typeface="+mn-lt"/>
                <a:ea typeface="+mn-ea"/>
                <a:cs typeface="+mn-cs"/>
              </a:rPr>
              <a:t>D’autres moments et d’autres lieux sont propices à la pratique du jeu : en petits groupes dans le cadre d’activités en atelier, pendant les heures de consolidation ou d’approfondissement, au cours d’une remédiation pour des élèves en difficultés (en APC)</a:t>
            </a:r>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99</a:t>
            </a:fld>
            <a:endParaRPr lang="fr-FR">
              <a:solidFill>
                <a:prstClr val="black"/>
              </a:solidFill>
            </a:endParaRPr>
          </a:p>
        </p:txBody>
      </p:sp>
    </p:spTree>
    <p:extLst>
      <p:ext uri="{BB962C8B-B14F-4D97-AF65-F5344CB8AC3E}">
        <p14:creationId xmlns:p14="http://schemas.microsoft.com/office/powerpoint/2010/main" val="3994032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Chaque action d'un joueur se traduit par une ligne créée dans la base de données : épreuves rencontrées, réussies ou ratées, opérations utilisées, temps passé à répondre, tentatives échouées... En mettant en regard toutes ces données, on obtient un profil dynamique du joueur. Étudier de manière précise un joueur emblématique, ou encore compiler les données de nombreux joueurs devrait permettre de définir des profils de joueurs et de créer des parcours individualisé pour chacun.</a:t>
            </a:r>
          </a:p>
          <a:p>
            <a:br>
              <a:rPr lang="fr-FR" dirty="0"/>
            </a:br>
            <a:endParaRPr lang="fr-FR" dirty="0"/>
          </a:p>
          <a:p>
            <a:endParaRPr lang="fr-FR" dirty="0"/>
          </a:p>
          <a:p>
            <a:endParaRPr lang="fr-FR" dirty="0"/>
          </a:p>
          <a:p>
            <a:r>
              <a:rPr lang="fr-FR" dirty="0"/>
              <a:t>Calcul mental à l’envers </a:t>
            </a:r>
            <a:r>
              <a:rPr lang="fr-FR" baseline="0" dirty="0"/>
              <a:t> : </a:t>
            </a:r>
            <a:r>
              <a:rPr lang="fr-FR" sz="1200" b="0" i="0" kern="1200" dirty="0">
                <a:solidFill>
                  <a:schemeClr val="tx1"/>
                </a:solidFill>
                <a:effectLst/>
                <a:latin typeface="+mn-lt"/>
                <a:ea typeface="+mn-ea"/>
                <a:cs typeface="+mn-cs"/>
              </a:rPr>
              <a:t>un nombre cible qu’il faut essayer de fabriquer en utilisant des nombres donnés. Pour atteindre la cible, le joueur dispose du calcul mental direct (automatisé et </a:t>
            </a:r>
            <a:r>
              <a:rPr lang="fr-FR" sz="1200" b="0" i="0" kern="1200" dirty="0" err="1">
                <a:solidFill>
                  <a:schemeClr val="tx1"/>
                </a:solidFill>
                <a:effectLst/>
                <a:latin typeface="+mn-lt"/>
                <a:ea typeface="+mn-ea"/>
                <a:cs typeface="+mn-cs"/>
              </a:rPr>
              <a:t>réﬂéchi</a:t>
            </a:r>
            <a:r>
              <a:rPr lang="fr-FR" sz="1200" b="0" i="0" kern="1200" dirty="0">
                <a:solidFill>
                  <a:schemeClr val="tx1"/>
                </a:solidFill>
                <a:effectLst/>
                <a:latin typeface="+mn-lt"/>
                <a:ea typeface="+mn-ea"/>
                <a:cs typeface="+mn-cs"/>
              </a:rPr>
              <a:t>) mais surtout du principe de décomposition des nombres</a:t>
            </a:r>
            <a:r>
              <a:rPr lang="fr-FR" sz="1200" b="0" i="0" kern="1200" baseline="0" dirty="0">
                <a:solidFill>
                  <a:schemeClr val="tx1"/>
                </a:solidFill>
                <a:effectLst/>
                <a:latin typeface="+mn-lt"/>
                <a:ea typeface="+mn-ea"/>
                <a:cs typeface="+mn-cs"/>
              </a:rPr>
              <a:t> =&gt; expliciter les procédures</a:t>
            </a:r>
            <a:br>
              <a:rPr lang="fr-FR" dirty="0"/>
            </a:b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Arial"/>
                <a:ea typeface="Times New Roman"/>
                <a:cs typeface="Arial"/>
              </a:rPr>
              <a:t>Diversité des réponses possibles : décomposition des nombres et qualité des procédures mobilisées / sens des opérations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Pour fabriquer </a:t>
            </a:r>
            <a:r>
              <a:rPr lang="fr-FR" sz="1200" b="1" i="0" kern="1200" dirty="0">
                <a:solidFill>
                  <a:schemeClr val="tx1"/>
                </a:solidFill>
                <a:effectLst/>
                <a:latin typeface="+mn-lt"/>
                <a:ea typeface="+mn-ea"/>
                <a:cs typeface="+mn-cs"/>
              </a:rPr>
              <a:t>63</a:t>
            </a:r>
            <a:r>
              <a:rPr lang="fr-FR" sz="1200" b="0" i="0" kern="1200" dirty="0">
                <a:solidFill>
                  <a:schemeClr val="tx1"/>
                </a:solidFill>
                <a:effectLst/>
                <a:latin typeface="+mn-lt"/>
                <a:ea typeface="+mn-ea"/>
                <a:cs typeface="+mn-cs"/>
              </a:rPr>
              <a:t>, on peut faire </a:t>
            </a:r>
            <a:r>
              <a:rPr lang="fr-FR" sz="1200" b="1" i="0" kern="1200" dirty="0">
                <a:solidFill>
                  <a:schemeClr val="tx1"/>
                </a:solidFill>
                <a:effectLst/>
                <a:latin typeface="+mn-lt"/>
                <a:ea typeface="+mn-ea"/>
                <a:cs typeface="+mn-cs"/>
              </a:rPr>
              <a:t>7 × 9   </a:t>
            </a:r>
            <a:r>
              <a:rPr lang="fr-FR" sz="1200" b="0" i="0" kern="1200" dirty="0">
                <a:solidFill>
                  <a:schemeClr val="tx1"/>
                </a:solidFill>
                <a:effectLst/>
                <a:latin typeface="+mn-lt"/>
                <a:ea typeface="+mn-ea"/>
                <a:cs typeface="+mn-cs"/>
              </a:rPr>
              <a:t>mais aussi </a:t>
            </a:r>
            <a:r>
              <a:rPr lang="fr-FR" sz="1200" b="1" i="0" kern="1200" dirty="0">
                <a:solidFill>
                  <a:schemeClr val="tx1"/>
                </a:solidFill>
                <a:effectLst/>
                <a:latin typeface="+mn-lt"/>
                <a:ea typeface="+mn-ea"/>
                <a:cs typeface="+mn-cs"/>
              </a:rPr>
              <a:t>21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6 × 10 + 3</a:t>
            </a:r>
            <a:r>
              <a:rPr lang="fr-FR" sz="1200" b="0" i="0" kern="1200" baseline="0" dirty="0">
                <a:solidFill>
                  <a:schemeClr val="tx1"/>
                </a:solidFill>
                <a:effectLst/>
                <a:latin typeface="+mn-lt"/>
                <a:ea typeface="+mn-ea"/>
                <a:cs typeface="+mn-cs"/>
              </a:rPr>
              <a:t> /     </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7 × 10 – 7</a:t>
            </a:r>
            <a:r>
              <a:rPr lang="fr-FR" sz="1200" b="0"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8 × 8 – 1</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12 + 3</a:t>
            </a:r>
            <a:r>
              <a:rPr lang="fr-FR" sz="1200" b="1" i="0" kern="1200" baseline="0" dirty="0">
                <a:solidFill>
                  <a:schemeClr val="tx1"/>
                </a:solidFill>
                <a:effectLst/>
                <a:latin typeface="+mn-lt"/>
                <a:ea typeface="+mn-ea"/>
                <a:cs typeface="+mn-cs"/>
              </a:rPr>
              <a:t> /  </a:t>
            </a:r>
            <a:r>
              <a:rPr lang="fr-FR" sz="1200" b="1" i="0" kern="1200" dirty="0">
                <a:solidFill>
                  <a:schemeClr val="tx1"/>
                </a:solidFill>
                <a:effectLst/>
                <a:latin typeface="+mn-lt"/>
                <a:ea typeface="+mn-ea"/>
                <a:cs typeface="+mn-cs"/>
              </a:rPr>
              <a:t> 5 × 13 – 2</a:t>
            </a:r>
            <a:r>
              <a:rPr lang="fr-FR" sz="1200" b="0" i="0" kern="1200" dirty="0">
                <a:solidFill>
                  <a:schemeClr val="tx1"/>
                </a:solidFill>
                <a:effectLst/>
                <a:latin typeface="+mn-lt"/>
                <a:ea typeface="+mn-ea"/>
                <a:cs typeface="+mn-cs"/>
              </a:rPr>
              <a: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Exemples de calcul mental à l’envers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Montre moi 5 en utilisant les doigts de tes deux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mains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addition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10 en utilisant une soustraction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Fabrique le nombre 25 en utilisant trois nombres et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les opérations que tu veux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56 =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120 sous la forme d’une somme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produit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Décompose 7,5 sous la forme d’un quotient</a:t>
            </a:r>
            <a:r>
              <a:rPr lang="fr-FR" dirty="0"/>
              <a:t> </a:t>
            </a:r>
            <a:br>
              <a:rPr lang="fr-FR" dirty="0"/>
            </a:br>
            <a:endParaRPr lang="fr-FR" dirty="0">
              <a:latin typeface="Arial"/>
              <a:ea typeface="Times New Roman"/>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Arial"/>
              <a:ea typeface="Times New Roman"/>
              <a:cs typeface="Arial"/>
            </a:endParaRPr>
          </a:p>
          <a:p>
            <a:r>
              <a:rPr lang="fr-FR" sz="1200" b="1" i="0" kern="1200" dirty="0">
                <a:solidFill>
                  <a:schemeClr val="tx1"/>
                </a:solidFill>
                <a:effectLst/>
                <a:latin typeface="+mn-lt"/>
                <a:ea typeface="+mn-ea"/>
                <a:cs typeface="+mn-cs"/>
              </a:rPr>
              <a:t>Dans quel cadre ?</a:t>
            </a:r>
            <a:br>
              <a:rPr lang="fr-FR" sz="1200" b="1"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peut utiliser </a:t>
            </a:r>
            <a:r>
              <a:rPr lang="fr-FR" sz="1200" b="0" i="1" kern="1200" dirty="0" err="1">
                <a:solidFill>
                  <a:schemeClr val="tx1"/>
                </a:solidFill>
                <a:effectLst/>
                <a:latin typeface="+mn-lt"/>
                <a:ea typeface="+mn-ea"/>
                <a:cs typeface="+mn-cs"/>
              </a:rPr>
              <a:t>Mathador</a:t>
            </a:r>
            <a:r>
              <a:rPr lang="fr-FR" sz="1200" b="0" i="1" kern="1200" dirty="0">
                <a:solidFill>
                  <a:schemeClr val="tx1"/>
                </a:solidFill>
                <a:effectLst/>
                <a:latin typeface="+mn-lt"/>
                <a:ea typeface="+mn-ea"/>
                <a:cs typeface="+mn-cs"/>
              </a:rPr>
              <a:t> Flash </a:t>
            </a:r>
            <a:r>
              <a:rPr lang="fr-FR" sz="1200" b="0" i="0" kern="1200" dirty="0">
                <a:solidFill>
                  <a:schemeClr val="tx1"/>
                </a:solidFill>
                <a:effectLst/>
                <a:latin typeface="+mn-lt"/>
                <a:ea typeface="+mn-ea"/>
                <a:cs typeface="+mn-cs"/>
              </a:rPr>
              <a:t>sur de courtes séquences. Dix minutes </a:t>
            </a:r>
            <a:r>
              <a:rPr lang="fr-FR" sz="1200" b="0" i="0" kern="1200" dirty="0" err="1">
                <a:solidFill>
                  <a:schemeClr val="tx1"/>
                </a:solidFill>
                <a:effectLst/>
                <a:latin typeface="+mn-lt"/>
                <a:ea typeface="+mn-ea"/>
                <a:cs typeface="+mn-cs"/>
              </a:rPr>
              <a:t>suffsent</a:t>
            </a:r>
            <a:r>
              <a:rPr lang="fr-FR" sz="1200" b="0" i="0" kern="1200" baseline="0" dirty="0">
                <a:solidFill>
                  <a:schemeClr val="tx1"/>
                </a:solidFill>
                <a:effectLst/>
                <a:latin typeface="+mn-lt"/>
                <a:ea typeface="+mn-ea"/>
                <a:cs typeface="+mn-cs"/>
              </a:rPr>
              <a:t> pour </a:t>
            </a:r>
            <a:r>
              <a:rPr lang="fr-FR" sz="1200" b="0" i="0" kern="1200" dirty="0">
                <a:solidFill>
                  <a:schemeClr val="tx1"/>
                </a:solidFill>
                <a:effectLst/>
                <a:latin typeface="+mn-lt"/>
                <a:ea typeface="+mn-ea"/>
                <a:cs typeface="+mn-cs"/>
              </a:rPr>
              <a:t>un ou deux lancers de dés. Intégration</a:t>
            </a:r>
            <a:r>
              <a:rPr lang="fr-FR" sz="1200" b="0" i="0" kern="1200" baseline="0" dirty="0">
                <a:solidFill>
                  <a:schemeClr val="tx1"/>
                </a:solidFill>
                <a:effectLst/>
                <a:latin typeface="+mn-lt"/>
                <a:ea typeface="+mn-ea"/>
                <a:cs typeface="+mn-cs"/>
              </a:rPr>
              <a:t> d’ateliers </a:t>
            </a:r>
            <a:r>
              <a:rPr lang="fr-FR" sz="1200" b="0" i="0" kern="1200" dirty="0">
                <a:solidFill>
                  <a:schemeClr val="tx1"/>
                </a:solidFill>
                <a:effectLst/>
                <a:latin typeface="+mn-lt"/>
                <a:ea typeface="+mn-ea"/>
                <a:cs typeface="+mn-cs"/>
              </a:rPr>
              <a:t>jeux aux horaires de son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choix dans la journée. </a:t>
            </a:r>
          </a:p>
          <a:p>
            <a:r>
              <a:rPr lang="fr-FR" sz="1200" b="0" i="0" kern="1200" dirty="0">
                <a:solidFill>
                  <a:schemeClr val="tx1"/>
                </a:solidFill>
                <a:effectLst/>
                <a:latin typeface="+mn-lt"/>
                <a:ea typeface="+mn-ea"/>
                <a:cs typeface="+mn-cs"/>
              </a:rPr>
              <a:t>D’autres moments et d’autres lieux sont propices à la pratique du jeu : en petits groupes dans le cadre d’activités en atelier, pendant les heures de consolidation ou d’approfondissement, au cours d’une remédiation pour des élèves en difficultés (en APC)</a:t>
            </a:r>
            <a:br>
              <a:rPr lang="fr-FR" dirty="0"/>
            </a:br>
            <a:endParaRPr lang="fr-FR" dirty="0"/>
          </a:p>
        </p:txBody>
      </p:sp>
      <p:sp>
        <p:nvSpPr>
          <p:cNvPr id="4" name="Espace réservé du numéro de diapositive 3"/>
          <p:cNvSpPr>
            <a:spLocks noGrp="1"/>
          </p:cNvSpPr>
          <p:nvPr>
            <p:ph type="sldNum" sz="quarter" idx="10"/>
          </p:nvPr>
        </p:nvSpPr>
        <p:spPr/>
        <p:txBody>
          <a:bodyPr/>
          <a:lstStyle/>
          <a:p>
            <a:fld id="{56652203-D179-4708-8FA0-427789B4EEA7}" type="slidenum">
              <a:rPr lang="fr-FR" smtClean="0">
                <a:solidFill>
                  <a:prstClr val="black"/>
                </a:solidFill>
              </a:rPr>
              <a:pPr/>
              <a:t>100</a:t>
            </a:fld>
            <a:endParaRPr lang="fr-FR">
              <a:solidFill>
                <a:prstClr val="black"/>
              </a:solidFill>
            </a:endParaRPr>
          </a:p>
        </p:txBody>
      </p:sp>
    </p:spTree>
    <p:extLst>
      <p:ext uri="{BB962C8B-B14F-4D97-AF65-F5344CB8AC3E}">
        <p14:creationId xmlns:p14="http://schemas.microsoft.com/office/powerpoint/2010/main" val="202227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err="1">
                <a:solidFill>
                  <a:schemeClr val="tx1"/>
                </a:solidFill>
                <a:effectLst/>
                <a:latin typeface="+mn-lt"/>
                <a:ea typeface="+mn-ea"/>
                <a:cs typeface="+mn-cs"/>
              </a:rPr>
              <a:t>Méthode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pédagogique</a:t>
            </a:r>
            <a:r>
              <a:rPr lang="fr-FR" sz="1200" kern="1200" dirty="0">
                <a:solidFill>
                  <a:schemeClr val="tx1"/>
                </a:solidFill>
                <a:effectLst/>
                <a:latin typeface="+mn-lt"/>
                <a:ea typeface="+mn-ea"/>
                <a:cs typeface="+mn-cs"/>
              </a:rPr>
              <a:t> : Alternance d’apports </a:t>
            </a:r>
            <a:r>
              <a:rPr lang="fr-FR" sz="1200" kern="1200" dirty="0" err="1">
                <a:solidFill>
                  <a:schemeClr val="tx1"/>
                </a:solidFill>
                <a:effectLst/>
                <a:latin typeface="+mn-lt"/>
                <a:ea typeface="+mn-ea"/>
                <a:cs typeface="+mn-cs"/>
              </a:rPr>
              <a:t>théoriques</a:t>
            </a:r>
            <a:r>
              <a:rPr lang="fr-FR" sz="1200" kern="1200" dirty="0">
                <a:solidFill>
                  <a:schemeClr val="tx1"/>
                </a:solidFill>
                <a:effectLst/>
                <a:latin typeface="+mn-lt"/>
                <a:ea typeface="+mn-ea"/>
                <a:cs typeface="+mn-cs"/>
              </a:rPr>
              <a:t>, d’exercices et d’</a:t>
            </a:r>
            <a:r>
              <a:rPr lang="fr-FR" sz="1200" kern="1200" dirty="0" err="1">
                <a:solidFill>
                  <a:schemeClr val="tx1"/>
                </a:solidFill>
                <a:effectLst/>
                <a:latin typeface="+mn-lt"/>
                <a:ea typeface="+mn-ea"/>
                <a:cs typeface="+mn-cs"/>
              </a:rPr>
              <a:t>échanges</a:t>
            </a:r>
            <a:r>
              <a:rPr lang="fr-FR" sz="1200" kern="1200" dirty="0">
                <a:solidFill>
                  <a:schemeClr val="tx1"/>
                </a:solidFill>
                <a:effectLst/>
                <a:latin typeface="+mn-lt"/>
                <a:ea typeface="+mn-ea"/>
                <a:cs typeface="+mn-cs"/>
              </a:rPr>
              <a:t> entre les participants </a:t>
            </a:r>
            <a:endParaRPr lang="fr-FR" dirty="0">
              <a:effectLst/>
            </a:endParaRPr>
          </a:p>
          <a:p>
            <a:endParaRPr lang="fr-FR" dirty="0"/>
          </a:p>
        </p:txBody>
      </p:sp>
      <p:sp>
        <p:nvSpPr>
          <p:cNvPr id="4" name="Espace réservé du numéro de diapositive 3"/>
          <p:cNvSpPr>
            <a:spLocks noGrp="1"/>
          </p:cNvSpPr>
          <p:nvPr>
            <p:ph type="sldNum" sz="quarter" idx="10"/>
          </p:nvPr>
        </p:nvSpPr>
        <p:spPr/>
        <p:txBody>
          <a:bodyPr/>
          <a:lstStyle/>
          <a:p>
            <a:fld id="{57822B07-AC8C-6441-897C-9CAA8A63A79A}" type="slidenum">
              <a:rPr lang="fr-FR" smtClean="0"/>
              <a:pPr/>
              <a:t>19</a:t>
            </a:fld>
            <a:endParaRPr lang="fr-FR"/>
          </a:p>
        </p:txBody>
      </p:sp>
    </p:spTree>
    <p:extLst>
      <p:ext uri="{BB962C8B-B14F-4D97-AF65-F5344CB8AC3E}">
        <p14:creationId xmlns:p14="http://schemas.microsoft.com/office/powerpoint/2010/main" val="404448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L’élève en difficulté va aller vers la première procédure procédure qui le rassure, un algorithme stable</a:t>
            </a:r>
          </a:p>
          <a:p>
            <a:r>
              <a:rPr lang="fr-FR" dirty="0"/>
              <a:t> des connaissances de bas niveau.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élèves qui mobilisent la dernière procédure sont ceux qui ont déjà fréquenté ce type de procédure avant. Elle ne s'invente pas, elle doit se construire avec les élèves. </a:t>
            </a:r>
          </a:p>
          <a:p>
            <a:endParaRPr lang="fr-FR" dirty="0"/>
          </a:p>
        </p:txBody>
      </p:sp>
      <p:sp>
        <p:nvSpPr>
          <p:cNvPr id="4" name="Espace réservé du numéro de diapositive 3"/>
          <p:cNvSpPr>
            <a:spLocks noGrp="1"/>
          </p:cNvSpPr>
          <p:nvPr>
            <p:ph type="sldNum" sz="quarter" idx="10"/>
          </p:nvPr>
        </p:nvSpPr>
        <p:spPr/>
        <p:txBody>
          <a:bodyPr/>
          <a:lstStyle/>
          <a:p>
            <a:fld id="{0A7E8F50-8178-4080-9467-D3BC4E792058}" type="slidenum">
              <a:rPr lang="fr-FR" smtClean="0"/>
              <a:t>21</a:t>
            </a:fld>
            <a:endParaRPr lang="fr-FR"/>
          </a:p>
        </p:txBody>
      </p:sp>
    </p:spTree>
    <p:extLst>
      <p:ext uri="{BB962C8B-B14F-4D97-AF65-F5344CB8AC3E}">
        <p14:creationId xmlns:p14="http://schemas.microsoft.com/office/powerpoint/2010/main" val="1885422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L’élève en difficulté va aller vers la première procédure procédure qui le rassure, un algorithme stable</a:t>
            </a:r>
          </a:p>
          <a:p>
            <a:r>
              <a:rPr lang="fr-FR" dirty="0"/>
              <a:t> des connaissances de bas niveau.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élèves qui mobilisent la dernière procédure sont ceux qui ont déjà fréquenté ce type de procédure avant. Elle ne s'invente pas, elle doit se construire avec les élèves.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Décomposer 32 en dizaines et en unités---</a:t>
            </a:r>
            <a:r>
              <a:rPr lang="fr-FR" sz="1200" dirty="0">
                <a:latin typeface="Calibri" pitchFamily="34" charset="0"/>
              </a:rPr>
              <a:t>32 × 25 = (30+2) × 25 = 30 × 25 + 2 × 25 = 750+ 50 =800</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0A7E8F50-8178-4080-9467-D3BC4E792058}" type="slidenum">
              <a:rPr lang="fr-FR" smtClean="0"/>
              <a:t>22</a:t>
            </a:fld>
            <a:endParaRPr lang="fr-FR"/>
          </a:p>
        </p:txBody>
      </p:sp>
    </p:spTree>
    <p:extLst>
      <p:ext uri="{BB962C8B-B14F-4D97-AF65-F5344CB8AC3E}">
        <p14:creationId xmlns:p14="http://schemas.microsoft.com/office/powerpoint/2010/main" val="366753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7E8F50-8178-4080-9467-D3BC4E792058}" type="slidenum">
              <a:rPr lang="fr-FR" smtClean="0"/>
              <a:t>24</a:t>
            </a:fld>
            <a:endParaRPr lang="fr-FR"/>
          </a:p>
        </p:txBody>
      </p:sp>
    </p:spTree>
    <p:extLst>
      <p:ext uri="{BB962C8B-B14F-4D97-AF65-F5344CB8AC3E}">
        <p14:creationId xmlns:p14="http://schemas.microsoft.com/office/powerpoint/2010/main" val="407318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7E8F50-8178-4080-9467-D3BC4E792058}" type="slidenum">
              <a:rPr lang="fr-FR" smtClean="0"/>
              <a:t>26</a:t>
            </a:fld>
            <a:endParaRPr lang="fr-FR"/>
          </a:p>
        </p:txBody>
      </p:sp>
    </p:spTree>
    <p:extLst>
      <p:ext uri="{BB962C8B-B14F-4D97-AF65-F5344CB8AC3E}">
        <p14:creationId xmlns:p14="http://schemas.microsoft.com/office/powerpoint/2010/main" val="1897275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A6EBAB39-584D-48A4-A9DA-B32B9187D0C9}" type="datetimeFigureOut">
              <a:rPr lang="fr-FR" smtClean="0"/>
              <a:pPr/>
              <a:t>05/05/2020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6EBAB39-584D-48A4-A9DA-B32B9187D0C9}" type="datetimeFigureOut">
              <a:rPr lang="fr-FR" smtClean="0"/>
              <a:pPr/>
              <a:t>05/05/2020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6EBAB39-584D-48A4-A9DA-B32B9187D0C9}" type="datetimeFigureOut">
              <a:rPr lang="fr-FR" smtClean="0"/>
              <a:pPr/>
              <a:t>05/05/2020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04004585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20" name="Image 19" descr="Frame.png"/>
          <p:cNvPicPr>
            <a:picLocks noChangeAspect="1"/>
          </p:cNvPicPr>
          <p:nvPr/>
        </p:nvPicPr>
        <p:blipFill>
          <a:blip r:embed="rId2" cstate="print"/>
          <a:stretch>
            <a:fillRect/>
          </a:stretch>
        </p:blipFill>
        <p:spPr>
          <a:xfrm>
            <a:off x="0" y="0"/>
            <a:ext cx="9144000" cy="880599"/>
          </a:xfrm>
          <a:prstGeom prst="rect">
            <a:avLst/>
          </a:prstGeom>
        </p:spPr>
      </p:pic>
      <p:sp>
        <p:nvSpPr>
          <p:cNvPr id="24" name="Content Placeholder 2"/>
          <p:cNvSpPr>
            <a:spLocks noGrp="1"/>
          </p:cNvSpPr>
          <p:nvPr>
            <p:ph idx="1"/>
          </p:nvPr>
        </p:nvSpPr>
        <p:spPr>
          <a:xfrm>
            <a:off x="628650" y="1176867"/>
            <a:ext cx="7886700" cy="5000096"/>
          </a:xfrm>
          <a:prstGeom prst="rect">
            <a:avLst/>
          </a:prstGeo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3" name="Titre 2"/>
          <p:cNvSpPr>
            <a:spLocks noGrp="1"/>
          </p:cNvSpPr>
          <p:nvPr>
            <p:ph type="title"/>
          </p:nvPr>
        </p:nvSpPr>
        <p:spPr>
          <a:xfrm>
            <a:off x="824972" y="0"/>
            <a:ext cx="7613761" cy="935036"/>
          </a:xfrm>
        </p:spPr>
        <p:txBody>
          <a:bodyPr>
            <a:normAutofit/>
          </a:bodyPr>
          <a:lstStyle>
            <a:lvl1pPr algn="l">
              <a:defRPr lang="fr-FR" sz="3600" b="1" kern="1200" cap="none" spc="0" dirty="0">
                <a:ln>
                  <a:noFill/>
                </a:ln>
                <a:solidFill>
                  <a:schemeClr val="bg1"/>
                </a:solidFill>
                <a:effectLst/>
                <a:latin typeface="Segoe UI Light" pitchFamily="34" charset="0"/>
                <a:ea typeface="+mn-ea"/>
                <a:cs typeface="+mn-cs"/>
              </a:defRPr>
            </a:lvl1pPr>
          </a:lstStyle>
          <a:p>
            <a:r>
              <a:rPr lang="fr-FR"/>
              <a:t>Modifiez le style du titre</a:t>
            </a:r>
            <a:endParaRPr lang="fr-FR" dirty="0"/>
          </a:p>
        </p:txBody>
      </p:sp>
      <p:pic>
        <p:nvPicPr>
          <p:cNvPr id="21" name="Image 2"/>
          <p:cNvPicPr>
            <a:picLocks noChangeAspect="1" noChangeArrowheads="1"/>
          </p:cNvPicPr>
          <p:nvPr/>
        </p:nvPicPr>
        <p:blipFill>
          <a:blip r:embed="rId3" cstate="print"/>
          <a:srcRect/>
          <a:stretch>
            <a:fillRect/>
          </a:stretch>
        </p:blipFill>
        <p:spPr bwMode="auto">
          <a:xfrm>
            <a:off x="6080126" y="5284788"/>
            <a:ext cx="3063875" cy="1573212"/>
          </a:xfrm>
          <a:prstGeom prst="rect">
            <a:avLst/>
          </a:prstGeom>
          <a:noFill/>
          <a:ln w="9525">
            <a:noFill/>
            <a:miter lim="800000"/>
            <a:headEnd/>
            <a:tailEnd/>
          </a:ln>
          <a:effectLst/>
        </p:spPr>
      </p:pic>
      <p:pic>
        <p:nvPicPr>
          <p:cNvPr id="22" name="Image 6" descr="logo.png"/>
          <p:cNvPicPr>
            <a:picLocks noChangeAspect="1"/>
          </p:cNvPicPr>
          <p:nvPr/>
        </p:nvPicPr>
        <p:blipFill>
          <a:blip r:embed="rId4" cstate="print"/>
          <a:srcRect/>
          <a:stretch>
            <a:fillRect/>
          </a:stretch>
        </p:blipFill>
        <p:spPr bwMode="auto">
          <a:xfrm>
            <a:off x="216430" y="6170409"/>
            <a:ext cx="757238" cy="585993"/>
          </a:xfrm>
          <a:prstGeom prst="rect">
            <a:avLst/>
          </a:prstGeom>
          <a:noFill/>
          <a:ln w="9525">
            <a:noFill/>
            <a:miter lim="800000"/>
            <a:headEnd/>
            <a:tailEnd/>
          </a:ln>
        </p:spPr>
      </p:pic>
      <p:sp>
        <p:nvSpPr>
          <p:cNvPr id="25" name="Espace réservé du texte 24"/>
          <p:cNvSpPr>
            <a:spLocks noGrp="1"/>
          </p:cNvSpPr>
          <p:nvPr>
            <p:ph type="body" sz="quarter" idx="11" hasCustomPrompt="1"/>
          </p:nvPr>
        </p:nvSpPr>
        <p:spPr>
          <a:xfrm>
            <a:off x="1023939" y="6333066"/>
            <a:ext cx="5580062" cy="261938"/>
          </a:xfrm>
          <a:prstGeom prst="rect">
            <a:avLst/>
          </a:prstGeom>
        </p:spPr>
        <p:txBody>
          <a:bodyPr/>
          <a:lstStyle>
            <a:lvl1pPr algn="ctr">
              <a:buNone/>
              <a:defRPr lang="fr-FR" sz="1050" b="1" i="0" kern="1200" baseline="0" dirty="0">
                <a:solidFill>
                  <a:srgbClr val="FF9933"/>
                </a:solidFill>
                <a:latin typeface="Segoe UI Light" pitchFamily="34" charset="0"/>
                <a:ea typeface="+mn-ea"/>
                <a:cs typeface="+mn-cs"/>
              </a:defRPr>
            </a:lvl1pPr>
          </a:lstStyle>
          <a:p>
            <a:pPr algn="ctr"/>
            <a:r>
              <a:rPr lang="fr-FR" dirty="0"/>
              <a:t>Intitulé du document – Rectorat de la Guyane</a:t>
            </a:r>
          </a:p>
        </p:txBody>
      </p:sp>
    </p:spTree>
    <p:extLst>
      <p:ext uri="{BB962C8B-B14F-4D97-AF65-F5344CB8AC3E}">
        <p14:creationId xmlns:p14="http://schemas.microsoft.com/office/powerpoint/2010/main" val="166314537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re et contenu">
    <p:spTree>
      <p:nvGrpSpPr>
        <p:cNvPr id="1" name=""/>
        <p:cNvGrpSpPr/>
        <p:nvPr/>
      </p:nvGrpSpPr>
      <p:grpSpPr>
        <a:xfrm>
          <a:off x="0" y="0"/>
          <a:ext cx="0" cy="0"/>
          <a:chOff x="0" y="0"/>
          <a:chExt cx="0" cy="0"/>
        </a:xfrm>
      </p:grpSpPr>
      <p:pic>
        <p:nvPicPr>
          <p:cNvPr id="21" name="Image 20" descr="Frame.png"/>
          <p:cNvPicPr>
            <a:picLocks noChangeAspect="1"/>
          </p:cNvPicPr>
          <p:nvPr/>
        </p:nvPicPr>
        <p:blipFill>
          <a:blip r:embed="rId2" cstate="print"/>
          <a:stretch>
            <a:fillRect/>
          </a:stretch>
        </p:blipFill>
        <p:spPr>
          <a:xfrm>
            <a:off x="0" y="0"/>
            <a:ext cx="9144000" cy="880599"/>
          </a:xfrm>
          <a:prstGeom prst="rect">
            <a:avLst/>
          </a:prstGeom>
        </p:spPr>
      </p:pic>
      <p:pic>
        <p:nvPicPr>
          <p:cNvPr id="6" name="Image 2"/>
          <p:cNvPicPr>
            <a:picLocks noChangeAspect="1" noChangeArrowheads="1"/>
          </p:cNvPicPr>
          <p:nvPr/>
        </p:nvPicPr>
        <p:blipFill>
          <a:blip r:embed="rId3" cstate="print"/>
          <a:srcRect/>
          <a:stretch>
            <a:fillRect/>
          </a:stretch>
        </p:blipFill>
        <p:spPr bwMode="auto">
          <a:xfrm>
            <a:off x="6080126" y="5284788"/>
            <a:ext cx="3063875" cy="1573212"/>
          </a:xfrm>
          <a:prstGeom prst="rect">
            <a:avLst/>
          </a:prstGeom>
          <a:noFill/>
          <a:ln w="9525">
            <a:noFill/>
            <a:miter lim="800000"/>
            <a:headEnd/>
            <a:tailEnd/>
          </a:ln>
          <a:effectLst/>
        </p:spPr>
      </p:pic>
      <p:pic>
        <p:nvPicPr>
          <p:cNvPr id="18" name="Image 2"/>
          <p:cNvPicPr>
            <a:picLocks noChangeAspect="1" noChangeArrowheads="1"/>
          </p:cNvPicPr>
          <p:nvPr/>
        </p:nvPicPr>
        <p:blipFill>
          <a:blip r:embed="rId3" cstate="print"/>
          <a:srcRect/>
          <a:stretch>
            <a:fillRect/>
          </a:stretch>
        </p:blipFill>
        <p:spPr bwMode="auto">
          <a:xfrm>
            <a:off x="6080126" y="5284788"/>
            <a:ext cx="3063875" cy="1573212"/>
          </a:xfrm>
          <a:prstGeom prst="rect">
            <a:avLst/>
          </a:prstGeom>
          <a:noFill/>
          <a:ln w="9525">
            <a:noFill/>
            <a:miter lim="800000"/>
            <a:headEnd/>
            <a:tailEnd/>
          </a:ln>
          <a:effectLst/>
        </p:spPr>
      </p:pic>
      <p:sp>
        <p:nvSpPr>
          <p:cNvPr id="22" name="Titre 2"/>
          <p:cNvSpPr>
            <a:spLocks noGrp="1"/>
          </p:cNvSpPr>
          <p:nvPr>
            <p:ph type="title"/>
          </p:nvPr>
        </p:nvSpPr>
        <p:spPr>
          <a:xfrm>
            <a:off x="824972" y="0"/>
            <a:ext cx="7613761" cy="935036"/>
          </a:xfrm>
        </p:spPr>
        <p:txBody>
          <a:bodyPr>
            <a:normAutofit/>
          </a:bodyPr>
          <a:lstStyle>
            <a:lvl1pPr algn="l">
              <a:defRPr lang="fr-FR" sz="3600" b="1" kern="1200" cap="none" spc="0" dirty="0">
                <a:ln>
                  <a:noFill/>
                </a:ln>
                <a:solidFill>
                  <a:schemeClr val="bg1"/>
                </a:solidFill>
                <a:effectLst/>
                <a:latin typeface="Segoe UI Light" pitchFamily="34" charset="0"/>
                <a:ea typeface="+mn-ea"/>
                <a:cs typeface="+mn-cs"/>
              </a:defRPr>
            </a:lvl1pPr>
          </a:lstStyle>
          <a:p>
            <a:r>
              <a:rPr lang="fr-FR"/>
              <a:t>Modifiez le style du titre</a:t>
            </a:r>
            <a:endParaRPr lang="fr-FR" dirty="0"/>
          </a:p>
        </p:txBody>
      </p:sp>
      <p:sp>
        <p:nvSpPr>
          <p:cNvPr id="23" name="Content Placeholder 2"/>
          <p:cNvSpPr>
            <a:spLocks noGrp="1"/>
          </p:cNvSpPr>
          <p:nvPr>
            <p:ph idx="1"/>
          </p:nvPr>
        </p:nvSpPr>
        <p:spPr>
          <a:xfrm>
            <a:off x="628650" y="1176867"/>
            <a:ext cx="7886700" cy="5000096"/>
          </a:xfrm>
          <a:prstGeom prst="rect">
            <a:avLst/>
          </a:prstGeom>
        </p:spPr>
        <p:txBody>
          <a:bodyPr/>
          <a:lstStyle>
            <a:lvl1pPr>
              <a:defRPr>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24" name="Image 6" descr="logo.png"/>
          <p:cNvPicPr>
            <a:picLocks noChangeAspect="1"/>
          </p:cNvPicPr>
          <p:nvPr/>
        </p:nvPicPr>
        <p:blipFill>
          <a:blip r:embed="rId4" cstate="print"/>
          <a:srcRect/>
          <a:stretch>
            <a:fillRect/>
          </a:stretch>
        </p:blipFill>
        <p:spPr bwMode="auto">
          <a:xfrm>
            <a:off x="216430" y="6170409"/>
            <a:ext cx="757238" cy="585993"/>
          </a:xfrm>
          <a:prstGeom prst="rect">
            <a:avLst/>
          </a:prstGeom>
          <a:noFill/>
          <a:ln w="9525">
            <a:noFill/>
            <a:miter lim="800000"/>
            <a:headEnd/>
            <a:tailEnd/>
          </a:ln>
        </p:spPr>
      </p:pic>
      <p:sp>
        <p:nvSpPr>
          <p:cNvPr id="25" name="Espace réservé du texte 24"/>
          <p:cNvSpPr>
            <a:spLocks noGrp="1"/>
          </p:cNvSpPr>
          <p:nvPr>
            <p:ph type="body" sz="quarter" idx="11" hasCustomPrompt="1"/>
          </p:nvPr>
        </p:nvSpPr>
        <p:spPr>
          <a:xfrm>
            <a:off x="1023939" y="6333066"/>
            <a:ext cx="5580062" cy="261938"/>
          </a:xfrm>
          <a:prstGeom prst="rect">
            <a:avLst/>
          </a:prstGeom>
        </p:spPr>
        <p:txBody>
          <a:bodyPr/>
          <a:lstStyle>
            <a:lvl1pPr algn="ctr">
              <a:buNone/>
              <a:defRPr lang="fr-FR" sz="1050" b="1" i="0" kern="1200" baseline="0" dirty="0">
                <a:solidFill>
                  <a:srgbClr val="FF9933"/>
                </a:solidFill>
                <a:latin typeface="Segoe UI Light" pitchFamily="34" charset="0"/>
                <a:ea typeface="+mn-ea"/>
                <a:cs typeface="+mn-cs"/>
              </a:defRPr>
            </a:lvl1pPr>
          </a:lstStyle>
          <a:p>
            <a:pPr algn="ctr"/>
            <a:r>
              <a:rPr lang="fr-FR" dirty="0"/>
              <a:t>Intitulé du document – Rectorat de la Guyane</a:t>
            </a:r>
          </a:p>
        </p:txBody>
      </p:sp>
    </p:spTree>
    <p:extLst>
      <p:ext uri="{BB962C8B-B14F-4D97-AF65-F5344CB8AC3E}">
        <p14:creationId xmlns:p14="http://schemas.microsoft.com/office/powerpoint/2010/main" val="266382364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pic>
        <p:nvPicPr>
          <p:cNvPr id="21" name="Image 20" descr="Frame.png"/>
          <p:cNvPicPr>
            <a:picLocks noChangeAspect="1"/>
          </p:cNvPicPr>
          <p:nvPr/>
        </p:nvPicPr>
        <p:blipFill>
          <a:blip r:embed="rId2" cstate="print"/>
          <a:stretch>
            <a:fillRect/>
          </a:stretch>
        </p:blipFill>
        <p:spPr>
          <a:xfrm>
            <a:off x="0" y="0"/>
            <a:ext cx="9144000" cy="880599"/>
          </a:xfrm>
          <a:prstGeom prst="rect">
            <a:avLst/>
          </a:prstGeom>
        </p:spPr>
      </p:pic>
      <p:pic>
        <p:nvPicPr>
          <p:cNvPr id="22" name="Image 2"/>
          <p:cNvPicPr>
            <a:picLocks noChangeAspect="1" noChangeArrowheads="1"/>
          </p:cNvPicPr>
          <p:nvPr/>
        </p:nvPicPr>
        <p:blipFill>
          <a:blip r:embed="rId3" cstate="print"/>
          <a:srcRect/>
          <a:stretch>
            <a:fillRect/>
          </a:stretch>
        </p:blipFill>
        <p:spPr bwMode="auto">
          <a:xfrm>
            <a:off x="6080126" y="5284788"/>
            <a:ext cx="3063875" cy="1573212"/>
          </a:xfrm>
          <a:prstGeom prst="rect">
            <a:avLst/>
          </a:prstGeom>
          <a:noFill/>
          <a:ln w="9525">
            <a:noFill/>
            <a:miter lim="800000"/>
            <a:headEnd/>
            <a:tailEnd/>
          </a:ln>
          <a:effectLst/>
        </p:spPr>
      </p:pic>
      <p:pic>
        <p:nvPicPr>
          <p:cNvPr id="23" name="Image 2"/>
          <p:cNvPicPr>
            <a:picLocks noChangeAspect="1" noChangeArrowheads="1"/>
          </p:cNvPicPr>
          <p:nvPr/>
        </p:nvPicPr>
        <p:blipFill>
          <a:blip r:embed="rId3" cstate="print"/>
          <a:srcRect/>
          <a:stretch>
            <a:fillRect/>
          </a:stretch>
        </p:blipFill>
        <p:spPr bwMode="auto">
          <a:xfrm>
            <a:off x="6080126" y="5284788"/>
            <a:ext cx="3063875" cy="1573212"/>
          </a:xfrm>
          <a:prstGeom prst="rect">
            <a:avLst/>
          </a:prstGeom>
          <a:noFill/>
          <a:ln w="9525">
            <a:noFill/>
            <a:miter lim="800000"/>
            <a:headEnd/>
            <a:tailEnd/>
          </a:ln>
          <a:effectLst/>
        </p:spPr>
      </p:pic>
      <p:sp>
        <p:nvSpPr>
          <p:cNvPr id="24" name="Titre 2"/>
          <p:cNvSpPr>
            <a:spLocks noGrp="1"/>
          </p:cNvSpPr>
          <p:nvPr>
            <p:ph type="title"/>
          </p:nvPr>
        </p:nvSpPr>
        <p:spPr>
          <a:xfrm>
            <a:off x="824972" y="0"/>
            <a:ext cx="7613761" cy="935036"/>
          </a:xfrm>
        </p:spPr>
        <p:txBody>
          <a:bodyPr>
            <a:normAutofit/>
          </a:bodyPr>
          <a:lstStyle>
            <a:lvl1pPr algn="l">
              <a:defRPr lang="fr-FR" sz="3600" b="1" kern="1200" cap="none" spc="0" dirty="0">
                <a:ln>
                  <a:noFill/>
                </a:ln>
                <a:solidFill>
                  <a:schemeClr val="bg1"/>
                </a:solidFill>
                <a:effectLst/>
                <a:latin typeface="Segoe UI Light" pitchFamily="34" charset="0"/>
                <a:ea typeface="+mn-ea"/>
                <a:cs typeface="+mn-cs"/>
              </a:defRPr>
            </a:lvl1pPr>
          </a:lstStyle>
          <a:p>
            <a:r>
              <a:rPr lang="fr-FR"/>
              <a:t>Modifiez le style du titre</a:t>
            </a:r>
            <a:endParaRPr lang="fr-FR" dirty="0"/>
          </a:p>
        </p:txBody>
      </p:sp>
      <p:sp>
        <p:nvSpPr>
          <p:cNvPr id="25" name="Content Placeholder 2"/>
          <p:cNvSpPr>
            <a:spLocks noGrp="1"/>
          </p:cNvSpPr>
          <p:nvPr>
            <p:ph idx="1"/>
          </p:nvPr>
        </p:nvSpPr>
        <p:spPr>
          <a:xfrm>
            <a:off x="628650" y="1176867"/>
            <a:ext cx="7886700" cy="5000096"/>
          </a:xfrm>
          <a:prstGeom prst="rect">
            <a:avLst/>
          </a:prstGeom>
        </p:spPr>
        <p:txBody>
          <a:bodyPr/>
          <a:lstStyle>
            <a:lvl1pPr>
              <a:defRPr>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28" name="Image 6" descr="logo.png"/>
          <p:cNvPicPr>
            <a:picLocks noChangeAspect="1"/>
          </p:cNvPicPr>
          <p:nvPr/>
        </p:nvPicPr>
        <p:blipFill>
          <a:blip r:embed="rId4" cstate="print"/>
          <a:srcRect/>
          <a:stretch>
            <a:fillRect/>
          </a:stretch>
        </p:blipFill>
        <p:spPr bwMode="auto">
          <a:xfrm>
            <a:off x="216430" y="6170409"/>
            <a:ext cx="757238" cy="585993"/>
          </a:xfrm>
          <a:prstGeom prst="rect">
            <a:avLst/>
          </a:prstGeom>
          <a:noFill/>
          <a:ln w="9525">
            <a:noFill/>
            <a:miter lim="800000"/>
            <a:headEnd/>
            <a:tailEnd/>
          </a:ln>
        </p:spPr>
      </p:pic>
      <p:sp>
        <p:nvSpPr>
          <p:cNvPr id="29" name="Espace réservé du texte 24"/>
          <p:cNvSpPr>
            <a:spLocks noGrp="1"/>
          </p:cNvSpPr>
          <p:nvPr>
            <p:ph type="body" sz="quarter" idx="11" hasCustomPrompt="1"/>
          </p:nvPr>
        </p:nvSpPr>
        <p:spPr>
          <a:xfrm>
            <a:off x="1023939" y="6333066"/>
            <a:ext cx="5580062" cy="261938"/>
          </a:xfrm>
          <a:prstGeom prst="rect">
            <a:avLst/>
          </a:prstGeom>
        </p:spPr>
        <p:txBody>
          <a:bodyPr/>
          <a:lstStyle>
            <a:lvl1pPr algn="ctr">
              <a:buNone/>
              <a:defRPr lang="fr-FR" sz="1050" b="1" i="0" kern="1200" baseline="0" dirty="0">
                <a:solidFill>
                  <a:srgbClr val="FF9933"/>
                </a:solidFill>
                <a:latin typeface="Segoe UI Light" pitchFamily="34" charset="0"/>
                <a:ea typeface="+mn-ea"/>
                <a:cs typeface="+mn-cs"/>
              </a:defRPr>
            </a:lvl1pPr>
          </a:lstStyle>
          <a:p>
            <a:pPr algn="ctr"/>
            <a:r>
              <a:rPr lang="fr-FR" dirty="0"/>
              <a:t>Intitulé du document – Rectorat de la Guyane</a:t>
            </a:r>
          </a:p>
        </p:txBody>
      </p:sp>
    </p:spTree>
    <p:extLst>
      <p:ext uri="{BB962C8B-B14F-4D97-AF65-F5344CB8AC3E}">
        <p14:creationId xmlns:p14="http://schemas.microsoft.com/office/powerpoint/2010/main" val="144474323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Titre de section">
    <p:spTree>
      <p:nvGrpSpPr>
        <p:cNvPr id="1" name=""/>
        <p:cNvGrpSpPr/>
        <p:nvPr/>
      </p:nvGrpSpPr>
      <p:grpSpPr>
        <a:xfrm>
          <a:off x="0" y="0"/>
          <a:ext cx="0" cy="0"/>
          <a:chOff x="0" y="0"/>
          <a:chExt cx="0" cy="0"/>
        </a:xfrm>
      </p:grpSpPr>
      <p:pic>
        <p:nvPicPr>
          <p:cNvPr id="21" name="Image 20" descr="Frame.png"/>
          <p:cNvPicPr>
            <a:picLocks noChangeAspect="1"/>
          </p:cNvPicPr>
          <p:nvPr/>
        </p:nvPicPr>
        <p:blipFill>
          <a:blip r:embed="rId2" cstate="print"/>
          <a:stretch>
            <a:fillRect/>
          </a:stretch>
        </p:blipFill>
        <p:spPr>
          <a:xfrm>
            <a:off x="0" y="0"/>
            <a:ext cx="9144000" cy="880599"/>
          </a:xfrm>
          <a:prstGeom prst="rect">
            <a:avLst/>
          </a:prstGeom>
        </p:spPr>
      </p:pic>
      <p:pic>
        <p:nvPicPr>
          <p:cNvPr id="22" name="Image 2"/>
          <p:cNvPicPr>
            <a:picLocks noChangeAspect="1" noChangeArrowheads="1"/>
          </p:cNvPicPr>
          <p:nvPr/>
        </p:nvPicPr>
        <p:blipFill>
          <a:blip r:embed="rId3" cstate="print"/>
          <a:srcRect/>
          <a:stretch>
            <a:fillRect/>
          </a:stretch>
        </p:blipFill>
        <p:spPr bwMode="auto">
          <a:xfrm>
            <a:off x="6080126" y="5284788"/>
            <a:ext cx="3063875" cy="1573212"/>
          </a:xfrm>
          <a:prstGeom prst="rect">
            <a:avLst/>
          </a:prstGeom>
          <a:noFill/>
          <a:ln w="9525">
            <a:noFill/>
            <a:miter lim="800000"/>
            <a:headEnd/>
            <a:tailEnd/>
          </a:ln>
          <a:effectLst/>
        </p:spPr>
      </p:pic>
      <p:pic>
        <p:nvPicPr>
          <p:cNvPr id="23" name="Image 2"/>
          <p:cNvPicPr>
            <a:picLocks noChangeAspect="1" noChangeArrowheads="1"/>
          </p:cNvPicPr>
          <p:nvPr/>
        </p:nvPicPr>
        <p:blipFill>
          <a:blip r:embed="rId3" cstate="print"/>
          <a:srcRect/>
          <a:stretch>
            <a:fillRect/>
          </a:stretch>
        </p:blipFill>
        <p:spPr bwMode="auto">
          <a:xfrm>
            <a:off x="6080126" y="5284788"/>
            <a:ext cx="3063875" cy="1573212"/>
          </a:xfrm>
          <a:prstGeom prst="rect">
            <a:avLst/>
          </a:prstGeom>
          <a:noFill/>
          <a:ln w="9525">
            <a:noFill/>
            <a:miter lim="800000"/>
            <a:headEnd/>
            <a:tailEnd/>
          </a:ln>
          <a:effectLst/>
        </p:spPr>
      </p:pic>
      <p:sp>
        <p:nvSpPr>
          <p:cNvPr id="24" name="Titre 2"/>
          <p:cNvSpPr>
            <a:spLocks noGrp="1"/>
          </p:cNvSpPr>
          <p:nvPr>
            <p:ph type="title"/>
          </p:nvPr>
        </p:nvSpPr>
        <p:spPr>
          <a:xfrm>
            <a:off x="824972" y="0"/>
            <a:ext cx="7613761" cy="935036"/>
          </a:xfrm>
        </p:spPr>
        <p:txBody>
          <a:bodyPr>
            <a:normAutofit/>
          </a:bodyPr>
          <a:lstStyle>
            <a:lvl1pPr algn="l">
              <a:defRPr lang="fr-FR" sz="3600" b="1" kern="1200" cap="none" spc="0" dirty="0">
                <a:ln>
                  <a:noFill/>
                </a:ln>
                <a:solidFill>
                  <a:schemeClr val="bg1"/>
                </a:solidFill>
                <a:effectLst/>
                <a:latin typeface="Segoe UI Light" pitchFamily="34" charset="0"/>
                <a:ea typeface="+mn-ea"/>
                <a:cs typeface="+mn-cs"/>
              </a:defRPr>
            </a:lvl1pPr>
          </a:lstStyle>
          <a:p>
            <a:r>
              <a:rPr lang="fr-FR"/>
              <a:t>Modifiez le style du titre</a:t>
            </a:r>
            <a:endParaRPr lang="fr-FR" dirty="0"/>
          </a:p>
        </p:txBody>
      </p:sp>
      <p:pic>
        <p:nvPicPr>
          <p:cNvPr id="28" name="Image 6" descr="logo.png"/>
          <p:cNvPicPr>
            <a:picLocks noChangeAspect="1"/>
          </p:cNvPicPr>
          <p:nvPr/>
        </p:nvPicPr>
        <p:blipFill>
          <a:blip r:embed="rId4" cstate="print"/>
          <a:srcRect/>
          <a:stretch>
            <a:fillRect/>
          </a:stretch>
        </p:blipFill>
        <p:spPr bwMode="auto">
          <a:xfrm>
            <a:off x="216430" y="6170409"/>
            <a:ext cx="757238" cy="585993"/>
          </a:xfrm>
          <a:prstGeom prst="rect">
            <a:avLst/>
          </a:prstGeom>
          <a:noFill/>
          <a:ln w="9525">
            <a:noFill/>
            <a:miter lim="800000"/>
            <a:headEnd/>
            <a:tailEnd/>
          </a:ln>
        </p:spPr>
      </p:pic>
      <p:sp>
        <p:nvSpPr>
          <p:cNvPr id="29" name="Espace réservé du texte 24"/>
          <p:cNvSpPr>
            <a:spLocks noGrp="1"/>
          </p:cNvSpPr>
          <p:nvPr>
            <p:ph type="body" sz="quarter" idx="11" hasCustomPrompt="1"/>
          </p:nvPr>
        </p:nvSpPr>
        <p:spPr>
          <a:xfrm>
            <a:off x="1023939" y="6333066"/>
            <a:ext cx="5580062" cy="261938"/>
          </a:xfrm>
          <a:prstGeom prst="rect">
            <a:avLst/>
          </a:prstGeom>
        </p:spPr>
        <p:txBody>
          <a:bodyPr/>
          <a:lstStyle>
            <a:lvl1pPr algn="ctr">
              <a:buNone/>
              <a:defRPr lang="fr-FR" sz="1050" b="1" i="0" kern="1200" baseline="0" dirty="0">
                <a:solidFill>
                  <a:srgbClr val="FF9933"/>
                </a:solidFill>
                <a:latin typeface="Segoe UI Light" pitchFamily="34" charset="0"/>
                <a:ea typeface="+mn-ea"/>
                <a:cs typeface="+mn-cs"/>
              </a:defRPr>
            </a:lvl1pPr>
          </a:lstStyle>
          <a:p>
            <a:pPr algn="ctr"/>
            <a:r>
              <a:rPr lang="fr-FR" dirty="0"/>
              <a:t>Intitulé du document – Rectorat de la Guyane</a:t>
            </a:r>
          </a:p>
        </p:txBody>
      </p:sp>
      <p:pic>
        <p:nvPicPr>
          <p:cNvPr id="14338" name="Picture 2"/>
          <p:cNvPicPr>
            <a:picLocks noChangeAspect="1" noChangeArrowheads="1"/>
          </p:cNvPicPr>
          <p:nvPr/>
        </p:nvPicPr>
        <p:blipFill>
          <a:blip r:embed="rId5" cstate="print"/>
          <a:srcRect/>
          <a:stretch>
            <a:fillRect/>
          </a:stretch>
        </p:blipFill>
        <p:spPr bwMode="auto">
          <a:xfrm>
            <a:off x="5317068" y="877495"/>
            <a:ext cx="3826933" cy="3142118"/>
          </a:xfrm>
          <a:prstGeom prst="rect">
            <a:avLst/>
          </a:prstGeom>
          <a:noFill/>
          <a:ln w="9525">
            <a:noFill/>
            <a:miter lim="800000"/>
            <a:headEnd/>
            <a:tailEnd/>
          </a:ln>
          <a:effectLst/>
        </p:spPr>
      </p:pic>
      <p:sp>
        <p:nvSpPr>
          <p:cNvPr id="11" name="Content Placeholder 2"/>
          <p:cNvSpPr>
            <a:spLocks noGrp="1"/>
          </p:cNvSpPr>
          <p:nvPr>
            <p:ph idx="1"/>
          </p:nvPr>
        </p:nvSpPr>
        <p:spPr>
          <a:xfrm>
            <a:off x="628651" y="1176867"/>
            <a:ext cx="4290483" cy="4690533"/>
          </a:xfrm>
          <a:prstGeom prst="rect">
            <a:avLst/>
          </a:prstGeom>
        </p:spPr>
        <p:txBody>
          <a:bodyPr/>
          <a:lstStyle>
            <a:lvl1pPr algn="just">
              <a:buNone/>
              <a:defRPr sz="1600" b="1" baseline="0">
                <a:latin typeface="Segoe UI Light" pitchFamily="34" charset="0"/>
              </a:defRPr>
            </a:lvl1pPr>
            <a:lvl2pPr>
              <a:defRPr>
                <a:latin typeface="Segoe UI Light" pitchFamily="34" charset="0"/>
              </a:defRPr>
            </a:lvl2pPr>
            <a:lvl3pPr>
              <a:defRPr>
                <a:latin typeface="Segoe UI Light" pitchFamily="34" charset="0"/>
              </a:defRPr>
            </a:lvl3pPr>
            <a:lvl4pPr>
              <a:defRPr>
                <a:latin typeface="Segoe UI Light" pitchFamily="34" charset="0"/>
              </a:defRPr>
            </a:lvl4pPr>
            <a:lvl5pPr>
              <a:defRPr>
                <a:latin typeface="Segoe UI Light"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55758944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514351" y="2063396"/>
            <a:ext cx="7796030" cy="3311189"/>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4"/>
          </p:nvPr>
        </p:nvSpPr>
        <p:spPr>
          <a:xfrm>
            <a:off x="5473700" y="5757865"/>
            <a:ext cx="2838450" cy="498475"/>
          </a:xfrm>
          <a:prstGeom prst="rect">
            <a:avLst/>
          </a:prstGeom>
        </p:spPr>
        <p:txBody>
          <a:bodyPr/>
          <a:lstStyle>
            <a:lvl1pPr>
              <a:defRPr/>
            </a:lvl1pPr>
          </a:lstStyle>
          <a:p>
            <a:pPr eaLnBrk="0" fontAlgn="base" hangingPunct="0">
              <a:spcBef>
                <a:spcPct val="0"/>
              </a:spcBef>
              <a:spcAft>
                <a:spcPct val="0"/>
              </a:spcAft>
            </a:pPr>
            <a:fld id="{8A99FCB0-7F38-4FF8-97F3-A5F3604256E4}" type="datetimeFigureOut">
              <a:rPr lang="fr-FR" smtClean="0">
                <a:solidFill>
                  <a:prstClr val="black"/>
                </a:solidFill>
              </a:rPr>
              <a:pPr eaLnBrk="0" fontAlgn="base" hangingPunct="0">
                <a:spcBef>
                  <a:spcPct val="0"/>
                </a:spcBef>
                <a:spcAft>
                  <a:spcPct val="0"/>
                </a:spcAft>
              </a:pPr>
              <a:t>05/05/2020</a:t>
            </a:fld>
            <a:endParaRPr lang="fr-FR">
              <a:solidFill>
                <a:prstClr val="black"/>
              </a:solidFill>
            </a:endParaRPr>
          </a:p>
        </p:txBody>
      </p:sp>
      <p:sp>
        <p:nvSpPr>
          <p:cNvPr id="5" name="Footer Placeholder 4"/>
          <p:cNvSpPr>
            <a:spLocks noGrp="1"/>
          </p:cNvSpPr>
          <p:nvPr>
            <p:ph type="ftr" sz="quarter" idx="15"/>
          </p:nvPr>
        </p:nvSpPr>
        <p:spPr>
          <a:xfrm>
            <a:off x="514351" y="5757865"/>
            <a:ext cx="4124325" cy="498475"/>
          </a:xfrm>
          <a:prstGeom prst="rect">
            <a:avLst/>
          </a:prstGeom>
        </p:spPr>
        <p:txBody>
          <a:bodyPr/>
          <a:lstStyle>
            <a:lvl1pPr>
              <a:defRPr/>
            </a:lvl1pPr>
          </a:lstStyle>
          <a:p>
            <a:pPr eaLnBrk="0" fontAlgn="base" hangingPunct="0">
              <a:spcBef>
                <a:spcPct val="0"/>
              </a:spcBef>
              <a:spcAft>
                <a:spcPct val="0"/>
              </a:spcAft>
            </a:pPr>
            <a:endParaRPr lang="fr-FR">
              <a:solidFill>
                <a:prstClr val="black"/>
              </a:solidFill>
            </a:endParaRPr>
          </a:p>
        </p:txBody>
      </p:sp>
      <p:sp>
        <p:nvSpPr>
          <p:cNvPr id="6" name="Slide Number Placeholder 5"/>
          <p:cNvSpPr>
            <a:spLocks noGrp="1"/>
          </p:cNvSpPr>
          <p:nvPr>
            <p:ph type="sldNum" sz="quarter" idx="16"/>
          </p:nvPr>
        </p:nvSpPr>
        <p:spPr>
          <a:xfrm>
            <a:off x="4714875" y="5757865"/>
            <a:ext cx="681038" cy="498475"/>
          </a:xfrm>
          <a:prstGeom prst="rect">
            <a:avLst/>
          </a:prstGeom>
        </p:spPr>
        <p:txBody>
          <a:bodyPr/>
          <a:lstStyle>
            <a:lvl1pPr>
              <a:defRPr/>
            </a:lvl1pPr>
          </a:lstStyle>
          <a:p>
            <a:pPr eaLnBrk="0" fontAlgn="base" hangingPunct="0">
              <a:spcBef>
                <a:spcPct val="0"/>
              </a:spcBef>
              <a:spcAft>
                <a:spcPct val="0"/>
              </a:spcAft>
            </a:pPr>
            <a:fld id="{CF8E8B80-FDB1-4EEC-A624-CC351486BAD1}" type="slidenum">
              <a:rPr lang="fr-FR" smtClean="0">
                <a:solidFill>
                  <a:prstClr val="black"/>
                </a:solidFill>
              </a:rPr>
              <a:pPr eaLnBrk="0" fontAlgn="base" hangingPunct="0">
                <a:spcBef>
                  <a:spcPct val="0"/>
                </a:spcBef>
                <a:spcAft>
                  <a:spcPct val="0"/>
                </a:spcAft>
              </a:pPr>
              <a:t>‹N°›</a:t>
            </a:fld>
            <a:endParaRPr lang="fr-FR">
              <a:solidFill>
                <a:prstClr val="black"/>
              </a:solidFill>
            </a:endParaRPr>
          </a:p>
        </p:txBody>
      </p:sp>
    </p:spTree>
    <p:extLst>
      <p:ext uri="{BB962C8B-B14F-4D97-AF65-F5344CB8AC3E}">
        <p14:creationId xmlns:p14="http://schemas.microsoft.com/office/powerpoint/2010/main" val="50828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9D8D0B-C8BA-4ED3-91CD-779AB9176B1F}"/>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147743C-A4A5-4AE9-B4A8-54DEA7622C7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2F0B2FD-7BC5-46FB-ADD6-C0568DF95C68}"/>
              </a:ext>
            </a:extLst>
          </p:cNvPr>
          <p:cNvSpPr>
            <a:spLocks noGrp="1"/>
          </p:cNvSpPr>
          <p:nvPr>
            <p:ph type="dt" sz="half" idx="10"/>
          </p:nvPr>
        </p:nvSpPr>
        <p:spPr/>
        <p:txBody>
          <a:bodyPr/>
          <a:lstStyle/>
          <a:p>
            <a:pPr eaLnBrk="0" fontAlgn="base" hangingPunct="0">
              <a:spcBef>
                <a:spcPct val="0"/>
              </a:spcBef>
              <a:spcAft>
                <a:spcPct val="0"/>
              </a:spcAft>
            </a:pPr>
            <a:fld id="{8A99FCB0-7F38-4FF8-97F3-A5F3604256E4}" type="datetimeFigureOut">
              <a:rPr lang="fr-FR" smtClean="0">
                <a:solidFill>
                  <a:prstClr val="black"/>
                </a:solidFill>
              </a:rPr>
              <a:pPr eaLnBrk="0" fontAlgn="base" hangingPunct="0">
                <a:spcBef>
                  <a:spcPct val="0"/>
                </a:spcBef>
                <a:spcAft>
                  <a:spcPct val="0"/>
                </a:spcAft>
              </a:pPr>
              <a:t>05/05/2020</a:t>
            </a:fld>
            <a:endParaRPr lang="fr-FR">
              <a:solidFill>
                <a:prstClr val="black"/>
              </a:solidFill>
            </a:endParaRPr>
          </a:p>
        </p:txBody>
      </p:sp>
      <p:sp>
        <p:nvSpPr>
          <p:cNvPr id="5" name="Espace réservé du pied de page 4">
            <a:extLst>
              <a:ext uri="{FF2B5EF4-FFF2-40B4-BE49-F238E27FC236}">
                <a16:creationId xmlns:a16="http://schemas.microsoft.com/office/drawing/2014/main" id="{915A5797-35FB-44C8-A714-58A07F0694FE}"/>
              </a:ext>
            </a:extLst>
          </p:cNvPr>
          <p:cNvSpPr>
            <a:spLocks noGrp="1"/>
          </p:cNvSpPr>
          <p:nvPr>
            <p:ph type="ftr" sz="quarter" idx="11"/>
          </p:nvPr>
        </p:nvSpPr>
        <p:spPr/>
        <p:txBody>
          <a:bodyPr/>
          <a:lstStyle/>
          <a:p>
            <a:pPr eaLnBrk="0" fontAlgn="base" hangingPunct="0">
              <a:spcBef>
                <a:spcPct val="0"/>
              </a:spcBef>
              <a:spcAft>
                <a:spcPct val="0"/>
              </a:spcAft>
            </a:pPr>
            <a:endParaRPr lang="fr-FR">
              <a:solidFill>
                <a:prstClr val="black"/>
              </a:solidFill>
            </a:endParaRPr>
          </a:p>
        </p:txBody>
      </p:sp>
      <p:sp>
        <p:nvSpPr>
          <p:cNvPr id="6" name="Espace réservé du numéro de diapositive 5">
            <a:extLst>
              <a:ext uri="{FF2B5EF4-FFF2-40B4-BE49-F238E27FC236}">
                <a16:creationId xmlns:a16="http://schemas.microsoft.com/office/drawing/2014/main" id="{991214A0-6F16-432E-B97E-C2C8BF29BD63}"/>
              </a:ext>
            </a:extLst>
          </p:cNvPr>
          <p:cNvSpPr>
            <a:spLocks noGrp="1"/>
          </p:cNvSpPr>
          <p:nvPr>
            <p:ph type="sldNum" sz="quarter" idx="12"/>
          </p:nvPr>
        </p:nvSpPr>
        <p:spPr/>
        <p:txBody>
          <a:bodyPr/>
          <a:lstStyle/>
          <a:p>
            <a:pPr eaLnBrk="0" fontAlgn="base" hangingPunct="0">
              <a:spcBef>
                <a:spcPct val="0"/>
              </a:spcBef>
              <a:spcAft>
                <a:spcPct val="0"/>
              </a:spcAft>
            </a:pPr>
            <a:fld id="{CF8E8B80-FDB1-4EEC-A624-CC351486BAD1}" type="slidenum">
              <a:rPr lang="fr-FR" smtClean="0">
                <a:solidFill>
                  <a:prstClr val="black"/>
                </a:solidFill>
              </a:rPr>
              <a:pPr eaLnBrk="0" fontAlgn="base" hangingPunct="0">
                <a:spcBef>
                  <a:spcPct val="0"/>
                </a:spcBef>
                <a:spcAft>
                  <a:spcPct val="0"/>
                </a:spcAft>
              </a:pPr>
              <a:t>‹N°›</a:t>
            </a:fld>
            <a:endParaRPr lang="fr-FR">
              <a:solidFill>
                <a:prstClr val="black"/>
              </a:solidFill>
            </a:endParaRPr>
          </a:p>
        </p:txBody>
      </p:sp>
    </p:spTree>
    <p:extLst>
      <p:ext uri="{BB962C8B-B14F-4D97-AF65-F5344CB8AC3E}">
        <p14:creationId xmlns:p14="http://schemas.microsoft.com/office/powerpoint/2010/main" val="787545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En-tête de section">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4" name="Date Placeholder 3"/>
          <p:cNvSpPr>
            <a:spLocks noGrp="1"/>
          </p:cNvSpPr>
          <p:nvPr>
            <p:ph type="dt" sz="half" idx="10"/>
          </p:nvPr>
        </p:nvSpPr>
        <p:spPr>
          <a:xfrm>
            <a:off x="276225" y="6429375"/>
            <a:ext cx="2133600" cy="292100"/>
          </a:xfrm>
          <a:prstGeom prst="rect">
            <a:avLst/>
          </a:prstGeom>
        </p:spPr>
        <p:txBody>
          <a:bodyPr/>
          <a:lstStyle>
            <a:lvl1pPr>
              <a:defRPr>
                <a:solidFill>
                  <a:schemeClr val="bg2"/>
                </a:solidFill>
              </a:defRPr>
            </a:lvl1pPr>
          </a:lstStyle>
          <a:p>
            <a:pPr eaLnBrk="0" fontAlgn="base" hangingPunct="0">
              <a:spcBef>
                <a:spcPct val="0"/>
              </a:spcBef>
              <a:spcAft>
                <a:spcPct val="0"/>
              </a:spcAft>
            </a:pPr>
            <a:fld id="{48F78D1B-BB73-41B2-8202-C6678B761557}" type="datetime4">
              <a:rPr lang="en-US" smtClean="0">
                <a:solidFill>
                  <a:srgbClr val="E7E6E6"/>
                </a:solidFill>
              </a:rPr>
              <a:pPr eaLnBrk="0" fontAlgn="base" hangingPunct="0">
                <a:spcBef>
                  <a:spcPct val="0"/>
                </a:spcBef>
                <a:spcAft>
                  <a:spcPct val="0"/>
                </a:spcAft>
              </a:pPr>
              <a:t>May 5, 2020</a:t>
            </a:fld>
            <a:endParaRPr lang="en-US">
              <a:solidFill>
                <a:srgbClr val="E7E6E6"/>
              </a:solidFill>
            </a:endParaRPr>
          </a:p>
        </p:txBody>
      </p:sp>
      <p:sp>
        <p:nvSpPr>
          <p:cNvPr id="5" name="Footer Placeholder 4"/>
          <p:cNvSpPr>
            <a:spLocks noGrp="1"/>
          </p:cNvSpPr>
          <p:nvPr>
            <p:ph type="ftr" sz="quarter" idx="11"/>
          </p:nvPr>
        </p:nvSpPr>
        <p:spPr>
          <a:xfrm>
            <a:off x="3743324" y="6429375"/>
            <a:ext cx="4086225" cy="292100"/>
          </a:xfrm>
          <a:prstGeom prst="rect">
            <a:avLst/>
          </a:prstGeom>
        </p:spPr>
        <p:txBody>
          <a:bodyPr/>
          <a:lstStyle/>
          <a:p>
            <a:pPr eaLnBrk="0" fontAlgn="base" hangingPunct="0">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7991475" y="6429375"/>
            <a:ext cx="876300" cy="292100"/>
          </a:xfrm>
          <a:prstGeom prst="rect">
            <a:avLst/>
          </a:prstGeom>
        </p:spPr>
        <p:txBody>
          <a:bodyPr/>
          <a:lstStyle/>
          <a:p>
            <a:pPr eaLnBrk="0" fontAlgn="base" hangingPunct="0">
              <a:spcBef>
                <a:spcPct val="0"/>
              </a:spcBef>
              <a:spcAft>
                <a:spcPct val="0"/>
              </a:spcAft>
            </a:pPr>
            <a:fld id="{5744759D-0EFF-4FB2-9CCE-04E00944F0FE}" type="slidenum">
              <a:rPr lang="en-US" smtClean="0">
                <a:solidFill>
                  <a:prstClr val="black"/>
                </a:solidFill>
              </a:rPr>
              <a:pPr eaLnBrk="0" fontAlgn="base" hangingPunct="0">
                <a:spcBef>
                  <a:spcPct val="0"/>
                </a:spcBef>
                <a:spcAft>
                  <a:spcPct val="0"/>
                </a:spcAft>
              </a:pPr>
              <a:t>‹N°›</a:t>
            </a:fld>
            <a:endParaRPr lang="en-US">
              <a:solidFill>
                <a:prstClr val="black"/>
              </a:solidFill>
            </a:endParaRPr>
          </a:p>
        </p:txBody>
      </p:sp>
      <p:sp>
        <p:nvSpPr>
          <p:cNvPr id="15" name="Subtitle 2"/>
          <p:cNvSpPr>
            <a:spLocks noGrp="1"/>
          </p:cNvSpPr>
          <p:nvPr>
            <p:ph type="subTitle" idx="1"/>
          </p:nvPr>
        </p:nvSpPr>
        <p:spPr>
          <a:xfrm>
            <a:off x="3743324" y="1400176"/>
            <a:ext cx="5120640" cy="1476375"/>
          </a:xfrm>
          <a:prstGeom prst="rect">
            <a:avLst/>
          </a:prstGeo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10" name="Freeform 7"/>
          <p:cNvSpPr>
            <a:spLocks noChangeAspect="1" noEditPoints="1"/>
          </p:cNvSpPr>
          <p:nvPr/>
        </p:nvSpPr>
        <p:spPr bwMode="auto">
          <a:xfrm>
            <a:off x="34290" y="136643"/>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dirty="0">
              <a:solidFill>
                <a:prstClr val="black"/>
              </a:solidFill>
            </a:endParaRPr>
          </a:p>
        </p:txBody>
      </p:sp>
      <p:sp>
        <p:nvSpPr>
          <p:cNvPr id="12" name="Title 11"/>
          <p:cNvSpPr>
            <a:spLocks noGrp="1"/>
          </p:cNvSpPr>
          <p:nvPr>
            <p:ph type="title"/>
          </p:nvPr>
        </p:nvSpPr>
        <p:spPr>
          <a:xfrm>
            <a:off x="3733801" y="2895601"/>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fr-FR"/>
              <a:t>Cliquez et modifiez le titre</a:t>
            </a:r>
            <a:endParaRPr lang="en-US" dirty="0"/>
          </a:p>
        </p:txBody>
      </p:sp>
    </p:spTree>
    <p:extLst>
      <p:ext uri="{BB962C8B-B14F-4D97-AF65-F5344CB8AC3E}">
        <p14:creationId xmlns:p14="http://schemas.microsoft.com/office/powerpoint/2010/main" val="2644685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6EBAB39-584D-48A4-A9DA-B32B9187D0C9}" type="datetimeFigureOut">
              <a:rPr lang="fr-FR" smtClean="0"/>
              <a:pPr/>
              <a:t>05/05/2020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fr-FR"/>
              <a:t>Cliquez pour modifier le style du titre</a:t>
            </a:r>
          </a:p>
        </p:txBody>
      </p:sp>
      <p:sp>
        <p:nvSpPr>
          <p:cNvPr id="3" name="Espace réservé du contenu 2"/>
          <p:cNvSpPr>
            <a:spLocks noGrp="1"/>
          </p:cNvSpPr>
          <p:nvPr>
            <p:ph sz="quarter" idx="1"/>
          </p:nvPr>
        </p:nvSpPr>
        <p:spPr>
          <a:xfrm>
            <a:off x="457200" y="1600200"/>
            <a:ext cx="4038600" cy="21859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8200" y="1600200"/>
            <a:ext cx="4038600" cy="21859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57200" y="3938590"/>
            <a:ext cx="4038600" cy="218757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4648200" y="3938590"/>
            <a:ext cx="4038600" cy="218757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eaLnBrk="0" fontAlgn="base" hangingPunct="0">
              <a:spcBef>
                <a:spcPct val="0"/>
              </a:spcBef>
              <a:spcAft>
                <a:spcPct val="0"/>
              </a:spcAft>
              <a:defRPr/>
            </a:pPr>
            <a:endParaRPr lang="fr-FR">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eaLnBrk="0" fontAlgn="base" hangingPunct="0">
              <a:spcBef>
                <a:spcPct val="0"/>
              </a:spcBef>
              <a:spcAft>
                <a:spcPct val="0"/>
              </a:spcAft>
              <a:defRPr/>
            </a:pPr>
            <a:endParaRPr lang="fr-FR">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eaLnBrk="0" fontAlgn="base" hangingPunct="0">
              <a:spcBef>
                <a:spcPct val="0"/>
              </a:spcBef>
              <a:spcAft>
                <a:spcPct val="0"/>
              </a:spcAft>
              <a:defRPr/>
            </a:pPr>
            <a:fld id="{D9D70530-C773-498D-AFAF-7D835F823489}" type="slidenum">
              <a:rPr lang="fr-FR">
                <a:solidFill>
                  <a:srgbClr val="000000"/>
                </a:solidFill>
              </a:rPr>
              <a:pPr eaLnBrk="0" fontAlgn="base" hangingPunct="0">
                <a:spcBef>
                  <a:spcPct val="0"/>
                </a:spcBef>
                <a:spcAft>
                  <a:spcPct val="0"/>
                </a:spcAft>
                <a:defRPr/>
              </a:pPr>
              <a:t>‹N°›</a:t>
            </a:fld>
            <a:endParaRPr lang="fr-FR">
              <a:solidFill>
                <a:srgbClr val="000000"/>
              </a:solidFill>
            </a:endParaRPr>
          </a:p>
        </p:txBody>
      </p:sp>
    </p:spTree>
    <p:extLst>
      <p:ext uri="{BB962C8B-B14F-4D97-AF65-F5344CB8AC3E}">
        <p14:creationId xmlns:p14="http://schemas.microsoft.com/office/powerpoint/2010/main" val="384199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2"/>
            <a:ext cx="4038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8200" y="1600200"/>
            <a:ext cx="4038600" cy="21859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648200" y="3938590"/>
            <a:ext cx="4038600" cy="218757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4"/>
          <p:cNvSpPr>
            <a:spLocks noGrp="1" noChangeArrowheads="1"/>
          </p:cNvSpPr>
          <p:nvPr>
            <p:ph type="dt" sz="half" idx="10"/>
          </p:nvPr>
        </p:nvSpPr>
        <p:spPr>
          <a:xfrm>
            <a:off x="6172200" y="6172202"/>
            <a:ext cx="2514600" cy="365125"/>
          </a:xfrm>
          <a:prstGeom prst="rect">
            <a:avLst/>
          </a:prstGeom>
          <a:ln/>
        </p:spPr>
        <p:txBody>
          <a:bodyPr/>
          <a:lstStyle>
            <a:lvl1pPr>
              <a:defRPr/>
            </a:lvl1pPr>
          </a:lstStyle>
          <a:p>
            <a:pPr eaLnBrk="0" fontAlgn="base" hangingPunct="0">
              <a:spcBef>
                <a:spcPct val="0"/>
              </a:spcBef>
              <a:spcAft>
                <a:spcPct val="0"/>
              </a:spcAft>
              <a:defRPr/>
            </a:pPr>
            <a:fld id="{59CB44D3-BC88-4011-87EC-2C587DC24DDD}" type="datetime1">
              <a:rPr lang="fr-FR">
                <a:solidFill>
                  <a:srgbClr val="000000"/>
                </a:solidFill>
              </a:rPr>
              <a:pPr eaLnBrk="0" fontAlgn="base" hangingPunct="0">
                <a:spcBef>
                  <a:spcPct val="0"/>
                </a:spcBef>
                <a:spcAft>
                  <a:spcPct val="0"/>
                </a:spcAft>
                <a:defRPr/>
              </a:pPr>
              <a:t>05/05/2020</a:t>
            </a:fld>
            <a:endParaRPr lang="fr-FR">
              <a:solidFill>
                <a:srgbClr val="000000"/>
              </a:solidFill>
            </a:endParaRPr>
          </a:p>
        </p:txBody>
      </p:sp>
      <p:sp>
        <p:nvSpPr>
          <p:cNvPr id="7" name="Rectangle 5"/>
          <p:cNvSpPr>
            <a:spLocks noGrp="1" noChangeArrowheads="1"/>
          </p:cNvSpPr>
          <p:nvPr>
            <p:ph type="ftr" sz="quarter" idx="11"/>
          </p:nvPr>
        </p:nvSpPr>
        <p:spPr>
          <a:xfrm>
            <a:off x="457200" y="6172202"/>
            <a:ext cx="3352801" cy="365125"/>
          </a:xfrm>
          <a:prstGeom prst="rect">
            <a:avLst/>
          </a:prstGeom>
          <a:ln/>
        </p:spPr>
        <p:txBody>
          <a:bodyPr/>
          <a:lstStyle>
            <a:lvl1pPr>
              <a:defRPr/>
            </a:lvl1pPr>
          </a:lstStyle>
          <a:p>
            <a:pPr eaLnBrk="0" fontAlgn="base" hangingPunct="0">
              <a:spcBef>
                <a:spcPct val="0"/>
              </a:spcBef>
              <a:spcAft>
                <a:spcPct val="0"/>
              </a:spcAft>
              <a:defRPr/>
            </a:pPr>
            <a:r>
              <a:rPr lang="fr-FR">
                <a:solidFill>
                  <a:srgbClr val="000000"/>
                </a:solidFill>
              </a:rPr>
              <a:t>calcul mental ~ programmes 2008</a:t>
            </a:r>
          </a:p>
        </p:txBody>
      </p:sp>
      <p:sp>
        <p:nvSpPr>
          <p:cNvPr id="8" name="Rectangle 6"/>
          <p:cNvSpPr>
            <a:spLocks noGrp="1" noChangeArrowheads="1"/>
          </p:cNvSpPr>
          <p:nvPr>
            <p:ph type="sldNum" sz="quarter" idx="12"/>
          </p:nvPr>
        </p:nvSpPr>
        <p:spPr>
          <a:xfrm>
            <a:off x="3810000" y="6172202"/>
            <a:ext cx="1828800" cy="365125"/>
          </a:xfrm>
          <a:prstGeom prst="rect">
            <a:avLst/>
          </a:prstGeom>
          <a:ln/>
        </p:spPr>
        <p:txBody>
          <a:bodyPr/>
          <a:lstStyle>
            <a:lvl1pPr>
              <a:defRPr/>
            </a:lvl1pPr>
          </a:lstStyle>
          <a:p>
            <a:pPr eaLnBrk="0" fontAlgn="base" hangingPunct="0">
              <a:spcBef>
                <a:spcPct val="0"/>
              </a:spcBef>
              <a:spcAft>
                <a:spcPct val="0"/>
              </a:spcAft>
              <a:defRPr/>
            </a:pPr>
            <a:fld id="{74FA99DA-B584-41A9-A917-294583B88055}" type="slidenum">
              <a:rPr lang="fr-FR">
                <a:solidFill>
                  <a:srgbClr val="000000"/>
                </a:solidFill>
              </a:rPr>
              <a:pPr eaLnBrk="0" fontAlgn="base" hangingPunct="0">
                <a:spcBef>
                  <a:spcPct val="0"/>
                </a:spcBef>
                <a:spcAft>
                  <a:spcPct val="0"/>
                </a:spcAft>
                <a:defRPr/>
              </a:pPr>
              <a:t>‹N°›</a:t>
            </a:fld>
            <a:endParaRPr lang="fr-FR">
              <a:solidFill>
                <a:srgbClr val="000000"/>
              </a:solidFill>
            </a:endParaRPr>
          </a:p>
        </p:txBody>
      </p:sp>
    </p:spTree>
    <p:extLst>
      <p:ext uri="{BB962C8B-B14F-4D97-AF65-F5344CB8AC3E}">
        <p14:creationId xmlns:p14="http://schemas.microsoft.com/office/powerpoint/2010/main" val="178180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6EBAB39-584D-48A4-A9DA-B32B9187D0C9}" type="datetimeFigureOut">
              <a:rPr lang="fr-FR" smtClean="0"/>
              <a:pPr/>
              <a:t>05/05/2020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6EBAB39-584D-48A4-A9DA-B32B9187D0C9}" type="datetimeFigureOut">
              <a:rPr lang="fr-FR" smtClean="0"/>
              <a:pPr/>
              <a:t>05/05/2020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6EBAB39-584D-48A4-A9DA-B32B9187D0C9}" type="datetimeFigureOut">
              <a:rPr lang="fr-FR" smtClean="0"/>
              <a:pPr/>
              <a:t>05/05/2020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A6EBAB39-584D-48A4-A9DA-B32B9187D0C9}" type="datetimeFigureOut">
              <a:rPr lang="fr-FR" smtClean="0"/>
              <a:pPr/>
              <a:t>05/05/2020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EBAB39-584D-48A4-A9DA-B32B9187D0C9}" type="datetimeFigureOut">
              <a:rPr lang="fr-FR" smtClean="0"/>
              <a:pPr/>
              <a:t>05/05/2020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6EBAB39-584D-48A4-A9DA-B32B9187D0C9}" type="datetimeFigureOut">
              <a:rPr lang="fr-FR" smtClean="0"/>
              <a:pPr/>
              <a:t>05/05/2020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6EBAB39-584D-48A4-A9DA-B32B9187D0C9}" type="datetimeFigureOut">
              <a:rPr lang="fr-FR" smtClean="0"/>
              <a:pPr/>
              <a:t>05/05/2020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D3CBA1-7407-4DF3-9123-C52128AE60C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BAB39-584D-48A4-A9DA-B32B9187D0C9}" type="datetimeFigureOut">
              <a:rPr lang="fr-FR" smtClean="0"/>
              <a:pPr/>
              <a:t>05/05/2020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3CBA1-7407-4DF3-9123-C52128AE60C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7" name="Image 6" descr="logo.png"/>
          <p:cNvPicPr>
            <a:picLocks noChangeAspect="1"/>
          </p:cNvPicPr>
          <p:nvPr/>
        </p:nvPicPr>
        <p:blipFill>
          <a:blip r:embed="rId12" cstate="print"/>
          <a:srcRect/>
          <a:stretch>
            <a:fillRect/>
          </a:stretch>
        </p:blipFill>
        <p:spPr bwMode="auto">
          <a:xfrm>
            <a:off x="7658629" y="5734580"/>
            <a:ext cx="1214438" cy="939800"/>
          </a:xfrm>
          <a:prstGeom prst="rect">
            <a:avLst/>
          </a:prstGeom>
          <a:noFill/>
          <a:ln w="9525">
            <a:noFill/>
            <a:miter lim="800000"/>
            <a:headEnd/>
            <a:tailEnd/>
          </a:ln>
        </p:spPr>
      </p:pic>
      <p:sp>
        <p:nvSpPr>
          <p:cNvPr id="1033" name="Title Placeholder 1"/>
          <p:cNvSpPr>
            <a:spLocks noGrp="1"/>
          </p:cNvSpPr>
          <p:nvPr>
            <p:ph type="title"/>
          </p:nvPr>
        </p:nvSpPr>
        <p:spPr bwMode="auto">
          <a:xfrm>
            <a:off x="0" y="1803402"/>
            <a:ext cx="8544456" cy="16086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Intitulé du document</a:t>
            </a:r>
            <a:endParaRPr lang="en-US" dirty="0"/>
          </a:p>
        </p:txBody>
      </p:sp>
      <p:pic>
        <p:nvPicPr>
          <p:cNvPr id="22" name="Image 21" descr="trame bas.png"/>
          <p:cNvPicPr>
            <a:picLocks noChangeAspect="1"/>
          </p:cNvPicPr>
          <p:nvPr/>
        </p:nvPicPr>
        <p:blipFill>
          <a:blip r:embed="rId13" cstate="print"/>
          <a:stretch>
            <a:fillRect/>
          </a:stretch>
        </p:blipFill>
        <p:spPr>
          <a:xfrm>
            <a:off x="0" y="4237183"/>
            <a:ext cx="6715140" cy="2620819"/>
          </a:xfrm>
          <a:prstGeom prst="rect">
            <a:avLst/>
          </a:prstGeom>
        </p:spPr>
      </p:pic>
      <p:pic>
        <p:nvPicPr>
          <p:cNvPr id="25" name="Image 24" descr="Frame.png"/>
          <p:cNvPicPr>
            <a:picLocks noChangeAspect="1"/>
          </p:cNvPicPr>
          <p:nvPr/>
        </p:nvPicPr>
        <p:blipFill>
          <a:blip r:embed="rId14" cstate="print"/>
          <a:stretch>
            <a:fillRect/>
          </a:stretch>
        </p:blipFill>
        <p:spPr>
          <a:xfrm>
            <a:off x="0" y="0"/>
            <a:ext cx="9144000" cy="880599"/>
          </a:xfrm>
          <a:prstGeom prst="rect">
            <a:avLst/>
          </a:prstGeom>
        </p:spPr>
      </p:pic>
      <p:pic>
        <p:nvPicPr>
          <p:cNvPr id="1047" name="Picture 23"/>
          <p:cNvPicPr>
            <a:picLocks noChangeAspect="1" noChangeArrowheads="1"/>
          </p:cNvPicPr>
          <p:nvPr/>
        </p:nvPicPr>
        <p:blipFill>
          <a:blip r:embed="rId15" cstate="print"/>
          <a:srcRect/>
          <a:stretch>
            <a:fillRect/>
          </a:stretch>
        </p:blipFill>
        <p:spPr bwMode="auto">
          <a:xfrm>
            <a:off x="1" y="935040"/>
            <a:ext cx="3012325" cy="1228947"/>
          </a:xfrm>
          <a:prstGeom prst="rect">
            <a:avLst/>
          </a:prstGeom>
          <a:noFill/>
          <a:ln w="9525">
            <a:noFill/>
            <a:miter lim="800000"/>
            <a:headEnd/>
            <a:tailEnd/>
          </a:ln>
          <a:effectLst/>
        </p:spPr>
      </p:pic>
      <p:pic>
        <p:nvPicPr>
          <p:cNvPr id="1049" name="Picture 25"/>
          <p:cNvPicPr>
            <a:picLocks noChangeAspect="1" noChangeArrowheads="1"/>
          </p:cNvPicPr>
          <p:nvPr/>
        </p:nvPicPr>
        <p:blipFill>
          <a:blip r:embed="rId16" cstate="print"/>
          <a:srcRect/>
          <a:stretch>
            <a:fillRect/>
          </a:stretch>
        </p:blipFill>
        <p:spPr bwMode="auto">
          <a:xfrm>
            <a:off x="1" y="3005668"/>
            <a:ext cx="2912533" cy="1272579"/>
          </a:xfrm>
          <a:prstGeom prst="rect">
            <a:avLst/>
          </a:prstGeom>
          <a:noFill/>
          <a:ln w="9525">
            <a:noFill/>
            <a:miter lim="800000"/>
            <a:headEnd/>
            <a:tailEnd/>
          </a:ln>
          <a:effectLst/>
        </p:spPr>
      </p:pic>
    </p:spTree>
    <p:extLst>
      <p:ext uri="{BB962C8B-B14F-4D97-AF65-F5344CB8AC3E}">
        <p14:creationId xmlns:p14="http://schemas.microsoft.com/office/powerpoint/2010/main" val="3155698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Lst>
  <p:txStyles>
    <p:title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image" Target="../media/image89.png"/></Relationships>
</file>

<file path=ppt/slides/_rels/slide10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hyperlink" Target="Kit%20formateur_calcul%20mental/Vid&#233;o%202%20-%20S&#233;ances%201%209%20et%2014%20-%20Calcul%20mental%20CM2.mp4"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9.jpe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75.xml.rels><?xml version="1.0" encoding="UTF-8" standalone="yes"?>
<Relationships xmlns="http://schemas.openxmlformats.org/package/2006/relationships"><Relationship Id="rId3" Type="http://schemas.openxmlformats.org/officeDocument/2006/relationships/hyperlink" Target="Kit%20formateur_calcul%20mental/Kit%20pe&#769;dagogique-Calcul%20mental_2.pdf" TargetMode="External"/><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7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hyperlink" Target="https://cache.media.eduscol.education.fr/file/Mathematiques/44/9/NombreCycle3_web_VD_227449.pdf" TargetMode="External"/><Relationship Id="rId2" Type="http://schemas.openxmlformats.org/officeDocument/2006/relationships/hyperlink" Target="http://cache.media.eduscol.education.fr/file/Nombres_et_calculs/99/2/RA16_C2C3_MATH_math_calc_c2c3_N.D_600992.pdf" TargetMode="Externa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hyperlink" Target="http://cache.media.eduscol.education.fr/file/Nombres_et_calculs/00/2/RA_16_C3_MATH_calcul_ligne_c3_N.D_601002.pdf"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reseau-canope.fr/lesfondamentaux/discipline/mathematiques/operations/multiplication-a-un-chiffre/tables-de-multiplication-de-6-a-9.html" TargetMode="External"/><Relationship Id="rId2" Type="http://schemas.openxmlformats.org/officeDocument/2006/relationships/hyperlink" Target="http://www.maitresseuh.fr/aider-les-eleves-qui-n-arrivent-pas-a-apprendre-leurs-tables-de-multip-a119831264" TargetMode="Externa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image" Target="../media/image52.png"/></Relationships>
</file>

<file path=ppt/slides/_rels/slide83.xml.rels><?xml version="1.0" encoding="UTF-8" standalone="yes"?>
<Relationships xmlns="http://schemas.openxmlformats.org/package/2006/relationships"><Relationship Id="rId3" Type="http://schemas.openxmlformats.org/officeDocument/2006/relationships/hyperlink" Target="../../../07%20-%2008/MATH/RALLYE/RECEPTION/asteroiIA.html" TargetMode="External"/><Relationship Id="rId7"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8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9.jpeg"/><Relationship Id="rId7"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1.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8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9.jpeg"/><Relationship Id="rId1" Type="http://schemas.openxmlformats.org/officeDocument/2006/relationships/slideLayout" Target="../slideLayouts/slideLayout21.xml"/><Relationship Id="rId4" Type="http://schemas.openxmlformats.org/officeDocument/2006/relationships/image" Target="../media/image65.png"/></Relationships>
</file>

<file path=ppt/slides/_rels/slide8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9.jpeg"/><Relationship Id="rId1" Type="http://schemas.openxmlformats.org/officeDocument/2006/relationships/slideLayout" Target="../slideLayouts/slideLayout21.xml"/><Relationship Id="rId4" Type="http://schemas.openxmlformats.org/officeDocument/2006/relationships/image" Target="../media/image67.png"/></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9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70.png"/></Relationships>
</file>

<file path=ppt/slides/_rels/slide92.xml.rels><?xml version="1.0" encoding="UTF-8" standalone="yes"?>
<Relationships xmlns="http://schemas.openxmlformats.org/package/2006/relationships"><Relationship Id="rId8" Type="http://schemas.openxmlformats.org/officeDocument/2006/relationships/hyperlink" Target="http://www.lar.univ-paris-diderot.fr/" TargetMode="External"/><Relationship Id="rId3" Type="http://schemas.openxmlformats.org/officeDocument/2006/relationships/image" Target="../media/image9.jpeg"/><Relationship Id="rId7"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17.xml"/><Relationship Id="rId6" Type="http://schemas.openxmlformats.org/officeDocument/2006/relationships/image" Target="../media/image73.png"/><Relationship Id="rId11" Type="http://schemas.openxmlformats.org/officeDocument/2006/relationships/image" Target="../media/image77.png"/><Relationship Id="rId5" Type="http://schemas.openxmlformats.org/officeDocument/2006/relationships/image" Target="../media/image72.pn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image" Target="../media/image75.png"/></Relationships>
</file>

<file path=ppt/slides/_rels/slide9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78.png"/></Relationships>
</file>

<file path=ppt/slides/_rels/slide9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17.xml"/><Relationship Id="rId5" Type="http://schemas.openxmlformats.org/officeDocument/2006/relationships/image" Target="../media/image80.png"/><Relationship Id="rId4" Type="http://schemas.openxmlformats.org/officeDocument/2006/relationships/image" Target="../media/image79.png"/></Relationships>
</file>

<file path=ppt/slides/_rels/slide9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17.xml"/><Relationship Id="rId5" Type="http://schemas.openxmlformats.org/officeDocument/2006/relationships/image" Target="../media/image82.png"/><Relationship Id="rId4" Type="http://schemas.openxmlformats.org/officeDocument/2006/relationships/image" Target="../media/image81.png"/></Relationships>
</file>

<file path=ppt/slides/_rels/slide9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image" Target="../media/image83.png"/></Relationships>
</file>

<file path=ppt/slides/_rels/slide9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84.png"/></Relationships>
</file>

<file path=ppt/slides/_rels/slide9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1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9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17.xml"/><Relationship Id="rId4" Type="http://schemas.openxmlformats.org/officeDocument/2006/relationships/image" Target="../media/image8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278968-0580-4B78-87E2-DF959D1DECD5}"/>
              </a:ext>
            </a:extLst>
          </p:cNvPr>
          <p:cNvSpPr>
            <a:spLocks noGrp="1"/>
          </p:cNvSpPr>
          <p:nvPr>
            <p:ph type="ctrTitle"/>
          </p:nvPr>
        </p:nvSpPr>
        <p:spPr>
          <a:xfrm>
            <a:off x="323528" y="980728"/>
            <a:ext cx="6858000" cy="1737147"/>
          </a:xfrm>
        </p:spPr>
        <p:txBody>
          <a:bodyPr/>
          <a:lstStyle/>
          <a:p>
            <a:r>
              <a:rPr lang="fr-FR" b="1" dirty="0"/>
              <a:t>Enseigner le calcul mental au cycle 3</a:t>
            </a:r>
          </a:p>
        </p:txBody>
      </p:sp>
      <p:sp>
        <p:nvSpPr>
          <p:cNvPr id="3" name="Sous-titre 2">
            <a:extLst>
              <a:ext uri="{FF2B5EF4-FFF2-40B4-BE49-F238E27FC236}">
                <a16:creationId xmlns:a16="http://schemas.microsoft.com/office/drawing/2014/main" id="{B641317E-DF7E-4E16-82EA-D3560DE36B51}"/>
              </a:ext>
            </a:extLst>
          </p:cNvPr>
          <p:cNvSpPr>
            <a:spLocks noGrp="1"/>
          </p:cNvSpPr>
          <p:nvPr>
            <p:ph type="subTitle" idx="1"/>
          </p:nvPr>
        </p:nvSpPr>
        <p:spPr>
          <a:xfrm>
            <a:off x="171207" y="3081096"/>
            <a:ext cx="6858000" cy="503634"/>
          </a:xfrm>
        </p:spPr>
        <p:txBody>
          <a:bodyPr/>
          <a:lstStyle/>
          <a:p>
            <a:r>
              <a:rPr lang="fr-FR" dirty="0"/>
              <a:t>Stage de circonscription/ Rémire Montjoly-Matoury </a:t>
            </a:r>
          </a:p>
          <a:p>
            <a:r>
              <a:rPr lang="fr-FR" dirty="0"/>
              <a:t>27/11 au 01/12/2017</a:t>
            </a:r>
          </a:p>
          <a:p>
            <a:endParaRPr lang="fr-FR" dirty="0"/>
          </a:p>
          <a:p>
            <a:r>
              <a:rPr lang="fr-FR" sz="3200" b="1" dirty="0">
                <a:solidFill>
                  <a:srgbClr val="0070C0"/>
                </a:solidFill>
              </a:rPr>
              <a:t>IEN: Mme LALSIE WILLIAM Liliane</a:t>
            </a:r>
          </a:p>
          <a:p>
            <a:r>
              <a:rPr lang="fr-FR" sz="3200" b="1" dirty="0">
                <a:solidFill>
                  <a:srgbClr val="0070C0"/>
                </a:solidFill>
              </a:rPr>
              <a:t>CPC AIEN: Mme LAUTRIC Chantal</a:t>
            </a:r>
          </a:p>
          <a:p>
            <a:r>
              <a:rPr lang="fr-FR" sz="3200" b="1" dirty="0">
                <a:solidFill>
                  <a:srgbClr val="0070C0"/>
                </a:solidFill>
              </a:rPr>
              <a:t>CPC NE: M.PEPIN Médéric</a:t>
            </a:r>
          </a:p>
          <a:p>
            <a:r>
              <a:rPr lang="fr-FR" sz="3200" b="1" dirty="0">
                <a:solidFill>
                  <a:srgbClr val="0070C0"/>
                </a:solidFill>
              </a:rPr>
              <a:t>CPC EPS: M.PORDIE Florent</a:t>
            </a:r>
          </a:p>
        </p:txBody>
      </p:sp>
      <p:pic>
        <p:nvPicPr>
          <p:cNvPr id="6" name="Image 5" descr="Carte Guyane couleur.jpg"/>
          <p:cNvPicPr>
            <a:picLocks noChangeAspect="1"/>
          </p:cNvPicPr>
          <p:nvPr/>
        </p:nvPicPr>
        <p:blipFill>
          <a:blip r:embed="rId2"/>
          <a:stretch>
            <a:fillRect/>
          </a:stretch>
        </p:blipFill>
        <p:spPr>
          <a:xfrm>
            <a:off x="7430623" y="3090755"/>
            <a:ext cx="1543950" cy="1618447"/>
          </a:xfrm>
          <a:prstGeom prst="rect">
            <a:avLst/>
          </a:prstGeom>
        </p:spPr>
      </p:pic>
      <p:pic>
        <p:nvPicPr>
          <p:cNvPr id="7" name="Image 6" descr="2017_logo_academie_Guyane.jpg"/>
          <p:cNvPicPr>
            <a:picLocks noChangeAspect="1"/>
          </p:cNvPicPr>
          <p:nvPr/>
        </p:nvPicPr>
        <p:blipFill>
          <a:blip r:embed="rId3" cstate="print"/>
          <a:stretch>
            <a:fillRect/>
          </a:stretch>
        </p:blipFill>
        <p:spPr>
          <a:xfrm>
            <a:off x="7596336" y="5301208"/>
            <a:ext cx="1378237" cy="1453058"/>
          </a:xfrm>
          <a:prstGeom prst="rect">
            <a:avLst/>
          </a:prstGeom>
        </p:spPr>
      </p:pic>
      <p:pic>
        <p:nvPicPr>
          <p:cNvPr id="5" name="Image 4">
            <a:extLst>
              <a:ext uri="{FF2B5EF4-FFF2-40B4-BE49-F238E27FC236}">
                <a16:creationId xmlns:a16="http://schemas.microsoft.com/office/drawing/2014/main" id="{32108BC8-9A18-4494-9D04-DCB658FCF0F8}"/>
              </a:ext>
            </a:extLst>
          </p:cNvPr>
          <p:cNvPicPr>
            <a:picLocks noChangeAspect="1"/>
          </p:cNvPicPr>
          <p:nvPr/>
        </p:nvPicPr>
        <p:blipFill>
          <a:blip r:embed="rId4"/>
          <a:stretch>
            <a:fillRect/>
          </a:stretch>
        </p:blipFill>
        <p:spPr>
          <a:xfrm>
            <a:off x="6984649" y="1040077"/>
            <a:ext cx="2177667" cy="1618447"/>
          </a:xfrm>
          <a:prstGeom prst="rect">
            <a:avLst/>
          </a:prstGeom>
        </p:spPr>
      </p:pic>
    </p:spTree>
    <p:extLst>
      <p:ext uri="{BB962C8B-B14F-4D97-AF65-F5344CB8AC3E}">
        <p14:creationId xmlns:p14="http://schemas.microsoft.com/office/powerpoint/2010/main" val="462478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179512" y="674147"/>
            <a:ext cx="8544456" cy="144015"/>
          </a:xfrm>
        </p:spPr>
        <p:txBody>
          <a:bodyPr/>
          <a:lstStyle/>
          <a:p>
            <a:pPr algn="l"/>
            <a:r>
              <a:rPr lang="fr-FR" sz="2400" b="1" dirty="0"/>
              <a:t>1. </a:t>
            </a:r>
            <a:r>
              <a:rPr lang="fr-FR" sz="3200" b="1" dirty="0"/>
              <a:t>Enjeux de l’enseignement du calcul mental</a:t>
            </a:r>
            <a:br>
              <a:rPr lang="fr-FR" b="1" dirty="0"/>
            </a:br>
            <a:endParaRPr lang="fr-FR" b="1" dirty="0"/>
          </a:p>
        </p:txBody>
      </p:sp>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4" name="ZoneTexte 3">
            <a:extLst>
              <a:ext uri="{FF2B5EF4-FFF2-40B4-BE49-F238E27FC236}">
                <a16:creationId xmlns:a16="http://schemas.microsoft.com/office/drawing/2014/main" id="{89EC137F-1A57-4B00-98ED-67CE047B0197}"/>
              </a:ext>
            </a:extLst>
          </p:cNvPr>
          <p:cNvSpPr txBox="1"/>
          <p:nvPr/>
        </p:nvSpPr>
        <p:spPr>
          <a:xfrm>
            <a:off x="1691680" y="1111403"/>
            <a:ext cx="6148231" cy="400110"/>
          </a:xfrm>
          <a:prstGeom prst="rect">
            <a:avLst/>
          </a:prstGeom>
          <a:solidFill>
            <a:srgbClr val="FFFF00"/>
          </a:solidFill>
        </p:spPr>
        <p:txBody>
          <a:bodyPr wrap="square" rtlCol="0">
            <a:spAutoFit/>
          </a:bodyPr>
          <a:lstStyle/>
          <a:p>
            <a:r>
              <a:rPr lang="fr-FR" sz="2000" dirty="0">
                <a:latin typeface="Arial" panose="020B0604020202020204" pitchFamily="34" charset="0"/>
                <a:cs typeface="Arial" panose="020B0604020202020204" pitchFamily="34" charset="0"/>
              </a:rPr>
              <a:t>La stratégie du plan académique de Mathématiques</a:t>
            </a:r>
          </a:p>
        </p:txBody>
      </p:sp>
      <p:sp>
        <p:nvSpPr>
          <p:cNvPr id="6" name="Espace réservé du contenu 2">
            <a:extLst>
              <a:ext uri="{FF2B5EF4-FFF2-40B4-BE49-F238E27FC236}">
                <a16:creationId xmlns:a16="http://schemas.microsoft.com/office/drawing/2014/main" id="{8D7060CE-1A54-46E6-9C75-4DB9075D1064}"/>
              </a:ext>
            </a:extLst>
          </p:cNvPr>
          <p:cNvSpPr>
            <a:spLocks noGrp="1"/>
          </p:cNvSpPr>
          <p:nvPr>
            <p:ph sz="quarter" idx="13"/>
          </p:nvPr>
        </p:nvSpPr>
        <p:spPr>
          <a:xfrm>
            <a:off x="263536" y="4653136"/>
            <a:ext cx="8460432" cy="5144440"/>
          </a:xfrm>
        </p:spPr>
        <p:txBody>
          <a:bodyPr>
            <a:normAutofit/>
          </a:bodyPr>
          <a:lstStyle/>
          <a:p>
            <a:pPr lvl="1">
              <a:lnSpc>
                <a:spcPct val="115000"/>
              </a:lnSpc>
              <a:spcAft>
                <a:spcPts val="0"/>
              </a:spcAft>
              <a:buFont typeface="Arial" pitchFamily="34" charset="0"/>
              <a:buChar char="•"/>
              <a:tabLst>
                <a:tab pos="3248660" algn="l"/>
              </a:tabLst>
            </a:pPr>
            <a:endParaRPr lang="fr-FR" dirty="0">
              <a:latin typeface="Arial"/>
              <a:ea typeface="Times New Roman"/>
              <a:cs typeface="Arial"/>
            </a:endParaRPr>
          </a:p>
          <a:p>
            <a:pPr lvl="1">
              <a:lnSpc>
                <a:spcPct val="115000"/>
              </a:lnSpc>
              <a:spcAft>
                <a:spcPts val="0"/>
              </a:spcAft>
              <a:buFont typeface="Arial" pitchFamily="34" charset="0"/>
              <a:buChar char="•"/>
              <a:tabLst>
                <a:tab pos="3248660" algn="l"/>
              </a:tabLst>
            </a:pPr>
            <a:endParaRPr lang="fr-FR" dirty="0">
              <a:latin typeface="Arial"/>
              <a:ea typeface="Times New Roman"/>
              <a:cs typeface="Arial"/>
            </a:endParaRPr>
          </a:p>
          <a:p>
            <a:pPr marL="457200" lvl="1" indent="0">
              <a:lnSpc>
                <a:spcPct val="115000"/>
              </a:lnSpc>
              <a:spcAft>
                <a:spcPts val="0"/>
              </a:spcAft>
              <a:buNone/>
              <a:tabLst>
                <a:tab pos="3248660" algn="l"/>
              </a:tabLst>
            </a:pPr>
            <a:endParaRPr lang="fr-FR" dirty="0">
              <a:latin typeface="Arial"/>
              <a:ea typeface="Times New Roman"/>
              <a:cs typeface="Arial"/>
            </a:endParaRPr>
          </a:p>
          <a:p>
            <a:pPr lvl="1">
              <a:lnSpc>
                <a:spcPct val="115000"/>
              </a:lnSpc>
              <a:spcAft>
                <a:spcPts val="0"/>
              </a:spcAft>
              <a:buFont typeface="Arial" pitchFamily="34" charset="0"/>
              <a:buChar char="•"/>
              <a:tabLst>
                <a:tab pos="3248660" algn="l"/>
              </a:tabLst>
            </a:pPr>
            <a:endParaRPr lang="fr-FR" dirty="0">
              <a:latin typeface="Arial"/>
              <a:ea typeface="Times New Roman"/>
              <a:cs typeface="Arial"/>
            </a:endParaRPr>
          </a:p>
          <a:p>
            <a:pPr lvl="1">
              <a:lnSpc>
                <a:spcPct val="115000"/>
              </a:lnSpc>
              <a:spcAft>
                <a:spcPts val="0"/>
              </a:spcAft>
              <a:buFont typeface="Arial" pitchFamily="34" charset="0"/>
              <a:buChar char="•"/>
              <a:tabLst>
                <a:tab pos="3248660" algn="l"/>
              </a:tabLst>
            </a:pPr>
            <a:endParaRPr lang="fr-FR" dirty="0"/>
          </a:p>
          <a:p>
            <a:pPr marL="0" indent="0">
              <a:buNone/>
            </a:pPr>
            <a:endParaRPr lang="fr-FR" dirty="0"/>
          </a:p>
        </p:txBody>
      </p:sp>
      <p:sp>
        <p:nvSpPr>
          <p:cNvPr id="5" name="Rectangle : coins arrondis 4">
            <a:extLst>
              <a:ext uri="{FF2B5EF4-FFF2-40B4-BE49-F238E27FC236}">
                <a16:creationId xmlns:a16="http://schemas.microsoft.com/office/drawing/2014/main" id="{731B41D0-B593-425B-A24E-B1B25F084267}"/>
              </a:ext>
            </a:extLst>
          </p:cNvPr>
          <p:cNvSpPr/>
          <p:nvPr/>
        </p:nvSpPr>
        <p:spPr>
          <a:xfrm>
            <a:off x="191554" y="1657078"/>
            <a:ext cx="2592288" cy="1192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Séminaire académique du 23/11/2017 à l’ESPE</a:t>
            </a:r>
          </a:p>
        </p:txBody>
      </p:sp>
      <p:sp>
        <p:nvSpPr>
          <p:cNvPr id="7" name="Rectangle : coins arrondis 6">
            <a:extLst>
              <a:ext uri="{FF2B5EF4-FFF2-40B4-BE49-F238E27FC236}">
                <a16:creationId xmlns:a16="http://schemas.microsoft.com/office/drawing/2014/main" id="{F5B19881-3E8F-4E3F-AA07-2E1AF3B47509}"/>
              </a:ext>
            </a:extLst>
          </p:cNvPr>
          <p:cNvSpPr/>
          <p:nvPr/>
        </p:nvSpPr>
        <p:spPr>
          <a:xfrm>
            <a:off x="5116741" y="1657276"/>
            <a:ext cx="3816424" cy="1192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3h d’animation pédagogique obligatoire à destination des enseignants de CM1/CM2 </a:t>
            </a:r>
          </a:p>
        </p:txBody>
      </p:sp>
      <p:sp>
        <p:nvSpPr>
          <p:cNvPr id="8" name="Rectangle : coins arrondis 7">
            <a:extLst>
              <a:ext uri="{FF2B5EF4-FFF2-40B4-BE49-F238E27FC236}">
                <a16:creationId xmlns:a16="http://schemas.microsoft.com/office/drawing/2014/main" id="{6CB5B3CF-84EE-460A-97F0-792D0D27F433}"/>
              </a:ext>
            </a:extLst>
          </p:cNvPr>
          <p:cNvSpPr/>
          <p:nvPr/>
        </p:nvSpPr>
        <p:spPr>
          <a:xfrm>
            <a:off x="467544" y="2950426"/>
            <a:ext cx="5016804" cy="1192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15000"/>
              </a:lnSpc>
              <a:spcAft>
                <a:spcPts val="0"/>
              </a:spcAft>
              <a:tabLst>
                <a:tab pos="3248660" algn="l"/>
              </a:tabLst>
            </a:pPr>
            <a:r>
              <a:rPr lang="fr-FR" dirty="0">
                <a:latin typeface="Arial"/>
                <a:ea typeface="Times New Roman"/>
                <a:cs typeface="Arial"/>
              </a:rPr>
              <a:t>Une visite conseil  (2h) dans chaque classe de CM1/CM2  dans le cadre de l’enseignement du calcul (IEN / CPC</a:t>
            </a:r>
          </a:p>
        </p:txBody>
      </p:sp>
      <p:sp>
        <p:nvSpPr>
          <p:cNvPr id="9" name="Rectangle : coins arrondis 8">
            <a:extLst>
              <a:ext uri="{FF2B5EF4-FFF2-40B4-BE49-F238E27FC236}">
                <a16:creationId xmlns:a16="http://schemas.microsoft.com/office/drawing/2014/main" id="{5A88D948-4385-400D-8350-16531069BAAC}"/>
              </a:ext>
            </a:extLst>
          </p:cNvPr>
          <p:cNvSpPr/>
          <p:nvPr/>
        </p:nvSpPr>
        <p:spPr>
          <a:xfrm>
            <a:off x="3672664" y="4206120"/>
            <a:ext cx="5016804" cy="1192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15000"/>
              </a:lnSpc>
              <a:spcAft>
                <a:spcPts val="0"/>
              </a:spcAft>
              <a:tabLst>
                <a:tab pos="3248660" algn="l"/>
              </a:tabLst>
            </a:pPr>
            <a:r>
              <a:rPr lang="fr-FR" dirty="0">
                <a:latin typeface="Arial"/>
                <a:ea typeface="Times New Roman"/>
                <a:cs typeface="Arial"/>
              </a:rPr>
              <a:t>3h d’animation pédagogique (synthèse des visites réalisées dans les classes / analyse de captations vidéo)</a:t>
            </a:r>
          </a:p>
        </p:txBody>
      </p:sp>
      <p:sp>
        <p:nvSpPr>
          <p:cNvPr id="10" name="Rectangle : coins arrondis 9">
            <a:extLst>
              <a:ext uri="{FF2B5EF4-FFF2-40B4-BE49-F238E27FC236}">
                <a16:creationId xmlns:a16="http://schemas.microsoft.com/office/drawing/2014/main" id="{BB332861-6FE7-4ACE-A885-19B301FF9378}"/>
              </a:ext>
            </a:extLst>
          </p:cNvPr>
          <p:cNvSpPr/>
          <p:nvPr/>
        </p:nvSpPr>
        <p:spPr>
          <a:xfrm>
            <a:off x="13267" y="5502162"/>
            <a:ext cx="4752528" cy="914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15000"/>
              </a:lnSpc>
              <a:spcAft>
                <a:spcPts val="0"/>
              </a:spcAft>
              <a:tabLst>
                <a:tab pos="3248660" algn="l"/>
              </a:tabLst>
            </a:pPr>
            <a:r>
              <a:rPr lang="fr-FR" dirty="0">
                <a:latin typeface="Arial"/>
                <a:ea typeface="Times New Roman"/>
                <a:cs typeface="Arial"/>
              </a:rPr>
              <a:t>Formation inter degrés (calcul en ligne)</a:t>
            </a:r>
          </a:p>
        </p:txBody>
      </p:sp>
      <p:sp>
        <p:nvSpPr>
          <p:cNvPr id="11" name="Rectangle : coins arrondis 10">
            <a:extLst>
              <a:ext uri="{FF2B5EF4-FFF2-40B4-BE49-F238E27FC236}">
                <a16:creationId xmlns:a16="http://schemas.microsoft.com/office/drawing/2014/main" id="{8AF8C3E5-02EB-44EE-A52A-1A8B1530CA93}"/>
              </a:ext>
            </a:extLst>
          </p:cNvPr>
          <p:cNvSpPr/>
          <p:nvPr/>
        </p:nvSpPr>
        <p:spPr>
          <a:xfrm>
            <a:off x="4880377" y="6027737"/>
            <a:ext cx="2959534" cy="6741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15000"/>
              </a:lnSpc>
              <a:spcAft>
                <a:spcPts val="0"/>
              </a:spcAft>
              <a:tabLst>
                <a:tab pos="3248660" algn="l"/>
              </a:tabLst>
            </a:pPr>
            <a:r>
              <a:rPr lang="fr-FR" dirty="0">
                <a:latin typeface="Arial"/>
                <a:ea typeface="Times New Roman"/>
                <a:cs typeface="Arial"/>
              </a:rPr>
              <a:t>Suivi de la DGESCO.</a:t>
            </a:r>
          </a:p>
        </p:txBody>
      </p:sp>
      <p:pic>
        <p:nvPicPr>
          <p:cNvPr id="12" name="Image 11" descr="Carte Guyane couleur.jpg">
            <a:extLst>
              <a:ext uri="{FF2B5EF4-FFF2-40B4-BE49-F238E27FC236}">
                <a16:creationId xmlns:a16="http://schemas.microsoft.com/office/drawing/2014/main" id="{5232C753-C73B-40B0-AF54-BD5D256E9C3A}"/>
              </a:ext>
            </a:extLst>
          </p:cNvPr>
          <p:cNvPicPr>
            <a:picLocks noChangeAspect="1"/>
          </p:cNvPicPr>
          <p:nvPr/>
        </p:nvPicPr>
        <p:blipFill>
          <a:blip r:embed="rId3"/>
          <a:stretch>
            <a:fillRect/>
          </a:stretch>
        </p:blipFill>
        <p:spPr>
          <a:xfrm>
            <a:off x="8316417" y="10970"/>
            <a:ext cx="827584" cy="867516"/>
          </a:xfrm>
          <a:prstGeom prst="rect">
            <a:avLst/>
          </a:prstGeom>
        </p:spPr>
      </p:pic>
    </p:spTree>
    <p:extLst>
      <p:ext uri="{BB962C8B-B14F-4D97-AF65-F5344CB8AC3E}">
        <p14:creationId xmlns:p14="http://schemas.microsoft.com/office/powerpoint/2010/main" val="280900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6" name="Image 5">
            <a:extLst>
              <a:ext uri="{FF2B5EF4-FFF2-40B4-BE49-F238E27FC236}">
                <a16:creationId xmlns:a16="http://schemas.microsoft.com/office/drawing/2014/main" id="{1BA95211-670F-45F2-B767-E82F27E826F3}"/>
              </a:ext>
            </a:extLst>
          </p:cNvPr>
          <p:cNvPicPr>
            <a:picLocks noChangeAspect="1"/>
          </p:cNvPicPr>
          <p:nvPr/>
        </p:nvPicPr>
        <p:blipFill>
          <a:blip r:embed="rId4"/>
          <a:stretch>
            <a:fillRect/>
          </a:stretch>
        </p:blipFill>
        <p:spPr>
          <a:xfrm>
            <a:off x="0" y="899974"/>
            <a:ext cx="8964653" cy="3609146"/>
          </a:xfrm>
          <a:prstGeom prst="rect">
            <a:avLst/>
          </a:prstGeom>
        </p:spPr>
      </p:pic>
      <p:sp>
        <p:nvSpPr>
          <p:cNvPr id="3" name="Rectangle 2">
            <a:extLst>
              <a:ext uri="{FF2B5EF4-FFF2-40B4-BE49-F238E27FC236}">
                <a16:creationId xmlns:a16="http://schemas.microsoft.com/office/drawing/2014/main" id="{98C0AF2E-BA4B-4624-B5B1-F915B8F131A9}"/>
              </a:ext>
            </a:extLst>
          </p:cNvPr>
          <p:cNvSpPr/>
          <p:nvPr/>
        </p:nvSpPr>
        <p:spPr>
          <a:xfrm>
            <a:off x="2830091" y="5921896"/>
            <a:ext cx="309634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Profil dynamique de chaque joueur</a:t>
            </a:r>
          </a:p>
        </p:txBody>
      </p:sp>
      <p:sp>
        <p:nvSpPr>
          <p:cNvPr id="7" name="Rectangle 6">
            <a:extLst>
              <a:ext uri="{FF2B5EF4-FFF2-40B4-BE49-F238E27FC236}">
                <a16:creationId xmlns:a16="http://schemas.microsoft.com/office/drawing/2014/main" id="{FCF97F8F-B600-4CAD-BC82-DB8D2E3C8D11}"/>
              </a:ext>
            </a:extLst>
          </p:cNvPr>
          <p:cNvSpPr/>
          <p:nvPr/>
        </p:nvSpPr>
        <p:spPr>
          <a:xfrm>
            <a:off x="6020193" y="5021922"/>
            <a:ext cx="309634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Parcours individualisé pour chacun</a:t>
            </a:r>
          </a:p>
        </p:txBody>
      </p:sp>
      <p:sp>
        <p:nvSpPr>
          <p:cNvPr id="8" name="Rectangle 7">
            <a:extLst>
              <a:ext uri="{FF2B5EF4-FFF2-40B4-BE49-F238E27FC236}">
                <a16:creationId xmlns:a16="http://schemas.microsoft.com/office/drawing/2014/main" id="{A7141208-4864-4B23-9075-3AF8FE5E2927}"/>
              </a:ext>
            </a:extLst>
          </p:cNvPr>
          <p:cNvSpPr/>
          <p:nvPr/>
        </p:nvSpPr>
        <p:spPr>
          <a:xfrm>
            <a:off x="29095" y="4825865"/>
            <a:ext cx="2598689"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Tests/Calculs/actions</a:t>
            </a:r>
          </a:p>
        </p:txBody>
      </p:sp>
      <p:cxnSp>
        <p:nvCxnSpPr>
          <p:cNvPr id="10" name="Connecteur droit avec flèche 9">
            <a:extLst>
              <a:ext uri="{FF2B5EF4-FFF2-40B4-BE49-F238E27FC236}">
                <a16:creationId xmlns:a16="http://schemas.microsoft.com/office/drawing/2014/main" id="{06830064-AD5F-46A0-8C16-654B94965948}"/>
              </a:ext>
            </a:extLst>
          </p:cNvPr>
          <p:cNvCxnSpPr/>
          <p:nvPr/>
        </p:nvCxnSpPr>
        <p:spPr>
          <a:xfrm>
            <a:off x="1547664" y="5921896"/>
            <a:ext cx="1008112" cy="459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A6956413-6D9B-48BD-8EE1-1FD41FE57815}"/>
              </a:ext>
            </a:extLst>
          </p:cNvPr>
          <p:cNvCxnSpPr>
            <a:cxnSpLocks/>
          </p:cNvCxnSpPr>
          <p:nvPr/>
        </p:nvCxnSpPr>
        <p:spPr>
          <a:xfrm flipV="1">
            <a:off x="6200750" y="6151612"/>
            <a:ext cx="963538" cy="498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1767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0528" y="0"/>
            <a:ext cx="9505056" cy="6858000"/>
          </a:xfrm>
          <a:prstGeom prst="rect">
            <a:avLst/>
          </a:prstGeom>
          <a:noFill/>
          <a:ln w="9525">
            <a:noFill/>
            <a:miter lim="800000"/>
            <a:headEnd/>
            <a:tailEnd/>
          </a:ln>
          <a:effectLst/>
        </p:spPr>
      </p:pic>
      <p:sp>
        <p:nvSpPr>
          <p:cNvPr id="3" name="Espace réservé du contenu 2"/>
          <p:cNvSpPr txBox="1">
            <a:spLocks/>
          </p:cNvSpPr>
          <p:nvPr/>
        </p:nvSpPr>
        <p:spPr>
          <a:xfrm>
            <a:off x="410928" y="4015317"/>
            <a:ext cx="6854282" cy="2283750"/>
          </a:xfrm>
          <a:prstGeom prst="rect">
            <a:avLst/>
          </a:prstGeom>
          <a:solidFill>
            <a:srgbClr val="FFFF00"/>
          </a:solid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7200" dirty="0"/>
              <a:t>Merci à tous les participants</a:t>
            </a:r>
          </a:p>
          <a:p>
            <a:pPr marL="0" indent="0" algn="ctr">
              <a:buFont typeface="Arial" pitchFamily="34" charset="0"/>
              <a:buNone/>
            </a:pPr>
            <a:endParaRPr lang="fr-FR" sz="7200" dirty="0"/>
          </a:p>
        </p:txBody>
      </p:sp>
      <p:pic>
        <p:nvPicPr>
          <p:cNvPr id="4" name="Image 3" descr="2017_logo_academie_Guyane.jpg"/>
          <p:cNvPicPr>
            <a:picLocks noChangeAspect="1"/>
          </p:cNvPicPr>
          <p:nvPr/>
        </p:nvPicPr>
        <p:blipFill>
          <a:blip r:embed="rId3" cstate="print"/>
          <a:stretch>
            <a:fillRect/>
          </a:stretch>
        </p:blipFill>
        <p:spPr>
          <a:xfrm>
            <a:off x="7621262" y="5157192"/>
            <a:ext cx="1378237" cy="1453058"/>
          </a:xfrm>
          <a:prstGeom prst="rect">
            <a:avLst/>
          </a:prstGeom>
        </p:spPr>
      </p:pic>
      <p:pic>
        <p:nvPicPr>
          <p:cNvPr id="5" name="Image 4">
            <a:extLst>
              <a:ext uri="{FF2B5EF4-FFF2-40B4-BE49-F238E27FC236}">
                <a16:creationId xmlns:a16="http://schemas.microsoft.com/office/drawing/2014/main" id="{022E3B50-F27A-4560-8376-ED618B19C43E}"/>
              </a:ext>
            </a:extLst>
          </p:cNvPr>
          <p:cNvPicPr>
            <a:picLocks noChangeAspect="1"/>
          </p:cNvPicPr>
          <p:nvPr/>
        </p:nvPicPr>
        <p:blipFill>
          <a:blip r:embed="rId4"/>
          <a:stretch>
            <a:fillRect/>
          </a:stretch>
        </p:blipFill>
        <p:spPr>
          <a:xfrm>
            <a:off x="2232671" y="444950"/>
            <a:ext cx="4499569" cy="3344090"/>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0528" y="0"/>
            <a:ext cx="9505056" cy="6858000"/>
          </a:xfrm>
          <a:prstGeom prst="rect">
            <a:avLst/>
          </a:prstGeom>
          <a:noFill/>
          <a:ln w="9525">
            <a:noFill/>
            <a:miter lim="800000"/>
            <a:headEnd/>
            <a:tailEnd/>
          </a:ln>
          <a:effectLst/>
        </p:spPr>
      </p:pic>
      <p:pic>
        <p:nvPicPr>
          <p:cNvPr id="3" name="Image 2" descr="reseaux-sociaux-fond_transparent.png"/>
          <p:cNvPicPr>
            <a:picLocks noChangeAspect="1"/>
          </p:cNvPicPr>
          <p:nvPr/>
        </p:nvPicPr>
        <p:blipFill>
          <a:blip r:embed="rId3" cstate="print"/>
          <a:stretch>
            <a:fillRect/>
          </a:stretch>
        </p:blipFill>
        <p:spPr>
          <a:xfrm>
            <a:off x="2555776" y="2780928"/>
            <a:ext cx="4973528" cy="3312368"/>
          </a:xfrm>
          <a:prstGeom prst="rect">
            <a:avLst/>
          </a:prstGeom>
        </p:spPr>
      </p:pic>
      <p:sp>
        <p:nvSpPr>
          <p:cNvPr id="5" name="Titre 1">
            <a:extLst>
              <a:ext uri="{FF2B5EF4-FFF2-40B4-BE49-F238E27FC236}">
                <a16:creationId xmlns:a16="http://schemas.microsoft.com/office/drawing/2014/main" id="{42903011-E37B-4E65-AD83-DF35D62617E0}"/>
              </a:ext>
            </a:extLst>
          </p:cNvPr>
          <p:cNvSpPr txBox="1">
            <a:spLocks/>
          </p:cNvSpPr>
          <p:nvPr/>
        </p:nvSpPr>
        <p:spPr>
          <a:xfrm>
            <a:off x="1130042" y="2404798"/>
            <a:ext cx="5824444" cy="1646276"/>
          </a:xfrm>
          <a:prstGeom prst="rect">
            <a:avLst/>
          </a:prstGeom>
        </p:spPr>
        <p:txBody>
          <a:bodyPr vert="horz" lIns="91440" tIns="44997" rIns="91440" bIns="44997"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3600" dirty="0">
              <a:solidFill>
                <a:srgbClr val="90C226"/>
              </a:solidFill>
              <a:latin typeface="Trebuchet MS" pitchFamily="34"/>
              <a:ea typeface="Microsoft YaHei" pitchFamily="2"/>
              <a:cs typeface="Mangal" pitchFamily="2"/>
            </a:endParaRPr>
          </a:p>
        </p:txBody>
      </p:sp>
      <p:sp>
        <p:nvSpPr>
          <p:cNvPr id="6" name="ZoneTexte 5">
            <a:extLst>
              <a:ext uri="{FF2B5EF4-FFF2-40B4-BE49-F238E27FC236}">
                <a16:creationId xmlns:a16="http://schemas.microsoft.com/office/drawing/2014/main" id="{7D830358-ADB0-45EA-A32C-DC610F75B161}"/>
              </a:ext>
            </a:extLst>
          </p:cNvPr>
          <p:cNvSpPr txBox="1"/>
          <p:nvPr/>
        </p:nvSpPr>
        <p:spPr>
          <a:xfrm>
            <a:off x="251520" y="277041"/>
            <a:ext cx="8136904" cy="2308324"/>
          </a:xfrm>
          <a:prstGeom prst="rect">
            <a:avLst/>
          </a:prstGeom>
          <a:noFill/>
        </p:spPr>
        <p:txBody>
          <a:bodyPr wrap="square" rtlCol="0">
            <a:spAutoFit/>
          </a:bodyPr>
          <a:lstStyle/>
          <a:p>
            <a:r>
              <a:rPr lang="fr-FR" dirty="0"/>
              <a:t>Sources pour la réalisation du diaporama:</a:t>
            </a:r>
          </a:p>
          <a:p>
            <a:pPr marL="285750" indent="-285750">
              <a:buFontTx/>
              <a:buChar char="-"/>
            </a:pPr>
            <a:r>
              <a:rPr lang="fr-FR" dirty="0"/>
              <a:t>« Le calcul mental, entre sens et technique » Denis BUTLEN/ESPE de Versailles, UCP, LDAR</a:t>
            </a:r>
          </a:p>
          <a:p>
            <a:pPr marL="285750" indent="-285750">
              <a:buFontTx/>
              <a:buChar char="-"/>
            </a:pPr>
            <a:r>
              <a:rPr lang="fr-FR" dirty="0"/>
              <a:t>Diaporama « Séminaire académique Guyane/Calcul mental »</a:t>
            </a:r>
          </a:p>
          <a:p>
            <a:pPr marL="285750" indent="-285750">
              <a:buFontTx/>
              <a:buChar char="-"/>
            </a:pPr>
            <a:r>
              <a:rPr lang="fr-FR" dirty="0"/>
              <a:t>Diaporama «  Les points de vigilance/Mme HO YORCK KRUI GFA Guyane</a:t>
            </a:r>
          </a:p>
          <a:p>
            <a:pPr marL="285750" indent="-285750">
              <a:buFontTx/>
              <a:buChar char="-"/>
            </a:pPr>
            <a:r>
              <a:rPr lang="fr-FR" dirty="0"/>
              <a:t>EDUSCOL</a:t>
            </a:r>
          </a:p>
          <a:p>
            <a:pPr marL="285750" indent="-285750">
              <a:buFontTx/>
              <a:buChar char="-"/>
            </a:pPr>
            <a:r>
              <a:rPr lang="fr-FR" dirty="0"/>
              <a:t>Site « Calculatice »</a:t>
            </a:r>
          </a:p>
          <a:p>
            <a:pPr marL="285750" indent="-285750">
              <a:buFontTx/>
              <a:buChar char="-"/>
            </a:pPr>
            <a:r>
              <a:rPr lang="fr-FR" dirty="0"/>
              <a:t>Site « Mathador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578483" y="620688"/>
            <a:ext cx="8544456" cy="260648"/>
          </a:xfrm>
        </p:spPr>
        <p:txBody>
          <a:bodyPr/>
          <a:lstStyle/>
          <a:p>
            <a:pPr algn="l"/>
            <a:r>
              <a:rPr lang="fr-FR" b="1" dirty="0"/>
              <a:t>1) Contextualisation</a:t>
            </a:r>
            <a:br>
              <a:rPr lang="fr-FR" b="1" dirty="0"/>
            </a:br>
            <a:endParaRPr lang="fr-FR" b="1" dirty="0"/>
          </a:p>
        </p:txBody>
      </p:sp>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4" name="ZoneTexte 3">
            <a:extLst>
              <a:ext uri="{FF2B5EF4-FFF2-40B4-BE49-F238E27FC236}">
                <a16:creationId xmlns:a16="http://schemas.microsoft.com/office/drawing/2014/main" id="{4279C140-48E6-42C9-A853-1CD58D6490AA}"/>
              </a:ext>
            </a:extLst>
          </p:cNvPr>
          <p:cNvSpPr txBox="1"/>
          <p:nvPr/>
        </p:nvSpPr>
        <p:spPr>
          <a:xfrm>
            <a:off x="1763688" y="980728"/>
            <a:ext cx="6696744" cy="523220"/>
          </a:xfrm>
          <a:prstGeom prst="rect">
            <a:avLst/>
          </a:prstGeom>
          <a:solidFill>
            <a:srgbClr val="FFFF00"/>
          </a:solidFill>
        </p:spPr>
        <p:txBody>
          <a:bodyPr wrap="square" rtlCol="0">
            <a:spAutoFit/>
          </a:bodyPr>
          <a:lstStyle/>
          <a:p>
            <a:r>
              <a:rPr lang="fr-FR" sz="2800" dirty="0"/>
              <a:t>Les nouveaux programmes 2015 cycle 3</a:t>
            </a:r>
          </a:p>
        </p:txBody>
      </p:sp>
      <p:sp>
        <p:nvSpPr>
          <p:cNvPr id="5" name="Rectangle 4">
            <a:extLst>
              <a:ext uri="{FF2B5EF4-FFF2-40B4-BE49-F238E27FC236}">
                <a16:creationId xmlns:a16="http://schemas.microsoft.com/office/drawing/2014/main" id="{7C776750-2AA0-41AE-A461-89D1AF55880F}"/>
              </a:ext>
            </a:extLst>
          </p:cNvPr>
          <p:cNvSpPr/>
          <p:nvPr/>
        </p:nvSpPr>
        <p:spPr>
          <a:xfrm>
            <a:off x="2735603" y="1394971"/>
            <a:ext cx="4230216" cy="923330"/>
          </a:xfrm>
          <a:prstGeom prst="rect">
            <a:avLst/>
          </a:prstGeom>
        </p:spPr>
        <p:txBody>
          <a:bodyPr wrap="square">
            <a:spAutoFit/>
          </a:bodyPr>
          <a:lstStyle/>
          <a:p>
            <a:br>
              <a:rPr lang="fr-FR" dirty="0">
                <a:solidFill>
                  <a:srgbClr val="00B050"/>
                </a:solidFill>
                <a:latin typeface="Arial-BoldMT"/>
              </a:rPr>
            </a:br>
            <a:r>
              <a:rPr lang="fr-FR" dirty="0">
                <a:solidFill>
                  <a:srgbClr val="00B050"/>
                </a:solidFill>
                <a:latin typeface="Arial-BoldMT"/>
              </a:rPr>
              <a:t>Les enseignements: points de vigilance</a:t>
            </a:r>
            <a:br>
              <a:rPr lang="fr-FR" dirty="0">
                <a:solidFill>
                  <a:srgbClr val="00B050"/>
                </a:solidFill>
                <a:latin typeface="Arial-BoldMT"/>
              </a:rPr>
            </a:br>
            <a:endParaRPr lang="fr-FR" dirty="0"/>
          </a:p>
        </p:txBody>
      </p:sp>
      <p:sp>
        <p:nvSpPr>
          <p:cNvPr id="6" name="Rectangle 5">
            <a:extLst>
              <a:ext uri="{FF2B5EF4-FFF2-40B4-BE49-F238E27FC236}">
                <a16:creationId xmlns:a16="http://schemas.microsoft.com/office/drawing/2014/main" id="{33435B78-3803-407C-926D-EA4FA65C1F3B}"/>
              </a:ext>
            </a:extLst>
          </p:cNvPr>
          <p:cNvSpPr/>
          <p:nvPr/>
        </p:nvSpPr>
        <p:spPr>
          <a:xfrm>
            <a:off x="395536" y="2027654"/>
            <a:ext cx="7632848" cy="923330"/>
          </a:xfrm>
          <a:prstGeom prst="rect">
            <a:avLst/>
          </a:prstGeom>
          <a:solidFill>
            <a:schemeClr val="accent5">
              <a:lumMod val="20000"/>
              <a:lumOff val="80000"/>
            </a:schemeClr>
          </a:solidFill>
        </p:spPr>
        <p:txBody>
          <a:bodyPr wrap="square">
            <a:spAutoFit/>
          </a:bodyPr>
          <a:lstStyle/>
          <a:p>
            <a:r>
              <a:rPr lang="fr-FR" dirty="0">
                <a:solidFill>
                  <a:srgbClr val="000000"/>
                </a:solidFill>
                <a:latin typeface="ArialMT"/>
              </a:rPr>
              <a:t>Six compétences travaillées tout au long de l'école obligatoire :</a:t>
            </a:r>
            <a:br>
              <a:rPr lang="fr-FR" dirty="0">
                <a:solidFill>
                  <a:srgbClr val="000000"/>
                </a:solidFill>
                <a:latin typeface="ArialMT"/>
              </a:rPr>
            </a:br>
            <a:r>
              <a:rPr lang="fr-FR" dirty="0">
                <a:solidFill>
                  <a:srgbClr val="000000"/>
                </a:solidFill>
                <a:latin typeface="ArialMT"/>
              </a:rPr>
              <a:t>chercher, modéliser, représenter, calculer, raisonner et communiquer</a:t>
            </a:r>
            <a:br>
              <a:rPr lang="fr-FR" dirty="0">
                <a:solidFill>
                  <a:srgbClr val="000000"/>
                </a:solidFill>
                <a:latin typeface="ArialMT"/>
              </a:rPr>
            </a:br>
            <a:endParaRPr lang="fr-FR" dirty="0"/>
          </a:p>
        </p:txBody>
      </p:sp>
      <p:sp>
        <p:nvSpPr>
          <p:cNvPr id="7" name="Rectangle 6">
            <a:extLst>
              <a:ext uri="{FF2B5EF4-FFF2-40B4-BE49-F238E27FC236}">
                <a16:creationId xmlns:a16="http://schemas.microsoft.com/office/drawing/2014/main" id="{A21FAB6D-7935-47B4-8C61-33FE6E151808}"/>
              </a:ext>
            </a:extLst>
          </p:cNvPr>
          <p:cNvSpPr/>
          <p:nvPr/>
        </p:nvSpPr>
        <p:spPr>
          <a:xfrm>
            <a:off x="395536" y="3998853"/>
            <a:ext cx="7632848" cy="923330"/>
          </a:xfrm>
          <a:prstGeom prst="rect">
            <a:avLst/>
          </a:prstGeom>
          <a:solidFill>
            <a:schemeClr val="accent4"/>
          </a:solidFill>
        </p:spPr>
        <p:txBody>
          <a:bodyPr wrap="square">
            <a:spAutoFit/>
          </a:bodyPr>
          <a:lstStyle/>
          <a:p>
            <a:r>
              <a:rPr lang="fr-FR" dirty="0">
                <a:solidFill>
                  <a:srgbClr val="000000"/>
                </a:solidFill>
                <a:latin typeface="ArialMT"/>
              </a:rPr>
              <a:t>Trois parties au lieu de quatre :</a:t>
            </a:r>
            <a:br>
              <a:rPr lang="fr-FR" dirty="0">
                <a:solidFill>
                  <a:srgbClr val="000000"/>
                </a:solidFill>
                <a:latin typeface="ArialMT"/>
              </a:rPr>
            </a:br>
            <a:r>
              <a:rPr lang="fr-FR" dirty="0">
                <a:solidFill>
                  <a:srgbClr val="00B050"/>
                </a:solidFill>
                <a:latin typeface="Arial-BoldMT"/>
              </a:rPr>
              <a:t>Nombre et calculs, grandeurs et mesures, espace et géométrie.</a:t>
            </a:r>
            <a:br>
              <a:rPr lang="fr-FR" dirty="0">
                <a:solidFill>
                  <a:srgbClr val="000000"/>
                </a:solidFill>
                <a:latin typeface="ArialMT"/>
              </a:rPr>
            </a:br>
            <a:endParaRPr lang="fr-FR" dirty="0"/>
          </a:p>
        </p:txBody>
      </p:sp>
      <p:sp>
        <p:nvSpPr>
          <p:cNvPr id="8" name="Rectangle 7">
            <a:extLst>
              <a:ext uri="{FF2B5EF4-FFF2-40B4-BE49-F238E27FC236}">
                <a16:creationId xmlns:a16="http://schemas.microsoft.com/office/drawing/2014/main" id="{188D3784-A6AB-489E-B260-59FA8C14772C}"/>
              </a:ext>
            </a:extLst>
          </p:cNvPr>
          <p:cNvSpPr/>
          <p:nvPr/>
        </p:nvSpPr>
        <p:spPr>
          <a:xfrm>
            <a:off x="495354" y="3167409"/>
            <a:ext cx="7848872" cy="646331"/>
          </a:xfrm>
          <a:prstGeom prst="rect">
            <a:avLst/>
          </a:prstGeom>
          <a:solidFill>
            <a:schemeClr val="accent6">
              <a:lumMod val="60000"/>
              <a:lumOff val="40000"/>
            </a:schemeClr>
          </a:solidFill>
        </p:spPr>
        <p:txBody>
          <a:bodyPr wrap="square">
            <a:spAutoFit/>
          </a:bodyPr>
          <a:lstStyle/>
          <a:p>
            <a:r>
              <a:rPr lang="fr-FR" dirty="0"/>
              <a:t>Calcul mental : pratique quotidienne ; un enseignement explicite de procédures.</a:t>
            </a:r>
            <a:br>
              <a:rPr lang="fr-FR" dirty="0"/>
            </a:br>
            <a:endParaRPr lang="fr-FR" dirty="0"/>
          </a:p>
        </p:txBody>
      </p:sp>
      <p:sp>
        <p:nvSpPr>
          <p:cNvPr id="9" name="Rectangle 8">
            <a:extLst>
              <a:ext uri="{FF2B5EF4-FFF2-40B4-BE49-F238E27FC236}">
                <a16:creationId xmlns:a16="http://schemas.microsoft.com/office/drawing/2014/main" id="{7477D3A6-B228-43CF-883E-E0EE084C36B7}"/>
              </a:ext>
            </a:extLst>
          </p:cNvPr>
          <p:cNvSpPr/>
          <p:nvPr/>
        </p:nvSpPr>
        <p:spPr>
          <a:xfrm>
            <a:off x="495354" y="5138608"/>
            <a:ext cx="8074981" cy="1477328"/>
          </a:xfrm>
          <a:prstGeom prst="rect">
            <a:avLst/>
          </a:prstGeom>
          <a:solidFill>
            <a:schemeClr val="accent4">
              <a:lumMod val="40000"/>
              <a:lumOff val="60000"/>
            </a:schemeClr>
          </a:solidFill>
        </p:spPr>
        <p:txBody>
          <a:bodyPr wrap="square">
            <a:spAutoFit/>
          </a:bodyPr>
          <a:lstStyle/>
          <a:p>
            <a:br>
              <a:rPr lang="fr-FR" dirty="0">
                <a:solidFill>
                  <a:srgbClr val="00B050"/>
                </a:solidFill>
                <a:latin typeface="Arial-BoldMT"/>
              </a:rPr>
            </a:br>
            <a:r>
              <a:rPr lang="fr-FR" dirty="0">
                <a:solidFill>
                  <a:srgbClr val="000000"/>
                </a:solidFill>
                <a:latin typeface="ArialMT"/>
              </a:rPr>
              <a:t>Renforcer le calcul en ligne en cycle 2, à considérer comme travail intermédiaire entre calcul mental et calcul pose, permettant de soulager la mémoire de travail. </a:t>
            </a:r>
            <a:br>
              <a:rPr lang="fr-FR" dirty="0">
                <a:solidFill>
                  <a:srgbClr val="00B050"/>
                </a:solidFill>
                <a:latin typeface="Arial-BoldMT"/>
              </a:rPr>
            </a:br>
            <a:endParaRPr lang="fr-FR" dirty="0"/>
          </a:p>
        </p:txBody>
      </p:sp>
    </p:spTree>
    <p:extLst>
      <p:ext uri="{BB962C8B-B14F-4D97-AF65-F5344CB8AC3E}">
        <p14:creationId xmlns:p14="http://schemas.microsoft.com/office/powerpoint/2010/main" val="228251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578483" y="620688"/>
            <a:ext cx="8544456" cy="260648"/>
          </a:xfrm>
        </p:spPr>
        <p:txBody>
          <a:bodyPr/>
          <a:lstStyle/>
          <a:p>
            <a:pPr algn="l"/>
            <a:r>
              <a:rPr lang="fr-FR" b="1" dirty="0"/>
              <a:t>1) Contextualisation</a:t>
            </a:r>
            <a:br>
              <a:rPr lang="fr-FR" b="1" dirty="0"/>
            </a:br>
            <a:endParaRPr lang="fr-FR" b="1" dirty="0"/>
          </a:p>
        </p:txBody>
      </p:sp>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4" name="ZoneTexte 3">
            <a:extLst>
              <a:ext uri="{FF2B5EF4-FFF2-40B4-BE49-F238E27FC236}">
                <a16:creationId xmlns:a16="http://schemas.microsoft.com/office/drawing/2014/main" id="{4279C140-48E6-42C9-A853-1CD58D6490AA}"/>
              </a:ext>
            </a:extLst>
          </p:cNvPr>
          <p:cNvSpPr txBox="1"/>
          <p:nvPr/>
        </p:nvSpPr>
        <p:spPr>
          <a:xfrm>
            <a:off x="1763688" y="980728"/>
            <a:ext cx="6696744" cy="523220"/>
          </a:xfrm>
          <a:prstGeom prst="rect">
            <a:avLst/>
          </a:prstGeom>
          <a:solidFill>
            <a:srgbClr val="FFFF00"/>
          </a:solidFill>
        </p:spPr>
        <p:txBody>
          <a:bodyPr wrap="square" rtlCol="0">
            <a:spAutoFit/>
          </a:bodyPr>
          <a:lstStyle/>
          <a:p>
            <a:r>
              <a:rPr lang="fr-FR" sz="2800" dirty="0"/>
              <a:t>Les nouveaux programmes 2015 cycle 3</a:t>
            </a:r>
          </a:p>
        </p:txBody>
      </p:sp>
      <p:sp>
        <p:nvSpPr>
          <p:cNvPr id="5" name="Rectangle 4">
            <a:extLst>
              <a:ext uri="{FF2B5EF4-FFF2-40B4-BE49-F238E27FC236}">
                <a16:creationId xmlns:a16="http://schemas.microsoft.com/office/drawing/2014/main" id="{7C776750-2AA0-41AE-A461-89D1AF55880F}"/>
              </a:ext>
            </a:extLst>
          </p:cNvPr>
          <p:cNvSpPr/>
          <p:nvPr/>
        </p:nvSpPr>
        <p:spPr>
          <a:xfrm>
            <a:off x="2735603" y="1394971"/>
            <a:ext cx="4230216" cy="923330"/>
          </a:xfrm>
          <a:prstGeom prst="rect">
            <a:avLst/>
          </a:prstGeom>
        </p:spPr>
        <p:txBody>
          <a:bodyPr wrap="square">
            <a:spAutoFit/>
          </a:bodyPr>
          <a:lstStyle/>
          <a:p>
            <a:br>
              <a:rPr lang="fr-FR" dirty="0">
                <a:solidFill>
                  <a:srgbClr val="00B050"/>
                </a:solidFill>
                <a:latin typeface="Arial-BoldMT"/>
              </a:rPr>
            </a:br>
            <a:r>
              <a:rPr lang="fr-FR" dirty="0">
                <a:solidFill>
                  <a:srgbClr val="00B050"/>
                </a:solidFill>
                <a:latin typeface="Arial-BoldMT"/>
              </a:rPr>
              <a:t>Les enseignements: points de vigilance</a:t>
            </a:r>
            <a:br>
              <a:rPr lang="fr-FR" dirty="0">
                <a:solidFill>
                  <a:srgbClr val="00B050"/>
                </a:solidFill>
                <a:latin typeface="Arial-BoldMT"/>
              </a:rPr>
            </a:br>
            <a:endParaRPr lang="fr-FR" dirty="0"/>
          </a:p>
        </p:txBody>
      </p:sp>
      <p:sp>
        <p:nvSpPr>
          <p:cNvPr id="10" name="Rectangle 9">
            <a:extLst>
              <a:ext uri="{FF2B5EF4-FFF2-40B4-BE49-F238E27FC236}">
                <a16:creationId xmlns:a16="http://schemas.microsoft.com/office/drawing/2014/main" id="{7F5E905C-08CA-441F-B5AB-D9772D2D0D37}"/>
              </a:ext>
            </a:extLst>
          </p:cNvPr>
          <p:cNvSpPr/>
          <p:nvPr/>
        </p:nvSpPr>
        <p:spPr>
          <a:xfrm>
            <a:off x="241463" y="3146787"/>
            <a:ext cx="7920880" cy="923330"/>
          </a:xfrm>
          <a:prstGeom prst="rect">
            <a:avLst/>
          </a:prstGeom>
          <a:solidFill>
            <a:srgbClr val="FFFF00"/>
          </a:solidFill>
        </p:spPr>
        <p:txBody>
          <a:bodyPr wrap="square">
            <a:spAutoFit/>
          </a:bodyPr>
          <a:lstStyle/>
          <a:p>
            <a:br>
              <a:rPr lang="fr-FR" dirty="0">
                <a:solidFill>
                  <a:srgbClr val="00B050"/>
                </a:solidFill>
                <a:latin typeface="Arial-BoldMT"/>
              </a:rPr>
            </a:br>
            <a:r>
              <a:rPr lang="fr-FR" dirty="0">
                <a:solidFill>
                  <a:srgbClr val="000000"/>
                </a:solidFill>
                <a:latin typeface="ArialMT"/>
              </a:rPr>
              <a:t>- Une place renforcée du calcul en ligne en cycle 3 : (5x36=5x2x18=180)</a:t>
            </a:r>
            <a:br>
              <a:rPr lang="fr-FR" dirty="0">
                <a:solidFill>
                  <a:srgbClr val="00B050"/>
                </a:solidFill>
                <a:latin typeface="Arial-BoldMT"/>
              </a:rPr>
            </a:br>
            <a:endParaRPr lang="fr-FR" dirty="0"/>
          </a:p>
        </p:txBody>
      </p:sp>
      <p:sp>
        <p:nvSpPr>
          <p:cNvPr id="11" name="Rectangle 10">
            <a:extLst>
              <a:ext uri="{FF2B5EF4-FFF2-40B4-BE49-F238E27FC236}">
                <a16:creationId xmlns:a16="http://schemas.microsoft.com/office/drawing/2014/main" id="{95330442-5AA5-46C1-8FA5-FDE158B07473}"/>
              </a:ext>
            </a:extLst>
          </p:cNvPr>
          <p:cNvSpPr/>
          <p:nvPr/>
        </p:nvSpPr>
        <p:spPr>
          <a:xfrm>
            <a:off x="279531" y="4513480"/>
            <a:ext cx="8393975" cy="923330"/>
          </a:xfrm>
          <a:prstGeom prst="rect">
            <a:avLst/>
          </a:prstGeom>
          <a:solidFill>
            <a:schemeClr val="bg2">
              <a:lumMod val="90000"/>
            </a:schemeClr>
          </a:solidFill>
        </p:spPr>
        <p:txBody>
          <a:bodyPr wrap="square">
            <a:spAutoFit/>
          </a:bodyPr>
          <a:lstStyle/>
          <a:p>
            <a:pPr>
              <a:lnSpc>
                <a:spcPct val="100000"/>
              </a:lnSpc>
              <a:buFont typeface="Arial"/>
              <a:buChar char="•"/>
            </a:pPr>
            <a:r>
              <a:rPr lang="fr-FR" dirty="0">
                <a:solidFill>
                  <a:srgbClr val="000000"/>
                </a:solidFill>
                <a:latin typeface="Arial"/>
                <a:ea typeface="DejaVu Sans"/>
              </a:rPr>
              <a:t>Clarification des termes utilisés (faits numériques, calcul en ligne…)</a:t>
            </a:r>
            <a:endParaRPr lang="fr-FR" dirty="0"/>
          </a:p>
          <a:p>
            <a:pPr>
              <a:lnSpc>
                <a:spcPct val="100000"/>
              </a:lnSpc>
            </a:pPr>
            <a:endParaRPr lang="fr-FR" dirty="0"/>
          </a:p>
          <a:p>
            <a:pPr>
              <a:lnSpc>
                <a:spcPct val="100000"/>
              </a:lnSpc>
              <a:buFont typeface="Arial"/>
              <a:buChar char="•"/>
            </a:pPr>
            <a:r>
              <a:rPr lang="fr-FR" dirty="0">
                <a:solidFill>
                  <a:srgbClr val="000000"/>
                </a:solidFill>
                <a:latin typeface="Arial"/>
                <a:ea typeface="DejaVu Sans"/>
              </a:rPr>
              <a:t>Place des différentes formes de calcul </a:t>
            </a:r>
            <a:r>
              <a:rPr lang="fr-FR" dirty="0">
                <a:solidFill>
                  <a:srgbClr val="000000"/>
                </a:solidFill>
                <a:latin typeface="Wingdings"/>
                <a:ea typeface="DejaVu Sans"/>
              </a:rPr>
              <a:t></a:t>
            </a:r>
            <a:r>
              <a:rPr lang="fr-FR" dirty="0">
                <a:solidFill>
                  <a:srgbClr val="000000"/>
                </a:solidFill>
                <a:latin typeface="Arial"/>
                <a:ea typeface="DejaVu Sans"/>
              </a:rPr>
              <a:t> calcul mental et en ligne </a:t>
            </a:r>
            <a:endParaRPr lang="fr-FR" dirty="0"/>
          </a:p>
        </p:txBody>
      </p:sp>
      <p:sp>
        <p:nvSpPr>
          <p:cNvPr id="13" name="ZoneTexte 12">
            <a:extLst>
              <a:ext uri="{FF2B5EF4-FFF2-40B4-BE49-F238E27FC236}">
                <a16:creationId xmlns:a16="http://schemas.microsoft.com/office/drawing/2014/main" id="{5083FC76-94C8-4240-8C8C-94F86AF47C16}"/>
              </a:ext>
            </a:extLst>
          </p:cNvPr>
          <p:cNvSpPr txBox="1"/>
          <p:nvPr/>
        </p:nvSpPr>
        <p:spPr>
          <a:xfrm>
            <a:off x="269075" y="2547878"/>
            <a:ext cx="8393974" cy="369332"/>
          </a:xfrm>
          <a:prstGeom prst="rect">
            <a:avLst/>
          </a:prstGeom>
          <a:solidFill>
            <a:schemeClr val="bg2">
              <a:lumMod val="90000"/>
            </a:schemeClr>
          </a:solidFill>
        </p:spPr>
        <p:txBody>
          <a:bodyPr wrap="square" rtlCol="0">
            <a:spAutoFit/>
          </a:bodyPr>
          <a:lstStyle/>
          <a:p>
            <a:r>
              <a:rPr lang="fr-FR">
                <a:solidFill>
                  <a:srgbClr val="000000"/>
                </a:solidFill>
                <a:latin typeface="Arial"/>
                <a:ea typeface="DejaVu Sans"/>
              </a:rPr>
              <a:t>Le calcul mental ne concerne pas que les entiers</a:t>
            </a:r>
            <a:endParaRPr lang="fr-FR" dirty="0"/>
          </a:p>
        </p:txBody>
      </p:sp>
      <p:sp>
        <p:nvSpPr>
          <p:cNvPr id="14" name="Rectangle 13">
            <a:extLst>
              <a:ext uri="{FF2B5EF4-FFF2-40B4-BE49-F238E27FC236}">
                <a16:creationId xmlns:a16="http://schemas.microsoft.com/office/drawing/2014/main" id="{634C24DF-3A31-415B-A4B8-D5DC41C0B47D}"/>
              </a:ext>
            </a:extLst>
          </p:cNvPr>
          <p:cNvSpPr/>
          <p:nvPr/>
        </p:nvSpPr>
        <p:spPr>
          <a:xfrm>
            <a:off x="269075" y="5666387"/>
            <a:ext cx="6895213" cy="646331"/>
          </a:xfrm>
          <a:prstGeom prst="rect">
            <a:avLst/>
          </a:prstGeom>
          <a:solidFill>
            <a:schemeClr val="accent4">
              <a:lumMod val="40000"/>
              <a:lumOff val="60000"/>
            </a:schemeClr>
          </a:solidFill>
        </p:spPr>
        <p:txBody>
          <a:bodyPr wrap="square">
            <a:spAutoFit/>
          </a:bodyPr>
          <a:lstStyle/>
          <a:p>
            <a:pPr>
              <a:lnSpc>
                <a:spcPct val="100000"/>
              </a:lnSpc>
              <a:buFont typeface="Arial"/>
              <a:buChar char="•"/>
            </a:pPr>
            <a:r>
              <a:rPr lang="fr-FR" dirty="0">
                <a:solidFill>
                  <a:srgbClr val="000000"/>
                </a:solidFill>
                <a:latin typeface="Arial"/>
                <a:ea typeface="DejaVu Sans"/>
              </a:rPr>
              <a:t>Les différents types de calculs (mental, en ligne, posé et instrumenté) sont pratiqués en interaction sur tout le cycle</a:t>
            </a:r>
            <a:endParaRPr lang="fr-FR" dirty="0"/>
          </a:p>
        </p:txBody>
      </p:sp>
    </p:spTree>
    <p:extLst>
      <p:ext uri="{BB962C8B-B14F-4D97-AF65-F5344CB8AC3E}">
        <p14:creationId xmlns:p14="http://schemas.microsoft.com/office/powerpoint/2010/main" val="252411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578483" y="620688"/>
            <a:ext cx="8544456" cy="260648"/>
          </a:xfrm>
        </p:spPr>
        <p:txBody>
          <a:bodyPr/>
          <a:lstStyle/>
          <a:p>
            <a:pPr algn="l"/>
            <a:r>
              <a:rPr lang="fr-FR" b="1" dirty="0"/>
              <a:t>1) Contextualisation</a:t>
            </a:r>
            <a:br>
              <a:rPr lang="fr-FR" b="1" dirty="0"/>
            </a:br>
            <a:endParaRPr lang="fr-FR" b="1" dirty="0"/>
          </a:p>
        </p:txBody>
      </p:sp>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5" name="Rectangle 4">
            <a:extLst>
              <a:ext uri="{FF2B5EF4-FFF2-40B4-BE49-F238E27FC236}">
                <a16:creationId xmlns:a16="http://schemas.microsoft.com/office/drawing/2014/main" id="{7C776750-2AA0-41AE-A461-89D1AF55880F}"/>
              </a:ext>
            </a:extLst>
          </p:cNvPr>
          <p:cNvSpPr/>
          <p:nvPr/>
        </p:nvSpPr>
        <p:spPr>
          <a:xfrm>
            <a:off x="2735603" y="1394971"/>
            <a:ext cx="4230216" cy="923330"/>
          </a:xfrm>
          <a:prstGeom prst="rect">
            <a:avLst/>
          </a:prstGeom>
        </p:spPr>
        <p:txBody>
          <a:bodyPr wrap="square">
            <a:spAutoFit/>
          </a:bodyPr>
          <a:lstStyle/>
          <a:p>
            <a:br>
              <a:rPr lang="fr-FR" dirty="0">
                <a:solidFill>
                  <a:srgbClr val="00B050"/>
                </a:solidFill>
                <a:latin typeface="Arial-BoldMT"/>
              </a:rPr>
            </a:br>
            <a:r>
              <a:rPr lang="fr-FR" dirty="0">
                <a:solidFill>
                  <a:srgbClr val="00B050"/>
                </a:solidFill>
                <a:latin typeface="Arial-BoldMT"/>
              </a:rPr>
              <a:t>Les enseignements: points de vigilance</a:t>
            </a:r>
            <a:br>
              <a:rPr lang="fr-FR" dirty="0">
                <a:solidFill>
                  <a:srgbClr val="00B050"/>
                </a:solidFill>
                <a:latin typeface="Arial-BoldMT"/>
              </a:rPr>
            </a:br>
            <a:endParaRPr lang="fr-FR" dirty="0"/>
          </a:p>
        </p:txBody>
      </p:sp>
      <p:sp>
        <p:nvSpPr>
          <p:cNvPr id="6" name="Rectangle 5">
            <a:extLst>
              <a:ext uri="{FF2B5EF4-FFF2-40B4-BE49-F238E27FC236}">
                <a16:creationId xmlns:a16="http://schemas.microsoft.com/office/drawing/2014/main" id="{5EA89327-6C55-4566-971D-BE68C98B8672}"/>
              </a:ext>
            </a:extLst>
          </p:cNvPr>
          <p:cNvSpPr/>
          <p:nvPr/>
        </p:nvSpPr>
        <p:spPr>
          <a:xfrm>
            <a:off x="179512" y="2294570"/>
            <a:ext cx="7881949" cy="646331"/>
          </a:xfrm>
          <a:prstGeom prst="rect">
            <a:avLst/>
          </a:prstGeom>
          <a:solidFill>
            <a:srgbClr val="FFFF00"/>
          </a:solidFill>
        </p:spPr>
        <p:txBody>
          <a:bodyPr wrap="square">
            <a:spAutoFit/>
          </a:bodyPr>
          <a:lstStyle/>
          <a:p>
            <a:r>
              <a:rPr lang="fr-FR" dirty="0">
                <a:solidFill>
                  <a:srgbClr val="000000"/>
                </a:solidFill>
                <a:latin typeface="Arial"/>
                <a:ea typeface="DejaVu Sans"/>
              </a:rPr>
              <a:t>Distinction entre les faits numériques (tables par exemple ) et les procédures</a:t>
            </a:r>
            <a:endParaRPr lang="fr-FR" dirty="0"/>
          </a:p>
        </p:txBody>
      </p:sp>
      <p:sp>
        <p:nvSpPr>
          <p:cNvPr id="7" name="Rectangle 6">
            <a:extLst>
              <a:ext uri="{FF2B5EF4-FFF2-40B4-BE49-F238E27FC236}">
                <a16:creationId xmlns:a16="http://schemas.microsoft.com/office/drawing/2014/main" id="{297CC147-C95D-4233-9B02-77463BEA1018}"/>
              </a:ext>
            </a:extLst>
          </p:cNvPr>
          <p:cNvSpPr/>
          <p:nvPr/>
        </p:nvSpPr>
        <p:spPr>
          <a:xfrm>
            <a:off x="989856" y="3244334"/>
            <a:ext cx="6390456" cy="369332"/>
          </a:xfrm>
          <a:prstGeom prst="rect">
            <a:avLst/>
          </a:prstGeom>
          <a:solidFill>
            <a:schemeClr val="tx2">
              <a:lumMod val="20000"/>
              <a:lumOff val="80000"/>
            </a:schemeClr>
          </a:solidFill>
        </p:spPr>
        <p:txBody>
          <a:bodyPr wrap="square">
            <a:spAutoFit/>
          </a:bodyPr>
          <a:lstStyle/>
          <a:p>
            <a:pPr>
              <a:lnSpc>
                <a:spcPct val="100000"/>
              </a:lnSpc>
            </a:pPr>
            <a:r>
              <a:rPr lang="fr-FR" dirty="0">
                <a:solidFill>
                  <a:srgbClr val="000000"/>
                </a:solidFill>
                <a:latin typeface="Arial"/>
                <a:ea typeface="DejaVu Sans"/>
              </a:rPr>
              <a:t>Place de l’utilisation de la parenthèse dans le cycle</a:t>
            </a:r>
            <a:endParaRPr lang="fr-FR" dirty="0"/>
          </a:p>
        </p:txBody>
      </p:sp>
      <p:sp>
        <p:nvSpPr>
          <p:cNvPr id="8" name="Rectangle 7">
            <a:extLst>
              <a:ext uri="{FF2B5EF4-FFF2-40B4-BE49-F238E27FC236}">
                <a16:creationId xmlns:a16="http://schemas.microsoft.com/office/drawing/2014/main" id="{FE54BB40-1333-4E02-A7E1-873230C1E7C7}"/>
              </a:ext>
            </a:extLst>
          </p:cNvPr>
          <p:cNvSpPr/>
          <p:nvPr/>
        </p:nvSpPr>
        <p:spPr>
          <a:xfrm>
            <a:off x="818456" y="4025827"/>
            <a:ext cx="7507088" cy="369332"/>
          </a:xfrm>
          <a:prstGeom prst="rect">
            <a:avLst/>
          </a:prstGeom>
          <a:solidFill>
            <a:schemeClr val="accent6">
              <a:lumMod val="40000"/>
              <a:lumOff val="60000"/>
            </a:schemeClr>
          </a:solidFill>
        </p:spPr>
        <p:txBody>
          <a:bodyPr wrap="square">
            <a:spAutoFit/>
          </a:bodyPr>
          <a:lstStyle/>
          <a:p>
            <a:pPr>
              <a:lnSpc>
                <a:spcPct val="100000"/>
              </a:lnSpc>
              <a:buFont typeface="Arial"/>
              <a:buChar char="•"/>
            </a:pPr>
            <a:r>
              <a:rPr lang="fr-FR" dirty="0">
                <a:solidFill>
                  <a:srgbClr val="000000"/>
                </a:solidFill>
                <a:latin typeface="Arial"/>
                <a:ea typeface="DejaVu Sans"/>
              </a:rPr>
              <a:t>L’addition de fractions simples n’apparait plus dans le programme</a:t>
            </a:r>
            <a:endParaRPr lang="fr-FR" dirty="0"/>
          </a:p>
        </p:txBody>
      </p:sp>
      <p:sp>
        <p:nvSpPr>
          <p:cNvPr id="9" name="Rectangle 8">
            <a:extLst>
              <a:ext uri="{FF2B5EF4-FFF2-40B4-BE49-F238E27FC236}">
                <a16:creationId xmlns:a16="http://schemas.microsoft.com/office/drawing/2014/main" id="{2A82C37A-6BCF-46BD-8DCA-773690AE4DFC}"/>
              </a:ext>
            </a:extLst>
          </p:cNvPr>
          <p:cNvSpPr/>
          <p:nvPr/>
        </p:nvSpPr>
        <p:spPr>
          <a:xfrm>
            <a:off x="3419872" y="4945819"/>
            <a:ext cx="3960440" cy="369332"/>
          </a:xfrm>
          <a:prstGeom prst="rect">
            <a:avLst/>
          </a:prstGeom>
          <a:solidFill>
            <a:srgbClr val="00B0F0"/>
          </a:solidFill>
        </p:spPr>
        <p:txBody>
          <a:bodyPr wrap="square">
            <a:spAutoFit/>
          </a:bodyPr>
          <a:lstStyle/>
          <a:p>
            <a:pPr>
              <a:lnSpc>
                <a:spcPct val="100000"/>
              </a:lnSpc>
              <a:buFont typeface="Arial"/>
              <a:buChar char="•"/>
            </a:pPr>
            <a:r>
              <a:rPr lang="fr-FR" dirty="0"/>
              <a:t>Verbaliser pour donner du sens</a:t>
            </a:r>
          </a:p>
        </p:txBody>
      </p:sp>
    </p:spTree>
    <p:extLst>
      <p:ext uri="{BB962C8B-B14F-4D97-AF65-F5344CB8AC3E}">
        <p14:creationId xmlns:p14="http://schemas.microsoft.com/office/powerpoint/2010/main" val="251837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179512" y="260648"/>
            <a:ext cx="8544456" cy="720079"/>
          </a:xfrm>
        </p:spPr>
        <p:txBody>
          <a:bodyPr/>
          <a:lstStyle/>
          <a:p>
            <a:pPr algn="l"/>
            <a:r>
              <a:rPr lang="fr-FR" b="1" dirty="0"/>
              <a:t>1. </a:t>
            </a:r>
            <a:r>
              <a:rPr lang="fr-FR" sz="3200" b="1" dirty="0"/>
              <a:t>Enjeux de l’enseignement du calcul mental</a:t>
            </a:r>
            <a:br>
              <a:rPr lang="fr-FR" b="1" dirty="0"/>
            </a:br>
            <a:endParaRPr lang="fr-FR" b="1" dirty="0"/>
          </a:p>
        </p:txBody>
      </p:sp>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5" name="Flèche : bas 4">
            <a:extLst>
              <a:ext uri="{FF2B5EF4-FFF2-40B4-BE49-F238E27FC236}">
                <a16:creationId xmlns:a16="http://schemas.microsoft.com/office/drawing/2014/main" id="{C29CC29F-6846-4144-BD5D-B8966C577C19}"/>
              </a:ext>
            </a:extLst>
          </p:cNvPr>
          <p:cNvSpPr/>
          <p:nvPr/>
        </p:nvSpPr>
        <p:spPr>
          <a:xfrm rot="2590289">
            <a:off x="2897930" y="2276872"/>
            <a:ext cx="216024"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2C33DFF9-DEFF-4BE4-A91A-E4AB334CA6DD}"/>
              </a:ext>
            </a:extLst>
          </p:cNvPr>
          <p:cNvSpPr txBox="1"/>
          <p:nvPr/>
        </p:nvSpPr>
        <p:spPr>
          <a:xfrm>
            <a:off x="336553" y="3548801"/>
            <a:ext cx="3191564" cy="584775"/>
          </a:xfrm>
          <a:prstGeom prst="rect">
            <a:avLst/>
          </a:prstGeom>
          <a:solidFill>
            <a:srgbClr val="92D050"/>
          </a:solidFill>
        </p:spPr>
        <p:txBody>
          <a:bodyPr wrap="square" rtlCol="0">
            <a:spAutoFit/>
          </a:bodyPr>
          <a:lstStyle/>
          <a:p>
            <a:r>
              <a:rPr lang="fr-FR" sz="3200" dirty="0"/>
              <a:t>Fonction sociale</a:t>
            </a:r>
          </a:p>
        </p:txBody>
      </p:sp>
      <p:sp>
        <p:nvSpPr>
          <p:cNvPr id="7" name="Flèche : bas 6">
            <a:extLst>
              <a:ext uri="{FF2B5EF4-FFF2-40B4-BE49-F238E27FC236}">
                <a16:creationId xmlns:a16="http://schemas.microsoft.com/office/drawing/2014/main" id="{954405C7-2A4A-4808-8943-7EE7F3954EE5}"/>
              </a:ext>
            </a:extLst>
          </p:cNvPr>
          <p:cNvSpPr/>
          <p:nvPr/>
        </p:nvSpPr>
        <p:spPr>
          <a:xfrm rot="18662703">
            <a:off x="4247963" y="2276872"/>
            <a:ext cx="216024"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29400709-A680-4344-9F38-67054325692A}"/>
              </a:ext>
            </a:extLst>
          </p:cNvPr>
          <p:cNvSpPr txBox="1"/>
          <p:nvPr/>
        </p:nvSpPr>
        <p:spPr>
          <a:xfrm>
            <a:off x="4355976" y="3523945"/>
            <a:ext cx="4176464" cy="584775"/>
          </a:xfrm>
          <a:prstGeom prst="rect">
            <a:avLst/>
          </a:prstGeom>
          <a:solidFill>
            <a:srgbClr val="FFC000"/>
          </a:solidFill>
        </p:spPr>
        <p:txBody>
          <a:bodyPr wrap="square" rtlCol="0">
            <a:spAutoFit/>
          </a:bodyPr>
          <a:lstStyle/>
          <a:p>
            <a:r>
              <a:rPr lang="fr-FR" sz="3200" dirty="0"/>
              <a:t>Fonction pédagogique</a:t>
            </a:r>
          </a:p>
        </p:txBody>
      </p:sp>
      <p:sp>
        <p:nvSpPr>
          <p:cNvPr id="4" name="Rectangle : coins arrondis 3">
            <a:extLst>
              <a:ext uri="{FF2B5EF4-FFF2-40B4-BE49-F238E27FC236}">
                <a16:creationId xmlns:a16="http://schemas.microsoft.com/office/drawing/2014/main" id="{1FD96F05-142C-4B18-B0C9-41E20612EDDC}"/>
              </a:ext>
            </a:extLst>
          </p:cNvPr>
          <p:cNvSpPr/>
          <p:nvPr/>
        </p:nvSpPr>
        <p:spPr>
          <a:xfrm>
            <a:off x="1583901" y="1133016"/>
            <a:ext cx="3888432" cy="1093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Enseignement du calcul mental</a:t>
            </a:r>
          </a:p>
        </p:txBody>
      </p:sp>
    </p:spTree>
    <p:extLst>
      <p:ext uri="{BB962C8B-B14F-4D97-AF65-F5344CB8AC3E}">
        <p14:creationId xmlns:p14="http://schemas.microsoft.com/office/powerpoint/2010/main" val="426369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179512" y="674147"/>
            <a:ext cx="8544456" cy="144015"/>
          </a:xfrm>
        </p:spPr>
        <p:txBody>
          <a:bodyPr/>
          <a:lstStyle/>
          <a:p>
            <a:pPr algn="l"/>
            <a:r>
              <a:rPr lang="fr-FR" sz="2400" b="1" dirty="0"/>
              <a:t>1. </a:t>
            </a:r>
            <a:r>
              <a:rPr lang="fr-FR" sz="3200" b="1" dirty="0"/>
              <a:t>Enjeux de l’enseignement du calcul mental</a:t>
            </a:r>
            <a:br>
              <a:rPr lang="fr-FR" b="1" dirty="0"/>
            </a:br>
            <a:endParaRPr lang="fr-FR" b="1" dirty="0"/>
          </a:p>
        </p:txBody>
      </p:sp>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4" name="Text Box 2">
            <a:extLst>
              <a:ext uri="{FF2B5EF4-FFF2-40B4-BE49-F238E27FC236}">
                <a16:creationId xmlns:a16="http://schemas.microsoft.com/office/drawing/2014/main" id="{2D8A3477-1219-4902-8B31-CEA77B392919}"/>
              </a:ext>
            </a:extLst>
          </p:cNvPr>
          <p:cNvSpPr/>
          <p:nvPr/>
        </p:nvSpPr>
        <p:spPr>
          <a:xfrm>
            <a:off x="575556" y="2629426"/>
            <a:ext cx="7992888" cy="26717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5">
              <a:lumMod val="20000"/>
              <a:lumOff val="80000"/>
            </a:schemeClr>
          </a:solidFill>
          <a:ln>
            <a:noFill/>
            <a:prstDash val="solid"/>
          </a:ln>
        </p:spPr>
        <p:txBody>
          <a:bodyPr vert="horz" wrap="square" lIns="90000" tIns="46800" rIns="90000" bIns="46800" anchor="t" anchorCtr="0" compatLnSpc="1">
            <a:noAutofit/>
          </a:bodyPr>
          <a:lstStyle/>
          <a:p>
            <a:pPr marL="0" marR="0" lvl="0" indent="0" algn="l" rtl="0" hangingPunct="1">
              <a:lnSpc>
                <a:spcPct val="80000"/>
              </a:lnSpc>
              <a:spcBef>
                <a:spcPts val="675"/>
              </a:spcBef>
              <a:spcAft>
                <a:spcPts val="0"/>
              </a:spcAft>
              <a:buClr>
                <a:srgbClr val="000000"/>
              </a:buClr>
              <a:buSzPct val="100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700" dirty="0">
                <a:solidFill>
                  <a:srgbClr val="000000"/>
                </a:solidFill>
                <a:latin typeface="Calibri" pitchFamily="34"/>
                <a:ea typeface="Microsoft YaHei" pitchFamily="34"/>
                <a:cs typeface="Microsoft YaHei" pitchFamily="34"/>
              </a:rPr>
              <a:t>O</a:t>
            </a:r>
            <a:r>
              <a:rPr lang="fr-FR" sz="2700" b="0" i="0" u="none" strike="noStrike" baseline="0" dirty="0">
                <a:ln>
                  <a:noFill/>
                </a:ln>
                <a:solidFill>
                  <a:srgbClr val="000000"/>
                </a:solidFill>
                <a:latin typeface="Calibri" pitchFamily="34"/>
                <a:ea typeface="Microsoft YaHei" pitchFamily="34"/>
                <a:cs typeface="Microsoft YaHei" pitchFamily="34"/>
              </a:rPr>
              <a:t>utiller le futur citoyen pour</a:t>
            </a:r>
          </a:p>
          <a:p>
            <a:pPr marL="0" marR="0" lvl="0" indent="0" algn="l" rtl="0" hangingPunct="1">
              <a:lnSpc>
                <a:spcPct val="80000"/>
              </a:lnSpc>
              <a:spcBef>
                <a:spcPts val="675"/>
              </a:spcBef>
              <a:spcAft>
                <a:spcPts val="0"/>
              </a:spcAft>
              <a:buClr>
                <a:srgbClr val="000000"/>
              </a:buClr>
              <a:buSzPct val="100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700" b="0" i="0" u="none" strike="noStrike" baseline="0" dirty="0">
              <a:ln>
                <a:noFill/>
              </a:ln>
              <a:solidFill>
                <a:srgbClr val="000000"/>
              </a:solidFill>
              <a:latin typeface="Calibri" pitchFamily="34"/>
              <a:ea typeface="Microsoft YaHei" pitchFamily="34"/>
              <a:cs typeface="Microsoft YaHei" pitchFamily="34"/>
            </a:endParaRPr>
          </a:p>
          <a:p>
            <a:pPr marR="0" lvl="1" indent="-457200" algn="l" rtl="0" hangingPunct="1">
              <a:lnSpc>
                <a:spcPct val="80000"/>
              </a:lnSpc>
              <a:spcBef>
                <a:spcPts val="598"/>
              </a:spcBef>
              <a:spcAft>
                <a:spcPts val="0"/>
              </a:spcAft>
              <a:buClr>
                <a:srgbClr val="000000"/>
              </a:buClr>
              <a:buSzPct val="100000"/>
              <a:buFont typeface="Wingdings" panose="05000000000000000000" pitchFamily="2" charset="2"/>
              <a:buChar char="v"/>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0" i="0" u="none" strike="noStrike" baseline="0" dirty="0">
                <a:ln>
                  <a:noFill/>
                </a:ln>
                <a:solidFill>
                  <a:srgbClr val="000000"/>
                </a:solidFill>
                <a:latin typeface="Calibri" pitchFamily="34"/>
                <a:ea typeface="Microsoft YaHei" pitchFamily="34"/>
                <a:cs typeface="Microsoft YaHei" pitchFamily="34"/>
              </a:rPr>
              <a:t>faire face à des situations plus ou moins inédites </a:t>
            </a:r>
          </a:p>
          <a:p>
            <a:pPr marR="0" lvl="1" indent="-457200" algn="l" rtl="0" hangingPunct="1">
              <a:lnSpc>
                <a:spcPct val="80000"/>
              </a:lnSpc>
              <a:spcBef>
                <a:spcPts val="598"/>
              </a:spcBef>
              <a:spcAft>
                <a:spcPts val="0"/>
              </a:spcAft>
              <a:buClr>
                <a:srgbClr val="000000"/>
              </a:buClr>
              <a:buSzPct val="100000"/>
              <a:buFont typeface="Wingdings" panose="05000000000000000000" pitchFamily="2" charset="2"/>
              <a:buChar char="v"/>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0" i="0" u="none" strike="noStrike" baseline="0" dirty="0">
                <a:ln>
                  <a:noFill/>
                </a:ln>
                <a:solidFill>
                  <a:srgbClr val="000000"/>
                </a:solidFill>
                <a:latin typeface="Calibri" pitchFamily="34"/>
                <a:ea typeface="Microsoft YaHei" pitchFamily="34"/>
                <a:cs typeface="Microsoft YaHei" pitchFamily="34"/>
              </a:rPr>
              <a:t>Improviser et mobiliser des connaissances mathématiques si besoin</a:t>
            </a:r>
            <a:r>
              <a:rPr lang="fr-FR" sz="2800" dirty="0">
                <a:solidFill>
                  <a:srgbClr val="000000"/>
                </a:solidFill>
                <a:latin typeface="Calibri" pitchFamily="34"/>
                <a:ea typeface="Microsoft YaHei" pitchFamily="34"/>
                <a:cs typeface="Microsoft YaHei" pitchFamily="34"/>
              </a:rPr>
              <a:t> lorsque </a:t>
            </a:r>
            <a:r>
              <a:rPr lang="fr-FR" sz="2800" b="0" i="0" u="none" strike="noStrike" baseline="0" dirty="0">
                <a:ln>
                  <a:noFill/>
                </a:ln>
                <a:solidFill>
                  <a:srgbClr val="000000"/>
                </a:solidFill>
                <a:latin typeface="Calibri" pitchFamily="34"/>
                <a:ea typeface="Microsoft YaHei" pitchFamily="34"/>
                <a:cs typeface="Microsoft YaHei" pitchFamily="34"/>
              </a:rPr>
              <a:t>les machines</a:t>
            </a:r>
            <a:r>
              <a:rPr lang="fr-FR" sz="2800" dirty="0">
                <a:solidFill>
                  <a:srgbClr val="000000"/>
                </a:solidFill>
                <a:latin typeface="Calibri" pitchFamily="34"/>
                <a:ea typeface="Microsoft YaHei" pitchFamily="34"/>
                <a:cs typeface="Microsoft YaHei" pitchFamily="34"/>
              </a:rPr>
              <a:t> ou </a:t>
            </a:r>
            <a:r>
              <a:rPr lang="fr-FR" sz="2800" b="0" i="0" u="none" strike="noStrike" baseline="0" dirty="0">
                <a:ln>
                  <a:noFill/>
                </a:ln>
                <a:solidFill>
                  <a:srgbClr val="000000"/>
                </a:solidFill>
                <a:latin typeface="Calibri" pitchFamily="34"/>
                <a:ea typeface="Microsoft YaHei" pitchFamily="34"/>
                <a:cs typeface="Microsoft YaHei" pitchFamily="34"/>
              </a:rPr>
              <a:t>l’étiquetage ne nous donnent pas accès directement au résultat</a:t>
            </a:r>
          </a:p>
          <a:p>
            <a:pPr marL="0" marR="0" lvl="1" indent="0" algn="l" rtl="0" hangingPunct="1">
              <a:lnSpc>
                <a:spcPct val="80000"/>
              </a:lnSpc>
              <a:spcBef>
                <a:spcPts val="598"/>
              </a:spcBef>
              <a:spcAft>
                <a:spcPts val="0"/>
              </a:spcAft>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dirty="0">
              <a:solidFill>
                <a:srgbClr val="000000"/>
              </a:solidFill>
              <a:latin typeface="Calibri" pitchFamily="34"/>
              <a:ea typeface="Microsoft YaHei" pitchFamily="34"/>
              <a:cs typeface="Microsoft YaHei" pitchFamily="34"/>
            </a:endParaRPr>
          </a:p>
          <a:p>
            <a:pPr marL="0" marR="0" lvl="1" indent="0" algn="l" rtl="0" hangingPunct="1">
              <a:lnSpc>
                <a:spcPct val="80000"/>
              </a:lnSpc>
              <a:spcBef>
                <a:spcPts val="598"/>
              </a:spcBef>
              <a:spcAft>
                <a:spcPts val="0"/>
              </a:spcAft>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baseline="0" dirty="0">
              <a:ln>
                <a:noFill/>
              </a:ln>
              <a:solidFill>
                <a:srgbClr val="000000"/>
              </a:solidFill>
              <a:latin typeface="Calibri" pitchFamily="34"/>
              <a:ea typeface="Microsoft YaHei" pitchFamily="34"/>
              <a:cs typeface="Microsoft YaHei" pitchFamily="34"/>
            </a:endParaRPr>
          </a:p>
        </p:txBody>
      </p:sp>
      <p:sp>
        <p:nvSpPr>
          <p:cNvPr id="6" name="ZoneTexte 5">
            <a:extLst>
              <a:ext uri="{FF2B5EF4-FFF2-40B4-BE49-F238E27FC236}">
                <a16:creationId xmlns:a16="http://schemas.microsoft.com/office/drawing/2014/main" id="{EC6AF4E1-3C29-4C3A-BECC-54C288BC3B3D}"/>
              </a:ext>
            </a:extLst>
          </p:cNvPr>
          <p:cNvSpPr txBox="1"/>
          <p:nvPr/>
        </p:nvSpPr>
        <p:spPr>
          <a:xfrm>
            <a:off x="2855958" y="1155388"/>
            <a:ext cx="3191564" cy="584775"/>
          </a:xfrm>
          <a:prstGeom prst="rect">
            <a:avLst/>
          </a:prstGeom>
          <a:solidFill>
            <a:srgbClr val="92D050"/>
          </a:solidFill>
        </p:spPr>
        <p:txBody>
          <a:bodyPr wrap="square" rtlCol="0">
            <a:spAutoFit/>
          </a:bodyPr>
          <a:lstStyle/>
          <a:p>
            <a:r>
              <a:rPr lang="fr-FR" sz="3200" dirty="0"/>
              <a:t>Fonction sociale</a:t>
            </a:r>
          </a:p>
        </p:txBody>
      </p:sp>
      <p:sp>
        <p:nvSpPr>
          <p:cNvPr id="7" name="ZoneTexte 6">
            <a:extLst>
              <a:ext uri="{FF2B5EF4-FFF2-40B4-BE49-F238E27FC236}">
                <a16:creationId xmlns:a16="http://schemas.microsoft.com/office/drawing/2014/main" id="{81019E9E-6F2E-403E-A018-DF6ED95E3963}"/>
              </a:ext>
            </a:extLst>
          </p:cNvPr>
          <p:cNvSpPr txBox="1"/>
          <p:nvPr/>
        </p:nvSpPr>
        <p:spPr>
          <a:xfrm>
            <a:off x="323528" y="5702612"/>
            <a:ext cx="6984776" cy="690638"/>
          </a:xfrm>
          <a:prstGeom prst="rect">
            <a:avLst/>
          </a:prstGeom>
          <a:solidFill>
            <a:srgbClr val="FFFF00"/>
          </a:solidFill>
        </p:spPr>
        <p:txBody>
          <a:bodyPr wrap="square" rtlCol="0">
            <a:spAutoFit/>
          </a:bodyPr>
          <a:lstStyle/>
          <a:p>
            <a:pPr marL="0" lvl="1">
              <a:lnSpc>
                <a:spcPct val="80000"/>
              </a:lnSpc>
              <a:spcBef>
                <a:spcPts val="598"/>
              </a:spcBef>
              <a:buClr>
                <a:srgbClr val="000000"/>
              </a:buClr>
              <a:buSzPct val="100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a:solidFill>
                  <a:srgbClr val="000000"/>
                </a:solidFill>
                <a:latin typeface="Calibri" pitchFamily="34"/>
                <a:ea typeface="Microsoft YaHei" pitchFamily="34"/>
                <a:cs typeface="Microsoft YaHei" pitchFamily="34"/>
              </a:rPr>
              <a:t>Remarque: savoir évaluer un ordre de grandeur peut s’avérer très utile</a:t>
            </a:r>
            <a:endParaRPr lang="fr-FR" sz="2400" dirty="0">
              <a:solidFill>
                <a:srgbClr val="000000"/>
              </a:solidFill>
              <a:latin typeface="Calibri" pitchFamily="34"/>
              <a:ea typeface="Microsoft YaHei" pitchFamily="34"/>
              <a:cs typeface="Microsoft YaHei" pitchFamily="34"/>
            </a:endParaRPr>
          </a:p>
        </p:txBody>
      </p:sp>
      <p:sp>
        <p:nvSpPr>
          <p:cNvPr id="8" name="Flèche : bas 7">
            <a:extLst>
              <a:ext uri="{FF2B5EF4-FFF2-40B4-BE49-F238E27FC236}">
                <a16:creationId xmlns:a16="http://schemas.microsoft.com/office/drawing/2014/main" id="{B5E9B8D3-FE90-49A0-BC65-1A9ED71E800E}"/>
              </a:ext>
            </a:extLst>
          </p:cNvPr>
          <p:cNvSpPr/>
          <p:nvPr/>
        </p:nvSpPr>
        <p:spPr>
          <a:xfrm>
            <a:off x="4406021" y="1905928"/>
            <a:ext cx="165979" cy="584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1220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CB6AC7D6-31AF-4200-A244-7B9463BB5C4D}"/>
              </a:ext>
            </a:extLst>
          </p:cNvPr>
          <p:cNvSpPr/>
          <p:nvPr/>
        </p:nvSpPr>
        <p:spPr>
          <a:xfrm>
            <a:off x="32658" y="1432317"/>
            <a:ext cx="2284424" cy="12986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structuration arithmétique des nombres entiers</a:t>
            </a:r>
            <a:endParaRPr lang="fr-FR" sz="2000" dirty="0">
              <a:solidFill>
                <a:schemeClr val="tx1"/>
              </a:solidFill>
            </a:endParaRPr>
          </a:p>
        </p:txBody>
      </p:sp>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179512" y="674147"/>
            <a:ext cx="8544456" cy="144015"/>
          </a:xfrm>
        </p:spPr>
        <p:txBody>
          <a:bodyPr/>
          <a:lstStyle/>
          <a:p>
            <a:pPr algn="l"/>
            <a:r>
              <a:rPr lang="fr-FR" sz="2400" b="1" dirty="0"/>
              <a:t>1. </a:t>
            </a:r>
            <a:r>
              <a:rPr lang="fr-FR" sz="3200" b="1" dirty="0"/>
              <a:t>Enjeux de l’enseignement du calcul mental</a:t>
            </a:r>
            <a:br>
              <a:rPr lang="fr-FR" b="1" dirty="0"/>
            </a:br>
            <a:endParaRPr lang="fr-FR" b="1" dirty="0"/>
          </a:p>
        </p:txBody>
      </p:sp>
      <p:pic>
        <p:nvPicPr>
          <p:cNvPr id="3" name="Image 2" descr="2017_logo_academie_Guyane.jpg"/>
          <p:cNvPicPr>
            <a:picLocks noChangeAspect="1"/>
          </p:cNvPicPr>
          <p:nvPr/>
        </p:nvPicPr>
        <p:blipFill>
          <a:blip r:embed="rId3" cstate="print"/>
          <a:stretch>
            <a:fillRect/>
          </a:stretch>
        </p:blipFill>
        <p:spPr>
          <a:xfrm>
            <a:off x="7596336" y="5301208"/>
            <a:ext cx="1378237" cy="1453058"/>
          </a:xfrm>
          <a:prstGeom prst="rect">
            <a:avLst/>
          </a:prstGeom>
        </p:spPr>
      </p:pic>
      <p:pic>
        <p:nvPicPr>
          <p:cNvPr id="4" name="Image 3">
            <a:extLst>
              <a:ext uri="{FF2B5EF4-FFF2-40B4-BE49-F238E27FC236}">
                <a16:creationId xmlns:a16="http://schemas.microsoft.com/office/drawing/2014/main" id="{C061570F-083B-421F-8D52-9C653D03B060}"/>
              </a:ext>
            </a:extLst>
          </p:cNvPr>
          <p:cNvPicPr>
            <a:picLocks noChangeAspect="1"/>
          </p:cNvPicPr>
          <p:nvPr/>
        </p:nvPicPr>
        <p:blipFill>
          <a:blip r:embed="rId4"/>
          <a:stretch>
            <a:fillRect/>
          </a:stretch>
        </p:blipFill>
        <p:spPr>
          <a:xfrm>
            <a:off x="2798565" y="871233"/>
            <a:ext cx="3295688" cy="604529"/>
          </a:xfrm>
          <a:prstGeom prst="rect">
            <a:avLst/>
          </a:prstGeom>
        </p:spPr>
      </p:pic>
      <p:sp>
        <p:nvSpPr>
          <p:cNvPr id="8" name="Rectangle : coins arrondis 7">
            <a:extLst>
              <a:ext uri="{FF2B5EF4-FFF2-40B4-BE49-F238E27FC236}">
                <a16:creationId xmlns:a16="http://schemas.microsoft.com/office/drawing/2014/main" id="{79F8D124-1DE7-4E77-8D75-27FF6FA99C44}"/>
              </a:ext>
            </a:extLst>
          </p:cNvPr>
          <p:cNvSpPr/>
          <p:nvPr/>
        </p:nvSpPr>
        <p:spPr>
          <a:xfrm>
            <a:off x="6094253" y="1807304"/>
            <a:ext cx="2880320" cy="14257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00"/>
                </a:solidFill>
                <a:ea typeface="Microsoft YaHei" pitchFamily="34"/>
                <a:cs typeface="Microsoft YaHei" pitchFamily="34"/>
              </a:rPr>
              <a:t>Mobiliser les connaissances nécessaires pour réduire le coût en calcul et mémoire</a:t>
            </a:r>
            <a:endParaRPr lang="fr-FR" sz="2000" dirty="0"/>
          </a:p>
        </p:txBody>
      </p:sp>
      <p:sp>
        <p:nvSpPr>
          <p:cNvPr id="9" name="Rectangle : coins arrondis 8">
            <a:extLst>
              <a:ext uri="{FF2B5EF4-FFF2-40B4-BE49-F238E27FC236}">
                <a16:creationId xmlns:a16="http://schemas.microsoft.com/office/drawing/2014/main" id="{228E1251-A632-491B-BC3D-37B88CB42B5E}"/>
              </a:ext>
            </a:extLst>
          </p:cNvPr>
          <p:cNvSpPr/>
          <p:nvPr/>
        </p:nvSpPr>
        <p:spPr>
          <a:xfrm>
            <a:off x="2658605" y="2081622"/>
            <a:ext cx="2687910" cy="12986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Premiers maniements des notions mathématiques</a:t>
            </a:r>
            <a:endParaRPr lang="fr-FR" sz="2000" dirty="0">
              <a:solidFill>
                <a:schemeClr val="tx1"/>
              </a:solidFill>
            </a:endParaRPr>
          </a:p>
        </p:txBody>
      </p:sp>
      <p:sp>
        <p:nvSpPr>
          <p:cNvPr id="10" name="Rectangle : coins arrondis 9">
            <a:extLst>
              <a:ext uri="{FF2B5EF4-FFF2-40B4-BE49-F238E27FC236}">
                <a16:creationId xmlns:a16="http://schemas.microsoft.com/office/drawing/2014/main" id="{F255AF33-80D7-4EB0-9EBA-24A5F271AB22}"/>
              </a:ext>
            </a:extLst>
          </p:cNvPr>
          <p:cNvSpPr/>
          <p:nvPr/>
        </p:nvSpPr>
        <p:spPr>
          <a:xfrm>
            <a:off x="5405134" y="3380232"/>
            <a:ext cx="2880320" cy="12986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Apporte souvent une aide à la résolution de problèmes</a:t>
            </a:r>
            <a:endParaRPr lang="fr-FR" sz="2000" dirty="0">
              <a:solidFill>
                <a:schemeClr val="tx1"/>
              </a:solidFill>
            </a:endParaRPr>
          </a:p>
        </p:txBody>
      </p:sp>
      <p:sp>
        <p:nvSpPr>
          <p:cNvPr id="11" name="Rectangle : coins arrondis 10">
            <a:extLst>
              <a:ext uri="{FF2B5EF4-FFF2-40B4-BE49-F238E27FC236}">
                <a16:creationId xmlns:a16="http://schemas.microsoft.com/office/drawing/2014/main" id="{F3695AF2-BA1A-4572-A7B5-4D25450A9910}"/>
              </a:ext>
            </a:extLst>
          </p:cNvPr>
          <p:cNvSpPr/>
          <p:nvPr/>
        </p:nvSpPr>
        <p:spPr>
          <a:xfrm>
            <a:off x="4331480" y="4870786"/>
            <a:ext cx="3024336" cy="19206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Elaboration de procédures originales</a:t>
            </a:r>
          </a:p>
          <a:p>
            <a:pPr algn="ctr"/>
            <a:endParaRPr lang="fr-FR" sz="2000" dirty="0">
              <a:solidFill>
                <a:srgbClr val="FF3300"/>
              </a:solidFill>
              <a:sym typeface="Wingdings" pitchFamily="2" charset="2"/>
            </a:endParaRPr>
          </a:p>
          <a:p>
            <a:pPr algn="ctr"/>
            <a:r>
              <a:rPr lang="fr-FR" sz="2000" dirty="0">
                <a:solidFill>
                  <a:schemeClr val="tx1"/>
                </a:solidFill>
                <a:sym typeface="Wingdings" pitchFamily="2" charset="2"/>
              </a:rPr>
              <a:t>Développement des capacités de raisonnement</a:t>
            </a:r>
            <a:endParaRPr lang="fr-FR" sz="2000" dirty="0">
              <a:solidFill>
                <a:schemeClr val="tx1"/>
              </a:solidFill>
            </a:endParaRPr>
          </a:p>
        </p:txBody>
      </p:sp>
      <p:sp>
        <p:nvSpPr>
          <p:cNvPr id="12" name="Flèche : courbe vers la droite 11">
            <a:extLst>
              <a:ext uri="{FF2B5EF4-FFF2-40B4-BE49-F238E27FC236}">
                <a16:creationId xmlns:a16="http://schemas.microsoft.com/office/drawing/2014/main" id="{63E7928D-6704-43A8-84EA-B96C12382567}"/>
              </a:ext>
            </a:extLst>
          </p:cNvPr>
          <p:cNvSpPr/>
          <p:nvPr/>
        </p:nvSpPr>
        <p:spPr>
          <a:xfrm>
            <a:off x="4476891" y="5469983"/>
            <a:ext cx="216024" cy="50508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Rectangle : coins arrondis 12">
            <a:extLst>
              <a:ext uri="{FF2B5EF4-FFF2-40B4-BE49-F238E27FC236}">
                <a16:creationId xmlns:a16="http://schemas.microsoft.com/office/drawing/2014/main" id="{06EB2475-D723-4175-BF86-2D44D8B19B3D}"/>
              </a:ext>
            </a:extLst>
          </p:cNvPr>
          <p:cNvSpPr/>
          <p:nvPr/>
        </p:nvSpPr>
        <p:spPr>
          <a:xfrm>
            <a:off x="92265" y="3717033"/>
            <a:ext cx="3672408" cy="9618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None/>
            </a:pPr>
            <a:r>
              <a:rPr lang="fr-FR" sz="2000" dirty="0">
                <a:solidFill>
                  <a:schemeClr val="tx1"/>
                </a:solidFill>
                <a:sym typeface="Wingdings" pitchFamily="2" charset="2"/>
              </a:rPr>
              <a:t>Propriétés des opérations</a:t>
            </a:r>
          </a:p>
        </p:txBody>
      </p:sp>
      <p:sp>
        <p:nvSpPr>
          <p:cNvPr id="14" name="Flèche : bas 13">
            <a:extLst>
              <a:ext uri="{FF2B5EF4-FFF2-40B4-BE49-F238E27FC236}">
                <a16:creationId xmlns:a16="http://schemas.microsoft.com/office/drawing/2014/main" id="{FAC27F6D-0844-4BB1-A10F-0D4F741EFEF0}"/>
              </a:ext>
            </a:extLst>
          </p:cNvPr>
          <p:cNvSpPr/>
          <p:nvPr/>
        </p:nvSpPr>
        <p:spPr>
          <a:xfrm>
            <a:off x="4045322" y="1665945"/>
            <a:ext cx="144016" cy="237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bas 14">
            <a:extLst>
              <a:ext uri="{FF2B5EF4-FFF2-40B4-BE49-F238E27FC236}">
                <a16:creationId xmlns:a16="http://schemas.microsoft.com/office/drawing/2014/main" id="{C4B91CF5-C3A7-4671-8CC0-1987516BFB01}"/>
              </a:ext>
            </a:extLst>
          </p:cNvPr>
          <p:cNvSpPr/>
          <p:nvPr/>
        </p:nvSpPr>
        <p:spPr>
          <a:xfrm rot="4049494">
            <a:off x="2275577" y="1028985"/>
            <a:ext cx="117706" cy="4746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bas 15">
            <a:extLst>
              <a:ext uri="{FF2B5EF4-FFF2-40B4-BE49-F238E27FC236}">
                <a16:creationId xmlns:a16="http://schemas.microsoft.com/office/drawing/2014/main" id="{2CEC40A4-2FF6-4A56-BB58-46515F7ACE41}"/>
              </a:ext>
            </a:extLst>
          </p:cNvPr>
          <p:cNvSpPr/>
          <p:nvPr/>
        </p:nvSpPr>
        <p:spPr>
          <a:xfrm rot="17994246">
            <a:off x="6887164" y="1250357"/>
            <a:ext cx="109054" cy="552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bas 16">
            <a:extLst>
              <a:ext uri="{FF2B5EF4-FFF2-40B4-BE49-F238E27FC236}">
                <a16:creationId xmlns:a16="http://schemas.microsoft.com/office/drawing/2014/main" id="{CC690054-DE1E-4BBC-A109-E483D1428509}"/>
              </a:ext>
            </a:extLst>
          </p:cNvPr>
          <p:cNvSpPr/>
          <p:nvPr/>
        </p:nvSpPr>
        <p:spPr>
          <a:xfrm rot="20848420">
            <a:off x="5535618" y="1740421"/>
            <a:ext cx="144016" cy="1490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bas 17">
            <a:extLst>
              <a:ext uri="{FF2B5EF4-FFF2-40B4-BE49-F238E27FC236}">
                <a16:creationId xmlns:a16="http://schemas.microsoft.com/office/drawing/2014/main" id="{BDFD14ED-D069-4AF8-A406-1425EC0DDAD2}"/>
              </a:ext>
            </a:extLst>
          </p:cNvPr>
          <p:cNvSpPr/>
          <p:nvPr/>
        </p:nvSpPr>
        <p:spPr>
          <a:xfrm rot="550374" flipH="1">
            <a:off x="2445475" y="1581607"/>
            <a:ext cx="119982" cy="1891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3296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017_logo_academie_Guyane.jpg"/>
          <p:cNvPicPr>
            <a:picLocks noChangeAspect="1"/>
          </p:cNvPicPr>
          <p:nvPr/>
        </p:nvPicPr>
        <p:blipFill>
          <a:blip r:embed="rId3" cstate="print"/>
          <a:stretch>
            <a:fillRect/>
          </a:stretch>
        </p:blipFill>
        <p:spPr>
          <a:xfrm>
            <a:off x="7596336" y="5301208"/>
            <a:ext cx="1378237" cy="1453058"/>
          </a:xfrm>
          <a:prstGeom prst="rect">
            <a:avLst/>
          </a:prstGeom>
        </p:spPr>
      </p:pic>
      <p:sp>
        <p:nvSpPr>
          <p:cNvPr id="6" name="ZoneTexte 5">
            <a:extLst>
              <a:ext uri="{FF2B5EF4-FFF2-40B4-BE49-F238E27FC236}">
                <a16:creationId xmlns:a16="http://schemas.microsoft.com/office/drawing/2014/main" id="{A27B8BFE-62D2-4EA3-835E-6005CA39EB34}"/>
              </a:ext>
            </a:extLst>
          </p:cNvPr>
          <p:cNvSpPr txBox="1"/>
          <p:nvPr/>
        </p:nvSpPr>
        <p:spPr>
          <a:xfrm>
            <a:off x="340924" y="217391"/>
            <a:ext cx="5832648" cy="369332"/>
          </a:xfrm>
          <a:prstGeom prst="rect">
            <a:avLst/>
          </a:prstGeom>
          <a:noFill/>
        </p:spPr>
        <p:txBody>
          <a:bodyPr wrap="square" rtlCol="0">
            <a:spAutoFit/>
          </a:bodyPr>
          <a:lstStyle/>
          <a:p>
            <a:r>
              <a:rPr lang="fr-FR" dirty="0"/>
              <a:t>Enjeux mathématiques</a:t>
            </a:r>
          </a:p>
        </p:txBody>
      </p:sp>
      <p:sp>
        <p:nvSpPr>
          <p:cNvPr id="7" name="ZoneTexte 6">
            <a:extLst>
              <a:ext uri="{FF2B5EF4-FFF2-40B4-BE49-F238E27FC236}">
                <a16:creationId xmlns:a16="http://schemas.microsoft.com/office/drawing/2014/main" id="{985C9453-7B1F-43C1-9571-194CB4EBA916}"/>
              </a:ext>
            </a:extLst>
          </p:cNvPr>
          <p:cNvSpPr txBox="1"/>
          <p:nvPr/>
        </p:nvSpPr>
        <p:spPr>
          <a:xfrm>
            <a:off x="1055373" y="984543"/>
            <a:ext cx="5590657" cy="677108"/>
          </a:xfrm>
          <a:prstGeom prst="rect">
            <a:avLst/>
          </a:prstGeom>
          <a:noFill/>
        </p:spPr>
        <p:txBody>
          <a:bodyPr wrap="square" rtlCol="0">
            <a:spAutoFit/>
          </a:bodyPr>
          <a:lstStyle/>
          <a:p>
            <a:endParaRPr lang="fr-FR" dirty="0"/>
          </a:p>
          <a:p>
            <a:r>
              <a:rPr lang="fr-FR" sz="2000" dirty="0"/>
              <a:t>Pratique «  ancienne » :Mémorisation + répétition</a:t>
            </a:r>
          </a:p>
        </p:txBody>
      </p:sp>
      <p:pic>
        <p:nvPicPr>
          <p:cNvPr id="9" name="Image 8">
            <a:extLst>
              <a:ext uri="{FF2B5EF4-FFF2-40B4-BE49-F238E27FC236}">
                <a16:creationId xmlns:a16="http://schemas.microsoft.com/office/drawing/2014/main" id="{13F21E3A-FE1F-4C65-B9D0-AD22E741A07E}"/>
              </a:ext>
            </a:extLst>
          </p:cNvPr>
          <p:cNvPicPr>
            <a:picLocks noChangeAspect="1"/>
          </p:cNvPicPr>
          <p:nvPr/>
        </p:nvPicPr>
        <p:blipFill>
          <a:blip r:embed="rId4"/>
          <a:stretch>
            <a:fillRect/>
          </a:stretch>
        </p:blipFill>
        <p:spPr>
          <a:xfrm>
            <a:off x="5560180" y="3750871"/>
            <a:ext cx="2171700" cy="2105025"/>
          </a:xfrm>
          <a:prstGeom prst="rect">
            <a:avLst/>
          </a:prstGeom>
        </p:spPr>
      </p:pic>
      <p:sp>
        <p:nvSpPr>
          <p:cNvPr id="11" name="ZoneTexte 10">
            <a:extLst>
              <a:ext uri="{FF2B5EF4-FFF2-40B4-BE49-F238E27FC236}">
                <a16:creationId xmlns:a16="http://schemas.microsoft.com/office/drawing/2014/main" id="{A9B745C0-7700-4479-A6D3-7DE5FAB4AD6F}"/>
              </a:ext>
            </a:extLst>
          </p:cNvPr>
          <p:cNvSpPr txBox="1"/>
          <p:nvPr/>
        </p:nvSpPr>
        <p:spPr>
          <a:xfrm>
            <a:off x="5622659" y="4700916"/>
            <a:ext cx="970897" cy="366488"/>
          </a:xfrm>
          <a:prstGeom prst="rect">
            <a:avLst/>
          </a:prstGeom>
          <a:noFill/>
        </p:spPr>
        <p:txBody>
          <a:bodyPr wrap="square" rtlCol="0">
            <a:spAutoFit/>
          </a:bodyPr>
          <a:lstStyle/>
          <a:p>
            <a:r>
              <a:rPr lang="fr-FR" dirty="0"/>
              <a:t>Sens</a:t>
            </a:r>
          </a:p>
        </p:txBody>
      </p:sp>
      <p:sp>
        <p:nvSpPr>
          <p:cNvPr id="13" name="ZoneTexte 12">
            <a:extLst>
              <a:ext uri="{FF2B5EF4-FFF2-40B4-BE49-F238E27FC236}">
                <a16:creationId xmlns:a16="http://schemas.microsoft.com/office/drawing/2014/main" id="{5ACC1FEF-B8BD-4E9C-A33D-ED7D778372B0}"/>
              </a:ext>
            </a:extLst>
          </p:cNvPr>
          <p:cNvSpPr txBox="1"/>
          <p:nvPr/>
        </p:nvSpPr>
        <p:spPr>
          <a:xfrm>
            <a:off x="6728691" y="4698072"/>
            <a:ext cx="1735290" cy="369332"/>
          </a:xfrm>
          <a:prstGeom prst="rect">
            <a:avLst/>
          </a:prstGeom>
          <a:noFill/>
        </p:spPr>
        <p:txBody>
          <a:bodyPr wrap="square" rtlCol="0">
            <a:spAutoFit/>
          </a:bodyPr>
          <a:lstStyle/>
          <a:p>
            <a:r>
              <a:rPr lang="fr-FR" dirty="0"/>
              <a:t>Automatisation</a:t>
            </a:r>
          </a:p>
        </p:txBody>
      </p:sp>
      <p:cxnSp>
        <p:nvCxnSpPr>
          <p:cNvPr id="15" name="Connecteur droit 14">
            <a:extLst>
              <a:ext uri="{FF2B5EF4-FFF2-40B4-BE49-F238E27FC236}">
                <a16:creationId xmlns:a16="http://schemas.microsoft.com/office/drawing/2014/main" id="{FD9110E5-1D95-4B9E-8487-B058A44FC42C}"/>
              </a:ext>
            </a:extLst>
          </p:cNvPr>
          <p:cNvCxnSpPr/>
          <p:nvPr/>
        </p:nvCxnSpPr>
        <p:spPr>
          <a:xfrm flipV="1">
            <a:off x="189967" y="2419973"/>
            <a:ext cx="8963920" cy="2095618"/>
          </a:xfrm>
          <a:prstGeom prst="line">
            <a:avLst/>
          </a:prstGeom>
        </p:spPr>
        <p:style>
          <a:lnRef idx="1">
            <a:schemeClr val="accent1"/>
          </a:lnRef>
          <a:fillRef idx="0">
            <a:schemeClr val="accent1"/>
          </a:fillRef>
          <a:effectRef idx="0">
            <a:schemeClr val="accent1"/>
          </a:effectRef>
          <a:fontRef idx="minor">
            <a:schemeClr val="tx1"/>
          </a:fontRef>
        </p:style>
      </p:cxnSp>
      <p:sp>
        <p:nvSpPr>
          <p:cNvPr id="16" name="Flèche : courbe vers la droite 15">
            <a:extLst>
              <a:ext uri="{FF2B5EF4-FFF2-40B4-BE49-F238E27FC236}">
                <a16:creationId xmlns:a16="http://schemas.microsoft.com/office/drawing/2014/main" id="{80F3FBA4-D8A1-461D-8E7E-299963668568}"/>
              </a:ext>
            </a:extLst>
          </p:cNvPr>
          <p:cNvSpPr/>
          <p:nvPr/>
        </p:nvSpPr>
        <p:spPr>
          <a:xfrm rot="20539155">
            <a:off x="122501" y="3283593"/>
            <a:ext cx="2062265" cy="23162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Rectangle : coins arrondis 1">
            <a:extLst>
              <a:ext uri="{FF2B5EF4-FFF2-40B4-BE49-F238E27FC236}">
                <a16:creationId xmlns:a16="http://schemas.microsoft.com/office/drawing/2014/main" id="{8E197A9D-BA61-493C-B535-D279CA1E8F56}"/>
              </a:ext>
            </a:extLst>
          </p:cNvPr>
          <p:cNvSpPr/>
          <p:nvPr/>
        </p:nvSpPr>
        <p:spPr>
          <a:xfrm rot="20808410">
            <a:off x="3329091" y="2192825"/>
            <a:ext cx="3079489" cy="45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Nouveaux programmes 2015</a:t>
            </a:r>
          </a:p>
        </p:txBody>
      </p:sp>
    </p:spTree>
    <p:extLst>
      <p:ext uri="{BB962C8B-B14F-4D97-AF65-F5344CB8AC3E}">
        <p14:creationId xmlns:p14="http://schemas.microsoft.com/office/powerpoint/2010/main" val="2757397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5" name="Espace réservé du contenu 5"/>
          <p:cNvSpPr txBox="1">
            <a:spLocks/>
          </p:cNvSpPr>
          <p:nvPr/>
        </p:nvSpPr>
        <p:spPr>
          <a:xfrm>
            <a:off x="515107" y="4017962"/>
            <a:ext cx="7290530" cy="2736304"/>
          </a:xfrm>
          <a:prstGeom prst="rect">
            <a:avLst/>
          </a:prstGeom>
        </p:spPr>
        <p:txBody>
          <a:bodyPr>
            <a:normAutofit/>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dirty="0"/>
          </a:p>
          <a:p>
            <a:pPr marL="454914" indent="-457200">
              <a:buFont typeface="+mj-lt"/>
              <a:buAutoNum type="arabicPeriod"/>
            </a:pPr>
            <a:r>
              <a:rPr lang="fr-FR" sz="3200" dirty="0"/>
              <a:t>Echanges sur les différentes procédures</a:t>
            </a:r>
          </a:p>
          <a:p>
            <a:pPr marL="454914" indent="-457200">
              <a:buFont typeface="+mj-lt"/>
              <a:buAutoNum type="arabicPeriod"/>
            </a:pPr>
            <a:endParaRPr lang="fr-FR" sz="3200" dirty="0"/>
          </a:p>
          <a:p>
            <a:pPr marL="454914" indent="-457200">
              <a:buFont typeface="+mj-lt"/>
              <a:buAutoNum type="arabicPeriod"/>
            </a:pPr>
            <a:r>
              <a:rPr lang="fr-FR" sz="3200" dirty="0"/>
              <a:t>Présentation des éléments didactiques mis en jeu</a:t>
            </a:r>
          </a:p>
          <a:p>
            <a:pPr marL="454914" indent="-457200">
              <a:buFont typeface="+mj-lt"/>
              <a:buAutoNum type="arabicPeriod"/>
            </a:pPr>
            <a:endParaRPr lang="fr-FR" dirty="0"/>
          </a:p>
        </p:txBody>
      </p:sp>
      <p:sp>
        <p:nvSpPr>
          <p:cNvPr id="6" name="Titre 1"/>
          <p:cNvSpPr>
            <a:spLocks noGrp="1"/>
          </p:cNvSpPr>
          <p:nvPr>
            <p:ph type="title"/>
          </p:nvPr>
        </p:nvSpPr>
        <p:spPr>
          <a:xfrm>
            <a:off x="107504" y="130078"/>
            <a:ext cx="6839391" cy="722785"/>
          </a:xfrm>
        </p:spPr>
        <p:txBody>
          <a:bodyPr>
            <a:normAutofit fontScale="90000"/>
          </a:bodyPr>
          <a:lstStyle/>
          <a:p>
            <a:pPr algn="ctr"/>
            <a:r>
              <a:rPr lang="fr-FR" b="1" dirty="0"/>
              <a:t>Mise en situation</a:t>
            </a:r>
          </a:p>
        </p:txBody>
      </p:sp>
      <p:sp>
        <p:nvSpPr>
          <p:cNvPr id="7" name="Titre 1">
            <a:extLst>
              <a:ext uri="{FF2B5EF4-FFF2-40B4-BE49-F238E27FC236}">
                <a16:creationId xmlns:a16="http://schemas.microsoft.com/office/drawing/2014/main" id="{8A0B4A06-9BE8-40D3-A722-2504ED4D914D}"/>
              </a:ext>
            </a:extLst>
          </p:cNvPr>
          <p:cNvSpPr txBox="1">
            <a:spLocks/>
          </p:cNvSpPr>
          <p:nvPr/>
        </p:nvSpPr>
        <p:spPr bwMode="auto">
          <a:xfrm>
            <a:off x="2771800" y="507918"/>
            <a:ext cx="8544456" cy="16086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r>
              <a:rPr lang="fr-FR" dirty="0"/>
              <a:t>Calculez en 15 secondes</a:t>
            </a:r>
          </a:p>
        </p:txBody>
      </p:sp>
      <p:sp>
        <p:nvSpPr>
          <p:cNvPr id="8" name="Espace réservé du contenu 2">
            <a:extLst>
              <a:ext uri="{FF2B5EF4-FFF2-40B4-BE49-F238E27FC236}">
                <a16:creationId xmlns:a16="http://schemas.microsoft.com/office/drawing/2014/main" id="{22F4064B-C808-437C-B43A-9E534DAD016A}"/>
              </a:ext>
            </a:extLst>
          </p:cNvPr>
          <p:cNvSpPr>
            <a:spLocks noGrp="1"/>
          </p:cNvSpPr>
          <p:nvPr>
            <p:ph sz="quarter" idx="13"/>
          </p:nvPr>
        </p:nvSpPr>
        <p:spPr>
          <a:xfrm>
            <a:off x="2510245" y="950858"/>
            <a:ext cx="5858391" cy="722785"/>
          </a:xfrm>
        </p:spPr>
        <p:txBody>
          <a:bodyPr/>
          <a:lstStyle/>
          <a:p>
            <a:pPr marL="0" indent="0" algn="ctr">
              <a:buNone/>
            </a:pPr>
            <a:endParaRPr lang="fr-FR" sz="8000" dirty="0"/>
          </a:p>
          <a:p>
            <a:pPr marL="0" indent="0" algn="ctr">
              <a:buNone/>
            </a:pPr>
            <a:r>
              <a:rPr lang="fr-FR" sz="8000" dirty="0">
                <a:effectLst/>
              </a:rPr>
              <a:t>32 </a:t>
            </a:r>
            <a:r>
              <a:rPr lang="fr-FR" sz="8000" dirty="0"/>
              <a:t>×</a:t>
            </a:r>
            <a:r>
              <a:rPr lang="fr-FR" sz="8000" dirty="0">
                <a:effectLst/>
              </a:rPr>
              <a:t> 25 </a:t>
            </a:r>
          </a:p>
          <a:p>
            <a:endParaRPr lang="fr-FR" dirty="0"/>
          </a:p>
        </p:txBody>
      </p:sp>
      <p:sp>
        <p:nvSpPr>
          <p:cNvPr id="9" name="Rectangle 4">
            <a:extLst>
              <a:ext uri="{FF2B5EF4-FFF2-40B4-BE49-F238E27FC236}">
                <a16:creationId xmlns:a16="http://schemas.microsoft.com/office/drawing/2014/main" id="{2F021312-7E6C-4F10-B06E-3EB09F37B5E6}"/>
              </a:ext>
            </a:extLst>
          </p:cNvPr>
          <p:cNvSpPr>
            <a:spLocks noChangeArrowheads="1"/>
          </p:cNvSpPr>
          <p:nvPr/>
        </p:nvSpPr>
        <p:spPr bwMode="auto">
          <a:xfrm>
            <a:off x="4283968" y="3492996"/>
            <a:ext cx="2052638" cy="215900"/>
          </a:xfrm>
          <a:prstGeom prst="rect">
            <a:avLst/>
          </a:prstGeom>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37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22" presetClass="exit" presetSubtype="2" fill="hold" nodeType="afterEffect">
                                  <p:stCondLst>
                                    <p:cond delay="0"/>
                                  </p:stCondLst>
                                  <p:childTnLst>
                                    <p:animEffect transition="out" filter="wipe(right)">
                                      <p:cBhvr>
                                        <p:cTn id="15" dur="15000"/>
                                        <p:tgtEl>
                                          <p:spTgt spid="9"/>
                                        </p:tgtEl>
                                      </p:cBhvr>
                                    </p:animEffect>
                                    <p:set>
                                      <p:cBhvr>
                                        <p:cTn id="16" dur="1" fill="hold">
                                          <p:stCondLst>
                                            <p:cond delay="14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subTitle" idx="1"/>
          </p:nvPr>
        </p:nvSpPr>
        <p:spPr>
          <a:xfrm>
            <a:off x="611560" y="1268760"/>
            <a:ext cx="7794104" cy="772535"/>
          </a:xfrm>
        </p:spPr>
        <p:txBody>
          <a:bodyPr/>
          <a:lstStyle/>
          <a:p>
            <a:pPr marL="342202" lvl="2" indent="0" algn="ctr">
              <a:buNone/>
            </a:pPr>
            <a:r>
              <a:rPr lang="fr-FR" sz="4000" dirty="0"/>
              <a:t>Analyse de productions d’élèves</a:t>
            </a:r>
          </a:p>
          <a:p>
            <a:pPr marL="342202" lvl="2" indent="0" algn="ctr">
              <a:buNone/>
            </a:pPr>
            <a:endParaRPr lang="fr-FR" dirty="0"/>
          </a:p>
        </p:txBody>
      </p:sp>
      <p:sp>
        <p:nvSpPr>
          <p:cNvPr id="2" name="Titre 1"/>
          <p:cNvSpPr>
            <a:spLocks noGrp="1"/>
          </p:cNvSpPr>
          <p:nvPr>
            <p:ph type="title"/>
          </p:nvPr>
        </p:nvSpPr>
        <p:spPr>
          <a:xfrm>
            <a:off x="899592" y="1257723"/>
            <a:ext cx="6858000" cy="772535"/>
          </a:xfrm>
        </p:spPr>
        <p:txBody>
          <a:bodyPr>
            <a:normAutofit fontScale="90000"/>
          </a:bodyPr>
          <a:lstStyle/>
          <a:p>
            <a:pPr algn="ctr"/>
            <a:r>
              <a:rPr lang="fr-FR" sz="3100" b="1" dirty="0">
                <a:solidFill>
                  <a:schemeClr val="accent5"/>
                </a:solidFill>
              </a:rPr>
              <a:t>Analyse professionnelle </a:t>
            </a:r>
            <a:br>
              <a:rPr lang="fr-FR" dirty="0"/>
            </a:br>
            <a:br>
              <a:rPr lang="fr-FR" dirty="0"/>
            </a:br>
            <a:endParaRPr lang="fr-FR" dirty="0"/>
          </a:p>
        </p:txBody>
      </p:sp>
      <p:pic>
        <p:nvPicPr>
          <p:cNvPr id="4" name="Image 3" descr="2017_logo_academie_Guyane.jpg"/>
          <p:cNvPicPr>
            <a:picLocks noChangeAspect="1"/>
          </p:cNvPicPr>
          <p:nvPr/>
        </p:nvPicPr>
        <p:blipFill>
          <a:blip r:embed="rId3" cstate="print"/>
          <a:stretch>
            <a:fillRect/>
          </a:stretch>
        </p:blipFill>
        <p:spPr>
          <a:xfrm>
            <a:off x="7524328" y="5323484"/>
            <a:ext cx="1378237" cy="1453058"/>
          </a:xfrm>
          <a:prstGeom prst="rect">
            <a:avLst/>
          </a:prstGeom>
        </p:spPr>
      </p:pic>
      <p:sp>
        <p:nvSpPr>
          <p:cNvPr id="5" name="Rectangle 4"/>
          <p:cNvSpPr/>
          <p:nvPr/>
        </p:nvSpPr>
        <p:spPr>
          <a:xfrm>
            <a:off x="2987824" y="2132856"/>
            <a:ext cx="5814392" cy="2985433"/>
          </a:xfrm>
          <a:prstGeom prst="rect">
            <a:avLst/>
          </a:prstGeom>
        </p:spPr>
        <p:txBody>
          <a:bodyPr wrap="square">
            <a:spAutoFit/>
          </a:bodyPr>
          <a:lstStyle/>
          <a:p>
            <a:r>
              <a:rPr lang="fr-FR" sz="2800" dirty="0"/>
              <a:t>Sur le document « Procédures d’élèves » </a:t>
            </a:r>
          </a:p>
          <a:p>
            <a:r>
              <a:rPr lang="fr-FR" sz="2800" u="sng" dirty="0"/>
              <a:t>Analyser les productions suivantes :</a:t>
            </a:r>
          </a:p>
          <a:p>
            <a:pPr lvl="0"/>
            <a:r>
              <a:rPr lang="fr-FR" sz="2800" dirty="0"/>
              <a:t>- Quelles sont les procédures utilisées par ces élèves ?</a:t>
            </a:r>
          </a:p>
          <a:p>
            <a:pPr lvl="0"/>
            <a:r>
              <a:rPr lang="fr-FR" sz="2800" dirty="0"/>
              <a:t>- Quelles erreurs repérez-vous ?</a:t>
            </a:r>
          </a:p>
          <a:p>
            <a:endParaRPr lang="fr-FR" sz="2000" dirty="0"/>
          </a:p>
        </p:txBody>
      </p:sp>
    </p:spTree>
    <p:extLst>
      <p:ext uri="{BB962C8B-B14F-4D97-AF65-F5344CB8AC3E}">
        <p14:creationId xmlns:p14="http://schemas.microsoft.com/office/powerpoint/2010/main" val="320555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6" name="Titre 5">
            <a:extLst>
              <a:ext uri="{FF2B5EF4-FFF2-40B4-BE49-F238E27FC236}">
                <a16:creationId xmlns:a16="http://schemas.microsoft.com/office/drawing/2014/main" id="{13C9D38E-CA92-4F02-96F2-5AB38BC5F9D5}"/>
              </a:ext>
            </a:extLst>
          </p:cNvPr>
          <p:cNvSpPr>
            <a:spLocks noGrp="1"/>
          </p:cNvSpPr>
          <p:nvPr>
            <p:ph type="title"/>
          </p:nvPr>
        </p:nvSpPr>
        <p:spPr>
          <a:xfrm>
            <a:off x="299772" y="119758"/>
            <a:ext cx="8544456" cy="617486"/>
          </a:xfrm>
        </p:spPr>
        <p:txBody>
          <a:bodyPr/>
          <a:lstStyle/>
          <a:p>
            <a:r>
              <a:rPr lang="fr-FR" dirty="0"/>
              <a:t>Présentation</a:t>
            </a:r>
          </a:p>
        </p:txBody>
      </p:sp>
      <p:sp>
        <p:nvSpPr>
          <p:cNvPr id="2" name="ZoneTexte 1">
            <a:extLst>
              <a:ext uri="{FF2B5EF4-FFF2-40B4-BE49-F238E27FC236}">
                <a16:creationId xmlns:a16="http://schemas.microsoft.com/office/drawing/2014/main" id="{0733CE48-8D32-4E4A-9406-4F358F64ECF9}"/>
              </a:ext>
            </a:extLst>
          </p:cNvPr>
          <p:cNvSpPr txBox="1"/>
          <p:nvPr/>
        </p:nvSpPr>
        <p:spPr>
          <a:xfrm>
            <a:off x="8257" y="3140968"/>
            <a:ext cx="7200800" cy="1200329"/>
          </a:xfrm>
          <a:prstGeom prst="rect">
            <a:avLst/>
          </a:prstGeom>
          <a:solidFill>
            <a:srgbClr val="FFFF00"/>
          </a:solidFill>
        </p:spPr>
        <p:txBody>
          <a:bodyPr wrap="square" rtlCol="0">
            <a:spAutoFit/>
          </a:bodyPr>
          <a:lstStyle/>
          <a:p>
            <a:r>
              <a:rPr lang="fr-FR" sz="3600" dirty="0"/>
              <a:t>Intervenants + Enseignant (e) s du CM2 de la circonscription. </a:t>
            </a:r>
          </a:p>
        </p:txBody>
      </p:sp>
      <p:pic>
        <p:nvPicPr>
          <p:cNvPr id="8" name="Image 7">
            <a:extLst>
              <a:ext uri="{FF2B5EF4-FFF2-40B4-BE49-F238E27FC236}">
                <a16:creationId xmlns:a16="http://schemas.microsoft.com/office/drawing/2014/main" id="{C7403A5D-4A53-441D-8D20-A9F86EC7092F}"/>
              </a:ext>
            </a:extLst>
          </p:cNvPr>
          <p:cNvPicPr>
            <a:picLocks noChangeAspect="1"/>
          </p:cNvPicPr>
          <p:nvPr/>
        </p:nvPicPr>
        <p:blipFill>
          <a:blip r:embed="rId3"/>
          <a:stretch>
            <a:fillRect/>
          </a:stretch>
        </p:blipFill>
        <p:spPr>
          <a:xfrm>
            <a:off x="6984649" y="1040077"/>
            <a:ext cx="2177667" cy="1618447"/>
          </a:xfrm>
          <a:prstGeom prst="rect">
            <a:avLst/>
          </a:prstGeom>
        </p:spPr>
      </p:pic>
      <p:pic>
        <p:nvPicPr>
          <p:cNvPr id="9" name="Image 8" descr="Carte Guyane couleur.jpg">
            <a:extLst>
              <a:ext uri="{FF2B5EF4-FFF2-40B4-BE49-F238E27FC236}">
                <a16:creationId xmlns:a16="http://schemas.microsoft.com/office/drawing/2014/main" id="{319AEC85-071E-49B3-B7CF-B02BDDC6CF80}"/>
              </a:ext>
            </a:extLst>
          </p:cNvPr>
          <p:cNvPicPr>
            <a:picLocks noChangeAspect="1"/>
          </p:cNvPicPr>
          <p:nvPr/>
        </p:nvPicPr>
        <p:blipFill>
          <a:blip r:embed="rId4"/>
          <a:stretch>
            <a:fillRect/>
          </a:stretch>
        </p:blipFill>
        <p:spPr>
          <a:xfrm>
            <a:off x="7430623" y="3090755"/>
            <a:ext cx="1543950" cy="1618447"/>
          </a:xfrm>
          <a:prstGeom prst="rect">
            <a:avLst/>
          </a:prstGeom>
        </p:spPr>
      </p:pic>
    </p:spTree>
    <p:extLst>
      <p:ext uri="{BB962C8B-B14F-4D97-AF65-F5344CB8AC3E}">
        <p14:creationId xmlns:p14="http://schemas.microsoft.com/office/powerpoint/2010/main" val="377742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6" name="Titre 1"/>
          <p:cNvSpPr>
            <a:spLocks noGrp="1"/>
          </p:cNvSpPr>
          <p:nvPr>
            <p:ph type="title"/>
          </p:nvPr>
        </p:nvSpPr>
        <p:spPr>
          <a:xfrm>
            <a:off x="107504" y="130078"/>
            <a:ext cx="8352928" cy="722785"/>
          </a:xfrm>
        </p:spPr>
        <p:txBody>
          <a:bodyPr>
            <a:normAutofit/>
          </a:bodyPr>
          <a:lstStyle/>
          <a:p>
            <a:pPr algn="ctr"/>
            <a:r>
              <a:rPr lang="fr-FR" sz="3200" b="1" dirty="0"/>
              <a:t>Analyse des procédures utilisées par les élèves</a:t>
            </a:r>
          </a:p>
        </p:txBody>
      </p:sp>
      <p:pic>
        <p:nvPicPr>
          <p:cNvPr id="10" name="Image 9">
            <a:extLst>
              <a:ext uri="{FF2B5EF4-FFF2-40B4-BE49-F238E27FC236}">
                <a16:creationId xmlns:a16="http://schemas.microsoft.com/office/drawing/2014/main" id="{8EAEEFC4-5E73-4DB9-A994-60ED209EE3DA}"/>
              </a:ext>
            </a:extLst>
          </p:cNvPr>
          <p:cNvPicPr/>
          <p:nvPr/>
        </p:nvPicPr>
        <p:blipFill>
          <a:blip r:embed="rId3"/>
          <a:stretch>
            <a:fillRect/>
          </a:stretch>
        </p:blipFill>
        <p:spPr>
          <a:xfrm>
            <a:off x="0" y="852863"/>
            <a:ext cx="4788024" cy="2576137"/>
          </a:xfrm>
          <a:prstGeom prst="rect">
            <a:avLst/>
          </a:prstGeom>
        </p:spPr>
      </p:pic>
      <p:pic>
        <p:nvPicPr>
          <p:cNvPr id="2" name="Image 1">
            <a:extLst>
              <a:ext uri="{FF2B5EF4-FFF2-40B4-BE49-F238E27FC236}">
                <a16:creationId xmlns:a16="http://schemas.microsoft.com/office/drawing/2014/main" id="{D356AB9E-514C-4077-8084-38AF024A5B2E}"/>
              </a:ext>
            </a:extLst>
          </p:cNvPr>
          <p:cNvPicPr>
            <a:picLocks noChangeAspect="1"/>
          </p:cNvPicPr>
          <p:nvPr/>
        </p:nvPicPr>
        <p:blipFill>
          <a:blip r:embed="rId4"/>
          <a:stretch>
            <a:fillRect/>
          </a:stretch>
        </p:blipFill>
        <p:spPr>
          <a:xfrm>
            <a:off x="0" y="3807897"/>
            <a:ext cx="5127026" cy="3047490"/>
          </a:xfrm>
          <a:prstGeom prst="rect">
            <a:avLst/>
          </a:prstGeom>
        </p:spPr>
      </p:pic>
      <p:pic>
        <p:nvPicPr>
          <p:cNvPr id="4" name="Image 3">
            <a:extLst>
              <a:ext uri="{FF2B5EF4-FFF2-40B4-BE49-F238E27FC236}">
                <a16:creationId xmlns:a16="http://schemas.microsoft.com/office/drawing/2014/main" id="{CCD46E89-8D22-4D08-AAB0-86D571DB7344}"/>
              </a:ext>
            </a:extLst>
          </p:cNvPr>
          <p:cNvPicPr>
            <a:picLocks noChangeAspect="1"/>
          </p:cNvPicPr>
          <p:nvPr/>
        </p:nvPicPr>
        <p:blipFill>
          <a:blip r:embed="rId5"/>
          <a:stretch>
            <a:fillRect/>
          </a:stretch>
        </p:blipFill>
        <p:spPr>
          <a:xfrm rot="2109480">
            <a:off x="4802004" y="3353804"/>
            <a:ext cx="4057650" cy="1790700"/>
          </a:xfrm>
          <a:prstGeom prst="rect">
            <a:avLst/>
          </a:prstGeom>
        </p:spPr>
      </p:pic>
    </p:spTree>
    <p:extLst>
      <p:ext uri="{BB962C8B-B14F-4D97-AF65-F5344CB8AC3E}">
        <p14:creationId xmlns:p14="http://schemas.microsoft.com/office/powerpoint/2010/main" val="464049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FBE44-CB49-4959-AB8F-2D9751CC89F8}"/>
              </a:ext>
            </a:extLst>
          </p:cNvPr>
          <p:cNvSpPr>
            <a:spLocks noGrp="1"/>
          </p:cNvSpPr>
          <p:nvPr>
            <p:ph type="title"/>
          </p:nvPr>
        </p:nvSpPr>
        <p:spPr/>
        <p:txBody>
          <a:bodyPr>
            <a:normAutofit fontScale="90000"/>
          </a:bodyPr>
          <a:lstStyle/>
          <a:p>
            <a:r>
              <a:rPr lang="fr-FR" dirty="0"/>
              <a:t>Enseigner les procédures de calcul mental</a:t>
            </a:r>
          </a:p>
        </p:txBody>
      </p:sp>
      <p:sp>
        <p:nvSpPr>
          <p:cNvPr id="6" name="Espace réservé du texte 5"/>
          <p:cNvSpPr txBox="1">
            <a:spLocks/>
          </p:cNvSpPr>
          <p:nvPr/>
        </p:nvSpPr>
        <p:spPr>
          <a:xfrm>
            <a:off x="0" y="837549"/>
            <a:ext cx="4071288" cy="513270"/>
          </a:xfrm>
          <a:prstGeom prst="rect">
            <a:avLst/>
          </a:prstGeom>
        </p:spPr>
        <p:txBody>
          <a:bodyPr>
            <a:noAutofit/>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dirty="0"/>
              <a:t>Multiplier par 25</a:t>
            </a:r>
          </a:p>
          <a:p>
            <a:pPr marL="0" indent="0" algn="ctr">
              <a:buNone/>
            </a:pPr>
            <a:endParaRPr lang="fr-FR" sz="1200" dirty="0"/>
          </a:p>
        </p:txBody>
      </p:sp>
      <p:pic>
        <p:nvPicPr>
          <p:cNvPr id="7" name="Image 6"/>
          <p:cNvPicPr>
            <a:picLocks noChangeAspect="1"/>
          </p:cNvPicPr>
          <p:nvPr/>
        </p:nvPicPr>
        <p:blipFill>
          <a:blip r:embed="rId3"/>
          <a:stretch>
            <a:fillRect/>
          </a:stretch>
        </p:blipFill>
        <p:spPr>
          <a:xfrm>
            <a:off x="115195" y="1700807"/>
            <a:ext cx="5032870" cy="5035477"/>
          </a:xfrm>
          <a:prstGeom prst="rect">
            <a:avLst/>
          </a:prstGeom>
        </p:spPr>
      </p:pic>
      <p:sp>
        <p:nvSpPr>
          <p:cNvPr id="8" name="Espace réservé du contenu 2"/>
          <p:cNvSpPr>
            <a:spLocks noGrp="1"/>
          </p:cNvSpPr>
          <p:nvPr>
            <p:ph sz="quarter" idx="4294967295"/>
          </p:nvPr>
        </p:nvSpPr>
        <p:spPr>
          <a:xfrm>
            <a:off x="5076056" y="2354237"/>
            <a:ext cx="4041477" cy="3343996"/>
          </a:xfrm>
          <a:prstGeom prst="rect">
            <a:avLst/>
          </a:prstGeom>
        </p:spPr>
        <p:txBody>
          <a:bodyPr/>
          <a:lstStyle/>
          <a:p>
            <a:r>
              <a:rPr lang="fr-FR" dirty="0"/>
              <a:t>Analysez la procédure de l’élève A. </a:t>
            </a:r>
          </a:p>
          <a:p>
            <a:r>
              <a:rPr lang="fr-FR" dirty="0"/>
              <a:t>En quoi la connaissance des faits numériques( </a:t>
            </a:r>
            <a:r>
              <a:rPr lang="fr-FR" dirty="0">
                <a:solidFill>
                  <a:srgbClr val="FF0000"/>
                </a:solidFill>
              </a:rPr>
              <a:t>4x25</a:t>
            </a:r>
            <a:r>
              <a:rPr lang="fr-FR" dirty="0"/>
              <a:t> et  </a:t>
            </a:r>
            <a:r>
              <a:rPr lang="fr-FR" dirty="0">
                <a:solidFill>
                  <a:srgbClr val="008000"/>
                </a:solidFill>
              </a:rPr>
              <a:t>4X8</a:t>
            </a:r>
            <a:r>
              <a:rPr lang="fr-FR" dirty="0"/>
              <a:t>) est-elle utile pour l’élève?</a:t>
            </a:r>
          </a:p>
        </p:txBody>
      </p:sp>
      <p:pic>
        <p:nvPicPr>
          <p:cNvPr id="9" name="Image 8" descr="2017_logo_academie_Guyane.jpg"/>
          <p:cNvPicPr>
            <a:picLocks noChangeAspect="1"/>
          </p:cNvPicPr>
          <p:nvPr/>
        </p:nvPicPr>
        <p:blipFill>
          <a:blip r:embed="rId4" cstate="print"/>
          <a:stretch>
            <a:fillRect/>
          </a:stretch>
        </p:blipFill>
        <p:spPr>
          <a:xfrm>
            <a:off x="7524328" y="5323484"/>
            <a:ext cx="1378237" cy="1453058"/>
          </a:xfrm>
          <a:prstGeom prst="rect">
            <a:avLst/>
          </a:prstGeom>
        </p:spPr>
      </p:pic>
    </p:spTree>
    <p:extLst>
      <p:ext uri="{BB962C8B-B14F-4D97-AF65-F5344CB8AC3E}">
        <p14:creationId xmlns:p14="http://schemas.microsoft.com/office/powerpoint/2010/main" val="2471529233"/>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FBE44-CB49-4959-AB8F-2D9751CC89F8}"/>
              </a:ext>
            </a:extLst>
          </p:cNvPr>
          <p:cNvSpPr>
            <a:spLocks noGrp="1"/>
          </p:cNvSpPr>
          <p:nvPr>
            <p:ph type="title"/>
          </p:nvPr>
        </p:nvSpPr>
        <p:spPr/>
        <p:txBody>
          <a:bodyPr>
            <a:normAutofit fontScale="90000"/>
          </a:bodyPr>
          <a:lstStyle/>
          <a:p>
            <a:r>
              <a:rPr lang="fr-FR" dirty="0"/>
              <a:t>Enseigner les procédures de calcul mental</a:t>
            </a:r>
          </a:p>
        </p:txBody>
      </p:sp>
      <p:sp>
        <p:nvSpPr>
          <p:cNvPr id="6" name="Espace réservé du texte 5"/>
          <p:cNvSpPr txBox="1">
            <a:spLocks/>
          </p:cNvSpPr>
          <p:nvPr/>
        </p:nvSpPr>
        <p:spPr>
          <a:xfrm>
            <a:off x="0" y="837549"/>
            <a:ext cx="4071288" cy="513270"/>
          </a:xfrm>
          <a:prstGeom prst="rect">
            <a:avLst/>
          </a:prstGeom>
        </p:spPr>
        <p:txBody>
          <a:bodyPr>
            <a:noAutofit/>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dirty="0"/>
              <a:t>Multiplier par 25</a:t>
            </a:r>
          </a:p>
          <a:p>
            <a:pPr marL="0" indent="0" algn="ctr">
              <a:buNone/>
            </a:pPr>
            <a:endParaRPr lang="fr-FR" sz="1200" dirty="0"/>
          </a:p>
        </p:txBody>
      </p:sp>
      <p:pic>
        <p:nvPicPr>
          <p:cNvPr id="9" name="Image 8"/>
          <p:cNvPicPr>
            <a:picLocks noChangeAspect="1"/>
          </p:cNvPicPr>
          <p:nvPr/>
        </p:nvPicPr>
        <p:blipFill>
          <a:blip r:embed="rId3"/>
          <a:stretch>
            <a:fillRect/>
          </a:stretch>
        </p:blipFill>
        <p:spPr>
          <a:xfrm>
            <a:off x="0" y="1350820"/>
            <a:ext cx="6084168" cy="5390548"/>
          </a:xfrm>
          <a:prstGeom prst="rect">
            <a:avLst/>
          </a:prstGeom>
        </p:spPr>
      </p:pic>
      <p:sp>
        <p:nvSpPr>
          <p:cNvPr id="10" name="Espace réservé du contenu 3"/>
          <p:cNvSpPr>
            <a:spLocks noGrp="1"/>
          </p:cNvSpPr>
          <p:nvPr>
            <p:ph sz="quarter" idx="4294967295"/>
          </p:nvPr>
        </p:nvSpPr>
        <p:spPr>
          <a:xfrm>
            <a:off x="5939165" y="2060848"/>
            <a:ext cx="3188970" cy="3343996"/>
          </a:xfrm>
          <a:prstGeom prst="rect">
            <a:avLst/>
          </a:prstGeom>
        </p:spPr>
        <p:txBody>
          <a:bodyPr/>
          <a:lstStyle/>
          <a:p>
            <a:r>
              <a:rPr lang="fr-FR" dirty="0"/>
              <a:t>Comment amener l’élève B à comprendre la ou les procédures visées?</a:t>
            </a:r>
          </a:p>
        </p:txBody>
      </p:sp>
      <p:pic>
        <p:nvPicPr>
          <p:cNvPr id="7" name="Image 6" descr="2017_logo_academie_Guyane.jpg"/>
          <p:cNvPicPr>
            <a:picLocks noChangeAspect="1"/>
          </p:cNvPicPr>
          <p:nvPr/>
        </p:nvPicPr>
        <p:blipFill>
          <a:blip r:embed="rId4" cstate="print"/>
          <a:stretch>
            <a:fillRect/>
          </a:stretch>
        </p:blipFill>
        <p:spPr>
          <a:xfrm>
            <a:off x="7524328" y="5323484"/>
            <a:ext cx="1378237" cy="1453058"/>
          </a:xfrm>
          <a:prstGeom prst="rect">
            <a:avLst/>
          </a:prstGeom>
        </p:spPr>
      </p:pic>
    </p:spTree>
    <p:extLst>
      <p:ext uri="{BB962C8B-B14F-4D97-AF65-F5344CB8AC3E}">
        <p14:creationId xmlns:p14="http://schemas.microsoft.com/office/powerpoint/2010/main" val="1588426301"/>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022C22F-28C7-465A-BADC-D75D702AF6C6}"/>
              </a:ext>
            </a:extLst>
          </p:cNvPr>
          <p:cNvSpPr>
            <a:spLocks noGrp="1"/>
          </p:cNvSpPr>
          <p:nvPr>
            <p:ph idx="1"/>
          </p:nvPr>
        </p:nvSpPr>
        <p:spPr>
          <a:xfrm>
            <a:off x="628650" y="2214880"/>
            <a:ext cx="7886700" cy="3962083"/>
          </a:xfrm>
        </p:spPr>
        <p:txBody>
          <a:bodyPr/>
          <a:lstStyle/>
          <a:p>
            <a:pPr marL="0" indent="0" algn="ctr">
              <a:buNone/>
            </a:pPr>
            <a:r>
              <a:rPr lang="fr-FR" sz="4800" dirty="0">
                <a:solidFill>
                  <a:srgbClr val="23638F"/>
                </a:solidFill>
                <a:latin typeface="Segoe UI Light" pitchFamily="34" charset="0"/>
              </a:rPr>
              <a:t>2. Enseigner les procédures de calcul mental</a:t>
            </a:r>
          </a:p>
          <a:p>
            <a:pPr marL="0" indent="0">
              <a:buNone/>
            </a:pPr>
            <a:endParaRPr lang="fr-FR" dirty="0"/>
          </a:p>
        </p:txBody>
      </p:sp>
      <p:pic>
        <p:nvPicPr>
          <p:cNvPr id="5" name="Image 4" descr="2017_logo_academie_Guyane.jpg"/>
          <p:cNvPicPr>
            <a:picLocks noChangeAspect="1"/>
          </p:cNvPicPr>
          <p:nvPr/>
        </p:nvPicPr>
        <p:blipFill>
          <a:blip r:embed="rId2" cstate="print"/>
          <a:stretch>
            <a:fillRect/>
          </a:stretch>
        </p:blipFill>
        <p:spPr>
          <a:xfrm>
            <a:off x="0" y="5407462"/>
            <a:ext cx="1378237" cy="1453058"/>
          </a:xfrm>
          <a:prstGeom prst="rect">
            <a:avLst/>
          </a:prstGeom>
        </p:spPr>
      </p:pic>
    </p:spTree>
    <p:extLst>
      <p:ext uri="{BB962C8B-B14F-4D97-AF65-F5344CB8AC3E}">
        <p14:creationId xmlns:p14="http://schemas.microsoft.com/office/powerpoint/2010/main" val="120695435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391415-490B-471E-916D-1B55C36734B4}"/>
              </a:ext>
            </a:extLst>
          </p:cNvPr>
          <p:cNvSpPr>
            <a:spLocks noGrp="1"/>
          </p:cNvSpPr>
          <p:nvPr>
            <p:ph idx="1"/>
          </p:nvPr>
        </p:nvSpPr>
        <p:spPr>
          <a:xfrm>
            <a:off x="293354" y="980728"/>
            <a:ext cx="7886700" cy="5000096"/>
          </a:xfrm>
        </p:spPr>
        <p:txBody>
          <a:bodyPr/>
          <a:lstStyle/>
          <a:p>
            <a:pPr marL="0" indent="0">
              <a:buNone/>
            </a:pPr>
            <a:r>
              <a:rPr lang="fr-FR" dirty="0"/>
              <a:t> « Poser le calcul dans sa tête ». Il suit l’algorithme dans sa tête. « je multiplie 5 par 2, et 5 par 3 dizaines ça fait 160. Je multiplie 2 par 2 puis 2 par 3 dizaines etc. »</a:t>
            </a:r>
          </a:p>
          <a:p>
            <a:pPr marL="0" indent="0">
              <a:buNone/>
            </a:pPr>
            <a:r>
              <a:rPr lang="fr-FR" dirty="0"/>
              <a:t> </a:t>
            </a:r>
          </a:p>
          <a:p>
            <a:pPr marL="0" indent="0">
              <a:buNone/>
            </a:pPr>
            <a:endParaRPr lang="fr-FR" dirty="0"/>
          </a:p>
        </p:txBody>
      </p:sp>
      <p:sp>
        <p:nvSpPr>
          <p:cNvPr id="2" name="Titre 1">
            <a:extLst>
              <a:ext uri="{FF2B5EF4-FFF2-40B4-BE49-F238E27FC236}">
                <a16:creationId xmlns:a16="http://schemas.microsoft.com/office/drawing/2014/main" id="{E2CAA85A-5242-431D-8061-8CF88721FE96}"/>
              </a:ext>
            </a:extLst>
          </p:cNvPr>
          <p:cNvSpPr>
            <a:spLocks noGrp="1"/>
          </p:cNvSpPr>
          <p:nvPr>
            <p:ph type="title"/>
          </p:nvPr>
        </p:nvSpPr>
        <p:spPr/>
        <p:txBody>
          <a:bodyPr>
            <a:normAutofit/>
          </a:bodyPr>
          <a:lstStyle/>
          <a:p>
            <a:r>
              <a:rPr lang="fr-FR" dirty="0"/>
              <a:t>Procédures pour calculer </a:t>
            </a:r>
            <a:r>
              <a:rPr lang="fr-FR" dirty="0">
                <a:effectLst/>
              </a:rPr>
              <a:t>32 </a:t>
            </a:r>
            <a:r>
              <a:rPr lang="fr-FR" dirty="0"/>
              <a:t>×</a:t>
            </a:r>
            <a:r>
              <a:rPr lang="fr-FR" dirty="0">
                <a:effectLst/>
              </a:rPr>
              <a:t> 25 </a:t>
            </a:r>
            <a:endParaRPr lang="fr-FR" dirty="0"/>
          </a:p>
        </p:txBody>
      </p:sp>
      <p:sp>
        <p:nvSpPr>
          <p:cNvPr id="8" name="Espace réservé du texte 7">
            <a:extLst>
              <a:ext uri="{FF2B5EF4-FFF2-40B4-BE49-F238E27FC236}">
                <a16:creationId xmlns:a16="http://schemas.microsoft.com/office/drawing/2014/main" id="{1EC07C0B-B115-4B6F-B3BC-0DE67864C423}"/>
              </a:ext>
            </a:extLst>
          </p:cNvPr>
          <p:cNvSpPr>
            <a:spLocks noGrp="1"/>
          </p:cNvSpPr>
          <p:nvPr>
            <p:ph type="body" sz="quarter" idx="11"/>
          </p:nvPr>
        </p:nvSpPr>
        <p:spPr/>
        <p:txBody>
          <a:bodyPr/>
          <a:lstStyle/>
          <a:p>
            <a:r>
              <a:rPr lang="fr-FR" dirty="0"/>
              <a:t>Calcul au cycle 3 –séminaire du 23/11/2017</a:t>
            </a:r>
          </a:p>
        </p:txBody>
      </p:sp>
      <p:pic>
        <p:nvPicPr>
          <p:cNvPr id="4" name="Image 3">
            <a:extLst>
              <a:ext uri="{FF2B5EF4-FFF2-40B4-BE49-F238E27FC236}">
                <a16:creationId xmlns:a16="http://schemas.microsoft.com/office/drawing/2014/main" id="{3AB25586-A4E6-4817-9ECB-654F8D7CDFCA}"/>
              </a:ext>
            </a:extLst>
          </p:cNvPr>
          <p:cNvPicPr>
            <a:picLocks noChangeAspect="1"/>
          </p:cNvPicPr>
          <p:nvPr/>
        </p:nvPicPr>
        <p:blipFill>
          <a:blip r:embed="rId3"/>
          <a:stretch>
            <a:fillRect/>
          </a:stretch>
        </p:blipFill>
        <p:spPr>
          <a:xfrm>
            <a:off x="323528" y="2924944"/>
            <a:ext cx="1744926" cy="2080803"/>
          </a:xfrm>
          <a:prstGeom prst="rect">
            <a:avLst/>
          </a:prstGeom>
        </p:spPr>
      </p:pic>
      <p:sp>
        <p:nvSpPr>
          <p:cNvPr id="5" name="ZoneTexte 4">
            <a:extLst>
              <a:ext uri="{FF2B5EF4-FFF2-40B4-BE49-F238E27FC236}">
                <a16:creationId xmlns:a16="http://schemas.microsoft.com/office/drawing/2014/main" id="{257D7A20-8E3B-4993-85DB-9E8B4B2C3876}"/>
              </a:ext>
            </a:extLst>
          </p:cNvPr>
          <p:cNvSpPr txBox="1"/>
          <p:nvPr/>
        </p:nvSpPr>
        <p:spPr>
          <a:xfrm>
            <a:off x="3008169" y="4266093"/>
            <a:ext cx="5945321" cy="1815882"/>
          </a:xfrm>
          <a:prstGeom prst="rect">
            <a:avLst/>
          </a:prstGeom>
          <a:noFill/>
        </p:spPr>
        <p:txBody>
          <a:bodyPr wrap="square" rtlCol="0">
            <a:spAutoFit/>
          </a:bodyPr>
          <a:lstStyle/>
          <a:p>
            <a:r>
              <a:rPr lang="fr-FR" dirty="0"/>
              <a:t> </a:t>
            </a:r>
            <a:r>
              <a:rPr lang="fr-FR" sz="2800" dirty="0"/>
              <a:t>- Stratégie qui coûte cher en mémorisation </a:t>
            </a:r>
          </a:p>
          <a:p>
            <a:r>
              <a:rPr lang="fr-FR" sz="2800" dirty="0"/>
              <a:t>- Connaissance : table de 2 et de 5 (niveau bas de connaissances)</a:t>
            </a:r>
          </a:p>
        </p:txBody>
      </p:sp>
      <p:sp>
        <p:nvSpPr>
          <p:cNvPr id="7" name="ZoneTexte 6">
            <a:extLst>
              <a:ext uri="{FF2B5EF4-FFF2-40B4-BE49-F238E27FC236}">
                <a16:creationId xmlns:a16="http://schemas.microsoft.com/office/drawing/2014/main" id="{85202A08-85DE-4B94-943C-64EB25DF1F99}"/>
              </a:ext>
            </a:extLst>
          </p:cNvPr>
          <p:cNvSpPr txBox="1"/>
          <p:nvPr/>
        </p:nvSpPr>
        <p:spPr>
          <a:xfrm>
            <a:off x="3347864" y="2780928"/>
            <a:ext cx="4399281" cy="954107"/>
          </a:xfrm>
          <a:prstGeom prst="rect">
            <a:avLst/>
          </a:prstGeom>
          <a:noFill/>
        </p:spPr>
        <p:txBody>
          <a:bodyPr wrap="none" rtlCol="0">
            <a:spAutoFit/>
          </a:bodyPr>
          <a:lstStyle/>
          <a:p>
            <a:r>
              <a:rPr lang="fr-FR" sz="2800" b="1" i="1" dirty="0">
                <a:solidFill>
                  <a:srgbClr val="00B050"/>
                </a:solidFill>
              </a:rPr>
              <a:t>Qualité des connaissances / </a:t>
            </a:r>
          </a:p>
          <a:p>
            <a:r>
              <a:rPr lang="fr-FR" sz="2800" b="1" i="1" dirty="0">
                <a:solidFill>
                  <a:srgbClr val="00B050"/>
                </a:solidFill>
              </a:rPr>
              <a:t>coût en mémoire et calcul</a:t>
            </a:r>
          </a:p>
        </p:txBody>
      </p:sp>
      <p:pic>
        <p:nvPicPr>
          <p:cNvPr id="9" name="Image 8" descr="2017_logo_academie_Guyane.jpg"/>
          <p:cNvPicPr>
            <a:picLocks noChangeAspect="1"/>
          </p:cNvPicPr>
          <p:nvPr/>
        </p:nvPicPr>
        <p:blipFill>
          <a:blip r:embed="rId4" cstate="print"/>
          <a:stretch>
            <a:fillRect/>
          </a:stretch>
        </p:blipFill>
        <p:spPr>
          <a:xfrm>
            <a:off x="24395" y="5355446"/>
            <a:ext cx="1378237" cy="1453058"/>
          </a:xfrm>
          <a:prstGeom prst="rect">
            <a:avLst/>
          </a:prstGeom>
        </p:spPr>
      </p:pic>
    </p:spTree>
    <p:extLst>
      <p:ext uri="{BB962C8B-B14F-4D97-AF65-F5344CB8AC3E}">
        <p14:creationId xmlns:p14="http://schemas.microsoft.com/office/powerpoint/2010/main" val="27008385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391415-490B-471E-916D-1B55C36734B4}"/>
              </a:ext>
            </a:extLst>
          </p:cNvPr>
          <p:cNvSpPr>
            <a:spLocks noGrp="1"/>
          </p:cNvSpPr>
          <p:nvPr>
            <p:ph idx="1"/>
          </p:nvPr>
        </p:nvSpPr>
        <p:spPr>
          <a:xfrm>
            <a:off x="33304" y="2996952"/>
            <a:ext cx="7886700" cy="1308047"/>
          </a:xfrm>
        </p:spPr>
        <p:txBody>
          <a:bodyPr>
            <a:normAutofit/>
          </a:bodyPr>
          <a:lstStyle/>
          <a:p>
            <a:pPr marL="0" indent="0">
              <a:buNone/>
            </a:pPr>
            <a:r>
              <a:rPr lang="fr-FR" b="1" dirty="0">
                <a:solidFill>
                  <a:srgbClr val="FF0000"/>
                </a:solidFill>
                <a:latin typeface="Calibri" pitchFamily="34" charset="0"/>
              </a:rPr>
              <a:t>Calcul en ligne </a:t>
            </a:r>
          </a:p>
          <a:p>
            <a:pPr marL="0" indent="0" eaLnBrk="0" hangingPunct="0">
              <a:spcBef>
                <a:spcPct val="0"/>
              </a:spcBef>
              <a:buNone/>
            </a:pPr>
            <a:r>
              <a:rPr lang="fr-FR" sz="2400" dirty="0">
                <a:latin typeface="Calibri" pitchFamily="34" charset="0"/>
              </a:rPr>
              <a:t>32 × 25 = 32 × (20 + 5) = 32 × 20 + 32  × 5 = 640 + 160 =800</a:t>
            </a:r>
          </a:p>
          <a:p>
            <a:pPr marL="0" indent="0" eaLnBrk="0" hangingPunct="0">
              <a:spcBef>
                <a:spcPct val="0"/>
              </a:spcBef>
              <a:buNone/>
            </a:pPr>
            <a:r>
              <a:rPr lang="fr-FR" sz="2400" dirty="0">
                <a:latin typeface="Calibri" pitchFamily="34" charset="0"/>
              </a:rPr>
              <a:t>Ou 32 × 25 = (30+2) × 25 = 30 × 25 + 2 × 25 = 750+ 50 =800</a:t>
            </a:r>
          </a:p>
        </p:txBody>
      </p:sp>
      <p:sp>
        <p:nvSpPr>
          <p:cNvPr id="2" name="Titre 1">
            <a:extLst>
              <a:ext uri="{FF2B5EF4-FFF2-40B4-BE49-F238E27FC236}">
                <a16:creationId xmlns:a16="http://schemas.microsoft.com/office/drawing/2014/main" id="{E2CAA85A-5242-431D-8061-8CF88721FE96}"/>
              </a:ext>
            </a:extLst>
          </p:cNvPr>
          <p:cNvSpPr>
            <a:spLocks noGrp="1"/>
          </p:cNvSpPr>
          <p:nvPr>
            <p:ph type="title"/>
          </p:nvPr>
        </p:nvSpPr>
        <p:spPr/>
        <p:txBody>
          <a:bodyPr>
            <a:normAutofit/>
          </a:bodyPr>
          <a:lstStyle/>
          <a:p>
            <a:r>
              <a:rPr lang="fr-FR" dirty="0"/>
              <a:t>Procédures pour calculer </a:t>
            </a:r>
            <a:r>
              <a:rPr lang="fr-FR" dirty="0">
                <a:effectLst/>
              </a:rPr>
              <a:t>32 </a:t>
            </a:r>
            <a:r>
              <a:rPr lang="fr-FR" dirty="0"/>
              <a:t>×</a:t>
            </a:r>
            <a:r>
              <a:rPr lang="fr-FR" dirty="0">
                <a:effectLst/>
              </a:rPr>
              <a:t> 25 </a:t>
            </a:r>
            <a:endParaRPr lang="fr-FR" dirty="0"/>
          </a:p>
        </p:txBody>
      </p:sp>
      <p:sp>
        <p:nvSpPr>
          <p:cNvPr id="5" name="ZoneTexte 4">
            <a:extLst>
              <a:ext uri="{FF2B5EF4-FFF2-40B4-BE49-F238E27FC236}">
                <a16:creationId xmlns:a16="http://schemas.microsoft.com/office/drawing/2014/main" id="{257D7A20-8E3B-4993-85DB-9E8B4B2C3876}"/>
              </a:ext>
            </a:extLst>
          </p:cNvPr>
          <p:cNvSpPr txBox="1"/>
          <p:nvPr/>
        </p:nvSpPr>
        <p:spPr>
          <a:xfrm>
            <a:off x="4139952" y="4630479"/>
            <a:ext cx="4896544" cy="2308324"/>
          </a:xfrm>
          <a:prstGeom prst="rect">
            <a:avLst/>
          </a:prstGeom>
          <a:noFill/>
        </p:spPr>
        <p:txBody>
          <a:bodyPr wrap="square" rtlCol="0">
            <a:spAutoFit/>
          </a:bodyPr>
          <a:lstStyle/>
          <a:p>
            <a:r>
              <a:rPr lang="fr-FR" sz="2400" dirty="0"/>
              <a:t>Coût de mémorisation correct</a:t>
            </a:r>
          </a:p>
          <a:p>
            <a:r>
              <a:rPr lang="fr-FR" sz="2400" dirty="0"/>
              <a:t>Connaissances : </a:t>
            </a:r>
          </a:p>
          <a:p>
            <a:pPr marL="285750" indent="-285750">
              <a:buFontTx/>
              <a:buChar char="-"/>
            </a:pPr>
            <a:r>
              <a:rPr lang="fr-FR" sz="2400" dirty="0"/>
              <a:t>Décomposer 25 en dizaines et en unités 20+5 </a:t>
            </a:r>
          </a:p>
          <a:p>
            <a:pPr marL="285750" indent="-285750">
              <a:buFontTx/>
              <a:buChar char="-"/>
            </a:pPr>
            <a:r>
              <a:rPr lang="fr-FR" sz="2400" dirty="0"/>
              <a:t>Distributivité de la multiplication par rapport à l’addition</a:t>
            </a:r>
          </a:p>
        </p:txBody>
      </p:sp>
      <p:pic>
        <p:nvPicPr>
          <p:cNvPr id="10" name="Image 9">
            <a:extLst>
              <a:ext uri="{FF2B5EF4-FFF2-40B4-BE49-F238E27FC236}">
                <a16:creationId xmlns:a16="http://schemas.microsoft.com/office/drawing/2014/main" id="{2797E5A9-9F92-4114-AAFC-E73309781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883" y="933253"/>
            <a:ext cx="2959423" cy="2262433"/>
          </a:xfrm>
          <a:prstGeom prst="rect">
            <a:avLst/>
          </a:prstGeom>
        </p:spPr>
      </p:pic>
      <p:sp>
        <p:nvSpPr>
          <p:cNvPr id="11" name="ZoneTexte 10">
            <a:extLst>
              <a:ext uri="{FF2B5EF4-FFF2-40B4-BE49-F238E27FC236}">
                <a16:creationId xmlns:a16="http://schemas.microsoft.com/office/drawing/2014/main" id="{45930F86-BE5B-4D27-9EF1-0F8711249A76}"/>
              </a:ext>
            </a:extLst>
          </p:cNvPr>
          <p:cNvSpPr txBox="1"/>
          <p:nvPr/>
        </p:nvSpPr>
        <p:spPr>
          <a:xfrm>
            <a:off x="6142051" y="1505070"/>
            <a:ext cx="2361865" cy="523220"/>
          </a:xfrm>
          <a:prstGeom prst="rect">
            <a:avLst/>
          </a:prstGeom>
          <a:noFill/>
        </p:spPr>
        <p:txBody>
          <a:bodyPr wrap="none" rtlCol="0">
            <a:spAutoFit/>
          </a:bodyPr>
          <a:lstStyle/>
          <a:p>
            <a:r>
              <a:rPr lang="fr-FR" sz="2800" dirty="0">
                <a:solidFill>
                  <a:srgbClr val="FF0000"/>
                </a:solidFill>
              </a:rPr>
              <a:t>Arbre de calcul</a:t>
            </a:r>
          </a:p>
        </p:txBody>
      </p:sp>
      <p:sp>
        <p:nvSpPr>
          <p:cNvPr id="12" name="ZoneTexte 11">
            <a:extLst>
              <a:ext uri="{FF2B5EF4-FFF2-40B4-BE49-F238E27FC236}">
                <a16:creationId xmlns:a16="http://schemas.microsoft.com/office/drawing/2014/main" id="{B683CA60-206C-4938-99B2-2324958F73DD}"/>
              </a:ext>
            </a:extLst>
          </p:cNvPr>
          <p:cNvSpPr txBox="1"/>
          <p:nvPr/>
        </p:nvSpPr>
        <p:spPr>
          <a:xfrm>
            <a:off x="1371461" y="4696388"/>
            <a:ext cx="2689548" cy="1200329"/>
          </a:xfrm>
          <a:prstGeom prst="rect">
            <a:avLst/>
          </a:prstGeom>
          <a:noFill/>
        </p:spPr>
        <p:txBody>
          <a:bodyPr wrap="square" rtlCol="0">
            <a:spAutoFit/>
          </a:bodyPr>
          <a:lstStyle/>
          <a:p>
            <a:r>
              <a:rPr lang="fr-FR" sz="2400" b="1" dirty="0">
                <a:solidFill>
                  <a:srgbClr val="0070C0"/>
                </a:solidFill>
              </a:rPr>
              <a:t>Registre verbal :</a:t>
            </a:r>
          </a:p>
          <a:p>
            <a:r>
              <a:rPr lang="fr-FR" sz="2400" dirty="0">
                <a:solidFill>
                  <a:srgbClr val="0070C0"/>
                </a:solidFill>
              </a:rPr>
              <a:t>32 fois 25 c’est 32 fois 20 plus 32 fois 5</a:t>
            </a:r>
          </a:p>
        </p:txBody>
      </p:sp>
      <p:sp>
        <p:nvSpPr>
          <p:cNvPr id="13" name="ZoneTexte 12">
            <a:extLst>
              <a:ext uri="{FF2B5EF4-FFF2-40B4-BE49-F238E27FC236}">
                <a16:creationId xmlns:a16="http://schemas.microsoft.com/office/drawing/2014/main" id="{325E6460-F01F-4E38-8BAD-A245C02A8E5C}"/>
              </a:ext>
            </a:extLst>
          </p:cNvPr>
          <p:cNvSpPr txBox="1"/>
          <p:nvPr/>
        </p:nvSpPr>
        <p:spPr>
          <a:xfrm>
            <a:off x="885393" y="4177252"/>
            <a:ext cx="8258607" cy="523220"/>
          </a:xfrm>
          <a:prstGeom prst="rect">
            <a:avLst/>
          </a:prstGeom>
          <a:noFill/>
        </p:spPr>
        <p:txBody>
          <a:bodyPr wrap="none" rtlCol="0">
            <a:spAutoFit/>
          </a:bodyPr>
          <a:lstStyle/>
          <a:p>
            <a:r>
              <a:rPr lang="fr-FR" sz="2800" b="1" dirty="0">
                <a:solidFill>
                  <a:srgbClr val="FF0000"/>
                </a:solidFill>
              </a:rPr>
              <a:t>Qualité des connaissances / coût en mémoire et calcul</a:t>
            </a:r>
          </a:p>
        </p:txBody>
      </p:sp>
      <p:pic>
        <p:nvPicPr>
          <p:cNvPr id="15" name="Image 14" descr="2017_logo_academie_Guyane.jpg"/>
          <p:cNvPicPr>
            <a:picLocks noChangeAspect="1"/>
          </p:cNvPicPr>
          <p:nvPr/>
        </p:nvPicPr>
        <p:blipFill>
          <a:blip r:embed="rId3" cstate="print"/>
          <a:stretch>
            <a:fillRect/>
          </a:stretch>
        </p:blipFill>
        <p:spPr>
          <a:xfrm>
            <a:off x="0" y="5322680"/>
            <a:ext cx="1378237" cy="1453058"/>
          </a:xfrm>
          <a:prstGeom prst="rect">
            <a:avLst/>
          </a:prstGeom>
        </p:spPr>
      </p:pic>
    </p:spTree>
    <p:extLst>
      <p:ext uri="{BB962C8B-B14F-4D97-AF65-F5344CB8AC3E}">
        <p14:creationId xmlns:p14="http://schemas.microsoft.com/office/powerpoint/2010/main" val="16594261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391415-490B-471E-916D-1B55C36734B4}"/>
              </a:ext>
            </a:extLst>
          </p:cNvPr>
          <p:cNvSpPr>
            <a:spLocks noGrp="1"/>
          </p:cNvSpPr>
          <p:nvPr>
            <p:ph idx="1"/>
          </p:nvPr>
        </p:nvSpPr>
        <p:spPr>
          <a:xfrm>
            <a:off x="126210" y="2564904"/>
            <a:ext cx="7886700" cy="1140573"/>
          </a:xfrm>
        </p:spPr>
        <p:txBody>
          <a:bodyPr/>
          <a:lstStyle/>
          <a:p>
            <a:pPr marL="0" indent="0">
              <a:buNone/>
            </a:pPr>
            <a:r>
              <a:rPr lang="fr-FR" b="1" dirty="0">
                <a:solidFill>
                  <a:srgbClr val="00B050"/>
                </a:solidFill>
              </a:rPr>
              <a:t> Calcul en ligne </a:t>
            </a:r>
          </a:p>
          <a:p>
            <a:pPr marL="0" indent="0">
              <a:buNone/>
            </a:pPr>
            <a:r>
              <a:rPr lang="fr-FR" dirty="0">
                <a:effectLst/>
              </a:rPr>
              <a:t>32 </a:t>
            </a:r>
            <a:r>
              <a:rPr lang="fr-FR" dirty="0"/>
              <a:t>×</a:t>
            </a:r>
            <a:r>
              <a:rPr lang="fr-FR" dirty="0">
                <a:effectLst/>
              </a:rPr>
              <a:t> 25 = (8</a:t>
            </a:r>
            <a:r>
              <a:rPr lang="fr-FR" dirty="0"/>
              <a:t>×4) ×</a:t>
            </a:r>
            <a:r>
              <a:rPr lang="fr-FR" dirty="0">
                <a:effectLst/>
              </a:rPr>
              <a:t> 25= 8 </a:t>
            </a:r>
            <a:r>
              <a:rPr lang="fr-FR" dirty="0"/>
              <a:t>×</a:t>
            </a:r>
            <a:r>
              <a:rPr lang="fr-FR" dirty="0">
                <a:effectLst/>
              </a:rPr>
              <a:t> (4</a:t>
            </a:r>
            <a:r>
              <a:rPr lang="fr-FR" dirty="0"/>
              <a:t> × 25)</a:t>
            </a:r>
            <a:r>
              <a:rPr lang="fr-FR" dirty="0">
                <a:effectLst/>
              </a:rPr>
              <a:t>= 8</a:t>
            </a:r>
            <a:r>
              <a:rPr lang="fr-FR" dirty="0"/>
              <a:t> × 100 </a:t>
            </a:r>
            <a:r>
              <a:rPr lang="fr-FR" dirty="0">
                <a:effectLst/>
              </a:rPr>
              <a:t>=800</a:t>
            </a:r>
          </a:p>
          <a:p>
            <a:pPr marL="0" indent="0">
              <a:buNone/>
            </a:pPr>
            <a:endParaRPr lang="fr-FR" dirty="0">
              <a:effectLst/>
            </a:endParaRPr>
          </a:p>
        </p:txBody>
      </p:sp>
      <p:sp>
        <p:nvSpPr>
          <p:cNvPr id="2" name="Titre 1">
            <a:extLst>
              <a:ext uri="{FF2B5EF4-FFF2-40B4-BE49-F238E27FC236}">
                <a16:creationId xmlns:a16="http://schemas.microsoft.com/office/drawing/2014/main" id="{E2CAA85A-5242-431D-8061-8CF88721FE96}"/>
              </a:ext>
            </a:extLst>
          </p:cNvPr>
          <p:cNvSpPr>
            <a:spLocks noGrp="1"/>
          </p:cNvSpPr>
          <p:nvPr>
            <p:ph type="title"/>
          </p:nvPr>
        </p:nvSpPr>
        <p:spPr/>
        <p:txBody>
          <a:bodyPr>
            <a:normAutofit/>
          </a:bodyPr>
          <a:lstStyle/>
          <a:p>
            <a:r>
              <a:rPr lang="fr-FR" dirty="0"/>
              <a:t>Procédures pour calculer </a:t>
            </a:r>
            <a:r>
              <a:rPr lang="fr-FR" dirty="0">
                <a:effectLst/>
              </a:rPr>
              <a:t>32 </a:t>
            </a:r>
            <a:r>
              <a:rPr lang="fr-FR" dirty="0"/>
              <a:t>×</a:t>
            </a:r>
            <a:r>
              <a:rPr lang="fr-FR" dirty="0">
                <a:effectLst/>
              </a:rPr>
              <a:t> 25 </a:t>
            </a:r>
            <a:endParaRPr lang="fr-FR" dirty="0"/>
          </a:p>
        </p:txBody>
      </p:sp>
      <p:sp>
        <p:nvSpPr>
          <p:cNvPr id="5" name="ZoneTexte 4">
            <a:extLst>
              <a:ext uri="{FF2B5EF4-FFF2-40B4-BE49-F238E27FC236}">
                <a16:creationId xmlns:a16="http://schemas.microsoft.com/office/drawing/2014/main" id="{257D7A20-8E3B-4993-85DB-9E8B4B2C3876}"/>
              </a:ext>
            </a:extLst>
          </p:cNvPr>
          <p:cNvSpPr txBox="1"/>
          <p:nvPr/>
        </p:nvSpPr>
        <p:spPr>
          <a:xfrm>
            <a:off x="3779912" y="4413573"/>
            <a:ext cx="5364088" cy="2246769"/>
          </a:xfrm>
          <a:prstGeom prst="rect">
            <a:avLst/>
          </a:prstGeom>
          <a:noFill/>
        </p:spPr>
        <p:txBody>
          <a:bodyPr wrap="square" rtlCol="0">
            <a:spAutoFit/>
          </a:bodyPr>
          <a:lstStyle/>
          <a:p>
            <a:r>
              <a:rPr lang="fr-FR" sz="2800" dirty="0"/>
              <a:t>Coût de mémorisation assez bas</a:t>
            </a:r>
          </a:p>
          <a:p>
            <a:r>
              <a:rPr lang="fr-FR" sz="2800" dirty="0"/>
              <a:t>Connaissances : </a:t>
            </a:r>
          </a:p>
          <a:p>
            <a:pPr marL="285750" indent="-285750">
              <a:buFontTx/>
              <a:buChar char="-"/>
            </a:pPr>
            <a:r>
              <a:rPr lang="fr-FR" sz="2800" dirty="0"/>
              <a:t>Décomposer 32 en 8 ×4</a:t>
            </a:r>
          </a:p>
          <a:p>
            <a:pPr marL="285750" indent="-285750">
              <a:buFontTx/>
              <a:buChar char="-"/>
            </a:pPr>
            <a:r>
              <a:rPr lang="fr-FR" sz="2800" dirty="0"/>
              <a:t>Associativité de la multiplication</a:t>
            </a:r>
          </a:p>
          <a:p>
            <a:pPr marL="285750" indent="-285750">
              <a:buFontTx/>
              <a:buChar char="-"/>
            </a:pPr>
            <a:r>
              <a:rPr lang="fr-FR" sz="2800" dirty="0"/>
              <a:t>25 ×4 =100</a:t>
            </a:r>
          </a:p>
        </p:txBody>
      </p:sp>
      <p:pic>
        <p:nvPicPr>
          <p:cNvPr id="9" name="Image 8">
            <a:extLst>
              <a:ext uri="{FF2B5EF4-FFF2-40B4-BE49-F238E27FC236}">
                <a16:creationId xmlns:a16="http://schemas.microsoft.com/office/drawing/2014/main" id="{F0D3E7B9-ACEF-4053-93A8-1C7E6EE84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975533"/>
            <a:ext cx="4258778" cy="1986144"/>
          </a:xfrm>
          <a:prstGeom prst="rect">
            <a:avLst/>
          </a:prstGeom>
        </p:spPr>
      </p:pic>
      <p:sp>
        <p:nvSpPr>
          <p:cNvPr id="12" name="ZoneTexte 11">
            <a:extLst>
              <a:ext uri="{FF2B5EF4-FFF2-40B4-BE49-F238E27FC236}">
                <a16:creationId xmlns:a16="http://schemas.microsoft.com/office/drawing/2014/main" id="{D6D6FCDC-33DC-4204-ABF3-624D0A48BC78}"/>
              </a:ext>
            </a:extLst>
          </p:cNvPr>
          <p:cNvSpPr txBox="1"/>
          <p:nvPr/>
        </p:nvSpPr>
        <p:spPr>
          <a:xfrm>
            <a:off x="1378237" y="4413573"/>
            <a:ext cx="2257500" cy="1569660"/>
          </a:xfrm>
          <a:prstGeom prst="rect">
            <a:avLst/>
          </a:prstGeom>
          <a:noFill/>
        </p:spPr>
        <p:txBody>
          <a:bodyPr wrap="square" rtlCol="0">
            <a:spAutoFit/>
          </a:bodyPr>
          <a:lstStyle/>
          <a:p>
            <a:r>
              <a:rPr lang="fr-FR" sz="2400" b="1" dirty="0">
                <a:solidFill>
                  <a:srgbClr val="0070C0"/>
                </a:solidFill>
              </a:rPr>
              <a:t>Registre verbal :</a:t>
            </a:r>
          </a:p>
          <a:p>
            <a:r>
              <a:rPr lang="fr-FR" sz="2400" dirty="0">
                <a:solidFill>
                  <a:srgbClr val="0070C0"/>
                </a:solidFill>
              </a:rPr>
              <a:t>32 fois 25 c’est 8 fois  </a:t>
            </a:r>
          </a:p>
          <a:p>
            <a:r>
              <a:rPr lang="fr-FR" sz="2400" dirty="0">
                <a:solidFill>
                  <a:srgbClr val="0070C0"/>
                </a:solidFill>
              </a:rPr>
              <a:t>« 25 fois 4 »</a:t>
            </a:r>
          </a:p>
        </p:txBody>
      </p:sp>
      <p:sp>
        <p:nvSpPr>
          <p:cNvPr id="13" name="ZoneTexte 12">
            <a:extLst>
              <a:ext uri="{FF2B5EF4-FFF2-40B4-BE49-F238E27FC236}">
                <a16:creationId xmlns:a16="http://schemas.microsoft.com/office/drawing/2014/main" id="{F9038DFF-EFF4-4133-8EEF-57C558AC30B5}"/>
              </a:ext>
            </a:extLst>
          </p:cNvPr>
          <p:cNvSpPr txBox="1"/>
          <p:nvPr/>
        </p:nvSpPr>
        <p:spPr>
          <a:xfrm>
            <a:off x="467544" y="3717032"/>
            <a:ext cx="8258607" cy="523220"/>
          </a:xfrm>
          <a:prstGeom prst="rect">
            <a:avLst/>
          </a:prstGeom>
          <a:noFill/>
        </p:spPr>
        <p:txBody>
          <a:bodyPr wrap="none" rtlCol="0">
            <a:spAutoFit/>
          </a:bodyPr>
          <a:lstStyle/>
          <a:p>
            <a:r>
              <a:rPr lang="fr-FR" sz="2800" b="1" dirty="0">
                <a:solidFill>
                  <a:srgbClr val="00B050"/>
                </a:solidFill>
              </a:rPr>
              <a:t>Qualité des connaissances / coût en mémoire et calcul</a:t>
            </a:r>
          </a:p>
        </p:txBody>
      </p:sp>
      <p:pic>
        <p:nvPicPr>
          <p:cNvPr id="10" name="Image 9" descr="2017_logo_academie_Guyane.jpg"/>
          <p:cNvPicPr>
            <a:picLocks noChangeAspect="1"/>
          </p:cNvPicPr>
          <p:nvPr/>
        </p:nvPicPr>
        <p:blipFill>
          <a:blip r:embed="rId4" cstate="print"/>
          <a:stretch>
            <a:fillRect/>
          </a:stretch>
        </p:blipFill>
        <p:spPr>
          <a:xfrm>
            <a:off x="0" y="5404942"/>
            <a:ext cx="1378237" cy="1453058"/>
          </a:xfrm>
          <a:prstGeom prst="rect">
            <a:avLst/>
          </a:prstGeom>
        </p:spPr>
      </p:pic>
    </p:spTree>
    <p:extLst>
      <p:ext uri="{BB962C8B-B14F-4D97-AF65-F5344CB8AC3E}">
        <p14:creationId xmlns:p14="http://schemas.microsoft.com/office/powerpoint/2010/main" val="5265192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0" nodeType="clickEffect">
                                  <p:stCondLst>
                                    <p:cond delay="0"/>
                                  </p:stCondLst>
                                  <p:childTnLst>
                                    <p:animScale>
                                      <p:cBhvr>
                                        <p:cTn id="24" dur="2000" fill="hold"/>
                                        <p:tgtEl>
                                          <p:spTgt spid="13"/>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7" presetClass="emph" presetSubtype="2" fill="hold" nodeType="clickEffect">
                                  <p:stCondLst>
                                    <p:cond delay="0"/>
                                  </p:stCondLst>
                                  <p:childTnLst>
                                    <p:animClr clrSpc="rgb" dir="cw">
                                      <p:cBhvr>
                                        <p:cTn id="28" dur="2000" fill="hold"/>
                                        <p:tgtEl>
                                          <p:spTgt spid="13"/>
                                        </p:tgtEl>
                                        <p:attrNameLst>
                                          <p:attrName>stroke.color</p:attrName>
                                        </p:attrNameLst>
                                      </p:cBhvr>
                                      <p:to>
                                        <a:schemeClr val="accent2"/>
                                      </p:to>
                                    </p:animClr>
                                    <p:set>
                                      <p:cBhvr>
                                        <p:cTn id="29" dur="2000" fill="hold"/>
                                        <p:tgtEl>
                                          <p:spTgt spid="13"/>
                                        </p:tgtEl>
                                        <p:attrNameLst>
                                          <p:attrName>stroke.on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B24D0E3-1FF7-4D76-8035-22F281777EB8}"/>
              </a:ext>
            </a:extLst>
          </p:cNvPr>
          <p:cNvSpPr>
            <a:spLocks noGrp="1"/>
          </p:cNvSpPr>
          <p:nvPr>
            <p:ph idx="1"/>
          </p:nvPr>
        </p:nvSpPr>
        <p:spPr>
          <a:xfrm>
            <a:off x="628650" y="1176867"/>
            <a:ext cx="7886700" cy="2972213"/>
          </a:xfrm>
        </p:spPr>
        <p:txBody>
          <a:bodyPr/>
          <a:lstStyle/>
          <a:p>
            <a:pPr marL="0" indent="0">
              <a:buNone/>
            </a:pPr>
            <a:r>
              <a:rPr lang="fr-FR" dirty="0"/>
              <a:t>Autres exemples de procédures :</a:t>
            </a:r>
          </a:p>
          <a:p>
            <a:pPr marL="0" indent="0">
              <a:buNone/>
            </a:pPr>
            <a:r>
              <a:rPr lang="fr-FR" dirty="0">
                <a:effectLst/>
              </a:rPr>
              <a:t>30 </a:t>
            </a:r>
            <a:r>
              <a:rPr lang="fr-FR" dirty="0"/>
              <a:t>×</a:t>
            </a:r>
            <a:r>
              <a:rPr lang="fr-FR" dirty="0">
                <a:effectLst/>
              </a:rPr>
              <a:t> 20 +30</a:t>
            </a:r>
            <a:r>
              <a:rPr lang="fr-FR" dirty="0"/>
              <a:t> × </a:t>
            </a:r>
            <a:r>
              <a:rPr lang="fr-FR" dirty="0">
                <a:effectLst/>
              </a:rPr>
              <a:t>5+2</a:t>
            </a:r>
            <a:r>
              <a:rPr lang="fr-FR" dirty="0"/>
              <a:t> ×20+2 ×5</a:t>
            </a:r>
            <a:r>
              <a:rPr lang="fr-FR" dirty="0">
                <a:effectLst/>
              </a:rPr>
              <a:t>  (distributivité complexe)</a:t>
            </a:r>
          </a:p>
          <a:p>
            <a:pPr marL="0" indent="0">
              <a:buNone/>
            </a:pPr>
            <a:endParaRPr lang="fr-FR" dirty="0"/>
          </a:p>
          <a:p>
            <a:pPr marL="0" indent="0">
              <a:buNone/>
            </a:pPr>
            <a:r>
              <a:rPr lang="fr-FR" dirty="0"/>
              <a:t>32</a:t>
            </a:r>
            <a:r>
              <a:rPr lang="fr-FR" dirty="0">
                <a:effectLst/>
              </a:rPr>
              <a:t> </a:t>
            </a:r>
            <a:r>
              <a:rPr lang="fr-FR" dirty="0"/>
              <a:t>×(100:4) = (32 × 100) :4 =800 (associativité de la multiplication)</a:t>
            </a:r>
          </a:p>
          <a:p>
            <a:pPr marL="0" indent="0">
              <a:buNone/>
            </a:pPr>
            <a:endParaRPr lang="fr-FR" dirty="0">
              <a:effectLst/>
            </a:endParaRPr>
          </a:p>
        </p:txBody>
      </p:sp>
      <p:sp>
        <p:nvSpPr>
          <p:cNvPr id="2" name="Titre 1">
            <a:extLst>
              <a:ext uri="{FF2B5EF4-FFF2-40B4-BE49-F238E27FC236}">
                <a16:creationId xmlns:a16="http://schemas.microsoft.com/office/drawing/2014/main" id="{CC5CE2CB-CFA9-4420-8DBF-357AA8D4D907}"/>
              </a:ext>
            </a:extLst>
          </p:cNvPr>
          <p:cNvSpPr>
            <a:spLocks noGrp="1"/>
          </p:cNvSpPr>
          <p:nvPr>
            <p:ph type="title"/>
          </p:nvPr>
        </p:nvSpPr>
        <p:spPr/>
        <p:txBody>
          <a:bodyPr/>
          <a:lstStyle/>
          <a:p>
            <a:r>
              <a:rPr lang="fr-FR" dirty="0"/>
              <a:t>Procédures pour calculer </a:t>
            </a:r>
            <a:r>
              <a:rPr lang="fr-FR" dirty="0">
                <a:effectLst/>
              </a:rPr>
              <a:t>32 </a:t>
            </a:r>
            <a:r>
              <a:rPr lang="fr-FR" dirty="0"/>
              <a:t>×</a:t>
            </a:r>
            <a:r>
              <a:rPr lang="fr-FR" dirty="0">
                <a:effectLst/>
              </a:rPr>
              <a:t> 25 </a:t>
            </a:r>
            <a:endParaRPr lang="fr-FR" dirty="0"/>
          </a:p>
        </p:txBody>
      </p:sp>
      <p:pic>
        <p:nvPicPr>
          <p:cNvPr id="5" name="Image 4" descr="2017_logo_academie_Guyane.jpg"/>
          <p:cNvPicPr>
            <a:picLocks noChangeAspect="1"/>
          </p:cNvPicPr>
          <p:nvPr/>
        </p:nvPicPr>
        <p:blipFill>
          <a:blip r:embed="rId3" cstate="print"/>
          <a:stretch>
            <a:fillRect/>
          </a:stretch>
        </p:blipFill>
        <p:spPr>
          <a:xfrm>
            <a:off x="0" y="5404942"/>
            <a:ext cx="1378237" cy="1453058"/>
          </a:xfrm>
          <a:prstGeom prst="rect">
            <a:avLst/>
          </a:prstGeom>
        </p:spPr>
      </p:pic>
    </p:spTree>
    <p:extLst>
      <p:ext uri="{BB962C8B-B14F-4D97-AF65-F5344CB8AC3E}">
        <p14:creationId xmlns:p14="http://schemas.microsoft.com/office/powerpoint/2010/main" val="36435677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2017_logo_academie_Guyane.jpg"/>
          <p:cNvPicPr>
            <a:picLocks noChangeAspect="1"/>
          </p:cNvPicPr>
          <p:nvPr/>
        </p:nvPicPr>
        <p:blipFill>
          <a:blip r:embed="rId2" cstate="print"/>
          <a:stretch>
            <a:fillRect/>
          </a:stretch>
        </p:blipFill>
        <p:spPr>
          <a:xfrm>
            <a:off x="0" y="5407462"/>
            <a:ext cx="1378237" cy="1453058"/>
          </a:xfrm>
          <a:prstGeom prst="rect">
            <a:avLst/>
          </a:prstGeom>
        </p:spPr>
      </p:pic>
      <p:pic>
        <p:nvPicPr>
          <p:cNvPr id="2" name="Image 1">
            <a:extLst>
              <a:ext uri="{FF2B5EF4-FFF2-40B4-BE49-F238E27FC236}">
                <a16:creationId xmlns:a16="http://schemas.microsoft.com/office/drawing/2014/main" id="{33CCAF0A-7CF5-4CBC-93F8-80908BC9A359}"/>
              </a:ext>
            </a:extLst>
          </p:cNvPr>
          <p:cNvPicPr>
            <a:picLocks noChangeAspect="1"/>
          </p:cNvPicPr>
          <p:nvPr/>
        </p:nvPicPr>
        <p:blipFill>
          <a:blip r:embed="rId3"/>
          <a:stretch>
            <a:fillRect/>
          </a:stretch>
        </p:blipFill>
        <p:spPr>
          <a:xfrm>
            <a:off x="0" y="-7630"/>
            <a:ext cx="9144000" cy="6865630"/>
          </a:xfrm>
          <a:prstGeom prst="rect">
            <a:avLst/>
          </a:prstGeom>
        </p:spPr>
      </p:pic>
    </p:spTree>
    <p:extLst>
      <p:ext uri="{BB962C8B-B14F-4D97-AF65-F5344CB8AC3E}">
        <p14:creationId xmlns:p14="http://schemas.microsoft.com/office/powerpoint/2010/main" val="207209933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FBE44-CB49-4959-AB8F-2D9751CC89F8}"/>
              </a:ext>
            </a:extLst>
          </p:cNvPr>
          <p:cNvSpPr>
            <a:spLocks noGrp="1"/>
          </p:cNvSpPr>
          <p:nvPr>
            <p:ph type="title"/>
          </p:nvPr>
        </p:nvSpPr>
        <p:spPr/>
        <p:txBody>
          <a:bodyPr>
            <a:normAutofit fontScale="90000"/>
          </a:bodyPr>
          <a:lstStyle/>
          <a:p>
            <a:r>
              <a:rPr lang="fr-FR" dirty="0"/>
              <a:t>Enseigner les procédures de calcul mental</a:t>
            </a:r>
          </a:p>
        </p:txBody>
      </p:sp>
      <p:pic>
        <p:nvPicPr>
          <p:cNvPr id="7" name="Image 6" descr="2017_logo_academie_Guyane.jpg"/>
          <p:cNvPicPr>
            <a:picLocks noChangeAspect="1"/>
          </p:cNvPicPr>
          <p:nvPr/>
        </p:nvPicPr>
        <p:blipFill>
          <a:blip r:embed="rId3" cstate="print"/>
          <a:stretch>
            <a:fillRect/>
          </a:stretch>
        </p:blipFill>
        <p:spPr>
          <a:xfrm>
            <a:off x="0" y="5294759"/>
            <a:ext cx="1378237" cy="1453058"/>
          </a:xfrm>
          <a:prstGeom prst="rect">
            <a:avLst/>
          </a:prstGeom>
        </p:spPr>
      </p:pic>
      <p:pic>
        <p:nvPicPr>
          <p:cNvPr id="8" name="Image 7">
            <a:extLst>
              <a:ext uri="{FF2B5EF4-FFF2-40B4-BE49-F238E27FC236}">
                <a16:creationId xmlns:a16="http://schemas.microsoft.com/office/drawing/2014/main" id="{4E39A0BC-150E-40A5-8489-11D70E3EE33E}"/>
              </a:ext>
            </a:extLst>
          </p:cNvPr>
          <p:cNvPicPr/>
          <p:nvPr/>
        </p:nvPicPr>
        <p:blipFill>
          <a:blip r:embed="rId4"/>
          <a:stretch>
            <a:fillRect/>
          </a:stretch>
        </p:blipFill>
        <p:spPr>
          <a:xfrm>
            <a:off x="1378237" y="883965"/>
            <a:ext cx="7765763" cy="5939830"/>
          </a:xfrm>
          <a:prstGeom prst="rect">
            <a:avLst/>
          </a:prstGeom>
        </p:spPr>
      </p:pic>
    </p:spTree>
    <p:extLst>
      <p:ext uri="{BB962C8B-B14F-4D97-AF65-F5344CB8AC3E}">
        <p14:creationId xmlns:p14="http://schemas.microsoft.com/office/powerpoint/2010/main" val="181725307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2FCD55-44A3-4E36-B4FF-9B2DC85CD920}"/>
              </a:ext>
            </a:extLst>
          </p:cNvPr>
          <p:cNvSpPr>
            <a:spLocks noGrp="1"/>
          </p:cNvSpPr>
          <p:nvPr>
            <p:ph type="title"/>
          </p:nvPr>
        </p:nvSpPr>
        <p:spPr>
          <a:xfrm>
            <a:off x="0" y="116632"/>
            <a:ext cx="2808312" cy="720079"/>
          </a:xfrm>
        </p:spPr>
        <p:txBody>
          <a:bodyPr/>
          <a:lstStyle/>
          <a:p>
            <a:r>
              <a:rPr lang="fr-FR" dirty="0"/>
              <a:t>Sommaire</a:t>
            </a:r>
          </a:p>
        </p:txBody>
      </p:sp>
      <p:sp>
        <p:nvSpPr>
          <p:cNvPr id="3" name="Espace réservé du contenu 2">
            <a:extLst>
              <a:ext uri="{FF2B5EF4-FFF2-40B4-BE49-F238E27FC236}">
                <a16:creationId xmlns:a16="http://schemas.microsoft.com/office/drawing/2014/main" id="{DCA7ACA0-B39A-4EFA-BFF0-F8CFE4D0CDDD}"/>
              </a:ext>
            </a:extLst>
          </p:cNvPr>
          <p:cNvSpPr>
            <a:spLocks noGrp="1"/>
          </p:cNvSpPr>
          <p:nvPr>
            <p:ph sz="quarter" idx="13"/>
          </p:nvPr>
        </p:nvSpPr>
        <p:spPr>
          <a:xfrm>
            <a:off x="3070860" y="908720"/>
            <a:ext cx="6073140" cy="2316480"/>
          </a:xfrm>
        </p:spPr>
        <p:txBody>
          <a:bodyPr/>
          <a:lstStyle/>
          <a:p>
            <a:pPr marL="0" indent="0">
              <a:buNone/>
            </a:pPr>
            <a:r>
              <a:rPr lang="fr-FR" dirty="0"/>
              <a:t>1. Contextualisation/Enjeux de l’enseignement du calcul mental</a:t>
            </a:r>
          </a:p>
          <a:p>
            <a:pPr marL="0" indent="0">
              <a:buNone/>
            </a:pPr>
            <a:r>
              <a:rPr lang="fr-FR" dirty="0"/>
              <a:t>2. Enseigner les procédures de calcul mental</a:t>
            </a:r>
          </a:p>
          <a:p>
            <a:pPr marL="0" indent="0">
              <a:buNone/>
            </a:pPr>
            <a:r>
              <a:rPr lang="fr-FR" dirty="0"/>
              <a:t>3. Enseigner les faits numériques</a:t>
            </a:r>
          </a:p>
          <a:p>
            <a:pPr marL="0" indent="0">
              <a:buNone/>
            </a:pPr>
            <a:r>
              <a:rPr lang="fr-FR" dirty="0"/>
              <a:t>4. Des ressources pour préparer des formations</a:t>
            </a:r>
          </a:p>
          <a:p>
            <a:pPr marL="0" indent="0">
              <a:buNone/>
            </a:pPr>
            <a:r>
              <a:rPr lang="fr-FR" dirty="0"/>
              <a:t>5. Calcul mental et numérique</a:t>
            </a:r>
          </a:p>
          <a:p>
            <a:pPr marL="0" indent="0">
              <a:buNone/>
            </a:pPr>
            <a:r>
              <a:rPr lang="fr-FR" dirty="0"/>
              <a:t>6. Présentation de « Calculatice » et de « Mathador »/ Rallye mathématique</a:t>
            </a:r>
          </a:p>
          <a:p>
            <a:endParaRPr lang="fr-FR" dirty="0"/>
          </a:p>
        </p:txBody>
      </p:sp>
      <p:pic>
        <p:nvPicPr>
          <p:cNvPr id="4" name="Image 3" descr="2017_logo_academie_Guyane.jpg"/>
          <p:cNvPicPr>
            <a:picLocks noChangeAspect="1"/>
          </p:cNvPicPr>
          <p:nvPr/>
        </p:nvPicPr>
        <p:blipFill>
          <a:blip r:embed="rId2" cstate="print"/>
          <a:stretch>
            <a:fillRect/>
          </a:stretch>
        </p:blipFill>
        <p:spPr>
          <a:xfrm>
            <a:off x="7596336" y="5473041"/>
            <a:ext cx="1313645" cy="1384959"/>
          </a:xfrm>
          <a:prstGeom prst="rect">
            <a:avLst/>
          </a:prstGeom>
        </p:spPr>
      </p:pic>
    </p:spTree>
    <p:extLst>
      <p:ext uri="{BB962C8B-B14F-4D97-AF65-F5344CB8AC3E}">
        <p14:creationId xmlns:p14="http://schemas.microsoft.com/office/powerpoint/2010/main" val="134188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sz="quarter" idx="2"/>
          </p:nvPr>
        </p:nvSpPr>
        <p:spPr>
          <a:xfrm>
            <a:off x="1" y="1500189"/>
            <a:ext cx="5072063" cy="428625"/>
          </a:xfrm>
          <a:solidFill>
            <a:srgbClr val="A8EFF6"/>
          </a:solidFill>
        </p:spPr>
        <p:txBody>
          <a:bodyPr>
            <a:normAutofit/>
          </a:bodyPr>
          <a:lstStyle/>
          <a:p>
            <a:pPr eaLnBrk="1" hangingPunct="1">
              <a:buFontTx/>
              <a:buNone/>
              <a:defRPr/>
            </a:pPr>
            <a:r>
              <a:rPr lang="fr-FR" sz="2400" dirty="0"/>
              <a:t>45+17 = 45+10+7=55+7=62</a:t>
            </a:r>
          </a:p>
          <a:p>
            <a:pPr eaLnBrk="1" hangingPunct="1">
              <a:buFontTx/>
              <a:buNone/>
              <a:defRPr/>
            </a:pPr>
            <a:endParaRPr lang="fr-FR" sz="2400" dirty="0"/>
          </a:p>
        </p:txBody>
      </p:sp>
      <p:sp>
        <p:nvSpPr>
          <p:cNvPr id="14339" name="Espace réservé du numéro de diapositive 4"/>
          <p:cNvSpPr>
            <a:spLocks noGrp="1"/>
          </p:cNvSpPr>
          <p:nvPr>
            <p:ph type="sldNum" sz="quarter" idx="12"/>
          </p:nvPr>
        </p:nvSpPr>
        <p:spPr>
          <a:noFill/>
        </p:spPr>
        <p:txBody>
          <a:bodyPr/>
          <a:lstStyle/>
          <a:p>
            <a:fld id="{5FC425D5-23A7-4868-9BB0-E67EDC160137}" type="slidenum">
              <a:rPr lang="fr-FR" smtClean="0">
                <a:solidFill>
                  <a:srgbClr val="000000"/>
                </a:solidFill>
              </a:rPr>
              <a:pPr/>
              <a:t>30</a:t>
            </a:fld>
            <a:endParaRPr lang="fr-FR">
              <a:solidFill>
                <a:srgbClr val="000000"/>
              </a:solidFill>
            </a:endParaRPr>
          </a:p>
        </p:txBody>
      </p:sp>
      <p:sp>
        <p:nvSpPr>
          <p:cNvPr id="12" name="Espace réservé du contenu 7"/>
          <p:cNvSpPr txBox="1">
            <a:spLocks/>
          </p:cNvSpPr>
          <p:nvPr/>
        </p:nvSpPr>
        <p:spPr bwMode="auto">
          <a:xfrm>
            <a:off x="1" y="2714627"/>
            <a:ext cx="5072063" cy="1285875"/>
          </a:xfrm>
          <a:prstGeom prst="rect">
            <a:avLst/>
          </a:prstGeom>
          <a:solidFill>
            <a:srgbClr val="99FF99"/>
          </a:solidFill>
          <a:ln w="9525">
            <a:noFill/>
            <a:miter lim="800000"/>
            <a:headEnd/>
            <a:tailEnd/>
          </a:ln>
        </p:spPr>
        <p:txBody>
          <a:bodyPr/>
          <a:lstStyle/>
          <a:p>
            <a:pPr marL="342900" indent="-342900" eaLnBrk="0" fontAlgn="base" hangingPunct="0">
              <a:spcBef>
                <a:spcPct val="20000"/>
              </a:spcBef>
              <a:spcAft>
                <a:spcPct val="0"/>
              </a:spcAft>
              <a:defRPr/>
            </a:pPr>
            <a:r>
              <a:rPr lang="fr-FR" sz="2400" kern="0" dirty="0">
                <a:solidFill>
                  <a:srgbClr val="000000"/>
                </a:solidFill>
              </a:rPr>
              <a:t>45+17 = 45+5+12=50+12=62</a:t>
            </a:r>
          </a:p>
          <a:p>
            <a:pPr marL="342900" indent="-342900" eaLnBrk="0" fontAlgn="base" hangingPunct="0">
              <a:spcBef>
                <a:spcPct val="20000"/>
              </a:spcBef>
              <a:spcAft>
                <a:spcPct val="0"/>
              </a:spcAft>
              <a:defRPr/>
            </a:pPr>
            <a:r>
              <a:rPr lang="fr-FR" sz="2400" kern="0" dirty="0">
                <a:solidFill>
                  <a:srgbClr val="000000"/>
                </a:solidFill>
              </a:rPr>
              <a:t>45+17 = 45+15+2=60+2=62</a:t>
            </a:r>
          </a:p>
          <a:p>
            <a:pPr marL="342900" indent="-342900" eaLnBrk="0" fontAlgn="base" hangingPunct="0">
              <a:spcBef>
                <a:spcPct val="20000"/>
              </a:spcBef>
              <a:spcAft>
                <a:spcPct val="0"/>
              </a:spcAft>
              <a:defRPr/>
            </a:pPr>
            <a:r>
              <a:rPr lang="fr-FR" sz="2400" kern="0" dirty="0">
                <a:solidFill>
                  <a:srgbClr val="000000"/>
                </a:solidFill>
              </a:rPr>
              <a:t>45+17 = 2+43+17=2+60=62</a:t>
            </a:r>
          </a:p>
          <a:p>
            <a:pPr marL="342900" indent="-342900" eaLnBrk="0" fontAlgn="base" hangingPunct="0">
              <a:spcBef>
                <a:spcPct val="20000"/>
              </a:spcBef>
              <a:spcAft>
                <a:spcPct val="0"/>
              </a:spcAft>
              <a:defRPr/>
            </a:pPr>
            <a:endParaRPr lang="fr-FR" sz="2400" kern="0" dirty="0">
              <a:solidFill>
                <a:srgbClr val="000000"/>
              </a:solidFill>
            </a:endParaRPr>
          </a:p>
        </p:txBody>
      </p:sp>
      <p:sp>
        <p:nvSpPr>
          <p:cNvPr id="13" name="Espace réservé du contenu 7"/>
          <p:cNvSpPr>
            <a:spLocks noGrp="1"/>
          </p:cNvSpPr>
          <p:nvPr>
            <p:ph sz="quarter" idx="2"/>
          </p:nvPr>
        </p:nvSpPr>
        <p:spPr>
          <a:xfrm>
            <a:off x="1" y="5572125"/>
            <a:ext cx="5072063" cy="642938"/>
          </a:xfrm>
          <a:solidFill>
            <a:srgbClr val="FF66FF"/>
          </a:solidFill>
        </p:spPr>
        <p:txBody>
          <a:bodyPr/>
          <a:lstStyle/>
          <a:p>
            <a:pPr eaLnBrk="1" hangingPunct="1">
              <a:buFontTx/>
              <a:buNone/>
            </a:pPr>
            <a:r>
              <a:rPr lang="fr-FR" sz="2400" dirty="0"/>
              <a:t>45+17 = 45+20-3=65-3=62</a:t>
            </a:r>
          </a:p>
          <a:p>
            <a:pPr eaLnBrk="1" hangingPunct="1">
              <a:buFontTx/>
              <a:buNone/>
            </a:pPr>
            <a:endParaRPr lang="fr-FR" sz="2400" dirty="0"/>
          </a:p>
        </p:txBody>
      </p:sp>
      <p:sp>
        <p:nvSpPr>
          <p:cNvPr id="17" name="Titre 3"/>
          <p:cNvSpPr txBox="1">
            <a:spLocks/>
          </p:cNvSpPr>
          <p:nvPr/>
        </p:nvSpPr>
        <p:spPr>
          <a:xfrm>
            <a:off x="1214438" y="785813"/>
            <a:ext cx="4286250" cy="571500"/>
          </a:xfrm>
          <a:prstGeom prst="rect">
            <a:avLst/>
          </a:prstGeom>
          <a:solidFill>
            <a:srgbClr val="FFFF99"/>
          </a:solidFill>
          <a:ln>
            <a:noFill/>
          </a:ln>
        </p:spPr>
        <p:style>
          <a:lnRef idx="1">
            <a:schemeClr val="accent3"/>
          </a:lnRef>
          <a:fillRef idx="1001">
            <a:schemeClr val="lt1"/>
          </a:fillRef>
          <a:effectRef idx="1">
            <a:schemeClr val="accent3"/>
          </a:effectRef>
          <a:fontRef idx="minor">
            <a:schemeClr val="dk1"/>
          </a:fontRef>
        </p:style>
        <p:txBody>
          <a:bodyPr anchor="ctr"/>
          <a:lstStyle/>
          <a:p>
            <a:pPr algn="ctr">
              <a:spcBef>
                <a:spcPct val="0"/>
              </a:spcBef>
              <a:defRPr/>
            </a:pPr>
            <a:r>
              <a:rPr lang="fr-FR" sz="2400" dirty="0">
                <a:solidFill>
                  <a:srgbClr val="000000"/>
                </a:solidFill>
              </a:rPr>
              <a:t>Ex. Calculer  mentalement :</a:t>
            </a:r>
          </a:p>
        </p:txBody>
      </p:sp>
      <p:sp>
        <p:nvSpPr>
          <p:cNvPr id="19" name="Espace réservé du contenu 7"/>
          <p:cNvSpPr>
            <a:spLocks noGrp="1"/>
          </p:cNvSpPr>
          <p:nvPr>
            <p:ph sz="quarter" idx="2"/>
          </p:nvPr>
        </p:nvSpPr>
        <p:spPr>
          <a:xfrm>
            <a:off x="1" y="4286250"/>
            <a:ext cx="5072063" cy="642938"/>
          </a:xfrm>
          <a:solidFill>
            <a:srgbClr val="FFCCFF"/>
          </a:solidFill>
        </p:spPr>
        <p:txBody>
          <a:bodyPr/>
          <a:lstStyle/>
          <a:p>
            <a:pPr eaLnBrk="1" hangingPunct="1">
              <a:buFontTx/>
              <a:buNone/>
            </a:pPr>
            <a:r>
              <a:rPr lang="fr-FR" sz="2400"/>
              <a:t>45+17 = 40+5+10+7=50+12=62</a:t>
            </a:r>
          </a:p>
          <a:p>
            <a:pPr eaLnBrk="1" hangingPunct="1">
              <a:buFontTx/>
              <a:buNone/>
            </a:pPr>
            <a:endParaRPr lang="fr-FR" sz="2400"/>
          </a:p>
        </p:txBody>
      </p:sp>
      <p:sp>
        <p:nvSpPr>
          <p:cNvPr id="20" name="Espace réservé du contenu 7"/>
          <p:cNvSpPr>
            <a:spLocks noGrp="1"/>
          </p:cNvSpPr>
          <p:nvPr>
            <p:ph sz="quarter" idx="2"/>
          </p:nvPr>
        </p:nvSpPr>
        <p:spPr>
          <a:xfrm>
            <a:off x="4643439" y="1785940"/>
            <a:ext cx="4500562" cy="757237"/>
          </a:xfrm>
          <a:solidFill>
            <a:srgbClr val="A8EFF6"/>
          </a:solidFill>
        </p:spPr>
        <p:txBody>
          <a:bodyPr/>
          <a:lstStyle/>
          <a:p>
            <a:pPr eaLnBrk="1" hangingPunct="1">
              <a:buFontTx/>
              <a:buNone/>
            </a:pPr>
            <a:r>
              <a:rPr lang="fr-FR" sz="2400" i="1" dirty="0"/>
              <a:t>Décomposition du 2</a:t>
            </a:r>
            <a:r>
              <a:rPr lang="fr-FR" sz="2400" i="1" baseline="30000" dirty="0"/>
              <a:t>nd</a:t>
            </a:r>
            <a:r>
              <a:rPr lang="fr-FR" sz="2400" i="1" dirty="0"/>
              <a:t> nombre</a:t>
            </a:r>
          </a:p>
          <a:p>
            <a:pPr eaLnBrk="1" hangingPunct="1">
              <a:buFontTx/>
              <a:buNone/>
            </a:pPr>
            <a:endParaRPr lang="fr-FR" sz="2400" i="1" dirty="0"/>
          </a:p>
        </p:txBody>
      </p:sp>
      <p:sp>
        <p:nvSpPr>
          <p:cNvPr id="21" name="Espace réservé du contenu 7"/>
          <p:cNvSpPr txBox="1">
            <a:spLocks/>
          </p:cNvSpPr>
          <p:nvPr/>
        </p:nvSpPr>
        <p:spPr bwMode="auto">
          <a:xfrm>
            <a:off x="4572000" y="3571875"/>
            <a:ext cx="4572000" cy="571500"/>
          </a:xfrm>
          <a:prstGeom prst="rect">
            <a:avLst/>
          </a:prstGeom>
          <a:solidFill>
            <a:srgbClr val="99FF99"/>
          </a:solidFill>
          <a:ln w="9525">
            <a:noFill/>
            <a:miter lim="800000"/>
            <a:headEnd/>
            <a:tailEnd/>
          </a:ln>
        </p:spPr>
        <p:txBody>
          <a:bodyPr/>
          <a:lstStyle/>
          <a:p>
            <a:pPr marL="342900" indent="-342900" eaLnBrk="0" fontAlgn="base" hangingPunct="0">
              <a:spcBef>
                <a:spcPct val="20000"/>
              </a:spcBef>
              <a:spcAft>
                <a:spcPct val="0"/>
              </a:spcAft>
              <a:defRPr/>
            </a:pPr>
            <a:r>
              <a:rPr lang="fr-FR" sz="2400" i="1" kern="0" dirty="0">
                <a:solidFill>
                  <a:srgbClr val="000000"/>
                </a:solidFill>
              </a:rPr>
              <a:t>Passage à la dizaine supérieure</a:t>
            </a:r>
          </a:p>
          <a:p>
            <a:pPr marL="342900" indent="-342900" eaLnBrk="0" fontAlgn="base" hangingPunct="0">
              <a:spcBef>
                <a:spcPct val="20000"/>
              </a:spcBef>
              <a:spcAft>
                <a:spcPct val="0"/>
              </a:spcAft>
              <a:defRPr/>
            </a:pPr>
            <a:endParaRPr lang="fr-FR" sz="2400" i="1" kern="0" dirty="0">
              <a:solidFill>
                <a:srgbClr val="000000"/>
              </a:solidFill>
            </a:endParaRPr>
          </a:p>
        </p:txBody>
      </p:sp>
      <p:sp>
        <p:nvSpPr>
          <p:cNvPr id="22" name="Espace réservé du contenu 7"/>
          <p:cNvSpPr>
            <a:spLocks noGrp="1"/>
          </p:cNvSpPr>
          <p:nvPr>
            <p:ph sz="quarter" idx="2"/>
          </p:nvPr>
        </p:nvSpPr>
        <p:spPr>
          <a:xfrm>
            <a:off x="4500564" y="4714875"/>
            <a:ext cx="4643437" cy="642938"/>
          </a:xfrm>
          <a:solidFill>
            <a:srgbClr val="FFCCFF"/>
          </a:solidFill>
        </p:spPr>
        <p:txBody>
          <a:bodyPr/>
          <a:lstStyle/>
          <a:p>
            <a:pPr eaLnBrk="1" hangingPunct="1">
              <a:buFontTx/>
              <a:buNone/>
            </a:pPr>
            <a:r>
              <a:rPr lang="fr-FR" sz="2400" i="1"/>
              <a:t>Décomposition des 2 nombres</a:t>
            </a:r>
          </a:p>
          <a:p>
            <a:pPr eaLnBrk="1" hangingPunct="1">
              <a:buFontTx/>
              <a:buNone/>
            </a:pPr>
            <a:endParaRPr lang="fr-FR" sz="2400" i="1"/>
          </a:p>
        </p:txBody>
      </p:sp>
      <p:sp>
        <p:nvSpPr>
          <p:cNvPr id="23" name="Espace réservé du contenu 7"/>
          <p:cNvSpPr>
            <a:spLocks noGrp="1"/>
          </p:cNvSpPr>
          <p:nvPr>
            <p:ph sz="quarter" idx="2"/>
          </p:nvPr>
        </p:nvSpPr>
        <p:spPr>
          <a:xfrm>
            <a:off x="4500564" y="6072190"/>
            <a:ext cx="4643437" cy="642937"/>
          </a:xfrm>
          <a:solidFill>
            <a:srgbClr val="FF66FF"/>
          </a:solidFill>
        </p:spPr>
        <p:txBody>
          <a:bodyPr/>
          <a:lstStyle/>
          <a:p>
            <a:pPr eaLnBrk="1" hangingPunct="1">
              <a:buFontTx/>
              <a:buNone/>
            </a:pPr>
            <a:r>
              <a:rPr lang="fr-FR" sz="2400" i="1"/>
              <a:t>Ajout de dizaine et soustraction</a:t>
            </a:r>
          </a:p>
          <a:p>
            <a:pPr eaLnBrk="1" hangingPunct="1">
              <a:buFontTx/>
              <a:buNone/>
            </a:pPr>
            <a:endParaRPr lang="fr-FR" sz="2400" i="1"/>
          </a:p>
        </p:txBody>
      </p:sp>
      <p:sp>
        <p:nvSpPr>
          <p:cNvPr id="24" name="Titre 3"/>
          <p:cNvSpPr txBox="1">
            <a:spLocks/>
          </p:cNvSpPr>
          <p:nvPr/>
        </p:nvSpPr>
        <p:spPr>
          <a:xfrm>
            <a:off x="5857876" y="785813"/>
            <a:ext cx="1500188" cy="571500"/>
          </a:xfrm>
          <a:prstGeom prst="rect">
            <a:avLst/>
          </a:prstGeom>
          <a:solidFill>
            <a:srgbClr val="FFFF99"/>
          </a:solidFill>
          <a:ln>
            <a:noFill/>
          </a:ln>
        </p:spPr>
        <p:style>
          <a:lnRef idx="1">
            <a:schemeClr val="accent3"/>
          </a:lnRef>
          <a:fillRef idx="1001">
            <a:schemeClr val="lt1"/>
          </a:fillRef>
          <a:effectRef idx="1">
            <a:schemeClr val="accent3"/>
          </a:effectRef>
          <a:fontRef idx="minor">
            <a:schemeClr val="dk1"/>
          </a:fontRef>
        </p:style>
        <p:txBody>
          <a:bodyPr anchor="ctr"/>
          <a:lstStyle/>
          <a:p>
            <a:pPr algn="ctr">
              <a:spcBef>
                <a:spcPct val="0"/>
              </a:spcBef>
              <a:defRPr/>
            </a:pPr>
            <a:r>
              <a:rPr lang="fr-FR" sz="2800" b="1" dirty="0">
                <a:solidFill>
                  <a:srgbClr val="000000"/>
                </a:solidFill>
              </a:rPr>
              <a:t>45 + 17</a:t>
            </a:r>
          </a:p>
        </p:txBody>
      </p:sp>
      <p:sp>
        <p:nvSpPr>
          <p:cNvPr id="15" name="Titre 1">
            <a:extLst>
              <a:ext uri="{FF2B5EF4-FFF2-40B4-BE49-F238E27FC236}">
                <a16:creationId xmlns:a16="http://schemas.microsoft.com/office/drawing/2014/main" id="{7ACFBE44-CB49-4959-AB8F-2D9751CC89F8}"/>
              </a:ext>
            </a:extLst>
          </p:cNvPr>
          <p:cNvSpPr>
            <a:spLocks noGrp="1"/>
          </p:cNvSpPr>
          <p:nvPr>
            <p:ph type="title"/>
          </p:nvPr>
        </p:nvSpPr>
        <p:spPr>
          <a:xfrm>
            <a:off x="251520" y="26910"/>
            <a:ext cx="8568952" cy="758903"/>
          </a:xfrm>
        </p:spPr>
        <p:txBody>
          <a:bodyPr>
            <a:noAutofit/>
          </a:bodyPr>
          <a:lstStyle/>
          <a:p>
            <a:r>
              <a:rPr lang="fr-FR" sz="2800" b="1" dirty="0">
                <a:solidFill>
                  <a:schemeClr val="bg1"/>
                </a:solidFill>
              </a:rPr>
              <a:t>Enseigner les procédures de calcul mental (un exemple)</a:t>
            </a:r>
          </a:p>
        </p:txBody>
      </p:sp>
    </p:spTree>
    <p:extLst>
      <p:ext uri="{BB962C8B-B14F-4D97-AF65-F5344CB8AC3E}">
        <p14:creationId xmlns:p14="http://schemas.microsoft.com/office/powerpoint/2010/main" val="302017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9">
                                            <p:bg/>
                                          </p:spTgt>
                                        </p:tgtEl>
                                        <p:attrNameLst>
                                          <p:attrName>style.visibility</p:attrName>
                                        </p:attrNameLst>
                                      </p:cBhvr>
                                      <p:to>
                                        <p:strVal val="visible"/>
                                      </p:to>
                                    </p:set>
                                    <p:anim calcmode="lin" valueType="num">
                                      <p:cBhvr additive="base">
                                        <p:cTn id="23" dur="500" fill="hold"/>
                                        <p:tgtEl>
                                          <p:spTgt spid="19">
                                            <p:bg/>
                                          </p:spTgt>
                                        </p:tgtEl>
                                        <p:attrNameLst>
                                          <p:attrName>ppt_x</p:attrName>
                                        </p:attrNameLst>
                                      </p:cBhvr>
                                      <p:tavLst>
                                        <p:tav tm="0">
                                          <p:val>
                                            <p:strVal val="0-#ppt_w/2"/>
                                          </p:val>
                                        </p:tav>
                                        <p:tav tm="100000">
                                          <p:val>
                                            <p:strVal val="#ppt_x"/>
                                          </p:val>
                                        </p:tav>
                                      </p:tavLst>
                                    </p:anim>
                                    <p:anim calcmode="lin" valueType="num">
                                      <p:cBhvr additive="base">
                                        <p:cTn id="24" dur="500" fill="hold"/>
                                        <p:tgtEl>
                                          <p:spTgt spid="19">
                                            <p:bg/>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additive="base">
                                        <p:cTn id="2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
                                            <p:bg/>
                                          </p:spTgt>
                                        </p:tgtEl>
                                        <p:attrNameLst>
                                          <p:attrName>style.visibility</p:attrName>
                                        </p:attrNameLst>
                                      </p:cBhvr>
                                      <p:to>
                                        <p:strVal val="visible"/>
                                      </p:to>
                                    </p:set>
                                    <p:anim calcmode="lin" valueType="num">
                                      <p:cBhvr additive="base">
                                        <p:cTn id="33" dur="500" fill="hold"/>
                                        <p:tgtEl>
                                          <p:spTgt spid="13">
                                            <p:bg/>
                                          </p:spTgt>
                                        </p:tgtEl>
                                        <p:attrNameLst>
                                          <p:attrName>ppt_x</p:attrName>
                                        </p:attrNameLst>
                                      </p:cBhvr>
                                      <p:tavLst>
                                        <p:tav tm="0">
                                          <p:val>
                                            <p:strVal val="0-#ppt_w/2"/>
                                          </p:val>
                                        </p:tav>
                                        <p:tav tm="100000">
                                          <p:val>
                                            <p:strVal val="#ppt_x"/>
                                          </p:val>
                                        </p:tav>
                                      </p:tavLst>
                                    </p:anim>
                                    <p:anim calcmode="lin" valueType="num">
                                      <p:cBhvr additive="base">
                                        <p:cTn id="34" dur="500" fill="hold"/>
                                        <p:tgtEl>
                                          <p:spTgt spid="13">
                                            <p:bg/>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0">
                                            <p:bg/>
                                          </p:spTgt>
                                        </p:tgtEl>
                                        <p:attrNameLst>
                                          <p:attrName>style.visibility</p:attrName>
                                        </p:attrNameLst>
                                      </p:cBhvr>
                                      <p:to>
                                        <p:strVal val="visible"/>
                                      </p:to>
                                    </p:set>
                                    <p:anim calcmode="lin" valueType="num">
                                      <p:cBhvr additive="base">
                                        <p:cTn id="43" dur="500" fill="hold"/>
                                        <p:tgtEl>
                                          <p:spTgt spid="20">
                                            <p:bg/>
                                          </p:spTgt>
                                        </p:tgtEl>
                                        <p:attrNameLst>
                                          <p:attrName>ppt_x</p:attrName>
                                        </p:attrNameLst>
                                      </p:cBhvr>
                                      <p:tavLst>
                                        <p:tav tm="0">
                                          <p:val>
                                            <p:strVal val="1+#ppt_w/2"/>
                                          </p:val>
                                        </p:tav>
                                        <p:tav tm="100000">
                                          <p:val>
                                            <p:strVal val="#ppt_x"/>
                                          </p:val>
                                        </p:tav>
                                      </p:tavLst>
                                    </p:anim>
                                    <p:anim calcmode="lin" valueType="num">
                                      <p:cBhvr additive="base">
                                        <p:cTn id="44" dur="500" fill="hold"/>
                                        <p:tgtEl>
                                          <p:spTgt spid="20">
                                            <p:bg/>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1+#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2">
                                            <p:bg/>
                                          </p:spTgt>
                                        </p:tgtEl>
                                        <p:attrNameLst>
                                          <p:attrName>style.visibility</p:attrName>
                                        </p:attrNameLst>
                                      </p:cBhvr>
                                      <p:to>
                                        <p:strVal val="visible"/>
                                      </p:to>
                                    </p:set>
                                    <p:anim calcmode="lin" valueType="num">
                                      <p:cBhvr additive="base">
                                        <p:cTn id="59" dur="500" fill="hold"/>
                                        <p:tgtEl>
                                          <p:spTgt spid="22">
                                            <p:bg/>
                                          </p:spTgt>
                                        </p:tgtEl>
                                        <p:attrNameLst>
                                          <p:attrName>ppt_x</p:attrName>
                                        </p:attrNameLst>
                                      </p:cBhvr>
                                      <p:tavLst>
                                        <p:tav tm="0">
                                          <p:val>
                                            <p:strVal val="1+#ppt_w/2"/>
                                          </p:val>
                                        </p:tav>
                                        <p:tav tm="100000">
                                          <p:val>
                                            <p:strVal val="#ppt_x"/>
                                          </p:val>
                                        </p:tav>
                                      </p:tavLst>
                                    </p:anim>
                                    <p:anim calcmode="lin" valueType="num">
                                      <p:cBhvr additive="base">
                                        <p:cTn id="60" dur="500" fill="hold"/>
                                        <p:tgtEl>
                                          <p:spTgt spid="22">
                                            <p:bg/>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2">
                                            <p:txEl>
                                              <p:pRg st="0" end="0"/>
                                            </p:txEl>
                                          </p:spTgt>
                                        </p:tgtEl>
                                        <p:attrNameLst>
                                          <p:attrName>style.visibility</p:attrName>
                                        </p:attrNameLst>
                                      </p:cBhvr>
                                      <p:to>
                                        <p:strVal val="visible"/>
                                      </p:to>
                                    </p:set>
                                    <p:anim calcmode="lin" valueType="num">
                                      <p:cBhvr additive="base">
                                        <p:cTn id="6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23">
                                            <p:bg/>
                                          </p:spTgt>
                                        </p:tgtEl>
                                        <p:attrNameLst>
                                          <p:attrName>style.visibility</p:attrName>
                                        </p:attrNameLst>
                                      </p:cBhvr>
                                      <p:to>
                                        <p:strVal val="visible"/>
                                      </p:to>
                                    </p:set>
                                    <p:anim calcmode="lin" valueType="num">
                                      <p:cBhvr additive="base">
                                        <p:cTn id="69" dur="500" fill="hold"/>
                                        <p:tgtEl>
                                          <p:spTgt spid="23">
                                            <p:bg/>
                                          </p:spTgt>
                                        </p:tgtEl>
                                        <p:attrNameLst>
                                          <p:attrName>ppt_x</p:attrName>
                                        </p:attrNameLst>
                                      </p:cBhvr>
                                      <p:tavLst>
                                        <p:tav tm="0">
                                          <p:val>
                                            <p:strVal val="1+#ppt_w/2"/>
                                          </p:val>
                                        </p:tav>
                                        <p:tav tm="100000">
                                          <p:val>
                                            <p:strVal val="#ppt_x"/>
                                          </p:val>
                                        </p:tav>
                                      </p:tavLst>
                                    </p:anim>
                                    <p:anim calcmode="lin" valueType="num">
                                      <p:cBhvr additive="base">
                                        <p:cTn id="70" dur="500" fill="hold"/>
                                        <p:tgtEl>
                                          <p:spTgt spid="23">
                                            <p:bg/>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3">
                                            <p:txEl>
                                              <p:pRg st="0" end="0"/>
                                            </p:txEl>
                                          </p:spTgt>
                                        </p:tgtEl>
                                        <p:attrNameLst>
                                          <p:attrName>style.visibility</p:attrName>
                                        </p:attrNameLst>
                                      </p:cBhvr>
                                      <p:to>
                                        <p:strVal val="visible"/>
                                      </p:to>
                                    </p:set>
                                    <p:anim calcmode="lin" valueType="num">
                                      <p:cBhvr additive="base">
                                        <p:cTn id="7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2" grpId="0" animBg="1"/>
      <p:bldP spid="13" grpId="0" build="p" animBg="1"/>
      <p:bldP spid="19" grpId="0" build="p" animBg="1"/>
      <p:bldP spid="20" grpId="0" build="p" animBg="1"/>
      <p:bldP spid="21" grpId="0" animBg="1"/>
      <p:bldP spid="22" grpId="0" build="p" animBg="1"/>
      <p:bldP spid="2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ce réservé du contenu 2"/>
          <p:cNvSpPr>
            <a:spLocks noGrp="1"/>
          </p:cNvSpPr>
          <p:nvPr>
            <p:ph sz="quarter" idx="1"/>
          </p:nvPr>
        </p:nvSpPr>
        <p:spPr>
          <a:xfrm>
            <a:off x="457200" y="1196752"/>
            <a:ext cx="4038600" cy="2589436"/>
          </a:xfrm>
          <a:solidFill>
            <a:srgbClr val="00B0F0"/>
          </a:solidFill>
        </p:spPr>
        <p:txBody>
          <a:bodyPr/>
          <a:lstStyle/>
          <a:p>
            <a:pPr marL="0" indent="0">
              <a:buNone/>
            </a:pPr>
            <a:r>
              <a:rPr lang="fr-FR" dirty="0"/>
              <a:t>Une semaine sur la procédure 1</a:t>
            </a:r>
          </a:p>
        </p:txBody>
      </p:sp>
      <p:sp>
        <p:nvSpPr>
          <p:cNvPr id="28676" name="Espace réservé du contenu 3"/>
          <p:cNvSpPr>
            <a:spLocks noGrp="1"/>
          </p:cNvSpPr>
          <p:nvPr>
            <p:ph sz="quarter" idx="2"/>
          </p:nvPr>
        </p:nvSpPr>
        <p:spPr>
          <a:xfrm>
            <a:off x="4648200" y="1196752"/>
            <a:ext cx="4038600" cy="2589436"/>
          </a:xfrm>
          <a:solidFill>
            <a:srgbClr val="00B050"/>
          </a:solidFill>
        </p:spPr>
        <p:txBody>
          <a:bodyPr/>
          <a:lstStyle/>
          <a:p>
            <a:pPr marL="0" indent="0">
              <a:buNone/>
            </a:pPr>
            <a:r>
              <a:rPr lang="fr-FR" dirty="0"/>
              <a:t>Une semaine sur la procédure 2</a:t>
            </a:r>
          </a:p>
        </p:txBody>
      </p:sp>
      <p:sp>
        <p:nvSpPr>
          <p:cNvPr id="28677" name="Espace réservé du contenu 4"/>
          <p:cNvSpPr>
            <a:spLocks noGrp="1"/>
          </p:cNvSpPr>
          <p:nvPr>
            <p:ph sz="quarter" idx="3"/>
          </p:nvPr>
        </p:nvSpPr>
        <p:spPr>
          <a:xfrm>
            <a:off x="457200" y="3938590"/>
            <a:ext cx="4038600" cy="2586754"/>
          </a:xfrm>
          <a:solidFill>
            <a:srgbClr val="FF66FF"/>
          </a:solidFill>
        </p:spPr>
        <p:txBody>
          <a:bodyPr/>
          <a:lstStyle/>
          <a:p>
            <a:pPr marL="0" indent="0">
              <a:buNone/>
            </a:pPr>
            <a:r>
              <a:rPr lang="fr-FR" dirty="0"/>
              <a:t>Une semaine sur la procédure 3</a:t>
            </a:r>
          </a:p>
          <a:p>
            <a:endParaRPr lang="fr-FR" dirty="0"/>
          </a:p>
        </p:txBody>
      </p:sp>
      <p:sp>
        <p:nvSpPr>
          <p:cNvPr id="28678" name="Espace réservé du contenu 5"/>
          <p:cNvSpPr>
            <a:spLocks noGrp="1"/>
          </p:cNvSpPr>
          <p:nvPr>
            <p:ph sz="quarter" idx="4"/>
          </p:nvPr>
        </p:nvSpPr>
        <p:spPr>
          <a:noFill/>
        </p:spPr>
        <p:style>
          <a:lnRef idx="0">
            <a:scrgbClr r="0" g="0" b="0"/>
          </a:lnRef>
          <a:fillRef idx="1002">
            <a:schemeClr val="lt1"/>
          </a:fillRef>
          <a:effectRef idx="0">
            <a:scrgbClr r="0" g="0" b="0"/>
          </a:effectRef>
          <a:fontRef idx="major"/>
        </p:style>
        <p:txBody>
          <a:bodyPr/>
          <a:lstStyle/>
          <a:p>
            <a:pPr>
              <a:buFontTx/>
              <a:buNone/>
              <a:defRPr/>
            </a:pPr>
            <a:r>
              <a:rPr lang="fr-FR" dirty="0">
                <a:effectLst>
                  <a:outerShdw blurRad="38100" dist="38100" dir="2700000" algn="tl">
                    <a:srgbClr val="000000">
                      <a:alpha val="43137"/>
                    </a:srgbClr>
                  </a:outerShdw>
                </a:effectLst>
              </a:rPr>
              <a:t>ADAPTATION</a:t>
            </a:r>
            <a:endParaRPr lang="fr-FR" dirty="0"/>
          </a:p>
          <a:p>
            <a:pPr marL="0" indent="0">
              <a:buNone/>
              <a:defRPr/>
            </a:pPr>
            <a:r>
              <a:rPr lang="fr-FR" dirty="0"/>
              <a:t>Une semaine où l’élève a le choix de l’utilisation …</a:t>
            </a:r>
          </a:p>
        </p:txBody>
      </p:sp>
      <p:sp>
        <p:nvSpPr>
          <p:cNvPr id="12" name="Espace réservé du contenu 7"/>
          <p:cNvSpPr txBox="1">
            <a:spLocks/>
          </p:cNvSpPr>
          <p:nvPr/>
        </p:nvSpPr>
        <p:spPr bwMode="auto">
          <a:xfrm>
            <a:off x="500064" y="2420889"/>
            <a:ext cx="3786187" cy="1008114"/>
          </a:xfrm>
          <a:prstGeom prst="rect">
            <a:avLst/>
          </a:prstGeom>
          <a:solidFill>
            <a:srgbClr val="A8EFF6"/>
          </a:solidFill>
          <a:ln w="9525">
            <a:noFill/>
            <a:miter lim="800000"/>
            <a:headEnd/>
            <a:tailEnd/>
          </a:ln>
        </p:spPr>
        <p:txBody>
          <a:bodyPr>
            <a:normAutofit/>
          </a:bodyPr>
          <a:lstStyle/>
          <a:p>
            <a:pPr marL="342900" indent="-342900" fontAlgn="base">
              <a:spcBef>
                <a:spcPct val="20000"/>
              </a:spcBef>
              <a:spcAft>
                <a:spcPct val="0"/>
              </a:spcAft>
              <a:defRPr/>
            </a:pPr>
            <a:r>
              <a:rPr lang="fr-FR" sz="2000" i="1" kern="0" dirty="0">
                <a:solidFill>
                  <a:srgbClr val="000000"/>
                </a:solidFill>
              </a:rPr>
              <a:t>Décomposition du 2</a:t>
            </a:r>
            <a:r>
              <a:rPr lang="fr-FR" sz="2000" i="1" kern="0" baseline="30000" dirty="0">
                <a:solidFill>
                  <a:srgbClr val="000000"/>
                </a:solidFill>
              </a:rPr>
              <a:t>nd</a:t>
            </a:r>
            <a:r>
              <a:rPr lang="fr-FR" sz="2000" i="1" kern="0" dirty="0">
                <a:solidFill>
                  <a:srgbClr val="000000"/>
                </a:solidFill>
              </a:rPr>
              <a:t> nombre</a:t>
            </a:r>
          </a:p>
          <a:p>
            <a:pPr marL="342900" indent="-342900" fontAlgn="base">
              <a:spcBef>
                <a:spcPct val="20000"/>
              </a:spcBef>
              <a:spcAft>
                <a:spcPct val="0"/>
              </a:spcAft>
              <a:defRPr/>
            </a:pPr>
            <a:endParaRPr lang="fr-FR" sz="2000" i="1" kern="0" dirty="0">
              <a:solidFill>
                <a:srgbClr val="000000"/>
              </a:solidFill>
            </a:endParaRPr>
          </a:p>
        </p:txBody>
      </p:sp>
      <p:sp>
        <p:nvSpPr>
          <p:cNvPr id="13" name="Espace réservé du contenu 7"/>
          <p:cNvSpPr txBox="1">
            <a:spLocks/>
          </p:cNvSpPr>
          <p:nvPr/>
        </p:nvSpPr>
        <p:spPr bwMode="auto">
          <a:xfrm>
            <a:off x="4714876" y="2420888"/>
            <a:ext cx="3929063" cy="1008115"/>
          </a:xfrm>
          <a:prstGeom prst="rect">
            <a:avLst/>
          </a:prstGeom>
          <a:solidFill>
            <a:srgbClr val="99FF99"/>
          </a:solidFill>
          <a:ln w="9525">
            <a:noFill/>
            <a:miter lim="800000"/>
            <a:headEnd/>
            <a:tailEnd/>
          </a:ln>
        </p:spPr>
        <p:txBody>
          <a:bodyPr/>
          <a:lstStyle/>
          <a:p>
            <a:pPr marL="342900" indent="-342900" eaLnBrk="0" fontAlgn="base" hangingPunct="0">
              <a:spcBef>
                <a:spcPct val="20000"/>
              </a:spcBef>
              <a:spcAft>
                <a:spcPct val="0"/>
              </a:spcAft>
              <a:defRPr/>
            </a:pPr>
            <a:r>
              <a:rPr lang="fr-FR" sz="2000" i="1" kern="0" dirty="0">
                <a:solidFill>
                  <a:srgbClr val="000000"/>
                </a:solidFill>
              </a:rPr>
              <a:t>Passage à la dizaine supérieure</a:t>
            </a:r>
          </a:p>
          <a:p>
            <a:pPr marL="342900" indent="-342900" eaLnBrk="0" fontAlgn="base" hangingPunct="0">
              <a:spcBef>
                <a:spcPct val="20000"/>
              </a:spcBef>
              <a:spcAft>
                <a:spcPct val="0"/>
              </a:spcAft>
              <a:defRPr/>
            </a:pPr>
            <a:endParaRPr lang="fr-FR" sz="2000" i="1" kern="0" dirty="0">
              <a:solidFill>
                <a:srgbClr val="000000"/>
              </a:solidFill>
            </a:endParaRPr>
          </a:p>
        </p:txBody>
      </p:sp>
      <p:sp>
        <p:nvSpPr>
          <p:cNvPr id="14" name="Espace réservé du contenu 7"/>
          <p:cNvSpPr txBox="1">
            <a:spLocks/>
          </p:cNvSpPr>
          <p:nvPr/>
        </p:nvSpPr>
        <p:spPr bwMode="auto">
          <a:xfrm>
            <a:off x="571501" y="4869160"/>
            <a:ext cx="3786188" cy="774403"/>
          </a:xfrm>
          <a:prstGeom prst="rect">
            <a:avLst/>
          </a:prstGeom>
          <a:solidFill>
            <a:srgbClr val="F1ADCF"/>
          </a:solidFill>
          <a:ln w="9525">
            <a:noFill/>
            <a:miter lim="800000"/>
            <a:headEnd/>
            <a:tailEnd/>
          </a:ln>
        </p:spPr>
        <p:txBody>
          <a:bodyPr>
            <a:normAutofit/>
          </a:bodyPr>
          <a:lstStyle/>
          <a:p>
            <a:pPr marL="342900" indent="-342900" fontAlgn="base">
              <a:spcBef>
                <a:spcPct val="20000"/>
              </a:spcBef>
              <a:spcAft>
                <a:spcPct val="0"/>
              </a:spcAft>
              <a:defRPr/>
            </a:pPr>
            <a:r>
              <a:rPr lang="fr-FR" i="1" kern="0" dirty="0">
                <a:solidFill>
                  <a:srgbClr val="000000"/>
                </a:solidFill>
              </a:rPr>
              <a:t>Ajout de dizaine et soustraction</a:t>
            </a:r>
          </a:p>
          <a:p>
            <a:pPr marL="342900" indent="-342900" fontAlgn="base">
              <a:spcBef>
                <a:spcPct val="20000"/>
              </a:spcBef>
              <a:spcAft>
                <a:spcPct val="0"/>
              </a:spcAft>
              <a:defRPr/>
            </a:pPr>
            <a:endParaRPr lang="fr-FR" sz="2400" i="1" kern="0" dirty="0">
              <a:solidFill>
                <a:srgbClr val="000000"/>
              </a:solidFill>
            </a:endParaRPr>
          </a:p>
        </p:txBody>
      </p:sp>
      <p:pic>
        <p:nvPicPr>
          <p:cNvPr id="15" name="Image 14" descr="2017_logo_academie_Guyane.jpg"/>
          <p:cNvPicPr>
            <a:picLocks noChangeAspect="1"/>
          </p:cNvPicPr>
          <p:nvPr/>
        </p:nvPicPr>
        <p:blipFill>
          <a:blip r:embed="rId3" cstate="print"/>
          <a:stretch>
            <a:fillRect/>
          </a:stretch>
        </p:blipFill>
        <p:spPr>
          <a:xfrm>
            <a:off x="7524328" y="5336647"/>
            <a:ext cx="1378237" cy="1453058"/>
          </a:xfrm>
          <a:prstGeom prst="rect">
            <a:avLst/>
          </a:prstGeom>
        </p:spPr>
      </p:pic>
      <p:sp>
        <p:nvSpPr>
          <p:cNvPr id="2" name="Rectangle 1"/>
          <p:cNvSpPr/>
          <p:nvPr/>
        </p:nvSpPr>
        <p:spPr>
          <a:xfrm>
            <a:off x="755576" y="3068960"/>
            <a:ext cx="2731712" cy="369332"/>
          </a:xfrm>
          <a:prstGeom prst="rect">
            <a:avLst/>
          </a:prstGeom>
        </p:spPr>
        <p:txBody>
          <a:bodyPr wrap="none">
            <a:spAutoFit/>
          </a:bodyPr>
          <a:lstStyle/>
          <a:p>
            <a:pPr>
              <a:defRPr/>
            </a:pPr>
            <a:r>
              <a:rPr lang="fr-FR" dirty="0"/>
              <a:t>45+17 = 45+10+7=55+7=62</a:t>
            </a:r>
          </a:p>
        </p:txBody>
      </p:sp>
      <p:sp>
        <p:nvSpPr>
          <p:cNvPr id="3" name="Rectangle 2"/>
          <p:cNvSpPr/>
          <p:nvPr/>
        </p:nvSpPr>
        <p:spPr>
          <a:xfrm>
            <a:off x="5292080" y="3068960"/>
            <a:ext cx="2731712" cy="369332"/>
          </a:xfrm>
          <a:prstGeom prst="rect">
            <a:avLst/>
          </a:prstGeom>
        </p:spPr>
        <p:txBody>
          <a:bodyPr wrap="none">
            <a:spAutoFit/>
          </a:bodyPr>
          <a:lstStyle/>
          <a:p>
            <a:pPr marL="342900" indent="-342900" eaLnBrk="0" fontAlgn="base" hangingPunct="0">
              <a:spcBef>
                <a:spcPct val="20000"/>
              </a:spcBef>
              <a:spcAft>
                <a:spcPct val="0"/>
              </a:spcAft>
              <a:defRPr/>
            </a:pPr>
            <a:r>
              <a:rPr lang="fr-FR" kern="0" dirty="0">
                <a:solidFill>
                  <a:srgbClr val="000000"/>
                </a:solidFill>
              </a:rPr>
              <a:t>45+17 = 2+43+17=2+60=62</a:t>
            </a:r>
          </a:p>
        </p:txBody>
      </p:sp>
      <p:sp>
        <p:nvSpPr>
          <p:cNvPr id="4" name="Rectangle 3"/>
          <p:cNvSpPr/>
          <p:nvPr/>
        </p:nvSpPr>
        <p:spPr>
          <a:xfrm>
            <a:off x="755576" y="5301208"/>
            <a:ext cx="3384376" cy="369332"/>
          </a:xfrm>
          <a:prstGeom prst="rect">
            <a:avLst/>
          </a:prstGeom>
        </p:spPr>
        <p:txBody>
          <a:bodyPr wrap="square">
            <a:spAutoFit/>
          </a:bodyPr>
          <a:lstStyle/>
          <a:p>
            <a:r>
              <a:rPr lang="fr-FR" dirty="0"/>
              <a:t>45+17 = 45+20-3=65-3=62</a:t>
            </a:r>
          </a:p>
        </p:txBody>
      </p:sp>
      <p:sp>
        <p:nvSpPr>
          <p:cNvPr id="16" name="Titre 1">
            <a:extLst>
              <a:ext uri="{FF2B5EF4-FFF2-40B4-BE49-F238E27FC236}">
                <a16:creationId xmlns:a16="http://schemas.microsoft.com/office/drawing/2014/main" id="{7ACFBE44-CB49-4959-AB8F-2D9751CC89F8}"/>
              </a:ext>
            </a:extLst>
          </p:cNvPr>
          <p:cNvSpPr>
            <a:spLocks noGrp="1"/>
          </p:cNvSpPr>
          <p:nvPr>
            <p:ph type="title"/>
          </p:nvPr>
        </p:nvSpPr>
        <p:spPr>
          <a:xfrm>
            <a:off x="333613" y="25287"/>
            <a:ext cx="8568952" cy="758903"/>
          </a:xfrm>
        </p:spPr>
        <p:txBody>
          <a:bodyPr>
            <a:noAutofit/>
          </a:bodyPr>
          <a:lstStyle/>
          <a:p>
            <a:r>
              <a:rPr lang="fr-FR" sz="2800" b="1" dirty="0">
                <a:solidFill>
                  <a:schemeClr val="bg1"/>
                </a:solidFill>
              </a:rPr>
              <a:t>Enseigner les procédures de calcul mental (un exemple)</a:t>
            </a:r>
          </a:p>
        </p:txBody>
      </p:sp>
    </p:spTree>
    <p:extLst>
      <p:ext uri="{BB962C8B-B14F-4D97-AF65-F5344CB8AC3E}">
        <p14:creationId xmlns:p14="http://schemas.microsoft.com/office/powerpoint/2010/main" val="370414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bg/>
                                          </p:spTgt>
                                        </p:tgtEl>
                                        <p:attrNameLst>
                                          <p:attrName>style.visibility</p:attrName>
                                        </p:attrNameLst>
                                      </p:cBhvr>
                                      <p:to>
                                        <p:strVal val="visible"/>
                                      </p:to>
                                    </p:set>
                                    <p:anim calcmode="lin" valueType="num">
                                      <p:cBhvr additive="base">
                                        <p:cTn id="7" dur="500" fill="hold"/>
                                        <p:tgtEl>
                                          <p:spTgt spid="28675">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anim calcmode="lin" valueType="num">
                                      <p:cBhvr additive="base">
                                        <p:cTn id="11"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867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bg/>
                                          </p:spTgt>
                                        </p:tgtEl>
                                        <p:attrNameLst>
                                          <p:attrName>style.visibility</p:attrName>
                                        </p:attrNameLst>
                                      </p:cBhvr>
                                      <p:to>
                                        <p:strVal val="visible"/>
                                      </p:to>
                                    </p:set>
                                    <p:anim calcmode="lin" valueType="num">
                                      <p:cBhvr additive="base">
                                        <p:cTn id="15" dur="500" fill="hold"/>
                                        <p:tgtEl>
                                          <p:spTgt spid="12">
                                            <p:bg/>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676">
                                            <p:bg/>
                                          </p:spTgt>
                                        </p:tgtEl>
                                        <p:attrNameLst>
                                          <p:attrName>style.visibility</p:attrName>
                                        </p:attrNameLst>
                                      </p:cBhvr>
                                      <p:to>
                                        <p:strVal val="visible"/>
                                      </p:to>
                                    </p:set>
                                    <p:anim calcmode="lin" valueType="num">
                                      <p:cBhvr additive="base">
                                        <p:cTn id="25" dur="500" fill="hold"/>
                                        <p:tgtEl>
                                          <p:spTgt spid="28676">
                                            <p:bg/>
                                          </p:spTgt>
                                        </p:tgtEl>
                                        <p:attrNameLst>
                                          <p:attrName>ppt_x</p:attrName>
                                        </p:attrNameLst>
                                      </p:cBhvr>
                                      <p:tavLst>
                                        <p:tav tm="0">
                                          <p:val>
                                            <p:strVal val="1+#ppt_w/2"/>
                                          </p:val>
                                        </p:tav>
                                        <p:tav tm="100000">
                                          <p:val>
                                            <p:strVal val="#ppt_x"/>
                                          </p:val>
                                        </p:tav>
                                      </p:tavLst>
                                    </p:anim>
                                    <p:anim calcmode="lin" valueType="num">
                                      <p:cBhvr additive="base">
                                        <p:cTn id="26" dur="500" fill="hold"/>
                                        <p:tgtEl>
                                          <p:spTgt spid="28676">
                                            <p:bg/>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8676">
                                            <p:txEl>
                                              <p:pRg st="0" end="0"/>
                                            </p:txEl>
                                          </p:spTgt>
                                        </p:tgtEl>
                                        <p:attrNameLst>
                                          <p:attrName>style.visibility</p:attrName>
                                        </p:attrNameLst>
                                      </p:cBhvr>
                                      <p:to>
                                        <p:strVal val="visible"/>
                                      </p:to>
                                    </p:set>
                                    <p:anim calcmode="lin" valueType="num">
                                      <p:cBhvr additive="base">
                                        <p:cTn id="29" dur="500" fill="hold"/>
                                        <p:tgtEl>
                                          <p:spTgt spid="28676">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8676">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8677">
                                            <p:bg/>
                                          </p:spTgt>
                                        </p:tgtEl>
                                        <p:attrNameLst>
                                          <p:attrName>style.visibility</p:attrName>
                                        </p:attrNameLst>
                                      </p:cBhvr>
                                      <p:to>
                                        <p:strVal val="visible"/>
                                      </p:to>
                                    </p:set>
                                    <p:anim calcmode="lin" valueType="num">
                                      <p:cBhvr additive="base">
                                        <p:cTn id="39" dur="500" fill="hold"/>
                                        <p:tgtEl>
                                          <p:spTgt spid="28677">
                                            <p:bg/>
                                          </p:spTgt>
                                        </p:tgtEl>
                                        <p:attrNameLst>
                                          <p:attrName>ppt_x</p:attrName>
                                        </p:attrNameLst>
                                      </p:cBhvr>
                                      <p:tavLst>
                                        <p:tav tm="0">
                                          <p:val>
                                            <p:strVal val="0-#ppt_w/2"/>
                                          </p:val>
                                        </p:tav>
                                        <p:tav tm="100000">
                                          <p:val>
                                            <p:strVal val="#ppt_x"/>
                                          </p:val>
                                        </p:tav>
                                      </p:tavLst>
                                    </p:anim>
                                    <p:anim calcmode="lin" valueType="num">
                                      <p:cBhvr additive="base">
                                        <p:cTn id="40" dur="500" fill="hold"/>
                                        <p:tgtEl>
                                          <p:spTgt spid="28677">
                                            <p:bg/>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8677">
                                            <p:txEl>
                                              <p:pRg st="0" end="0"/>
                                            </p:txEl>
                                          </p:spTgt>
                                        </p:tgtEl>
                                        <p:attrNameLst>
                                          <p:attrName>style.visibility</p:attrName>
                                        </p:attrNameLst>
                                      </p:cBhvr>
                                      <p:to>
                                        <p:strVal val="visible"/>
                                      </p:to>
                                    </p:set>
                                    <p:anim calcmode="lin" valueType="num">
                                      <p:cBhvr additive="base">
                                        <p:cTn id="43" dur="500" fill="hold"/>
                                        <p:tgtEl>
                                          <p:spTgt spid="28677">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67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4">
                                            <p:bg/>
                                          </p:spTgt>
                                        </p:tgtEl>
                                        <p:attrNameLst>
                                          <p:attrName>style.visibility</p:attrName>
                                        </p:attrNameLst>
                                      </p:cBhvr>
                                      <p:to>
                                        <p:strVal val="visible"/>
                                      </p:to>
                                    </p:set>
                                    <p:anim calcmode="lin" valueType="num">
                                      <p:cBhvr additive="base">
                                        <p:cTn id="47" dur="500" fill="hold"/>
                                        <p:tgtEl>
                                          <p:spTgt spid="14">
                                            <p:bg/>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
                                            <p:bg/>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anim calcmode="lin" valueType="num">
                                      <p:cBhvr additive="base">
                                        <p:cTn id="5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8678">
                                            <p:txEl>
                                              <p:pRg st="0" end="0"/>
                                            </p:txEl>
                                          </p:spTgt>
                                        </p:tgtEl>
                                        <p:attrNameLst>
                                          <p:attrName>style.visibility</p:attrName>
                                        </p:attrNameLst>
                                      </p:cBhvr>
                                      <p:to>
                                        <p:strVal val="visible"/>
                                      </p:to>
                                    </p:set>
                                    <p:anim calcmode="lin" valueType="num">
                                      <p:cBhvr additive="base">
                                        <p:cTn id="57" dur="500" fill="hold"/>
                                        <p:tgtEl>
                                          <p:spTgt spid="28678">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8678">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8678">
                                            <p:txEl>
                                              <p:pRg st="1" end="1"/>
                                            </p:txEl>
                                          </p:spTgt>
                                        </p:tgtEl>
                                        <p:attrNameLst>
                                          <p:attrName>style.visibility</p:attrName>
                                        </p:attrNameLst>
                                      </p:cBhvr>
                                      <p:to>
                                        <p:strVal val="visible"/>
                                      </p:to>
                                    </p:set>
                                    <p:anim calcmode="lin" valueType="num">
                                      <p:cBhvr additive="base">
                                        <p:cTn id="61" dur="500" fill="hold"/>
                                        <p:tgtEl>
                                          <p:spTgt spid="28678">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867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nimBg="1"/>
      <p:bldP spid="28676" grpId="0" build="p" animBg="1"/>
      <p:bldP spid="28677" grpId="0" build="p" animBg="1"/>
      <p:bldP spid="28678" grpId="0" build="p"/>
      <p:bldP spid="12" grpId="0" build="p" animBg="1"/>
      <p:bldP spid="13" grpId="0" animBg="1"/>
      <p:bldP spid="14"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ce réservé du contenu 2"/>
          <p:cNvSpPr>
            <a:spLocks noGrp="1"/>
          </p:cNvSpPr>
          <p:nvPr>
            <p:ph sz="quarter" idx="1"/>
          </p:nvPr>
        </p:nvSpPr>
        <p:spPr>
          <a:solidFill>
            <a:srgbClr val="00B0F0"/>
          </a:solidFill>
        </p:spPr>
        <p:txBody>
          <a:bodyPr/>
          <a:lstStyle/>
          <a:p>
            <a:r>
              <a:rPr lang="fr-FR"/>
              <a:t>Une semaine sur la procédure 1</a:t>
            </a:r>
          </a:p>
        </p:txBody>
      </p:sp>
      <p:sp>
        <p:nvSpPr>
          <p:cNvPr id="28676" name="Espace réservé du contenu 3"/>
          <p:cNvSpPr>
            <a:spLocks noGrp="1"/>
          </p:cNvSpPr>
          <p:nvPr>
            <p:ph sz="quarter" idx="2"/>
          </p:nvPr>
        </p:nvSpPr>
        <p:spPr>
          <a:solidFill>
            <a:srgbClr val="00B050"/>
          </a:solidFill>
        </p:spPr>
        <p:txBody>
          <a:bodyPr/>
          <a:lstStyle/>
          <a:p>
            <a:r>
              <a:rPr lang="fr-FR"/>
              <a:t>Une semaine sur la procédure 2</a:t>
            </a:r>
          </a:p>
        </p:txBody>
      </p:sp>
      <p:sp>
        <p:nvSpPr>
          <p:cNvPr id="28677" name="Espace réservé du contenu 4"/>
          <p:cNvSpPr>
            <a:spLocks noGrp="1"/>
          </p:cNvSpPr>
          <p:nvPr>
            <p:ph sz="quarter" idx="3"/>
          </p:nvPr>
        </p:nvSpPr>
        <p:spPr>
          <a:solidFill>
            <a:srgbClr val="FF66FF"/>
          </a:solidFill>
        </p:spPr>
        <p:txBody>
          <a:bodyPr/>
          <a:lstStyle/>
          <a:p>
            <a:r>
              <a:rPr lang="fr-FR" dirty="0"/>
              <a:t>Une semaine sur la procédure 3</a:t>
            </a:r>
          </a:p>
          <a:p>
            <a:endParaRPr lang="fr-FR" dirty="0"/>
          </a:p>
        </p:txBody>
      </p:sp>
      <p:sp>
        <p:nvSpPr>
          <p:cNvPr id="28678" name="Espace réservé du contenu 5"/>
          <p:cNvSpPr>
            <a:spLocks noGrp="1"/>
          </p:cNvSpPr>
          <p:nvPr>
            <p:ph sz="quarter" idx="4"/>
          </p:nvPr>
        </p:nvSpPr>
        <p:spPr>
          <a:noFill/>
        </p:spPr>
        <p:style>
          <a:lnRef idx="0">
            <a:scrgbClr r="0" g="0" b="0"/>
          </a:lnRef>
          <a:fillRef idx="1002">
            <a:schemeClr val="lt1"/>
          </a:fillRef>
          <a:effectRef idx="0">
            <a:scrgbClr r="0" g="0" b="0"/>
          </a:effectRef>
          <a:fontRef idx="major"/>
        </p:style>
        <p:txBody>
          <a:bodyPr/>
          <a:lstStyle/>
          <a:p>
            <a:pPr>
              <a:buFontTx/>
              <a:buNone/>
              <a:defRPr/>
            </a:pPr>
            <a:r>
              <a:rPr lang="fr-FR" dirty="0">
                <a:effectLst>
                  <a:outerShdw blurRad="38100" dist="38100" dir="2700000" algn="tl">
                    <a:srgbClr val="000000">
                      <a:alpha val="43137"/>
                    </a:srgbClr>
                  </a:outerShdw>
                </a:effectLst>
              </a:rPr>
              <a:t>ADAPTATION</a:t>
            </a:r>
            <a:endParaRPr lang="fr-FR" dirty="0"/>
          </a:p>
          <a:p>
            <a:pPr>
              <a:defRPr/>
            </a:pPr>
            <a:r>
              <a:rPr lang="fr-FR" dirty="0"/>
              <a:t>Une semaine où l’élève a le choix de l’utilisation …</a:t>
            </a:r>
          </a:p>
        </p:txBody>
      </p:sp>
      <p:sp>
        <p:nvSpPr>
          <p:cNvPr id="15366" name="Espace réservé du numéro de diapositive 7"/>
          <p:cNvSpPr>
            <a:spLocks noGrp="1"/>
          </p:cNvSpPr>
          <p:nvPr>
            <p:ph type="sldNum" sz="quarter" idx="12"/>
          </p:nvPr>
        </p:nvSpPr>
        <p:spPr>
          <a:noFill/>
        </p:spPr>
        <p:txBody>
          <a:bodyPr/>
          <a:lstStyle/>
          <a:p>
            <a:fld id="{7E36B016-DAB5-46F8-8174-3D96D58C846F}" type="slidenum">
              <a:rPr lang="fr-FR" smtClean="0">
                <a:solidFill>
                  <a:srgbClr val="000000"/>
                </a:solidFill>
              </a:rPr>
              <a:pPr/>
              <a:t>32</a:t>
            </a:fld>
            <a:endParaRPr lang="fr-FR">
              <a:solidFill>
                <a:srgbClr val="000000"/>
              </a:solidFill>
            </a:endParaRPr>
          </a:p>
        </p:txBody>
      </p:sp>
      <p:sp>
        <p:nvSpPr>
          <p:cNvPr id="12" name="Espace réservé du contenu 7"/>
          <p:cNvSpPr txBox="1">
            <a:spLocks/>
          </p:cNvSpPr>
          <p:nvPr/>
        </p:nvSpPr>
        <p:spPr bwMode="auto">
          <a:xfrm>
            <a:off x="500064" y="2714627"/>
            <a:ext cx="3786187" cy="714375"/>
          </a:xfrm>
          <a:prstGeom prst="rect">
            <a:avLst/>
          </a:prstGeom>
          <a:solidFill>
            <a:srgbClr val="A8EFF6"/>
          </a:solidFill>
          <a:ln w="9525">
            <a:noFill/>
            <a:miter lim="800000"/>
            <a:headEnd/>
            <a:tailEnd/>
          </a:ln>
        </p:spPr>
        <p:txBody>
          <a:bodyPr>
            <a:normAutofit/>
          </a:bodyPr>
          <a:lstStyle/>
          <a:p>
            <a:pPr marL="342900" indent="-342900" fontAlgn="base">
              <a:spcBef>
                <a:spcPct val="20000"/>
              </a:spcBef>
              <a:spcAft>
                <a:spcPct val="0"/>
              </a:spcAft>
              <a:defRPr/>
            </a:pPr>
            <a:r>
              <a:rPr lang="fr-FR" sz="2000" i="1" kern="0" dirty="0">
                <a:solidFill>
                  <a:srgbClr val="000000"/>
                </a:solidFill>
              </a:rPr>
              <a:t>Décomposition du 2</a:t>
            </a:r>
            <a:r>
              <a:rPr lang="fr-FR" sz="2000" i="1" kern="0" baseline="30000" dirty="0">
                <a:solidFill>
                  <a:srgbClr val="000000"/>
                </a:solidFill>
              </a:rPr>
              <a:t>nd</a:t>
            </a:r>
            <a:r>
              <a:rPr lang="fr-FR" sz="2000" i="1" kern="0" dirty="0">
                <a:solidFill>
                  <a:srgbClr val="000000"/>
                </a:solidFill>
              </a:rPr>
              <a:t> nombre</a:t>
            </a:r>
          </a:p>
          <a:p>
            <a:pPr marL="342900" indent="-342900" fontAlgn="base">
              <a:spcBef>
                <a:spcPct val="20000"/>
              </a:spcBef>
              <a:spcAft>
                <a:spcPct val="0"/>
              </a:spcAft>
              <a:defRPr/>
            </a:pPr>
            <a:endParaRPr lang="fr-FR" sz="2000" i="1" kern="0" dirty="0">
              <a:solidFill>
                <a:srgbClr val="000000"/>
              </a:solidFill>
            </a:endParaRPr>
          </a:p>
        </p:txBody>
      </p:sp>
      <p:sp>
        <p:nvSpPr>
          <p:cNvPr id="13" name="Espace réservé du contenu 7"/>
          <p:cNvSpPr txBox="1">
            <a:spLocks/>
          </p:cNvSpPr>
          <p:nvPr/>
        </p:nvSpPr>
        <p:spPr bwMode="auto">
          <a:xfrm>
            <a:off x="4714876" y="2786065"/>
            <a:ext cx="3929063" cy="642937"/>
          </a:xfrm>
          <a:prstGeom prst="rect">
            <a:avLst/>
          </a:prstGeom>
          <a:solidFill>
            <a:srgbClr val="99FF99"/>
          </a:solidFill>
          <a:ln w="9525">
            <a:noFill/>
            <a:miter lim="800000"/>
            <a:headEnd/>
            <a:tailEnd/>
          </a:ln>
        </p:spPr>
        <p:txBody>
          <a:bodyPr/>
          <a:lstStyle/>
          <a:p>
            <a:pPr marL="342900" indent="-342900" eaLnBrk="0" fontAlgn="base" hangingPunct="0">
              <a:spcBef>
                <a:spcPct val="20000"/>
              </a:spcBef>
              <a:spcAft>
                <a:spcPct val="0"/>
              </a:spcAft>
              <a:defRPr/>
            </a:pPr>
            <a:r>
              <a:rPr lang="fr-FR" sz="2000" i="1" kern="0" dirty="0">
                <a:solidFill>
                  <a:srgbClr val="000000"/>
                </a:solidFill>
              </a:rPr>
              <a:t>Passage à la dizaine supérieure</a:t>
            </a:r>
          </a:p>
          <a:p>
            <a:pPr marL="342900" indent="-342900" eaLnBrk="0" fontAlgn="base" hangingPunct="0">
              <a:spcBef>
                <a:spcPct val="20000"/>
              </a:spcBef>
              <a:spcAft>
                <a:spcPct val="0"/>
              </a:spcAft>
              <a:defRPr/>
            </a:pPr>
            <a:endParaRPr lang="fr-FR" sz="2000" i="1" kern="0" dirty="0">
              <a:solidFill>
                <a:srgbClr val="000000"/>
              </a:solidFill>
            </a:endParaRPr>
          </a:p>
        </p:txBody>
      </p:sp>
      <p:sp>
        <p:nvSpPr>
          <p:cNvPr id="14" name="Espace réservé du contenu 7"/>
          <p:cNvSpPr txBox="1">
            <a:spLocks/>
          </p:cNvSpPr>
          <p:nvPr/>
        </p:nvSpPr>
        <p:spPr bwMode="auto">
          <a:xfrm>
            <a:off x="571501" y="5072063"/>
            <a:ext cx="3786188" cy="571500"/>
          </a:xfrm>
          <a:prstGeom prst="rect">
            <a:avLst/>
          </a:prstGeom>
          <a:solidFill>
            <a:srgbClr val="F1ADCF"/>
          </a:solidFill>
          <a:ln w="9525">
            <a:noFill/>
            <a:miter lim="800000"/>
            <a:headEnd/>
            <a:tailEnd/>
          </a:ln>
        </p:spPr>
        <p:txBody>
          <a:bodyPr>
            <a:normAutofit fontScale="92500"/>
          </a:bodyPr>
          <a:lstStyle/>
          <a:p>
            <a:pPr marL="342900" indent="-342900" fontAlgn="base">
              <a:spcBef>
                <a:spcPct val="20000"/>
              </a:spcBef>
              <a:spcAft>
                <a:spcPct val="0"/>
              </a:spcAft>
              <a:defRPr/>
            </a:pPr>
            <a:r>
              <a:rPr lang="fr-FR" sz="2400" i="1" kern="0">
                <a:solidFill>
                  <a:srgbClr val="000000"/>
                </a:solidFill>
              </a:rPr>
              <a:t>Ajout de dizaine et soustraction</a:t>
            </a:r>
          </a:p>
          <a:p>
            <a:pPr marL="342900" indent="-342900" fontAlgn="base">
              <a:spcBef>
                <a:spcPct val="20000"/>
              </a:spcBef>
              <a:spcAft>
                <a:spcPct val="0"/>
              </a:spcAft>
              <a:defRPr/>
            </a:pPr>
            <a:endParaRPr lang="fr-FR" sz="2400" i="1" kern="0" dirty="0">
              <a:solidFill>
                <a:srgbClr val="000000"/>
              </a:solidFill>
            </a:endParaRPr>
          </a:p>
        </p:txBody>
      </p:sp>
      <p:sp>
        <p:nvSpPr>
          <p:cNvPr id="11" name="Espace réservé du contenu 4"/>
          <p:cNvSpPr txBox="1">
            <a:spLocks/>
          </p:cNvSpPr>
          <p:nvPr/>
        </p:nvSpPr>
        <p:spPr bwMode="auto">
          <a:xfrm>
            <a:off x="0" y="1071546"/>
            <a:ext cx="9144000" cy="5357850"/>
          </a:xfrm>
          <a:prstGeom prst="rect">
            <a:avLst/>
          </a:prstGeom>
          <a:ln>
            <a:headEnd/>
            <a:tailEnd/>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defRPr/>
            </a:pPr>
            <a:r>
              <a:rPr lang="fr-FR" sz="3200" kern="0" dirty="0">
                <a:solidFill>
                  <a:srgbClr val="000000"/>
                </a:solidFill>
              </a:rPr>
              <a:t>La construction de «  </a:t>
            </a:r>
            <a:r>
              <a:rPr lang="fr-FR" sz="3200" b="1" kern="0" dirty="0">
                <a:solidFill>
                  <a:srgbClr val="000000"/>
                </a:solidFill>
              </a:rPr>
              <a:t>procédures personnelles </a:t>
            </a:r>
            <a:r>
              <a:rPr lang="fr-FR" sz="3200" kern="0" dirty="0">
                <a:solidFill>
                  <a:srgbClr val="000000"/>
                </a:solidFill>
              </a:rPr>
              <a:t>» est la combinaison, le choix :</a:t>
            </a:r>
          </a:p>
          <a:p>
            <a:pPr marL="342900" indent="-342900" eaLnBrk="0" fontAlgn="base" hangingPunct="0">
              <a:spcBef>
                <a:spcPct val="20000"/>
              </a:spcBef>
              <a:spcAft>
                <a:spcPct val="0"/>
              </a:spcAft>
              <a:defRPr/>
            </a:pPr>
            <a:endParaRPr lang="fr-FR" sz="3200" kern="0" dirty="0">
              <a:solidFill>
                <a:srgbClr val="000000"/>
              </a:solidFill>
            </a:endParaRPr>
          </a:p>
          <a:p>
            <a:pPr marL="800100" lvl="1" indent="-342900" eaLnBrk="0" fontAlgn="base" hangingPunct="0">
              <a:spcBef>
                <a:spcPct val="20000"/>
              </a:spcBef>
              <a:spcAft>
                <a:spcPct val="0"/>
              </a:spcAft>
              <a:buFont typeface="Wingdings" pitchFamily="2" charset="2"/>
              <a:buChar char="Ø"/>
            </a:pPr>
            <a:r>
              <a:rPr lang="fr-FR" sz="3200" kern="0" dirty="0">
                <a:solidFill>
                  <a:srgbClr val="000000"/>
                </a:solidFill>
              </a:rPr>
              <a:t> d’une procédure parmi celles qui ont été apprises</a:t>
            </a:r>
          </a:p>
          <a:p>
            <a:pPr marL="800100" lvl="1" indent="-342900" eaLnBrk="0" fontAlgn="base" hangingPunct="0">
              <a:spcBef>
                <a:spcPct val="20000"/>
              </a:spcBef>
              <a:spcAft>
                <a:spcPct val="0"/>
              </a:spcAft>
              <a:buFont typeface="Wingdings" pitchFamily="2" charset="2"/>
              <a:buChar char="Ø"/>
            </a:pPr>
            <a:endParaRPr lang="fr-FR" sz="1600" kern="0" dirty="0">
              <a:solidFill>
                <a:srgbClr val="000000"/>
              </a:solidFill>
            </a:endParaRPr>
          </a:p>
          <a:p>
            <a:pPr marL="800100" lvl="1" indent="-342900" eaLnBrk="0" fontAlgn="base" hangingPunct="0">
              <a:spcBef>
                <a:spcPct val="20000"/>
              </a:spcBef>
              <a:spcAft>
                <a:spcPct val="0"/>
              </a:spcAft>
              <a:buFont typeface="Wingdings" pitchFamily="2" charset="2"/>
              <a:buChar char="Ø"/>
            </a:pPr>
            <a:r>
              <a:rPr lang="fr-FR" sz="3200" kern="0" dirty="0">
                <a:solidFill>
                  <a:srgbClr val="000000"/>
                </a:solidFill>
              </a:rPr>
              <a:t> d’une mémoire des faits numériques disponible</a:t>
            </a:r>
          </a:p>
          <a:p>
            <a:pPr marL="800100" lvl="1" indent="-342900" eaLnBrk="0" fontAlgn="base" hangingPunct="0">
              <a:spcBef>
                <a:spcPct val="20000"/>
              </a:spcBef>
              <a:spcAft>
                <a:spcPct val="0"/>
              </a:spcAft>
              <a:buFont typeface="Wingdings" pitchFamily="2" charset="2"/>
              <a:buChar char="Ø"/>
            </a:pPr>
            <a:endParaRPr lang="fr-FR" sz="1600" kern="0" dirty="0">
              <a:solidFill>
                <a:srgbClr val="000000"/>
              </a:solidFill>
            </a:endParaRPr>
          </a:p>
          <a:p>
            <a:pPr marL="800100" lvl="1" indent="-342900" eaLnBrk="0" fontAlgn="base" hangingPunct="0">
              <a:spcBef>
                <a:spcPct val="20000"/>
              </a:spcBef>
              <a:spcAft>
                <a:spcPct val="0"/>
              </a:spcAft>
              <a:buFont typeface="Wingdings" pitchFamily="2" charset="2"/>
              <a:buChar char="Ø"/>
            </a:pPr>
            <a:r>
              <a:rPr lang="fr-FR" sz="3200" kern="0" dirty="0">
                <a:solidFill>
                  <a:srgbClr val="000000"/>
                </a:solidFill>
              </a:rPr>
              <a:t> d’une habileté à utiliser une décomposition pertinente des nombres </a:t>
            </a:r>
          </a:p>
        </p:txBody>
      </p:sp>
      <p:sp>
        <p:nvSpPr>
          <p:cNvPr id="16" name="Titre 1">
            <a:extLst>
              <a:ext uri="{FF2B5EF4-FFF2-40B4-BE49-F238E27FC236}">
                <a16:creationId xmlns:a16="http://schemas.microsoft.com/office/drawing/2014/main" id="{7ACFBE44-CB49-4959-AB8F-2D9751CC89F8}"/>
              </a:ext>
            </a:extLst>
          </p:cNvPr>
          <p:cNvSpPr>
            <a:spLocks noGrp="1"/>
          </p:cNvSpPr>
          <p:nvPr>
            <p:ph type="title"/>
          </p:nvPr>
        </p:nvSpPr>
        <p:spPr>
          <a:xfrm>
            <a:off x="251520" y="26910"/>
            <a:ext cx="8568952" cy="758903"/>
          </a:xfrm>
        </p:spPr>
        <p:txBody>
          <a:bodyPr>
            <a:noAutofit/>
          </a:bodyPr>
          <a:lstStyle/>
          <a:p>
            <a:r>
              <a:rPr lang="fr-FR" sz="3200" b="1" dirty="0">
                <a:solidFill>
                  <a:schemeClr val="bg1"/>
                </a:solidFill>
              </a:rPr>
              <a:t>Enseigner les procédures de calcul mental</a:t>
            </a:r>
          </a:p>
        </p:txBody>
      </p:sp>
    </p:spTree>
    <p:extLst>
      <p:ext uri="{BB962C8B-B14F-4D97-AF65-F5344CB8AC3E}">
        <p14:creationId xmlns:p14="http://schemas.microsoft.com/office/powerpoint/2010/main" val="391616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bg/>
                                          </p:spTgt>
                                        </p:tgtEl>
                                        <p:attrNameLst>
                                          <p:attrName>style.visibility</p:attrName>
                                        </p:attrNameLst>
                                      </p:cBhvr>
                                      <p:to>
                                        <p:strVal val="visible"/>
                                      </p:to>
                                    </p:set>
                                    <p:anim calcmode="lin" valueType="num">
                                      <p:cBhvr additive="base">
                                        <p:cTn id="7" dur="500" fill="hold"/>
                                        <p:tgtEl>
                                          <p:spTgt spid="28675">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anim calcmode="lin" valueType="num">
                                      <p:cBhvr additive="base">
                                        <p:cTn id="11"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867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bg/>
                                          </p:spTgt>
                                        </p:tgtEl>
                                        <p:attrNameLst>
                                          <p:attrName>style.visibility</p:attrName>
                                        </p:attrNameLst>
                                      </p:cBhvr>
                                      <p:to>
                                        <p:strVal val="visible"/>
                                      </p:to>
                                    </p:set>
                                    <p:anim calcmode="lin" valueType="num">
                                      <p:cBhvr additive="base">
                                        <p:cTn id="15" dur="500" fill="hold"/>
                                        <p:tgtEl>
                                          <p:spTgt spid="12">
                                            <p:bg/>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676">
                                            <p:bg/>
                                          </p:spTgt>
                                        </p:tgtEl>
                                        <p:attrNameLst>
                                          <p:attrName>style.visibility</p:attrName>
                                        </p:attrNameLst>
                                      </p:cBhvr>
                                      <p:to>
                                        <p:strVal val="visible"/>
                                      </p:to>
                                    </p:set>
                                    <p:anim calcmode="lin" valueType="num">
                                      <p:cBhvr additive="base">
                                        <p:cTn id="25" dur="500" fill="hold"/>
                                        <p:tgtEl>
                                          <p:spTgt spid="28676">
                                            <p:bg/>
                                          </p:spTgt>
                                        </p:tgtEl>
                                        <p:attrNameLst>
                                          <p:attrName>ppt_x</p:attrName>
                                        </p:attrNameLst>
                                      </p:cBhvr>
                                      <p:tavLst>
                                        <p:tav tm="0">
                                          <p:val>
                                            <p:strVal val="1+#ppt_w/2"/>
                                          </p:val>
                                        </p:tav>
                                        <p:tav tm="100000">
                                          <p:val>
                                            <p:strVal val="#ppt_x"/>
                                          </p:val>
                                        </p:tav>
                                      </p:tavLst>
                                    </p:anim>
                                    <p:anim calcmode="lin" valueType="num">
                                      <p:cBhvr additive="base">
                                        <p:cTn id="26" dur="500" fill="hold"/>
                                        <p:tgtEl>
                                          <p:spTgt spid="28676">
                                            <p:bg/>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8676">
                                            <p:txEl>
                                              <p:pRg st="0" end="0"/>
                                            </p:txEl>
                                          </p:spTgt>
                                        </p:tgtEl>
                                        <p:attrNameLst>
                                          <p:attrName>style.visibility</p:attrName>
                                        </p:attrNameLst>
                                      </p:cBhvr>
                                      <p:to>
                                        <p:strVal val="visible"/>
                                      </p:to>
                                    </p:set>
                                    <p:anim calcmode="lin" valueType="num">
                                      <p:cBhvr additive="base">
                                        <p:cTn id="29" dur="500" fill="hold"/>
                                        <p:tgtEl>
                                          <p:spTgt spid="28676">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8676">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8677">
                                            <p:bg/>
                                          </p:spTgt>
                                        </p:tgtEl>
                                        <p:attrNameLst>
                                          <p:attrName>style.visibility</p:attrName>
                                        </p:attrNameLst>
                                      </p:cBhvr>
                                      <p:to>
                                        <p:strVal val="visible"/>
                                      </p:to>
                                    </p:set>
                                    <p:anim calcmode="lin" valueType="num">
                                      <p:cBhvr additive="base">
                                        <p:cTn id="39" dur="500" fill="hold"/>
                                        <p:tgtEl>
                                          <p:spTgt spid="28677">
                                            <p:bg/>
                                          </p:spTgt>
                                        </p:tgtEl>
                                        <p:attrNameLst>
                                          <p:attrName>ppt_x</p:attrName>
                                        </p:attrNameLst>
                                      </p:cBhvr>
                                      <p:tavLst>
                                        <p:tav tm="0">
                                          <p:val>
                                            <p:strVal val="0-#ppt_w/2"/>
                                          </p:val>
                                        </p:tav>
                                        <p:tav tm="100000">
                                          <p:val>
                                            <p:strVal val="#ppt_x"/>
                                          </p:val>
                                        </p:tav>
                                      </p:tavLst>
                                    </p:anim>
                                    <p:anim calcmode="lin" valueType="num">
                                      <p:cBhvr additive="base">
                                        <p:cTn id="40" dur="500" fill="hold"/>
                                        <p:tgtEl>
                                          <p:spTgt spid="28677">
                                            <p:bg/>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8677">
                                            <p:txEl>
                                              <p:pRg st="0" end="0"/>
                                            </p:txEl>
                                          </p:spTgt>
                                        </p:tgtEl>
                                        <p:attrNameLst>
                                          <p:attrName>style.visibility</p:attrName>
                                        </p:attrNameLst>
                                      </p:cBhvr>
                                      <p:to>
                                        <p:strVal val="visible"/>
                                      </p:to>
                                    </p:set>
                                    <p:anim calcmode="lin" valueType="num">
                                      <p:cBhvr additive="base">
                                        <p:cTn id="43" dur="500" fill="hold"/>
                                        <p:tgtEl>
                                          <p:spTgt spid="28677">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67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4">
                                            <p:bg/>
                                          </p:spTgt>
                                        </p:tgtEl>
                                        <p:attrNameLst>
                                          <p:attrName>style.visibility</p:attrName>
                                        </p:attrNameLst>
                                      </p:cBhvr>
                                      <p:to>
                                        <p:strVal val="visible"/>
                                      </p:to>
                                    </p:set>
                                    <p:anim calcmode="lin" valueType="num">
                                      <p:cBhvr additive="base">
                                        <p:cTn id="47" dur="500" fill="hold"/>
                                        <p:tgtEl>
                                          <p:spTgt spid="14">
                                            <p:bg/>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
                                            <p:bg/>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anim calcmode="lin" valueType="num">
                                      <p:cBhvr additive="base">
                                        <p:cTn id="5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8678">
                                            <p:txEl>
                                              <p:pRg st="0" end="0"/>
                                            </p:txEl>
                                          </p:spTgt>
                                        </p:tgtEl>
                                        <p:attrNameLst>
                                          <p:attrName>style.visibility</p:attrName>
                                        </p:attrNameLst>
                                      </p:cBhvr>
                                      <p:to>
                                        <p:strVal val="visible"/>
                                      </p:to>
                                    </p:set>
                                    <p:anim calcmode="lin" valueType="num">
                                      <p:cBhvr additive="base">
                                        <p:cTn id="57" dur="500" fill="hold"/>
                                        <p:tgtEl>
                                          <p:spTgt spid="28678">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8678">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8678">
                                            <p:txEl>
                                              <p:pRg st="1" end="1"/>
                                            </p:txEl>
                                          </p:spTgt>
                                        </p:tgtEl>
                                        <p:attrNameLst>
                                          <p:attrName>style.visibility</p:attrName>
                                        </p:attrNameLst>
                                      </p:cBhvr>
                                      <p:to>
                                        <p:strVal val="visible"/>
                                      </p:to>
                                    </p:set>
                                    <p:anim calcmode="lin" valueType="num">
                                      <p:cBhvr additive="base">
                                        <p:cTn id="61" dur="500" fill="hold"/>
                                        <p:tgtEl>
                                          <p:spTgt spid="28678">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86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1">
                                            <p:bg/>
                                          </p:spTgt>
                                        </p:tgtEl>
                                        <p:attrNameLst>
                                          <p:attrName>style.visibility</p:attrName>
                                        </p:attrNameLst>
                                      </p:cBhvr>
                                      <p:to>
                                        <p:strVal val="visible"/>
                                      </p:to>
                                    </p:set>
                                    <p:anim calcmode="lin" valueType="num">
                                      <p:cBhvr additive="base">
                                        <p:cTn id="67" dur="500" fill="hold"/>
                                        <p:tgtEl>
                                          <p:spTgt spid="11">
                                            <p:bg/>
                                          </p:spTgt>
                                        </p:tgtEl>
                                        <p:attrNameLst>
                                          <p:attrName>ppt_x</p:attrName>
                                        </p:attrNameLst>
                                      </p:cBhvr>
                                      <p:tavLst>
                                        <p:tav tm="0">
                                          <p:val>
                                            <p:strVal val="0-#ppt_w/2"/>
                                          </p:val>
                                        </p:tav>
                                        <p:tav tm="100000">
                                          <p:val>
                                            <p:strVal val="#ppt_x"/>
                                          </p:val>
                                        </p:tav>
                                      </p:tavLst>
                                    </p:anim>
                                    <p:anim calcmode="lin" valueType="num">
                                      <p:cBhvr additive="base">
                                        <p:cTn id="68" dur="500" fill="hold"/>
                                        <p:tgtEl>
                                          <p:spTgt spid="11">
                                            <p:bg/>
                                          </p:spTgt>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1">
                                            <p:txEl>
                                              <p:pRg st="0" end="0"/>
                                            </p:txEl>
                                          </p:spTgt>
                                        </p:tgtEl>
                                        <p:attrNameLst>
                                          <p:attrName>style.visibility</p:attrName>
                                        </p:attrNameLst>
                                      </p:cBhvr>
                                      <p:to>
                                        <p:strVal val="visible"/>
                                      </p:to>
                                    </p:set>
                                    <p:anim calcmode="lin" valueType="num">
                                      <p:cBhvr additive="base">
                                        <p:cTn id="71"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11">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1">
                                            <p:txEl>
                                              <p:pRg st="2" end="2"/>
                                            </p:txEl>
                                          </p:spTgt>
                                        </p:tgtEl>
                                        <p:attrNameLst>
                                          <p:attrName>style.visibility</p:attrName>
                                        </p:attrNameLst>
                                      </p:cBhvr>
                                      <p:to>
                                        <p:strVal val="visible"/>
                                      </p:to>
                                    </p:set>
                                    <p:anim calcmode="lin" valueType="num">
                                      <p:cBhvr additive="base">
                                        <p:cTn id="75"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11">
                                            <p:txEl>
                                              <p:pRg st="2" end="2"/>
                                            </p:txEl>
                                          </p:spTgt>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1">
                                            <p:txEl>
                                              <p:pRg st="4" end="4"/>
                                            </p:txEl>
                                          </p:spTgt>
                                        </p:tgtEl>
                                        <p:attrNameLst>
                                          <p:attrName>style.visibility</p:attrName>
                                        </p:attrNameLst>
                                      </p:cBhvr>
                                      <p:to>
                                        <p:strVal val="visible"/>
                                      </p:to>
                                    </p:set>
                                    <p:anim calcmode="lin" valueType="num">
                                      <p:cBhvr additive="base">
                                        <p:cTn id="79"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1">
                                            <p:txEl>
                                              <p:pRg st="4" end="4"/>
                                            </p:txEl>
                                          </p:spTgt>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11">
                                            <p:txEl>
                                              <p:pRg st="6" end="6"/>
                                            </p:txEl>
                                          </p:spTgt>
                                        </p:tgtEl>
                                        <p:attrNameLst>
                                          <p:attrName>style.visibility</p:attrName>
                                        </p:attrNameLst>
                                      </p:cBhvr>
                                      <p:to>
                                        <p:strVal val="visible"/>
                                      </p:to>
                                    </p:set>
                                    <p:anim calcmode="lin" valueType="num">
                                      <p:cBhvr additive="base">
                                        <p:cTn id="83"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11">
                                            <p:txEl>
                                              <p:pRg st="6" end="6"/>
                                            </p:txEl>
                                          </p:spTgt>
                                        </p:tgtEl>
                                        <p:attrNameLst>
                                          <p:attrName>ppt_y</p:attrName>
                                        </p:attrNameLst>
                                      </p:cBhvr>
                                      <p:tavLst>
                                        <p:tav tm="0">
                                          <p:val>
                                            <p:strVal val="#ppt_y"/>
                                          </p:val>
                                        </p:tav>
                                        <p:tav tm="100000">
                                          <p:val>
                                            <p:strVal val="#ppt_y"/>
                                          </p:val>
                                        </p:tav>
                                      </p:tavLst>
                                    </p:anim>
                                  </p:childTnLst>
                                </p:cTn>
                              </p:par>
                              <p:par>
                                <p:cTn id="85" presetID="2" presetClass="entr" presetSubtype="1" fill="hold" grpId="1" nodeType="withEffect">
                                  <p:stCondLst>
                                    <p:cond delay="0"/>
                                  </p:stCondLst>
                                  <p:childTnLst>
                                    <p:set>
                                      <p:cBhvr>
                                        <p:cTn id="86" dur="1" fill="hold">
                                          <p:stCondLst>
                                            <p:cond delay="0"/>
                                          </p:stCondLst>
                                        </p:cTn>
                                        <p:tgtEl>
                                          <p:spTgt spid="11">
                                            <p:bg/>
                                          </p:spTgt>
                                        </p:tgtEl>
                                        <p:attrNameLst>
                                          <p:attrName>style.visibility</p:attrName>
                                        </p:attrNameLst>
                                      </p:cBhvr>
                                      <p:to>
                                        <p:strVal val="visible"/>
                                      </p:to>
                                    </p:set>
                                    <p:anim calcmode="lin" valueType="num">
                                      <p:cBhvr additive="base">
                                        <p:cTn id="8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8" dur="500" fill="hold"/>
                                        <p:tgtEl>
                                          <p:spTgt spid="11">
                                            <p:bg/>
                                          </p:spTgt>
                                        </p:tgtEl>
                                        <p:attrNameLst>
                                          <p:attrName>ppt_y</p:attrName>
                                        </p:attrNameLst>
                                      </p:cBhvr>
                                      <p:tavLst>
                                        <p:tav tm="0">
                                          <p:val>
                                            <p:strVal val="0-#ppt_h/2"/>
                                          </p:val>
                                        </p:tav>
                                        <p:tav tm="100000">
                                          <p:val>
                                            <p:strVal val="#ppt_y"/>
                                          </p:val>
                                        </p:tav>
                                      </p:tavLst>
                                    </p:anim>
                                  </p:childTnLst>
                                </p:cTn>
                              </p:par>
                              <p:par>
                                <p:cTn id="89" presetID="2" presetClass="entr" presetSubtype="1" fill="hold" grpId="1" nodeType="withEffect">
                                  <p:stCondLst>
                                    <p:cond delay="0"/>
                                  </p:stCondLst>
                                  <p:childTnLst>
                                    <p:set>
                                      <p:cBhvr>
                                        <p:cTn id="90" dur="1" fill="hold">
                                          <p:stCondLst>
                                            <p:cond delay="0"/>
                                          </p:stCondLst>
                                        </p:cTn>
                                        <p:tgtEl>
                                          <p:spTgt spid="11">
                                            <p:txEl>
                                              <p:pRg st="0" end="0"/>
                                            </p:txEl>
                                          </p:spTgt>
                                        </p:tgtEl>
                                        <p:attrNameLst>
                                          <p:attrName>style.visibility</p:attrName>
                                        </p:attrNameLst>
                                      </p:cBhvr>
                                      <p:to>
                                        <p:strVal val="visible"/>
                                      </p:to>
                                    </p:set>
                                    <p:anim calcmode="lin" valueType="num">
                                      <p:cBhvr additive="base">
                                        <p:cTn id="9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1">
                                            <p:txEl>
                                              <p:pRg st="0" end="0"/>
                                            </p:txEl>
                                          </p:spTgt>
                                        </p:tgtEl>
                                        <p:attrNameLst>
                                          <p:attrName>ppt_y</p:attrName>
                                        </p:attrNameLst>
                                      </p:cBhvr>
                                      <p:tavLst>
                                        <p:tav tm="0">
                                          <p:val>
                                            <p:strVal val="0-#ppt_h/2"/>
                                          </p:val>
                                        </p:tav>
                                        <p:tav tm="100000">
                                          <p:val>
                                            <p:strVal val="#ppt_y"/>
                                          </p:val>
                                        </p:tav>
                                      </p:tavLst>
                                    </p:anim>
                                  </p:childTnLst>
                                </p:cTn>
                              </p:par>
                              <p:par>
                                <p:cTn id="93" presetID="2" presetClass="entr" presetSubtype="1" fill="hold" grpId="1" nodeType="withEffect">
                                  <p:stCondLst>
                                    <p:cond delay="0"/>
                                  </p:stCondLst>
                                  <p:childTnLst>
                                    <p:set>
                                      <p:cBhvr>
                                        <p:cTn id="94" dur="1" fill="hold">
                                          <p:stCondLst>
                                            <p:cond delay="0"/>
                                          </p:stCondLst>
                                        </p:cTn>
                                        <p:tgtEl>
                                          <p:spTgt spid="11">
                                            <p:txEl>
                                              <p:pRg st="2" end="2"/>
                                            </p:txEl>
                                          </p:spTgt>
                                        </p:tgtEl>
                                        <p:attrNameLst>
                                          <p:attrName>style.visibility</p:attrName>
                                        </p:attrNameLst>
                                      </p:cBhvr>
                                      <p:to>
                                        <p:strVal val="visible"/>
                                      </p:to>
                                    </p:set>
                                    <p:anim calcmode="lin" valueType="num">
                                      <p:cBhvr additive="base">
                                        <p:cTn id="9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1">
                                            <p:txEl>
                                              <p:pRg st="2" end="2"/>
                                            </p:txEl>
                                          </p:spTgt>
                                        </p:tgtEl>
                                        <p:attrNameLst>
                                          <p:attrName>ppt_y</p:attrName>
                                        </p:attrNameLst>
                                      </p:cBhvr>
                                      <p:tavLst>
                                        <p:tav tm="0">
                                          <p:val>
                                            <p:strVal val="0-#ppt_h/2"/>
                                          </p:val>
                                        </p:tav>
                                        <p:tav tm="100000">
                                          <p:val>
                                            <p:strVal val="#ppt_y"/>
                                          </p:val>
                                        </p:tav>
                                      </p:tavLst>
                                    </p:anim>
                                  </p:childTnLst>
                                </p:cTn>
                              </p:par>
                              <p:par>
                                <p:cTn id="97" presetID="2" presetClass="entr" presetSubtype="1" fill="hold" grpId="1" nodeType="withEffect">
                                  <p:stCondLst>
                                    <p:cond delay="0"/>
                                  </p:stCondLst>
                                  <p:childTnLst>
                                    <p:set>
                                      <p:cBhvr>
                                        <p:cTn id="98" dur="1" fill="hold">
                                          <p:stCondLst>
                                            <p:cond delay="0"/>
                                          </p:stCondLst>
                                        </p:cTn>
                                        <p:tgtEl>
                                          <p:spTgt spid="11">
                                            <p:txEl>
                                              <p:pRg st="4" end="4"/>
                                            </p:txEl>
                                          </p:spTgt>
                                        </p:tgtEl>
                                        <p:attrNameLst>
                                          <p:attrName>style.visibility</p:attrName>
                                        </p:attrNameLst>
                                      </p:cBhvr>
                                      <p:to>
                                        <p:strVal val="visible"/>
                                      </p:to>
                                    </p:set>
                                    <p:anim calcmode="lin" valueType="num">
                                      <p:cBhvr additive="base">
                                        <p:cTn id="9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1">
                                            <p:txEl>
                                              <p:pRg st="4" end="4"/>
                                            </p:txEl>
                                          </p:spTgt>
                                        </p:tgtEl>
                                        <p:attrNameLst>
                                          <p:attrName>ppt_y</p:attrName>
                                        </p:attrNameLst>
                                      </p:cBhvr>
                                      <p:tavLst>
                                        <p:tav tm="0">
                                          <p:val>
                                            <p:strVal val="0-#ppt_h/2"/>
                                          </p:val>
                                        </p:tav>
                                        <p:tav tm="100000">
                                          <p:val>
                                            <p:strVal val="#ppt_y"/>
                                          </p:val>
                                        </p:tav>
                                      </p:tavLst>
                                    </p:anim>
                                  </p:childTnLst>
                                </p:cTn>
                              </p:par>
                              <p:par>
                                <p:cTn id="101" presetID="2" presetClass="entr" presetSubtype="1" fill="hold" grpId="1" nodeType="withEffect">
                                  <p:stCondLst>
                                    <p:cond delay="0"/>
                                  </p:stCondLst>
                                  <p:childTnLst>
                                    <p:set>
                                      <p:cBhvr>
                                        <p:cTn id="102" dur="1" fill="hold">
                                          <p:stCondLst>
                                            <p:cond delay="0"/>
                                          </p:stCondLst>
                                        </p:cTn>
                                        <p:tgtEl>
                                          <p:spTgt spid="11">
                                            <p:txEl>
                                              <p:pRg st="6" end="6"/>
                                            </p:txEl>
                                          </p:spTgt>
                                        </p:tgtEl>
                                        <p:attrNameLst>
                                          <p:attrName>style.visibility</p:attrName>
                                        </p:attrNameLst>
                                      </p:cBhvr>
                                      <p:to>
                                        <p:strVal val="visible"/>
                                      </p:to>
                                    </p:set>
                                    <p:anim calcmode="lin" valueType="num">
                                      <p:cBhvr additive="base">
                                        <p:cTn id="10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1">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nimBg="1"/>
      <p:bldP spid="28676" grpId="0" build="p" animBg="1"/>
      <p:bldP spid="28677" grpId="0" build="p" animBg="1"/>
      <p:bldP spid="28678" grpId="0" build="p"/>
      <p:bldP spid="12" grpId="0" build="p" animBg="1"/>
      <p:bldP spid="13" grpId="0" animBg="1"/>
      <p:bldP spid="14" grpId="0" build="p" animBg="1"/>
      <p:bldP spid="11" grpId="0" build="p" animBg="1"/>
      <p:bldP spid="11" grpId="1"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245225"/>
            <a:ext cx="2133600" cy="476250"/>
          </a:xfrm>
          <a:prstGeom prst="rect">
            <a:avLst/>
          </a:prstGeom>
        </p:spPr>
        <p:txBody>
          <a:bodyPr/>
          <a:lstStyle/>
          <a:p>
            <a:pPr>
              <a:defRPr/>
            </a:pPr>
            <a:fld id="{60B32FA6-8F1D-4750-BB11-FF512A5363DB}" type="slidenum">
              <a:rPr lang="fr-FR" smtClean="0">
                <a:solidFill>
                  <a:srgbClr val="000000"/>
                </a:solidFill>
              </a:rPr>
              <a:pPr>
                <a:defRPr/>
              </a:pPr>
              <a:t>33</a:t>
            </a:fld>
            <a:endParaRPr lang="fr-FR">
              <a:solidFill>
                <a:srgbClr val="000000"/>
              </a:solidFill>
            </a:endParaRPr>
          </a:p>
        </p:txBody>
      </p:sp>
      <p:sp>
        <p:nvSpPr>
          <p:cNvPr id="8" name="Rectangle à coins arrondis 7"/>
          <p:cNvSpPr/>
          <p:nvPr/>
        </p:nvSpPr>
        <p:spPr>
          <a:xfrm>
            <a:off x="1" y="0"/>
            <a:ext cx="2285984" cy="1928802"/>
          </a:xfrm>
          <a:prstGeom prst="roundRect">
            <a:avLst>
              <a:gd name="adj" fmla="val 10000"/>
            </a:avLst>
          </a:prstGeom>
          <a:ln>
            <a:solidFill>
              <a:srgbClr val="CC99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r>
              <a:rPr lang="fr-FR" dirty="0">
                <a:solidFill>
                  <a:srgbClr val="000000">
                    <a:hueOff val="0"/>
                    <a:satOff val="0"/>
                    <a:lumOff val="0"/>
                    <a:alphaOff val="0"/>
                  </a:srgbClr>
                </a:solidFill>
              </a:rPr>
              <a:t>Doubles</a:t>
            </a:r>
          </a:p>
          <a:p>
            <a:pPr fontAlgn="base">
              <a:spcBef>
                <a:spcPct val="0"/>
              </a:spcBef>
              <a:spcAft>
                <a:spcPct val="0"/>
              </a:spcAft>
            </a:pPr>
            <a:r>
              <a:rPr lang="fr-FR" dirty="0">
                <a:solidFill>
                  <a:srgbClr val="000000">
                    <a:hueOff val="0"/>
                    <a:satOff val="0"/>
                    <a:lumOff val="0"/>
                    <a:alphaOff val="0"/>
                  </a:srgbClr>
                </a:solidFill>
              </a:rPr>
              <a:t>Tables d’addition</a:t>
            </a:r>
          </a:p>
          <a:p>
            <a:pPr fontAlgn="base">
              <a:spcBef>
                <a:spcPct val="0"/>
              </a:spcBef>
              <a:spcAft>
                <a:spcPct val="0"/>
              </a:spcAft>
            </a:pPr>
            <a:r>
              <a:rPr lang="fr-FR" dirty="0">
                <a:solidFill>
                  <a:srgbClr val="000000">
                    <a:hueOff val="0"/>
                    <a:satOff val="0"/>
                    <a:lumOff val="0"/>
                    <a:alphaOff val="0"/>
                  </a:srgbClr>
                </a:solidFill>
              </a:rPr>
              <a:t>Tables de multiplication</a:t>
            </a:r>
          </a:p>
          <a:p>
            <a:pPr fontAlgn="base">
              <a:spcBef>
                <a:spcPct val="0"/>
              </a:spcBef>
              <a:spcAft>
                <a:spcPct val="0"/>
              </a:spcAft>
            </a:pPr>
            <a:r>
              <a:rPr lang="fr-FR" dirty="0">
                <a:solidFill>
                  <a:srgbClr val="000000">
                    <a:hueOff val="0"/>
                    <a:satOff val="0"/>
                    <a:lumOff val="0"/>
                    <a:alphaOff val="0"/>
                  </a:srgbClr>
                </a:solidFill>
              </a:rPr>
              <a:t>Compléments à 10</a:t>
            </a:r>
          </a:p>
          <a:p>
            <a:pPr fontAlgn="base">
              <a:spcBef>
                <a:spcPct val="0"/>
              </a:spcBef>
              <a:spcAft>
                <a:spcPct val="0"/>
              </a:spcAft>
            </a:pPr>
            <a:r>
              <a:rPr lang="fr-FR" dirty="0">
                <a:solidFill>
                  <a:srgbClr val="000000">
                    <a:hueOff val="0"/>
                    <a:satOff val="0"/>
                    <a:lumOff val="0"/>
                    <a:alphaOff val="0"/>
                  </a:srgbClr>
                </a:solidFill>
              </a:rPr>
              <a:t>…</a:t>
            </a:r>
          </a:p>
        </p:txBody>
      </p:sp>
      <p:graphicFrame>
        <p:nvGraphicFramePr>
          <p:cNvPr id="6" name="Espace réservé du contenu 5"/>
          <p:cNvGraphicFramePr>
            <a:graphicFrameLocks noGrp="1"/>
          </p:cNvGraphicFramePr>
          <p:nvPr>
            <p:ph idx="4294967295"/>
            <p:extLst>
              <p:ext uri="{D42A27DB-BD31-4B8C-83A1-F6EECF244321}">
                <p14:modId xmlns:p14="http://schemas.microsoft.com/office/powerpoint/2010/main" val="262342721"/>
              </p:ext>
            </p:extLst>
          </p:nvPr>
        </p:nvGraphicFramePr>
        <p:xfrm>
          <a:off x="-785850" y="-428652"/>
          <a:ext cx="10715700" cy="7786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à coins arrondis 9"/>
          <p:cNvSpPr/>
          <p:nvPr/>
        </p:nvSpPr>
        <p:spPr>
          <a:xfrm>
            <a:off x="6857985" y="0"/>
            <a:ext cx="2286016" cy="1928826"/>
          </a:xfrm>
          <a:prstGeom prst="roundRect">
            <a:avLst>
              <a:gd name="adj" fmla="val 10000"/>
            </a:avLst>
          </a:prstGeom>
          <a:ln>
            <a:solidFill>
              <a:srgbClr val="99FF9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r>
              <a:rPr lang="fr-FR" dirty="0">
                <a:solidFill>
                  <a:srgbClr val="000000">
                    <a:hueOff val="0"/>
                    <a:satOff val="0"/>
                    <a:lumOff val="0"/>
                    <a:alphaOff val="0"/>
                  </a:srgbClr>
                </a:solidFill>
              </a:rPr>
              <a:t>Passage à la dizaine supérieure</a:t>
            </a:r>
          </a:p>
          <a:p>
            <a:pPr fontAlgn="base">
              <a:spcBef>
                <a:spcPct val="0"/>
              </a:spcBef>
              <a:spcAft>
                <a:spcPct val="0"/>
              </a:spcAft>
            </a:pPr>
            <a:r>
              <a:rPr lang="fr-FR" dirty="0">
                <a:solidFill>
                  <a:srgbClr val="000000">
                    <a:hueOff val="0"/>
                    <a:satOff val="0"/>
                    <a:lumOff val="0"/>
                    <a:alphaOff val="0"/>
                  </a:srgbClr>
                </a:solidFill>
              </a:rPr>
              <a:t>Distributivité</a:t>
            </a:r>
          </a:p>
          <a:p>
            <a:pPr fontAlgn="base">
              <a:spcBef>
                <a:spcPct val="0"/>
              </a:spcBef>
              <a:spcAft>
                <a:spcPct val="0"/>
              </a:spcAft>
            </a:pPr>
            <a:r>
              <a:rPr lang="fr-FR" dirty="0">
                <a:solidFill>
                  <a:srgbClr val="000000">
                    <a:hueOff val="0"/>
                    <a:satOff val="0"/>
                    <a:lumOff val="0"/>
                    <a:alphaOff val="0"/>
                  </a:srgbClr>
                </a:solidFill>
              </a:rPr>
              <a:t>…</a:t>
            </a:r>
          </a:p>
        </p:txBody>
      </p:sp>
      <p:sp>
        <p:nvSpPr>
          <p:cNvPr id="11" name="Rectangle à coins arrondis 10"/>
          <p:cNvSpPr/>
          <p:nvPr/>
        </p:nvSpPr>
        <p:spPr>
          <a:xfrm>
            <a:off x="6500826" y="4929174"/>
            <a:ext cx="2286016" cy="1928826"/>
          </a:xfrm>
          <a:prstGeom prst="roundRect">
            <a:avLst>
              <a:gd name="adj" fmla="val 10000"/>
            </a:avLst>
          </a:prstGeom>
          <a:ln>
            <a:solidFill>
              <a:srgbClr val="F1ADC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r>
              <a:rPr lang="fr-FR" dirty="0">
                <a:solidFill>
                  <a:srgbClr val="000000">
                    <a:hueOff val="0"/>
                    <a:satOff val="0"/>
                    <a:lumOff val="0"/>
                    <a:alphaOff val="0"/>
                  </a:srgbClr>
                </a:solidFill>
              </a:rPr>
              <a:t>12 = 10 + 2</a:t>
            </a:r>
          </a:p>
          <a:p>
            <a:pPr fontAlgn="base">
              <a:spcBef>
                <a:spcPct val="0"/>
              </a:spcBef>
              <a:spcAft>
                <a:spcPct val="0"/>
              </a:spcAft>
            </a:pPr>
            <a:r>
              <a:rPr lang="fr-FR" dirty="0">
                <a:solidFill>
                  <a:srgbClr val="000000">
                    <a:hueOff val="0"/>
                    <a:satOff val="0"/>
                    <a:lumOff val="0"/>
                    <a:alphaOff val="0"/>
                  </a:srgbClr>
                </a:solidFill>
              </a:rPr>
              <a:t>12 = 2 x 6  </a:t>
            </a:r>
          </a:p>
          <a:p>
            <a:pPr fontAlgn="base">
              <a:spcBef>
                <a:spcPct val="0"/>
              </a:spcBef>
              <a:spcAft>
                <a:spcPct val="0"/>
              </a:spcAft>
            </a:pPr>
            <a:r>
              <a:rPr lang="fr-FR" dirty="0">
                <a:solidFill>
                  <a:srgbClr val="000000">
                    <a:hueOff val="0"/>
                    <a:satOff val="0"/>
                    <a:lumOff val="0"/>
                    <a:alphaOff val="0"/>
                  </a:srgbClr>
                </a:solidFill>
              </a:rPr>
              <a:t>12 = 2 x 2 x 3</a:t>
            </a:r>
          </a:p>
          <a:p>
            <a:pPr fontAlgn="base">
              <a:spcBef>
                <a:spcPct val="0"/>
              </a:spcBef>
              <a:spcAft>
                <a:spcPct val="0"/>
              </a:spcAft>
            </a:pPr>
            <a:r>
              <a:rPr lang="fr-FR" dirty="0">
                <a:solidFill>
                  <a:srgbClr val="000000">
                    <a:hueOff val="0"/>
                    <a:satOff val="0"/>
                    <a:lumOff val="0"/>
                    <a:alphaOff val="0"/>
                  </a:srgbClr>
                </a:solidFill>
              </a:rPr>
              <a:t>9 = 10 – 1 </a:t>
            </a:r>
          </a:p>
          <a:p>
            <a:pPr fontAlgn="base">
              <a:spcBef>
                <a:spcPct val="0"/>
              </a:spcBef>
              <a:spcAft>
                <a:spcPct val="0"/>
              </a:spcAft>
            </a:pPr>
            <a:r>
              <a:rPr lang="fr-FR" dirty="0">
                <a:solidFill>
                  <a:srgbClr val="000000">
                    <a:hueOff val="0"/>
                    <a:satOff val="0"/>
                    <a:lumOff val="0"/>
                    <a:alphaOff val="0"/>
                  </a:srgbClr>
                </a:solidFill>
              </a:rPr>
              <a:t>25 = 100 / 4</a:t>
            </a:r>
          </a:p>
          <a:p>
            <a:pPr fontAlgn="base">
              <a:spcBef>
                <a:spcPct val="0"/>
              </a:spcBef>
              <a:spcAft>
                <a:spcPct val="0"/>
              </a:spcAft>
            </a:pPr>
            <a:r>
              <a:rPr lang="fr-FR" dirty="0">
                <a:solidFill>
                  <a:srgbClr val="000000">
                    <a:hueOff val="0"/>
                    <a:satOff val="0"/>
                    <a:lumOff val="0"/>
                    <a:alphaOff val="0"/>
                  </a:srgbClr>
                </a:solidFill>
              </a:rPr>
              <a:t>…</a:t>
            </a:r>
          </a:p>
          <a:p>
            <a:pPr fontAlgn="base">
              <a:spcBef>
                <a:spcPct val="0"/>
              </a:spcBef>
              <a:spcAft>
                <a:spcPct val="0"/>
              </a:spcAft>
            </a:pPr>
            <a:endParaRPr lang="fr-FR" dirty="0">
              <a:solidFill>
                <a:srgbClr val="000000">
                  <a:hueOff val="0"/>
                  <a:satOff val="0"/>
                  <a:lumOff val="0"/>
                  <a:alphaOff val="0"/>
                </a:srgbClr>
              </a:solidFill>
            </a:endParaRPr>
          </a:p>
          <a:p>
            <a:pPr fontAlgn="base">
              <a:spcBef>
                <a:spcPct val="0"/>
              </a:spcBef>
              <a:spcAft>
                <a:spcPct val="0"/>
              </a:spcAft>
            </a:pPr>
            <a:r>
              <a:rPr lang="fr-FR" dirty="0">
                <a:solidFill>
                  <a:srgbClr val="000000">
                    <a:hueOff val="0"/>
                    <a:satOff val="0"/>
                    <a:lumOff val="0"/>
                    <a:alphaOff val="0"/>
                  </a:srgbClr>
                </a:solidFill>
              </a:rPr>
              <a:t>…</a:t>
            </a:r>
          </a:p>
        </p:txBody>
      </p:sp>
    </p:spTree>
    <p:extLst>
      <p:ext uri="{BB962C8B-B14F-4D97-AF65-F5344CB8AC3E}">
        <p14:creationId xmlns:p14="http://schemas.microsoft.com/office/powerpoint/2010/main" val="3549778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3DC6EA96-804D-44A0-9341-8CFF3D364AA8}"/>
              </a:ext>
            </a:extLst>
          </p:cNvPr>
          <p:cNvGraphicFramePr>
            <a:graphicFrameLocks noGrp="1"/>
          </p:cNvGraphicFramePr>
          <p:nvPr>
            <p:ph idx="1"/>
          </p:nvPr>
        </p:nvGraphicFramePr>
        <p:xfrm>
          <a:off x="628650" y="1176339"/>
          <a:ext cx="7886700"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a:extLst>
              <a:ext uri="{FF2B5EF4-FFF2-40B4-BE49-F238E27FC236}">
                <a16:creationId xmlns:a16="http://schemas.microsoft.com/office/drawing/2014/main" id="{6B5F75B3-8019-4810-93BA-928958030DCC}"/>
              </a:ext>
            </a:extLst>
          </p:cNvPr>
          <p:cNvSpPr>
            <a:spLocks noGrp="1"/>
          </p:cNvSpPr>
          <p:nvPr>
            <p:ph type="title"/>
          </p:nvPr>
        </p:nvSpPr>
        <p:spPr/>
        <p:txBody>
          <a:bodyPr>
            <a:normAutofit fontScale="90000"/>
          </a:bodyPr>
          <a:lstStyle/>
          <a:p>
            <a:r>
              <a:rPr lang="fr-FR" dirty="0"/>
              <a:t>« Mémoriser des faits numériques et procédures élémentaires »</a:t>
            </a:r>
          </a:p>
        </p:txBody>
      </p:sp>
      <p:sp>
        <p:nvSpPr>
          <p:cNvPr id="8" name="Rectangle : coins arrondis 7">
            <a:extLst>
              <a:ext uri="{FF2B5EF4-FFF2-40B4-BE49-F238E27FC236}">
                <a16:creationId xmlns:a16="http://schemas.microsoft.com/office/drawing/2014/main" id="{D15FA8CB-68F1-4F09-AC4F-F37E27771358}"/>
              </a:ext>
            </a:extLst>
          </p:cNvPr>
          <p:cNvSpPr/>
          <p:nvPr/>
        </p:nvSpPr>
        <p:spPr>
          <a:xfrm>
            <a:off x="299582" y="1052736"/>
            <a:ext cx="8600465" cy="1130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800" dirty="0"/>
              <a:t>« Mémoriser »</a:t>
            </a:r>
          </a:p>
          <a:p>
            <a:pPr lvl="0" algn="ctr"/>
            <a:r>
              <a:rPr lang="fr-FR" sz="2800" dirty="0"/>
              <a:t>Rendre disponible</a:t>
            </a:r>
          </a:p>
        </p:txBody>
      </p:sp>
      <p:sp>
        <p:nvSpPr>
          <p:cNvPr id="9" name="Rectangle : coins arrondis 8">
            <a:extLst>
              <a:ext uri="{FF2B5EF4-FFF2-40B4-BE49-F238E27FC236}">
                <a16:creationId xmlns:a16="http://schemas.microsoft.com/office/drawing/2014/main" id="{5A817B1C-58BB-4908-96A6-E638E0F63D7A}"/>
              </a:ext>
            </a:extLst>
          </p:cNvPr>
          <p:cNvSpPr/>
          <p:nvPr/>
        </p:nvSpPr>
        <p:spPr>
          <a:xfrm>
            <a:off x="4854853" y="3933057"/>
            <a:ext cx="4225290" cy="2408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dirty="0"/>
              <a:t>Complément à l’unité à la dizaine, à la centaine</a:t>
            </a:r>
          </a:p>
          <a:p>
            <a:pPr lvl="0"/>
            <a:r>
              <a:rPr lang="fr-FR" dirty="0"/>
              <a:t>Multiplier par 10, 100, 1000</a:t>
            </a:r>
          </a:p>
          <a:p>
            <a:pPr lvl="0"/>
            <a:r>
              <a:rPr lang="fr-FR" dirty="0"/>
              <a:t>Encadrer un nombre entre deux multiples consécutifs</a:t>
            </a:r>
          </a:p>
          <a:p>
            <a:pPr lvl="0"/>
            <a:r>
              <a:rPr lang="fr-FR" dirty="0"/>
              <a:t>Trouver un quotient, un reste</a:t>
            </a:r>
          </a:p>
          <a:p>
            <a:pPr lvl="0"/>
            <a:r>
              <a:rPr lang="fr-FR" dirty="0"/>
              <a:t>Multiplier par 5, 25 50, 100, 0,1, 0,5</a:t>
            </a:r>
          </a:p>
          <a:p>
            <a:pPr lvl="0"/>
            <a:r>
              <a:rPr lang="fr-FR" dirty="0"/>
              <a:t>Etc.</a:t>
            </a:r>
          </a:p>
          <a:p>
            <a:pPr algn="ctr"/>
            <a:endParaRPr lang="fr-FR" dirty="0"/>
          </a:p>
        </p:txBody>
      </p:sp>
      <p:sp>
        <p:nvSpPr>
          <p:cNvPr id="10" name="Rectangle : coins arrondis 9">
            <a:extLst>
              <a:ext uri="{FF2B5EF4-FFF2-40B4-BE49-F238E27FC236}">
                <a16:creationId xmlns:a16="http://schemas.microsoft.com/office/drawing/2014/main" id="{9E4DA332-C7B6-48EF-AE17-50ED8DCA5D77}"/>
              </a:ext>
            </a:extLst>
          </p:cNvPr>
          <p:cNvSpPr/>
          <p:nvPr/>
        </p:nvSpPr>
        <p:spPr>
          <a:xfrm>
            <a:off x="374525" y="3933056"/>
            <a:ext cx="4225290" cy="1407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dirty="0"/>
              <a:t>Tables d’addition, de multiplication, multiples et diviseurs de nombres courants</a:t>
            </a:r>
          </a:p>
        </p:txBody>
      </p:sp>
      <p:sp>
        <p:nvSpPr>
          <p:cNvPr id="11" name="Rectangle : coins arrondis 10">
            <a:extLst>
              <a:ext uri="{FF2B5EF4-FFF2-40B4-BE49-F238E27FC236}">
                <a16:creationId xmlns:a16="http://schemas.microsoft.com/office/drawing/2014/main" id="{DD050D7A-7D10-4C2A-A9F0-9980074A12FC}"/>
              </a:ext>
            </a:extLst>
          </p:cNvPr>
          <p:cNvSpPr/>
          <p:nvPr/>
        </p:nvSpPr>
        <p:spPr>
          <a:xfrm>
            <a:off x="4749700" y="2348880"/>
            <a:ext cx="4225290" cy="1407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400" dirty="0"/>
              <a:t>Procédures élémentaires </a:t>
            </a:r>
          </a:p>
          <a:p>
            <a:pPr lvl="0" algn="ctr"/>
            <a:r>
              <a:rPr lang="fr-FR" sz="2400" dirty="0"/>
              <a:t>Résultats construits</a:t>
            </a:r>
          </a:p>
          <a:p>
            <a:pPr lvl="0" algn="ctr"/>
            <a:r>
              <a:rPr lang="fr-FR" sz="2400" dirty="0"/>
              <a:t>Réponses à élaborer</a:t>
            </a:r>
          </a:p>
          <a:p>
            <a:pPr algn="ctr"/>
            <a:endParaRPr lang="fr-FR" dirty="0"/>
          </a:p>
        </p:txBody>
      </p:sp>
      <p:sp>
        <p:nvSpPr>
          <p:cNvPr id="12" name="Rectangle : coins arrondis 11">
            <a:extLst>
              <a:ext uri="{FF2B5EF4-FFF2-40B4-BE49-F238E27FC236}">
                <a16:creationId xmlns:a16="http://schemas.microsoft.com/office/drawing/2014/main" id="{B1554397-6E25-46A3-950F-E3CEE7C74A6D}"/>
              </a:ext>
            </a:extLst>
          </p:cNvPr>
          <p:cNvSpPr/>
          <p:nvPr/>
        </p:nvSpPr>
        <p:spPr>
          <a:xfrm>
            <a:off x="374525" y="2348880"/>
            <a:ext cx="4225290" cy="1407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400" dirty="0"/>
              <a:t>Faits numériques :</a:t>
            </a:r>
          </a:p>
          <a:p>
            <a:pPr lvl="0" algn="ctr"/>
            <a:r>
              <a:rPr lang="fr-FR" sz="2400" dirty="0"/>
              <a:t>Réponses disponibles</a:t>
            </a:r>
          </a:p>
          <a:p>
            <a:pPr lvl="0" algn="ctr"/>
            <a:r>
              <a:rPr lang="fr-FR" sz="2400" dirty="0"/>
              <a:t>Restitution directe </a:t>
            </a:r>
          </a:p>
        </p:txBody>
      </p:sp>
      <p:sp>
        <p:nvSpPr>
          <p:cNvPr id="13" name="Ellipse 12">
            <a:extLst>
              <a:ext uri="{FF2B5EF4-FFF2-40B4-BE49-F238E27FC236}">
                <a16:creationId xmlns:a16="http://schemas.microsoft.com/office/drawing/2014/main" id="{F346572B-103F-4B2A-98C3-D3FA03837388}"/>
              </a:ext>
            </a:extLst>
          </p:cNvPr>
          <p:cNvSpPr/>
          <p:nvPr/>
        </p:nvSpPr>
        <p:spPr>
          <a:xfrm>
            <a:off x="1097280" y="5110481"/>
            <a:ext cx="3192780" cy="164426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t>Comment aider à mémoriser les faits numériques ?</a:t>
            </a:r>
          </a:p>
        </p:txBody>
      </p:sp>
      <p:sp>
        <p:nvSpPr>
          <p:cNvPr id="15" name="Ellipse 14">
            <a:extLst>
              <a:ext uri="{FF2B5EF4-FFF2-40B4-BE49-F238E27FC236}">
                <a16:creationId xmlns:a16="http://schemas.microsoft.com/office/drawing/2014/main" id="{839FF3F4-1A89-4FBC-8BFB-61F9D108B407}"/>
              </a:ext>
            </a:extLst>
          </p:cNvPr>
          <p:cNvSpPr/>
          <p:nvPr/>
        </p:nvSpPr>
        <p:spPr>
          <a:xfrm>
            <a:off x="5626611" y="5216252"/>
            <a:ext cx="3192780" cy="164426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t>Comment enseigner les procédures?</a:t>
            </a:r>
          </a:p>
        </p:txBody>
      </p:sp>
      <p:pic>
        <p:nvPicPr>
          <p:cNvPr id="14" name="Image 13" descr="2017_logo_academie_Guyane.jpg"/>
          <p:cNvPicPr>
            <a:picLocks noChangeAspect="1"/>
          </p:cNvPicPr>
          <p:nvPr/>
        </p:nvPicPr>
        <p:blipFill>
          <a:blip r:embed="rId8" cstate="print"/>
          <a:stretch>
            <a:fillRect/>
          </a:stretch>
        </p:blipFill>
        <p:spPr>
          <a:xfrm>
            <a:off x="0" y="5772870"/>
            <a:ext cx="1031645" cy="1087650"/>
          </a:xfrm>
          <a:prstGeom prst="rect">
            <a:avLst/>
          </a:prstGeom>
        </p:spPr>
      </p:pic>
    </p:spTree>
    <p:extLst>
      <p:ext uri="{BB962C8B-B14F-4D97-AF65-F5344CB8AC3E}">
        <p14:creationId xmlns:p14="http://schemas.microsoft.com/office/powerpoint/2010/main" val="2079881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subTitle" idx="1"/>
          </p:nvPr>
        </p:nvSpPr>
        <p:spPr>
          <a:xfrm>
            <a:off x="387062" y="1097829"/>
            <a:ext cx="6858000" cy="543935"/>
          </a:xfrm>
        </p:spPr>
        <p:txBody>
          <a:bodyPr/>
          <a:lstStyle/>
          <a:p>
            <a:pPr marL="342202" lvl="2" indent="0" algn="ctr">
              <a:buNone/>
            </a:pPr>
            <a:r>
              <a:rPr lang="fr-FR" sz="3600" dirty="0"/>
              <a:t>Visionnage d’une séance </a:t>
            </a:r>
          </a:p>
          <a:p>
            <a:pPr marL="342202" lvl="2" indent="0" algn="ctr">
              <a:buNone/>
            </a:pPr>
            <a:endParaRPr lang="fr-FR" sz="3600" dirty="0"/>
          </a:p>
        </p:txBody>
      </p:sp>
      <p:sp>
        <p:nvSpPr>
          <p:cNvPr id="4" name="Espace réservé du contenu 2">
            <a:extLst>
              <a:ext uri="{FF2B5EF4-FFF2-40B4-BE49-F238E27FC236}">
                <a16:creationId xmlns:a16="http://schemas.microsoft.com/office/drawing/2014/main" id="{C1C1ED7F-9AD6-40A3-83A4-26E683615099}"/>
              </a:ext>
            </a:extLst>
          </p:cNvPr>
          <p:cNvSpPr txBox="1">
            <a:spLocks/>
          </p:cNvSpPr>
          <p:nvPr/>
        </p:nvSpPr>
        <p:spPr>
          <a:xfrm>
            <a:off x="-25152" y="1963529"/>
            <a:ext cx="7189439" cy="3641536"/>
          </a:xfrm>
        </p:spPr>
        <p:txBody>
          <a:bodyPr/>
          <a:lstStyle>
            <a:lvl1pPr marL="0" indent="0" algn="ctr" rtl="0" eaLnBrk="1" fontAlgn="base" hangingPunct="1">
              <a:lnSpc>
                <a:spcPct val="90000"/>
              </a:lnSpc>
              <a:spcBef>
                <a:spcPts val="1000"/>
              </a:spcBef>
              <a:spcAft>
                <a:spcPct val="0"/>
              </a:spcAft>
              <a:buFont typeface="Arial"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u="sng" dirty="0">
                <a:hlinkClick r:id="rId3" action="ppaction://hlinkfile"/>
              </a:rPr>
              <a:t>Visionnez la vidéo</a:t>
            </a:r>
            <a:endParaRPr lang="fr-FR" u="sng" dirty="0"/>
          </a:p>
          <a:p>
            <a:r>
              <a:rPr lang="fr-FR" dirty="0"/>
              <a:t>Quelle est la procédure visée?</a:t>
            </a:r>
          </a:p>
          <a:p>
            <a:r>
              <a:rPr lang="fr-FR" dirty="0"/>
              <a:t>Quels différents  moments relevez-vous dans cet extrait?</a:t>
            </a:r>
          </a:p>
          <a:p>
            <a:r>
              <a:rPr lang="fr-FR" dirty="0"/>
              <a:t>Comment l’enseignante amène les élèves à adopter la nouvelle procédure qu’elle cherche à faire acquérir ? </a:t>
            </a:r>
          </a:p>
          <a:p>
            <a:r>
              <a:rPr lang="fr-FR" dirty="0"/>
              <a:t>Comment est faite l’institutionnalisation ?</a:t>
            </a:r>
          </a:p>
        </p:txBody>
      </p:sp>
      <p:pic>
        <p:nvPicPr>
          <p:cNvPr id="5" name="Image 4">
            <a:extLst>
              <a:ext uri="{FF2B5EF4-FFF2-40B4-BE49-F238E27FC236}">
                <a16:creationId xmlns:a16="http://schemas.microsoft.com/office/drawing/2014/main" id="{A3F4E5B0-A3D0-45DC-A16F-3DF228CC16A8}"/>
              </a:ext>
            </a:extLst>
          </p:cNvPr>
          <p:cNvPicPr>
            <a:picLocks noChangeAspect="1"/>
          </p:cNvPicPr>
          <p:nvPr/>
        </p:nvPicPr>
        <p:blipFill>
          <a:blip r:embed="rId4" cstate="print"/>
          <a:stretch>
            <a:fillRect/>
          </a:stretch>
        </p:blipFill>
        <p:spPr>
          <a:xfrm>
            <a:off x="6893258" y="6678"/>
            <a:ext cx="2325684" cy="3298579"/>
          </a:xfrm>
          <a:prstGeom prst="rect">
            <a:avLst/>
          </a:prstGeom>
        </p:spPr>
      </p:pic>
      <p:pic>
        <p:nvPicPr>
          <p:cNvPr id="6" name="Image 5" descr="2017_logo_academie_Guyane.jpg"/>
          <p:cNvPicPr>
            <a:picLocks noChangeAspect="1"/>
          </p:cNvPicPr>
          <p:nvPr/>
        </p:nvPicPr>
        <p:blipFill>
          <a:blip r:embed="rId5" cstate="print"/>
          <a:stretch>
            <a:fillRect/>
          </a:stretch>
        </p:blipFill>
        <p:spPr>
          <a:xfrm>
            <a:off x="7596336" y="5369116"/>
            <a:ext cx="1378237" cy="1453058"/>
          </a:xfrm>
          <a:prstGeom prst="rect">
            <a:avLst/>
          </a:prstGeom>
        </p:spPr>
      </p:pic>
    </p:spTree>
    <p:extLst>
      <p:ext uri="{BB962C8B-B14F-4D97-AF65-F5344CB8AC3E}">
        <p14:creationId xmlns:p14="http://schemas.microsoft.com/office/powerpoint/2010/main" val="1771033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a:p>
        </p:txBody>
      </p:sp>
      <p:pic>
        <p:nvPicPr>
          <p:cNvPr id="4" name="Image 3"/>
          <p:cNvPicPr>
            <a:picLocks noChangeAspect="1"/>
          </p:cNvPicPr>
          <p:nvPr/>
        </p:nvPicPr>
        <p:blipFill>
          <a:blip r:embed="rId2"/>
          <a:stretch>
            <a:fillRect/>
          </a:stretch>
        </p:blipFill>
        <p:spPr>
          <a:xfrm>
            <a:off x="1907704" y="1124744"/>
            <a:ext cx="5648548" cy="5123408"/>
          </a:xfrm>
          <a:prstGeom prst="rect">
            <a:avLst/>
          </a:prstGeom>
        </p:spPr>
      </p:pic>
    </p:spTree>
    <p:extLst>
      <p:ext uri="{BB962C8B-B14F-4D97-AF65-F5344CB8AC3E}">
        <p14:creationId xmlns:p14="http://schemas.microsoft.com/office/powerpoint/2010/main" val="3710590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C72C832-7B76-4DF2-AD53-D71C1E20E8DB}"/>
              </a:ext>
            </a:extLst>
          </p:cNvPr>
          <p:cNvSpPr>
            <a:spLocks noGrp="1"/>
          </p:cNvSpPr>
          <p:nvPr>
            <p:ph idx="1"/>
          </p:nvPr>
        </p:nvSpPr>
        <p:spPr>
          <a:xfrm>
            <a:off x="467544" y="980728"/>
            <a:ext cx="7886700" cy="731931"/>
          </a:xfrm>
        </p:spPr>
        <p:txBody>
          <a:bodyPr/>
          <a:lstStyle/>
          <a:p>
            <a:pPr marL="0" indent="0">
              <a:buNone/>
            </a:pPr>
            <a:r>
              <a:rPr lang="fr-FR" b="1" dirty="0"/>
              <a:t>Une démarche en quatre étapes : </a:t>
            </a:r>
          </a:p>
          <a:p>
            <a:pPr marL="0" indent="0">
              <a:buNone/>
            </a:pPr>
            <a:endParaRPr lang="fr-FR" dirty="0"/>
          </a:p>
        </p:txBody>
      </p:sp>
      <p:sp>
        <p:nvSpPr>
          <p:cNvPr id="2" name="Titre 1">
            <a:extLst>
              <a:ext uri="{FF2B5EF4-FFF2-40B4-BE49-F238E27FC236}">
                <a16:creationId xmlns:a16="http://schemas.microsoft.com/office/drawing/2014/main" id="{1F1F10D7-3C73-4058-B964-356E84C7BDC7}"/>
              </a:ext>
            </a:extLst>
          </p:cNvPr>
          <p:cNvSpPr>
            <a:spLocks noGrp="1"/>
          </p:cNvSpPr>
          <p:nvPr>
            <p:ph type="title"/>
          </p:nvPr>
        </p:nvSpPr>
        <p:spPr/>
        <p:txBody>
          <a:bodyPr/>
          <a:lstStyle/>
          <a:p>
            <a:pPr algn="ctr"/>
            <a:r>
              <a:rPr lang="fr-FR" dirty="0"/>
              <a:t>Enseigner une procédure</a:t>
            </a:r>
          </a:p>
        </p:txBody>
      </p:sp>
      <p:pic>
        <p:nvPicPr>
          <p:cNvPr id="4" name="Image 3">
            <a:extLst>
              <a:ext uri="{FF2B5EF4-FFF2-40B4-BE49-F238E27FC236}">
                <a16:creationId xmlns:a16="http://schemas.microsoft.com/office/drawing/2014/main" id="{E4269BD3-2F17-4624-90A8-C6878D2190B9}"/>
              </a:ext>
            </a:extLst>
          </p:cNvPr>
          <p:cNvPicPr>
            <a:picLocks noChangeAspect="1"/>
          </p:cNvPicPr>
          <p:nvPr/>
        </p:nvPicPr>
        <p:blipFill>
          <a:blip r:embed="rId3" cstate="print"/>
          <a:stretch>
            <a:fillRect/>
          </a:stretch>
        </p:blipFill>
        <p:spPr>
          <a:xfrm>
            <a:off x="179512" y="1412776"/>
            <a:ext cx="8784976" cy="4378107"/>
          </a:xfrm>
          <a:prstGeom prst="rect">
            <a:avLst/>
          </a:prstGeom>
        </p:spPr>
      </p:pic>
      <p:pic>
        <p:nvPicPr>
          <p:cNvPr id="6" name="Image 5" descr="2017_logo_academie_Guyane.jpg"/>
          <p:cNvPicPr>
            <a:picLocks noChangeAspect="1"/>
          </p:cNvPicPr>
          <p:nvPr/>
        </p:nvPicPr>
        <p:blipFill>
          <a:blip r:embed="rId4" cstate="print"/>
          <a:stretch>
            <a:fillRect/>
          </a:stretch>
        </p:blipFill>
        <p:spPr>
          <a:xfrm>
            <a:off x="0" y="5400506"/>
            <a:ext cx="1378237" cy="1453058"/>
          </a:xfrm>
          <a:prstGeom prst="rect">
            <a:avLst/>
          </a:prstGeom>
        </p:spPr>
      </p:pic>
    </p:spTree>
    <p:extLst>
      <p:ext uri="{BB962C8B-B14F-4D97-AF65-F5344CB8AC3E}">
        <p14:creationId xmlns:p14="http://schemas.microsoft.com/office/powerpoint/2010/main" val="1584470622"/>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t="28677" r="75534" b="57863"/>
          <a:stretch/>
        </p:blipFill>
        <p:spPr>
          <a:xfrm>
            <a:off x="228259" y="258461"/>
            <a:ext cx="3260378" cy="1701684"/>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8636" y="1109304"/>
            <a:ext cx="5470563" cy="3980659"/>
          </a:xfrm>
          <a:prstGeom prst="rect">
            <a:avLst/>
          </a:prstGeom>
        </p:spPr>
      </p:pic>
      <p:sp>
        <p:nvSpPr>
          <p:cNvPr id="2" name="ZoneTexte 1"/>
          <p:cNvSpPr txBox="1"/>
          <p:nvPr/>
        </p:nvSpPr>
        <p:spPr>
          <a:xfrm>
            <a:off x="357374" y="2130137"/>
            <a:ext cx="2990490" cy="2308324"/>
          </a:xfrm>
          <a:prstGeom prst="rect">
            <a:avLst/>
          </a:prstGeom>
          <a:noFill/>
        </p:spPr>
        <p:txBody>
          <a:bodyPr wrap="square" rtlCol="0">
            <a:spAutoFit/>
          </a:bodyPr>
          <a:lstStyle/>
          <a:p>
            <a:pPr marL="457200" indent="-457200">
              <a:buClr>
                <a:srgbClr val="0070C0"/>
              </a:buClr>
              <a:buFont typeface="HiraMinProN-W3" charset="-128"/>
              <a:buChar char="⚠"/>
            </a:pPr>
            <a:r>
              <a:rPr lang="fr-FR" sz="2400" dirty="0">
                <a:solidFill>
                  <a:srgbClr val="0070C0"/>
                </a:solidFill>
              </a:rPr>
              <a:t> </a:t>
            </a:r>
            <a:r>
              <a:rPr lang="fr-FR" sz="2400" b="1" dirty="0">
                <a:solidFill>
                  <a:srgbClr val="0070C0"/>
                </a:solidFill>
              </a:rPr>
              <a:t>Dans cette étape , la rapidité d’exécution des calculs n’est nullement l’objectif. </a:t>
            </a:r>
          </a:p>
        </p:txBody>
      </p:sp>
      <p:pic>
        <p:nvPicPr>
          <p:cNvPr id="5" name="Image 4" descr="2017_logo_academie_Guyane.jpg"/>
          <p:cNvPicPr>
            <a:picLocks noChangeAspect="1"/>
          </p:cNvPicPr>
          <p:nvPr/>
        </p:nvPicPr>
        <p:blipFill>
          <a:blip r:embed="rId5" cstate="print"/>
          <a:stretch>
            <a:fillRect/>
          </a:stretch>
        </p:blipFill>
        <p:spPr>
          <a:xfrm>
            <a:off x="7596336" y="5369116"/>
            <a:ext cx="1378237" cy="1453058"/>
          </a:xfrm>
          <a:prstGeom prst="rect">
            <a:avLst/>
          </a:prstGeom>
        </p:spPr>
      </p:pic>
    </p:spTree>
    <p:extLst>
      <p:ext uri="{BB962C8B-B14F-4D97-AF65-F5344CB8AC3E}">
        <p14:creationId xmlns:p14="http://schemas.microsoft.com/office/powerpoint/2010/main" val="2940794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0E2F314-1F68-46FF-8D96-F0C8DAA5C7D8}"/>
              </a:ext>
            </a:extLst>
          </p:cNvPr>
          <p:cNvPicPr>
            <a:picLocks noChangeAspect="1"/>
          </p:cNvPicPr>
          <p:nvPr/>
        </p:nvPicPr>
        <p:blipFill>
          <a:blip r:embed="rId2" cstate="print"/>
          <a:stretch>
            <a:fillRect/>
          </a:stretch>
        </p:blipFill>
        <p:spPr>
          <a:xfrm>
            <a:off x="6830991" y="7248"/>
            <a:ext cx="2325684" cy="3298579"/>
          </a:xfrm>
          <a:prstGeom prst="rect">
            <a:avLst/>
          </a:prstGeom>
        </p:spPr>
      </p:pic>
      <p:sp>
        <p:nvSpPr>
          <p:cNvPr id="3" name="Espace réservé du contenu 2">
            <a:extLst>
              <a:ext uri="{FF2B5EF4-FFF2-40B4-BE49-F238E27FC236}">
                <a16:creationId xmlns:a16="http://schemas.microsoft.com/office/drawing/2014/main" id="{2C72C832-7B76-4DF2-AD53-D71C1E20E8DB}"/>
              </a:ext>
            </a:extLst>
          </p:cNvPr>
          <p:cNvSpPr>
            <a:spLocks noGrp="1"/>
          </p:cNvSpPr>
          <p:nvPr>
            <p:ph idx="1"/>
          </p:nvPr>
        </p:nvSpPr>
        <p:spPr>
          <a:xfrm>
            <a:off x="179512" y="1052736"/>
            <a:ext cx="7886700" cy="5000096"/>
          </a:xfrm>
        </p:spPr>
        <p:txBody>
          <a:bodyPr>
            <a:normAutofit fontScale="92500" lnSpcReduction="10000"/>
          </a:bodyPr>
          <a:lstStyle/>
          <a:p>
            <a:r>
              <a:rPr lang="fr-FR" dirty="0"/>
              <a:t>Découverte : laisser chercher sur une </a:t>
            </a:r>
            <a:r>
              <a:rPr lang="fr-FR" b="1" dirty="0">
                <a:solidFill>
                  <a:srgbClr val="0070C0"/>
                </a:solidFill>
              </a:rPr>
              <a:t>situation de découverte bien choisie</a:t>
            </a:r>
          </a:p>
          <a:p>
            <a:r>
              <a:rPr lang="fr-FR" dirty="0"/>
              <a:t>Institutionnalisation </a:t>
            </a:r>
          </a:p>
          <a:p>
            <a:pPr marL="0" indent="0">
              <a:buNone/>
            </a:pPr>
            <a:r>
              <a:rPr lang="fr-FR" dirty="0"/>
              <a:t> dans une mise en commun, amener les élèves à :</a:t>
            </a:r>
          </a:p>
          <a:p>
            <a:pPr marL="0" indent="0">
              <a:buNone/>
            </a:pPr>
            <a:r>
              <a:rPr lang="fr-FR" dirty="0"/>
              <a:t>- </a:t>
            </a:r>
            <a:r>
              <a:rPr lang="fr-FR" b="1" dirty="0">
                <a:solidFill>
                  <a:srgbClr val="0070C0"/>
                </a:solidFill>
              </a:rPr>
              <a:t>expliciter les procédures </a:t>
            </a:r>
            <a:r>
              <a:rPr lang="fr-FR" dirty="0"/>
              <a:t>mises en œuvre</a:t>
            </a:r>
          </a:p>
          <a:p>
            <a:pPr>
              <a:buFontTx/>
              <a:buChar char="-"/>
            </a:pPr>
            <a:r>
              <a:rPr lang="fr-FR" b="1" dirty="0">
                <a:solidFill>
                  <a:srgbClr val="0070C0"/>
                </a:solidFill>
              </a:rPr>
              <a:t>comparer les procédures</a:t>
            </a:r>
          </a:p>
          <a:p>
            <a:pPr>
              <a:buFontTx/>
              <a:buChar char="-"/>
            </a:pPr>
            <a:r>
              <a:rPr lang="fr-FR" b="1" dirty="0">
                <a:solidFill>
                  <a:srgbClr val="0070C0"/>
                </a:solidFill>
              </a:rPr>
              <a:t>hiérarchiser</a:t>
            </a:r>
            <a:r>
              <a:rPr lang="fr-FR" dirty="0"/>
              <a:t> (en fonction notamment de leur efficacité et de leur économie)</a:t>
            </a:r>
          </a:p>
          <a:p>
            <a:pPr>
              <a:buFontTx/>
              <a:buChar char="-"/>
            </a:pPr>
            <a:r>
              <a:rPr lang="fr-FR" dirty="0"/>
              <a:t>évaluer leur </a:t>
            </a:r>
            <a:r>
              <a:rPr lang="fr-FR" b="1" dirty="0">
                <a:solidFill>
                  <a:srgbClr val="0070C0"/>
                </a:solidFill>
              </a:rPr>
              <a:t>domaine d’efficacité</a:t>
            </a:r>
          </a:p>
          <a:p>
            <a:pPr marL="0" indent="0" algn="just">
              <a:spcAft>
                <a:spcPts val="0"/>
              </a:spcAft>
              <a:buNone/>
            </a:pPr>
            <a:r>
              <a:rPr lang="fr-FR" sz="2200" i="1" dirty="0"/>
              <a:t>Ex : Il se peut qu’une autre procédure soit préférable pour certains calculs particuliers 40 x 5 = ?  </a:t>
            </a:r>
            <a:r>
              <a:rPr lang="fr-FR" sz="2200" i="1" dirty="0">
                <a:sym typeface="Wingdings" charset="2"/>
              </a:rPr>
              <a:t></a:t>
            </a:r>
            <a:r>
              <a:rPr lang="fr-FR" sz="2200" i="1" dirty="0"/>
              <a:t> 4 x 10 x 5 et  non (4 x 10 ):2 </a:t>
            </a:r>
          </a:p>
          <a:p>
            <a:pPr marL="0" indent="0" algn="just">
              <a:spcAft>
                <a:spcPts val="0"/>
              </a:spcAft>
              <a:buNone/>
            </a:pPr>
            <a:r>
              <a:rPr lang="fr-FR" dirty="0"/>
              <a:t>- proposer un bilan de savoir à </a:t>
            </a:r>
            <a:r>
              <a:rPr lang="fr-FR" b="1" dirty="0">
                <a:solidFill>
                  <a:srgbClr val="0070C0"/>
                </a:solidFill>
              </a:rPr>
              <a:t>institutionnaliser</a:t>
            </a:r>
          </a:p>
        </p:txBody>
      </p:sp>
      <p:sp>
        <p:nvSpPr>
          <p:cNvPr id="9" name="Titre 8">
            <a:extLst>
              <a:ext uri="{FF2B5EF4-FFF2-40B4-BE49-F238E27FC236}">
                <a16:creationId xmlns:a16="http://schemas.microsoft.com/office/drawing/2014/main" id="{097A0F1C-7B37-4F2C-A373-02ED60CB467E}"/>
              </a:ext>
            </a:extLst>
          </p:cNvPr>
          <p:cNvSpPr>
            <a:spLocks noGrp="1"/>
          </p:cNvSpPr>
          <p:nvPr>
            <p:ph type="title"/>
          </p:nvPr>
        </p:nvSpPr>
        <p:spPr>
          <a:xfrm>
            <a:off x="824973" y="0"/>
            <a:ext cx="5903488" cy="935036"/>
          </a:xfrm>
        </p:spPr>
        <p:txBody>
          <a:bodyPr>
            <a:normAutofit fontScale="90000"/>
          </a:bodyPr>
          <a:lstStyle/>
          <a:p>
            <a:r>
              <a:rPr lang="fr-FR" dirty="0"/>
              <a:t>Découverte et institutionnalisation</a:t>
            </a:r>
          </a:p>
        </p:txBody>
      </p:sp>
      <p:pic>
        <p:nvPicPr>
          <p:cNvPr id="6" name="Image 5" descr="2017_logo_academie_Guyane.jpg"/>
          <p:cNvPicPr>
            <a:picLocks noChangeAspect="1"/>
          </p:cNvPicPr>
          <p:nvPr/>
        </p:nvPicPr>
        <p:blipFill>
          <a:blip r:embed="rId3"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149283783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299772" y="692695"/>
            <a:ext cx="8544456" cy="144017"/>
          </a:xfrm>
        </p:spPr>
        <p:txBody>
          <a:bodyPr/>
          <a:lstStyle/>
          <a:p>
            <a:pPr algn="l"/>
            <a:r>
              <a:rPr lang="fr-FR" b="1" dirty="0"/>
              <a:t>Présentation de la formation</a:t>
            </a:r>
            <a:br>
              <a:rPr lang="fr-FR" b="1" dirty="0"/>
            </a:br>
            <a:endParaRPr lang="fr-FR" b="1" dirty="0"/>
          </a:p>
        </p:txBody>
      </p:sp>
      <p:pic>
        <p:nvPicPr>
          <p:cNvPr id="4" name="Image 3">
            <a:extLst>
              <a:ext uri="{FF2B5EF4-FFF2-40B4-BE49-F238E27FC236}">
                <a16:creationId xmlns:a16="http://schemas.microsoft.com/office/drawing/2014/main" id="{8DDEDF4F-F504-4D74-9A14-91E8DF6B0ABD}"/>
              </a:ext>
            </a:extLst>
          </p:cNvPr>
          <p:cNvPicPr>
            <a:picLocks noChangeAspect="1"/>
          </p:cNvPicPr>
          <p:nvPr/>
        </p:nvPicPr>
        <p:blipFill>
          <a:blip r:embed="rId3"/>
          <a:stretch>
            <a:fillRect/>
          </a:stretch>
        </p:blipFill>
        <p:spPr>
          <a:xfrm>
            <a:off x="0" y="984177"/>
            <a:ext cx="9151518" cy="4173015"/>
          </a:xfrm>
          <a:prstGeom prst="rect">
            <a:avLst/>
          </a:prstGeom>
        </p:spPr>
      </p:pic>
    </p:spTree>
    <p:extLst>
      <p:ext uri="{BB962C8B-B14F-4D97-AF65-F5344CB8AC3E}">
        <p14:creationId xmlns:p14="http://schemas.microsoft.com/office/powerpoint/2010/main" val="3253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0528" y="1"/>
            <a:ext cx="9505056" cy="6858000"/>
          </a:xfrm>
          <a:prstGeom prst="rect">
            <a:avLst/>
          </a:prstGeom>
          <a:noFill/>
          <a:ln w="9525">
            <a:noFill/>
            <a:miter lim="800000"/>
            <a:headEnd/>
            <a:tailEnd/>
          </a:ln>
          <a:effectLst/>
        </p:spPr>
      </p:pic>
      <p:sp>
        <p:nvSpPr>
          <p:cNvPr id="3" name="Titre 4"/>
          <p:cNvSpPr txBox="1">
            <a:spLocks/>
          </p:cNvSpPr>
          <p:nvPr/>
        </p:nvSpPr>
        <p:spPr>
          <a:xfrm>
            <a:off x="210036" y="846346"/>
            <a:ext cx="2834640" cy="12984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rgbClr val="FF0000"/>
                </a:solidFill>
                <a:latin typeface="Arial"/>
                <a:cs typeface="Arial"/>
              </a:rPr>
              <a:t>48,62 X 5</a:t>
            </a:r>
            <a:br>
              <a:rPr lang="fr-FR" sz="4000" b="1" dirty="0">
                <a:solidFill>
                  <a:srgbClr val="FF0000"/>
                </a:solidFill>
                <a:latin typeface="Arial"/>
                <a:cs typeface="Arial"/>
              </a:rPr>
            </a:br>
            <a:endParaRPr lang="fr-FR" sz="4000" b="1" dirty="0">
              <a:solidFill>
                <a:srgbClr val="FF0000"/>
              </a:solidFill>
            </a:endParaRPr>
          </a:p>
        </p:txBody>
      </p:sp>
      <p:sp>
        <p:nvSpPr>
          <p:cNvPr id="4" name="Espace réservé du texte 2"/>
          <p:cNvSpPr txBox="1">
            <a:spLocks/>
          </p:cNvSpPr>
          <p:nvPr/>
        </p:nvSpPr>
        <p:spPr>
          <a:xfrm>
            <a:off x="245875" y="1921470"/>
            <a:ext cx="2834640" cy="344268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2800" dirty="0">
                <a:latin typeface="Arial"/>
                <a:cs typeface="Arial"/>
              </a:rPr>
              <a:t>Ces différentes stratégies peuvent être des pistes de mise en œuvre.</a:t>
            </a:r>
          </a:p>
        </p:txBody>
      </p:sp>
      <p:sp>
        <p:nvSpPr>
          <p:cNvPr id="6" name="Rectangle 5"/>
          <p:cNvSpPr/>
          <p:nvPr/>
        </p:nvSpPr>
        <p:spPr>
          <a:xfrm>
            <a:off x="2986354" y="846346"/>
            <a:ext cx="5979603" cy="1243930"/>
          </a:xfrm>
          <a:prstGeom prst="rect">
            <a:avLst/>
          </a:prstGeom>
        </p:spPr>
        <p:txBody>
          <a:bodyPr wrap="square">
            <a:spAutoFit/>
          </a:bodyPr>
          <a:lstStyle/>
          <a:p>
            <a:pPr algn="ctr">
              <a:spcBef>
                <a:spcPts val="1266"/>
              </a:spcBef>
              <a:defRPr sz="7600">
                <a:solidFill>
                  <a:srgbClr val="000000"/>
                </a:solidFill>
              </a:defRPr>
            </a:pPr>
            <a:r>
              <a:rPr lang="fi-FI" sz="3200" dirty="0">
                <a:latin typeface="Arial"/>
                <a:cs typeface="Arial"/>
              </a:rPr>
              <a:t>48,62 X 10/2 = 486,2 / 2</a:t>
            </a:r>
          </a:p>
          <a:p>
            <a:pPr algn="ctr">
              <a:spcBef>
                <a:spcPts val="1266"/>
              </a:spcBef>
              <a:defRPr sz="7600">
                <a:solidFill>
                  <a:srgbClr val="000000"/>
                </a:solidFill>
              </a:defRPr>
            </a:pPr>
            <a:r>
              <a:rPr lang="fi-FI" sz="3200" dirty="0">
                <a:latin typeface="Arial"/>
                <a:cs typeface="Arial"/>
              </a:rPr>
              <a:t>= </a:t>
            </a:r>
            <a:r>
              <a:rPr lang="fi-FI" sz="3200" dirty="0">
                <a:solidFill>
                  <a:srgbClr val="FF0000"/>
                </a:solidFill>
                <a:latin typeface="Arial"/>
                <a:cs typeface="Arial"/>
              </a:rPr>
              <a:t>243,1</a:t>
            </a:r>
          </a:p>
        </p:txBody>
      </p:sp>
      <p:pic>
        <p:nvPicPr>
          <p:cNvPr id="7" name="Image 6" descr="2017_logo_academie_Guyane.jpg"/>
          <p:cNvPicPr>
            <a:picLocks noChangeAspect="1"/>
          </p:cNvPicPr>
          <p:nvPr/>
        </p:nvPicPr>
        <p:blipFill>
          <a:blip r:embed="rId3" cstate="print"/>
          <a:stretch>
            <a:fillRect/>
          </a:stretch>
        </p:blipFill>
        <p:spPr>
          <a:xfrm>
            <a:off x="249119" y="5189789"/>
            <a:ext cx="1378237" cy="1453058"/>
          </a:xfrm>
          <a:prstGeom prst="rect">
            <a:avLst/>
          </a:prstGeom>
        </p:spPr>
      </p:pic>
      <p:sp>
        <p:nvSpPr>
          <p:cNvPr id="8" name="ZoneTexte 7">
            <a:extLst>
              <a:ext uri="{FF2B5EF4-FFF2-40B4-BE49-F238E27FC236}">
                <a16:creationId xmlns:a16="http://schemas.microsoft.com/office/drawing/2014/main" id="{D6D6FCDC-33DC-4204-ABF3-624D0A48BC78}"/>
              </a:ext>
            </a:extLst>
          </p:cNvPr>
          <p:cNvSpPr txBox="1"/>
          <p:nvPr/>
        </p:nvSpPr>
        <p:spPr>
          <a:xfrm>
            <a:off x="3736371" y="1949931"/>
            <a:ext cx="5017183" cy="830997"/>
          </a:xfrm>
          <a:prstGeom prst="rect">
            <a:avLst/>
          </a:prstGeom>
          <a:noFill/>
        </p:spPr>
        <p:txBody>
          <a:bodyPr wrap="square" rtlCol="0">
            <a:spAutoFit/>
          </a:bodyPr>
          <a:lstStyle/>
          <a:p>
            <a:r>
              <a:rPr lang="fr-FR" sz="2400" b="1" dirty="0">
                <a:solidFill>
                  <a:srgbClr val="0070C0"/>
                </a:solidFill>
              </a:rPr>
              <a:t>Registre verbal :</a:t>
            </a:r>
          </a:p>
          <a:p>
            <a:r>
              <a:rPr lang="fr-FR" sz="2400" dirty="0">
                <a:solidFill>
                  <a:srgbClr val="0070C0"/>
                </a:solidFill>
              </a:rPr>
              <a:t>Moitié  de « 48,62 fois 1 dizaine »</a:t>
            </a:r>
          </a:p>
        </p:txBody>
      </p:sp>
      <p:sp>
        <p:nvSpPr>
          <p:cNvPr id="9" name="Rectangle 8"/>
          <p:cNvSpPr/>
          <p:nvPr/>
        </p:nvSpPr>
        <p:spPr>
          <a:xfrm>
            <a:off x="3347864" y="2780928"/>
            <a:ext cx="5256584" cy="584775"/>
          </a:xfrm>
          <a:prstGeom prst="rect">
            <a:avLst/>
          </a:prstGeom>
        </p:spPr>
        <p:txBody>
          <a:bodyPr wrap="square">
            <a:spAutoFit/>
          </a:bodyPr>
          <a:lstStyle/>
          <a:p>
            <a:pPr algn="ctr">
              <a:spcBef>
                <a:spcPts val="1266"/>
              </a:spcBef>
              <a:defRPr sz="7600">
                <a:solidFill>
                  <a:srgbClr val="000000"/>
                </a:solidFill>
              </a:defRPr>
            </a:pPr>
            <a:r>
              <a:rPr lang="fi-FI" sz="3200" dirty="0">
                <a:latin typeface="Arial"/>
                <a:cs typeface="Arial"/>
              </a:rPr>
              <a:t>5 X 48   +   5 X 0,62</a:t>
            </a:r>
          </a:p>
        </p:txBody>
      </p:sp>
      <p:sp>
        <p:nvSpPr>
          <p:cNvPr id="10" name="ZoneTexte 9">
            <a:extLst>
              <a:ext uri="{FF2B5EF4-FFF2-40B4-BE49-F238E27FC236}">
                <a16:creationId xmlns:a16="http://schemas.microsoft.com/office/drawing/2014/main" id="{D6D6FCDC-33DC-4204-ABF3-624D0A48BC78}"/>
              </a:ext>
            </a:extLst>
          </p:cNvPr>
          <p:cNvSpPr txBox="1"/>
          <p:nvPr/>
        </p:nvSpPr>
        <p:spPr>
          <a:xfrm>
            <a:off x="3719383" y="3203140"/>
            <a:ext cx="5017183" cy="830997"/>
          </a:xfrm>
          <a:prstGeom prst="rect">
            <a:avLst/>
          </a:prstGeom>
          <a:noFill/>
        </p:spPr>
        <p:txBody>
          <a:bodyPr wrap="square" rtlCol="0">
            <a:spAutoFit/>
          </a:bodyPr>
          <a:lstStyle/>
          <a:p>
            <a:r>
              <a:rPr lang="fr-FR" sz="2400" b="1" dirty="0">
                <a:solidFill>
                  <a:srgbClr val="0070C0"/>
                </a:solidFill>
              </a:rPr>
              <a:t>Registre verbal :</a:t>
            </a:r>
          </a:p>
          <a:p>
            <a:r>
              <a:rPr lang="fr-FR" sz="2400" dirty="0">
                <a:solidFill>
                  <a:srgbClr val="0070C0"/>
                </a:solidFill>
              </a:rPr>
              <a:t>5 fois 48 unités  et 5 fois 62 centièmes</a:t>
            </a:r>
          </a:p>
        </p:txBody>
      </p:sp>
      <p:sp>
        <p:nvSpPr>
          <p:cNvPr id="11" name="Rectangle 10"/>
          <p:cNvSpPr/>
          <p:nvPr/>
        </p:nvSpPr>
        <p:spPr>
          <a:xfrm>
            <a:off x="2912877" y="4198678"/>
            <a:ext cx="5256584" cy="584775"/>
          </a:xfrm>
          <a:prstGeom prst="rect">
            <a:avLst/>
          </a:prstGeom>
        </p:spPr>
        <p:txBody>
          <a:bodyPr wrap="square">
            <a:spAutoFit/>
          </a:bodyPr>
          <a:lstStyle/>
          <a:p>
            <a:pPr algn="ctr">
              <a:spcBef>
                <a:spcPts val="1266"/>
              </a:spcBef>
              <a:defRPr sz="7600">
                <a:solidFill>
                  <a:srgbClr val="000000"/>
                </a:solidFill>
              </a:defRPr>
            </a:pPr>
            <a:r>
              <a:rPr lang="fi-FI" sz="3200" dirty="0">
                <a:latin typeface="Arial"/>
                <a:cs typeface="Arial"/>
              </a:rPr>
              <a:t>(50 – 1,38) X   5 </a:t>
            </a:r>
          </a:p>
        </p:txBody>
      </p:sp>
      <p:sp>
        <p:nvSpPr>
          <p:cNvPr id="12" name="ZoneTexte 11">
            <a:extLst>
              <a:ext uri="{FF2B5EF4-FFF2-40B4-BE49-F238E27FC236}">
                <a16:creationId xmlns:a16="http://schemas.microsoft.com/office/drawing/2014/main" id="{D6D6FCDC-33DC-4204-ABF3-624D0A48BC78}"/>
              </a:ext>
            </a:extLst>
          </p:cNvPr>
          <p:cNvSpPr txBox="1"/>
          <p:nvPr/>
        </p:nvSpPr>
        <p:spPr>
          <a:xfrm>
            <a:off x="3736371" y="4783453"/>
            <a:ext cx="5017183" cy="830997"/>
          </a:xfrm>
          <a:prstGeom prst="rect">
            <a:avLst/>
          </a:prstGeom>
          <a:noFill/>
        </p:spPr>
        <p:txBody>
          <a:bodyPr wrap="square" rtlCol="0">
            <a:spAutoFit/>
          </a:bodyPr>
          <a:lstStyle/>
          <a:p>
            <a:r>
              <a:rPr lang="fr-FR" sz="2400" b="1" dirty="0">
                <a:solidFill>
                  <a:srgbClr val="0070C0"/>
                </a:solidFill>
              </a:rPr>
              <a:t>Registre verbal :</a:t>
            </a:r>
          </a:p>
          <a:p>
            <a:r>
              <a:rPr lang="fr-FR" sz="2400" dirty="0">
                <a:solidFill>
                  <a:srgbClr val="0070C0"/>
                </a:solidFill>
              </a:rPr>
              <a:t>5 fois 48 unités  et 5 fois 62 centièmes</a:t>
            </a:r>
          </a:p>
        </p:txBody>
      </p:sp>
    </p:spTree>
    <p:extLst>
      <p:ext uri="{BB962C8B-B14F-4D97-AF65-F5344CB8AC3E}">
        <p14:creationId xmlns:p14="http://schemas.microsoft.com/office/powerpoint/2010/main" val="2061382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81B14A7-56AD-4202-A781-319B5377FC76}"/>
              </a:ext>
            </a:extLst>
          </p:cNvPr>
          <p:cNvSpPr/>
          <p:nvPr/>
        </p:nvSpPr>
        <p:spPr>
          <a:xfrm>
            <a:off x="179512" y="813856"/>
            <a:ext cx="2213168" cy="1513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Proposition d’un nouveau calcul </a:t>
            </a:r>
          </a:p>
          <a:p>
            <a:pPr algn="ctr"/>
            <a:r>
              <a:rPr lang="fr-FR" sz="2400" dirty="0"/>
              <a:t>par  ex    ×5</a:t>
            </a:r>
          </a:p>
        </p:txBody>
      </p:sp>
      <p:sp>
        <p:nvSpPr>
          <p:cNvPr id="7" name="Rectangle : coins arrondis 6">
            <a:extLst>
              <a:ext uri="{FF2B5EF4-FFF2-40B4-BE49-F238E27FC236}">
                <a16:creationId xmlns:a16="http://schemas.microsoft.com/office/drawing/2014/main" id="{2E9D1885-83D0-430F-9B6E-FC67CC0EB436}"/>
              </a:ext>
            </a:extLst>
          </p:cNvPr>
          <p:cNvSpPr/>
          <p:nvPr/>
        </p:nvSpPr>
        <p:spPr>
          <a:xfrm>
            <a:off x="2866073" y="848144"/>
            <a:ext cx="2415540" cy="1786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Application : apprendre à utiliser la procédure retenue</a:t>
            </a:r>
          </a:p>
        </p:txBody>
      </p:sp>
      <p:sp>
        <p:nvSpPr>
          <p:cNvPr id="8" name="Ellipse 7">
            <a:extLst>
              <a:ext uri="{FF2B5EF4-FFF2-40B4-BE49-F238E27FC236}">
                <a16:creationId xmlns:a16="http://schemas.microsoft.com/office/drawing/2014/main" id="{C01DAA48-28C8-4558-8F42-7F4B4B1D2536}"/>
              </a:ext>
            </a:extLst>
          </p:cNvPr>
          <p:cNvSpPr/>
          <p:nvPr/>
        </p:nvSpPr>
        <p:spPr>
          <a:xfrm>
            <a:off x="54132" y="2721673"/>
            <a:ext cx="2133600" cy="2042160"/>
          </a:xfrm>
          <a:prstGeom prst="ellipse">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Dans un premier </a:t>
            </a:r>
          </a:p>
          <a:p>
            <a:pPr algn="ctr"/>
            <a:r>
              <a:rPr lang="fr-FR" dirty="0"/>
              <a:t>temps,</a:t>
            </a:r>
          </a:p>
          <a:p>
            <a:pPr algn="ctr"/>
            <a:r>
              <a:rPr lang="fr-FR" dirty="0"/>
              <a:t>laisser les élèves </a:t>
            </a:r>
          </a:p>
          <a:p>
            <a:pPr algn="ctr"/>
            <a:r>
              <a:rPr lang="fr-FR" dirty="0"/>
              <a:t>explorer différentes </a:t>
            </a:r>
          </a:p>
          <a:p>
            <a:pPr algn="ctr"/>
            <a:r>
              <a:rPr lang="fr-FR" dirty="0"/>
              <a:t>procédures </a:t>
            </a:r>
          </a:p>
          <a:p>
            <a:pPr algn="ctr"/>
            <a:r>
              <a:rPr lang="fr-FR" dirty="0"/>
              <a:t>personnelles.</a:t>
            </a:r>
          </a:p>
        </p:txBody>
      </p:sp>
      <p:sp>
        <p:nvSpPr>
          <p:cNvPr id="9" name="Ellipse 8">
            <a:extLst>
              <a:ext uri="{FF2B5EF4-FFF2-40B4-BE49-F238E27FC236}">
                <a16:creationId xmlns:a16="http://schemas.microsoft.com/office/drawing/2014/main" id="{E5F7DCE2-85F8-4178-9476-3FD5472E15C8}"/>
              </a:ext>
            </a:extLst>
          </p:cNvPr>
          <p:cNvSpPr/>
          <p:nvPr/>
        </p:nvSpPr>
        <p:spPr>
          <a:xfrm>
            <a:off x="1120932" y="4581128"/>
            <a:ext cx="2388870" cy="2011680"/>
          </a:xfrm>
          <a:prstGeom prst="ellipse">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Plusieurs </a:t>
            </a:r>
          </a:p>
          <a:p>
            <a:pPr algn="ctr"/>
            <a:r>
              <a:rPr lang="fr-FR" dirty="0"/>
              <a:t>procédures à expliciter </a:t>
            </a:r>
          </a:p>
          <a:p>
            <a:pPr algn="ctr"/>
            <a:r>
              <a:rPr lang="fr-FR" dirty="0"/>
              <a:t>par les élèves.</a:t>
            </a:r>
          </a:p>
          <a:p>
            <a:pPr algn="ctr"/>
            <a:r>
              <a:rPr lang="fr-FR" dirty="0"/>
              <a:t>Retenir la plus </a:t>
            </a:r>
          </a:p>
          <a:p>
            <a:pPr algn="ctr"/>
            <a:r>
              <a:rPr lang="fr-FR" dirty="0"/>
              <a:t>efficiente.</a:t>
            </a:r>
          </a:p>
        </p:txBody>
      </p:sp>
      <p:sp>
        <p:nvSpPr>
          <p:cNvPr id="10" name="Ellipse 9">
            <a:extLst>
              <a:ext uri="{FF2B5EF4-FFF2-40B4-BE49-F238E27FC236}">
                <a16:creationId xmlns:a16="http://schemas.microsoft.com/office/drawing/2014/main" id="{A13712E5-E2DC-43FE-BDB8-EC98B11E109F}"/>
              </a:ext>
            </a:extLst>
          </p:cNvPr>
          <p:cNvSpPr/>
          <p:nvPr/>
        </p:nvSpPr>
        <p:spPr>
          <a:xfrm>
            <a:off x="3635896" y="4688840"/>
            <a:ext cx="2240280" cy="2042160"/>
          </a:xfrm>
          <a:prstGeom prst="ellipse">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Faire émerger </a:t>
            </a:r>
          </a:p>
          <a:p>
            <a:pPr algn="ctr"/>
            <a:r>
              <a:rPr lang="fr-FR" dirty="0"/>
              <a:t>oralement par </a:t>
            </a:r>
          </a:p>
          <a:p>
            <a:pPr algn="ctr"/>
            <a:r>
              <a:rPr lang="fr-FR" dirty="0"/>
              <a:t>les élèves la trace </a:t>
            </a:r>
          </a:p>
          <a:p>
            <a:pPr algn="ctr"/>
            <a:r>
              <a:rPr lang="fr-FR" dirty="0"/>
              <a:t>à conserver . </a:t>
            </a:r>
          </a:p>
        </p:txBody>
      </p:sp>
      <p:sp>
        <p:nvSpPr>
          <p:cNvPr id="12" name="Rectangle : coins arrondis 11">
            <a:extLst>
              <a:ext uri="{FF2B5EF4-FFF2-40B4-BE49-F238E27FC236}">
                <a16:creationId xmlns:a16="http://schemas.microsoft.com/office/drawing/2014/main" id="{FFBC2C35-A477-4940-8983-9FAB1F6E6726}"/>
              </a:ext>
            </a:extLst>
          </p:cNvPr>
          <p:cNvSpPr/>
          <p:nvPr/>
        </p:nvSpPr>
        <p:spPr>
          <a:xfrm>
            <a:off x="5974080" y="292726"/>
            <a:ext cx="3169920" cy="5974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Institutionnalisation</a:t>
            </a:r>
          </a:p>
          <a:p>
            <a:pPr algn="ctr"/>
            <a:r>
              <a:rPr lang="fr-FR" sz="2000" dirty="0"/>
              <a:t>Garder une trace écrite. </a:t>
            </a:r>
          </a:p>
          <a:p>
            <a:pPr marL="285750" indent="-285750">
              <a:buFont typeface="Arial" panose="020B0604020202020204" pitchFamily="34" charset="0"/>
              <a:buChar char="•"/>
            </a:pPr>
            <a:r>
              <a:rPr lang="fr-FR" sz="2000" dirty="0"/>
              <a:t>Langage littéral</a:t>
            </a:r>
          </a:p>
          <a:p>
            <a:pPr algn="ctr"/>
            <a:r>
              <a:rPr lang="fr-FR" sz="2000" dirty="0"/>
              <a:t>Multiplier  un  nombre  par  5,  c’est</a:t>
            </a:r>
          </a:p>
          <a:p>
            <a:pPr algn="ctr"/>
            <a:r>
              <a:rPr lang="fr-FR" sz="2000" dirty="0"/>
              <a:t>multiplier  le  nombre  par  10  puis</a:t>
            </a:r>
          </a:p>
          <a:p>
            <a:pPr algn="ctr"/>
            <a:r>
              <a:rPr lang="fr-FR" sz="2000" dirty="0"/>
              <a:t>Prendre la moitié du résultat</a:t>
            </a:r>
          </a:p>
          <a:p>
            <a:pPr marL="285750" indent="-285750">
              <a:buFont typeface="Arial" panose="020B0604020202020204" pitchFamily="34" charset="0"/>
              <a:buChar char="•"/>
            </a:pPr>
            <a:r>
              <a:rPr lang="fr-FR" sz="2000" dirty="0"/>
              <a:t>Langage mathématique</a:t>
            </a:r>
          </a:p>
          <a:p>
            <a:pPr algn="ctr"/>
            <a:r>
              <a:rPr lang="fr-FR" sz="2000" dirty="0"/>
              <a:t>48,62*5 = ?   </a:t>
            </a:r>
          </a:p>
          <a:p>
            <a:pPr algn="ctr"/>
            <a:r>
              <a:rPr lang="fr-FR" sz="2000" dirty="0"/>
              <a:t>48,62*10 = 486,2   </a:t>
            </a:r>
          </a:p>
          <a:p>
            <a:pPr algn="ctr"/>
            <a:r>
              <a:rPr lang="fr-FR" sz="2000" dirty="0"/>
              <a:t>486,2 :2 = 243,1</a:t>
            </a:r>
          </a:p>
          <a:p>
            <a:pPr marL="285750" indent="-285750">
              <a:buFont typeface="Arial" panose="020B0604020202020204" pitchFamily="34" charset="0"/>
              <a:buChar char="•"/>
            </a:pPr>
            <a:r>
              <a:rPr lang="fr-FR" sz="2000" dirty="0"/>
              <a:t>Trace écrite </a:t>
            </a:r>
          </a:p>
          <a:p>
            <a:pPr algn="ctr"/>
            <a:r>
              <a:rPr lang="fr-FR" sz="2000" dirty="0"/>
              <a:t>Affichage mural, </a:t>
            </a:r>
          </a:p>
          <a:p>
            <a:pPr algn="ctr"/>
            <a:r>
              <a:rPr lang="fr-FR" sz="2000" dirty="0"/>
              <a:t>cahier de calcul procédural</a:t>
            </a:r>
          </a:p>
        </p:txBody>
      </p:sp>
      <p:sp>
        <p:nvSpPr>
          <p:cNvPr id="13" name="Flèche : droite 12">
            <a:extLst>
              <a:ext uri="{FF2B5EF4-FFF2-40B4-BE49-F238E27FC236}">
                <a16:creationId xmlns:a16="http://schemas.microsoft.com/office/drawing/2014/main" id="{C35A15A4-C85A-44F2-84C1-127530D53C9D}"/>
              </a:ext>
            </a:extLst>
          </p:cNvPr>
          <p:cNvSpPr/>
          <p:nvPr/>
        </p:nvSpPr>
        <p:spPr>
          <a:xfrm>
            <a:off x="2445068" y="1268760"/>
            <a:ext cx="421005" cy="243840"/>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id="{391879AE-C35B-4447-94C0-D967A957FD69}"/>
              </a:ext>
            </a:extLst>
          </p:cNvPr>
          <p:cNvSpPr/>
          <p:nvPr/>
        </p:nvSpPr>
        <p:spPr>
          <a:xfrm>
            <a:off x="5292080" y="1268760"/>
            <a:ext cx="682000"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a:extLst>
              <a:ext uri="{FF2B5EF4-FFF2-40B4-BE49-F238E27FC236}">
                <a16:creationId xmlns:a16="http://schemas.microsoft.com/office/drawing/2014/main" id="{684D9453-587B-4B00-9106-83A566219E7E}"/>
              </a:ext>
            </a:extLst>
          </p:cNvPr>
          <p:cNvCxnSpPr>
            <a:stCxn id="8" idx="0"/>
          </p:cNvCxnSpPr>
          <p:nvPr/>
        </p:nvCxnSpPr>
        <p:spPr>
          <a:xfrm flipV="1">
            <a:off x="1120932" y="2345753"/>
            <a:ext cx="9525" cy="37592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0218217E-7C9D-4A4F-9B2C-E1F7FAE0A1DB}"/>
              </a:ext>
            </a:extLst>
          </p:cNvPr>
          <p:cNvCxnSpPr>
            <a:cxnSpLocks/>
          </p:cNvCxnSpPr>
          <p:nvPr/>
        </p:nvCxnSpPr>
        <p:spPr>
          <a:xfrm flipV="1">
            <a:off x="2523173" y="1512600"/>
            <a:ext cx="132397" cy="3068528"/>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4860ECD4-EBFD-4F0B-9F11-6C16CB06A107}"/>
              </a:ext>
            </a:extLst>
          </p:cNvPr>
          <p:cNvCxnSpPr>
            <a:stCxn id="10" idx="0"/>
            <a:endCxn id="10" idx="0"/>
          </p:cNvCxnSpPr>
          <p:nvPr/>
        </p:nvCxnSpPr>
        <p:spPr>
          <a:xfrm>
            <a:off x="4756036" y="468884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2DE2C1EB-679B-450D-9266-AD43F6AF46DE}"/>
              </a:ext>
            </a:extLst>
          </p:cNvPr>
          <p:cNvCxnSpPr/>
          <p:nvPr/>
        </p:nvCxnSpPr>
        <p:spPr>
          <a:xfrm flipV="1">
            <a:off x="5004048" y="1512600"/>
            <a:ext cx="629032" cy="317624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pic>
        <p:nvPicPr>
          <p:cNvPr id="21" name="Image 20" descr="2017_logo_academie_Guyane.jpg"/>
          <p:cNvPicPr>
            <a:picLocks noChangeAspect="1"/>
          </p:cNvPicPr>
          <p:nvPr/>
        </p:nvPicPr>
        <p:blipFill>
          <a:blip r:embed="rId2" cstate="print"/>
          <a:stretch>
            <a:fillRect/>
          </a:stretch>
        </p:blipFill>
        <p:spPr>
          <a:xfrm>
            <a:off x="0" y="5751703"/>
            <a:ext cx="1051381" cy="1108458"/>
          </a:xfrm>
          <a:prstGeom prst="rect">
            <a:avLst/>
          </a:prstGeom>
        </p:spPr>
      </p:pic>
      <p:sp>
        <p:nvSpPr>
          <p:cNvPr id="29" name="Titre 8">
            <a:extLst>
              <a:ext uri="{FF2B5EF4-FFF2-40B4-BE49-F238E27FC236}">
                <a16:creationId xmlns:a16="http://schemas.microsoft.com/office/drawing/2014/main" id="{097A0F1C-7B37-4F2C-A373-02ED60CB467E}"/>
              </a:ext>
            </a:extLst>
          </p:cNvPr>
          <p:cNvSpPr>
            <a:spLocks noGrp="1"/>
          </p:cNvSpPr>
          <p:nvPr>
            <p:ph type="title"/>
          </p:nvPr>
        </p:nvSpPr>
        <p:spPr>
          <a:xfrm>
            <a:off x="179512" y="0"/>
            <a:ext cx="5903488" cy="813856"/>
          </a:xfrm>
        </p:spPr>
        <p:txBody>
          <a:bodyPr>
            <a:normAutofit fontScale="90000"/>
          </a:bodyPr>
          <a:lstStyle/>
          <a:p>
            <a:r>
              <a:rPr lang="fr-FR" dirty="0"/>
              <a:t>Un exemple de découverte et d’institutionnalisation </a:t>
            </a:r>
          </a:p>
        </p:txBody>
      </p:sp>
    </p:spTree>
    <p:extLst>
      <p:ext uri="{BB962C8B-B14F-4D97-AF65-F5344CB8AC3E}">
        <p14:creationId xmlns:p14="http://schemas.microsoft.com/office/powerpoint/2010/main" val="1904393856"/>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2380B8-DCE0-4F2F-9ECB-8001826EA9F1}"/>
              </a:ext>
            </a:extLst>
          </p:cNvPr>
          <p:cNvSpPr>
            <a:spLocks noGrp="1"/>
          </p:cNvSpPr>
          <p:nvPr>
            <p:ph idx="1"/>
          </p:nvPr>
        </p:nvSpPr>
        <p:spPr>
          <a:xfrm>
            <a:off x="552032" y="2101428"/>
            <a:ext cx="7886700" cy="3384973"/>
          </a:xfrm>
        </p:spPr>
        <p:txBody>
          <a:bodyPr/>
          <a:lstStyle/>
          <a:p>
            <a:pPr marL="457200" indent="-457200" algn="just">
              <a:lnSpc>
                <a:spcPct val="80000"/>
              </a:lnSpc>
              <a:buFont typeface="Arial" charset="0"/>
              <a:buChar char="•"/>
            </a:pPr>
            <a:r>
              <a:rPr lang="fr-FR" altLang="fr-FR" dirty="0"/>
              <a:t>De </a:t>
            </a:r>
            <a:r>
              <a:rPr lang="fr-FR" altLang="fr-FR" b="1" dirty="0"/>
              <a:t>façon massée </a:t>
            </a:r>
            <a:r>
              <a:rPr lang="fr-FR" altLang="fr-FR" dirty="0"/>
              <a:t>sur une procédure</a:t>
            </a:r>
          </a:p>
          <a:p>
            <a:pPr marL="457200" indent="-457200" algn="just">
              <a:lnSpc>
                <a:spcPct val="80000"/>
              </a:lnSpc>
              <a:buFont typeface="Arial" charset="0"/>
              <a:buChar char="•"/>
            </a:pPr>
            <a:r>
              <a:rPr lang="fr-FR" altLang="fr-FR" b="1" dirty="0"/>
              <a:t>1 à 4  séances courtes </a:t>
            </a:r>
            <a:r>
              <a:rPr lang="fr-FR" altLang="fr-FR" dirty="0"/>
              <a:t>(15 minutes) et </a:t>
            </a:r>
            <a:r>
              <a:rPr lang="fr-FR" altLang="fr-FR" b="1" dirty="0"/>
              <a:t>quotidiennes</a:t>
            </a:r>
          </a:p>
          <a:p>
            <a:pPr marL="457200" indent="-457200" algn="just">
              <a:lnSpc>
                <a:spcPct val="80000"/>
              </a:lnSpc>
              <a:buFont typeface="Arial" charset="0"/>
              <a:buChar char="•"/>
            </a:pPr>
            <a:r>
              <a:rPr lang="fr-FR" altLang="fr-FR" dirty="0"/>
              <a:t>Reformulations et explicitations des procédures par les élèves en donnant des exemples, jeu du vrai-faux,  arbres à calculs à compléter, </a:t>
            </a:r>
            <a:r>
              <a:rPr lang="is-IS" altLang="fr-FR" dirty="0"/>
              <a:t>…</a:t>
            </a:r>
            <a:endParaRPr lang="fr-FR" altLang="fr-FR" dirty="0"/>
          </a:p>
          <a:p>
            <a:pPr marL="457200" indent="-457200" algn="just">
              <a:lnSpc>
                <a:spcPct val="80000"/>
              </a:lnSpc>
              <a:buFont typeface="Arial" charset="0"/>
              <a:buChar char="•"/>
            </a:pPr>
            <a:r>
              <a:rPr lang="fr-FR" altLang="fr-FR" b="1" dirty="0"/>
              <a:t>Exercices </a:t>
            </a:r>
            <a:r>
              <a:rPr lang="fr-FR" altLang="fr-FR" dirty="0"/>
              <a:t>nombreux, variés et différenciés</a:t>
            </a:r>
          </a:p>
        </p:txBody>
      </p:sp>
      <p:sp>
        <p:nvSpPr>
          <p:cNvPr id="2" name="Titre 1">
            <a:extLst>
              <a:ext uri="{FF2B5EF4-FFF2-40B4-BE49-F238E27FC236}">
                <a16:creationId xmlns:a16="http://schemas.microsoft.com/office/drawing/2014/main" id="{41931F6A-D825-4971-95C5-F504B11E0912}"/>
              </a:ext>
            </a:extLst>
          </p:cNvPr>
          <p:cNvSpPr>
            <a:spLocks noGrp="1"/>
          </p:cNvSpPr>
          <p:nvPr>
            <p:ph type="title"/>
          </p:nvPr>
        </p:nvSpPr>
        <p:spPr/>
        <p:txBody>
          <a:bodyPr/>
          <a:lstStyle/>
          <a:p>
            <a:r>
              <a:rPr lang="fr-FR" dirty="0"/>
              <a:t>Appropriation et renforcement</a:t>
            </a:r>
          </a:p>
        </p:txBody>
      </p:sp>
      <p:pic>
        <p:nvPicPr>
          <p:cNvPr id="4" name="Image 3">
            <a:extLst>
              <a:ext uri="{FF2B5EF4-FFF2-40B4-BE49-F238E27FC236}">
                <a16:creationId xmlns:a16="http://schemas.microsoft.com/office/drawing/2014/main" id="{9BF17464-9CA2-42D4-A5AF-0FAB1247E800}"/>
              </a:ext>
            </a:extLst>
          </p:cNvPr>
          <p:cNvPicPr>
            <a:picLocks noChangeAspect="1"/>
          </p:cNvPicPr>
          <p:nvPr/>
        </p:nvPicPr>
        <p:blipFill>
          <a:blip r:embed="rId2" cstate="print"/>
          <a:stretch>
            <a:fillRect/>
          </a:stretch>
        </p:blipFill>
        <p:spPr>
          <a:xfrm>
            <a:off x="7205155" y="0"/>
            <a:ext cx="1938845" cy="2966200"/>
          </a:xfrm>
          <a:prstGeom prst="rect">
            <a:avLst/>
          </a:prstGeom>
        </p:spPr>
      </p:pic>
      <p:pic>
        <p:nvPicPr>
          <p:cNvPr id="7" name="Image 6" descr="2017_logo_academie_Guyane.jpg"/>
          <p:cNvPicPr>
            <a:picLocks noChangeAspect="1"/>
          </p:cNvPicPr>
          <p:nvPr/>
        </p:nvPicPr>
        <p:blipFill>
          <a:blip r:embed="rId3"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21759081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63225D2-EC56-45CC-AE52-258794090036}"/>
              </a:ext>
            </a:extLst>
          </p:cNvPr>
          <p:cNvPicPr>
            <a:picLocks noChangeAspect="1"/>
          </p:cNvPicPr>
          <p:nvPr/>
        </p:nvPicPr>
        <p:blipFill>
          <a:blip r:embed="rId2" cstate="print"/>
          <a:stretch>
            <a:fillRect/>
          </a:stretch>
        </p:blipFill>
        <p:spPr>
          <a:xfrm>
            <a:off x="7086600" y="0"/>
            <a:ext cx="1988820" cy="2651760"/>
          </a:xfrm>
          <a:prstGeom prst="rect">
            <a:avLst/>
          </a:prstGeom>
        </p:spPr>
      </p:pic>
      <p:sp>
        <p:nvSpPr>
          <p:cNvPr id="3" name="Espace réservé du contenu 2">
            <a:extLst>
              <a:ext uri="{FF2B5EF4-FFF2-40B4-BE49-F238E27FC236}">
                <a16:creationId xmlns:a16="http://schemas.microsoft.com/office/drawing/2014/main" id="{E4DC24DA-D15F-45CA-931B-ABF2383B305E}"/>
              </a:ext>
            </a:extLst>
          </p:cNvPr>
          <p:cNvSpPr>
            <a:spLocks noGrp="1"/>
          </p:cNvSpPr>
          <p:nvPr>
            <p:ph idx="1"/>
          </p:nvPr>
        </p:nvSpPr>
        <p:spPr>
          <a:xfrm>
            <a:off x="0" y="1124744"/>
            <a:ext cx="7086600" cy="4824536"/>
          </a:xfrm>
        </p:spPr>
        <p:txBody>
          <a:bodyPr>
            <a:normAutofit fontScale="92500" lnSpcReduction="10000"/>
          </a:bodyPr>
          <a:lstStyle/>
          <a:p>
            <a:pPr algn="just">
              <a:lnSpc>
                <a:spcPct val="100000"/>
              </a:lnSpc>
              <a:spcBef>
                <a:spcPts val="0"/>
              </a:spcBef>
              <a:spcAft>
                <a:spcPts val="2600"/>
              </a:spcAft>
              <a:buClr>
                <a:schemeClr val="tx1"/>
              </a:buClr>
              <a:buSzPct val="105000"/>
              <a:buFont typeface="Arial" charset="0"/>
              <a:buChar char="•"/>
            </a:pPr>
            <a:r>
              <a:rPr lang="fr-FR" b="1" dirty="0"/>
              <a:t>De façon filée </a:t>
            </a:r>
            <a:r>
              <a:rPr lang="fr-FR" dirty="0"/>
              <a:t>tout au long de l’année sur une variété de procédures</a:t>
            </a:r>
          </a:p>
          <a:p>
            <a:pPr algn="just">
              <a:lnSpc>
                <a:spcPct val="100000"/>
              </a:lnSpc>
              <a:spcBef>
                <a:spcPts val="0"/>
              </a:spcBef>
              <a:spcAft>
                <a:spcPts val="2600"/>
              </a:spcAft>
              <a:buClr>
                <a:schemeClr val="tx1"/>
              </a:buClr>
              <a:buSzPct val="105000"/>
              <a:buFont typeface="Arial" charset="0"/>
              <a:buChar char="•"/>
            </a:pPr>
            <a:r>
              <a:rPr lang="fr-FR" b="1" dirty="0"/>
              <a:t> Situations de rappel </a:t>
            </a:r>
            <a:r>
              <a:rPr lang="fr-FR" dirty="0"/>
              <a:t>lors de séances portant sur un autre objectif</a:t>
            </a:r>
            <a:r>
              <a:rPr lang="fr-FR" b="1" dirty="0"/>
              <a:t>, </a:t>
            </a:r>
          </a:p>
          <a:p>
            <a:pPr marL="0" indent="0" algn="just">
              <a:lnSpc>
                <a:spcPct val="100000"/>
              </a:lnSpc>
              <a:spcBef>
                <a:spcPts val="0"/>
              </a:spcBef>
              <a:spcAft>
                <a:spcPts val="2600"/>
              </a:spcAft>
              <a:buClr>
                <a:schemeClr val="tx1"/>
              </a:buClr>
              <a:buSzPct val="105000"/>
              <a:buNone/>
            </a:pPr>
            <a:r>
              <a:rPr lang="fr-FR" dirty="0"/>
              <a:t>exemple </a:t>
            </a:r>
            <a:r>
              <a:rPr lang="is-IS" dirty="0"/>
              <a:t> pour </a:t>
            </a:r>
            <a:r>
              <a:rPr lang="fr-FR" dirty="0"/>
              <a:t>mémoriser les tables de multiplication : 7 X 9 = (7 x 10) - 7, </a:t>
            </a:r>
            <a:r>
              <a:rPr lang="is-IS" dirty="0"/>
              <a:t>…</a:t>
            </a:r>
            <a:endParaRPr lang="fr-FR" dirty="0"/>
          </a:p>
          <a:p>
            <a:pPr algn="just">
              <a:lnSpc>
                <a:spcPct val="100000"/>
              </a:lnSpc>
              <a:spcBef>
                <a:spcPts val="0"/>
              </a:spcBef>
              <a:spcAft>
                <a:spcPts val="2600"/>
              </a:spcAft>
              <a:buClr>
                <a:schemeClr val="tx1"/>
              </a:buClr>
              <a:buSzPct val="105000"/>
              <a:buFont typeface="Arial" charset="0"/>
              <a:buChar char="•"/>
            </a:pPr>
            <a:r>
              <a:rPr lang="fr-FR" b="1" dirty="0"/>
              <a:t> </a:t>
            </a:r>
            <a:r>
              <a:rPr lang="fr-FR" b="1" dirty="0">
                <a:solidFill>
                  <a:srgbClr val="0070C0"/>
                </a:solidFill>
              </a:rPr>
              <a:t>Résolution de problèmes </a:t>
            </a:r>
            <a:r>
              <a:rPr lang="fr-FR" dirty="0"/>
              <a:t>simples relevant du calcul mental</a:t>
            </a:r>
            <a:r>
              <a:rPr lang="fr-FR" b="1" dirty="0"/>
              <a:t>.</a:t>
            </a:r>
          </a:p>
          <a:p>
            <a:pPr algn="just">
              <a:lnSpc>
                <a:spcPct val="100000"/>
              </a:lnSpc>
              <a:spcBef>
                <a:spcPts val="0"/>
              </a:spcBef>
              <a:spcAft>
                <a:spcPts val="2600"/>
              </a:spcAft>
              <a:buClr>
                <a:schemeClr val="tx1"/>
              </a:buClr>
              <a:buSzPct val="105000"/>
              <a:buFont typeface="Arial" charset="0"/>
              <a:buChar char="•"/>
            </a:pPr>
            <a:r>
              <a:rPr lang="fr-FR" b="1" dirty="0"/>
              <a:t> Dans le cadre de </a:t>
            </a:r>
            <a:r>
              <a:rPr lang="fr-FR" b="1" dirty="0">
                <a:solidFill>
                  <a:srgbClr val="0070C0"/>
                </a:solidFill>
              </a:rPr>
              <a:t>jeux</a:t>
            </a:r>
            <a:r>
              <a:rPr lang="fr-FR" b="1" dirty="0"/>
              <a:t> de calcul mental</a:t>
            </a:r>
            <a:endParaRPr lang="fr-FR" dirty="0"/>
          </a:p>
        </p:txBody>
      </p:sp>
      <p:sp>
        <p:nvSpPr>
          <p:cNvPr id="2" name="Titre 1">
            <a:extLst>
              <a:ext uri="{FF2B5EF4-FFF2-40B4-BE49-F238E27FC236}">
                <a16:creationId xmlns:a16="http://schemas.microsoft.com/office/drawing/2014/main" id="{1DEA0280-FC9C-4DA0-A991-1D2ECF445044}"/>
              </a:ext>
            </a:extLst>
          </p:cNvPr>
          <p:cNvSpPr>
            <a:spLocks noGrp="1"/>
          </p:cNvSpPr>
          <p:nvPr>
            <p:ph type="title"/>
          </p:nvPr>
        </p:nvSpPr>
        <p:spPr/>
        <p:txBody>
          <a:bodyPr/>
          <a:lstStyle/>
          <a:p>
            <a:r>
              <a:rPr lang="fr-FR" dirty="0"/>
              <a:t>Réinvestissement </a:t>
            </a:r>
          </a:p>
        </p:txBody>
      </p:sp>
      <p:pic>
        <p:nvPicPr>
          <p:cNvPr id="6" name="Image 5" descr="2017_logo_academie_Guyane.jpg"/>
          <p:cNvPicPr>
            <a:picLocks noChangeAspect="1"/>
          </p:cNvPicPr>
          <p:nvPr/>
        </p:nvPicPr>
        <p:blipFill>
          <a:blip r:embed="rId3"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36657443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CFFDE46-D1F0-4B64-8EEC-C5E521D39B94}"/>
              </a:ext>
            </a:extLst>
          </p:cNvPr>
          <p:cNvPicPr>
            <a:picLocks noChangeAspect="1"/>
          </p:cNvPicPr>
          <p:nvPr/>
        </p:nvPicPr>
        <p:blipFill>
          <a:blip r:embed="rId2" cstate="print"/>
          <a:stretch>
            <a:fillRect/>
          </a:stretch>
        </p:blipFill>
        <p:spPr>
          <a:xfrm>
            <a:off x="7105144" y="0"/>
            <a:ext cx="2038856" cy="2574230"/>
          </a:xfrm>
          <a:prstGeom prst="rect">
            <a:avLst/>
          </a:prstGeom>
        </p:spPr>
      </p:pic>
      <p:sp>
        <p:nvSpPr>
          <p:cNvPr id="3" name="Espace réservé du contenu 2">
            <a:extLst>
              <a:ext uri="{FF2B5EF4-FFF2-40B4-BE49-F238E27FC236}">
                <a16:creationId xmlns:a16="http://schemas.microsoft.com/office/drawing/2014/main" id="{C9E1B634-84D9-41F6-9EF6-7D6F5CC368C9}"/>
              </a:ext>
            </a:extLst>
          </p:cNvPr>
          <p:cNvSpPr>
            <a:spLocks noGrp="1"/>
          </p:cNvSpPr>
          <p:nvPr>
            <p:ph idx="1"/>
          </p:nvPr>
        </p:nvSpPr>
        <p:spPr>
          <a:xfrm>
            <a:off x="628650" y="2031999"/>
            <a:ext cx="7886700" cy="4144963"/>
          </a:xfrm>
        </p:spPr>
        <p:txBody>
          <a:bodyPr/>
          <a:lstStyle/>
          <a:p>
            <a:pPr algn="just">
              <a:buClr>
                <a:schemeClr val="tx1"/>
              </a:buClr>
              <a:buSzPct val="105000"/>
              <a:buFont typeface="Arial" charset="0"/>
              <a:buChar char="•"/>
            </a:pPr>
            <a:r>
              <a:rPr lang="fr-FR" b="1" dirty="0"/>
              <a:t>Autoévaluation</a:t>
            </a:r>
            <a:r>
              <a:rPr lang="fr-FR" dirty="0"/>
              <a:t> et constat des </a:t>
            </a:r>
            <a:r>
              <a:rPr lang="fr-FR" b="1" dirty="0"/>
              <a:t>progrès</a:t>
            </a:r>
            <a:r>
              <a:rPr lang="fr-FR" dirty="0"/>
              <a:t>. </a:t>
            </a:r>
          </a:p>
          <a:p>
            <a:pPr algn="just">
              <a:buClr>
                <a:schemeClr val="tx1"/>
              </a:buClr>
              <a:buSzPct val="105000"/>
              <a:buFont typeface="Arial" charset="0"/>
              <a:buChar char="•"/>
            </a:pPr>
            <a:r>
              <a:rPr lang="fr-FR" b="1" dirty="0"/>
              <a:t> Évaluation différenciée.</a:t>
            </a:r>
          </a:p>
          <a:p>
            <a:endParaRPr lang="fr-FR" dirty="0"/>
          </a:p>
        </p:txBody>
      </p:sp>
      <p:sp>
        <p:nvSpPr>
          <p:cNvPr id="2" name="Titre 1">
            <a:extLst>
              <a:ext uri="{FF2B5EF4-FFF2-40B4-BE49-F238E27FC236}">
                <a16:creationId xmlns:a16="http://schemas.microsoft.com/office/drawing/2014/main" id="{4276A478-DC4C-4F19-B175-148C33722C34}"/>
              </a:ext>
            </a:extLst>
          </p:cNvPr>
          <p:cNvSpPr>
            <a:spLocks noGrp="1"/>
          </p:cNvSpPr>
          <p:nvPr>
            <p:ph type="title"/>
          </p:nvPr>
        </p:nvSpPr>
        <p:spPr/>
        <p:txBody>
          <a:bodyPr/>
          <a:lstStyle/>
          <a:p>
            <a:r>
              <a:rPr lang="fr-FR" dirty="0"/>
              <a:t>Évaluation et consolidation</a:t>
            </a:r>
          </a:p>
        </p:txBody>
      </p:sp>
      <p:pic>
        <p:nvPicPr>
          <p:cNvPr id="6" name="Image 5" descr="2017_logo_academie_Guyane.jpg"/>
          <p:cNvPicPr>
            <a:picLocks noChangeAspect="1"/>
          </p:cNvPicPr>
          <p:nvPr/>
        </p:nvPicPr>
        <p:blipFill>
          <a:blip r:embed="rId3"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2514757911"/>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CEC211D3-C027-4C5C-8264-8A51510282FA}"/>
              </a:ext>
            </a:extLst>
          </p:cNvPr>
          <p:cNvGraphicFramePr>
            <a:graphicFrameLocks noGrp="1"/>
          </p:cNvGraphicFramePr>
          <p:nvPr>
            <p:ph idx="1"/>
            <p:extLst>
              <p:ext uri="{D42A27DB-BD31-4B8C-83A1-F6EECF244321}">
                <p14:modId xmlns:p14="http://schemas.microsoft.com/office/powerpoint/2010/main" val="2367547564"/>
              </p:ext>
            </p:extLst>
          </p:nvPr>
        </p:nvGraphicFramePr>
        <p:xfrm>
          <a:off x="628650" y="1176339"/>
          <a:ext cx="7886700"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re 8">
            <a:extLst>
              <a:ext uri="{FF2B5EF4-FFF2-40B4-BE49-F238E27FC236}">
                <a16:creationId xmlns:a16="http://schemas.microsoft.com/office/drawing/2014/main" id="{776B3864-BEC0-47BB-9511-C2890BF356A9}"/>
              </a:ext>
            </a:extLst>
          </p:cNvPr>
          <p:cNvSpPr>
            <a:spLocks noGrp="1"/>
          </p:cNvSpPr>
          <p:nvPr>
            <p:ph type="title"/>
          </p:nvPr>
        </p:nvSpPr>
        <p:spPr/>
        <p:txBody>
          <a:bodyPr>
            <a:normAutofit fontScale="90000"/>
          </a:bodyPr>
          <a:lstStyle/>
          <a:p>
            <a:r>
              <a:rPr lang="fr-FR" dirty="0"/>
              <a:t>Des séances courtes et des séances longues</a:t>
            </a:r>
          </a:p>
        </p:txBody>
      </p:sp>
      <p:sp>
        <p:nvSpPr>
          <p:cNvPr id="5" name="Ellipse 4">
            <a:extLst>
              <a:ext uri="{FF2B5EF4-FFF2-40B4-BE49-F238E27FC236}">
                <a16:creationId xmlns:a16="http://schemas.microsoft.com/office/drawing/2014/main" id="{5500592F-B047-420C-B0BB-061B9182D1F6}"/>
              </a:ext>
            </a:extLst>
          </p:cNvPr>
          <p:cNvSpPr/>
          <p:nvPr/>
        </p:nvSpPr>
        <p:spPr>
          <a:xfrm>
            <a:off x="15426" y="5774175"/>
            <a:ext cx="2180310" cy="1056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Longue 40 min</a:t>
            </a:r>
          </a:p>
        </p:txBody>
      </p:sp>
      <p:sp>
        <p:nvSpPr>
          <p:cNvPr id="6" name="Ellipse 5">
            <a:extLst>
              <a:ext uri="{FF2B5EF4-FFF2-40B4-BE49-F238E27FC236}">
                <a16:creationId xmlns:a16="http://schemas.microsoft.com/office/drawing/2014/main" id="{5EF77BD7-22AE-458E-A3D4-771A93C1E0A1}"/>
              </a:ext>
            </a:extLst>
          </p:cNvPr>
          <p:cNvSpPr/>
          <p:nvPr/>
        </p:nvSpPr>
        <p:spPr>
          <a:xfrm>
            <a:off x="4832090" y="4707909"/>
            <a:ext cx="2011680" cy="1056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courte 15 min</a:t>
            </a:r>
          </a:p>
        </p:txBody>
      </p:sp>
      <p:sp>
        <p:nvSpPr>
          <p:cNvPr id="8" name="Ellipse 7">
            <a:extLst>
              <a:ext uri="{FF2B5EF4-FFF2-40B4-BE49-F238E27FC236}">
                <a16:creationId xmlns:a16="http://schemas.microsoft.com/office/drawing/2014/main" id="{D6C60706-EA81-4181-99CB-E0655604E2CC}"/>
              </a:ext>
            </a:extLst>
          </p:cNvPr>
          <p:cNvSpPr/>
          <p:nvPr/>
        </p:nvSpPr>
        <p:spPr>
          <a:xfrm>
            <a:off x="6994569" y="1844824"/>
            <a:ext cx="2011680" cy="1056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courte 10 min</a:t>
            </a:r>
          </a:p>
        </p:txBody>
      </p:sp>
      <p:pic>
        <p:nvPicPr>
          <p:cNvPr id="11" name="Image 10" descr="2017_logo_academie_Guyane.jpg"/>
          <p:cNvPicPr>
            <a:picLocks noChangeAspect="1"/>
          </p:cNvPicPr>
          <p:nvPr/>
        </p:nvPicPr>
        <p:blipFill>
          <a:blip r:embed="rId8" cstate="print"/>
          <a:stretch>
            <a:fillRect/>
          </a:stretch>
        </p:blipFill>
        <p:spPr>
          <a:xfrm>
            <a:off x="7596336" y="5369116"/>
            <a:ext cx="1378237" cy="1453058"/>
          </a:xfrm>
          <a:prstGeom prst="rect">
            <a:avLst/>
          </a:prstGeom>
        </p:spPr>
      </p:pic>
    </p:spTree>
    <p:extLst>
      <p:ext uri="{BB962C8B-B14F-4D97-AF65-F5344CB8AC3E}">
        <p14:creationId xmlns:p14="http://schemas.microsoft.com/office/powerpoint/2010/main" val="1991075182"/>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6DEC3BB-8D15-4A8F-A552-DF038F0A0EA7}"/>
              </a:ext>
            </a:extLst>
          </p:cNvPr>
          <p:cNvSpPr>
            <a:spLocks noGrp="1"/>
          </p:cNvSpPr>
          <p:nvPr>
            <p:ph idx="1"/>
          </p:nvPr>
        </p:nvSpPr>
        <p:spPr>
          <a:xfrm>
            <a:off x="395536" y="1268760"/>
            <a:ext cx="7886700" cy="3151293"/>
          </a:xfrm>
        </p:spPr>
        <p:txBody>
          <a:bodyPr/>
          <a:lstStyle/>
          <a:p>
            <a:pPr marL="0" indent="0">
              <a:buNone/>
            </a:pPr>
            <a:r>
              <a:rPr lang="fr-FR" dirty="0"/>
              <a:t>Penser l’enseignement du calcul mental c’est :</a:t>
            </a:r>
          </a:p>
          <a:p>
            <a:pPr>
              <a:buFontTx/>
              <a:buChar char="-"/>
            </a:pPr>
            <a:r>
              <a:rPr lang="fr-FR" dirty="0"/>
              <a:t>Penser les séquences</a:t>
            </a:r>
          </a:p>
          <a:p>
            <a:pPr>
              <a:buFontTx/>
              <a:buChar char="-"/>
            </a:pPr>
            <a:r>
              <a:rPr lang="fr-FR" dirty="0"/>
              <a:t>Penser la progression sur l’année, en cohérence avec les prérequis de chaque procédure et en cohérence avec la progression annuelle de mathématique.</a:t>
            </a:r>
          </a:p>
          <a:p>
            <a:pPr marL="0" indent="0">
              <a:buNone/>
            </a:pPr>
            <a:endParaRPr lang="fr-FR" dirty="0"/>
          </a:p>
        </p:txBody>
      </p:sp>
      <p:sp>
        <p:nvSpPr>
          <p:cNvPr id="3" name="Titre 2">
            <a:extLst>
              <a:ext uri="{FF2B5EF4-FFF2-40B4-BE49-F238E27FC236}">
                <a16:creationId xmlns:a16="http://schemas.microsoft.com/office/drawing/2014/main" id="{1B40D20E-E29D-4C35-8998-DEB7A47C0AC9}"/>
              </a:ext>
            </a:extLst>
          </p:cNvPr>
          <p:cNvSpPr>
            <a:spLocks noGrp="1"/>
          </p:cNvSpPr>
          <p:nvPr>
            <p:ph type="title"/>
          </p:nvPr>
        </p:nvSpPr>
        <p:spPr/>
        <p:txBody>
          <a:bodyPr>
            <a:normAutofit fontScale="90000"/>
          </a:bodyPr>
          <a:lstStyle/>
          <a:p>
            <a:r>
              <a:rPr lang="fr-FR" dirty="0"/>
              <a:t>Enseigner les procédures de calcul mental</a:t>
            </a:r>
          </a:p>
        </p:txBody>
      </p:sp>
      <p:pic>
        <p:nvPicPr>
          <p:cNvPr id="6" name="Image 5" descr="2017_logo_academie_Guyane.jpg"/>
          <p:cNvPicPr>
            <a:picLocks noChangeAspect="1"/>
          </p:cNvPicPr>
          <p:nvPr/>
        </p:nvPicPr>
        <p:blipFill>
          <a:blip r:embed="rId2"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257384146"/>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022C22F-28C7-465A-BADC-D75D702AF6C6}"/>
              </a:ext>
            </a:extLst>
          </p:cNvPr>
          <p:cNvSpPr>
            <a:spLocks noGrp="1"/>
          </p:cNvSpPr>
          <p:nvPr>
            <p:ph idx="1"/>
          </p:nvPr>
        </p:nvSpPr>
        <p:spPr>
          <a:xfrm>
            <a:off x="179512" y="1700809"/>
            <a:ext cx="8640960" cy="1296144"/>
          </a:xfrm>
        </p:spPr>
        <p:txBody>
          <a:bodyPr/>
          <a:lstStyle/>
          <a:p>
            <a:pPr marL="0" indent="0" algn="ctr">
              <a:buNone/>
            </a:pPr>
            <a:r>
              <a:rPr lang="fr-FR" sz="4800" b="1" dirty="0">
                <a:solidFill>
                  <a:srgbClr val="23638F"/>
                </a:solidFill>
                <a:latin typeface="Segoe UI Light" pitchFamily="34" charset="0"/>
              </a:rPr>
              <a:t>2. Enseigner les faits numériques</a:t>
            </a:r>
          </a:p>
          <a:p>
            <a:pPr marL="0" indent="0">
              <a:buNone/>
            </a:pPr>
            <a:endParaRPr lang="fr-FR" dirty="0"/>
          </a:p>
        </p:txBody>
      </p:sp>
      <p:pic>
        <p:nvPicPr>
          <p:cNvPr id="5" name="Image 4" descr="2017_logo_academie_Guyane.jpg"/>
          <p:cNvPicPr>
            <a:picLocks noChangeAspect="1"/>
          </p:cNvPicPr>
          <p:nvPr/>
        </p:nvPicPr>
        <p:blipFill>
          <a:blip r:embed="rId2" cstate="print"/>
          <a:stretch>
            <a:fillRect/>
          </a:stretch>
        </p:blipFill>
        <p:spPr>
          <a:xfrm>
            <a:off x="0" y="5407462"/>
            <a:ext cx="1378237" cy="1453058"/>
          </a:xfrm>
          <a:prstGeom prst="rect">
            <a:avLst/>
          </a:prstGeom>
        </p:spPr>
      </p:pic>
    </p:spTree>
    <p:extLst>
      <p:ext uri="{BB962C8B-B14F-4D97-AF65-F5344CB8AC3E}">
        <p14:creationId xmlns:p14="http://schemas.microsoft.com/office/powerpoint/2010/main" val="4250785651"/>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2017_logo_academie_Guyane.jpg"/>
          <p:cNvPicPr>
            <a:picLocks noChangeAspect="1"/>
          </p:cNvPicPr>
          <p:nvPr/>
        </p:nvPicPr>
        <p:blipFill>
          <a:blip r:embed="rId2" cstate="print"/>
          <a:stretch>
            <a:fillRect/>
          </a:stretch>
        </p:blipFill>
        <p:spPr>
          <a:xfrm>
            <a:off x="0" y="5407462"/>
            <a:ext cx="1378237" cy="1453058"/>
          </a:xfrm>
          <a:prstGeom prst="rect">
            <a:avLst/>
          </a:prstGeom>
        </p:spPr>
      </p:pic>
      <p:sp>
        <p:nvSpPr>
          <p:cNvPr id="6" name="Espace réservé du contenu 1">
            <a:extLst>
              <a:ext uri="{FF2B5EF4-FFF2-40B4-BE49-F238E27FC236}">
                <a16:creationId xmlns:a16="http://schemas.microsoft.com/office/drawing/2014/main" id="{06971F85-FD3A-40D7-9C4B-BD2541E0B2DF}"/>
              </a:ext>
            </a:extLst>
          </p:cNvPr>
          <p:cNvSpPr>
            <a:spLocks noGrp="1"/>
          </p:cNvSpPr>
          <p:nvPr>
            <p:ph idx="1"/>
          </p:nvPr>
        </p:nvSpPr>
        <p:spPr>
          <a:xfrm>
            <a:off x="457200" y="2743200"/>
            <a:ext cx="8450770" cy="2838450"/>
          </a:xfrm>
        </p:spPr>
        <p:txBody>
          <a:bodyPr/>
          <a:lstStyle/>
          <a:p>
            <a:pPr marL="514350" indent="-514350">
              <a:buAutoNum type="arabicPeriod"/>
            </a:pPr>
            <a:r>
              <a:rPr lang="fr-FR" b="1" dirty="0"/>
              <a:t>les construire et leur donner du sens en classe</a:t>
            </a:r>
          </a:p>
          <a:p>
            <a:pPr marL="514350" indent="-514350">
              <a:buAutoNum type="arabicPeriod"/>
            </a:pPr>
            <a:r>
              <a:rPr lang="fr-FR" b="1" dirty="0"/>
              <a:t>apprendre à les mémoriser en classe</a:t>
            </a:r>
          </a:p>
          <a:p>
            <a:pPr marL="514350" indent="-514350">
              <a:buAutoNum type="arabicPeriod"/>
            </a:pPr>
            <a:r>
              <a:rPr lang="fr-FR" b="1" dirty="0"/>
              <a:t>s’entrainer jusqu’à l’automatisation en classe </a:t>
            </a:r>
          </a:p>
          <a:p>
            <a:pPr marL="514350" indent="-514350">
              <a:buAutoNum type="arabicPeriod"/>
            </a:pPr>
            <a:r>
              <a:rPr lang="fr-FR" b="1" dirty="0"/>
              <a:t>entretenir la mémoire de ces connaissances en classe </a:t>
            </a:r>
            <a:r>
              <a:rPr lang="fr-FR" dirty="0"/>
              <a:t>et à la maison</a:t>
            </a:r>
          </a:p>
        </p:txBody>
      </p:sp>
      <p:sp>
        <p:nvSpPr>
          <p:cNvPr id="7" name="ZoneTexte 6">
            <a:extLst>
              <a:ext uri="{FF2B5EF4-FFF2-40B4-BE49-F238E27FC236}">
                <a16:creationId xmlns:a16="http://schemas.microsoft.com/office/drawing/2014/main" id="{576F9D62-FB6D-4306-8A1B-E968E0459AB6}"/>
              </a:ext>
            </a:extLst>
          </p:cNvPr>
          <p:cNvSpPr txBox="1"/>
          <p:nvPr/>
        </p:nvSpPr>
        <p:spPr>
          <a:xfrm>
            <a:off x="200699" y="1425264"/>
            <a:ext cx="8707271" cy="646331"/>
          </a:xfrm>
          <a:prstGeom prst="rect">
            <a:avLst/>
          </a:prstGeom>
          <a:noFill/>
        </p:spPr>
        <p:txBody>
          <a:bodyPr wrap="square" rtlCol="0">
            <a:spAutoFit/>
          </a:bodyPr>
          <a:lstStyle/>
          <a:p>
            <a:pPr algn="ctr"/>
            <a:r>
              <a:rPr lang="fr-FR" sz="3600" b="1" dirty="0">
                <a:solidFill>
                  <a:srgbClr val="7030A0"/>
                </a:solidFill>
              </a:rPr>
              <a:t>Comment enseigner les </a:t>
            </a:r>
            <a:r>
              <a:rPr lang="fr-FR" sz="3600" b="1" u="sng" dirty="0">
                <a:solidFill>
                  <a:srgbClr val="7030A0"/>
                </a:solidFill>
              </a:rPr>
              <a:t>faits numériques</a:t>
            </a:r>
            <a:r>
              <a:rPr lang="fr-FR" sz="3600" b="1" dirty="0">
                <a:solidFill>
                  <a:srgbClr val="7030A0"/>
                </a:solidFill>
              </a:rPr>
              <a:t> ?</a:t>
            </a:r>
            <a:endParaRPr lang="fr-FR" sz="3600" b="1" u="sng" dirty="0">
              <a:solidFill>
                <a:srgbClr val="7030A0"/>
              </a:solidFill>
            </a:endParaRPr>
          </a:p>
        </p:txBody>
      </p:sp>
    </p:spTree>
    <p:extLst>
      <p:ext uri="{BB962C8B-B14F-4D97-AF65-F5344CB8AC3E}">
        <p14:creationId xmlns:p14="http://schemas.microsoft.com/office/powerpoint/2010/main" val="18621400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2017_logo_academie_Guyane.jpg"/>
          <p:cNvPicPr>
            <a:picLocks noChangeAspect="1"/>
          </p:cNvPicPr>
          <p:nvPr/>
        </p:nvPicPr>
        <p:blipFill>
          <a:blip r:embed="rId2" cstate="print"/>
          <a:stretch>
            <a:fillRect/>
          </a:stretch>
        </p:blipFill>
        <p:spPr>
          <a:xfrm>
            <a:off x="0" y="5407462"/>
            <a:ext cx="1378237" cy="1453058"/>
          </a:xfrm>
          <a:prstGeom prst="rect">
            <a:avLst/>
          </a:prstGeom>
        </p:spPr>
      </p:pic>
      <p:sp>
        <p:nvSpPr>
          <p:cNvPr id="6" name="Espace réservé du contenu 2">
            <a:extLst>
              <a:ext uri="{FF2B5EF4-FFF2-40B4-BE49-F238E27FC236}">
                <a16:creationId xmlns:a16="http://schemas.microsoft.com/office/drawing/2014/main" id="{C48D250B-D2BF-45D6-BA62-FB14529625D8}"/>
              </a:ext>
            </a:extLst>
          </p:cNvPr>
          <p:cNvSpPr>
            <a:spLocks noGrp="1"/>
          </p:cNvSpPr>
          <p:nvPr>
            <p:ph idx="1"/>
          </p:nvPr>
        </p:nvSpPr>
        <p:spPr>
          <a:xfrm>
            <a:off x="457200" y="1876096"/>
            <a:ext cx="8229600" cy="4543753"/>
          </a:xfrm>
        </p:spPr>
        <p:txBody>
          <a:bodyPr/>
          <a:lstStyle/>
          <a:p>
            <a:pPr>
              <a:buFont typeface="Wingdings" panose="05000000000000000000" pitchFamily="2" charset="2"/>
              <a:buChar char="Ø"/>
            </a:pPr>
            <a:r>
              <a:rPr lang="fr-FR" sz="2700" dirty="0"/>
              <a:t>L’apprentissage des nombres et des calculs ne peut pas se passer de l’apprentissage « par cœur » de « faits numériques ».</a:t>
            </a:r>
          </a:p>
          <a:p>
            <a:pPr>
              <a:buFont typeface="Wingdings" panose="05000000000000000000" pitchFamily="2" charset="2"/>
              <a:buChar char="Ø"/>
            </a:pPr>
            <a:r>
              <a:rPr lang="fr-FR" sz="2700" dirty="0"/>
              <a:t>Le calcul mental doit être privilégié par rapport au calcul posé, dans l’ordre des apprentissages et dans le temps qui leur est respectivement consacré en classe.</a:t>
            </a:r>
          </a:p>
          <a:p>
            <a:pPr>
              <a:buFont typeface="Wingdings" panose="05000000000000000000" pitchFamily="2" charset="2"/>
              <a:buChar char="Ø"/>
            </a:pPr>
            <a:r>
              <a:rPr lang="fr-FR" sz="2700" dirty="0"/>
              <a:t>Le fait de mettre en mots sa démarche doit être une occasion pour un élève de passer du « ce que j’ai fait » à « comment je l’ai fait » et même à « pourquoi je l’ai fait ».</a:t>
            </a:r>
          </a:p>
        </p:txBody>
      </p:sp>
    </p:spTree>
    <p:extLst>
      <p:ext uri="{BB962C8B-B14F-4D97-AF65-F5344CB8AC3E}">
        <p14:creationId xmlns:p14="http://schemas.microsoft.com/office/powerpoint/2010/main" val="203585495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179512" y="548680"/>
            <a:ext cx="8544456" cy="332656"/>
          </a:xfrm>
        </p:spPr>
        <p:txBody>
          <a:bodyPr/>
          <a:lstStyle/>
          <a:p>
            <a:pPr algn="l"/>
            <a:r>
              <a:rPr lang="fr-FR" b="1" dirty="0"/>
              <a:t>Présentation de la formation</a:t>
            </a:r>
            <a:br>
              <a:rPr lang="fr-FR" b="1" dirty="0"/>
            </a:br>
            <a:endParaRPr lang="fr-FR" b="1" dirty="0"/>
          </a:p>
        </p:txBody>
      </p:sp>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pic>
        <p:nvPicPr>
          <p:cNvPr id="5" name="Image 4">
            <a:extLst>
              <a:ext uri="{FF2B5EF4-FFF2-40B4-BE49-F238E27FC236}">
                <a16:creationId xmlns:a16="http://schemas.microsoft.com/office/drawing/2014/main" id="{531F6242-3F59-4C45-ADAF-F780D20791C9}"/>
              </a:ext>
            </a:extLst>
          </p:cNvPr>
          <p:cNvPicPr>
            <a:picLocks noChangeAspect="1"/>
          </p:cNvPicPr>
          <p:nvPr/>
        </p:nvPicPr>
        <p:blipFill>
          <a:blip r:embed="rId3"/>
          <a:stretch>
            <a:fillRect/>
          </a:stretch>
        </p:blipFill>
        <p:spPr>
          <a:xfrm>
            <a:off x="95591" y="962834"/>
            <a:ext cx="9043423" cy="3978334"/>
          </a:xfrm>
          <a:prstGeom prst="rect">
            <a:avLst/>
          </a:prstGeom>
        </p:spPr>
      </p:pic>
    </p:spTree>
    <p:extLst>
      <p:ext uri="{BB962C8B-B14F-4D97-AF65-F5344CB8AC3E}">
        <p14:creationId xmlns:p14="http://schemas.microsoft.com/office/powerpoint/2010/main" val="364361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2017_logo_academie_Guyane.jpg"/>
          <p:cNvPicPr>
            <a:picLocks noChangeAspect="1"/>
          </p:cNvPicPr>
          <p:nvPr/>
        </p:nvPicPr>
        <p:blipFill>
          <a:blip r:embed="rId2" cstate="print"/>
          <a:stretch>
            <a:fillRect/>
          </a:stretch>
        </p:blipFill>
        <p:spPr>
          <a:xfrm>
            <a:off x="0" y="5407462"/>
            <a:ext cx="1378237" cy="1453058"/>
          </a:xfrm>
          <a:prstGeom prst="rect">
            <a:avLst/>
          </a:prstGeom>
        </p:spPr>
      </p:pic>
      <p:sp>
        <p:nvSpPr>
          <p:cNvPr id="7" name="ZoneTexte 6">
            <a:extLst>
              <a:ext uri="{FF2B5EF4-FFF2-40B4-BE49-F238E27FC236}">
                <a16:creationId xmlns:a16="http://schemas.microsoft.com/office/drawing/2014/main" id="{3EA52844-416A-4003-849C-5A87C73EFF8D}"/>
              </a:ext>
            </a:extLst>
          </p:cNvPr>
          <p:cNvSpPr txBox="1"/>
          <p:nvPr/>
        </p:nvSpPr>
        <p:spPr>
          <a:xfrm>
            <a:off x="597693" y="764704"/>
            <a:ext cx="7948613" cy="646331"/>
          </a:xfrm>
          <a:prstGeom prst="rect">
            <a:avLst/>
          </a:prstGeom>
          <a:noFill/>
        </p:spPr>
        <p:txBody>
          <a:bodyPr wrap="square" rtlCol="0">
            <a:spAutoFit/>
          </a:bodyPr>
          <a:lstStyle/>
          <a:p>
            <a:r>
              <a:rPr lang="fr-FR" sz="3600" b="1" dirty="0">
                <a:solidFill>
                  <a:srgbClr val="FF0000"/>
                </a:solidFill>
              </a:rPr>
              <a:t>1) Comment calcule-t-on mentalement ?</a:t>
            </a:r>
          </a:p>
        </p:txBody>
      </p:sp>
      <p:sp>
        <p:nvSpPr>
          <p:cNvPr id="8" name="Espace réservé du contenu 1">
            <a:extLst>
              <a:ext uri="{FF2B5EF4-FFF2-40B4-BE49-F238E27FC236}">
                <a16:creationId xmlns:a16="http://schemas.microsoft.com/office/drawing/2014/main" id="{499642BC-0A2B-4086-AC42-20FFA0ABE949}"/>
              </a:ext>
            </a:extLst>
          </p:cNvPr>
          <p:cNvSpPr>
            <a:spLocks noGrp="1"/>
          </p:cNvSpPr>
          <p:nvPr>
            <p:ph idx="1"/>
          </p:nvPr>
        </p:nvSpPr>
        <p:spPr>
          <a:xfrm>
            <a:off x="678019" y="1442510"/>
            <a:ext cx="8229600" cy="5101481"/>
          </a:xfrm>
        </p:spPr>
        <p:txBody>
          <a:bodyPr/>
          <a:lstStyle/>
          <a:p>
            <a:pPr>
              <a:buNone/>
            </a:pPr>
            <a:r>
              <a:rPr lang="fr-FR" sz="2400" b="1" u="sng" dirty="0"/>
              <a:t>Les différentes procédures pour calculer mentalement 12 x 50 :</a:t>
            </a:r>
          </a:p>
          <a:p>
            <a:pPr>
              <a:buNone/>
            </a:pPr>
            <a:endParaRPr lang="fr-FR" sz="1200" b="1" dirty="0"/>
          </a:p>
          <a:p>
            <a:pPr marL="457200" indent="-457200">
              <a:buAutoNum type="alphaLcParenR"/>
            </a:pPr>
            <a:r>
              <a:rPr lang="fr-FR" sz="2400" dirty="0"/>
              <a:t>12x(5x10) = </a:t>
            </a:r>
            <a:r>
              <a:rPr lang="fr-FR" sz="2400" u="sng" dirty="0"/>
              <a:t>(12x5)x10 </a:t>
            </a:r>
            <a:r>
              <a:rPr lang="fr-FR" sz="2400" dirty="0"/>
              <a:t>= 60x10 = 600</a:t>
            </a:r>
          </a:p>
          <a:p>
            <a:pPr marL="457200" indent="-457200">
              <a:buNone/>
            </a:pPr>
            <a:endParaRPr lang="fr-FR" sz="1000" dirty="0"/>
          </a:p>
          <a:p>
            <a:pPr marL="457200" indent="-457200">
              <a:buNone/>
            </a:pPr>
            <a:r>
              <a:rPr lang="fr-FR" sz="2400" dirty="0"/>
              <a:t>b) (10x50)+(2x50) = 500 + 100 = 600</a:t>
            </a:r>
          </a:p>
          <a:p>
            <a:pPr marL="457200" indent="-457200">
              <a:buNone/>
            </a:pPr>
            <a:endParaRPr lang="fr-FR" sz="1000" dirty="0"/>
          </a:p>
          <a:p>
            <a:pPr marL="457200" indent="-457200">
              <a:buNone/>
            </a:pPr>
            <a:r>
              <a:rPr lang="fr-FR" sz="2400" dirty="0"/>
              <a:t>c) 12 x (100 </a:t>
            </a:r>
            <a:r>
              <a:rPr lang="fr-FR" sz="2400" b="1" dirty="0"/>
              <a:t>÷</a:t>
            </a:r>
            <a:r>
              <a:rPr lang="fr-FR" sz="2400" dirty="0"/>
              <a:t>2) = (12 x 100) </a:t>
            </a:r>
            <a:r>
              <a:rPr lang="fr-FR" sz="2400" b="1" dirty="0"/>
              <a:t>÷</a:t>
            </a:r>
            <a:r>
              <a:rPr lang="fr-FR" sz="2400" dirty="0"/>
              <a:t>2 = 1 200 </a:t>
            </a:r>
            <a:r>
              <a:rPr lang="fr-FR" sz="2400" b="1" dirty="0"/>
              <a:t>÷</a:t>
            </a:r>
            <a:r>
              <a:rPr lang="fr-FR" sz="2400" dirty="0"/>
              <a:t>2 = 600</a:t>
            </a:r>
          </a:p>
          <a:p>
            <a:pPr marL="457200" indent="-457200">
              <a:buNone/>
            </a:pPr>
            <a:endParaRPr lang="fr-FR" sz="1000" dirty="0"/>
          </a:p>
          <a:p>
            <a:pPr marL="457200" indent="-457200">
              <a:buNone/>
            </a:pPr>
            <a:r>
              <a:rPr lang="fr-FR" sz="2400" dirty="0"/>
              <a:t>d) (2x6)x50 = 2x(6x50) = 2x[(6x5)x10] = 2x(30x10) = 2x300 = 600</a:t>
            </a:r>
          </a:p>
          <a:p>
            <a:pPr marL="457200" indent="-457200">
              <a:buNone/>
            </a:pPr>
            <a:endParaRPr lang="fr-FR" sz="1000" dirty="0"/>
          </a:p>
          <a:p>
            <a:pPr marL="457200" indent="-457200">
              <a:buNone/>
            </a:pPr>
            <a:r>
              <a:rPr lang="fr-FR" sz="2400" dirty="0"/>
              <a:t>e) (2x6)x50 = 6x(2x50) = 6x100 = 600</a:t>
            </a:r>
          </a:p>
          <a:p>
            <a:pPr marL="457200" indent="-457200">
              <a:buNone/>
            </a:pPr>
            <a:endParaRPr lang="fr-FR" sz="2400" dirty="0"/>
          </a:p>
        </p:txBody>
      </p:sp>
    </p:spTree>
    <p:extLst>
      <p:ext uri="{BB962C8B-B14F-4D97-AF65-F5344CB8AC3E}">
        <p14:creationId xmlns:p14="http://schemas.microsoft.com/office/powerpoint/2010/main" val="18663453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 calcmode="lin" valueType="num">
                                      <p:cBhvr additive="base">
                                        <p:cTn id="25"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anim calcmode="lin" valueType="num">
                                      <p:cBhvr additive="base">
                                        <p:cTn id="31" dur="500" fill="hold"/>
                                        <p:tgtEl>
                                          <p:spTgt spid="8">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2017_logo_academie_Guyane.jpg"/>
          <p:cNvPicPr>
            <a:picLocks noChangeAspect="1"/>
          </p:cNvPicPr>
          <p:nvPr/>
        </p:nvPicPr>
        <p:blipFill>
          <a:blip r:embed="rId2" cstate="print"/>
          <a:stretch>
            <a:fillRect/>
          </a:stretch>
        </p:blipFill>
        <p:spPr>
          <a:xfrm>
            <a:off x="0" y="5407462"/>
            <a:ext cx="1378237" cy="1453058"/>
          </a:xfrm>
          <a:prstGeom prst="rect">
            <a:avLst/>
          </a:prstGeom>
        </p:spPr>
      </p:pic>
      <p:pic>
        <p:nvPicPr>
          <p:cNvPr id="4" name="Image 3">
            <a:extLst>
              <a:ext uri="{FF2B5EF4-FFF2-40B4-BE49-F238E27FC236}">
                <a16:creationId xmlns:a16="http://schemas.microsoft.com/office/drawing/2014/main" id="{6F851718-4BA6-41E3-B8A7-502D1B0A2654}"/>
              </a:ext>
            </a:extLst>
          </p:cNvPr>
          <p:cNvPicPr>
            <a:picLocks noChangeAspect="1"/>
          </p:cNvPicPr>
          <p:nvPr/>
        </p:nvPicPr>
        <p:blipFill>
          <a:blip r:embed="rId3"/>
          <a:stretch>
            <a:fillRect/>
          </a:stretch>
        </p:blipFill>
        <p:spPr>
          <a:xfrm>
            <a:off x="107504" y="0"/>
            <a:ext cx="9143086" cy="6858000"/>
          </a:xfrm>
          <a:prstGeom prst="rect">
            <a:avLst/>
          </a:prstGeom>
        </p:spPr>
      </p:pic>
    </p:spTree>
    <p:extLst>
      <p:ext uri="{BB962C8B-B14F-4D97-AF65-F5344CB8AC3E}">
        <p14:creationId xmlns:p14="http://schemas.microsoft.com/office/powerpoint/2010/main" val="3586976035"/>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265114" y="1379393"/>
            <a:ext cx="2027237" cy="4857750"/>
          </a:xfrm>
          <a:prstGeom prst="rect">
            <a:avLst/>
          </a:prstGeom>
        </p:spPr>
        <p:txBody>
          <a:bodyPr/>
          <a:lstStyle/>
          <a:p>
            <a:pPr eaLnBrk="1" hangingPunct="1">
              <a:lnSpc>
                <a:spcPct val="90000"/>
              </a:lnSpc>
              <a:buFontTx/>
              <a:buNone/>
            </a:pPr>
            <a:r>
              <a:rPr lang="fr-FR" dirty="0"/>
              <a:t>2 x 3 = 6</a:t>
            </a:r>
          </a:p>
          <a:p>
            <a:pPr eaLnBrk="1" hangingPunct="1">
              <a:lnSpc>
                <a:spcPct val="90000"/>
              </a:lnSpc>
              <a:buFontTx/>
              <a:buNone/>
            </a:pPr>
            <a:r>
              <a:rPr lang="fr-FR" dirty="0"/>
              <a:t>3 x 3 = 9</a:t>
            </a:r>
          </a:p>
          <a:p>
            <a:pPr eaLnBrk="1" hangingPunct="1">
              <a:lnSpc>
                <a:spcPct val="90000"/>
              </a:lnSpc>
              <a:buFontTx/>
              <a:buNone/>
            </a:pPr>
            <a:r>
              <a:rPr lang="fr-FR" dirty="0"/>
              <a:t>4 x 3 = 12</a:t>
            </a:r>
          </a:p>
          <a:p>
            <a:pPr eaLnBrk="1" hangingPunct="1">
              <a:lnSpc>
                <a:spcPct val="90000"/>
              </a:lnSpc>
              <a:buFontTx/>
              <a:buNone/>
            </a:pPr>
            <a:r>
              <a:rPr lang="fr-FR" dirty="0"/>
              <a:t>5 x 3 = 15</a:t>
            </a:r>
          </a:p>
          <a:p>
            <a:pPr eaLnBrk="1" hangingPunct="1">
              <a:lnSpc>
                <a:spcPct val="90000"/>
              </a:lnSpc>
              <a:buFontTx/>
              <a:buNone/>
            </a:pPr>
            <a:r>
              <a:rPr lang="fr-FR" dirty="0"/>
              <a:t>6 x 3 = 18</a:t>
            </a:r>
          </a:p>
          <a:p>
            <a:pPr eaLnBrk="1" hangingPunct="1">
              <a:lnSpc>
                <a:spcPct val="90000"/>
              </a:lnSpc>
              <a:buFontTx/>
              <a:buNone/>
            </a:pPr>
            <a:r>
              <a:rPr lang="fr-FR" dirty="0"/>
              <a:t>7 x 3 = 21</a:t>
            </a:r>
          </a:p>
          <a:p>
            <a:pPr eaLnBrk="1" hangingPunct="1">
              <a:lnSpc>
                <a:spcPct val="90000"/>
              </a:lnSpc>
              <a:buFontTx/>
              <a:buNone/>
            </a:pPr>
            <a:r>
              <a:rPr lang="fr-FR" dirty="0"/>
              <a:t>8 x 3 = 24</a:t>
            </a:r>
          </a:p>
          <a:p>
            <a:pPr eaLnBrk="1" hangingPunct="1">
              <a:lnSpc>
                <a:spcPct val="90000"/>
              </a:lnSpc>
              <a:buFontTx/>
              <a:buNone/>
            </a:pPr>
            <a:r>
              <a:rPr lang="fr-FR" dirty="0"/>
              <a:t>9 x 3 = 27</a:t>
            </a:r>
          </a:p>
        </p:txBody>
      </p:sp>
      <p:sp>
        <p:nvSpPr>
          <p:cNvPr id="392196" name="Rectangle 4"/>
          <p:cNvSpPr>
            <a:spLocks noChangeArrowheads="1"/>
          </p:cNvSpPr>
          <p:nvPr/>
        </p:nvSpPr>
        <p:spPr bwMode="auto">
          <a:xfrm>
            <a:off x="2484439" y="1435245"/>
            <a:ext cx="2027237" cy="4857750"/>
          </a:xfrm>
          <a:prstGeom prst="rect">
            <a:avLst/>
          </a:prstGeom>
          <a:noFill/>
          <a:ln w="9525">
            <a:noFill/>
            <a:miter lim="800000"/>
            <a:headEnd/>
            <a:tailEnd/>
          </a:ln>
        </p:spPr>
        <p:txBody>
          <a:bodyPr/>
          <a:lstStyle/>
          <a:p>
            <a:pPr marL="342900" indent="-342900" fontAlgn="base">
              <a:lnSpc>
                <a:spcPct val="90000"/>
              </a:lnSpc>
              <a:spcBef>
                <a:spcPct val="20000"/>
              </a:spcBef>
              <a:spcAft>
                <a:spcPct val="0"/>
              </a:spcAft>
            </a:pPr>
            <a:r>
              <a:rPr lang="fr-FR" sz="3200" dirty="0">
                <a:solidFill>
                  <a:srgbClr val="FF3300"/>
                </a:solidFill>
              </a:rPr>
              <a:t>2</a:t>
            </a:r>
            <a:r>
              <a:rPr lang="fr-FR" sz="3200" dirty="0">
                <a:solidFill>
                  <a:srgbClr val="000000"/>
                </a:solidFill>
              </a:rPr>
              <a:t> x 3 = </a:t>
            </a:r>
            <a:r>
              <a:rPr lang="fr-FR" sz="3200" dirty="0">
                <a:solidFill>
                  <a:srgbClr val="FF3300"/>
                </a:solidFill>
              </a:rPr>
              <a:t>6</a:t>
            </a:r>
          </a:p>
          <a:p>
            <a:pPr marL="342900" indent="-342900" fontAlgn="base">
              <a:lnSpc>
                <a:spcPct val="90000"/>
              </a:lnSpc>
              <a:spcBef>
                <a:spcPct val="20000"/>
              </a:spcBef>
              <a:spcAft>
                <a:spcPct val="0"/>
              </a:spcAft>
            </a:pPr>
            <a:r>
              <a:rPr lang="fr-FR" sz="3200" dirty="0">
                <a:solidFill>
                  <a:srgbClr val="000000"/>
                </a:solidFill>
              </a:rPr>
              <a:t>3 x 3 = 9</a:t>
            </a:r>
          </a:p>
          <a:p>
            <a:pPr marL="342900" indent="-342900" fontAlgn="base">
              <a:lnSpc>
                <a:spcPct val="90000"/>
              </a:lnSpc>
              <a:spcBef>
                <a:spcPct val="20000"/>
              </a:spcBef>
              <a:spcAft>
                <a:spcPct val="0"/>
              </a:spcAft>
            </a:pPr>
            <a:r>
              <a:rPr lang="fr-FR" sz="3200" dirty="0">
                <a:solidFill>
                  <a:srgbClr val="FF3300"/>
                </a:solidFill>
              </a:rPr>
              <a:t>4</a:t>
            </a:r>
            <a:r>
              <a:rPr lang="fr-FR" sz="3200" dirty="0">
                <a:solidFill>
                  <a:srgbClr val="000000"/>
                </a:solidFill>
              </a:rPr>
              <a:t> x 3 = </a:t>
            </a:r>
            <a:r>
              <a:rPr lang="fr-FR" sz="3200" dirty="0">
                <a:solidFill>
                  <a:srgbClr val="FF3300"/>
                </a:solidFill>
              </a:rPr>
              <a:t>12</a:t>
            </a:r>
          </a:p>
          <a:p>
            <a:pPr marL="342900" indent="-342900" fontAlgn="base">
              <a:lnSpc>
                <a:spcPct val="90000"/>
              </a:lnSpc>
              <a:spcBef>
                <a:spcPct val="20000"/>
              </a:spcBef>
              <a:spcAft>
                <a:spcPct val="0"/>
              </a:spcAft>
            </a:pPr>
            <a:r>
              <a:rPr lang="fr-FR" sz="3200" dirty="0">
                <a:solidFill>
                  <a:srgbClr val="000000"/>
                </a:solidFill>
              </a:rPr>
              <a:t>5 x 3 = 15</a:t>
            </a:r>
          </a:p>
          <a:p>
            <a:pPr marL="342900" indent="-342900" fontAlgn="base">
              <a:lnSpc>
                <a:spcPct val="90000"/>
              </a:lnSpc>
              <a:spcBef>
                <a:spcPct val="20000"/>
              </a:spcBef>
              <a:spcAft>
                <a:spcPct val="0"/>
              </a:spcAft>
            </a:pPr>
            <a:r>
              <a:rPr lang="fr-FR" sz="3200" dirty="0">
                <a:solidFill>
                  <a:srgbClr val="FF3300"/>
                </a:solidFill>
              </a:rPr>
              <a:t>6</a:t>
            </a:r>
            <a:r>
              <a:rPr lang="fr-FR" sz="3200" dirty="0">
                <a:solidFill>
                  <a:srgbClr val="000000"/>
                </a:solidFill>
              </a:rPr>
              <a:t> x 3 = </a:t>
            </a:r>
            <a:r>
              <a:rPr lang="fr-FR" sz="3200" dirty="0">
                <a:solidFill>
                  <a:srgbClr val="FF3300"/>
                </a:solidFill>
              </a:rPr>
              <a:t>18</a:t>
            </a:r>
          </a:p>
          <a:p>
            <a:pPr marL="342900" indent="-342900" fontAlgn="base">
              <a:lnSpc>
                <a:spcPct val="90000"/>
              </a:lnSpc>
              <a:spcBef>
                <a:spcPct val="20000"/>
              </a:spcBef>
              <a:spcAft>
                <a:spcPct val="0"/>
              </a:spcAft>
            </a:pPr>
            <a:r>
              <a:rPr lang="fr-FR" sz="3200" dirty="0">
                <a:solidFill>
                  <a:srgbClr val="000000"/>
                </a:solidFill>
              </a:rPr>
              <a:t>7 x 3 = 21</a:t>
            </a:r>
          </a:p>
          <a:p>
            <a:pPr marL="342900" indent="-342900" fontAlgn="base">
              <a:lnSpc>
                <a:spcPct val="90000"/>
              </a:lnSpc>
              <a:spcBef>
                <a:spcPct val="20000"/>
              </a:spcBef>
              <a:spcAft>
                <a:spcPct val="0"/>
              </a:spcAft>
            </a:pPr>
            <a:r>
              <a:rPr lang="fr-FR" sz="3200" dirty="0">
                <a:solidFill>
                  <a:srgbClr val="FF3300"/>
                </a:solidFill>
              </a:rPr>
              <a:t>8</a:t>
            </a:r>
            <a:r>
              <a:rPr lang="fr-FR" sz="3200" dirty="0">
                <a:solidFill>
                  <a:srgbClr val="000000"/>
                </a:solidFill>
              </a:rPr>
              <a:t> x 3 = </a:t>
            </a:r>
            <a:r>
              <a:rPr lang="fr-FR" sz="3200" dirty="0">
                <a:solidFill>
                  <a:srgbClr val="FF3300"/>
                </a:solidFill>
              </a:rPr>
              <a:t>24</a:t>
            </a:r>
          </a:p>
          <a:p>
            <a:pPr marL="342900" indent="-342900" fontAlgn="base">
              <a:lnSpc>
                <a:spcPct val="90000"/>
              </a:lnSpc>
              <a:spcBef>
                <a:spcPct val="20000"/>
              </a:spcBef>
              <a:spcAft>
                <a:spcPct val="0"/>
              </a:spcAft>
            </a:pPr>
            <a:r>
              <a:rPr lang="fr-FR" sz="3200" dirty="0">
                <a:solidFill>
                  <a:srgbClr val="000000"/>
                </a:solidFill>
              </a:rPr>
              <a:t>9 x 3 = 27</a:t>
            </a:r>
          </a:p>
        </p:txBody>
      </p:sp>
      <p:sp>
        <p:nvSpPr>
          <p:cNvPr id="392197" name="Rectangle 5"/>
          <p:cNvSpPr>
            <a:spLocks noChangeArrowheads="1"/>
          </p:cNvSpPr>
          <p:nvPr/>
        </p:nvSpPr>
        <p:spPr bwMode="auto">
          <a:xfrm>
            <a:off x="4859339" y="1989138"/>
            <a:ext cx="2027237" cy="2736850"/>
          </a:xfrm>
          <a:prstGeom prst="rect">
            <a:avLst/>
          </a:prstGeom>
          <a:noFill/>
          <a:ln w="9525">
            <a:noFill/>
            <a:miter lim="800000"/>
            <a:headEnd/>
            <a:tailEnd/>
          </a:ln>
        </p:spPr>
        <p:txBody>
          <a:bodyPr/>
          <a:lstStyle/>
          <a:p>
            <a:pPr marL="342900" indent="-342900" fontAlgn="base">
              <a:lnSpc>
                <a:spcPct val="90000"/>
              </a:lnSpc>
              <a:spcBef>
                <a:spcPct val="20000"/>
              </a:spcBef>
              <a:spcAft>
                <a:spcPct val="0"/>
              </a:spcAft>
            </a:pPr>
            <a:r>
              <a:rPr lang="fr-FR" sz="2400" u="sng">
                <a:solidFill>
                  <a:srgbClr val="008000"/>
                </a:solidFill>
              </a:rPr>
              <a:t>Doubles :</a:t>
            </a:r>
          </a:p>
          <a:p>
            <a:pPr marL="342900" indent="-342900" fontAlgn="base">
              <a:lnSpc>
                <a:spcPct val="90000"/>
              </a:lnSpc>
              <a:spcBef>
                <a:spcPct val="20000"/>
              </a:spcBef>
              <a:spcAft>
                <a:spcPct val="0"/>
              </a:spcAft>
            </a:pPr>
            <a:r>
              <a:rPr lang="fr-FR" sz="3200">
                <a:solidFill>
                  <a:srgbClr val="008000"/>
                </a:solidFill>
              </a:rPr>
              <a:t>2 x 3 = 6</a:t>
            </a:r>
          </a:p>
          <a:p>
            <a:pPr marL="342900" indent="-342900" fontAlgn="base">
              <a:lnSpc>
                <a:spcPct val="90000"/>
              </a:lnSpc>
              <a:spcBef>
                <a:spcPct val="20000"/>
              </a:spcBef>
              <a:spcAft>
                <a:spcPct val="0"/>
              </a:spcAft>
            </a:pPr>
            <a:r>
              <a:rPr lang="fr-FR" sz="3200">
                <a:solidFill>
                  <a:srgbClr val="008000"/>
                </a:solidFill>
              </a:rPr>
              <a:t>4 x 3 = 12</a:t>
            </a:r>
          </a:p>
          <a:p>
            <a:pPr marL="342900" indent="-342900" fontAlgn="base">
              <a:lnSpc>
                <a:spcPct val="90000"/>
              </a:lnSpc>
              <a:spcBef>
                <a:spcPct val="20000"/>
              </a:spcBef>
              <a:spcAft>
                <a:spcPct val="0"/>
              </a:spcAft>
            </a:pPr>
            <a:r>
              <a:rPr lang="fr-FR" sz="3200">
                <a:solidFill>
                  <a:srgbClr val="008000"/>
                </a:solidFill>
              </a:rPr>
              <a:t>8 x 3 = 24</a:t>
            </a:r>
          </a:p>
        </p:txBody>
      </p:sp>
      <p:sp>
        <p:nvSpPr>
          <p:cNvPr id="392198" name="Rectangle 6"/>
          <p:cNvSpPr>
            <a:spLocks noChangeArrowheads="1"/>
          </p:cNvSpPr>
          <p:nvPr/>
        </p:nvSpPr>
        <p:spPr bwMode="auto">
          <a:xfrm>
            <a:off x="7116764" y="2060575"/>
            <a:ext cx="2027237" cy="3816350"/>
          </a:xfrm>
          <a:prstGeom prst="rect">
            <a:avLst/>
          </a:prstGeom>
          <a:noFill/>
          <a:ln w="9525">
            <a:noFill/>
            <a:miter lim="800000"/>
            <a:headEnd/>
            <a:tailEnd/>
          </a:ln>
        </p:spPr>
        <p:txBody>
          <a:bodyPr/>
          <a:lstStyle/>
          <a:p>
            <a:pPr marL="342900" indent="-342900" fontAlgn="base">
              <a:lnSpc>
                <a:spcPct val="90000"/>
              </a:lnSpc>
              <a:spcBef>
                <a:spcPct val="20000"/>
              </a:spcBef>
              <a:spcAft>
                <a:spcPct val="0"/>
              </a:spcAft>
            </a:pPr>
            <a:r>
              <a:rPr lang="fr-FR" sz="2400" u="sng">
                <a:solidFill>
                  <a:srgbClr val="003399"/>
                </a:solidFill>
              </a:rPr>
              <a:t>Triples :</a:t>
            </a:r>
            <a:endParaRPr lang="fr-FR" sz="3200" u="sng">
              <a:solidFill>
                <a:srgbClr val="003399"/>
              </a:solidFill>
            </a:endParaRPr>
          </a:p>
          <a:p>
            <a:pPr marL="342900" indent="-342900" fontAlgn="base">
              <a:lnSpc>
                <a:spcPct val="90000"/>
              </a:lnSpc>
              <a:spcBef>
                <a:spcPct val="20000"/>
              </a:spcBef>
              <a:spcAft>
                <a:spcPct val="0"/>
              </a:spcAft>
            </a:pPr>
            <a:r>
              <a:rPr lang="fr-FR" sz="3200">
                <a:solidFill>
                  <a:srgbClr val="003399"/>
                </a:solidFill>
              </a:rPr>
              <a:t>3 x 3 = 9</a:t>
            </a:r>
          </a:p>
          <a:p>
            <a:pPr marL="342900" indent="-342900" fontAlgn="base">
              <a:lnSpc>
                <a:spcPct val="90000"/>
              </a:lnSpc>
              <a:spcBef>
                <a:spcPct val="20000"/>
              </a:spcBef>
              <a:spcAft>
                <a:spcPct val="0"/>
              </a:spcAft>
            </a:pPr>
            <a:r>
              <a:rPr lang="fr-FR" sz="3200">
                <a:solidFill>
                  <a:srgbClr val="003399"/>
                </a:solidFill>
              </a:rPr>
              <a:t>9 x 3 = 27</a:t>
            </a:r>
          </a:p>
          <a:p>
            <a:pPr marL="342900" indent="-342900" fontAlgn="base">
              <a:lnSpc>
                <a:spcPct val="90000"/>
              </a:lnSpc>
              <a:spcBef>
                <a:spcPct val="20000"/>
              </a:spcBef>
              <a:spcAft>
                <a:spcPct val="0"/>
              </a:spcAft>
            </a:pPr>
            <a:endParaRPr lang="fr-FR" sz="3200">
              <a:solidFill>
                <a:srgbClr val="003399"/>
              </a:solidFill>
            </a:endParaRPr>
          </a:p>
          <a:p>
            <a:pPr marL="342900" indent="-342900" fontAlgn="base">
              <a:lnSpc>
                <a:spcPct val="90000"/>
              </a:lnSpc>
              <a:spcBef>
                <a:spcPct val="20000"/>
              </a:spcBef>
              <a:spcAft>
                <a:spcPct val="0"/>
              </a:spcAft>
            </a:pPr>
            <a:r>
              <a:rPr lang="fr-FR" sz="3200">
                <a:solidFill>
                  <a:srgbClr val="003399"/>
                </a:solidFill>
              </a:rPr>
              <a:t>2 x 3 = 6</a:t>
            </a:r>
          </a:p>
          <a:p>
            <a:pPr marL="342900" indent="-342900" fontAlgn="base">
              <a:lnSpc>
                <a:spcPct val="90000"/>
              </a:lnSpc>
              <a:spcBef>
                <a:spcPct val="20000"/>
              </a:spcBef>
              <a:spcAft>
                <a:spcPct val="0"/>
              </a:spcAft>
            </a:pPr>
            <a:r>
              <a:rPr lang="fr-FR" sz="3200">
                <a:solidFill>
                  <a:srgbClr val="003399"/>
                </a:solidFill>
              </a:rPr>
              <a:t>6 x 3 = 18</a:t>
            </a:r>
          </a:p>
        </p:txBody>
      </p:sp>
      <p:pic>
        <p:nvPicPr>
          <p:cNvPr id="8" name="Image 7"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sp>
        <p:nvSpPr>
          <p:cNvPr id="10" name="Titre 1">
            <a:extLst>
              <a:ext uri="{FF2B5EF4-FFF2-40B4-BE49-F238E27FC236}">
                <a16:creationId xmlns:a16="http://schemas.microsoft.com/office/drawing/2014/main" id="{888A758D-12F4-4F89-89D7-97D3948B0FDD}"/>
              </a:ext>
            </a:extLst>
          </p:cNvPr>
          <p:cNvSpPr>
            <a:spLocks noGrp="1"/>
          </p:cNvSpPr>
          <p:nvPr>
            <p:ph type="title"/>
          </p:nvPr>
        </p:nvSpPr>
        <p:spPr>
          <a:xfrm>
            <a:off x="323528" y="0"/>
            <a:ext cx="8651045" cy="935036"/>
          </a:xfrm>
        </p:spPr>
        <p:txBody>
          <a:bodyPr>
            <a:noAutofit/>
          </a:bodyPr>
          <a:lstStyle/>
          <a:p>
            <a:r>
              <a:rPr lang="fr-FR" sz="3200" b="1" dirty="0">
                <a:solidFill>
                  <a:schemeClr val="bg1"/>
                </a:solidFill>
              </a:rPr>
              <a:t>Enseigner des faits numériques : les tables de multiplication</a:t>
            </a:r>
          </a:p>
        </p:txBody>
      </p:sp>
    </p:spTree>
    <p:extLst>
      <p:ext uri="{BB962C8B-B14F-4D97-AF65-F5344CB8AC3E}">
        <p14:creationId xmlns:p14="http://schemas.microsoft.com/office/powerpoint/2010/main" val="251229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2196"/>
                                        </p:tgtEl>
                                        <p:attrNameLst>
                                          <p:attrName>style.visibility</p:attrName>
                                        </p:attrNameLst>
                                      </p:cBhvr>
                                      <p:to>
                                        <p:strVal val="visible"/>
                                      </p:to>
                                    </p:set>
                                    <p:anim calcmode="lin" valueType="num">
                                      <p:cBhvr additive="base">
                                        <p:cTn id="7" dur="500" fill="hold"/>
                                        <p:tgtEl>
                                          <p:spTgt spid="392196"/>
                                        </p:tgtEl>
                                        <p:attrNameLst>
                                          <p:attrName>ppt_x</p:attrName>
                                        </p:attrNameLst>
                                      </p:cBhvr>
                                      <p:tavLst>
                                        <p:tav tm="0">
                                          <p:val>
                                            <p:strVal val="#ppt_x"/>
                                          </p:val>
                                        </p:tav>
                                        <p:tav tm="100000">
                                          <p:val>
                                            <p:strVal val="#ppt_x"/>
                                          </p:val>
                                        </p:tav>
                                      </p:tavLst>
                                    </p:anim>
                                    <p:anim calcmode="lin" valueType="num">
                                      <p:cBhvr additive="base">
                                        <p:cTn id="8" dur="500" fill="hold"/>
                                        <p:tgtEl>
                                          <p:spTgt spid="3921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2197"/>
                                        </p:tgtEl>
                                        <p:attrNameLst>
                                          <p:attrName>style.visibility</p:attrName>
                                        </p:attrNameLst>
                                      </p:cBhvr>
                                      <p:to>
                                        <p:strVal val="visible"/>
                                      </p:to>
                                    </p:set>
                                    <p:anim calcmode="lin" valueType="num">
                                      <p:cBhvr additive="base">
                                        <p:cTn id="13" dur="500" fill="hold"/>
                                        <p:tgtEl>
                                          <p:spTgt spid="392197"/>
                                        </p:tgtEl>
                                        <p:attrNameLst>
                                          <p:attrName>ppt_x</p:attrName>
                                        </p:attrNameLst>
                                      </p:cBhvr>
                                      <p:tavLst>
                                        <p:tav tm="0">
                                          <p:val>
                                            <p:strVal val="1+#ppt_w/2"/>
                                          </p:val>
                                        </p:tav>
                                        <p:tav tm="100000">
                                          <p:val>
                                            <p:strVal val="#ppt_x"/>
                                          </p:val>
                                        </p:tav>
                                      </p:tavLst>
                                    </p:anim>
                                    <p:anim calcmode="lin" valueType="num">
                                      <p:cBhvr additive="base">
                                        <p:cTn id="14" dur="500" fill="hold"/>
                                        <p:tgtEl>
                                          <p:spTgt spid="39219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92198"/>
                                        </p:tgtEl>
                                        <p:attrNameLst>
                                          <p:attrName>style.visibility</p:attrName>
                                        </p:attrNameLst>
                                      </p:cBhvr>
                                      <p:to>
                                        <p:strVal val="visible"/>
                                      </p:to>
                                    </p:set>
                                    <p:anim calcmode="lin" valueType="num">
                                      <p:cBhvr additive="base">
                                        <p:cTn id="19" dur="500" fill="hold"/>
                                        <p:tgtEl>
                                          <p:spTgt spid="392198"/>
                                        </p:tgtEl>
                                        <p:attrNameLst>
                                          <p:attrName>ppt_x</p:attrName>
                                        </p:attrNameLst>
                                      </p:cBhvr>
                                      <p:tavLst>
                                        <p:tav tm="0">
                                          <p:val>
                                            <p:strVal val="1+#ppt_w/2"/>
                                          </p:val>
                                        </p:tav>
                                        <p:tav tm="100000">
                                          <p:val>
                                            <p:strVal val="#ppt_x"/>
                                          </p:val>
                                        </p:tav>
                                      </p:tavLst>
                                    </p:anim>
                                    <p:anim calcmode="lin" valueType="num">
                                      <p:cBhvr additive="base">
                                        <p:cTn id="20" dur="500" fill="hold"/>
                                        <p:tgtEl>
                                          <p:spTgt spid="392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6" grpId="0"/>
      <p:bldP spid="392197" grpId="0"/>
      <p:bldP spid="39219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A758D-12F4-4F89-89D7-97D3948B0FDD}"/>
              </a:ext>
            </a:extLst>
          </p:cNvPr>
          <p:cNvSpPr>
            <a:spLocks noGrp="1"/>
          </p:cNvSpPr>
          <p:nvPr>
            <p:ph type="title"/>
          </p:nvPr>
        </p:nvSpPr>
        <p:spPr/>
        <p:txBody>
          <a:bodyPr>
            <a:normAutofit/>
          </a:bodyPr>
          <a:lstStyle/>
          <a:p>
            <a:r>
              <a:rPr lang="fr-FR" dirty="0"/>
              <a:t>Exemple des tables de </a:t>
            </a:r>
            <a:r>
              <a:rPr lang="fr-FR" dirty="0" err="1"/>
              <a:t>mutiplication</a:t>
            </a:r>
            <a:endParaRPr lang="fr-FR" dirty="0"/>
          </a:p>
        </p:txBody>
      </p:sp>
      <p:pic>
        <p:nvPicPr>
          <p:cNvPr id="4" name="Image 3">
            <a:extLst>
              <a:ext uri="{FF2B5EF4-FFF2-40B4-BE49-F238E27FC236}">
                <a16:creationId xmlns:a16="http://schemas.microsoft.com/office/drawing/2014/main" id="{1599A968-3D35-4C1B-BEFC-8BBA60B4A790}"/>
              </a:ext>
            </a:extLst>
          </p:cNvPr>
          <p:cNvPicPr>
            <a:picLocks noChangeAspect="1"/>
          </p:cNvPicPr>
          <p:nvPr/>
        </p:nvPicPr>
        <p:blipFill>
          <a:blip r:embed="rId2" cstate="print"/>
          <a:stretch>
            <a:fillRect/>
          </a:stretch>
        </p:blipFill>
        <p:spPr>
          <a:xfrm>
            <a:off x="1075218" y="993364"/>
            <a:ext cx="7667514" cy="5387964"/>
          </a:xfrm>
          <a:prstGeom prst="rect">
            <a:avLst/>
          </a:prstGeom>
        </p:spPr>
      </p:pic>
      <p:pic>
        <p:nvPicPr>
          <p:cNvPr id="9" name="Image 8" descr="2017_logo_academie_Guyane.jpg"/>
          <p:cNvPicPr>
            <a:picLocks noChangeAspect="1"/>
          </p:cNvPicPr>
          <p:nvPr/>
        </p:nvPicPr>
        <p:blipFill>
          <a:blip r:embed="rId3"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1823488887"/>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3341A9-7A79-4E1E-9D9E-895EC0E4A3E6}"/>
              </a:ext>
            </a:extLst>
          </p:cNvPr>
          <p:cNvSpPr>
            <a:spLocks noGrp="1"/>
          </p:cNvSpPr>
          <p:nvPr>
            <p:ph idx="1"/>
          </p:nvPr>
        </p:nvSpPr>
        <p:spPr>
          <a:xfrm>
            <a:off x="1079104" y="980728"/>
            <a:ext cx="8064896" cy="5616624"/>
          </a:xfrm>
        </p:spPr>
        <p:txBody>
          <a:bodyPr>
            <a:normAutofit/>
          </a:bodyPr>
          <a:lstStyle/>
          <a:p>
            <a:pPr marL="0" indent="0">
              <a:buNone/>
            </a:pPr>
            <a:r>
              <a:rPr lang="fr-FR" b="1" dirty="0"/>
              <a:t>Proposition de progression </a:t>
            </a:r>
          </a:p>
          <a:p>
            <a:pPr marL="0" indent="0">
              <a:buNone/>
            </a:pPr>
            <a:endParaRPr lang="fr-FR" b="1" dirty="0"/>
          </a:p>
          <a:p>
            <a:r>
              <a:rPr lang="fr-FR" dirty="0"/>
              <a:t>La table de 2 : ce sont les doubles</a:t>
            </a:r>
          </a:p>
          <a:p>
            <a:r>
              <a:rPr lang="fr-FR" dirty="0"/>
              <a:t>La table de 5 </a:t>
            </a:r>
          </a:p>
          <a:p>
            <a:r>
              <a:rPr lang="fr-FR" dirty="0"/>
              <a:t>Les tables de 4 et 8 </a:t>
            </a:r>
          </a:p>
          <a:p>
            <a:r>
              <a:rPr lang="fr-FR" dirty="0"/>
              <a:t>La table de 9 </a:t>
            </a:r>
          </a:p>
          <a:p>
            <a:r>
              <a:rPr lang="fr-FR" dirty="0"/>
              <a:t>Les tables de 3 et 6  car 6 est le double de 3</a:t>
            </a:r>
          </a:p>
          <a:p>
            <a:pPr marL="0" indent="0">
              <a:buNone/>
            </a:pPr>
            <a:endParaRPr lang="fr-FR" dirty="0"/>
          </a:p>
          <a:p>
            <a:pPr marL="0" indent="0">
              <a:buNone/>
            </a:pPr>
            <a:r>
              <a:rPr lang="fr-FR" dirty="0"/>
              <a:t>Il ne reste plus que 7 x 7. C’est un carré qui est assez bien mémorisé. </a:t>
            </a:r>
          </a:p>
        </p:txBody>
      </p:sp>
      <p:sp>
        <p:nvSpPr>
          <p:cNvPr id="2" name="Titre 1">
            <a:extLst>
              <a:ext uri="{FF2B5EF4-FFF2-40B4-BE49-F238E27FC236}">
                <a16:creationId xmlns:a16="http://schemas.microsoft.com/office/drawing/2014/main" id="{14EF7CAD-2F31-4AEF-875D-62849679EC3B}"/>
              </a:ext>
            </a:extLst>
          </p:cNvPr>
          <p:cNvSpPr>
            <a:spLocks noGrp="1"/>
          </p:cNvSpPr>
          <p:nvPr>
            <p:ph type="title"/>
          </p:nvPr>
        </p:nvSpPr>
        <p:spPr/>
        <p:txBody>
          <a:bodyPr>
            <a:normAutofit/>
          </a:bodyPr>
          <a:lstStyle/>
          <a:p>
            <a:r>
              <a:rPr lang="fr-FR" dirty="0"/>
              <a:t>Enseigner les tables dans quel ordre?</a:t>
            </a:r>
          </a:p>
        </p:txBody>
      </p:sp>
      <p:pic>
        <p:nvPicPr>
          <p:cNvPr id="6" name="Image 5" descr="2017_logo_academie_Guyane.jpg"/>
          <p:cNvPicPr>
            <a:picLocks noChangeAspect="1"/>
          </p:cNvPicPr>
          <p:nvPr/>
        </p:nvPicPr>
        <p:blipFill>
          <a:blip r:embed="rId3"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735362283"/>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DFC09A81-F38A-4BA7-9B24-F72BBCD1D062}"/>
              </a:ext>
            </a:extLst>
          </p:cNvPr>
          <p:cNvSpPr>
            <a:spLocks noGrp="1"/>
          </p:cNvSpPr>
          <p:nvPr>
            <p:ph idx="1"/>
          </p:nvPr>
        </p:nvSpPr>
        <p:spPr/>
        <p:txBody>
          <a:bodyPr>
            <a:noAutofit/>
          </a:bodyPr>
          <a:lstStyle/>
          <a:p>
            <a:pPr marL="0" indent="0" algn="ctr">
              <a:buNone/>
            </a:pPr>
            <a:br>
              <a:rPr lang="fr-FR" sz="2800" dirty="0"/>
            </a:br>
            <a:r>
              <a:rPr lang="fr-FR" sz="2800" b="1" dirty="0"/>
              <a:t>Comment rendre disponible le fait numérique? </a:t>
            </a:r>
          </a:p>
          <a:p>
            <a:pPr marL="0" indent="0" algn="ctr">
              <a:buNone/>
            </a:pPr>
            <a:endParaRPr lang="fr-FR" sz="2800" dirty="0">
              <a:latin typeface="Calibri" panose="020F0502020204030204" pitchFamily="34" charset="0"/>
            </a:endParaRPr>
          </a:p>
          <a:p>
            <a:pPr marL="0" indent="0" algn="ctr">
              <a:buNone/>
            </a:pPr>
            <a:r>
              <a:rPr lang="fr-FR" sz="2800" dirty="0">
                <a:latin typeface="Calibri" panose="020F0502020204030204" pitchFamily="34" charset="0"/>
              </a:rPr>
              <a:t>9</a:t>
            </a:r>
            <a:r>
              <a:rPr lang="fr-FR" altLang="fr-FR" sz="2800" dirty="0">
                <a:latin typeface="Calibri" panose="020F0502020204030204" pitchFamily="34" charset="0"/>
                <a:ea typeface="Calibri" panose="020F0502020204030204" pitchFamily="34" charset="0"/>
                <a:cs typeface="Calibri" panose="020F0502020204030204" pitchFamily="34" charset="0"/>
              </a:rPr>
              <a:t> x 6 = 54</a:t>
            </a:r>
            <a:endParaRPr lang="fr-FR" altLang="fr-FR" b="1" dirty="0"/>
          </a:p>
          <a:p>
            <a:pPr marL="0" indent="0" algn="ctr">
              <a:buNone/>
            </a:pPr>
            <a:endParaRPr lang="fr-FR" sz="2800" b="1" dirty="0">
              <a:effectLst/>
              <a:sym typeface="Wingdings" panose="05000000000000000000" pitchFamily="2" charset="2"/>
            </a:endParaRPr>
          </a:p>
          <a:p>
            <a:pPr marL="0" indent="0" algn="ctr">
              <a:buNone/>
            </a:pPr>
            <a:endParaRPr lang="fr-FR" b="1" dirty="0">
              <a:sym typeface="Wingdings" panose="05000000000000000000" pitchFamily="2" charset="2"/>
            </a:endParaRPr>
          </a:p>
          <a:p>
            <a:pPr marL="0" indent="0" algn="ctr">
              <a:buNone/>
            </a:pPr>
            <a:r>
              <a:rPr lang="fr-FR" sz="2800" dirty="0">
                <a:effectLst/>
                <a:sym typeface="Wingdings" panose="05000000000000000000" pitchFamily="2" charset="2"/>
              </a:rPr>
              <a:t> </a:t>
            </a:r>
            <a:r>
              <a:rPr lang="fr-FR" sz="2800" dirty="0">
                <a:effectLst/>
              </a:rPr>
              <a:t>Utiliser différents registres</a:t>
            </a:r>
            <a:br>
              <a:rPr lang="fr-FR" sz="2800" dirty="0">
                <a:effectLst/>
              </a:rPr>
            </a:br>
            <a:endParaRPr lang="fr-FR" sz="2800" dirty="0"/>
          </a:p>
        </p:txBody>
      </p:sp>
    </p:spTree>
    <p:extLst>
      <p:ext uri="{BB962C8B-B14F-4D97-AF65-F5344CB8AC3E}">
        <p14:creationId xmlns:p14="http://schemas.microsoft.com/office/powerpoint/2010/main" val="485663385"/>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652D48-BD08-47B0-9789-EC67A251D56A}"/>
              </a:ext>
            </a:extLst>
          </p:cNvPr>
          <p:cNvSpPr>
            <a:spLocks noGrp="1"/>
          </p:cNvSpPr>
          <p:nvPr>
            <p:ph idx="1"/>
          </p:nvPr>
        </p:nvSpPr>
        <p:spPr>
          <a:xfrm>
            <a:off x="803910" y="1176867"/>
            <a:ext cx="7886700" cy="5000096"/>
          </a:xfrm>
        </p:spPr>
        <p:txBody>
          <a:bodyPr>
            <a:normAutofit/>
          </a:bodyPr>
          <a:lstStyle/>
          <a:p>
            <a:pPr marL="0" indent="0">
              <a:buNone/>
            </a:pPr>
            <a:r>
              <a:rPr lang="fr-FR" b="1" dirty="0">
                <a:latin typeface="Calibri" panose="020F0502020204030204" pitchFamily="34" charset="0"/>
              </a:rPr>
              <a:t>Registre figuré de l’addition réitérée</a:t>
            </a:r>
          </a:p>
          <a:p>
            <a:pPr marL="0" indent="0">
              <a:buNone/>
            </a:pPr>
            <a:endParaRPr lang="fr-FR" b="1" dirty="0">
              <a:latin typeface="Calibri" panose="020F0502020204030204" pitchFamily="34" charset="0"/>
            </a:endParaRPr>
          </a:p>
          <a:p>
            <a:pPr marL="0" indent="0">
              <a:buNone/>
            </a:pPr>
            <a:endParaRPr lang="fr-FR" altLang="fr-FR" dirty="0">
              <a:cs typeface="Times New Roman" panose="02020603050405020304" pitchFamily="18" charset="0"/>
            </a:endParaRPr>
          </a:p>
          <a:p>
            <a:pPr marL="0" indent="0">
              <a:buNone/>
            </a:pPr>
            <a:r>
              <a:rPr lang="fr-FR" b="1" dirty="0"/>
              <a:t>Registre figuré du quadrillage</a:t>
            </a:r>
          </a:p>
          <a:p>
            <a:pPr marL="0" indent="0">
              <a:buNone/>
            </a:pPr>
            <a:endParaRPr lang="fr-FR" b="1" dirty="0"/>
          </a:p>
        </p:txBody>
      </p:sp>
      <p:sp>
        <p:nvSpPr>
          <p:cNvPr id="2" name="Titre 1">
            <a:extLst>
              <a:ext uri="{FF2B5EF4-FFF2-40B4-BE49-F238E27FC236}">
                <a16:creationId xmlns:a16="http://schemas.microsoft.com/office/drawing/2014/main" id="{DFC09A81-F38A-4BA7-9B24-F72BBCD1D062}"/>
              </a:ext>
            </a:extLst>
          </p:cNvPr>
          <p:cNvSpPr>
            <a:spLocks noGrp="1"/>
          </p:cNvSpPr>
          <p:nvPr>
            <p:ph type="title"/>
          </p:nvPr>
        </p:nvSpPr>
        <p:spPr>
          <a:xfrm>
            <a:off x="0" y="0"/>
            <a:ext cx="8964487" cy="935036"/>
          </a:xfrm>
        </p:spPr>
        <p:txBody>
          <a:bodyPr>
            <a:noAutofit/>
          </a:bodyPr>
          <a:lstStyle/>
          <a:p>
            <a:br>
              <a:rPr lang="fr-FR" sz="2800" dirty="0"/>
            </a:br>
            <a:r>
              <a:rPr lang="fr-FR" sz="2800" b="1" dirty="0"/>
              <a:t>Comment rendre disponible le fait numérique </a:t>
            </a:r>
            <a:r>
              <a:rPr lang="fr-FR" sz="2800" dirty="0">
                <a:latin typeface="Calibri" panose="020F0502020204030204" pitchFamily="34" charset="0"/>
              </a:rPr>
              <a:t>9</a:t>
            </a:r>
            <a:r>
              <a:rPr lang="fr-FR" altLang="fr-FR" sz="2800" dirty="0">
                <a:latin typeface="Calibri" panose="020F0502020204030204" pitchFamily="34" charset="0"/>
              </a:rPr>
              <a:t> </a:t>
            </a:r>
            <a:r>
              <a:rPr lang="fr-FR" altLang="fr-FR" sz="2800" dirty="0">
                <a:latin typeface="Calibri" panose="020F0502020204030204" pitchFamily="34" charset="0"/>
                <a:ea typeface="Calibri" panose="020F0502020204030204" pitchFamily="34" charset="0"/>
                <a:cs typeface="Calibri" panose="020F0502020204030204" pitchFamily="34" charset="0"/>
              </a:rPr>
              <a:t>x 6 = 54</a:t>
            </a:r>
            <a:r>
              <a:rPr lang="fr-FR" sz="2800" b="1" dirty="0"/>
              <a:t>?</a:t>
            </a:r>
            <a:br>
              <a:rPr lang="fr-FR" sz="2800" b="1" dirty="0"/>
            </a:br>
            <a:r>
              <a:rPr lang="fr-FR" sz="2800" dirty="0">
                <a:effectLst/>
                <a:sym typeface="Wingdings" panose="05000000000000000000" pitchFamily="2" charset="2"/>
              </a:rPr>
              <a:t> </a:t>
            </a:r>
            <a:r>
              <a:rPr lang="fr-FR" sz="2800" dirty="0">
                <a:effectLst/>
              </a:rPr>
              <a:t>Utiliser différents registres</a:t>
            </a:r>
            <a:br>
              <a:rPr lang="fr-FR" sz="2800" dirty="0">
                <a:effectLst/>
              </a:rPr>
            </a:br>
            <a:endParaRPr lang="fr-FR" sz="2800" dirty="0"/>
          </a:p>
        </p:txBody>
      </p:sp>
      <p:sp>
        <p:nvSpPr>
          <p:cNvPr id="6" name="Hexagone 5">
            <a:extLst>
              <a:ext uri="{FF2B5EF4-FFF2-40B4-BE49-F238E27FC236}">
                <a16:creationId xmlns:a16="http://schemas.microsoft.com/office/drawing/2014/main" id="{9C91C940-DB9F-43FD-8870-339CE940F017}"/>
              </a:ext>
            </a:extLst>
          </p:cNvPr>
          <p:cNvSpPr/>
          <p:nvPr/>
        </p:nvSpPr>
        <p:spPr>
          <a:xfrm>
            <a:off x="495062" y="1833880"/>
            <a:ext cx="861060" cy="9448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7" name="Hexagone 6">
            <a:extLst>
              <a:ext uri="{FF2B5EF4-FFF2-40B4-BE49-F238E27FC236}">
                <a16:creationId xmlns:a16="http://schemas.microsoft.com/office/drawing/2014/main" id="{E6E4F01D-E722-45B6-A4CE-4C3C27BD608C}"/>
              </a:ext>
            </a:extLst>
          </p:cNvPr>
          <p:cNvSpPr/>
          <p:nvPr/>
        </p:nvSpPr>
        <p:spPr>
          <a:xfrm>
            <a:off x="1398509" y="1823720"/>
            <a:ext cx="861060" cy="9448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8" name="Hexagone 7">
            <a:extLst>
              <a:ext uri="{FF2B5EF4-FFF2-40B4-BE49-F238E27FC236}">
                <a16:creationId xmlns:a16="http://schemas.microsoft.com/office/drawing/2014/main" id="{780B61B3-A94E-4ED8-BB9C-5DA2181518A8}"/>
              </a:ext>
            </a:extLst>
          </p:cNvPr>
          <p:cNvSpPr/>
          <p:nvPr/>
        </p:nvSpPr>
        <p:spPr>
          <a:xfrm>
            <a:off x="2318624" y="1813560"/>
            <a:ext cx="861060" cy="9448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9" name="Hexagone 8">
            <a:extLst>
              <a:ext uri="{FF2B5EF4-FFF2-40B4-BE49-F238E27FC236}">
                <a16:creationId xmlns:a16="http://schemas.microsoft.com/office/drawing/2014/main" id="{E0ED235D-2F24-4DCC-8F5B-DDFEEC03F341}"/>
              </a:ext>
            </a:extLst>
          </p:cNvPr>
          <p:cNvSpPr/>
          <p:nvPr/>
        </p:nvSpPr>
        <p:spPr>
          <a:xfrm>
            <a:off x="3248501" y="1813560"/>
            <a:ext cx="861060" cy="9448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10" name="Hexagone 9">
            <a:extLst>
              <a:ext uri="{FF2B5EF4-FFF2-40B4-BE49-F238E27FC236}">
                <a16:creationId xmlns:a16="http://schemas.microsoft.com/office/drawing/2014/main" id="{76A07317-79F3-46A9-8C70-F7802698CEA5}"/>
              </a:ext>
            </a:extLst>
          </p:cNvPr>
          <p:cNvSpPr/>
          <p:nvPr/>
        </p:nvSpPr>
        <p:spPr>
          <a:xfrm>
            <a:off x="4204811" y="1778000"/>
            <a:ext cx="861060" cy="9448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11" name="Hexagone 10">
            <a:extLst>
              <a:ext uri="{FF2B5EF4-FFF2-40B4-BE49-F238E27FC236}">
                <a16:creationId xmlns:a16="http://schemas.microsoft.com/office/drawing/2014/main" id="{5D504AB0-6848-4FAC-A356-CCD384E75322}"/>
              </a:ext>
            </a:extLst>
          </p:cNvPr>
          <p:cNvSpPr/>
          <p:nvPr/>
        </p:nvSpPr>
        <p:spPr>
          <a:xfrm>
            <a:off x="5108258" y="1813560"/>
            <a:ext cx="861060" cy="9448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12" name="Hexagone 11">
            <a:extLst>
              <a:ext uri="{FF2B5EF4-FFF2-40B4-BE49-F238E27FC236}">
                <a16:creationId xmlns:a16="http://schemas.microsoft.com/office/drawing/2014/main" id="{7B2B7A0A-14B3-452A-967C-383855B199FE}"/>
              </a:ext>
            </a:extLst>
          </p:cNvPr>
          <p:cNvSpPr/>
          <p:nvPr/>
        </p:nvSpPr>
        <p:spPr>
          <a:xfrm>
            <a:off x="6053138" y="1813560"/>
            <a:ext cx="861060" cy="9448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13" name="Hexagone 12">
            <a:extLst>
              <a:ext uri="{FF2B5EF4-FFF2-40B4-BE49-F238E27FC236}">
                <a16:creationId xmlns:a16="http://schemas.microsoft.com/office/drawing/2014/main" id="{544C5E70-8FDA-4A8A-AF2D-832478D0019B}"/>
              </a:ext>
            </a:extLst>
          </p:cNvPr>
          <p:cNvSpPr/>
          <p:nvPr/>
        </p:nvSpPr>
        <p:spPr>
          <a:xfrm>
            <a:off x="6939915" y="1813560"/>
            <a:ext cx="861060" cy="9448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14" name="Hexagone 13">
            <a:extLst>
              <a:ext uri="{FF2B5EF4-FFF2-40B4-BE49-F238E27FC236}">
                <a16:creationId xmlns:a16="http://schemas.microsoft.com/office/drawing/2014/main" id="{D8AD4A2F-14B3-4B96-B640-F95573AF0955}"/>
              </a:ext>
            </a:extLst>
          </p:cNvPr>
          <p:cNvSpPr/>
          <p:nvPr/>
        </p:nvSpPr>
        <p:spPr>
          <a:xfrm>
            <a:off x="7860030" y="1778000"/>
            <a:ext cx="861060" cy="94488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pic>
        <p:nvPicPr>
          <p:cNvPr id="16" name="Image 15">
            <a:extLst>
              <a:ext uri="{FF2B5EF4-FFF2-40B4-BE49-F238E27FC236}">
                <a16:creationId xmlns:a16="http://schemas.microsoft.com/office/drawing/2014/main" id="{BA3E4EA7-285C-42A8-906F-CB6FEE49A8E5}"/>
              </a:ext>
            </a:extLst>
          </p:cNvPr>
          <p:cNvPicPr>
            <a:picLocks noChangeAspect="1"/>
          </p:cNvPicPr>
          <p:nvPr/>
        </p:nvPicPr>
        <p:blipFill>
          <a:blip r:embed="rId2" cstate="print"/>
          <a:stretch>
            <a:fillRect/>
          </a:stretch>
        </p:blipFill>
        <p:spPr>
          <a:xfrm>
            <a:off x="2559192" y="3122457"/>
            <a:ext cx="3410126" cy="3054507"/>
          </a:xfrm>
          <a:prstGeom prst="rect">
            <a:avLst/>
          </a:prstGeom>
        </p:spPr>
      </p:pic>
      <p:pic>
        <p:nvPicPr>
          <p:cNvPr id="15" name="Image 14" descr="2017_logo_academie_Guyane.jpg"/>
          <p:cNvPicPr>
            <a:picLocks noChangeAspect="1"/>
          </p:cNvPicPr>
          <p:nvPr/>
        </p:nvPicPr>
        <p:blipFill>
          <a:blip r:embed="rId3"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737133862"/>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652D48-BD08-47B0-9789-EC67A251D56A}"/>
              </a:ext>
            </a:extLst>
          </p:cNvPr>
          <p:cNvSpPr>
            <a:spLocks noGrp="1"/>
          </p:cNvSpPr>
          <p:nvPr>
            <p:ph idx="1"/>
          </p:nvPr>
        </p:nvSpPr>
        <p:spPr>
          <a:xfrm>
            <a:off x="1051381" y="980728"/>
            <a:ext cx="7886700" cy="5000096"/>
          </a:xfrm>
        </p:spPr>
        <p:txBody>
          <a:bodyPr>
            <a:normAutofit/>
          </a:bodyPr>
          <a:lstStyle/>
          <a:p>
            <a:pPr marL="0" indent="0">
              <a:buNone/>
            </a:pPr>
            <a:r>
              <a:rPr lang="fr-FR" b="1" dirty="0">
                <a:latin typeface="Calibri" panose="020F0502020204030204" pitchFamily="34" charset="0"/>
              </a:rPr>
              <a:t>Registre multiplicatif :</a:t>
            </a:r>
          </a:p>
          <a:p>
            <a:r>
              <a:rPr lang="fr-FR" altLang="fr-FR" i="1" dirty="0">
                <a:latin typeface="Calibri" panose="020F0502020204030204" pitchFamily="34" charset="0"/>
                <a:cs typeface="Times New Roman" panose="02020603050405020304" pitchFamily="18" charset="0"/>
              </a:rPr>
              <a:t>à quoi est égal 9 multiplié par 6 ?     ou 9 × 6 = ?</a:t>
            </a:r>
          </a:p>
          <a:p>
            <a:r>
              <a:rPr lang="fr-FR" altLang="fr-FR" i="1" dirty="0">
                <a:latin typeface="Calibri" panose="020F0502020204030204" pitchFamily="34" charset="0"/>
                <a:cs typeface="Times New Roman" panose="02020603050405020304" pitchFamily="18" charset="0"/>
              </a:rPr>
              <a:t>  9 × ? = 54   ou ? × 6 = 54 ?      ou  ? × 9 = 56      ou 6 × ? = 56</a:t>
            </a:r>
          </a:p>
          <a:p>
            <a:r>
              <a:rPr lang="fr-FR" altLang="fr-FR" i="1" dirty="0">
                <a:latin typeface="Calibri" panose="020F0502020204030204" pitchFamily="34" charset="0"/>
                <a:cs typeface="Times New Roman" panose="02020603050405020304" pitchFamily="18" charset="0"/>
              </a:rPr>
              <a:t> 56 = ? × ? </a:t>
            </a:r>
          </a:p>
          <a:p>
            <a:pPr marL="0" indent="0">
              <a:buNone/>
            </a:pPr>
            <a:r>
              <a:rPr lang="fr-FR" b="1" dirty="0">
                <a:latin typeface="Calibri" panose="020F0502020204030204" pitchFamily="34" charset="0"/>
              </a:rPr>
              <a:t>Registre de la division</a:t>
            </a:r>
          </a:p>
          <a:p>
            <a:r>
              <a:rPr lang="fr-FR" altLang="fr-FR" i="1" dirty="0">
                <a:latin typeface="Calibri" panose="020F0502020204030204" pitchFamily="34" charset="0"/>
                <a:cs typeface="Times New Roman" panose="02020603050405020304" pitchFamily="18" charset="0"/>
              </a:rPr>
              <a:t>Quel est le quotient de 54 par 6 ?</a:t>
            </a:r>
          </a:p>
          <a:p>
            <a:r>
              <a:rPr lang="fr-FR" altLang="fr-FR" i="1" dirty="0">
                <a:latin typeface="Calibri" panose="020F0502020204030204" pitchFamily="34" charset="0"/>
                <a:cs typeface="Times New Roman" panose="02020603050405020304" pitchFamily="18" charset="0"/>
              </a:rPr>
              <a:t>Quel est le quotient de 54 par 9 ?</a:t>
            </a:r>
          </a:p>
          <a:p>
            <a:r>
              <a:rPr lang="fr-FR" altLang="fr-FR" i="1" dirty="0">
                <a:latin typeface="Calibri" panose="020F0502020204030204" pitchFamily="34" charset="0"/>
                <a:cs typeface="Times New Roman" panose="02020603050405020304" pitchFamily="18" charset="0"/>
              </a:rPr>
              <a:t>54 divisé par 6 égal = ?   ou   54 ÷ 6 = ?</a:t>
            </a:r>
          </a:p>
          <a:p>
            <a:r>
              <a:rPr lang="fr-FR" altLang="fr-FR" i="1" dirty="0">
                <a:latin typeface="Calibri" panose="020F0502020204030204" pitchFamily="34" charset="0"/>
                <a:cs typeface="Times New Roman" panose="02020603050405020304" pitchFamily="18" charset="0"/>
              </a:rPr>
              <a:t>54 divisé par 9 ?    ou     54 ÷ 9 = ?</a:t>
            </a:r>
            <a:endParaRPr lang="fr-FR" i="1" dirty="0">
              <a:latin typeface="Calibri" panose="020F0502020204030204" pitchFamily="34" charset="0"/>
              <a:cs typeface="Times New Roman" panose="02020603050405020304" pitchFamily="18" charset="0"/>
            </a:endParaRPr>
          </a:p>
          <a:p>
            <a:endParaRPr lang="fr-FR" altLang="fr-FR" dirty="0">
              <a:cs typeface="Times New Roman" panose="02020603050405020304" pitchFamily="18" charset="0"/>
            </a:endParaRPr>
          </a:p>
          <a:p>
            <a:pPr marL="0" indent="0">
              <a:buNone/>
            </a:pPr>
            <a:endParaRPr lang="fr-FR" dirty="0">
              <a:effectLst/>
            </a:endParaRPr>
          </a:p>
        </p:txBody>
      </p:sp>
      <p:sp>
        <p:nvSpPr>
          <p:cNvPr id="2" name="Titre 1">
            <a:extLst>
              <a:ext uri="{FF2B5EF4-FFF2-40B4-BE49-F238E27FC236}">
                <a16:creationId xmlns:a16="http://schemas.microsoft.com/office/drawing/2014/main" id="{DFC09A81-F38A-4BA7-9B24-F72BBCD1D062}"/>
              </a:ext>
            </a:extLst>
          </p:cNvPr>
          <p:cNvSpPr>
            <a:spLocks noGrp="1"/>
          </p:cNvSpPr>
          <p:nvPr>
            <p:ph type="title"/>
          </p:nvPr>
        </p:nvSpPr>
        <p:spPr>
          <a:xfrm>
            <a:off x="467544" y="12458"/>
            <a:ext cx="8784975" cy="935036"/>
          </a:xfrm>
        </p:spPr>
        <p:txBody>
          <a:bodyPr>
            <a:noAutofit/>
          </a:bodyPr>
          <a:lstStyle/>
          <a:p>
            <a:br>
              <a:rPr lang="fr-FR" sz="2800" dirty="0"/>
            </a:br>
            <a:r>
              <a:rPr lang="fr-FR" sz="2000" b="1" dirty="0"/>
              <a:t>Comment rendre disponible le fait numérique </a:t>
            </a:r>
            <a:r>
              <a:rPr lang="fr-FR" sz="2000" dirty="0">
                <a:latin typeface="Calibri" panose="020F0502020204030204" pitchFamily="34" charset="0"/>
              </a:rPr>
              <a:t>9</a:t>
            </a:r>
            <a:r>
              <a:rPr lang="fr-FR" altLang="fr-FR" sz="2000" dirty="0">
                <a:latin typeface="Calibri" panose="020F0502020204030204" pitchFamily="34" charset="0"/>
                <a:ea typeface="Calibri" panose="020F0502020204030204" pitchFamily="34" charset="0"/>
                <a:cs typeface="Calibri" panose="020F0502020204030204" pitchFamily="34" charset="0"/>
              </a:rPr>
              <a:t> x 6 = 54</a:t>
            </a:r>
            <a:r>
              <a:rPr lang="fr-FR" sz="2000" b="1" dirty="0"/>
              <a:t>?</a:t>
            </a:r>
            <a:br>
              <a:rPr lang="fr-FR" sz="2000" b="1" dirty="0"/>
            </a:br>
            <a:r>
              <a:rPr lang="fr-FR" sz="2000" dirty="0">
                <a:effectLst/>
                <a:sym typeface="Wingdings" panose="05000000000000000000" pitchFamily="2" charset="2"/>
              </a:rPr>
              <a:t> </a:t>
            </a:r>
            <a:r>
              <a:rPr lang="fr-FR" sz="2000" dirty="0">
                <a:effectLst/>
              </a:rPr>
              <a:t>Utiliser différents registres</a:t>
            </a:r>
            <a:br>
              <a:rPr lang="fr-FR" sz="2000" dirty="0">
                <a:effectLst/>
              </a:rPr>
            </a:br>
            <a:endParaRPr lang="fr-FR" sz="2000" dirty="0"/>
          </a:p>
        </p:txBody>
      </p:sp>
      <p:pic>
        <p:nvPicPr>
          <p:cNvPr id="5" name="Image 4" descr="2017_logo_academie_Guyane.jpg"/>
          <p:cNvPicPr>
            <a:picLocks noChangeAspect="1"/>
          </p:cNvPicPr>
          <p:nvPr/>
        </p:nvPicPr>
        <p:blipFill>
          <a:blip r:embed="rId2"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708177002"/>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652D48-BD08-47B0-9789-EC67A251D56A}"/>
              </a:ext>
            </a:extLst>
          </p:cNvPr>
          <p:cNvSpPr>
            <a:spLocks noGrp="1"/>
          </p:cNvSpPr>
          <p:nvPr>
            <p:ph idx="1"/>
          </p:nvPr>
        </p:nvSpPr>
        <p:spPr>
          <a:xfrm>
            <a:off x="1051381" y="980728"/>
            <a:ext cx="7886700" cy="5000096"/>
          </a:xfrm>
        </p:spPr>
        <p:txBody>
          <a:bodyPr>
            <a:normAutofit fontScale="92500"/>
          </a:bodyPr>
          <a:lstStyle/>
          <a:p>
            <a:pPr marL="0" indent="0">
              <a:buNone/>
            </a:pPr>
            <a:r>
              <a:rPr lang="fr-FR" sz="3000" b="1" dirty="0">
                <a:latin typeface="Calibri" panose="020F0502020204030204" pitchFamily="34" charset="0"/>
              </a:rPr>
              <a:t>Registre des multiples et diviseurs</a:t>
            </a:r>
          </a:p>
          <a:p>
            <a:r>
              <a:rPr lang="fr-FR" altLang="fr-FR" i="1" dirty="0">
                <a:latin typeface="Calibri" panose="020F0502020204030204" pitchFamily="34" charset="0"/>
                <a:cs typeface="Times New Roman" panose="02020603050405020304" pitchFamily="18" charset="0"/>
              </a:rPr>
              <a:t>54 est-il un multiple de 6 ?     54 est-il multiple de 9 ? </a:t>
            </a:r>
            <a:endParaRPr lang="fr-FR" altLang="fr-FR" dirty="0">
              <a:cs typeface="Times New Roman" panose="02020603050405020304" pitchFamily="18" charset="0"/>
            </a:endParaRPr>
          </a:p>
          <a:p>
            <a:endParaRPr lang="fr-FR" altLang="fr-FR" i="1" dirty="0">
              <a:latin typeface="Calibri" panose="020F0502020204030204" pitchFamily="34" charset="0"/>
              <a:cs typeface="Times New Roman" panose="02020603050405020304" pitchFamily="18" charset="0"/>
            </a:endParaRPr>
          </a:p>
          <a:p>
            <a:r>
              <a:rPr lang="fr-FR" altLang="fr-FR" i="1" dirty="0">
                <a:latin typeface="Calibri" panose="020F0502020204030204" pitchFamily="34" charset="0"/>
                <a:cs typeface="Times New Roman" panose="02020603050405020304" pitchFamily="18" charset="0"/>
              </a:rPr>
              <a:t>6 divise-t-il 54 ?         6 est-il un diviseur de 54 ? </a:t>
            </a:r>
            <a:endParaRPr lang="fr-FR" altLang="fr-FR" dirty="0">
              <a:cs typeface="Times New Roman" panose="02020603050405020304" pitchFamily="18" charset="0"/>
            </a:endParaRPr>
          </a:p>
          <a:p>
            <a:endParaRPr lang="fr-FR" altLang="fr-FR" i="1" dirty="0">
              <a:latin typeface="Calibri" panose="020F0502020204030204" pitchFamily="34" charset="0"/>
              <a:cs typeface="Times New Roman" panose="02020603050405020304" pitchFamily="18" charset="0"/>
            </a:endParaRPr>
          </a:p>
          <a:p>
            <a:r>
              <a:rPr lang="fr-FR" altLang="fr-FR" i="1" dirty="0">
                <a:latin typeface="Calibri" panose="020F0502020204030204" pitchFamily="34" charset="0"/>
                <a:cs typeface="Times New Roman" panose="02020603050405020304" pitchFamily="18" charset="0"/>
              </a:rPr>
              <a:t>9 divise-t-il 54 ?        9 est-il un diviseur de 54 ? </a:t>
            </a:r>
            <a:endParaRPr lang="fr-FR" altLang="fr-FR" dirty="0">
              <a:cs typeface="Times New Roman" panose="02020603050405020304" pitchFamily="18" charset="0"/>
            </a:endParaRPr>
          </a:p>
          <a:p>
            <a:endParaRPr lang="fr-FR" altLang="fr-FR" i="1" dirty="0">
              <a:latin typeface="Calibri" panose="020F0502020204030204" pitchFamily="34" charset="0"/>
              <a:cs typeface="Times New Roman" panose="02020603050405020304" pitchFamily="18" charset="0"/>
            </a:endParaRPr>
          </a:p>
          <a:p>
            <a:r>
              <a:rPr lang="fr-FR" altLang="fr-FR" i="1" dirty="0">
                <a:latin typeface="Calibri" panose="020F0502020204030204" pitchFamily="34" charset="0"/>
                <a:cs typeface="Times New Roman" panose="02020603050405020304" pitchFamily="18" charset="0"/>
              </a:rPr>
              <a:t>Quel est le reste de la division de 54 par 6 ?  </a:t>
            </a:r>
          </a:p>
          <a:p>
            <a:endParaRPr lang="fr-FR" altLang="fr-FR" i="1" dirty="0">
              <a:latin typeface="Calibri" panose="020F0502020204030204" pitchFamily="34" charset="0"/>
              <a:cs typeface="Times New Roman" panose="02020603050405020304" pitchFamily="18" charset="0"/>
            </a:endParaRPr>
          </a:p>
          <a:p>
            <a:r>
              <a:rPr lang="fr-FR" altLang="fr-FR" i="1" dirty="0">
                <a:latin typeface="Calibri" panose="020F0502020204030204" pitchFamily="34" charset="0"/>
                <a:cs typeface="Times New Roman" panose="02020603050405020304" pitchFamily="18" charset="0"/>
              </a:rPr>
              <a:t>Quel est le reste de la division de 54 par 9 ? </a:t>
            </a:r>
            <a:endParaRPr lang="fr-FR" altLang="fr-FR" dirty="0">
              <a:cs typeface="Times New Roman" panose="02020603050405020304" pitchFamily="18" charset="0"/>
            </a:endParaRPr>
          </a:p>
          <a:p>
            <a:endParaRPr lang="fr-FR" dirty="0">
              <a:effectLst/>
            </a:endParaRPr>
          </a:p>
        </p:txBody>
      </p:sp>
      <p:sp>
        <p:nvSpPr>
          <p:cNvPr id="2" name="Titre 1">
            <a:extLst>
              <a:ext uri="{FF2B5EF4-FFF2-40B4-BE49-F238E27FC236}">
                <a16:creationId xmlns:a16="http://schemas.microsoft.com/office/drawing/2014/main" id="{DFC09A81-F38A-4BA7-9B24-F72BBCD1D062}"/>
              </a:ext>
            </a:extLst>
          </p:cNvPr>
          <p:cNvSpPr>
            <a:spLocks noGrp="1"/>
          </p:cNvSpPr>
          <p:nvPr>
            <p:ph type="title"/>
          </p:nvPr>
        </p:nvSpPr>
        <p:spPr>
          <a:xfrm>
            <a:off x="179512" y="0"/>
            <a:ext cx="8712968" cy="935036"/>
          </a:xfrm>
        </p:spPr>
        <p:txBody>
          <a:bodyPr>
            <a:noAutofit/>
          </a:bodyPr>
          <a:lstStyle/>
          <a:p>
            <a:br>
              <a:rPr lang="fr-FR" sz="2800" dirty="0"/>
            </a:br>
            <a:r>
              <a:rPr lang="fr-FR" sz="2800" b="1" dirty="0"/>
              <a:t>Comment rendre disponible le fait numérique </a:t>
            </a:r>
            <a:r>
              <a:rPr lang="fr-FR" sz="2800" dirty="0"/>
              <a:t>9</a:t>
            </a:r>
            <a:r>
              <a:rPr lang="fr-FR" altLang="fr-FR" sz="2800" dirty="0">
                <a:latin typeface="Calibri" panose="020F0502020204030204" pitchFamily="34" charset="0"/>
                <a:ea typeface="Calibri" panose="020F0502020204030204" pitchFamily="34" charset="0"/>
                <a:cs typeface="Calibri" panose="020F0502020204030204" pitchFamily="34" charset="0"/>
              </a:rPr>
              <a:t> x 6 = 54</a:t>
            </a:r>
            <a:r>
              <a:rPr lang="fr-FR" sz="2800" b="1" dirty="0"/>
              <a:t>?</a:t>
            </a:r>
            <a:br>
              <a:rPr lang="fr-FR" sz="2800" b="1" dirty="0"/>
            </a:br>
            <a:r>
              <a:rPr lang="fr-FR" sz="2800" dirty="0">
                <a:effectLst/>
                <a:sym typeface="Wingdings" panose="05000000000000000000" pitchFamily="2" charset="2"/>
              </a:rPr>
              <a:t> </a:t>
            </a:r>
            <a:r>
              <a:rPr lang="fr-FR" sz="2800" dirty="0">
                <a:effectLst/>
              </a:rPr>
              <a:t>Utiliser différents registres</a:t>
            </a:r>
            <a:br>
              <a:rPr lang="fr-FR" sz="2800" dirty="0">
                <a:effectLst/>
              </a:rPr>
            </a:br>
            <a:endParaRPr lang="fr-FR" sz="2800" dirty="0"/>
          </a:p>
        </p:txBody>
      </p:sp>
      <p:pic>
        <p:nvPicPr>
          <p:cNvPr id="5" name="Image 4" descr="2017_logo_academie_Guyane.jpg"/>
          <p:cNvPicPr>
            <a:picLocks noChangeAspect="1"/>
          </p:cNvPicPr>
          <p:nvPr/>
        </p:nvPicPr>
        <p:blipFill>
          <a:blip r:embed="rId2"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828339650"/>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652D48-BD08-47B0-9789-EC67A251D56A}"/>
              </a:ext>
            </a:extLst>
          </p:cNvPr>
          <p:cNvSpPr>
            <a:spLocks noGrp="1"/>
          </p:cNvSpPr>
          <p:nvPr>
            <p:ph idx="1"/>
          </p:nvPr>
        </p:nvSpPr>
        <p:spPr/>
        <p:txBody>
          <a:bodyPr>
            <a:normAutofit/>
          </a:bodyPr>
          <a:lstStyle/>
          <a:p>
            <a:pPr marL="0" indent="0">
              <a:buNone/>
            </a:pPr>
            <a:r>
              <a:rPr lang="fr-FR" altLang="fr-FR" b="1" dirty="0">
                <a:latin typeface="Calibri" panose="020F0502020204030204" pitchFamily="34" charset="0"/>
                <a:ea typeface="Calibri" panose="020F0502020204030204" pitchFamily="34" charset="0"/>
                <a:cs typeface="Calibri" panose="020F0502020204030204" pitchFamily="34" charset="0"/>
              </a:rPr>
              <a:t>Réinvestir ce fait numérique dans des calculs plus complexes : </a:t>
            </a:r>
          </a:p>
          <a:p>
            <a:pPr>
              <a:spcAft>
                <a:spcPts val="1200"/>
              </a:spcAft>
            </a:pPr>
            <a:r>
              <a:rPr lang="fr-FR" altLang="fr-FR" i="1" dirty="0">
                <a:latin typeface="Calibri" panose="020F0502020204030204" pitchFamily="34" charset="0"/>
                <a:ea typeface="Calibri" panose="020F0502020204030204" pitchFamily="34" charset="0"/>
                <a:cs typeface="Calibri" panose="020F0502020204030204" pitchFamily="34" charset="0"/>
              </a:rPr>
              <a:t>60 × 9 = ?            540 ÷ 60 = ?</a:t>
            </a:r>
          </a:p>
          <a:p>
            <a:pPr>
              <a:spcAft>
                <a:spcPts val="1200"/>
              </a:spcAft>
            </a:pPr>
            <a:r>
              <a:rPr lang="fr-FR" altLang="fr-FR" i="1" dirty="0">
                <a:latin typeface="Calibri" panose="020F0502020204030204" pitchFamily="34" charset="0"/>
                <a:ea typeface="Calibri" panose="020F0502020204030204" pitchFamily="34" charset="0"/>
                <a:cs typeface="Calibri" panose="020F0502020204030204" pitchFamily="34" charset="0"/>
              </a:rPr>
              <a:t>5 400 = 900 × ?    </a:t>
            </a:r>
          </a:p>
          <a:p>
            <a:pPr>
              <a:spcAft>
                <a:spcPts val="1200"/>
              </a:spcAft>
            </a:pPr>
            <a:r>
              <a:rPr lang="fr-FR" altLang="fr-FR" i="1" dirty="0">
                <a:latin typeface="Calibri" panose="020F0502020204030204" pitchFamily="34" charset="0"/>
                <a:ea typeface="Calibri" panose="020F0502020204030204" pitchFamily="34" charset="0"/>
                <a:cs typeface="Calibri" panose="020F0502020204030204" pitchFamily="34" charset="0"/>
              </a:rPr>
              <a:t>0,6 × 9 = ?                    </a:t>
            </a:r>
            <a:r>
              <a:rPr lang="fr-FR" altLang="fr-FR" i="1" dirty="0">
                <a:latin typeface="Calibri" panose="020F0502020204030204" pitchFamily="34" charset="0"/>
                <a:ea typeface="Calibri" panose="020F0502020204030204" pitchFamily="34" charset="0"/>
                <a:cs typeface="Times New Roman" panose="02020603050405020304" pitchFamily="18" charset="0"/>
              </a:rPr>
              <a:t>5,6 ÷ 9 = ? </a:t>
            </a:r>
            <a:endParaRPr lang="fr-FR" altLang="fr-FR" i="1" dirty="0"/>
          </a:p>
          <a:p>
            <a:endParaRPr lang="fr-FR" dirty="0">
              <a:effectLst/>
            </a:endParaRPr>
          </a:p>
        </p:txBody>
      </p:sp>
      <p:sp>
        <p:nvSpPr>
          <p:cNvPr id="2" name="Titre 1">
            <a:extLst>
              <a:ext uri="{FF2B5EF4-FFF2-40B4-BE49-F238E27FC236}">
                <a16:creationId xmlns:a16="http://schemas.microsoft.com/office/drawing/2014/main" id="{DFC09A81-F38A-4BA7-9B24-F72BBCD1D062}"/>
              </a:ext>
            </a:extLst>
          </p:cNvPr>
          <p:cNvSpPr>
            <a:spLocks noGrp="1"/>
          </p:cNvSpPr>
          <p:nvPr>
            <p:ph type="title"/>
          </p:nvPr>
        </p:nvSpPr>
        <p:spPr>
          <a:xfrm>
            <a:off x="179512" y="0"/>
            <a:ext cx="8712968" cy="935036"/>
          </a:xfrm>
        </p:spPr>
        <p:txBody>
          <a:bodyPr>
            <a:noAutofit/>
          </a:bodyPr>
          <a:lstStyle/>
          <a:p>
            <a:br>
              <a:rPr lang="fr-FR" sz="2800" dirty="0"/>
            </a:br>
            <a:r>
              <a:rPr lang="fr-FR" sz="2800" b="1" dirty="0"/>
              <a:t>Comment rendre disponible le fait numérique </a:t>
            </a:r>
            <a:r>
              <a:rPr lang="fr-FR" sz="2800" dirty="0">
                <a:latin typeface="Calibri" panose="020F0502020204030204" pitchFamily="34" charset="0"/>
              </a:rPr>
              <a:t>9</a:t>
            </a:r>
            <a:r>
              <a:rPr lang="fr-FR" altLang="fr-FR" sz="2800" dirty="0">
                <a:latin typeface="Calibri" panose="020F0502020204030204" pitchFamily="34" charset="0"/>
                <a:ea typeface="Calibri" panose="020F0502020204030204" pitchFamily="34" charset="0"/>
                <a:cs typeface="Calibri" panose="020F0502020204030204" pitchFamily="34" charset="0"/>
              </a:rPr>
              <a:t> x 6 = 54</a:t>
            </a:r>
            <a:r>
              <a:rPr lang="fr-FR" sz="2800" b="1" dirty="0"/>
              <a:t>?</a:t>
            </a:r>
            <a:br>
              <a:rPr lang="fr-FR" sz="2800" b="1" dirty="0"/>
            </a:br>
            <a:r>
              <a:rPr lang="fr-FR" sz="2800" dirty="0">
                <a:effectLst/>
                <a:sym typeface="Wingdings" panose="05000000000000000000" pitchFamily="2" charset="2"/>
              </a:rPr>
              <a:t> </a:t>
            </a:r>
            <a:r>
              <a:rPr lang="fr-FR" sz="2800" dirty="0">
                <a:effectLst/>
              </a:rPr>
              <a:t>Utiliser différents registres</a:t>
            </a:r>
            <a:br>
              <a:rPr lang="fr-FR" sz="2800" dirty="0">
                <a:effectLst/>
              </a:rPr>
            </a:br>
            <a:endParaRPr lang="fr-FR" sz="2800" dirty="0"/>
          </a:p>
        </p:txBody>
      </p:sp>
      <p:pic>
        <p:nvPicPr>
          <p:cNvPr id="5" name="Image 4" descr="2017_logo_academie_Guyane.jpg"/>
          <p:cNvPicPr>
            <a:picLocks noChangeAspect="1"/>
          </p:cNvPicPr>
          <p:nvPr/>
        </p:nvPicPr>
        <p:blipFill>
          <a:blip r:embed="rId2"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366783425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6" name="Titre 5">
            <a:extLst>
              <a:ext uri="{FF2B5EF4-FFF2-40B4-BE49-F238E27FC236}">
                <a16:creationId xmlns:a16="http://schemas.microsoft.com/office/drawing/2014/main" id="{13C9D38E-CA92-4F02-96F2-5AB38BC5F9D5}"/>
              </a:ext>
            </a:extLst>
          </p:cNvPr>
          <p:cNvSpPr>
            <a:spLocks noGrp="1"/>
          </p:cNvSpPr>
          <p:nvPr>
            <p:ph type="title"/>
          </p:nvPr>
        </p:nvSpPr>
        <p:spPr>
          <a:xfrm>
            <a:off x="299772" y="119758"/>
            <a:ext cx="8544456" cy="617486"/>
          </a:xfrm>
        </p:spPr>
        <p:txBody>
          <a:bodyPr/>
          <a:lstStyle/>
          <a:p>
            <a:r>
              <a:rPr lang="fr-FR" dirty="0"/>
              <a:t>Recueil des pratiques de classe</a:t>
            </a:r>
          </a:p>
        </p:txBody>
      </p:sp>
      <p:pic>
        <p:nvPicPr>
          <p:cNvPr id="7" name="Image 6">
            <a:extLst>
              <a:ext uri="{FF2B5EF4-FFF2-40B4-BE49-F238E27FC236}">
                <a16:creationId xmlns:a16="http://schemas.microsoft.com/office/drawing/2014/main" id="{B0AE088F-5069-4482-B9BF-198DAFB61D47}"/>
              </a:ext>
            </a:extLst>
          </p:cNvPr>
          <p:cNvPicPr>
            <a:picLocks noChangeAspect="1"/>
          </p:cNvPicPr>
          <p:nvPr/>
        </p:nvPicPr>
        <p:blipFill>
          <a:blip r:embed="rId3"/>
          <a:stretch>
            <a:fillRect/>
          </a:stretch>
        </p:blipFill>
        <p:spPr>
          <a:xfrm>
            <a:off x="0" y="908720"/>
            <a:ext cx="9144000" cy="6120680"/>
          </a:xfrm>
          <a:prstGeom prst="rect">
            <a:avLst/>
          </a:prstGeom>
        </p:spPr>
      </p:pic>
    </p:spTree>
    <p:extLst>
      <p:ext uri="{BB962C8B-B14F-4D97-AF65-F5344CB8AC3E}">
        <p14:creationId xmlns:p14="http://schemas.microsoft.com/office/powerpoint/2010/main" val="26315490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sp>
        <p:nvSpPr>
          <p:cNvPr id="10" name="Titre 1">
            <a:extLst>
              <a:ext uri="{FF2B5EF4-FFF2-40B4-BE49-F238E27FC236}">
                <a16:creationId xmlns:a16="http://schemas.microsoft.com/office/drawing/2014/main" id="{888A758D-12F4-4F89-89D7-97D3948B0FDD}"/>
              </a:ext>
            </a:extLst>
          </p:cNvPr>
          <p:cNvSpPr>
            <a:spLocks noGrp="1"/>
          </p:cNvSpPr>
          <p:nvPr>
            <p:ph type="title"/>
          </p:nvPr>
        </p:nvSpPr>
        <p:spPr>
          <a:xfrm>
            <a:off x="323528" y="0"/>
            <a:ext cx="8651045" cy="935036"/>
          </a:xfrm>
        </p:spPr>
        <p:txBody>
          <a:bodyPr>
            <a:noAutofit/>
          </a:bodyPr>
          <a:lstStyle/>
          <a:p>
            <a:r>
              <a:rPr lang="fr-FR" sz="3200" b="1" dirty="0">
                <a:solidFill>
                  <a:schemeClr val="bg1"/>
                </a:solidFill>
              </a:rPr>
              <a:t>Enseigner des faits numériques : les tables d’addition</a:t>
            </a:r>
          </a:p>
        </p:txBody>
      </p:sp>
      <p:pic>
        <p:nvPicPr>
          <p:cNvPr id="2" name="Image 1">
            <a:extLst>
              <a:ext uri="{FF2B5EF4-FFF2-40B4-BE49-F238E27FC236}">
                <a16:creationId xmlns:a16="http://schemas.microsoft.com/office/drawing/2014/main" id="{6D7010C0-5D42-4029-9DE6-43B8B681B8AC}"/>
              </a:ext>
            </a:extLst>
          </p:cNvPr>
          <p:cNvPicPr>
            <a:picLocks noChangeAspect="1"/>
          </p:cNvPicPr>
          <p:nvPr/>
        </p:nvPicPr>
        <p:blipFill>
          <a:blip r:embed="rId4"/>
          <a:stretch>
            <a:fillRect/>
          </a:stretch>
        </p:blipFill>
        <p:spPr>
          <a:xfrm>
            <a:off x="116696" y="966787"/>
            <a:ext cx="9027304" cy="5855387"/>
          </a:xfrm>
          <a:prstGeom prst="rect">
            <a:avLst/>
          </a:prstGeom>
        </p:spPr>
      </p:pic>
    </p:spTree>
    <p:extLst>
      <p:ext uri="{BB962C8B-B14F-4D97-AF65-F5344CB8AC3E}">
        <p14:creationId xmlns:p14="http://schemas.microsoft.com/office/powerpoint/2010/main" val="19998855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9552" y="908720"/>
            <a:ext cx="7886700" cy="5000096"/>
          </a:xfrm>
        </p:spPr>
        <p:txBody>
          <a:bodyPr/>
          <a:lstStyle/>
          <a:p>
            <a:pPr marL="0" indent="0">
              <a:buNone/>
            </a:pPr>
            <a:r>
              <a:rPr lang="fr-FR" dirty="0"/>
              <a:t>Fait ou procédure? A vous de jouer…</a:t>
            </a:r>
          </a:p>
          <a:p>
            <a:pPr marL="0" indent="0">
              <a:buNone/>
            </a:pPr>
            <a:r>
              <a:rPr lang="fr-FR" dirty="0"/>
              <a:t>Opération:</a:t>
            </a:r>
          </a:p>
          <a:p>
            <a:pPr marL="0" indent="0">
              <a:buNone/>
            </a:pPr>
            <a:r>
              <a:rPr lang="fr-FR" dirty="0"/>
              <a:t>5 x 2</a:t>
            </a:r>
          </a:p>
          <a:p>
            <a:pPr marL="0" indent="0">
              <a:buNone/>
            </a:pPr>
            <a:r>
              <a:rPr lang="fr-FR" dirty="0"/>
              <a:t>6 x 4</a:t>
            </a:r>
          </a:p>
          <a:p>
            <a:pPr marL="0" indent="0">
              <a:buNone/>
            </a:pPr>
            <a:r>
              <a:rPr lang="fr-FR" dirty="0"/>
              <a:t>12 x 11</a:t>
            </a:r>
          </a:p>
          <a:p>
            <a:pPr marL="0" indent="0">
              <a:buNone/>
            </a:pPr>
            <a:r>
              <a:rPr lang="fr-FR" dirty="0"/>
              <a:t>10 – 5</a:t>
            </a:r>
          </a:p>
          <a:p>
            <a:pPr marL="0" indent="0">
              <a:buNone/>
            </a:pPr>
            <a:r>
              <a:rPr lang="fr-FR" dirty="0"/>
              <a:t>56 - 29</a:t>
            </a:r>
          </a:p>
          <a:p>
            <a:pPr marL="0" indent="0">
              <a:buNone/>
            </a:pPr>
            <a:r>
              <a:rPr lang="fr-FR" dirty="0"/>
              <a:t>45 + 27</a:t>
            </a:r>
          </a:p>
          <a:p>
            <a:pPr marL="0" indent="0">
              <a:buNone/>
            </a:pPr>
            <a:r>
              <a:rPr lang="fr-FR" dirty="0"/>
              <a:t>50 / 2</a:t>
            </a:r>
          </a:p>
        </p:txBody>
      </p:sp>
      <p:sp>
        <p:nvSpPr>
          <p:cNvPr id="3" name="Titre 2"/>
          <p:cNvSpPr>
            <a:spLocks noGrp="1"/>
          </p:cNvSpPr>
          <p:nvPr>
            <p:ph type="title"/>
          </p:nvPr>
        </p:nvSpPr>
        <p:spPr/>
        <p:txBody>
          <a:bodyPr>
            <a:normAutofit fontScale="90000"/>
          </a:bodyPr>
          <a:lstStyle/>
          <a:p>
            <a:r>
              <a:rPr lang="fr-FR" dirty="0"/>
              <a:t>Différencier faits numériques et procédures</a:t>
            </a:r>
            <a:br>
              <a:rPr lang="fr-FR" dirty="0"/>
            </a:br>
            <a:endParaRPr lang="fr-FR" dirty="0"/>
          </a:p>
        </p:txBody>
      </p:sp>
      <p:sp>
        <p:nvSpPr>
          <p:cNvPr id="4" name="Espace réservé du texte 3"/>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371070868"/>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827584" y="980728"/>
          <a:ext cx="7886700" cy="5296818"/>
        </p:xfrm>
        <a:graphic>
          <a:graphicData uri="http://schemas.openxmlformats.org/drawingml/2006/table">
            <a:tbl>
              <a:tblPr firstRow="1" bandRow="1">
                <a:tableStyleId>{5C22544A-7EE6-4342-B048-85BDC9FD1C3A}</a:tableStyleId>
              </a:tblPr>
              <a:tblGrid>
                <a:gridCol w="1639094">
                  <a:extLst>
                    <a:ext uri="{9D8B030D-6E8A-4147-A177-3AD203B41FA5}">
                      <a16:colId xmlns:a16="http://schemas.microsoft.com/office/drawing/2014/main" val="20000"/>
                    </a:ext>
                  </a:extLst>
                </a:gridCol>
                <a:gridCol w="3618706">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907698">
                <a:tc>
                  <a:txBody>
                    <a:bodyPr/>
                    <a:lstStyle/>
                    <a:p>
                      <a:r>
                        <a:rPr lang="fr-FR" sz="2400" dirty="0"/>
                        <a:t>Opération</a:t>
                      </a:r>
                    </a:p>
                  </a:txBody>
                  <a:tcPr/>
                </a:tc>
                <a:tc>
                  <a:txBody>
                    <a:bodyPr/>
                    <a:lstStyle/>
                    <a:p>
                      <a:r>
                        <a:rPr lang="fr-FR" sz="2400" dirty="0"/>
                        <a:t>Explication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t>Faits / Procédures?</a:t>
                      </a:r>
                    </a:p>
                    <a:p>
                      <a:endParaRPr lang="fr-FR" sz="2400" dirty="0"/>
                    </a:p>
                  </a:txBody>
                  <a:tcPr/>
                </a:tc>
                <a:extLst>
                  <a:ext uri="{0D108BD9-81ED-4DB2-BD59-A6C34878D82A}">
                    <a16:rowId xmlns:a16="http://schemas.microsoft.com/office/drawing/2014/main" val="10000"/>
                  </a:ext>
                </a:extLst>
              </a:tr>
              <a:tr h="370840">
                <a:tc>
                  <a:txBody>
                    <a:bodyPr/>
                    <a:lstStyle/>
                    <a:p>
                      <a:r>
                        <a:rPr lang="fr-FR" sz="2800" dirty="0"/>
                        <a:t>5 x 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t>= 10</a:t>
                      </a:r>
                    </a:p>
                    <a:p>
                      <a:r>
                        <a:rPr lang="fr-FR" sz="2400" dirty="0"/>
                        <a:t>Table de 2, ou de 5, résultat mémorisé</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t>Fait numérique</a:t>
                      </a:r>
                    </a:p>
                    <a:p>
                      <a:endParaRPr lang="fr-FR" sz="2400" dirty="0"/>
                    </a:p>
                  </a:txBody>
                  <a:tcPr/>
                </a:tc>
                <a:extLst>
                  <a:ext uri="{0D108BD9-81ED-4DB2-BD59-A6C34878D82A}">
                    <a16:rowId xmlns:a16="http://schemas.microsoft.com/office/drawing/2014/main" val="10001"/>
                  </a:ext>
                </a:extLst>
              </a:tr>
              <a:tr h="370840">
                <a:tc>
                  <a:txBody>
                    <a:bodyPr/>
                    <a:lstStyle/>
                    <a:p>
                      <a:r>
                        <a:rPr lang="fr-FR" sz="2800" dirty="0"/>
                        <a:t>6 x 4 </a:t>
                      </a:r>
                    </a:p>
                  </a:txBody>
                  <a:tcPr/>
                </a:tc>
                <a:tc>
                  <a:txBody>
                    <a:bodyPr/>
                    <a:lstStyle/>
                    <a:p>
                      <a:r>
                        <a:rPr lang="fr-FR" sz="2400" dirty="0"/>
                        <a:t>= 24 / Résultat mémorisé </a:t>
                      </a:r>
                    </a:p>
                  </a:txBody>
                  <a:tcPr/>
                </a:tc>
                <a:tc>
                  <a:txBody>
                    <a:bodyPr/>
                    <a:lstStyle/>
                    <a:p>
                      <a:r>
                        <a:rPr lang="fr-FR" sz="2400" dirty="0"/>
                        <a:t>Fait numérique</a:t>
                      </a:r>
                    </a:p>
                  </a:txBody>
                  <a:tcPr/>
                </a:tc>
                <a:extLst>
                  <a:ext uri="{0D108BD9-81ED-4DB2-BD59-A6C34878D82A}">
                    <a16:rowId xmlns:a16="http://schemas.microsoft.com/office/drawing/2014/main" val="10002"/>
                  </a:ext>
                </a:extLst>
              </a:tr>
              <a:tr h="370840">
                <a:tc>
                  <a:txBody>
                    <a:bodyPr/>
                    <a:lstStyle/>
                    <a:p>
                      <a:r>
                        <a:rPr lang="fr-FR" sz="2800" dirty="0"/>
                        <a:t>12 x 11 </a:t>
                      </a:r>
                    </a:p>
                  </a:txBody>
                  <a:tcPr/>
                </a:tc>
                <a:tc>
                  <a:txBody>
                    <a:bodyPr/>
                    <a:lstStyle/>
                    <a:p>
                      <a:r>
                        <a:rPr lang="fr-FR" sz="2400" dirty="0"/>
                        <a:t>= 12x10 + 12x1 </a:t>
                      </a:r>
                    </a:p>
                  </a:txBody>
                  <a:tcPr/>
                </a:tc>
                <a:tc>
                  <a:txBody>
                    <a:bodyPr/>
                    <a:lstStyle/>
                    <a:p>
                      <a:r>
                        <a:rPr lang="fr-FR" sz="2400" dirty="0"/>
                        <a:t>Procédure</a:t>
                      </a:r>
                    </a:p>
                  </a:txBody>
                  <a:tcPr/>
                </a:tc>
                <a:extLst>
                  <a:ext uri="{0D108BD9-81ED-4DB2-BD59-A6C34878D82A}">
                    <a16:rowId xmlns:a16="http://schemas.microsoft.com/office/drawing/2014/main" val="10003"/>
                  </a:ext>
                </a:extLst>
              </a:tr>
              <a:tr h="370840">
                <a:tc>
                  <a:txBody>
                    <a:bodyPr/>
                    <a:lstStyle/>
                    <a:p>
                      <a:r>
                        <a:rPr lang="fr-FR" sz="2800" dirty="0"/>
                        <a:t>10 – 5 </a:t>
                      </a:r>
                    </a:p>
                  </a:txBody>
                  <a:tcPr/>
                </a:tc>
                <a:tc>
                  <a:txBody>
                    <a:bodyPr/>
                    <a:lstStyle/>
                    <a:p>
                      <a:r>
                        <a:rPr lang="fr-FR" sz="2400" dirty="0"/>
                        <a:t>= 5 / complément à 10, résultat mémorisé </a:t>
                      </a:r>
                    </a:p>
                  </a:txBody>
                  <a:tcPr/>
                </a:tc>
                <a:tc>
                  <a:txBody>
                    <a:bodyPr/>
                    <a:lstStyle/>
                    <a:p>
                      <a:r>
                        <a:rPr lang="fr-FR" sz="2400" dirty="0"/>
                        <a:t>Fait numérique</a:t>
                      </a:r>
                    </a:p>
                  </a:txBody>
                  <a:tcPr/>
                </a:tc>
                <a:extLst>
                  <a:ext uri="{0D108BD9-81ED-4DB2-BD59-A6C34878D82A}">
                    <a16:rowId xmlns:a16="http://schemas.microsoft.com/office/drawing/2014/main" val="10004"/>
                  </a:ext>
                </a:extLst>
              </a:tr>
              <a:tr h="370840">
                <a:tc>
                  <a:txBody>
                    <a:bodyPr/>
                    <a:lstStyle/>
                    <a:p>
                      <a:r>
                        <a:rPr lang="fr-FR" sz="2800" dirty="0"/>
                        <a:t>56 - 29</a:t>
                      </a:r>
                    </a:p>
                  </a:txBody>
                  <a:tcPr/>
                </a:tc>
                <a:tc>
                  <a:txBody>
                    <a:bodyPr/>
                    <a:lstStyle/>
                    <a:p>
                      <a:r>
                        <a:rPr lang="fr-FR" sz="2400" dirty="0"/>
                        <a:t>56 – 30 + 1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t>Procédure</a:t>
                      </a:r>
                    </a:p>
                    <a:p>
                      <a:endParaRPr lang="fr-FR" sz="2400" dirty="0"/>
                    </a:p>
                  </a:txBody>
                  <a:tcPr/>
                </a:tc>
                <a:extLst>
                  <a:ext uri="{0D108BD9-81ED-4DB2-BD59-A6C34878D82A}">
                    <a16:rowId xmlns:a16="http://schemas.microsoft.com/office/drawing/2014/main" val="10005"/>
                  </a:ext>
                </a:extLst>
              </a:tr>
              <a:tr h="370840">
                <a:tc>
                  <a:txBody>
                    <a:bodyPr/>
                    <a:lstStyle/>
                    <a:p>
                      <a:r>
                        <a:rPr lang="fr-FR" sz="2800" dirty="0"/>
                        <a:t>45 + 27</a:t>
                      </a:r>
                    </a:p>
                  </a:txBody>
                  <a:tcPr/>
                </a:tc>
                <a:tc>
                  <a:txBody>
                    <a:bodyPr/>
                    <a:lstStyle/>
                    <a:p>
                      <a:r>
                        <a:rPr lang="fr-FR" sz="2400" dirty="0"/>
                        <a:t>45 + 20 + 7 </a:t>
                      </a:r>
                    </a:p>
                  </a:txBody>
                  <a:tcPr/>
                </a:tc>
                <a:tc>
                  <a:txBody>
                    <a:bodyPr/>
                    <a:lstStyle/>
                    <a:p>
                      <a:r>
                        <a:rPr lang="fr-FR" sz="2400" dirty="0"/>
                        <a:t>Procédure</a:t>
                      </a:r>
                    </a:p>
                  </a:txBody>
                  <a:tcPr/>
                </a:tc>
                <a:extLst>
                  <a:ext uri="{0D108BD9-81ED-4DB2-BD59-A6C34878D82A}">
                    <a16:rowId xmlns:a16="http://schemas.microsoft.com/office/drawing/2014/main" val="10006"/>
                  </a:ext>
                </a:extLst>
              </a:tr>
            </a:tbl>
          </a:graphicData>
        </a:graphic>
      </p:graphicFrame>
      <p:sp>
        <p:nvSpPr>
          <p:cNvPr id="3" name="Titre 2"/>
          <p:cNvSpPr>
            <a:spLocks noGrp="1"/>
          </p:cNvSpPr>
          <p:nvPr>
            <p:ph type="title"/>
          </p:nvPr>
        </p:nvSpPr>
        <p:spPr>
          <a:xfrm>
            <a:off x="846671" y="0"/>
            <a:ext cx="7613761" cy="935036"/>
          </a:xfrm>
        </p:spPr>
        <p:txBody>
          <a:bodyPr>
            <a:normAutofit fontScale="90000"/>
          </a:bodyPr>
          <a:lstStyle/>
          <a:p>
            <a:r>
              <a:rPr lang="fr-FR" dirty="0"/>
              <a:t>Différencier faits numériques et procédures</a:t>
            </a:r>
            <a:br>
              <a:rPr lang="fr-FR" dirty="0"/>
            </a:br>
            <a:endParaRPr lang="fr-FR" dirty="0"/>
          </a:p>
        </p:txBody>
      </p:sp>
      <p:sp>
        <p:nvSpPr>
          <p:cNvPr id="5" name="Rectangle 4"/>
          <p:cNvSpPr/>
          <p:nvPr/>
        </p:nvSpPr>
        <p:spPr>
          <a:xfrm>
            <a:off x="611560" y="1700808"/>
            <a:ext cx="7848872" cy="1200329"/>
          </a:xfrm>
          <a:prstGeom prst="rect">
            <a:avLst/>
          </a:prstGeom>
        </p:spPr>
        <p:txBody>
          <a:bodyPr wrap="square">
            <a:spAutoFit/>
          </a:bodyPr>
          <a:lstStyle/>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381691390"/>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83568" y="836712"/>
            <a:ext cx="7886700" cy="5000096"/>
          </a:xfrm>
        </p:spPr>
        <p:txBody>
          <a:bodyPr/>
          <a:lstStyle/>
          <a:p>
            <a:r>
              <a:rPr lang="fr-FR" dirty="0"/>
              <a:t>Toujours penser à la </a:t>
            </a:r>
            <a:r>
              <a:rPr lang="fr-FR" b="1" dirty="0"/>
              <a:t>commutativité </a:t>
            </a:r>
            <a:r>
              <a:rPr lang="fr-FR" dirty="0"/>
              <a:t>dans la multiplication (2x4= 4x2). Les élèves qui comprennent la </a:t>
            </a:r>
            <a:r>
              <a:rPr lang="fr-FR" b="1" dirty="0"/>
              <a:t>commutativité </a:t>
            </a:r>
            <a:r>
              <a:rPr lang="fr-FR" dirty="0"/>
              <a:t>peuvent mettre à profit la moitié de faits numériques de base pour apprendre l’autre moitié. </a:t>
            </a:r>
          </a:p>
          <a:p>
            <a:r>
              <a:rPr lang="fr-FR" dirty="0"/>
              <a:t>• </a:t>
            </a:r>
            <a:r>
              <a:rPr lang="fr-FR" b="1" dirty="0"/>
              <a:t>Faits « Multiplication </a:t>
            </a:r>
            <a:r>
              <a:rPr lang="fr-FR" dirty="0"/>
              <a:t>par 2 » 2X6=? « double 6 : 6+6 » </a:t>
            </a:r>
          </a:p>
          <a:p>
            <a:r>
              <a:rPr lang="fr-FR" dirty="0"/>
              <a:t>• </a:t>
            </a:r>
            <a:r>
              <a:rPr lang="fr-FR" b="1" dirty="0"/>
              <a:t>Faits « multiplication par 10 </a:t>
            </a:r>
            <a:r>
              <a:rPr lang="fr-FR" dirty="0"/>
              <a:t>» </a:t>
            </a:r>
          </a:p>
          <a:p>
            <a:r>
              <a:rPr lang="fr-FR" dirty="0"/>
              <a:t>• </a:t>
            </a:r>
            <a:r>
              <a:rPr lang="fr-FR" b="1" dirty="0"/>
              <a:t>Faits « multiplication par 5 » </a:t>
            </a:r>
          </a:p>
          <a:p>
            <a:r>
              <a:rPr lang="fr-FR" dirty="0"/>
              <a:t> </a:t>
            </a:r>
            <a:r>
              <a:rPr lang="fr-FR" b="1" dirty="0"/>
              <a:t>Faits de l’horloge </a:t>
            </a:r>
            <a:r>
              <a:rPr lang="fr-FR" dirty="0"/>
              <a:t>: quand l’aiguille pointe le 6 ça correspond à 30 minutes donc 6X5=30</a:t>
            </a:r>
          </a:p>
        </p:txBody>
      </p:sp>
      <p:sp>
        <p:nvSpPr>
          <p:cNvPr id="3" name="Titre 2"/>
          <p:cNvSpPr>
            <a:spLocks noGrp="1"/>
          </p:cNvSpPr>
          <p:nvPr>
            <p:ph type="title"/>
          </p:nvPr>
        </p:nvSpPr>
        <p:spPr/>
        <p:txBody>
          <a:bodyPr>
            <a:normAutofit fontScale="90000"/>
          </a:bodyPr>
          <a:lstStyle/>
          <a:p>
            <a:r>
              <a:rPr lang="fr-FR" dirty="0"/>
              <a:t>Multiplication </a:t>
            </a:r>
            <a:br>
              <a:rPr lang="fr-FR" dirty="0"/>
            </a:br>
            <a:endParaRPr lang="fr-FR" dirty="0"/>
          </a:p>
        </p:txBody>
      </p:sp>
      <p:sp>
        <p:nvSpPr>
          <p:cNvPr id="4" name="Espace réservé du texte 3"/>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2027747589"/>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t>Nombre pair </a:t>
            </a:r>
            <a:r>
              <a:rPr lang="fr-FR" dirty="0"/>
              <a:t>: nombre pair x 5 = le chiffre des dizaines : la moitié du nombre multiplié et se termine par 0 Exemple : 8 x 5 = 40 la moitié o Nombre impair : nombre impair x 5 = le chiffre des dizaines : la moitié </a:t>
            </a:r>
          </a:p>
          <a:p>
            <a:endParaRPr lang="fr-FR" dirty="0"/>
          </a:p>
        </p:txBody>
      </p:sp>
      <p:sp>
        <p:nvSpPr>
          <p:cNvPr id="3" name="Titre 2"/>
          <p:cNvSpPr>
            <a:spLocks noGrp="1"/>
          </p:cNvSpPr>
          <p:nvPr>
            <p:ph type="title"/>
          </p:nvPr>
        </p:nvSpPr>
        <p:spPr/>
        <p:txBody>
          <a:bodyPr/>
          <a:lstStyle/>
          <a:p>
            <a:r>
              <a:rPr lang="fr-FR" dirty="0"/>
              <a:t>FAITS NUMERIQUES</a:t>
            </a:r>
          </a:p>
        </p:txBody>
      </p:sp>
      <p:sp>
        <p:nvSpPr>
          <p:cNvPr id="4" name="Espace réservé du texte 3"/>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4236453691"/>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t>Nombre pair</a:t>
            </a:r>
            <a:r>
              <a:rPr lang="fr-FR" dirty="0"/>
              <a:t> : nombre pair x 5 = le chiffre des dizaines : la moitié du nombre multiplié et se termine par 0 Exemple : 8 x 5 = 40 la moitié o Nombre impair : nombre impair x 5 = le chiffre des dizaines : la moitié </a:t>
            </a:r>
          </a:p>
          <a:p>
            <a:r>
              <a:rPr lang="fr-FR" b="1" dirty="0"/>
              <a:t>Méthode digitale </a:t>
            </a:r>
            <a:r>
              <a:rPr lang="fr-FR" dirty="0"/>
              <a:t>: Tenir les 2 mains devant nous avec les doigts écartés. Les doigts (depuis le petit doigt de gauche) sont numérotés de 1 à 10. Il suffit de plier le doigt correspondant au multiplicateur de 9. Le nombre de doigt à gauche du doigt plié représente le chiffre des dizaines et le nombre de doigts à droite représente le chiffre des unités. </a:t>
            </a:r>
          </a:p>
        </p:txBody>
      </p:sp>
      <p:sp>
        <p:nvSpPr>
          <p:cNvPr id="3" name="Titre 2"/>
          <p:cNvSpPr>
            <a:spLocks noGrp="1"/>
          </p:cNvSpPr>
          <p:nvPr>
            <p:ph type="title"/>
          </p:nvPr>
        </p:nvSpPr>
        <p:spPr/>
        <p:txBody>
          <a:bodyPr/>
          <a:lstStyle/>
          <a:p>
            <a:r>
              <a:rPr lang="fr-FR" dirty="0"/>
              <a:t>FAITS NUMERIQUES</a:t>
            </a:r>
          </a:p>
        </p:txBody>
      </p:sp>
      <p:sp>
        <p:nvSpPr>
          <p:cNvPr id="4" name="Espace réservé du texte 3"/>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3358230753"/>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7AA76B3-2616-4C9C-A9D9-C0538907E8A4}"/>
              </a:ext>
            </a:extLst>
          </p:cNvPr>
          <p:cNvSpPr>
            <a:spLocks noGrp="1"/>
          </p:cNvSpPr>
          <p:nvPr>
            <p:ph idx="1"/>
          </p:nvPr>
        </p:nvSpPr>
        <p:spPr>
          <a:xfrm>
            <a:off x="107504" y="980728"/>
            <a:ext cx="8784976" cy="5000096"/>
          </a:xfrm>
        </p:spPr>
        <p:txBody>
          <a:bodyPr/>
          <a:lstStyle/>
          <a:p>
            <a:pPr marL="0" indent="0">
              <a:buNone/>
            </a:pPr>
            <a:r>
              <a:rPr lang="fr-FR" dirty="0">
                <a:effectLst/>
              </a:rPr>
              <a:t>En </a:t>
            </a:r>
            <a:r>
              <a:rPr lang="fr-FR" b="1" dirty="0">
                <a:effectLst/>
              </a:rPr>
              <a:t>calcul en ligne</a:t>
            </a:r>
            <a:r>
              <a:rPr lang="fr-FR" dirty="0">
                <a:effectLst/>
              </a:rPr>
              <a:t>, les étapes écrites utiles pour l’élève peuvent, dans un premier temps, se présenter sous différentes formes : </a:t>
            </a:r>
          </a:p>
          <a:p>
            <a:pPr marL="0" indent="0">
              <a:buNone/>
            </a:pPr>
            <a:endParaRPr lang="fr-FR" dirty="0">
              <a:effectLst/>
            </a:endParaRPr>
          </a:p>
          <a:p>
            <a:pPr lvl="1"/>
            <a:r>
              <a:rPr lang="fr-FR" b="1" dirty="0">
                <a:effectLst/>
              </a:rPr>
              <a:t>calculs séparés</a:t>
            </a:r>
          </a:p>
          <a:p>
            <a:pPr lvl="1"/>
            <a:r>
              <a:rPr lang="fr-FR" b="1" dirty="0">
                <a:effectLst/>
              </a:rPr>
              <a:t>arbres de calcul</a:t>
            </a:r>
          </a:p>
          <a:p>
            <a:pPr lvl="1"/>
            <a:r>
              <a:rPr lang="fr-FR" b="1" dirty="0">
                <a:effectLst/>
              </a:rPr>
              <a:t>écritures utilisant des mots ou des flèches</a:t>
            </a:r>
          </a:p>
          <a:p>
            <a:pPr lvl="1"/>
            <a:r>
              <a:rPr lang="fr-FR" b="1" dirty="0">
                <a:effectLst/>
              </a:rPr>
              <a:t>tout autre écrit qui accompagne la démarche de l’élève </a:t>
            </a:r>
            <a:r>
              <a:rPr lang="fr-FR" dirty="0">
                <a:effectLst/>
              </a:rPr>
              <a:t>; </a:t>
            </a:r>
          </a:p>
          <a:p>
            <a:pPr lvl="1"/>
            <a:endParaRPr lang="fr-FR" dirty="0">
              <a:effectLst/>
            </a:endParaRPr>
          </a:p>
          <a:p>
            <a:pPr marL="0" indent="0">
              <a:buNone/>
            </a:pPr>
            <a:r>
              <a:rPr lang="fr-FR" dirty="0"/>
              <a:t>P</a:t>
            </a:r>
            <a:r>
              <a:rPr lang="fr-FR" dirty="0">
                <a:effectLst/>
              </a:rPr>
              <a:t>rogressivement, en fin de cycle 3, ces étapes s’organisent pour devenir un </a:t>
            </a:r>
            <a:r>
              <a:rPr lang="fr-FR" b="1" dirty="0">
                <a:effectLst/>
              </a:rPr>
              <a:t>calcul écrit en ligne</a:t>
            </a:r>
            <a:r>
              <a:rPr lang="fr-FR" dirty="0">
                <a:effectLst/>
              </a:rPr>
              <a:t>. »</a:t>
            </a:r>
          </a:p>
          <a:p>
            <a:pPr marL="0" indent="0" algn="r">
              <a:buNone/>
            </a:pPr>
            <a:r>
              <a:rPr lang="fr-FR" sz="1800" i="1" dirty="0"/>
              <a:t>Source « le calcul au cycle 2 et 3 »</a:t>
            </a:r>
          </a:p>
          <a:p>
            <a:pPr marL="0" indent="0">
              <a:buNone/>
            </a:pPr>
            <a:endParaRPr lang="fr-FR" dirty="0"/>
          </a:p>
        </p:txBody>
      </p:sp>
      <p:sp>
        <p:nvSpPr>
          <p:cNvPr id="2" name="Titre 1">
            <a:extLst>
              <a:ext uri="{FF2B5EF4-FFF2-40B4-BE49-F238E27FC236}">
                <a16:creationId xmlns:a16="http://schemas.microsoft.com/office/drawing/2014/main" id="{B2784E4A-21C7-4FFA-A641-348603770BEA}"/>
              </a:ext>
            </a:extLst>
          </p:cNvPr>
          <p:cNvSpPr>
            <a:spLocks noGrp="1"/>
          </p:cNvSpPr>
          <p:nvPr>
            <p:ph type="title"/>
          </p:nvPr>
        </p:nvSpPr>
        <p:spPr/>
        <p:txBody>
          <a:bodyPr>
            <a:normAutofit/>
          </a:bodyPr>
          <a:lstStyle/>
          <a:p>
            <a:r>
              <a:rPr lang="fr-FR" dirty="0"/>
              <a:t>Du calcul mental vers le calcul en ligne</a:t>
            </a:r>
          </a:p>
        </p:txBody>
      </p:sp>
      <p:pic>
        <p:nvPicPr>
          <p:cNvPr id="5" name="Image 4" descr="2017_logo_academie_Guyane.jpg"/>
          <p:cNvPicPr>
            <a:picLocks noChangeAspect="1"/>
          </p:cNvPicPr>
          <p:nvPr/>
        </p:nvPicPr>
        <p:blipFill>
          <a:blip r:embed="rId2" cstate="print"/>
          <a:stretch>
            <a:fillRect/>
          </a:stretch>
        </p:blipFill>
        <p:spPr>
          <a:xfrm>
            <a:off x="0" y="5589240"/>
            <a:ext cx="1378237" cy="1271280"/>
          </a:xfrm>
          <a:prstGeom prst="rect">
            <a:avLst/>
          </a:prstGeom>
        </p:spPr>
      </p:pic>
    </p:spTree>
    <p:extLst>
      <p:ext uri="{BB962C8B-B14F-4D97-AF65-F5344CB8AC3E}">
        <p14:creationId xmlns:p14="http://schemas.microsoft.com/office/powerpoint/2010/main" val="219358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9118CBD4-B9A5-442D-A40E-DE77ADAF6853}"/>
              </a:ext>
            </a:extLst>
          </p:cNvPr>
          <p:cNvGraphicFramePr>
            <a:graphicFrameLocks noGrp="1"/>
          </p:cNvGraphicFramePr>
          <p:nvPr>
            <p:ph idx="1"/>
          </p:nvPr>
        </p:nvGraphicFramePr>
        <p:xfrm>
          <a:off x="179512" y="1133366"/>
          <a:ext cx="8335838"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a:extLst>
              <a:ext uri="{FF2B5EF4-FFF2-40B4-BE49-F238E27FC236}">
                <a16:creationId xmlns:a16="http://schemas.microsoft.com/office/drawing/2014/main" id="{8850DF60-4C97-4462-8C81-144C2A56B390}"/>
              </a:ext>
            </a:extLst>
          </p:cNvPr>
          <p:cNvSpPr>
            <a:spLocks noGrp="1"/>
          </p:cNvSpPr>
          <p:nvPr>
            <p:ph type="title"/>
          </p:nvPr>
        </p:nvSpPr>
        <p:spPr/>
        <p:txBody>
          <a:bodyPr>
            <a:normAutofit fontScale="90000"/>
          </a:bodyPr>
          <a:lstStyle/>
          <a:p>
            <a:r>
              <a:rPr lang="fr-FR" dirty="0"/>
              <a:t>Les enjeux de l’enseignement du calcul mental :</a:t>
            </a:r>
          </a:p>
        </p:txBody>
      </p:sp>
      <p:pic>
        <p:nvPicPr>
          <p:cNvPr id="6" name="Image 5" descr="2017_logo_academie_Guyane.jpg"/>
          <p:cNvPicPr>
            <a:picLocks noChangeAspect="1"/>
          </p:cNvPicPr>
          <p:nvPr/>
        </p:nvPicPr>
        <p:blipFill>
          <a:blip r:embed="rId7" cstate="print"/>
          <a:stretch>
            <a:fillRect/>
          </a:stretch>
        </p:blipFill>
        <p:spPr>
          <a:xfrm>
            <a:off x="0" y="5407462"/>
            <a:ext cx="1378237" cy="1453058"/>
          </a:xfrm>
          <a:prstGeom prst="rect">
            <a:avLst/>
          </a:prstGeom>
        </p:spPr>
      </p:pic>
    </p:spTree>
    <p:extLst>
      <p:ext uri="{BB962C8B-B14F-4D97-AF65-F5344CB8AC3E}">
        <p14:creationId xmlns:p14="http://schemas.microsoft.com/office/powerpoint/2010/main" val="35093808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E409733-2BB8-4BBB-BF53-DCE30DD2482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B71E81C-75CF-4720-8BC9-44CE7774ED3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B5F55CBA-B51F-491C-84E8-9AA8415EA9B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828F8CAB-B116-418A-96CA-71DB2947FAC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F8516912-DDCC-4D56-A00A-8889E08BEBD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D9A414D-4E32-4D93-AED7-4BC6254C564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CF38B2B9-0A13-4E3F-8791-4580E3F5431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8045AED6-347B-4829-AB97-E69FAEF0192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7BEA1549-35AF-46E4-AEAA-B8FCEF53F17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B4A5406B-A532-46EC-B298-8B9D08DD0AC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DDB3C2D5-9857-4DBE-9FB6-DAD55789AC09}"/>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1121EEAF-496F-49D8-9DE7-F75BC55C199D}"/>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9637D8C1-B65D-4A2D-A1E8-2C53D804E02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C7C0AD1C-AF0B-46A6-89DB-903F6882BCBA}"/>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65B3E4A8-E6CC-49E3-BB78-7DCDE1A1317D}"/>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4">
                                            <p:graphicEl>
                                              <a:dgm id="{9E409733-2BB8-4BBB-BF53-DCE30DD24823}"/>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4">
                                            <p:graphicEl>
                                              <a:dgm id="{8B71E81C-75CF-4720-8BC9-44CE7774ED3C}"/>
                                            </p:graphicEl>
                                          </p:spTgt>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4">
                                            <p:graphicEl>
                                              <a:dgm id="{B5F55CBA-B51F-491C-84E8-9AA8415EA9BF}"/>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4">
                                            <p:graphicEl>
                                              <a:dgm id="{828F8CAB-B116-418A-96CA-71DB2947FAC5}"/>
                                            </p:graphicEl>
                                          </p:spTgt>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4">
                                            <p:graphicEl>
                                              <a:dgm id="{F8516912-DDCC-4D56-A00A-8889E08BEBD7}"/>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4">
                                            <p:graphicEl>
                                              <a:dgm id="{BD9A414D-4E32-4D93-AED7-4BC6254C5644}"/>
                                            </p:graphicEl>
                                          </p:spTgt>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4">
                                            <p:graphicEl>
                                              <a:dgm id="{CF38B2B9-0A13-4E3F-8791-4580E3F5431A}"/>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4">
                                            <p:graphicEl>
                                              <a:dgm id="{8045AED6-347B-4829-AB97-E69FAEF0192A}"/>
                                            </p:graphicEl>
                                          </p:spTgt>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4">
                                            <p:graphicEl>
                                              <a:dgm id="{7BEA1549-35AF-46E4-AEAA-B8FCEF53F17E}"/>
                                            </p:graphic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4">
                                            <p:graphicEl>
                                              <a:dgm id="{B4A5406B-A532-46EC-B298-8B9D08DD0AC1}"/>
                                            </p:graphicEl>
                                          </p:spTgt>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4">
                                            <p:graphicEl>
                                              <a:dgm id="{DDB3C2D5-9857-4DBE-9FB6-DAD55789AC09}"/>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4">
                                            <p:graphicEl>
                                              <a:dgm id="{1121EEAF-496F-49D8-9DE7-F75BC55C199D}"/>
                                            </p:graphicEl>
                                          </p:spTgt>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4">
                                            <p:graphicEl>
                                              <a:dgm id="{9637D8C1-B65D-4A2D-A1E8-2C53D804E02D}"/>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1" nodeType="clickEffect">
                                  <p:stCondLst>
                                    <p:cond delay="0"/>
                                  </p:stCondLst>
                                  <p:childTnLst>
                                    <p:set>
                                      <p:cBhvr>
                                        <p:cTn id="92" dur="1" fill="hold">
                                          <p:stCondLst>
                                            <p:cond delay="0"/>
                                          </p:stCondLst>
                                        </p:cTn>
                                        <p:tgtEl>
                                          <p:spTgt spid="4">
                                            <p:graphicEl>
                                              <a:dgm id="{C7C0AD1C-AF0B-46A6-89DB-903F6882BCBA}"/>
                                            </p:graphicEl>
                                          </p:spTgt>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4">
                                            <p:graphicEl>
                                              <a:dgm id="{65B3E4A8-E6CC-49E3-BB78-7DCDE1A1317D}"/>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2" nodeType="clickEffect">
                                  <p:stCondLst>
                                    <p:cond delay="0"/>
                                  </p:stCondLst>
                                  <p:childTnLst>
                                    <p:set>
                                      <p:cBhvr>
                                        <p:cTn id="98" dur="1" fill="hold">
                                          <p:stCondLst>
                                            <p:cond delay="0"/>
                                          </p:stCondLst>
                                        </p:cTn>
                                        <p:tgtEl>
                                          <p:spTgt spid="4">
                                            <p:graphicEl>
                                              <a:dgm id="{9E409733-2BB8-4BBB-BF53-DCE30DD24823}"/>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2" nodeType="clickEffect">
                                  <p:stCondLst>
                                    <p:cond delay="0"/>
                                  </p:stCondLst>
                                  <p:childTnLst>
                                    <p:set>
                                      <p:cBhvr>
                                        <p:cTn id="102" dur="1" fill="hold">
                                          <p:stCondLst>
                                            <p:cond delay="0"/>
                                          </p:stCondLst>
                                        </p:cTn>
                                        <p:tgtEl>
                                          <p:spTgt spid="4">
                                            <p:graphicEl>
                                              <a:dgm id="{8B71E81C-75CF-4720-8BC9-44CE7774ED3C}"/>
                                            </p:graphicEl>
                                          </p:spTgt>
                                        </p:tgtEl>
                                        <p:attrNameLst>
                                          <p:attrName>style.visibility</p:attrName>
                                        </p:attrNameLst>
                                      </p:cBhvr>
                                      <p:to>
                                        <p:strVal val="visible"/>
                                      </p:to>
                                    </p:set>
                                  </p:childTnLst>
                                </p:cTn>
                              </p:par>
                              <p:par>
                                <p:cTn id="103" presetID="1" presetClass="entr" presetSubtype="0" fill="hold" grpId="2" nodeType="withEffect">
                                  <p:stCondLst>
                                    <p:cond delay="0"/>
                                  </p:stCondLst>
                                  <p:childTnLst>
                                    <p:set>
                                      <p:cBhvr>
                                        <p:cTn id="104" dur="1" fill="hold">
                                          <p:stCondLst>
                                            <p:cond delay="0"/>
                                          </p:stCondLst>
                                        </p:cTn>
                                        <p:tgtEl>
                                          <p:spTgt spid="4">
                                            <p:graphicEl>
                                              <a:dgm id="{B5F55CBA-B51F-491C-84E8-9AA8415EA9BF}"/>
                                            </p:graphic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2" nodeType="clickEffect">
                                  <p:stCondLst>
                                    <p:cond delay="0"/>
                                  </p:stCondLst>
                                  <p:childTnLst>
                                    <p:set>
                                      <p:cBhvr>
                                        <p:cTn id="108" dur="1" fill="hold">
                                          <p:stCondLst>
                                            <p:cond delay="0"/>
                                          </p:stCondLst>
                                        </p:cTn>
                                        <p:tgtEl>
                                          <p:spTgt spid="4">
                                            <p:graphicEl>
                                              <a:dgm id="{828F8CAB-B116-418A-96CA-71DB2947FAC5}"/>
                                            </p:graphicEl>
                                          </p:spTgt>
                                        </p:tgtEl>
                                        <p:attrNameLst>
                                          <p:attrName>style.visibility</p:attrName>
                                        </p:attrNameLst>
                                      </p:cBhvr>
                                      <p:to>
                                        <p:strVal val="visible"/>
                                      </p:to>
                                    </p:set>
                                  </p:childTnLst>
                                </p:cTn>
                              </p:par>
                              <p:par>
                                <p:cTn id="109" presetID="1" presetClass="entr" presetSubtype="0" fill="hold" grpId="2" nodeType="withEffect">
                                  <p:stCondLst>
                                    <p:cond delay="0"/>
                                  </p:stCondLst>
                                  <p:childTnLst>
                                    <p:set>
                                      <p:cBhvr>
                                        <p:cTn id="110" dur="1" fill="hold">
                                          <p:stCondLst>
                                            <p:cond delay="0"/>
                                          </p:stCondLst>
                                        </p:cTn>
                                        <p:tgtEl>
                                          <p:spTgt spid="4">
                                            <p:graphicEl>
                                              <a:dgm id="{F8516912-DDCC-4D56-A00A-8889E08BEBD7}"/>
                                            </p:graphic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2" nodeType="clickEffect">
                                  <p:stCondLst>
                                    <p:cond delay="0"/>
                                  </p:stCondLst>
                                  <p:childTnLst>
                                    <p:set>
                                      <p:cBhvr>
                                        <p:cTn id="114" dur="1" fill="hold">
                                          <p:stCondLst>
                                            <p:cond delay="0"/>
                                          </p:stCondLst>
                                        </p:cTn>
                                        <p:tgtEl>
                                          <p:spTgt spid="4">
                                            <p:graphicEl>
                                              <a:dgm id="{BD9A414D-4E32-4D93-AED7-4BC6254C5644}"/>
                                            </p:graphicEl>
                                          </p:spTgt>
                                        </p:tgtEl>
                                        <p:attrNameLst>
                                          <p:attrName>style.visibility</p:attrName>
                                        </p:attrNameLst>
                                      </p:cBhvr>
                                      <p:to>
                                        <p:strVal val="visible"/>
                                      </p:to>
                                    </p:set>
                                  </p:childTnLst>
                                </p:cTn>
                              </p:par>
                              <p:par>
                                <p:cTn id="115" presetID="1" presetClass="entr" presetSubtype="0" fill="hold" grpId="2" nodeType="withEffect">
                                  <p:stCondLst>
                                    <p:cond delay="0"/>
                                  </p:stCondLst>
                                  <p:childTnLst>
                                    <p:set>
                                      <p:cBhvr>
                                        <p:cTn id="116" dur="1" fill="hold">
                                          <p:stCondLst>
                                            <p:cond delay="0"/>
                                          </p:stCondLst>
                                        </p:cTn>
                                        <p:tgtEl>
                                          <p:spTgt spid="4">
                                            <p:graphicEl>
                                              <a:dgm id="{CF38B2B9-0A13-4E3F-8791-4580E3F5431A}"/>
                                            </p:graphic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2" nodeType="clickEffect">
                                  <p:stCondLst>
                                    <p:cond delay="0"/>
                                  </p:stCondLst>
                                  <p:childTnLst>
                                    <p:set>
                                      <p:cBhvr>
                                        <p:cTn id="120" dur="1" fill="hold">
                                          <p:stCondLst>
                                            <p:cond delay="0"/>
                                          </p:stCondLst>
                                        </p:cTn>
                                        <p:tgtEl>
                                          <p:spTgt spid="4">
                                            <p:graphicEl>
                                              <a:dgm id="{8045AED6-347B-4829-AB97-E69FAEF0192A}"/>
                                            </p:graphicEl>
                                          </p:spTgt>
                                        </p:tgtEl>
                                        <p:attrNameLst>
                                          <p:attrName>style.visibility</p:attrName>
                                        </p:attrNameLst>
                                      </p:cBhvr>
                                      <p:to>
                                        <p:strVal val="visible"/>
                                      </p:to>
                                    </p:set>
                                  </p:childTnLst>
                                </p:cTn>
                              </p:par>
                              <p:par>
                                <p:cTn id="121" presetID="1" presetClass="entr" presetSubtype="0" fill="hold" grpId="2" nodeType="withEffect">
                                  <p:stCondLst>
                                    <p:cond delay="0"/>
                                  </p:stCondLst>
                                  <p:childTnLst>
                                    <p:set>
                                      <p:cBhvr>
                                        <p:cTn id="122" dur="1" fill="hold">
                                          <p:stCondLst>
                                            <p:cond delay="0"/>
                                          </p:stCondLst>
                                        </p:cTn>
                                        <p:tgtEl>
                                          <p:spTgt spid="4">
                                            <p:graphicEl>
                                              <a:dgm id="{7BEA1549-35AF-46E4-AEAA-B8FCEF53F17E}"/>
                                            </p:graphic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2" nodeType="clickEffect">
                                  <p:stCondLst>
                                    <p:cond delay="0"/>
                                  </p:stCondLst>
                                  <p:childTnLst>
                                    <p:set>
                                      <p:cBhvr>
                                        <p:cTn id="126" dur="1" fill="hold">
                                          <p:stCondLst>
                                            <p:cond delay="0"/>
                                          </p:stCondLst>
                                        </p:cTn>
                                        <p:tgtEl>
                                          <p:spTgt spid="4">
                                            <p:graphicEl>
                                              <a:dgm id="{B4A5406B-A532-46EC-B298-8B9D08DD0AC1}"/>
                                            </p:graphicEl>
                                          </p:spTgt>
                                        </p:tgtEl>
                                        <p:attrNameLst>
                                          <p:attrName>style.visibility</p:attrName>
                                        </p:attrNameLst>
                                      </p:cBhvr>
                                      <p:to>
                                        <p:strVal val="visible"/>
                                      </p:to>
                                    </p:set>
                                  </p:childTnLst>
                                </p:cTn>
                              </p:par>
                              <p:par>
                                <p:cTn id="127" presetID="1" presetClass="entr" presetSubtype="0" fill="hold" grpId="2" nodeType="withEffect">
                                  <p:stCondLst>
                                    <p:cond delay="0"/>
                                  </p:stCondLst>
                                  <p:childTnLst>
                                    <p:set>
                                      <p:cBhvr>
                                        <p:cTn id="128" dur="1" fill="hold">
                                          <p:stCondLst>
                                            <p:cond delay="0"/>
                                          </p:stCondLst>
                                        </p:cTn>
                                        <p:tgtEl>
                                          <p:spTgt spid="4">
                                            <p:graphicEl>
                                              <a:dgm id="{DDB3C2D5-9857-4DBE-9FB6-DAD55789AC09}"/>
                                            </p:graphic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2" nodeType="clickEffect">
                                  <p:stCondLst>
                                    <p:cond delay="0"/>
                                  </p:stCondLst>
                                  <p:childTnLst>
                                    <p:set>
                                      <p:cBhvr>
                                        <p:cTn id="132" dur="1" fill="hold">
                                          <p:stCondLst>
                                            <p:cond delay="0"/>
                                          </p:stCondLst>
                                        </p:cTn>
                                        <p:tgtEl>
                                          <p:spTgt spid="4">
                                            <p:graphicEl>
                                              <a:dgm id="{1121EEAF-496F-49D8-9DE7-F75BC55C199D}"/>
                                            </p:graphicEl>
                                          </p:spTgt>
                                        </p:tgtEl>
                                        <p:attrNameLst>
                                          <p:attrName>style.visibility</p:attrName>
                                        </p:attrNameLst>
                                      </p:cBhvr>
                                      <p:to>
                                        <p:strVal val="visible"/>
                                      </p:to>
                                    </p:set>
                                  </p:childTnLst>
                                </p:cTn>
                              </p:par>
                              <p:par>
                                <p:cTn id="133" presetID="1" presetClass="entr" presetSubtype="0" fill="hold" grpId="2" nodeType="withEffect">
                                  <p:stCondLst>
                                    <p:cond delay="0"/>
                                  </p:stCondLst>
                                  <p:childTnLst>
                                    <p:set>
                                      <p:cBhvr>
                                        <p:cTn id="134" dur="1" fill="hold">
                                          <p:stCondLst>
                                            <p:cond delay="0"/>
                                          </p:stCondLst>
                                        </p:cTn>
                                        <p:tgtEl>
                                          <p:spTgt spid="4">
                                            <p:graphicEl>
                                              <a:dgm id="{9637D8C1-B65D-4A2D-A1E8-2C53D804E02D}"/>
                                            </p:graphic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2" nodeType="clickEffect">
                                  <p:stCondLst>
                                    <p:cond delay="0"/>
                                  </p:stCondLst>
                                  <p:childTnLst>
                                    <p:set>
                                      <p:cBhvr>
                                        <p:cTn id="138" dur="1" fill="hold">
                                          <p:stCondLst>
                                            <p:cond delay="0"/>
                                          </p:stCondLst>
                                        </p:cTn>
                                        <p:tgtEl>
                                          <p:spTgt spid="4">
                                            <p:graphicEl>
                                              <a:dgm id="{C7C0AD1C-AF0B-46A6-89DB-903F6882BCBA}"/>
                                            </p:graphicEl>
                                          </p:spTgt>
                                        </p:tgtEl>
                                        <p:attrNameLst>
                                          <p:attrName>style.visibility</p:attrName>
                                        </p:attrNameLst>
                                      </p:cBhvr>
                                      <p:to>
                                        <p:strVal val="visible"/>
                                      </p:to>
                                    </p:set>
                                  </p:childTnLst>
                                </p:cTn>
                              </p:par>
                              <p:par>
                                <p:cTn id="139" presetID="1" presetClass="entr" presetSubtype="0" fill="hold" grpId="2" nodeType="withEffect">
                                  <p:stCondLst>
                                    <p:cond delay="0"/>
                                  </p:stCondLst>
                                  <p:childTnLst>
                                    <p:set>
                                      <p:cBhvr>
                                        <p:cTn id="140" dur="1" fill="hold">
                                          <p:stCondLst>
                                            <p:cond delay="0"/>
                                          </p:stCondLst>
                                        </p:cTn>
                                        <p:tgtEl>
                                          <p:spTgt spid="4">
                                            <p:graphicEl>
                                              <a:dgm id="{65B3E4A8-E6CC-49E3-BB78-7DCDE1A1317D}"/>
                                            </p:graphic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3" nodeType="clickEffect">
                                  <p:stCondLst>
                                    <p:cond delay="0"/>
                                  </p:stCondLst>
                                  <p:childTnLst>
                                    <p:set>
                                      <p:cBhvr>
                                        <p:cTn id="144" dur="1" fill="hold">
                                          <p:stCondLst>
                                            <p:cond delay="0"/>
                                          </p:stCondLst>
                                        </p:cTn>
                                        <p:tgtEl>
                                          <p:spTgt spid="4">
                                            <p:graphicEl>
                                              <a:dgm id="{9E409733-2BB8-4BBB-BF53-DCE30DD24823}"/>
                                            </p:graphic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3" nodeType="clickEffect">
                                  <p:stCondLst>
                                    <p:cond delay="0"/>
                                  </p:stCondLst>
                                  <p:childTnLst>
                                    <p:set>
                                      <p:cBhvr>
                                        <p:cTn id="148" dur="1" fill="hold">
                                          <p:stCondLst>
                                            <p:cond delay="0"/>
                                          </p:stCondLst>
                                        </p:cTn>
                                        <p:tgtEl>
                                          <p:spTgt spid="4">
                                            <p:graphicEl>
                                              <a:dgm id="{8B71E81C-75CF-4720-8BC9-44CE7774ED3C}"/>
                                            </p:graphicEl>
                                          </p:spTgt>
                                        </p:tgtEl>
                                        <p:attrNameLst>
                                          <p:attrName>style.visibility</p:attrName>
                                        </p:attrNameLst>
                                      </p:cBhvr>
                                      <p:to>
                                        <p:strVal val="visible"/>
                                      </p:to>
                                    </p:set>
                                  </p:childTnLst>
                                </p:cTn>
                              </p:par>
                              <p:par>
                                <p:cTn id="149" presetID="1" presetClass="entr" presetSubtype="0" fill="hold" grpId="3" nodeType="withEffect">
                                  <p:stCondLst>
                                    <p:cond delay="0"/>
                                  </p:stCondLst>
                                  <p:childTnLst>
                                    <p:set>
                                      <p:cBhvr>
                                        <p:cTn id="150" dur="1" fill="hold">
                                          <p:stCondLst>
                                            <p:cond delay="0"/>
                                          </p:stCondLst>
                                        </p:cTn>
                                        <p:tgtEl>
                                          <p:spTgt spid="4">
                                            <p:graphicEl>
                                              <a:dgm id="{B5F55CBA-B51F-491C-84E8-9AA8415EA9BF}"/>
                                            </p:graphic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3" nodeType="clickEffect">
                                  <p:stCondLst>
                                    <p:cond delay="0"/>
                                  </p:stCondLst>
                                  <p:childTnLst>
                                    <p:set>
                                      <p:cBhvr>
                                        <p:cTn id="154" dur="1" fill="hold">
                                          <p:stCondLst>
                                            <p:cond delay="0"/>
                                          </p:stCondLst>
                                        </p:cTn>
                                        <p:tgtEl>
                                          <p:spTgt spid="4">
                                            <p:graphicEl>
                                              <a:dgm id="{828F8CAB-B116-418A-96CA-71DB2947FAC5}"/>
                                            </p:graphicEl>
                                          </p:spTgt>
                                        </p:tgtEl>
                                        <p:attrNameLst>
                                          <p:attrName>style.visibility</p:attrName>
                                        </p:attrNameLst>
                                      </p:cBhvr>
                                      <p:to>
                                        <p:strVal val="visible"/>
                                      </p:to>
                                    </p:set>
                                  </p:childTnLst>
                                </p:cTn>
                              </p:par>
                              <p:par>
                                <p:cTn id="155" presetID="1" presetClass="entr" presetSubtype="0" fill="hold" grpId="3" nodeType="withEffect">
                                  <p:stCondLst>
                                    <p:cond delay="0"/>
                                  </p:stCondLst>
                                  <p:childTnLst>
                                    <p:set>
                                      <p:cBhvr>
                                        <p:cTn id="156" dur="1" fill="hold">
                                          <p:stCondLst>
                                            <p:cond delay="0"/>
                                          </p:stCondLst>
                                        </p:cTn>
                                        <p:tgtEl>
                                          <p:spTgt spid="4">
                                            <p:graphicEl>
                                              <a:dgm id="{F8516912-DDCC-4D56-A00A-8889E08BEBD7}"/>
                                            </p:graphicEl>
                                          </p:spTgt>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3" nodeType="clickEffect">
                                  <p:stCondLst>
                                    <p:cond delay="0"/>
                                  </p:stCondLst>
                                  <p:childTnLst>
                                    <p:set>
                                      <p:cBhvr>
                                        <p:cTn id="160" dur="1" fill="hold">
                                          <p:stCondLst>
                                            <p:cond delay="0"/>
                                          </p:stCondLst>
                                        </p:cTn>
                                        <p:tgtEl>
                                          <p:spTgt spid="4">
                                            <p:graphicEl>
                                              <a:dgm id="{BD9A414D-4E32-4D93-AED7-4BC6254C5644}"/>
                                            </p:graphicEl>
                                          </p:spTgt>
                                        </p:tgtEl>
                                        <p:attrNameLst>
                                          <p:attrName>style.visibility</p:attrName>
                                        </p:attrNameLst>
                                      </p:cBhvr>
                                      <p:to>
                                        <p:strVal val="visible"/>
                                      </p:to>
                                    </p:set>
                                  </p:childTnLst>
                                </p:cTn>
                              </p:par>
                              <p:par>
                                <p:cTn id="161" presetID="1" presetClass="entr" presetSubtype="0" fill="hold" grpId="3" nodeType="withEffect">
                                  <p:stCondLst>
                                    <p:cond delay="0"/>
                                  </p:stCondLst>
                                  <p:childTnLst>
                                    <p:set>
                                      <p:cBhvr>
                                        <p:cTn id="162" dur="1" fill="hold">
                                          <p:stCondLst>
                                            <p:cond delay="0"/>
                                          </p:stCondLst>
                                        </p:cTn>
                                        <p:tgtEl>
                                          <p:spTgt spid="4">
                                            <p:graphicEl>
                                              <a:dgm id="{CF38B2B9-0A13-4E3F-8791-4580E3F5431A}"/>
                                            </p:graphicEl>
                                          </p:spTgt>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3" nodeType="clickEffect">
                                  <p:stCondLst>
                                    <p:cond delay="0"/>
                                  </p:stCondLst>
                                  <p:childTnLst>
                                    <p:set>
                                      <p:cBhvr>
                                        <p:cTn id="166" dur="1" fill="hold">
                                          <p:stCondLst>
                                            <p:cond delay="0"/>
                                          </p:stCondLst>
                                        </p:cTn>
                                        <p:tgtEl>
                                          <p:spTgt spid="4">
                                            <p:graphicEl>
                                              <a:dgm id="{8045AED6-347B-4829-AB97-E69FAEF0192A}"/>
                                            </p:graphicEl>
                                          </p:spTgt>
                                        </p:tgtEl>
                                        <p:attrNameLst>
                                          <p:attrName>style.visibility</p:attrName>
                                        </p:attrNameLst>
                                      </p:cBhvr>
                                      <p:to>
                                        <p:strVal val="visible"/>
                                      </p:to>
                                    </p:set>
                                  </p:childTnLst>
                                </p:cTn>
                              </p:par>
                              <p:par>
                                <p:cTn id="167" presetID="1" presetClass="entr" presetSubtype="0" fill="hold" grpId="3" nodeType="withEffect">
                                  <p:stCondLst>
                                    <p:cond delay="0"/>
                                  </p:stCondLst>
                                  <p:childTnLst>
                                    <p:set>
                                      <p:cBhvr>
                                        <p:cTn id="168" dur="1" fill="hold">
                                          <p:stCondLst>
                                            <p:cond delay="0"/>
                                          </p:stCondLst>
                                        </p:cTn>
                                        <p:tgtEl>
                                          <p:spTgt spid="4">
                                            <p:graphicEl>
                                              <a:dgm id="{7BEA1549-35AF-46E4-AEAA-B8FCEF53F17E}"/>
                                            </p:graphicEl>
                                          </p:spTgt>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3" nodeType="clickEffect">
                                  <p:stCondLst>
                                    <p:cond delay="0"/>
                                  </p:stCondLst>
                                  <p:childTnLst>
                                    <p:set>
                                      <p:cBhvr>
                                        <p:cTn id="172" dur="1" fill="hold">
                                          <p:stCondLst>
                                            <p:cond delay="0"/>
                                          </p:stCondLst>
                                        </p:cTn>
                                        <p:tgtEl>
                                          <p:spTgt spid="4">
                                            <p:graphicEl>
                                              <a:dgm id="{B4A5406B-A532-46EC-B298-8B9D08DD0AC1}"/>
                                            </p:graphicEl>
                                          </p:spTgt>
                                        </p:tgtEl>
                                        <p:attrNameLst>
                                          <p:attrName>style.visibility</p:attrName>
                                        </p:attrNameLst>
                                      </p:cBhvr>
                                      <p:to>
                                        <p:strVal val="visible"/>
                                      </p:to>
                                    </p:set>
                                  </p:childTnLst>
                                </p:cTn>
                              </p:par>
                              <p:par>
                                <p:cTn id="173" presetID="1" presetClass="entr" presetSubtype="0" fill="hold" grpId="3" nodeType="withEffect">
                                  <p:stCondLst>
                                    <p:cond delay="0"/>
                                  </p:stCondLst>
                                  <p:childTnLst>
                                    <p:set>
                                      <p:cBhvr>
                                        <p:cTn id="174" dur="1" fill="hold">
                                          <p:stCondLst>
                                            <p:cond delay="0"/>
                                          </p:stCondLst>
                                        </p:cTn>
                                        <p:tgtEl>
                                          <p:spTgt spid="4">
                                            <p:graphicEl>
                                              <a:dgm id="{DDB3C2D5-9857-4DBE-9FB6-DAD55789AC09}"/>
                                            </p:graphicEl>
                                          </p:spTgt>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3" nodeType="clickEffect">
                                  <p:stCondLst>
                                    <p:cond delay="0"/>
                                  </p:stCondLst>
                                  <p:childTnLst>
                                    <p:set>
                                      <p:cBhvr>
                                        <p:cTn id="178" dur="1" fill="hold">
                                          <p:stCondLst>
                                            <p:cond delay="0"/>
                                          </p:stCondLst>
                                        </p:cTn>
                                        <p:tgtEl>
                                          <p:spTgt spid="4">
                                            <p:graphicEl>
                                              <a:dgm id="{1121EEAF-496F-49D8-9DE7-F75BC55C199D}"/>
                                            </p:graphicEl>
                                          </p:spTgt>
                                        </p:tgtEl>
                                        <p:attrNameLst>
                                          <p:attrName>style.visibility</p:attrName>
                                        </p:attrNameLst>
                                      </p:cBhvr>
                                      <p:to>
                                        <p:strVal val="visible"/>
                                      </p:to>
                                    </p:set>
                                  </p:childTnLst>
                                </p:cTn>
                              </p:par>
                              <p:par>
                                <p:cTn id="179" presetID="1" presetClass="entr" presetSubtype="0" fill="hold" grpId="3" nodeType="withEffect">
                                  <p:stCondLst>
                                    <p:cond delay="0"/>
                                  </p:stCondLst>
                                  <p:childTnLst>
                                    <p:set>
                                      <p:cBhvr>
                                        <p:cTn id="180" dur="1" fill="hold">
                                          <p:stCondLst>
                                            <p:cond delay="0"/>
                                          </p:stCondLst>
                                        </p:cTn>
                                        <p:tgtEl>
                                          <p:spTgt spid="4">
                                            <p:graphicEl>
                                              <a:dgm id="{9637D8C1-B65D-4A2D-A1E8-2C53D804E02D}"/>
                                            </p:graphicEl>
                                          </p:spTgt>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3" nodeType="clickEffect">
                                  <p:stCondLst>
                                    <p:cond delay="0"/>
                                  </p:stCondLst>
                                  <p:childTnLst>
                                    <p:set>
                                      <p:cBhvr>
                                        <p:cTn id="184" dur="1" fill="hold">
                                          <p:stCondLst>
                                            <p:cond delay="0"/>
                                          </p:stCondLst>
                                        </p:cTn>
                                        <p:tgtEl>
                                          <p:spTgt spid="4">
                                            <p:graphicEl>
                                              <a:dgm id="{C7C0AD1C-AF0B-46A6-89DB-903F6882BCBA}"/>
                                            </p:graphicEl>
                                          </p:spTgt>
                                        </p:tgtEl>
                                        <p:attrNameLst>
                                          <p:attrName>style.visibility</p:attrName>
                                        </p:attrNameLst>
                                      </p:cBhvr>
                                      <p:to>
                                        <p:strVal val="visible"/>
                                      </p:to>
                                    </p:set>
                                  </p:childTnLst>
                                </p:cTn>
                              </p:par>
                              <p:par>
                                <p:cTn id="185" presetID="1" presetClass="entr" presetSubtype="0" fill="hold" grpId="3" nodeType="withEffect">
                                  <p:stCondLst>
                                    <p:cond delay="0"/>
                                  </p:stCondLst>
                                  <p:childTnLst>
                                    <p:set>
                                      <p:cBhvr>
                                        <p:cTn id="186" dur="1" fill="hold">
                                          <p:stCondLst>
                                            <p:cond delay="0"/>
                                          </p:stCondLst>
                                        </p:cTn>
                                        <p:tgtEl>
                                          <p:spTgt spid="4">
                                            <p:graphicEl>
                                              <a:dgm id="{65B3E4A8-E6CC-49E3-BB78-7DCDE1A1317D}"/>
                                            </p:graphicEl>
                                          </p:spTgt>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4" nodeType="clickEffect">
                                  <p:stCondLst>
                                    <p:cond delay="0"/>
                                  </p:stCondLst>
                                  <p:childTnLst>
                                    <p:set>
                                      <p:cBhvr>
                                        <p:cTn id="190" dur="1" fill="hold">
                                          <p:stCondLst>
                                            <p:cond delay="0"/>
                                          </p:stCondLst>
                                        </p:cTn>
                                        <p:tgtEl>
                                          <p:spTgt spid="4">
                                            <p:graphicEl>
                                              <a:dgm id="{9E409733-2BB8-4BBB-BF53-DCE30DD24823}"/>
                                            </p:graphicEl>
                                          </p:spTgt>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4" nodeType="clickEffect">
                                  <p:stCondLst>
                                    <p:cond delay="0"/>
                                  </p:stCondLst>
                                  <p:childTnLst>
                                    <p:set>
                                      <p:cBhvr>
                                        <p:cTn id="194" dur="1" fill="hold">
                                          <p:stCondLst>
                                            <p:cond delay="0"/>
                                          </p:stCondLst>
                                        </p:cTn>
                                        <p:tgtEl>
                                          <p:spTgt spid="4">
                                            <p:graphicEl>
                                              <a:dgm id="{8B71E81C-75CF-4720-8BC9-44CE7774ED3C}"/>
                                            </p:graphicEl>
                                          </p:spTgt>
                                        </p:tgtEl>
                                        <p:attrNameLst>
                                          <p:attrName>style.visibility</p:attrName>
                                        </p:attrNameLst>
                                      </p:cBhvr>
                                      <p:to>
                                        <p:strVal val="visible"/>
                                      </p:to>
                                    </p:set>
                                  </p:childTnLst>
                                </p:cTn>
                              </p:par>
                              <p:par>
                                <p:cTn id="195" presetID="1" presetClass="entr" presetSubtype="0" fill="hold" grpId="4" nodeType="withEffect">
                                  <p:stCondLst>
                                    <p:cond delay="0"/>
                                  </p:stCondLst>
                                  <p:childTnLst>
                                    <p:set>
                                      <p:cBhvr>
                                        <p:cTn id="196" dur="1" fill="hold">
                                          <p:stCondLst>
                                            <p:cond delay="0"/>
                                          </p:stCondLst>
                                        </p:cTn>
                                        <p:tgtEl>
                                          <p:spTgt spid="4">
                                            <p:graphicEl>
                                              <a:dgm id="{B5F55CBA-B51F-491C-84E8-9AA8415EA9BF}"/>
                                            </p:graphicEl>
                                          </p:spTgt>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4" nodeType="clickEffect">
                                  <p:stCondLst>
                                    <p:cond delay="0"/>
                                  </p:stCondLst>
                                  <p:childTnLst>
                                    <p:set>
                                      <p:cBhvr>
                                        <p:cTn id="200" dur="1" fill="hold">
                                          <p:stCondLst>
                                            <p:cond delay="0"/>
                                          </p:stCondLst>
                                        </p:cTn>
                                        <p:tgtEl>
                                          <p:spTgt spid="4">
                                            <p:graphicEl>
                                              <a:dgm id="{828F8CAB-B116-418A-96CA-71DB2947FAC5}"/>
                                            </p:graphicEl>
                                          </p:spTgt>
                                        </p:tgtEl>
                                        <p:attrNameLst>
                                          <p:attrName>style.visibility</p:attrName>
                                        </p:attrNameLst>
                                      </p:cBhvr>
                                      <p:to>
                                        <p:strVal val="visible"/>
                                      </p:to>
                                    </p:set>
                                  </p:childTnLst>
                                </p:cTn>
                              </p:par>
                              <p:par>
                                <p:cTn id="201" presetID="1" presetClass="entr" presetSubtype="0" fill="hold" grpId="4" nodeType="withEffect">
                                  <p:stCondLst>
                                    <p:cond delay="0"/>
                                  </p:stCondLst>
                                  <p:childTnLst>
                                    <p:set>
                                      <p:cBhvr>
                                        <p:cTn id="202" dur="1" fill="hold">
                                          <p:stCondLst>
                                            <p:cond delay="0"/>
                                          </p:stCondLst>
                                        </p:cTn>
                                        <p:tgtEl>
                                          <p:spTgt spid="4">
                                            <p:graphicEl>
                                              <a:dgm id="{F8516912-DDCC-4D56-A00A-8889E08BEBD7}"/>
                                            </p:graphicEl>
                                          </p:spTgt>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4" nodeType="clickEffect">
                                  <p:stCondLst>
                                    <p:cond delay="0"/>
                                  </p:stCondLst>
                                  <p:childTnLst>
                                    <p:set>
                                      <p:cBhvr>
                                        <p:cTn id="206" dur="1" fill="hold">
                                          <p:stCondLst>
                                            <p:cond delay="0"/>
                                          </p:stCondLst>
                                        </p:cTn>
                                        <p:tgtEl>
                                          <p:spTgt spid="4">
                                            <p:graphicEl>
                                              <a:dgm id="{BD9A414D-4E32-4D93-AED7-4BC6254C5644}"/>
                                            </p:graphicEl>
                                          </p:spTgt>
                                        </p:tgtEl>
                                        <p:attrNameLst>
                                          <p:attrName>style.visibility</p:attrName>
                                        </p:attrNameLst>
                                      </p:cBhvr>
                                      <p:to>
                                        <p:strVal val="visible"/>
                                      </p:to>
                                    </p:set>
                                  </p:childTnLst>
                                </p:cTn>
                              </p:par>
                              <p:par>
                                <p:cTn id="207" presetID="1" presetClass="entr" presetSubtype="0" fill="hold" grpId="4" nodeType="withEffect">
                                  <p:stCondLst>
                                    <p:cond delay="0"/>
                                  </p:stCondLst>
                                  <p:childTnLst>
                                    <p:set>
                                      <p:cBhvr>
                                        <p:cTn id="208" dur="1" fill="hold">
                                          <p:stCondLst>
                                            <p:cond delay="0"/>
                                          </p:stCondLst>
                                        </p:cTn>
                                        <p:tgtEl>
                                          <p:spTgt spid="4">
                                            <p:graphicEl>
                                              <a:dgm id="{CF38B2B9-0A13-4E3F-8791-4580E3F5431A}"/>
                                            </p:graphicEl>
                                          </p:spTgt>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4" nodeType="clickEffect">
                                  <p:stCondLst>
                                    <p:cond delay="0"/>
                                  </p:stCondLst>
                                  <p:childTnLst>
                                    <p:set>
                                      <p:cBhvr>
                                        <p:cTn id="212" dur="1" fill="hold">
                                          <p:stCondLst>
                                            <p:cond delay="0"/>
                                          </p:stCondLst>
                                        </p:cTn>
                                        <p:tgtEl>
                                          <p:spTgt spid="4">
                                            <p:graphicEl>
                                              <a:dgm id="{8045AED6-347B-4829-AB97-E69FAEF0192A}"/>
                                            </p:graphicEl>
                                          </p:spTgt>
                                        </p:tgtEl>
                                        <p:attrNameLst>
                                          <p:attrName>style.visibility</p:attrName>
                                        </p:attrNameLst>
                                      </p:cBhvr>
                                      <p:to>
                                        <p:strVal val="visible"/>
                                      </p:to>
                                    </p:set>
                                  </p:childTnLst>
                                </p:cTn>
                              </p:par>
                              <p:par>
                                <p:cTn id="213" presetID="1" presetClass="entr" presetSubtype="0" fill="hold" grpId="4" nodeType="withEffect">
                                  <p:stCondLst>
                                    <p:cond delay="0"/>
                                  </p:stCondLst>
                                  <p:childTnLst>
                                    <p:set>
                                      <p:cBhvr>
                                        <p:cTn id="214" dur="1" fill="hold">
                                          <p:stCondLst>
                                            <p:cond delay="0"/>
                                          </p:stCondLst>
                                        </p:cTn>
                                        <p:tgtEl>
                                          <p:spTgt spid="4">
                                            <p:graphicEl>
                                              <a:dgm id="{7BEA1549-35AF-46E4-AEAA-B8FCEF53F17E}"/>
                                            </p:graphicEl>
                                          </p:spTgt>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4" nodeType="clickEffect">
                                  <p:stCondLst>
                                    <p:cond delay="0"/>
                                  </p:stCondLst>
                                  <p:childTnLst>
                                    <p:set>
                                      <p:cBhvr>
                                        <p:cTn id="218" dur="1" fill="hold">
                                          <p:stCondLst>
                                            <p:cond delay="0"/>
                                          </p:stCondLst>
                                        </p:cTn>
                                        <p:tgtEl>
                                          <p:spTgt spid="4">
                                            <p:graphicEl>
                                              <a:dgm id="{B4A5406B-A532-46EC-B298-8B9D08DD0AC1}"/>
                                            </p:graphicEl>
                                          </p:spTgt>
                                        </p:tgtEl>
                                        <p:attrNameLst>
                                          <p:attrName>style.visibility</p:attrName>
                                        </p:attrNameLst>
                                      </p:cBhvr>
                                      <p:to>
                                        <p:strVal val="visible"/>
                                      </p:to>
                                    </p:set>
                                  </p:childTnLst>
                                </p:cTn>
                              </p:par>
                              <p:par>
                                <p:cTn id="219" presetID="1" presetClass="entr" presetSubtype="0" fill="hold" grpId="4" nodeType="withEffect">
                                  <p:stCondLst>
                                    <p:cond delay="0"/>
                                  </p:stCondLst>
                                  <p:childTnLst>
                                    <p:set>
                                      <p:cBhvr>
                                        <p:cTn id="220" dur="1" fill="hold">
                                          <p:stCondLst>
                                            <p:cond delay="0"/>
                                          </p:stCondLst>
                                        </p:cTn>
                                        <p:tgtEl>
                                          <p:spTgt spid="4">
                                            <p:graphicEl>
                                              <a:dgm id="{DDB3C2D5-9857-4DBE-9FB6-DAD55789AC09}"/>
                                            </p:graphicEl>
                                          </p:spTgt>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4" nodeType="clickEffect">
                                  <p:stCondLst>
                                    <p:cond delay="0"/>
                                  </p:stCondLst>
                                  <p:childTnLst>
                                    <p:set>
                                      <p:cBhvr>
                                        <p:cTn id="224" dur="1" fill="hold">
                                          <p:stCondLst>
                                            <p:cond delay="0"/>
                                          </p:stCondLst>
                                        </p:cTn>
                                        <p:tgtEl>
                                          <p:spTgt spid="4">
                                            <p:graphicEl>
                                              <a:dgm id="{1121EEAF-496F-49D8-9DE7-F75BC55C199D}"/>
                                            </p:graphicEl>
                                          </p:spTgt>
                                        </p:tgtEl>
                                        <p:attrNameLst>
                                          <p:attrName>style.visibility</p:attrName>
                                        </p:attrNameLst>
                                      </p:cBhvr>
                                      <p:to>
                                        <p:strVal val="visible"/>
                                      </p:to>
                                    </p:set>
                                  </p:childTnLst>
                                </p:cTn>
                              </p:par>
                              <p:par>
                                <p:cTn id="225" presetID="1" presetClass="entr" presetSubtype="0" fill="hold" grpId="4" nodeType="withEffect">
                                  <p:stCondLst>
                                    <p:cond delay="0"/>
                                  </p:stCondLst>
                                  <p:childTnLst>
                                    <p:set>
                                      <p:cBhvr>
                                        <p:cTn id="226" dur="1" fill="hold">
                                          <p:stCondLst>
                                            <p:cond delay="0"/>
                                          </p:stCondLst>
                                        </p:cTn>
                                        <p:tgtEl>
                                          <p:spTgt spid="4">
                                            <p:graphicEl>
                                              <a:dgm id="{9637D8C1-B65D-4A2D-A1E8-2C53D804E02D}"/>
                                            </p:graphicEl>
                                          </p:spTgt>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4" nodeType="clickEffect">
                                  <p:stCondLst>
                                    <p:cond delay="0"/>
                                  </p:stCondLst>
                                  <p:childTnLst>
                                    <p:set>
                                      <p:cBhvr>
                                        <p:cTn id="230" dur="1" fill="hold">
                                          <p:stCondLst>
                                            <p:cond delay="0"/>
                                          </p:stCondLst>
                                        </p:cTn>
                                        <p:tgtEl>
                                          <p:spTgt spid="4">
                                            <p:graphicEl>
                                              <a:dgm id="{C7C0AD1C-AF0B-46A6-89DB-903F6882BCBA}"/>
                                            </p:graphicEl>
                                          </p:spTgt>
                                        </p:tgtEl>
                                        <p:attrNameLst>
                                          <p:attrName>style.visibility</p:attrName>
                                        </p:attrNameLst>
                                      </p:cBhvr>
                                      <p:to>
                                        <p:strVal val="visible"/>
                                      </p:to>
                                    </p:set>
                                  </p:childTnLst>
                                </p:cTn>
                              </p:par>
                              <p:par>
                                <p:cTn id="231" presetID="1" presetClass="entr" presetSubtype="0" fill="hold" grpId="4" nodeType="withEffect">
                                  <p:stCondLst>
                                    <p:cond delay="0"/>
                                  </p:stCondLst>
                                  <p:childTnLst>
                                    <p:set>
                                      <p:cBhvr>
                                        <p:cTn id="232" dur="1" fill="hold">
                                          <p:stCondLst>
                                            <p:cond delay="0"/>
                                          </p:stCondLst>
                                        </p:cTn>
                                        <p:tgtEl>
                                          <p:spTgt spid="4">
                                            <p:graphicEl>
                                              <a:dgm id="{65B3E4A8-E6CC-49E3-BB78-7DCDE1A1317D}"/>
                                            </p:graphicEl>
                                          </p:spTgt>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5" nodeType="clickEffect">
                                  <p:stCondLst>
                                    <p:cond delay="0"/>
                                  </p:stCondLst>
                                  <p:childTnLst>
                                    <p:set>
                                      <p:cBhvr>
                                        <p:cTn id="236" dur="1" fill="hold">
                                          <p:stCondLst>
                                            <p:cond delay="0"/>
                                          </p:stCondLst>
                                        </p:cTn>
                                        <p:tgtEl>
                                          <p:spTgt spid="4">
                                            <p:graphicEl>
                                              <a:dgm id="{9E409733-2BB8-4BBB-BF53-DCE30DD24823}"/>
                                            </p:graphicEl>
                                          </p:spTgt>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grpId="5" nodeType="clickEffect">
                                  <p:stCondLst>
                                    <p:cond delay="0"/>
                                  </p:stCondLst>
                                  <p:childTnLst>
                                    <p:set>
                                      <p:cBhvr>
                                        <p:cTn id="240" dur="1" fill="hold">
                                          <p:stCondLst>
                                            <p:cond delay="0"/>
                                          </p:stCondLst>
                                        </p:cTn>
                                        <p:tgtEl>
                                          <p:spTgt spid="4">
                                            <p:graphicEl>
                                              <a:dgm id="{8B71E81C-75CF-4720-8BC9-44CE7774ED3C}"/>
                                            </p:graphicEl>
                                          </p:spTgt>
                                        </p:tgtEl>
                                        <p:attrNameLst>
                                          <p:attrName>style.visibility</p:attrName>
                                        </p:attrNameLst>
                                      </p:cBhvr>
                                      <p:to>
                                        <p:strVal val="visible"/>
                                      </p:to>
                                    </p:set>
                                  </p:childTnLst>
                                </p:cTn>
                              </p:par>
                              <p:par>
                                <p:cTn id="241" presetID="1" presetClass="entr" presetSubtype="0" fill="hold" grpId="5" nodeType="withEffect">
                                  <p:stCondLst>
                                    <p:cond delay="0"/>
                                  </p:stCondLst>
                                  <p:childTnLst>
                                    <p:set>
                                      <p:cBhvr>
                                        <p:cTn id="242" dur="1" fill="hold">
                                          <p:stCondLst>
                                            <p:cond delay="0"/>
                                          </p:stCondLst>
                                        </p:cTn>
                                        <p:tgtEl>
                                          <p:spTgt spid="4">
                                            <p:graphicEl>
                                              <a:dgm id="{B5F55CBA-B51F-491C-84E8-9AA8415EA9BF}"/>
                                            </p:graphicEl>
                                          </p:spTgt>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grpId="5" nodeType="clickEffect">
                                  <p:stCondLst>
                                    <p:cond delay="0"/>
                                  </p:stCondLst>
                                  <p:childTnLst>
                                    <p:set>
                                      <p:cBhvr>
                                        <p:cTn id="246" dur="1" fill="hold">
                                          <p:stCondLst>
                                            <p:cond delay="0"/>
                                          </p:stCondLst>
                                        </p:cTn>
                                        <p:tgtEl>
                                          <p:spTgt spid="4">
                                            <p:graphicEl>
                                              <a:dgm id="{828F8CAB-B116-418A-96CA-71DB2947FAC5}"/>
                                            </p:graphicEl>
                                          </p:spTgt>
                                        </p:tgtEl>
                                        <p:attrNameLst>
                                          <p:attrName>style.visibility</p:attrName>
                                        </p:attrNameLst>
                                      </p:cBhvr>
                                      <p:to>
                                        <p:strVal val="visible"/>
                                      </p:to>
                                    </p:set>
                                  </p:childTnLst>
                                </p:cTn>
                              </p:par>
                              <p:par>
                                <p:cTn id="247" presetID="1" presetClass="entr" presetSubtype="0" fill="hold" grpId="5" nodeType="withEffect">
                                  <p:stCondLst>
                                    <p:cond delay="0"/>
                                  </p:stCondLst>
                                  <p:childTnLst>
                                    <p:set>
                                      <p:cBhvr>
                                        <p:cTn id="248" dur="1" fill="hold">
                                          <p:stCondLst>
                                            <p:cond delay="0"/>
                                          </p:stCondLst>
                                        </p:cTn>
                                        <p:tgtEl>
                                          <p:spTgt spid="4">
                                            <p:graphicEl>
                                              <a:dgm id="{F8516912-DDCC-4D56-A00A-8889E08BEBD7}"/>
                                            </p:graphicEl>
                                          </p:spTgt>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grpId="5" nodeType="clickEffect">
                                  <p:stCondLst>
                                    <p:cond delay="0"/>
                                  </p:stCondLst>
                                  <p:childTnLst>
                                    <p:set>
                                      <p:cBhvr>
                                        <p:cTn id="252" dur="1" fill="hold">
                                          <p:stCondLst>
                                            <p:cond delay="0"/>
                                          </p:stCondLst>
                                        </p:cTn>
                                        <p:tgtEl>
                                          <p:spTgt spid="4">
                                            <p:graphicEl>
                                              <a:dgm id="{BD9A414D-4E32-4D93-AED7-4BC6254C5644}"/>
                                            </p:graphicEl>
                                          </p:spTgt>
                                        </p:tgtEl>
                                        <p:attrNameLst>
                                          <p:attrName>style.visibility</p:attrName>
                                        </p:attrNameLst>
                                      </p:cBhvr>
                                      <p:to>
                                        <p:strVal val="visible"/>
                                      </p:to>
                                    </p:set>
                                  </p:childTnLst>
                                </p:cTn>
                              </p:par>
                              <p:par>
                                <p:cTn id="253" presetID="1" presetClass="entr" presetSubtype="0" fill="hold" grpId="5" nodeType="withEffect">
                                  <p:stCondLst>
                                    <p:cond delay="0"/>
                                  </p:stCondLst>
                                  <p:childTnLst>
                                    <p:set>
                                      <p:cBhvr>
                                        <p:cTn id="254" dur="1" fill="hold">
                                          <p:stCondLst>
                                            <p:cond delay="0"/>
                                          </p:stCondLst>
                                        </p:cTn>
                                        <p:tgtEl>
                                          <p:spTgt spid="4">
                                            <p:graphicEl>
                                              <a:dgm id="{CF38B2B9-0A13-4E3F-8791-4580E3F5431A}"/>
                                            </p:graphicEl>
                                          </p:spTgt>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grpId="5" nodeType="clickEffect">
                                  <p:stCondLst>
                                    <p:cond delay="0"/>
                                  </p:stCondLst>
                                  <p:childTnLst>
                                    <p:set>
                                      <p:cBhvr>
                                        <p:cTn id="258" dur="1" fill="hold">
                                          <p:stCondLst>
                                            <p:cond delay="0"/>
                                          </p:stCondLst>
                                        </p:cTn>
                                        <p:tgtEl>
                                          <p:spTgt spid="4">
                                            <p:graphicEl>
                                              <a:dgm id="{8045AED6-347B-4829-AB97-E69FAEF0192A}"/>
                                            </p:graphicEl>
                                          </p:spTgt>
                                        </p:tgtEl>
                                        <p:attrNameLst>
                                          <p:attrName>style.visibility</p:attrName>
                                        </p:attrNameLst>
                                      </p:cBhvr>
                                      <p:to>
                                        <p:strVal val="visible"/>
                                      </p:to>
                                    </p:set>
                                  </p:childTnLst>
                                </p:cTn>
                              </p:par>
                              <p:par>
                                <p:cTn id="259" presetID="1" presetClass="entr" presetSubtype="0" fill="hold" grpId="5" nodeType="withEffect">
                                  <p:stCondLst>
                                    <p:cond delay="0"/>
                                  </p:stCondLst>
                                  <p:childTnLst>
                                    <p:set>
                                      <p:cBhvr>
                                        <p:cTn id="260" dur="1" fill="hold">
                                          <p:stCondLst>
                                            <p:cond delay="0"/>
                                          </p:stCondLst>
                                        </p:cTn>
                                        <p:tgtEl>
                                          <p:spTgt spid="4">
                                            <p:graphicEl>
                                              <a:dgm id="{7BEA1549-35AF-46E4-AEAA-B8FCEF53F17E}"/>
                                            </p:graphicEl>
                                          </p:spTgt>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grpId="5" nodeType="clickEffect">
                                  <p:stCondLst>
                                    <p:cond delay="0"/>
                                  </p:stCondLst>
                                  <p:childTnLst>
                                    <p:set>
                                      <p:cBhvr>
                                        <p:cTn id="264" dur="1" fill="hold">
                                          <p:stCondLst>
                                            <p:cond delay="0"/>
                                          </p:stCondLst>
                                        </p:cTn>
                                        <p:tgtEl>
                                          <p:spTgt spid="4">
                                            <p:graphicEl>
                                              <a:dgm id="{B4A5406B-A532-46EC-B298-8B9D08DD0AC1}"/>
                                            </p:graphicEl>
                                          </p:spTgt>
                                        </p:tgtEl>
                                        <p:attrNameLst>
                                          <p:attrName>style.visibility</p:attrName>
                                        </p:attrNameLst>
                                      </p:cBhvr>
                                      <p:to>
                                        <p:strVal val="visible"/>
                                      </p:to>
                                    </p:set>
                                  </p:childTnLst>
                                </p:cTn>
                              </p:par>
                              <p:par>
                                <p:cTn id="265" presetID="1" presetClass="entr" presetSubtype="0" fill="hold" grpId="5" nodeType="withEffect">
                                  <p:stCondLst>
                                    <p:cond delay="0"/>
                                  </p:stCondLst>
                                  <p:childTnLst>
                                    <p:set>
                                      <p:cBhvr>
                                        <p:cTn id="266" dur="1" fill="hold">
                                          <p:stCondLst>
                                            <p:cond delay="0"/>
                                          </p:stCondLst>
                                        </p:cTn>
                                        <p:tgtEl>
                                          <p:spTgt spid="4">
                                            <p:graphicEl>
                                              <a:dgm id="{DDB3C2D5-9857-4DBE-9FB6-DAD55789AC09}"/>
                                            </p:graphicEl>
                                          </p:spTgt>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grpId="5" nodeType="clickEffect">
                                  <p:stCondLst>
                                    <p:cond delay="0"/>
                                  </p:stCondLst>
                                  <p:childTnLst>
                                    <p:set>
                                      <p:cBhvr>
                                        <p:cTn id="270" dur="1" fill="hold">
                                          <p:stCondLst>
                                            <p:cond delay="0"/>
                                          </p:stCondLst>
                                        </p:cTn>
                                        <p:tgtEl>
                                          <p:spTgt spid="4">
                                            <p:graphicEl>
                                              <a:dgm id="{1121EEAF-496F-49D8-9DE7-F75BC55C199D}"/>
                                            </p:graphicEl>
                                          </p:spTgt>
                                        </p:tgtEl>
                                        <p:attrNameLst>
                                          <p:attrName>style.visibility</p:attrName>
                                        </p:attrNameLst>
                                      </p:cBhvr>
                                      <p:to>
                                        <p:strVal val="visible"/>
                                      </p:to>
                                    </p:set>
                                  </p:childTnLst>
                                </p:cTn>
                              </p:par>
                              <p:par>
                                <p:cTn id="271" presetID="1" presetClass="entr" presetSubtype="0" fill="hold" grpId="5" nodeType="withEffect">
                                  <p:stCondLst>
                                    <p:cond delay="0"/>
                                  </p:stCondLst>
                                  <p:childTnLst>
                                    <p:set>
                                      <p:cBhvr>
                                        <p:cTn id="272" dur="1" fill="hold">
                                          <p:stCondLst>
                                            <p:cond delay="0"/>
                                          </p:stCondLst>
                                        </p:cTn>
                                        <p:tgtEl>
                                          <p:spTgt spid="4">
                                            <p:graphicEl>
                                              <a:dgm id="{9637D8C1-B65D-4A2D-A1E8-2C53D804E02D}"/>
                                            </p:graphicEl>
                                          </p:spTgt>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presetID="1" presetClass="entr" presetSubtype="0" fill="hold" grpId="5" nodeType="clickEffect">
                                  <p:stCondLst>
                                    <p:cond delay="0"/>
                                  </p:stCondLst>
                                  <p:childTnLst>
                                    <p:set>
                                      <p:cBhvr>
                                        <p:cTn id="276" dur="1" fill="hold">
                                          <p:stCondLst>
                                            <p:cond delay="0"/>
                                          </p:stCondLst>
                                        </p:cTn>
                                        <p:tgtEl>
                                          <p:spTgt spid="4">
                                            <p:graphicEl>
                                              <a:dgm id="{C7C0AD1C-AF0B-46A6-89DB-903F6882BCBA}"/>
                                            </p:graphicEl>
                                          </p:spTgt>
                                        </p:tgtEl>
                                        <p:attrNameLst>
                                          <p:attrName>style.visibility</p:attrName>
                                        </p:attrNameLst>
                                      </p:cBhvr>
                                      <p:to>
                                        <p:strVal val="visible"/>
                                      </p:to>
                                    </p:set>
                                  </p:childTnLst>
                                </p:cTn>
                              </p:par>
                              <p:par>
                                <p:cTn id="277" presetID="1" presetClass="entr" presetSubtype="0" fill="hold" grpId="5" nodeType="withEffect">
                                  <p:stCondLst>
                                    <p:cond delay="0"/>
                                  </p:stCondLst>
                                  <p:childTnLst>
                                    <p:set>
                                      <p:cBhvr>
                                        <p:cTn id="278" dur="1" fill="hold">
                                          <p:stCondLst>
                                            <p:cond delay="0"/>
                                          </p:stCondLst>
                                        </p:cTn>
                                        <p:tgtEl>
                                          <p:spTgt spid="4">
                                            <p:graphicEl>
                                              <a:dgm id="{65B3E4A8-E6CC-49E3-BB78-7DCDE1A1317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Graphic spid="4" grpId="2">
        <p:bldSub>
          <a:bldDgm bld="one"/>
        </p:bldSub>
      </p:bldGraphic>
      <p:bldGraphic spid="4" grpId="3">
        <p:bldSub>
          <a:bldDgm bld="one"/>
        </p:bldSub>
      </p:bldGraphic>
      <p:bldGraphic spid="4" grpId="4">
        <p:bldSub>
          <a:bldDgm bld="one"/>
        </p:bldSub>
      </p:bldGraphic>
      <p:bldGraphic spid="4" grpId="5">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2244CE9-36B1-44F3-8A98-5F5CB95FC5D4}"/>
              </a:ext>
            </a:extLst>
          </p:cNvPr>
          <p:cNvSpPr>
            <a:spLocks noGrp="1"/>
          </p:cNvSpPr>
          <p:nvPr>
            <p:ph idx="1"/>
          </p:nvPr>
        </p:nvSpPr>
        <p:spPr>
          <a:xfrm>
            <a:off x="628650" y="1645919"/>
            <a:ext cx="7886700" cy="4531043"/>
          </a:xfrm>
        </p:spPr>
        <p:txBody>
          <a:bodyPr/>
          <a:lstStyle/>
          <a:p>
            <a:pPr marL="0" indent="0" algn="just">
              <a:buNone/>
            </a:pPr>
            <a:r>
              <a:rPr lang="fr-FR" dirty="0">
                <a:effectLst/>
              </a:rPr>
              <a:t>Il participe au travail au développement des six « compétences travaillées » déclinées dans les programmes de mathématiques et plus particulièrement à celui des compétences :</a:t>
            </a:r>
          </a:p>
          <a:p>
            <a:pPr marL="0" indent="0" algn="just">
              <a:buNone/>
            </a:pPr>
            <a:endParaRPr lang="fr-FR" dirty="0">
              <a:effectLst/>
            </a:endParaRPr>
          </a:p>
          <a:p>
            <a:pPr lvl="1">
              <a:buFont typeface="Arial"/>
              <a:buChar char="•"/>
            </a:pPr>
            <a:r>
              <a:rPr lang="fr-FR" dirty="0">
                <a:effectLst/>
              </a:rPr>
              <a:t>Calculer</a:t>
            </a:r>
          </a:p>
          <a:p>
            <a:pPr lvl="1">
              <a:buFont typeface="Arial"/>
              <a:buChar char="•"/>
            </a:pPr>
            <a:r>
              <a:rPr lang="fr-FR" dirty="0">
                <a:effectLst/>
              </a:rPr>
              <a:t>Chercher</a:t>
            </a:r>
            <a:endParaRPr lang="fr-FR" dirty="0"/>
          </a:p>
          <a:p>
            <a:pPr lvl="1">
              <a:buFont typeface="Arial"/>
              <a:buChar char="•"/>
            </a:pPr>
            <a:r>
              <a:rPr lang="fr-FR" dirty="0">
                <a:effectLst/>
              </a:rPr>
              <a:t>Représenter</a:t>
            </a:r>
          </a:p>
          <a:p>
            <a:pPr lvl="1">
              <a:buFont typeface="Arial"/>
              <a:buChar char="•"/>
            </a:pPr>
            <a:r>
              <a:rPr lang="fr-FR" dirty="0">
                <a:effectLst/>
              </a:rPr>
              <a:t>Raisonner </a:t>
            </a:r>
          </a:p>
          <a:p>
            <a:pPr marL="0" indent="0" algn="r">
              <a:buNone/>
            </a:pPr>
            <a:r>
              <a:rPr lang="fr-FR" sz="2000" i="1" dirty="0"/>
              <a:t>Source « le calcul au cycle 2 et 3 »</a:t>
            </a:r>
          </a:p>
          <a:p>
            <a:pPr marL="0" indent="0">
              <a:buNone/>
            </a:pPr>
            <a:endParaRPr lang="fr-FR" dirty="0"/>
          </a:p>
        </p:txBody>
      </p:sp>
      <p:sp>
        <p:nvSpPr>
          <p:cNvPr id="7" name="Titre 6">
            <a:extLst>
              <a:ext uri="{FF2B5EF4-FFF2-40B4-BE49-F238E27FC236}">
                <a16:creationId xmlns:a16="http://schemas.microsoft.com/office/drawing/2014/main" id="{321B29C6-3F1F-4324-AA43-C5CA129024A3}"/>
              </a:ext>
            </a:extLst>
          </p:cNvPr>
          <p:cNvSpPr>
            <a:spLocks noGrp="1"/>
          </p:cNvSpPr>
          <p:nvPr>
            <p:ph type="title"/>
          </p:nvPr>
        </p:nvSpPr>
        <p:spPr>
          <a:xfrm>
            <a:off x="901589" y="365126"/>
            <a:ext cx="7613761" cy="508125"/>
          </a:xfrm>
        </p:spPr>
        <p:txBody>
          <a:bodyPr>
            <a:normAutofit fontScale="90000"/>
          </a:bodyPr>
          <a:lstStyle/>
          <a:p>
            <a:r>
              <a:rPr lang="fr-FR" dirty="0"/>
              <a:t>Les enjeux de l’enseignement du calcul mental : </a:t>
            </a:r>
            <a:br>
              <a:rPr lang="fr-FR" dirty="0"/>
            </a:br>
            <a:endParaRPr lang="fr-FR" dirty="0"/>
          </a:p>
        </p:txBody>
      </p:sp>
      <p:sp>
        <p:nvSpPr>
          <p:cNvPr id="6" name="Titre 1">
            <a:extLst>
              <a:ext uri="{FF2B5EF4-FFF2-40B4-BE49-F238E27FC236}">
                <a16:creationId xmlns:a16="http://schemas.microsoft.com/office/drawing/2014/main" id="{FCD9E93A-34B4-417C-BE5D-3D567F61B4BE}"/>
              </a:ext>
            </a:extLst>
          </p:cNvPr>
          <p:cNvSpPr txBox="1">
            <a:spLocks/>
          </p:cNvSpPr>
          <p:nvPr/>
        </p:nvSpPr>
        <p:spPr>
          <a:xfrm>
            <a:off x="628650" y="365126"/>
            <a:ext cx="7886700" cy="509518"/>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a:p>
        </p:txBody>
      </p:sp>
      <p:pic>
        <p:nvPicPr>
          <p:cNvPr id="9" name="Image 8" descr="2017_logo_academie_Guyane.jpg"/>
          <p:cNvPicPr>
            <a:picLocks noChangeAspect="1"/>
          </p:cNvPicPr>
          <p:nvPr/>
        </p:nvPicPr>
        <p:blipFill>
          <a:blip r:embed="rId2" cstate="print"/>
          <a:stretch>
            <a:fillRect/>
          </a:stretch>
        </p:blipFill>
        <p:spPr>
          <a:xfrm>
            <a:off x="0" y="5407462"/>
            <a:ext cx="1378237" cy="1453058"/>
          </a:xfrm>
          <a:prstGeom prst="rect">
            <a:avLst/>
          </a:prstGeom>
        </p:spPr>
      </p:pic>
    </p:spTree>
    <p:extLst>
      <p:ext uri="{BB962C8B-B14F-4D97-AF65-F5344CB8AC3E}">
        <p14:creationId xmlns:p14="http://schemas.microsoft.com/office/powerpoint/2010/main" val="1325994838"/>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100A18A-6DA6-4DCE-A4C6-0EF7EC05C89F}"/>
              </a:ext>
            </a:extLst>
          </p:cNvPr>
          <p:cNvSpPr>
            <a:spLocks noGrp="1"/>
          </p:cNvSpPr>
          <p:nvPr>
            <p:ph idx="1"/>
          </p:nvPr>
        </p:nvSpPr>
        <p:spPr>
          <a:xfrm>
            <a:off x="539552" y="1414899"/>
            <a:ext cx="7886700" cy="3992563"/>
          </a:xfrm>
        </p:spPr>
        <p:txBody>
          <a:bodyPr/>
          <a:lstStyle/>
          <a:p>
            <a:pPr marL="0" indent="0" algn="ctr">
              <a:buNone/>
            </a:pPr>
            <a:r>
              <a:rPr lang="fr-FR" sz="4000" dirty="0">
                <a:solidFill>
                  <a:srgbClr val="FF0000"/>
                </a:solidFill>
              </a:rPr>
              <a:t>Au regard de ces objectifs, ce sont prioritairement </a:t>
            </a:r>
            <a:r>
              <a:rPr lang="fr-FR" sz="4000" dirty="0">
                <a:solidFill>
                  <a:srgbClr val="FF0000"/>
                </a:solidFill>
                <a:hlinkClick r:id="" action="ppaction://noaction"/>
              </a:rPr>
              <a:t>le calcul mental et le calcul en ligne</a:t>
            </a:r>
            <a:r>
              <a:rPr lang="fr-FR" sz="4000" dirty="0">
                <a:solidFill>
                  <a:srgbClr val="FF0000"/>
                </a:solidFill>
              </a:rPr>
              <a:t> qui permettent de faire évoluer les acquis des élèves en calcul.</a:t>
            </a:r>
          </a:p>
          <a:p>
            <a:pPr marL="0" indent="0" algn="r">
              <a:buNone/>
            </a:pPr>
            <a:r>
              <a:rPr lang="fr-FR" sz="2000" i="1" dirty="0"/>
              <a:t>Source « le calcul au cycle 2 et 3 »</a:t>
            </a:r>
          </a:p>
          <a:p>
            <a:pPr marL="0" indent="0">
              <a:buNone/>
            </a:pPr>
            <a:endParaRPr lang="fr-FR" dirty="0"/>
          </a:p>
        </p:txBody>
      </p:sp>
      <p:pic>
        <p:nvPicPr>
          <p:cNvPr id="6" name="Image 5" descr="2017_logo_academie_Guyane.jpg"/>
          <p:cNvPicPr>
            <a:picLocks noChangeAspect="1"/>
          </p:cNvPicPr>
          <p:nvPr/>
        </p:nvPicPr>
        <p:blipFill>
          <a:blip r:embed="rId2" cstate="print"/>
          <a:stretch>
            <a:fillRect/>
          </a:stretch>
        </p:blipFill>
        <p:spPr>
          <a:xfrm>
            <a:off x="0" y="5407462"/>
            <a:ext cx="1378237" cy="1453058"/>
          </a:xfrm>
          <a:prstGeom prst="rect">
            <a:avLst/>
          </a:prstGeom>
        </p:spPr>
      </p:pic>
    </p:spTree>
    <p:extLst>
      <p:ext uri="{BB962C8B-B14F-4D97-AF65-F5344CB8AC3E}">
        <p14:creationId xmlns:p14="http://schemas.microsoft.com/office/powerpoint/2010/main" val="4051990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sp>
        <p:nvSpPr>
          <p:cNvPr id="6" name="Titre 5">
            <a:extLst>
              <a:ext uri="{FF2B5EF4-FFF2-40B4-BE49-F238E27FC236}">
                <a16:creationId xmlns:a16="http://schemas.microsoft.com/office/drawing/2014/main" id="{13C9D38E-CA92-4F02-96F2-5AB38BC5F9D5}"/>
              </a:ext>
            </a:extLst>
          </p:cNvPr>
          <p:cNvSpPr>
            <a:spLocks noGrp="1"/>
          </p:cNvSpPr>
          <p:nvPr>
            <p:ph type="title"/>
          </p:nvPr>
        </p:nvSpPr>
        <p:spPr>
          <a:xfrm>
            <a:off x="299772" y="119758"/>
            <a:ext cx="8544456" cy="617486"/>
          </a:xfrm>
        </p:spPr>
        <p:txBody>
          <a:bodyPr/>
          <a:lstStyle/>
          <a:p>
            <a:r>
              <a:rPr lang="fr-FR" dirty="0"/>
              <a:t>Recueil des pratiques de classe</a:t>
            </a:r>
          </a:p>
        </p:txBody>
      </p:sp>
      <p:pic>
        <p:nvPicPr>
          <p:cNvPr id="2" name="Image 1">
            <a:extLst>
              <a:ext uri="{FF2B5EF4-FFF2-40B4-BE49-F238E27FC236}">
                <a16:creationId xmlns:a16="http://schemas.microsoft.com/office/drawing/2014/main" id="{8C8730D0-634D-40E5-BC20-0FA734DBE7BE}"/>
              </a:ext>
            </a:extLst>
          </p:cNvPr>
          <p:cNvPicPr>
            <a:picLocks noChangeAspect="1"/>
          </p:cNvPicPr>
          <p:nvPr/>
        </p:nvPicPr>
        <p:blipFill>
          <a:blip r:embed="rId3"/>
          <a:stretch>
            <a:fillRect/>
          </a:stretch>
        </p:blipFill>
        <p:spPr>
          <a:xfrm>
            <a:off x="0" y="908720"/>
            <a:ext cx="9144000" cy="6048672"/>
          </a:xfrm>
          <a:prstGeom prst="rect">
            <a:avLst/>
          </a:prstGeom>
        </p:spPr>
      </p:pic>
    </p:spTree>
    <p:extLst>
      <p:ext uri="{BB962C8B-B14F-4D97-AF65-F5344CB8AC3E}">
        <p14:creationId xmlns:p14="http://schemas.microsoft.com/office/powerpoint/2010/main" val="34493175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320" y="100600"/>
            <a:ext cx="8591550" cy="792407"/>
          </a:xfrm>
        </p:spPr>
        <p:txBody>
          <a:bodyPr/>
          <a:lstStyle/>
          <a:p>
            <a:r>
              <a:rPr lang="fr-FR" b="1" dirty="0">
                <a:solidFill>
                  <a:schemeClr val="bg1"/>
                </a:solidFill>
              </a:rPr>
              <a:t>Atelier de formation</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sp>
        <p:nvSpPr>
          <p:cNvPr id="7" name="ZoneTexte 6">
            <a:extLst>
              <a:ext uri="{FF2B5EF4-FFF2-40B4-BE49-F238E27FC236}">
                <a16:creationId xmlns:a16="http://schemas.microsoft.com/office/drawing/2014/main" id="{FCFAD153-E837-4B8B-AA96-8FE4A4E09483}"/>
              </a:ext>
            </a:extLst>
          </p:cNvPr>
          <p:cNvSpPr txBox="1"/>
          <p:nvPr/>
        </p:nvSpPr>
        <p:spPr>
          <a:xfrm>
            <a:off x="3897318" y="914157"/>
            <a:ext cx="4968552" cy="707886"/>
          </a:xfrm>
          <a:prstGeom prst="rect">
            <a:avLst/>
          </a:prstGeom>
          <a:solidFill>
            <a:srgbClr val="FFFF00"/>
          </a:solidFill>
        </p:spPr>
        <p:txBody>
          <a:bodyPr wrap="square" rtlCol="0">
            <a:spAutoFit/>
          </a:bodyPr>
          <a:lstStyle/>
          <a:p>
            <a:r>
              <a:rPr lang="fr-FR" sz="4000" dirty="0"/>
              <a:t>Elaborer une séquence</a:t>
            </a:r>
          </a:p>
        </p:txBody>
      </p:sp>
      <p:pic>
        <p:nvPicPr>
          <p:cNvPr id="8" name="Image 7">
            <a:extLst>
              <a:ext uri="{FF2B5EF4-FFF2-40B4-BE49-F238E27FC236}">
                <a16:creationId xmlns:a16="http://schemas.microsoft.com/office/drawing/2014/main" id="{65E3E616-6AA0-4DEE-B32B-939CAE41578C}"/>
              </a:ext>
            </a:extLst>
          </p:cNvPr>
          <p:cNvPicPr/>
          <p:nvPr/>
        </p:nvPicPr>
        <p:blipFill>
          <a:blip r:embed="rId4"/>
          <a:stretch>
            <a:fillRect/>
          </a:stretch>
        </p:blipFill>
        <p:spPr>
          <a:xfrm>
            <a:off x="137119" y="1752156"/>
            <a:ext cx="4794922" cy="5105843"/>
          </a:xfrm>
          <a:prstGeom prst="rect">
            <a:avLst/>
          </a:prstGeom>
        </p:spPr>
      </p:pic>
    </p:spTree>
    <p:extLst>
      <p:ext uri="{BB962C8B-B14F-4D97-AF65-F5344CB8AC3E}">
        <p14:creationId xmlns:p14="http://schemas.microsoft.com/office/powerpoint/2010/main" val="34666818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320" y="100600"/>
            <a:ext cx="8591550" cy="792407"/>
          </a:xfrm>
        </p:spPr>
        <p:txBody>
          <a:bodyPr/>
          <a:lstStyle/>
          <a:p>
            <a:r>
              <a:rPr lang="fr-FR" b="1" dirty="0">
                <a:solidFill>
                  <a:schemeClr val="bg1"/>
                </a:solidFill>
              </a:rPr>
              <a:t>Atelier de formation</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6" name="Image 5">
            <a:extLst>
              <a:ext uri="{FF2B5EF4-FFF2-40B4-BE49-F238E27FC236}">
                <a16:creationId xmlns:a16="http://schemas.microsoft.com/office/drawing/2014/main" id="{CD3B02FF-EC08-46E1-9514-8CD45AB28CD5}"/>
              </a:ext>
            </a:extLst>
          </p:cNvPr>
          <p:cNvPicPr/>
          <p:nvPr/>
        </p:nvPicPr>
        <p:blipFill>
          <a:blip r:embed="rId4"/>
          <a:stretch>
            <a:fillRect/>
          </a:stretch>
        </p:blipFill>
        <p:spPr>
          <a:xfrm>
            <a:off x="1331640" y="893007"/>
            <a:ext cx="5184576" cy="5964993"/>
          </a:xfrm>
          <a:prstGeom prst="rect">
            <a:avLst/>
          </a:prstGeom>
        </p:spPr>
      </p:pic>
    </p:spTree>
    <p:extLst>
      <p:ext uri="{BB962C8B-B14F-4D97-AF65-F5344CB8AC3E}">
        <p14:creationId xmlns:p14="http://schemas.microsoft.com/office/powerpoint/2010/main" val="9671948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7677" y="2629985"/>
            <a:ext cx="2100947" cy="1073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b="1" kern="1200"/>
              <a:t>ETAPE 2</a:t>
            </a:r>
          </a:p>
        </p:txBody>
      </p:sp>
      <p:sp>
        <p:nvSpPr>
          <p:cNvPr id="9" name="Rectangle 8"/>
          <p:cNvSpPr/>
          <p:nvPr/>
        </p:nvSpPr>
        <p:spPr>
          <a:xfrm>
            <a:off x="658907" y="1410786"/>
            <a:ext cx="7895105" cy="1684564"/>
          </a:xfrm>
          <a:prstGeom prst="rect">
            <a:avLst/>
          </a:prstGeom>
        </p:spPr>
        <p:txBody>
          <a:bodyPr wrap="square">
            <a:spAutoFit/>
          </a:bodyPr>
          <a:lstStyle/>
          <a:p>
            <a:pPr marL="457200" indent="-457200">
              <a:lnSpc>
                <a:spcPct val="80000"/>
              </a:lnSpc>
              <a:buFont typeface="Arial" charset="0"/>
              <a:buChar char="•"/>
            </a:pPr>
            <a:endParaRPr lang="fr-FR" altLang="fr-FR" sz="3200" b="1" dirty="0">
              <a:latin typeface="+mj-lt"/>
            </a:endParaRPr>
          </a:p>
          <a:p>
            <a:pPr>
              <a:lnSpc>
                <a:spcPct val="80000"/>
              </a:lnSpc>
            </a:pPr>
            <a:endParaRPr lang="fr-FR" altLang="fr-FR" sz="3200" dirty="0">
              <a:latin typeface="+mj-lt"/>
            </a:endParaRPr>
          </a:p>
          <a:p>
            <a:pPr>
              <a:lnSpc>
                <a:spcPct val="80000"/>
              </a:lnSpc>
            </a:pPr>
            <a:r>
              <a:rPr lang="fr-FR" altLang="fr-FR" sz="3200" dirty="0">
                <a:latin typeface="+mj-lt"/>
              </a:rPr>
              <a:t> </a:t>
            </a:r>
          </a:p>
          <a:p>
            <a:pPr>
              <a:lnSpc>
                <a:spcPct val="80000"/>
              </a:lnSpc>
            </a:pPr>
            <a:r>
              <a:rPr lang="fr-FR" altLang="fr-FR" sz="3200" dirty="0">
                <a:latin typeface="+mj-lt"/>
              </a:rPr>
              <a:t>  </a:t>
            </a:r>
          </a:p>
        </p:txBody>
      </p:sp>
      <p:sp>
        <p:nvSpPr>
          <p:cNvPr id="10" name="ZoneTexte 9"/>
          <p:cNvSpPr txBox="1"/>
          <p:nvPr/>
        </p:nvSpPr>
        <p:spPr>
          <a:xfrm>
            <a:off x="2812356" y="572705"/>
            <a:ext cx="5311588" cy="584775"/>
          </a:xfrm>
          <a:prstGeom prst="rect">
            <a:avLst/>
          </a:prstGeom>
          <a:solidFill>
            <a:schemeClr val="accent2">
              <a:lumMod val="60000"/>
              <a:lumOff val="40000"/>
            </a:schemeClr>
          </a:solidFill>
        </p:spPr>
        <p:txBody>
          <a:bodyPr wrap="square" rtlCol="0">
            <a:spAutoFit/>
          </a:bodyPr>
          <a:lstStyle/>
          <a:p>
            <a:r>
              <a:rPr lang="fr-FR" sz="3200" b="1" dirty="0">
                <a:solidFill>
                  <a:schemeClr val="bg1"/>
                </a:solidFill>
              </a:rPr>
              <a:t>Évaluation  </a:t>
            </a:r>
          </a:p>
        </p:txBody>
      </p:sp>
      <p:sp>
        <p:nvSpPr>
          <p:cNvPr id="3" name="Espace réservé du contenu 2"/>
          <p:cNvSpPr>
            <a:spLocks noGrp="1"/>
          </p:cNvSpPr>
          <p:nvPr>
            <p:ph idx="4294967295"/>
          </p:nvPr>
        </p:nvSpPr>
        <p:spPr>
          <a:xfrm>
            <a:off x="768096" y="1792941"/>
            <a:ext cx="7542186" cy="4516419"/>
          </a:xfrm>
          <a:prstGeom prst="rect">
            <a:avLst/>
          </a:prstGeom>
        </p:spPr>
        <p:txBody>
          <a:bodyPr>
            <a:normAutofit/>
          </a:bodyPr>
          <a:lstStyle/>
          <a:p>
            <a:pPr algn="just">
              <a:buClr>
                <a:schemeClr val="tx1"/>
              </a:buClr>
              <a:buSzPct val="105000"/>
              <a:buFont typeface="Arial" charset="0"/>
              <a:buChar char="•"/>
            </a:pPr>
            <a:endParaRPr lang="fr-FR" sz="3200" b="1" dirty="0"/>
          </a:p>
          <a:p>
            <a:pPr algn="just">
              <a:buClr>
                <a:schemeClr val="tx1"/>
              </a:buClr>
              <a:buSzPct val="105000"/>
              <a:buFont typeface="Arial" charset="0"/>
              <a:buChar char="•"/>
            </a:pPr>
            <a:r>
              <a:rPr lang="fr-FR" sz="3200" dirty="0"/>
              <a:t> </a:t>
            </a:r>
            <a:r>
              <a:rPr lang="fr-FR" sz="3200" b="1" dirty="0"/>
              <a:t>Autoévaluation</a:t>
            </a:r>
            <a:r>
              <a:rPr lang="fr-FR" sz="3200" dirty="0"/>
              <a:t> et constat des </a:t>
            </a:r>
            <a:r>
              <a:rPr lang="fr-FR" sz="3200" b="1" dirty="0"/>
              <a:t>progrès</a:t>
            </a:r>
            <a:r>
              <a:rPr lang="fr-FR" sz="3200" dirty="0"/>
              <a:t>. </a:t>
            </a:r>
          </a:p>
          <a:p>
            <a:pPr algn="just">
              <a:buClr>
                <a:schemeClr val="tx1"/>
              </a:buClr>
              <a:buSzPct val="105000"/>
              <a:buFont typeface="Arial" charset="0"/>
              <a:buChar char="•"/>
            </a:pPr>
            <a:endParaRPr lang="fr-FR" sz="3200" dirty="0"/>
          </a:p>
          <a:p>
            <a:pPr algn="just">
              <a:buClr>
                <a:schemeClr val="tx1"/>
              </a:buClr>
              <a:buSzPct val="105000"/>
              <a:buFont typeface="Arial" charset="0"/>
              <a:buChar char="•"/>
            </a:pPr>
            <a:r>
              <a:rPr lang="fr-FR" sz="3200" b="1" dirty="0">
                <a:latin typeface="+mj-lt"/>
              </a:rPr>
              <a:t> Évaluation différenciée.</a:t>
            </a:r>
            <a:endParaRPr lang="fr-FR" sz="3200" b="1" dirty="0"/>
          </a:p>
          <a:p>
            <a:pPr algn="just">
              <a:buClr>
                <a:schemeClr val="tx1"/>
              </a:buClr>
              <a:buSzPct val="105000"/>
              <a:buFont typeface="Arial" charset="0"/>
              <a:buChar char="•"/>
            </a:pPr>
            <a:endParaRPr lang="fr-FR" sz="3200" b="1" dirty="0">
              <a:latin typeface="+mj-lt"/>
            </a:endParaRPr>
          </a:p>
        </p:txBody>
      </p:sp>
      <p:sp>
        <p:nvSpPr>
          <p:cNvPr id="4" name="Rectangle à coins arrondis 3"/>
          <p:cNvSpPr/>
          <p:nvPr/>
        </p:nvSpPr>
        <p:spPr>
          <a:xfrm>
            <a:off x="658908" y="343983"/>
            <a:ext cx="1653988" cy="1066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ÉTAPE  4</a:t>
            </a:r>
          </a:p>
        </p:txBody>
      </p:sp>
      <p:pic>
        <p:nvPicPr>
          <p:cNvPr id="2" name="Image 1"/>
          <p:cNvPicPr>
            <a:picLocks noChangeAspect="1"/>
          </p:cNvPicPr>
          <p:nvPr/>
        </p:nvPicPr>
        <p:blipFill>
          <a:blip r:embed="rId3" cstate="print"/>
          <a:stretch>
            <a:fillRect/>
          </a:stretch>
        </p:blipFill>
        <p:spPr>
          <a:xfrm>
            <a:off x="0" y="254000"/>
            <a:ext cx="9144000" cy="6487368"/>
          </a:xfrm>
          <a:prstGeom prst="rect">
            <a:avLst/>
          </a:prstGeom>
        </p:spPr>
      </p:pic>
    </p:spTree>
    <p:extLst>
      <p:ext uri="{BB962C8B-B14F-4D97-AF65-F5344CB8AC3E}">
        <p14:creationId xmlns:p14="http://schemas.microsoft.com/office/powerpoint/2010/main" val="35143994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7677" y="2629985"/>
            <a:ext cx="2100947" cy="1073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b="1" kern="1200"/>
              <a:t>ETAPE 2</a:t>
            </a:r>
          </a:p>
        </p:txBody>
      </p:sp>
      <p:sp>
        <p:nvSpPr>
          <p:cNvPr id="9" name="Rectangle 8"/>
          <p:cNvSpPr/>
          <p:nvPr/>
        </p:nvSpPr>
        <p:spPr>
          <a:xfrm>
            <a:off x="658907" y="1410786"/>
            <a:ext cx="7895105" cy="1684564"/>
          </a:xfrm>
          <a:prstGeom prst="rect">
            <a:avLst/>
          </a:prstGeom>
        </p:spPr>
        <p:txBody>
          <a:bodyPr wrap="square">
            <a:spAutoFit/>
          </a:bodyPr>
          <a:lstStyle/>
          <a:p>
            <a:pPr marL="457200" indent="-457200">
              <a:lnSpc>
                <a:spcPct val="80000"/>
              </a:lnSpc>
              <a:buFont typeface="Arial" charset="0"/>
              <a:buChar char="•"/>
            </a:pPr>
            <a:endParaRPr lang="fr-FR" altLang="fr-FR" sz="3200" b="1" dirty="0">
              <a:latin typeface="+mj-lt"/>
            </a:endParaRPr>
          </a:p>
          <a:p>
            <a:pPr>
              <a:lnSpc>
                <a:spcPct val="80000"/>
              </a:lnSpc>
            </a:pPr>
            <a:endParaRPr lang="fr-FR" altLang="fr-FR" sz="3200" dirty="0">
              <a:latin typeface="+mj-lt"/>
            </a:endParaRPr>
          </a:p>
          <a:p>
            <a:pPr>
              <a:lnSpc>
                <a:spcPct val="80000"/>
              </a:lnSpc>
            </a:pPr>
            <a:r>
              <a:rPr lang="fr-FR" altLang="fr-FR" sz="3200" dirty="0">
                <a:latin typeface="+mj-lt"/>
              </a:rPr>
              <a:t> </a:t>
            </a:r>
          </a:p>
          <a:p>
            <a:pPr>
              <a:lnSpc>
                <a:spcPct val="80000"/>
              </a:lnSpc>
            </a:pPr>
            <a:r>
              <a:rPr lang="fr-FR" altLang="fr-FR" sz="3200" dirty="0">
                <a:latin typeface="+mj-lt"/>
              </a:rPr>
              <a:t>  </a:t>
            </a:r>
          </a:p>
        </p:txBody>
      </p:sp>
      <p:pic>
        <p:nvPicPr>
          <p:cNvPr id="8" name="Image 7">
            <a:extLst>
              <a:ext uri="{FF2B5EF4-FFF2-40B4-BE49-F238E27FC236}">
                <a16:creationId xmlns:a16="http://schemas.microsoft.com/office/drawing/2014/main" id="{0E79DA4D-DFAB-4313-A3DC-A64DD22C0414}"/>
              </a:ext>
            </a:extLst>
          </p:cNvPr>
          <p:cNvPicPr/>
          <p:nvPr/>
        </p:nvPicPr>
        <p:blipFill>
          <a:blip r:embed="rId3"/>
          <a:stretch>
            <a:fillRect/>
          </a:stretch>
        </p:blipFill>
        <p:spPr>
          <a:xfrm>
            <a:off x="0" y="836712"/>
            <a:ext cx="9144000" cy="5904655"/>
          </a:xfrm>
          <a:prstGeom prst="rect">
            <a:avLst/>
          </a:prstGeom>
        </p:spPr>
      </p:pic>
      <p:sp>
        <p:nvSpPr>
          <p:cNvPr id="5" name="ZoneTexte 4">
            <a:extLst>
              <a:ext uri="{FF2B5EF4-FFF2-40B4-BE49-F238E27FC236}">
                <a16:creationId xmlns:a16="http://schemas.microsoft.com/office/drawing/2014/main" id="{5CC4354C-63E3-486B-91A9-052CF20BA2A2}"/>
              </a:ext>
            </a:extLst>
          </p:cNvPr>
          <p:cNvSpPr txBox="1"/>
          <p:nvPr/>
        </p:nvSpPr>
        <p:spPr>
          <a:xfrm>
            <a:off x="107504" y="150158"/>
            <a:ext cx="6264696" cy="523220"/>
          </a:xfrm>
          <a:prstGeom prst="rect">
            <a:avLst/>
          </a:prstGeom>
          <a:noFill/>
        </p:spPr>
        <p:txBody>
          <a:bodyPr wrap="square" rtlCol="0">
            <a:spAutoFit/>
          </a:bodyPr>
          <a:lstStyle/>
          <a:p>
            <a:r>
              <a:rPr lang="fr-FR" sz="2800" dirty="0"/>
              <a:t>Exemple de progressions</a:t>
            </a:r>
            <a:r>
              <a:rPr lang="fr-FR" dirty="0"/>
              <a:t>.</a:t>
            </a:r>
          </a:p>
        </p:txBody>
      </p:sp>
    </p:spTree>
    <p:extLst>
      <p:ext uri="{BB962C8B-B14F-4D97-AF65-F5344CB8AC3E}">
        <p14:creationId xmlns:p14="http://schemas.microsoft.com/office/powerpoint/2010/main" val="647436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8544456" cy="924791"/>
          </a:xfrm>
        </p:spPr>
        <p:txBody>
          <a:bodyPr/>
          <a:lstStyle/>
          <a:p>
            <a:r>
              <a:rPr lang="fr-FR" sz="4000" b="1" dirty="0">
                <a:solidFill>
                  <a:schemeClr val="bg1"/>
                </a:solidFill>
              </a:rPr>
              <a:t>Grille des observations lors des visites</a:t>
            </a:r>
          </a:p>
        </p:txBody>
      </p:sp>
      <p:pic>
        <p:nvPicPr>
          <p:cNvPr id="4" name="Espace réservé du contenu 3"/>
          <p:cNvPicPr>
            <a:picLocks noGrp="1" noChangeAspect="1"/>
          </p:cNvPicPr>
          <p:nvPr>
            <p:ph sz="quarter" idx="13"/>
          </p:nvPr>
        </p:nvPicPr>
        <p:blipFill>
          <a:blip r:embed="rId3" cstate="print"/>
          <a:srcRect l="-66149" r="-66149"/>
          <a:stretch>
            <a:fillRect/>
          </a:stretch>
        </p:blipFill>
        <p:spPr>
          <a:xfrm>
            <a:off x="-1116632" y="980728"/>
            <a:ext cx="10657184" cy="5740177"/>
          </a:xfrm>
        </p:spPr>
      </p:pic>
      <p:pic>
        <p:nvPicPr>
          <p:cNvPr id="5" name="Image 4" descr="2017_logo_academie_Guyane.jpg"/>
          <p:cNvPicPr>
            <a:picLocks noChangeAspect="1"/>
          </p:cNvPicPr>
          <p:nvPr/>
        </p:nvPicPr>
        <p:blipFill>
          <a:blip r:embed="rId4" cstate="print"/>
          <a:stretch>
            <a:fillRect/>
          </a:stretch>
        </p:blipFill>
        <p:spPr>
          <a:xfrm>
            <a:off x="7596336" y="5369116"/>
            <a:ext cx="1378237" cy="1453058"/>
          </a:xfrm>
          <a:prstGeom prst="rect">
            <a:avLst/>
          </a:prstGeom>
        </p:spPr>
      </p:pic>
    </p:spTree>
    <p:extLst>
      <p:ext uri="{BB962C8B-B14F-4D97-AF65-F5344CB8AC3E}">
        <p14:creationId xmlns:p14="http://schemas.microsoft.com/office/powerpoint/2010/main" val="15503229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514351" y="2063397"/>
            <a:ext cx="7796030" cy="2487822"/>
          </a:xfrm>
        </p:spPr>
        <p:txBody>
          <a:bodyPr>
            <a:normAutofit/>
          </a:bodyPr>
          <a:lstStyle/>
          <a:p>
            <a:pPr marL="0" indent="0" algn="ctr">
              <a:buNone/>
            </a:pPr>
            <a:r>
              <a:rPr lang="fr-FR" sz="7200" dirty="0">
                <a:hlinkClick r:id="rId3" action="ppaction://hlinkfile"/>
              </a:rPr>
              <a:t>Un Kit de ressources pédagogiques </a:t>
            </a:r>
            <a:endParaRPr lang="fr-FR" sz="7200" dirty="0"/>
          </a:p>
          <a:p>
            <a:pPr marL="0" indent="0" algn="ctr">
              <a:buNone/>
            </a:pPr>
            <a:endParaRPr lang="fr-FR" sz="7200" dirty="0"/>
          </a:p>
        </p:txBody>
      </p:sp>
      <p:pic>
        <p:nvPicPr>
          <p:cNvPr id="4" name="Image 3" descr="2017_logo_academie_Guyane.jpg"/>
          <p:cNvPicPr>
            <a:picLocks noChangeAspect="1"/>
          </p:cNvPicPr>
          <p:nvPr/>
        </p:nvPicPr>
        <p:blipFill>
          <a:blip r:embed="rId4" cstate="print"/>
          <a:stretch>
            <a:fillRect/>
          </a:stretch>
        </p:blipFill>
        <p:spPr>
          <a:xfrm>
            <a:off x="7596336" y="5369116"/>
            <a:ext cx="1378237" cy="1453058"/>
          </a:xfrm>
          <a:prstGeom prst="rect">
            <a:avLst/>
          </a:prstGeom>
        </p:spPr>
      </p:pic>
    </p:spTree>
    <p:extLst>
      <p:ext uri="{BB962C8B-B14F-4D97-AF65-F5344CB8AC3E}">
        <p14:creationId xmlns:p14="http://schemas.microsoft.com/office/powerpoint/2010/main" val="17382241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11560" y="1268760"/>
            <a:ext cx="7796030" cy="3311189"/>
          </a:xfrm>
        </p:spPr>
        <p:txBody>
          <a:bodyPr>
            <a:normAutofit/>
          </a:bodyPr>
          <a:lstStyle/>
          <a:p>
            <a:pPr marL="0" indent="0" algn="ctr">
              <a:buNone/>
            </a:pPr>
            <a:r>
              <a:rPr lang="fr-FR" sz="7200" dirty="0"/>
              <a:t>Des outils </a:t>
            </a:r>
          </a:p>
          <a:p>
            <a:pPr marL="0" indent="0" algn="ctr">
              <a:buNone/>
            </a:pPr>
            <a:r>
              <a:rPr lang="fr-FR" sz="7200" dirty="0"/>
              <a:t>pour</a:t>
            </a:r>
          </a:p>
          <a:p>
            <a:pPr marL="0" indent="0" algn="ctr">
              <a:buNone/>
            </a:pPr>
            <a:r>
              <a:rPr lang="fr-FR" sz="7200" dirty="0"/>
              <a:t>La classe</a:t>
            </a:r>
          </a:p>
          <a:p>
            <a:pPr marL="0" indent="0" algn="ctr">
              <a:buNone/>
            </a:pPr>
            <a:endParaRPr lang="fr-FR" sz="7200" dirty="0"/>
          </a:p>
        </p:txBody>
      </p:sp>
      <p:pic>
        <p:nvPicPr>
          <p:cNvPr id="4" name="Image 3"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spTree>
    <p:extLst>
      <p:ext uri="{BB962C8B-B14F-4D97-AF65-F5344CB8AC3E}">
        <p14:creationId xmlns:p14="http://schemas.microsoft.com/office/powerpoint/2010/main" val="42738403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6" name="Image 5">
            <a:extLst>
              <a:ext uri="{FF2B5EF4-FFF2-40B4-BE49-F238E27FC236}">
                <a16:creationId xmlns:a16="http://schemas.microsoft.com/office/drawing/2014/main" id="{0C3F2224-0B5A-4EC6-BD7C-E53E0B3F96EB}"/>
              </a:ext>
            </a:extLst>
          </p:cNvPr>
          <p:cNvPicPr/>
          <p:nvPr/>
        </p:nvPicPr>
        <p:blipFill>
          <a:blip r:embed="rId4"/>
          <a:stretch>
            <a:fillRect/>
          </a:stretch>
        </p:blipFill>
        <p:spPr>
          <a:xfrm>
            <a:off x="0" y="908720"/>
            <a:ext cx="9143999" cy="5949280"/>
          </a:xfrm>
          <a:prstGeom prst="rect">
            <a:avLst/>
          </a:prstGeom>
        </p:spPr>
      </p:pic>
    </p:spTree>
    <p:extLst>
      <p:ext uri="{BB962C8B-B14F-4D97-AF65-F5344CB8AC3E}">
        <p14:creationId xmlns:p14="http://schemas.microsoft.com/office/powerpoint/2010/main" val="3739465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5" name="Image 4">
            <a:extLst>
              <a:ext uri="{FF2B5EF4-FFF2-40B4-BE49-F238E27FC236}">
                <a16:creationId xmlns:a16="http://schemas.microsoft.com/office/drawing/2014/main" id="{EB605D52-09EA-4EFF-A7B8-9D042F158F29}"/>
              </a:ext>
            </a:extLst>
          </p:cNvPr>
          <p:cNvPicPr/>
          <p:nvPr/>
        </p:nvPicPr>
        <p:blipFill>
          <a:blip r:embed="rId4"/>
          <a:stretch>
            <a:fillRect/>
          </a:stretch>
        </p:blipFill>
        <p:spPr>
          <a:xfrm>
            <a:off x="1" y="908721"/>
            <a:ext cx="4788023" cy="2448272"/>
          </a:xfrm>
          <a:prstGeom prst="rect">
            <a:avLst/>
          </a:prstGeom>
        </p:spPr>
      </p:pic>
      <p:pic>
        <p:nvPicPr>
          <p:cNvPr id="2" name="Image 1">
            <a:extLst>
              <a:ext uri="{FF2B5EF4-FFF2-40B4-BE49-F238E27FC236}">
                <a16:creationId xmlns:a16="http://schemas.microsoft.com/office/drawing/2014/main" id="{C30D52EC-62F8-4962-BA8C-5137FF1962C5}"/>
              </a:ext>
            </a:extLst>
          </p:cNvPr>
          <p:cNvPicPr>
            <a:picLocks noChangeAspect="1"/>
          </p:cNvPicPr>
          <p:nvPr/>
        </p:nvPicPr>
        <p:blipFill>
          <a:blip r:embed="rId5"/>
          <a:stretch>
            <a:fillRect/>
          </a:stretch>
        </p:blipFill>
        <p:spPr>
          <a:xfrm>
            <a:off x="5004048" y="908721"/>
            <a:ext cx="3857625" cy="2762250"/>
          </a:xfrm>
          <a:prstGeom prst="rect">
            <a:avLst/>
          </a:prstGeom>
        </p:spPr>
      </p:pic>
      <p:pic>
        <p:nvPicPr>
          <p:cNvPr id="3" name="Image 2">
            <a:extLst>
              <a:ext uri="{FF2B5EF4-FFF2-40B4-BE49-F238E27FC236}">
                <a16:creationId xmlns:a16="http://schemas.microsoft.com/office/drawing/2014/main" id="{E0DFB3FF-F926-465A-BC3B-B5A4FF69D6DB}"/>
              </a:ext>
            </a:extLst>
          </p:cNvPr>
          <p:cNvPicPr>
            <a:picLocks noChangeAspect="1"/>
          </p:cNvPicPr>
          <p:nvPr/>
        </p:nvPicPr>
        <p:blipFill>
          <a:blip r:embed="rId6"/>
          <a:stretch>
            <a:fillRect/>
          </a:stretch>
        </p:blipFill>
        <p:spPr>
          <a:xfrm>
            <a:off x="0" y="3429000"/>
            <a:ext cx="4572000" cy="3429871"/>
          </a:xfrm>
          <a:prstGeom prst="rect">
            <a:avLst/>
          </a:prstGeom>
        </p:spPr>
      </p:pic>
      <p:pic>
        <p:nvPicPr>
          <p:cNvPr id="7" name="Image 6">
            <a:extLst>
              <a:ext uri="{FF2B5EF4-FFF2-40B4-BE49-F238E27FC236}">
                <a16:creationId xmlns:a16="http://schemas.microsoft.com/office/drawing/2014/main" id="{2069BD8B-1637-4945-95D8-4EA6E7C25105}"/>
              </a:ext>
            </a:extLst>
          </p:cNvPr>
          <p:cNvPicPr>
            <a:picLocks noChangeAspect="1"/>
          </p:cNvPicPr>
          <p:nvPr/>
        </p:nvPicPr>
        <p:blipFill>
          <a:blip r:embed="rId7"/>
          <a:stretch>
            <a:fillRect/>
          </a:stretch>
        </p:blipFill>
        <p:spPr>
          <a:xfrm>
            <a:off x="4435523" y="3754041"/>
            <a:ext cx="4572001" cy="3103959"/>
          </a:xfrm>
          <a:prstGeom prst="rect">
            <a:avLst/>
          </a:prstGeom>
        </p:spPr>
      </p:pic>
    </p:spTree>
    <p:extLst>
      <p:ext uri="{BB962C8B-B14F-4D97-AF65-F5344CB8AC3E}">
        <p14:creationId xmlns:p14="http://schemas.microsoft.com/office/powerpoint/2010/main" val="34884136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320" y="100600"/>
            <a:ext cx="8591550" cy="792407"/>
          </a:xfrm>
        </p:spPr>
        <p:txBody>
          <a:bodyPr/>
          <a:lstStyle/>
          <a:p>
            <a:r>
              <a:rPr lang="fr-FR" b="1" dirty="0">
                <a:solidFill>
                  <a:schemeClr val="bg1"/>
                </a:solidFill>
              </a:rPr>
              <a:t>Un exemple d’évaluation</a:t>
            </a:r>
          </a:p>
        </p:txBody>
      </p:sp>
      <p:pic>
        <p:nvPicPr>
          <p:cNvPr id="4" name="Espace réservé du contenu 3"/>
          <p:cNvPicPr>
            <a:picLocks noGrp="1" noChangeAspect="1"/>
          </p:cNvPicPr>
          <p:nvPr>
            <p:ph sz="quarter" idx="13"/>
          </p:nvPr>
        </p:nvPicPr>
        <p:blipFill>
          <a:blip r:embed="rId3" cstate="print"/>
          <a:srcRect l="-35715" r="-35715"/>
          <a:stretch>
            <a:fillRect/>
          </a:stretch>
        </p:blipFill>
        <p:spPr>
          <a:xfrm>
            <a:off x="0" y="980728"/>
            <a:ext cx="7796030" cy="5553140"/>
          </a:xfrm>
        </p:spPr>
      </p:pic>
      <p:pic>
        <p:nvPicPr>
          <p:cNvPr id="5" name="Image 4" descr="2017_logo_academie_Guyane.jpg"/>
          <p:cNvPicPr>
            <a:picLocks noChangeAspect="1"/>
          </p:cNvPicPr>
          <p:nvPr/>
        </p:nvPicPr>
        <p:blipFill>
          <a:blip r:embed="rId4" cstate="print"/>
          <a:stretch>
            <a:fillRect/>
          </a:stretch>
        </p:blipFill>
        <p:spPr>
          <a:xfrm>
            <a:off x="7596336" y="5369116"/>
            <a:ext cx="1378237" cy="1453058"/>
          </a:xfrm>
          <a:prstGeom prst="rect">
            <a:avLst/>
          </a:prstGeom>
        </p:spPr>
      </p:pic>
    </p:spTree>
    <p:extLst>
      <p:ext uri="{BB962C8B-B14F-4D97-AF65-F5344CB8AC3E}">
        <p14:creationId xmlns:p14="http://schemas.microsoft.com/office/powerpoint/2010/main" val="1824116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578483" y="620688"/>
            <a:ext cx="8544456" cy="260648"/>
          </a:xfrm>
        </p:spPr>
        <p:txBody>
          <a:bodyPr/>
          <a:lstStyle/>
          <a:p>
            <a:pPr algn="l"/>
            <a:r>
              <a:rPr lang="fr-FR" b="1" dirty="0"/>
              <a:t>1) Contextualisation</a:t>
            </a:r>
            <a:br>
              <a:rPr lang="fr-FR" b="1" dirty="0"/>
            </a:br>
            <a:endParaRPr lang="fr-FR" b="1" dirty="0"/>
          </a:p>
        </p:txBody>
      </p:sp>
      <p:pic>
        <p:nvPicPr>
          <p:cNvPr id="3" name="Image 2" descr="2017_logo_academie_Guyane.jpg"/>
          <p:cNvPicPr>
            <a:picLocks noChangeAspect="1"/>
          </p:cNvPicPr>
          <p:nvPr/>
        </p:nvPicPr>
        <p:blipFill>
          <a:blip r:embed="rId2" cstate="print"/>
          <a:stretch>
            <a:fillRect/>
          </a:stretch>
        </p:blipFill>
        <p:spPr>
          <a:xfrm>
            <a:off x="7596336" y="5301208"/>
            <a:ext cx="1378237" cy="1453058"/>
          </a:xfrm>
          <a:prstGeom prst="rect">
            <a:avLst/>
          </a:prstGeom>
        </p:spPr>
      </p:pic>
      <p:pic>
        <p:nvPicPr>
          <p:cNvPr id="5" name="Image 4">
            <a:extLst>
              <a:ext uri="{FF2B5EF4-FFF2-40B4-BE49-F238E27FC236}">
                <a16:creationId xmlns:a16="http://schemas.microsoft.com/office/drawing/2014/main" id="{10096C76-3F8B-40AA-A8C1-4E7E78EA6DF9}"/>
              </a:ext>
            </a:extLst>
          </p:cNvPr>
          <p:cNvPicPr>
            <a:picLocks noChangeAspect="1"/>
          </p:cNvPicPr>
          <p:nvPr/>
        </p:nvPicPr>
        <p:blipFill>
          <a:blip r:embed="rId3"/>
          <a:stretch>
            <a:fillRect/>
          </a:stretch>
        </p:blipFill>
        <p:spPr>
          <a:xfrm>
            <a:off x="1137" y="1052736"/>
            <a:ext cx="9144000" cy="1010184"/>
          </a:xfrm>
          <a:prstGeom prst="rect">
            <a:avLst/>
          </a:prstGeom>
        </p:spPr>
      </p:pic>
      <p:sp>
        <p:nvSpPr>
          <p:cNvPr id="6" name="Text Box 2">
            <a:extLst>
              <a:ext uri="{FF2B5EF4-FFF2-40B4-BE49-F238E27FC236}">
                <a16:creationId xmlns:a16="http://schemas.microsoft.com/office/drawing/2014/main" id="{12B303F3-EFD5-40B7-9A5D-AF083345EDF0}"/>
              </a:ext>
            </a:extLst>
          </p:cNvPr>
          <p:cNvSpPr/>
          <p:nvPr/>
        </p:nvSpPr>
        <p:spPr>
          <a:xfrm>
            <a:off x="1650311" y="2924944"/>
            <a:ext cx="6400799" cy="17524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3">
              <a:lumMod val="20000"/>
              <a:lumOff val="80000"/>
            </a:schemeClr>
          </a:solidFill>
          <a:ln>
            <a:noFill/>
            <a:prstDash val="solid"/>
          </a:ln>
        </p:spPr>
        <p:txBody>
          <a:bodyPr vert="horz" wrap="square" lIns="90000" tIns="46800" rIns="90000" bIns="46800" anchor="t" anchorCtr="0" compatLnSpc="1">
            <a:noAutofit/>
          </a:bodyPr>
          <a:lstStyle/>
          <a:p>
            <a:pPr marL="0" marR="0" lvl="0" indent="0" algn="ctr" rtl="0" hangingPunct="1">
              <a:lnSpc>
                <a:spcPct val="100000"/>
              </a:lnSpc>
              <a:spcBef>
                <a:spcPts val="799"/>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0" i="0" u="none" strike="noStrike" baseline="0" dirty="0">
                <a:ln>
                  <a:noFill/>
                </a:ln>
                <a:solidFill>
                  <a:srgbClr val="898989"/>
                </a:solidFill>
                <a:latin typeface="Calibri" pitchFamily="34"/>
                <a:ea typeface="Microsoft YaHei" pitchFamily="34"/>
                <a:cs typeface="Microsoft YaHei" pitchFamily="34"/>
              </a:rPr>
              <a:t>Rapport de J. F. Chesné et J.P. Fischer à la conférence de consensus sur le nombre </a:t>
            </a:r>
            <a:r>
              <a:rPr lang="fr-FR" sz="3200" b="0" i="0" u="none" strike="noStrike" baseline="0">
                <a:ln>
                  <a:noFill/>
                </a:ln>
                <a:solidFill>
                  <a:srgbClr val="898989"/>
                </a:solidFill>
                <a:latin typeface="Calibri" pitchFamily="34"/>
                <a:ea typeface="Microsoft YaHei" pitchFamily="34"/>
                <a:cs typeface="Microsoft YaHei" pitchFamily="34"/>
              </a:rPr>
              <a:t>et le calcul</a:t>
            </a:r>
            <a:endParaRPr lang="fr-FR" sz="3200" b="0" i="0" u="none" strike="noStrike" baseline="0" dirty="0">
              <a:ln>
                <a:noFill/>
              </a:ln>
              <a:solidFill>
                <a:srgbClr val="898989"/>
              </a:solidFill>
              <a:latin typeface="Calibri" pitchFamily="34"/>
              <a:ea typeface="Microsoft YaHei" pitchFamily="34"/>
              <a:cs typeface="Microsoft YaHei" pitchFamily="34"/>
            </a:endParaRPr>
          </a:p>
        </p:txBody>
      </p:sp>
    </p:spTree>
    <p:extLst>
      <p:ext uri="{BB962C8B-B14F-4D97-AF65-F5344CB8AC3E}">
        <p14:creationId xmlns:p14="http://schemas.microsoft.com/office/powerpoint/2010/main" val="20854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BF5A12E-6949-41FD-B665-B4AA0287D10F}"/>
              </a:ext>
            </a:extLst>
          </p:cNvPr>
          <p:cNvSpPr>
            <a:spLocks noGrp="1"/>
          </p:cNvSpPr>
          <p:nvPr>
            <p:ph idx="1"/>
          </p:nvPr>
        </p:nvSpPr>
        <p:spPr>
          <a:xfrm>
            <a:off x="1115616" y="980728"/>
            <a:ext cx="7886700" cy="5000096"/>
          </a:xfrm>
        </p:spPr>
        <p:txBody>
          <a:bodyPr/>
          <a:lstStyle/>
          <a:p>
            <a:r>
              <a:rPr lang="fr-FR" dirty="0"/>
              <a:t> Le calcul aux cycles 2 et 3</a:t>
            </a:r>
          </a:p>
          <a:p>
            <a:pPr marL="0" indent="0">
              <a:buNone/>
            </a:pPr>
            <a:r>
              <a:rPr lang="fr-FR" dirty="0">
                <a:hlinkClick r:id="rId2"/>
              </a:rPr>
              <a:t>http://cache.media.eduscol.education.fr/file/Nombres_et_calculs/99/2/RA16_C2C3_MATH_math_calc_c2c3_N.D_600992.pdf</a:t>
            </a:r>
            <a:r>
              <a:rPr lang="fr-FR" dirty="0"/>
              <a:t> </a:t>
            </a:r>
          </a:p>
          <a:p>
            <a:r>
              <a:rPr lang="fr-FR" dirty="0"/>
              <a:t>le nombre au cycle 3 </a:t>
            </a:r>
          </a:p>
          <a:p>
            <a:pPr marL="0" indent="0" algn="r">
              <a:buNone/>
            </a:pPr>
            <a:r>
              <a:rPr lang="fr-FR" dirty="0">
                <a:hlinkClick r:id="rId3"/>
              </a:rPr>
              <a:t>https://cache.media.eduscol.education.fr/file/Mathematiques/44/9/NombreCycle3_web_VD_227449.pdf</a:t>
            </a:r>
            <a:r>
              <a:rPr lang="fr-FR" dirty="0"/>
              <a:t> </a:t>
            </a:r>
          </a:p>
          <a:p>
            <a:r>
              <a:rPr lang="fr-FR" dirty="0"/>
              <a:t>Calcul en ligne au cycle 3</a:t>
            </a:r>
          </a:p>
          <a:p>
            <a:pPr marL="0" indent="0">
              <a:buNone/>
            </a:pPr>
            <a:r>
              <a:rPr lang="fr-FR" dirty="0">
                <a:hlinkClick r:id="rId4"/>
              </a:rPr>
              <a:t>http://cache.media.eduscol.education.fr/file/Nombres_et_calculs/00/2/RA_16_C3_MATH_calcul_ligne_c3_N.D_601002.pdf</a:t>
            </a:r>
            <a:r>
              <a:rPr lang="fr-FR" dirty="0"/>
              <a:t> </a:t>
            </a:r>
          </a:p>
        </p:txBody>
      </p:sp>
      <p:sp>
        <p:nvSpPr>
          <p:cNvPr id="4" name="Titre 3">
            <a:extLst>
              <a:ext uri="{FF2B5EF4-FFF2-40B4-BE49-F238E27FC236}">
                <a16:creationId xmlns:a16="http://schemas.microsoft.com/office/drawing/2014/main" id="{1D74B383-1A0C-44CA-9CDA-AB770DF4BFD4}"/>
              </a:ext>
            </a:extLst>
          </p:cNvPr>
          <p:cNvSpPr>
            <a:spLocks noGrp="1"/>
          </p:cNvSpPr>
          <p:nvPr>
            <p:ph type="title"/>
          </p:nvPr>
        </p:nvSpPr>
        <p:spPr/>
        <p:txBody>
          <a:bodyPr/>
          <a:lstStyle/>
          <a:p>
            <a:r>
              <a:rPr lang="fr-FR" dirty="0"/>
              <a:t>Bibliographie-sitographie</a:t>
            </a:r>
          </a:p>
        </p:txBody>
      </p:sp>
      <p:pic>
        <p:nvPicPr>
          <p:cNvPr id="7" name="Image 6" descr="2017_logo_academie_Guyane.jpg"/>
          <p:cNvPicPr>
            <a:picLocks noChangeAspect="1"/>
          </p:cNvPicPr>
          <p:nvPr/>
        </p:nvPicPr>
        <p:blipFill>
          <a:blip r:embed="rId5"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2742543090"/>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E33A20D-8A87-4511-936E-3C45E4BAB719}"/>
              </a:ext>
            </a:extLst>
          </p:cNvPr>
          <p:cNvSpPr>
            <a:spLocks noGrp="1"/>
          </p:cNvSpPr>
          <p:nvPr>
            <p:ph idx="1"/>
          </p:nvPr>
        </p:nvSpPr>
        <p:spPr>
          <a:xfrm>
            <a:off x="628650" y="1176868"/>
            <a:ext cx="7886700" cy="3080173"/>
          </a:xfrm>
        </p:spPr>
        <p:txBody>
          <a:bodyPr/>
          <a:lstStyle/>
          <a:p>
            <a:r>
              <a:rPr lang="fr-FR" dirty="0"/>
              <a:t>différentes stratégies pour mémoriser: pédagogie Waldorf, avec ses doigts, en chanson etc.</a:t>
            </a:r>
          </a:p>
          <a:p>
            <a:pPr marL="0" indent="0">
              <a:buNone/>
            </a:pPr>
            <a:r>
              <a:rPr lang="fr-FR" dirty="0"/>
              <a:t> </a:t>
            </a:r>
            <a:r>
              <a:rPr lang="fr-FR" dirty="0">
                <a:hlinkClick r:id="rId2"/>
              </a:rPr>
              <a:t>http://www.maitresseuh.fr/aider-les-eleves-qui-n-arrivent-pas-a-apprendre-leurs-tables-de-multip-a119831264</a:t>
            </a:r>
            <a:r>
              <a:rPr lang="fr-FR" dirty="0"/>
              <a:t> </a:t>
            </a:r>
          </a:p>
          <a:p>
            <a:r>
              <a:rPr lang="fr-FR" dirty="0"/>
              <a:t>vidéos des fondamentaux </a:t>
            </a:r>
            <a:r>
              <a:rPr lang="fr-FR" dirty="0">
                <a:hlinkClick r:id="rId3"/>
              </a:rPr>
              <a:t>https://www.reseau-canope.fr/lesfondamentaux/discipline/mathematiques/operations/multiplication-a-un-chiffre/tables-de-multiplication-de-6-a-9.html</a:t>
            </a:r>
            <a:r>
              <a:rPr lang="fr-FR" dirty="0"/>
              <a:t> </a:t>
            </a:r>
          </a:p>
          <a:p>
            <a:endParaRPr lang="fr-FR" dirty="0"/>
          </a:p>
        </p:txBody>
      </p:sp>
      <p:sp>
        <p:nvSpPr>
          <p:cNvPr id="3" name="Titre 2">
            <a:extLst>
              <a:ext uri="{FF2B5EF4-FFF2-40B4-BE49-F238E27FC236}">
                <a16:creationId xmlns:a16="http://schemas.microsoft.com/office/drawing/2014/main" id="{313E8624-7C6D-4150-A358-FA07CCBDBEFA}"/>
              </a:ext>
            </a:extLst>
          </p:cNvPr>
          <p:cNvSpPr>
            <a:spLocks noGrp="1"/>
          </p:cNvSpPr>
          <p:nvPr>
            <p:ph type="title"/>
          </p:nvPr>
        </p:nvSpPr>
        <p:spPr/>
        <p:txBody>
          <a:bodyPr>
            <a:normAutofit fontScale="90000"/>
          </a:bodyPr>
          <a:lstStyle/>
          <a:p>
            <a:r>
              <a:rPr lang="fr-FR" dirty="0"/>
              <a:t>Ressources pour l’enseignement des faits numériques</a:t>
            </a:r>
          </a:p>
        </p:txBody>
      </p:sp>
      <p:pic>
        <p:nvPicPr>
          <p:cNvPr id="5" name="Image 4" descr="2017_logo_academie_Guyane.jpg"/>
          <p:cNvPicPr>
            <a:picLocks noChangeAspect="1"/>
          </p:cNvPicPr>
          <p:nvPr/>
        </p:nvPicPr>
        <p:blipFill>
          <a:blip r:embed="rId4" cstate="print"/>
          <a:stretch>
            <a:fillRect/>
          </a:stretch>
        </p:blipFill>
        <p:spPr>
          <a:xfrm>
            <a:off x="0" y="5751703"/>
            <a:ext cx="1051381" cy="1108458"/>
          </a:xfrm>
          <a:prstGeom prst="rect">
            <a:avLst/>
          </a:prstGeom>
        </p:spPr>
      </p:pic>
    </p:spTree>
    <p:extLst>
      <p:ext uri="{BB962C8B-B14F-4D97-AF65-F5344CB8AC3E}">
        <p14:creationId xmlns:p14="http://schemas.microsoft.com/office/powerpoint/2010/main" val="1548134745"/>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3076" name="Espace réservé du numéro de diapositive 7"/>
          <p:cNvSpPr>
            <a:spLocks noGrp="1"/>
          </p:cNvSpPr>
          <p:nvPr>
            <p:ph type="sldNum" sz="quarter" idx="12"/>
          </p:nvPr>
        </p:nvSpPr>
        <p:spPr/>
        <p:txBody>
          <a:bodyPr/>
          <a:lstStyle/>
          <a:p>
            <a:pPr>
              <a:defRPr/>
            </a:pPr>
            <a:fld id="{656570F4-9573-462C-A476-1452E4963ED3}" type="slidenum">
              <a:rPr lang="fr-FR" smtClean="0">
                <a:solidFill>
                  <a:srgbClr val="000000"/>
                </a:solidFill>
                <a:latin typeface="Arial" pitchFamily="34" charset="0"/>
              </a:rPr>
              <a:pPr>
                <a:defRPr/>
              </a:pPr>
              <a:t>82</a:t>
            </a:fld>
            <a:endParaRPr lang="fr-FR">
              <a:solidFill>
                <a:srgbClr val="000000"/>
              </a:solidFill>
              <a:latin typeface="Arial" pitchFamily="34" charset="0"/>
            </a:endParaRPr>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5" name="Image 4">
            <a:extLst>
              <a:ext uri="{FF2B5EF4-FFF2-40B4-BE49-F238E27FC236}">
                <a16:creationId xmlns:a16="http://schemas.microsoft.com/office/drawing/2014/main" id="{23F0E29E-75D3-4CF6-98D3-F0D05A9A4B30}"/>
              </a:ext>
            </a:extLst>
          </p:cNvPr>
          <p:cNvPicPr>
            <a:picLocks noChangeAspect="1"/>
          </p:cNvPicPr>
          <p:nvPr/>
        </p:nvPicPr>
        <p:blipFill>
          <a:blip r:embed="rId4"/>
          <a:stretch>
            <a:fillRect/>
          </a:stretch>
        </p:blipFill>
        <p:spPr>
          <a:xfrm>
            <a:off x="39978" y="1915307"/>
            <a:ext cx="8934596" cy="964150"/>
          </a:xfrm>
          <a:prstGeom prst="rect">
            <a:avLst/>
          </a:prstGeom>
        </p:spPr>
      </p:pic>
      <p:sp>
        <p:nvSpPr>
          <p:cNvPr id="2" name="Rectangle 1">
            <a:extLst>
              <a:ext uri="{FF2B5EF4-FFF2-40B4-BE49-F238E27FC236}">
                <a16:creationId xmlns:a16="http://schemas.microsoft.com/office/drawing/2014/main" id="{C157FB24-2558-4305-A4D3-A4D79E1D20C5}"/>
              </a:ext>
            </a:extLst>
          </p:cNvPr>
          <p:cNvSpPr/>
          <p:nvPr/>
        </p:nvSpPr>
        <p:spPr>
          <a:xfrm>
            <a:off x="0" y="3429000"/>
            <a:ext cx="9144000" cy="3046988"/>
          </a:xfrm>
          <a:prstGeom prst="rect">
            <a:avLst/>
          </a:prstGeom>
          <a:solidFill>
            <a:srgbClr val="FFFF00"/>
          </a:solidFill>
        </p:spPr>
        <p:txBody>
          <a:bodyPr wrap="square">
            <a:spAutoFit/>
          </a:bodyPr>
          <a:lstStyle/>
          <a:p>
            <a:r>
              <a:rPr lang="fr-FR" sz="3200" dirty="0"/>
              <a:t>L'application permet de</a:t>
            </a:r>
            <a:r>
              <a:rPr lang="fr-FR" sz="3200" b="1" dirty="0"/>
              <a:t> travailler, de manière progressive et structurée</a:t>
            </a:r>
            <a:r>
              <a:rPr lang="fr-FR" sz="3200" dirty="0"/>
              <a:t>, la connaissance des nombres et des quantités, la mémorisation des tables, le calcul réfléchi autour de procédures identifiées et la résolution mentale de problèmes numériques.</a:t>
            </a:r>
          </a:p>
        </p:txBody>
      </p:sp>
    </p:spTree>
    <p:extLst>
      <p:ext uri="{BB962C8B-B14F-4D97-AF65-F5344CB8AC3E}">
        <p14:creationId xmlns:p14="http://schemas.microsoft.com/office/powerpoint/2010/main" val="18788918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bwMode="auto">
          <a:xfrm>
            <a:off x="4566160" y="1143001"/>
            <a:ext cx="4326321" cy="99648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a:ln>
                  <a:noFill/>
                </a:ln>
                <a:solidFill>
                  <a:sysClr val="windowText" lastClr="000000"/>
                </a:solidFill>
                <a:effectLst/>
                <a:uLnTx/>
                <a:uFillTx/>
              </a:rPr>
              <a:t>CALCUL@TICE</a:t>
            </a:r>
          </a:p>
        </p:txBody>
      </p:sp>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3076" name="Espace réservé du numéro de diapositive 7"/>
          <p:cNvSpPr>
            <a:spLocks noGrp="1"/>
          </p:cNvSpPr>
          <p:nvPr>
            <p:ph type="sldNum" sz="quarter" idx="12"/>
          </p:nvPr>
        </p:nvSpPr>
        <p:spPr/>
        <p:txBody>
          <a:bodyPr/>
          <a:lstStyle/>
          <a:p>
            <a:pPr>
              <a:defRPr/>
            </a:pPr>
            <a:fld id="{656570F4-9573-462C-A476-1452E4963ED3}" type="slidenum">
              <a:rPr lang="fr-FR" smtClean="0">
                <a:solidFill>
                  <a:srgbClr val="000000"/>
                </a:solidFill>
                <a:latin typeface="Arial" pitchFamily="34" charset="0"/>
              </a:rPr>
              <a:pPr>
                <a:defRPr/>
              </a:pPr>
              <a:t>83</a:t>
            </a:fld>
            <a:endParaRPr lang="fr-FR">
              <a:solidFill>
                <a:srgbClr val="000000"/>
              </a:solidFill>
              <a:latin typeface="Arial" pitchFamily="34" charset="0"/>
            </a:endParaRPr>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pic>
        <p:nvPicPr>
          <p:cNvPr id="2054" name="Picture 8">
            <a:hlinkClick r:id="rId3" action="ppaction://hlinkfile"/>
          </p:cNvPr>
          <p:cNvPicPr>
            <a:picLocks noChangeAspect="1" noChangeArrowheads="1"/>
          </p:cNvPicPr>
          <p:nvPr/>
        </p:nvPicPr>
        <p:blipFill>
          <a:blip r:embed="rId4" cstate="print"/>
          <a:srcRect/>
          <a:stretch>
            <a:fillRect/>
          </a:stretch>
        </p:blipFill>
        <p:spPr bwMode="auto">
          <a:xfrm>
            <a:off x="269917" y="1484786"/>
            <a:ext cx="4211597" cy="2247429"/>
          </a:xfrm>
          <a:prstGeom prst="rect">
            <a:avLst/>
          </a:prstGeom>
          <a:solidFill>
            <a:srgbClr val="FFFFFF"/>
          </a:solidFill>
          <a:ln w="9525">
            <a:noFill/>
            <a:miter lim="800000"/>
            <a:headEnd/>
            <a:tailEnd/>
          </a:ln>
        </p:spPr>
      </p:pic>
      <p:pic>
        <p:nvPicPr>
          <p:cNvPr id="2056" name="Picture 29"/>
          <p:cNvPicPr>
            <a:picLocks noChangeAspect="1" noChangeArrowheads="1"/>
          </p:cNvPicPr>
          <p:nvPr/>
        </p:nvPicPr>
        <p:blipFill>
          <a:blip r:embed="rId5" cstate="print"/>
          <a:srcRect/>
          <a:stretch>
            <a:fillRect/>
          </a:stretch>
        </p:blipFill>
        <p:spPr bwMode="auto">
          <a:xfrm>
            <a:off x="269917" y="3801149"/>
            <a:ext cx="4192547" cy="2061491"/>
          </a:xfrm>
          <a:prstGeom prst="rect">
            <a:avLst/>
          </a:prstGeom>
          <a:solidFill>
            <a:srgbClr val="FFFFFF"/>
          </a:solidFill>
          <a:ln w="9525">
            <a:noFill/>
            <a:miter lim="800000"/>
            <a:headEnd/>
            <a:tailEnd/>
          </a:ln>
        </p:spPr>
      </p:pic>
      <p:pic>
        <p:nvPicPr>
          <p:cNvPr id="2057" name="Picture 30"/>
          <p:cNvPicPr>
            <a:picLocks noChangeAspect="1" noChangeArrowheads="1"/>
          </p:cNvPicPr>
          <p:nvPr/>
        </p:nvPicPr>
        <p:blipFill>
          <a:blip r:embed="rId6" cstate="print"/>
          <a:srcRect/>
          <a:stretch>
            <a:fillRect/>
          </a:stretch>
        </p:blipFill>
        <p:spPr bwMode="auto">
          <a:xfrm>
            <a:off x="4566160" y="2718594"/>
            <a:ext cx="4326321" cy="2430462"/>
          </a:xfrm>
          <a:prstGeom prst="rect">
            <a:avLst/>
          </a:prstGeom>
          <a:solidFill>
            <a:srgbClr val="FFFFFF"/>
          </a:solidFill>
          <a:ln w="9525">
            <a:noFill/>
            <a:miter lim="800000"/>
            <a:headEnd/>
            <a:tailEnd/>
          </a:ln>
        </p:spPr>
      </p:pic>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7" cstate="print"/>
          <a:stretch>
            <a:fillRect/>
          </a:stretch>
        </p:blipFill>
        <p:spPr>
          <a:xfrm>
            <a:off x="7596336" y="5369116"/>
            <a:ext cx="1378237" cy="1453058"/>
          </a:xfrm>
          <a:prstGeom prst="rect">
            <a:avLst/>
          </a:prstGeom>
        </p:spPr>
      </p:pic>
    </p:spTree>
    <p:extLst>
      <p:ext uri="{BB962C8B-B14F-4D97-AF65-F5344CB8AC3E}">
        <p14:creationId xmlns:p14="http://schemas.microsoft.com/office/powerpoint/2010/main" val="14543647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sp>
        <p:nvSpPr>
          <p:cNvPr id="5" name="ZoneTexte 4">
            <a:extLst>
              <a:ext uri="{FF2B5EF4-FFF2-40B4-BE49-F238E27FC236}">
                <a16:creationId xmlns:a16="http://schemas.microsoft.com/office/drawing/2014/main" id="{A8EAAD5B-8198-4F1D-AB7A-881F5B48BF8F}"/>
              </a:ext>
            </a:extLst>
          </p:cNvPr>
          <p:cNvSpPr txBox="1"/>
          <p:nvPr/>
        </p:nvSpPr>
        <p:spPr>
          <a:xfrm>
            <a:off x="1979712" y="1700808"/>
            <a:ext cx="2668490" cy="1080120"/>
          </a:xfrm>
          <a:prstGeom prst="rect">
            <a:avLst/>
          </a:prstGeom>
          <a:noFill/>
        </p:spPr>
        <p:txBody>
          <a:bodyPr wrap="square" rtlCol="0">
            <a:spAutoFit/>
          </a:bodyPr>
          <a:lstStyle/>
          <a:p>
            <a:endParaRPr lang="fr-FR" dirty="0"/>
          </a:p>
        </p:txBody>
      </p:sp>
      <p:pic>
        <p:nvPicPr>
          <p:cNvPr id="7" name="Image 6">
            <a:extLst>
              <a:ext uri="{FF2B5EF4-FFF2-40B4-BE49-F238E27FC236}">
                <a16:creationId xmlns:a16="http://schemas.microsoft.com/office/drawing/2014/main" id="{99BAB67A-516A-4E03-BB02-E1795482F1B7}"/>
              </a:ext>
            </a:extLst>
          </p:cNvPr>
          <p:cNvPicPr>
            <a:picLocks noChangeAspect="1"/>
          </p:cNvPicPr>
          <p:nvPr/>
        </p:nvPicPr>
        <p:blipFill>
          <a:blip r:embed="rId4"/>
          <a:stretch>
            <a:fillRect/>
          </a:stretch>
        </p:blipFill>
        <p:spPr>
          <a:xfrm>
            <a:off x="2195736" y="2019314"/>
            <a:ext cx="2016224" cy="584859"/>
          </a:xfrm>
          <a:prstGeom prst="rect">
            <a:avLst/>
          </a:prstGeom>
        </p:spPr>
      </p:pic>
      <p:pic>
        <p:nvPicPr>
          <p:cNvPr id="8" name="Image 7">
            <a:extLst>
              <a:ext uri="{FF2B5EF4-FFF2-40B4-BE49-F238E27FC236}">
                <a16:creationId xmlns:a16="http://schemas.microsoft.com/office/drawing/2014/main" id="{6CFA7FAB-842A-4D04-848E-1073027CD7CA}"/>
              </a:ext>
            </a:extLst>
          </p:cNvPr>
          <p:cNvPicPr>
            <a:picLocks noChangeAspect="1"/>
          </p:cNvPicPr>
          <p:nvPr/>
        </p:nvPicPr>
        <p:blipFill>
          <a:blip r:embed="rId5"/>
          <a:stretch>
            <a:fillRect/>
          </a:stretch>
        </p:blipFill>
        <p:spPr>
          <a:xfrm>
            <a:off x="6368356" y="1226907"/>
            <a:ext cx="2239158" cy="649527"/>
          </a:xfrm>
          <a:prstGeom prst="rect">
            <a:avLst/>
          </a:prstGeom>
        </p:spPr>
      </p:pic>
      <p:sp>
        <p:nvSpPr>
          <p:cNvPr id="11" name="ZoneTexte 10">
            <a:extLst>
              <a:ext uri="{FF2B5EF4-FFF2-40B4-BE49-F238E27FC236}">
                <a16:creationId xmlns:a16="http://schemas.microsoft.com/office/drawing/2014/main" id="{E38A4E84-E2FB-4F73-991E-1C95F6F45336}"/>
              </a:ext>
            </a:extLst>
          </p:cNvPr>
          <p:cNvSpPr txBox="1"/>
          <p:nvPr/>
        </p:nvSpPr>
        <p:spPr>
          <a:xfrm>
            <a:off x="6825681" y="2636067"/>
            <a:ext cx="1080120" cy="369332"/>
          </a:xfrm>
          <a:prstGeom prst="rect">
            <a:avLst/>
          </a:prstGeom>
          <a:solidFill>
            <a:schemeClr val="accent6">
              <a:lumMod val="40000"/>
              <a:lumOff val="60000"/>
            </a:schemeClr>
          </a:solidFill>
        </p:spPr>
        <p:txBody>
          <a:bodyPr wrap="square" rtlCol="0">
            <a:spAutoFit/>
          </a:bodyPr>
          <a:lstStyle/>
          <a:p>
            <a:r>
              <a:rPr lang="fr-FR" dirty="0"/>
              <a:t>ANDROID</a:t>
            </a:r>
          </a:p>
        </p:txBody>
      </p:sp>
      <p:sp>
        <p:nvSpPr>
          <p:cNvPr id="14" name="ZoneTexte 13">
            <a:extLst>
              <a:ext uri="{FF2B5EF4-FFF2-40B4-BE49-F238E27FC236}">
                <a16:creationId xmlns:a16="http://schemas.microsoft.com/office/drawing/2014/main" id="{25D88A15-B7B6-4E27-B45A-EB12BA690FA5}"/>
              </a:ext>
            </a:extLst>
          </p:cNvPr>
          <p:cNvSpPr txBox="1"/>
          <p:nvPr/>
        </p:nvSpPr>
        <p:spPr>
          <a:xfrm>
            <a:off x="2592633" y="3322383"/>
            <a:ext cx="1080119" cy="369332"/>
          </a:xfrm>
          <a:prstGeom prst="rect">
            <a:avLst/>
          </a:prstGeom>
          <a:solidFill>
            <a:schemeClr val="accent1"/>
          </a:solidFill>
        </p:spPr>
        <p:txBody>
          <a:bodyPr wrap="square" rtlCol="0">
            <a:spAutoFit/>
          </a:bodyPr>
          <a:lstStyle/>
          <a:p>
            <a:pPr algn="ctr"/>
            <a:r>
              <a:rPr lang="fr-FR" dirty="0"/>
              <a:t>IOS</a:t>
            </a:r>
          </a:p>
        </p:txBody>
      </p:sp>
      <p:sp>
        <p:nvSpPr>
          <p:cNvPr id="15" name="ZoneTexte 14">
            <a:extLst>
              <a:ext uri="{FF2B5EF4-FFF2-40B4-BE49-F238E27FC236}">
                <a16:creationId xmlns:a16="http://schemas.microsoft.com/office/drawing/2014/main" id="{A02565AB-B1A3-4F81-AA18-A617CCD61286}"/>
              </a:ext>
            </a:extLst>
          </p:cNvPr>
          <p:cNvSpPr txBox="1"/>
          <p:nvPr/>
        </p:nvSpPr>
        <p:spPr>
          <a:xfrm>
            <a:off x="6506323" y="3499484"/>
            <a:ext cx="2376264" cy="369332"/>
          </a:xfrm>
          <a:prstGeom prst="rect">
            <a:avLst/>
          </a:prstGeom>
          <a:solidFill>
            <a:srgbClr val="FFFF00"/>
          </a:solidFill>
        </p:spPr>
        <p:txBody>
          <a:bodyPr wrap="square" rtlCol="0">
            <a:spAutoFit/>
          </a:bodyPr>
          <a:lstStyle/>
          <a:p>
            <a:r>
              <a:rPr lang="fr-FR" dirty="0"/>
              <a:t>APPLICATION EN LIGNE</a:t>
            </a:r>
          </a:p>
        </p:txBody>
      </p:sp>
      <p:pic>
        <p:nvPicPr>
          <p:cNvPr id="23" name="Image 22">
            <a:extLst>
              <a:ext uri="{FF2B5EF4-FFF2-40B4-BE49-F238E27FC236}">
                <a16:creationId xmlns:a16="http://schemas.microsoft.com/office/drawing/2014/main" id="{7957C997-DED0-4FD5-A116-CE68CE62BA01}"/>
              </a:ext>
            </a:extLst>
          </p:cNvPr>
          <p:cNvPicPr>
            <a:picLocks noChangeAspect="1"/>
          </p:cNvPicPr>
          <p:nvPr/>
        </p:nvPicPr>
        <p:blipFill>
          <a:blip r:embed="rId6"/>
          <a:stretch>
            <a:fillRect/>
          </a:stretch>
        </p:blipFill>
        <p:spPr>
          <a:xfrm>
            <a:off x="-1" y="4480004"/>
            <a:ext cx="4896293" cy="2448272"/>
          </a:xfrm>
          <a:prstGeom prst="rect">
            <a:avLst/>
          </a:prstGeom>
        </p:spPr>
      </p:pic>
      <p:sp>
        <p:nvSpPr>
          <p:cNvPr id="16" name="Flèche : courbe vers la droite 15">
            <a:extLst>
              <a:ext uri="{FF2B5EF4-FFF2-40B4-BE49-F238E27FC236}">
                <a16:creationId xmlns:a16="http://schemas.microsoft.com/office/drawing/2014/main" id="{6DF87E60-55DB-4171-9A5F-ED67E24737F8}"/>
              </a:ext>
            </a:extLst>
          </p:cNvPr>
          <p:cNvSpPr/>
          <p:nvPr/>
        </p:nvSpPr>
        <p:spPr>
          <a:xfrm rot="20797841">
            <a:off x="399443" y="2586737"/>
            <a:ext cx="1802733" cy="14051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Flèche : courbe vers la droite 24">
            <a:extLst>
              <a:ext uri="{FF2B5EF4-FFF2-40B4-BE49-F238E27FC236}">
                <a16:creationId xmlns:a16="http://schemas.microsoft.com/office/drawing/2014/main" id="{874B8078-51CE-42D9-9808-73EB398D5F9C}"/>
              </a:ext>
            </a:extLst>
          </p:cNvPr>
          <p:cNvSpPr/>
          <p:nvPr/>
        </p:nvSpPr>
        <p:spPr>
          <a:xfrm rot="20797841">
            <a:off x="4580073" y="1935117"/>
            <a:ext cx="1802733" cy="14051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 bas 16">
            <a:extLst>
              <a:ext uri="{FF2B5EF4-FFF2-40B4-BE49-F238E27FC236}">
                <a16:creationId xmlns:a16="http://schemas.microsoft.com/office/drawing/2014/main" id="{23C31C6F-9B22-4838-B482-9B913F837B41}"/>
              </a:ext>
            </a:extLst>
          </p:cNvPr>
          <p:cNvSpPr/>
          <p:nvPr/>
        </p:nvSpPr>
        <p:spPr>
          <a:xfrm rot="3080365">
            <a:off x="5589156" y="3481818"/>
            <a:ext cx="134467" cy="17296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8FC18AE7-38F4-410A-912F-0C70087640A3}"/>
              </a:ext>
            </a:extLst>
          </p:cNvPr>
          <p:cNvPicPr>
            <a:picLocks noChangeAspect="1"/>
          </p:cNvPicPr>
          <p:nvPr/>
        </p:nvPicPr>
        <p:blipFill>
          <a:blip r:embed="rId7"/>
          <a:stretch>
            <a:fillRect/>
          </a:stretch>
        </p:blipFill>
        <p:spPr>
          <a:xfrm>
            <a:off x="7047237" y="5341869"/>
            <a:ext cx="2096763" cy="1586407"/>
          </a:xfrm>
          <a:prstGeom prst="rect">
            <a:avLst/>
          </a:prstGeom>
        </p:spPr>
      </p:pic>
      <p:sp>
        <p:nvSpPr>
          <p:cNvPr id="3" name="Rectangle 2">
            <a:extLst>
              <a:ext uri="{FF2B5EF4-FFF2-40B4-BE49-F238E27FC236}">
                <a16:creationId xmlns:a16="http://schemas.microsoft.com/office/drawing/2014/main" id="{F4E4CE43-E028-4024-B383-AD84E0B3570F}"/>
              </a:ext>
            </a:extLst>
          </p:cNvPr>
          <p:cNvSpPr/>
          <p:nvPr/>
        </p:nvSpPr>
        <p:spPr>
          <a:xfrm>
            <a:off x="101968" y="1070554"/>
            <a:ext cx="1949188" cy="369332"/>
          </a:xfrm>
          <a:prstGeom prst="rect">
            <a:avLst/>
          </a:prstGeom>
          <a:solidFill>
            <a:schemeClr val="accent6">
              <a:lumMod val="60000"/>
              <a:lumOff val="40000"/>
            </a:schemeClr>
          </a:solidFill>
        </p:spPr>
        <p:txBody>
          <a:bodyPr wrap="none">
            <a:spAutoFit/>
          </a:bodyPr>
          <a:lstStyle/>
          <a:p>
            <a:r>
              <a:rPr lang="fr-FR" b="1" dirty="0"/>
              <a:t>calcul@TICEv4.exe</a:t>
            </a:r>
            <a:endParaRPr lang="fr-FR" dirty="0"/>
          </a:p>
        </p:txBody>
      </p:sp>
      <p:pic>
        <p:nvPicPr>
          <p:cNvPr id="4" name="Image 3">
            <a:extLst>
              <a:ext uri="{FF2B5EF4-FFF2-40B4-BE49-F238E27FC236}">
                <a16:creationId xmlns:a16="http://schemas.microsoft.com/office/drawing/2014/main" id="{5DB15246-0B7C-42D9-B5D7-0B9C96F6BB26}"/>
              </a:ext>
            </a:extLst>
          </p:cNvPr>
          <p:cNvPicPr>
            <a:picLocks noChangeAspect="1"/>
          </p:cNvPicPr>
          <p:nvPr/>
        </p:nvPicPr>
        <p:blipFill>
          <a:blip r:embed="rId8"/>
          <a:stretch>
            <a:fillRect/>
          </a:stretch>
        </p:blipFill>
        <p:spPr>
          <a:xfrm>
            <a:off x="2195736" y="885598"/>
            <a:ext cx="625662" cy="542793"/>
          </a:xfrm>
          <a:prstGeom prst="rect">
            <a:avLst/>
          </a:prstGeom>
        </p:spPr>
      </p:pic>
      <p:sp>
        <p:nvSpPr>
          <p:cNvPr id="6" name="AutoShape 2" descr="Résultat de recherche d'images pour &quot;photo tablette samsung&quot;">
            <a:extLst>
              <a:ext uri="{FF2B5EF4-FFF2-40B4-BE49-F238E27FC236}">
                <a16:creationId xmlns:a16="http://schemas.microsoft.com/office/drawing/2014/main" id="{72DB9BA3-7FE0-4F8E-A1A0-3AA0CFDB245B}"/>
              </a:ext>
            </a:extLst>
          </p:cNvPr>
          <p:cNvSpPr>
            <a:spLocks noChangeAspect="1" noChangeArrowheads="1"/>
          </p:cNvSpPr>
          <p:nvPr/>
        </p:nvSpPr>
        <p:spPr bwMode="auto">
          <a:xfrm>
            <a:off x="3733800" y="2590800"/>
            <a:ext cx="1676400"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4" descr="Résultat de recherche d'images pour &quot;photo tablette samsung&quot;">
            <a:extLst>
              <a:ext uri="{FF2B5EF4-FFF2-40B4-BE49-F238E27FC236}">
                <a16:creationId xmlns:a16="http://schemas.microsoft.com/office/drawing/2014/main" id="{E3EB71BC-E11D-4DDA-A7EB-4B04B6CED8BB}"/>
              </a:ext>
            </a:extLst>
          </p:cNvPr>
          <p:cNvSpPr>
            <a:spLocks noChangeAspect="1" noChangeArrowheads="1"/>
          </p:cNvSpPr>
          <p:nvPr/>
        </p:nvSpPr>
        <p:spPr bwMode="auto">
          <a:xfrm>
            <a:off x="3886200" y="2743200"/>
            <a:ext cx="1676400"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Image 12">
            <a:extLst>
              <a:ext uri="{FF2B5EF4-FFF2-40B4-BE49-F238E27FC236}">
                <a16:creationId xmlns:a16="http://schemas.microsoft.com/office/drawing/2014/main" id="{3E9930D7-652F-47AF-BAD1-72C681260C7C}"/>
              </a:ext>
            </a:extLst>
          </p:cNvPr>
          <p:cNvPicPr>
            <a:picLocks noChangeAspect="1"/>
          </p:cNvPicPr>
          <p:nvPr/>
        </p:nvPicPr>
        <p:blipFill>
          <a:blip r:embed="rId9"/>
          <a:stretch>
            <a:fillRect/>
          </a:stretch>
        </p:blipFill>
        <p:spPr>
          <a:xfrm>
            <a:off x="4255983" y="1003685"/>
            <a:ext cx="1027746" cy="1027746"/>
          </a:xfrm>
          <a:prstGeom prst="rect">
            <a:avLst/>
          </a:prstGeom>
        </p:spPr>
      </p:pic>
      <p:sp>
        <p:nvSpPr>
          <p:cNvPr id="18" name="AutoShape 6" descr="Résultat de recherche d'images pour &quot;photo ordinateur portable&quot;">
            <a:extLst>
              <a:ext uri="{FF2B5EF4-FFF2-40B4-BE49-F238E27FC236}">
                <a16:creationId xmlns:a16="http://schemas.microsoft.com/office/drawing/2014/main" id="{90E81A5C-130B-4B3B-B39F-D9929A6D1434}"/>
              </a:ext>
            </a:extLst>
          </p:cNvPr>
          <p:cNvSpPr>
            <a:spLocks noChangeAspect="1" noChangeArrowheads="1"/>
          </p:cNvSpPr>
          <p:nvPr/>
        </p:nvSpPr>
        <p:spPr bwMode="auto">
          <a:xfrm>
            <a:off x="3833813" y="2876550"/>
            <a:ext cx="1476375" cy="110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9" name="Image 18">
            <a:extLst>
              <a:ext uri="{FF2B5EF4-FFF2-40B4-BE49-F238E27FC236}">
                <a16:creationId xmlns:a16="http://schemas.microsoft.com/office/drawing/2014/main" id="{06861B4F-1D38-4E4B-BEC1-4C3704A601EE}"/>
              </a:ext>
            </a:extLst>
          </p:cNvPr>
          <p:cNvPicPr>
            <a:picLocks noChangeAspect="1"/>
          </p:cNvPicPr>
          <p:nvPr/>
        </p:nvPicPr>
        <p:blipFill>
          <a:blip r:embed="rId10"/>
          <a:stretch>
            <a:fillRect/>
          </a:stretch>
        </p:blipFill>
        <p:spPr>
          <a:xfrm>
            <a:off x="6882264" y="4052892"/>
            <a:ext cx="1476375" cy="1104900"/>
          </a:xfrm>
          <a:prstGeom prst="rect">
            <a:avLst/>
          </a:prstGeom>
        </p:spPr>
      </p:pic>
      <p:sp>
        <p:nvSpPr>
          <p:cNvPr id="20" name="Flèche : courbe vers la droite 19">
            <a:extLst>
              <a:ext uri="{FF2B5EF4-FFF2-40B4-BE49-F238E27FC236}">
                <a16:creationId xmlns:a16="http://schemas.microsoft.com/office/drawing/2014/main" id="{E2289904-F2AA-4D0D-9914-3CF03CD81BA4}"/>
              </a:ext>
            </a:extLst>
          </p:cNvPr>
          <p:cNvSpPr/>
          <p:nvPr/>
        </p:nvSpPr>
        <p:spPr>
          <a:xfrm>
            <a:off x="6368356" y="4939402"/>
            <a:ext cx="399380" cy="6916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019994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3076" name="Espace réservé du numéro de diapositive 7"/>
          <p:cNvSpPr>
            <a:spLocks noGrp="1"/>
          </p:cNvSpPr>
          <p:nvPr>
            <p:ph type="sldNum" sz="quarter" idx="12"/>
          </p:nvPr>
        </p:nvSpPr>
        <p:spPr/>
        <p:txBody>
          <a:bodyPr/>
          <a:lstStyle/>
          <a:p>
            <a:pPr>
              <a:defRPr/>
            </a:pPr>
            <a:fld id="{656570F4-9573-462C-A476-1452E4963ED3}" type="slidenum">
              <a:rPr lang="fr-FR" smtClean="0">
                <a:solidFill>
                  <a:srgbClr val="000000"/>
                </a:solidFill>
                <a:latin typeface="Arial" pitchFamily="34" charset="0"/>
              </a:rPr>
              <a:pPr>
                <a:defRPr/>
              </a:pPr>
              <a:t>85</a:t>
            </a:fld>
            <a:endParaRPr lang="fr-FR">
              <a:solidFill>
                <a:srgbClr val="000000"/>
              </a:solidFill>
              <a:latin typeface="Arial" pitchFamily="34" charset="0"/>
            </a:endParaRPr>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2" cstate="print"/>
          <a:stretch>
            <a:fillRect/>
          </a:stretch>
        </p:blipFill>
        <p:spPr>
          <a:xfrm>
            <a:off x="7596336" y="5369116"/>
            <a:ext cx="1378237" cy="1453058"/>
          </a:xfrm>
          <a:prstGeom prst="rect">
            <a:avLst/>
          </a:prstGeom>
        </p:spPr>
      </p:pic>
      <p:pic>
        <p:nvPicPr>
          <p:cNvPr id="4" name="Image 3">
            <a:extLst>
              <a:ext uri="{FF2B5EF4-FFF2-40B4-BE49-F238E27FC236}">
                <a16:creationId xmlns:a16="http://schemas.microsoft.com/office/drawing/2014/main" id="{E51ABDD3-FCD5-4013-ADBE-E84374790AD3}"/>
              </a:ext>
            </a:extLst>
          </p:cNvPr>
          <p:cNvPicPr>
            <a:picLocks noChangeAspect="1"/>
          </p:cNvPicPr>
          <p:nvPr/>
        </p:nvPicPr>
        <p:blipFill>
          <a:blip r:embed="rId3"/>
          <a:stretch>
            <a:fillRect/>
          </a:stretch>
        </p:blipFill>
        <p:spPr>
          <a:xfrm>
            <a:off x="-52388" y="764704"/>
            <a:ext cx="9039765" cy="6192688"/>
          </a:xfrm>
          <a:prstGeom prst="rect">
            <a:avLst/>
          </a:prstGeom>
        </p:spPr>
      </p:pic>
    </p:spTree>
    <p:extLst>
      <p:ext uri="{BB962C8B-B14F-4D97-AF65-F5344CB8AC3E}">
        <p14:creationId xmlns:p14="http://schemas.microsoft.com/office/powerpoint/2010/main" val="32085316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3076" name="Espace réservé du numéro de diapositive 7"/>
          <p:cNvSpPr>
            <a:spLocks noGrp="1"/>
          </p:cNvSpPr>
          <p:nvPr>
            <p:ph type="sldNum" sz="quarter" idx="12"/>
          </p:nvPr>
        </p:nvSpPr>
        <p:spPr/>
        <p:txBody>
          <a:bodyPr/>
          <a:lstStyle/>
          <a:p>
            <a:pPr>
              <a:defRPr/>
            </a:pPr>
            <a:fld id="{656570F4-9573-462C-A476-1452E4963ED3}" type="slidenum">
              <a:rPr lang="fr-FR" smtClean="0">
                <a:solidFill>
                  <a:srgbClr val="000000"/>
                </a:solidFill>
                <a:latin typeface="Arial" pitchFamily="34" charset="0"/>
              </a:rPr>
              <a:pPr>
                <a:defRPr/>
              </a:pPr>
              <a:t>86</a:t>
            </a:fld>
            <a:endParaRPr lang="fr-FR">
              <a:solidFill>
                <a:srgbClr val="000000"/>
              </a:solidFill>
              <a:latin typeface="Arial" pitchFamily="34" charset="0"/>
            </a:endParaRPr>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2" cstate="print"/>
          <a:stretch>
            <a:fillRect/>
          </a:stretch>
        </p:blipFill>
        <p:spPr>
          <a:xfrm>
            <a:off x="7596336" y="5369116"/>
            <a:ext cx="1378237" cy="1453058"/>
          </a:xfrm>
          <a:prstGeom prst="rect">
            <a:avLst/>
          </a:prstGeom>
        </p:spPr>
      </p:pic>
      <p:pic>
        <p:nvPicPr>
          <p:cNvPr id="2" name="Image 1">
            <a:extLst>
              <a:ext uri="{FF2B5EF4-FFF2-40B4-BE49-F238E27FC236}">
                <a16:creationId xmlns:a16="http://schemas.microsoft.com/office/drawing/2014/main" id="{24481D69-B986-413A-9630-96B45760E44D}"/>
              </a:ext>
            </a:extLst>
          </p:cNvPr>
          <p:cNvPicPr>
            <a:picLocks noChangeAspect="1"/>
          </p:cNvPicPr>
          <p:nvPr/>
        </p:nvPicPr>
        <p:blipFill>
          <a:blip r:embed="rId3"/>
          <a:stretch>
            <a:fillRect/>
          </a:stretch>
        </p:blipFill>
        <p:spPr>
          <a:xfrm>
            <a:off x="-52388" y="904874"/>
            <a:ext cx="9196387" cy="5942431"/>
          </a:xfrm>
          <a:prstGeom prst="rect">
            <a:avLst/>
          </a:prstGeom>
        </p:spPr>
      </p:pic>
    </p:spTree>
    <p:extLst>
      <p:ext uri="{BB962C8B-B14F-4D97-AF65-F5344CB8AC3E}">
        <p14:creationId xmlns:p14="http://schemas.microsoft.com/office/powerpoint/2010/main" val="35205460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3076" name="Espace réservé du numéro de diapositive 7"/>
          <p:cNvSpPr>
            <a:spLocks noGrp="1"/>
          </p:cNvSpPr>
          <p:nvPr>
            <p:ph type="sldNum" sz="quarter" idx="12"/>
          </p:nvPr>
        </p:nvSpPr>
        <p:spPr/>
        <p:txBody>
          <a:bodyPr/>
          <a:lstStyle/>
          <a:p>
            <a:pPr>
              <a:defRPr/>
            </a:pPr>
            <a:fld id="{656570F4-9573-462C-A476-1452E4963ED3}" type="slidenum">
              <a:rPr lang="fr-FR" smtClean="0">
                <a:solidFill>
                  <a:srgbClr val="000000"/>
                </a:solidFill>
                <a:latin typeface="Arial" pitchFamily="34" charset="0"/>
              </a:rPr>
              <a:pPr>
                <a:defRPr/>
              </a:pPr>
              <a:t>87</a:t>
            </a:fld>
            <a:endParaRPr lang="fr-FR">
              <a:solidFill>
                <a:srgbClr val="000000"/>
              </a:solidFill>
              <a:latin typeface="Arial" pitchFamily="34" charset="0"/>
            </a:endParaRPr>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2" cstate="print"/>
          <a:stretch>
            <a:fillRect/>
          </a:stretch>
        </p:blipFill>
        <p:spPr>
          <a:xfrm>
            <a:off x="7596336" y="5369116"/>
            <a:ext cx="1378237" cy="1453058"/>
          </a:xfrm>
          <a:prstGeom prst="rect">
            <a:avLst/>
          </a:prstGeom>
        </p:spPr>
      </p:pic>
      <p:pic>
        <p:nvPicPr>
          <p:cNvPr id="3" name="Image 2">
            <a:extLst>
              <a:ext uri="{FF2B5EF4-FFF2-40B4-BE49-F238E27FC236}">
                <a16:creationId xmlns:a16="http://schemas.microsoft.com/office/drawing/2014/main" id="{80482508-04A9-4FF0-91D0-DB0565B27F10}"/>
              </a:ext>
            </a:extLst>
          </p:cNvPr>
          <p:cNvPicPr>
            <a:picLocks noChangeAspect="1"/>
          </p:cNvPicPr>
          <p:nvPr/>
        </p:nvPicPr>
        <p:blipFill>
          <a:blip r:embed="rId3"/>
          <a:stretch>
            <a:fillRect/>
          </a:stretch>
        </p:blipFill>
        <p:spPr>
          <a:xfrm>
            <a:off x="26362" y="918466"/>
            <a:ext cx="4698038" cy="2816932"/>
          </a:xfrm>
          <a:prstGeom prst="rect">
            <a:avLst/>
          </a:prstGeom>
        </p:spPr>
      </p:pic>
      <p:pic>
        <p:nvPicPr>
          <p:cNvPr id="4" name="Image 3">
            <a:extLst>
              <a:ext uri="{FF2B5EF4-FFF2-40B4-BE49-F238E27FC236}">
                <a16:creationId xmlns:a16="http://schemas.microsoft.com/office/drawing/2014/main" id="{83EEBE9D-0D4A-4720-B274-FCB13EF52324}"/>
              </a:ext>
            </a:extLst>
          </p:cNvPr>
          <p:cNvPicPr>
            <a:picLocks noChangeAspect="1"/>
          </p:cNvPicPr>
          <p:nvPr/>
        </p:nvPicPr>
        <p:blipFill>
          <a:blip r:embed="rId4"/>
          <a:stretch>
            <a:fillRect/>
          </a:stretch>
        </p:blipFill>
        <p:spPr>
          <a:xfrm>
            <a:off x="13618" y="4152900"/>
            <a:ext cx="5438775" cy="2705100"/>
          </a:xfrm>
          <a:prstGeom prst="rect">
            <a:avLst/>
          </a:prstGeom>
        </p:spPr>
      </p:pic>
    </p:spTree>
    <p:extLst>
      <p:ext uri="{BB962C8B-B14F-4D97-AF65-F5344CB8AC3E}">
        <p14:creationId xmlns:p14="http://schemas.microsoft.com/office/powerpoint/2010/main" val="4894821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3076" name="Espace réservé du numéro de diapositive 7"/>
          <p:cNvSpPr>
            <a:spLocks noGrp="1"/>
          </p:cNvSpPr>
          <p:nvPr>
            <p:ph type="sldNum" sz="quarter" idx="12"/>
          </p:nvPr>
        </p:nvSpPr>
        <p:spPr/>
        <p:txBody>
          <a:bodyPr/>
          <a:lstStyle/>
          <a:p>
            <a:pPr>
              <a:defRPr/>
            </a:pPr>
            <a:fld id="{656570F4-9573-462C-A476-1452E4963ED3}" type="slidenum">
              <a:rPr lang="fr-FR" smtClean="0">
                <a:solidFill>
                  <a:srgbClr val="000000"/>
                </a:solidFill>
                <a:latin typeface="Arial" pitchFamily="34" charset="0"/>
              </a:rPr>
              <a:pPr>
                <a:defRPr/>
              </a:pPr>
              <a:t>88</a:t>
            </a:fld>
            <a:endParaRPr lang="fr-FR">
              <a:solidFill>
                <a:srgbClr val="000000"/>
              </a:solidFill>
              <a:latin typeface="Arial" pitchFamily="34" charset="0"/>
            </a:endParaRPr>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2" cstate="print"/>
          <a:stretch>
            <a:fillRect/>
          </a:stretch>
        </p:blipFill>
        <p:spPr>
          <a:xfrm>
            <a:off x="7596336" y="5369116"/>
            <a:ext cx="1378237" cy="1453058"/>
          </a:xfrm>
          <a:prstGeom prst="rect">
            <a:avLst/>
          </a:prstGeom>
        </p:spPr>
      </p:pic>
      <p:pic>
        <p:nvPicPr>
          <p:cNvPr id="5" name="Image 4">
            <a:extLst>
              <a:ext uri="{FF2B5EF4-FFF2-40B4-BE49-F238E27FC236}">
                <a16:creationId xmlns:a16="http://schemas.microsoft.com/office/drawing/2014/main" id="{69CE3CAD-7065-4DAE-8715-44653940BDD6}"/>
              </a:ext>
            </a:extLst>
          </p:cNvPr>
          <p:cNvPicPr>
            <a:picLocks noChangeAspect="1"/>
          </p:cNvPicPr>
          <p:nvPr/>
        </p:nvPicPr>
        <p:blipFill>
          <a:blip r:embed="rId3"/>
          <a:stretch>
            <a:fillRect/>
          </a:stretch>
        </p:blipFill>
        <p:spPr>
          <a:xfrm>
            <a:off x="39977" y="922629"/>
            <a:ext cx="4614750" cy="2939645"/>
          </a:xfrm>
          <a:prstGeom prst="rect">
            <a:avLst/>
          </a:prstGeom>
        </p:spPr>
      </p:pic>
      <p:pic>
        <p:nvPicPr>
          <p:cNvPr id="6" name="Image 5">
            <a:extLst>
              <a:ext uri="{FF2B5EF4-FFF2-40B4-BE49-F238E27FC236}">
                <a16:creationId xmlns:a16="http://schemas.microsoft.com/office/drawing/2014/main" id="{9BBDDA60-0D94-4A71-B655-1E85407F44E2}"/>
              </a:ext>
            </a:extLst>
          </p:cNvPr>
          <p:cNvPicPr>
            <a:picLocks noChangeAspect="1"/>
          </p:cNvPicPr>
          <p:nvPr/>
        </p:nvPicPr>
        <p:blipFill>
          <a:blip r:embed="rId4"/>
          <a:stretch>
            <a:fillRect/>
          </a:stretch>
        </p:blipFill>
        <p:spPr>
          <a:xfrm>
            <a:off x="3707483" y="3881636"/>
            <a:ext cx="5436517" cy="3007243"/>
          </a:xfrm>
          <a:prstGeom prst="rect">
            <a:avLst/>
          </a:prstGeom>
        </p:spPr>
      </p:pic>
    </p:spTree>
    <p:extLst>
      <p:ext uri="{BB962C8B-B14F-4D97-AF65-F5344CB8AC3E}">
        <p14:creationId xmlns:p14="http://schemas.microsoft.com/office/powerpoint/2010/main" val="26980763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3076" name="Espace réservé du numéro de diapositive 7"/>
          <p:cNvSpPr>
            <a:spLocks noGrp="1"/>
          </p:cNvSpPr>
          <p:nvPr>
            <p:ph type="sldNum" sz="quarter" idx="12"/>
          </p:nvPr>
        </p:nvSpPr>
        <p:spPr/>
        <p:txBody>
          <a:bodyPr/>
          <a:lstStyle/>
          <a:p>
            <a:pPr>
              <a:defRPr/>
            </a:pPr>
            <a:fld id="{656570F4-9573-462C-A476-1452E4963ED3}" type="slidenum">
              <a:rPr lang="fr-FR" smtClean="0">
                <a:solidFill>
                  <a:srgbClr val="000000"/>
                </a:solidFill>
                <a:latin typeface="Arial" pitchFamily="34" charset="0"/>
              </a:rPr>
              <a:pPr>
                <a:defRPr/>
              </a:pPr>
              <a:t>89</a:t>
            </a:fld>
            <a:endParaRPr lang="fr-FR">
              <a:solidFill>
                <a:srgbClr val="000000"/>
              </a:solidFill>
              <a:latin typeface="Arial" pitchFamily="34" charset="0"/>
            </a:endParaRPr>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2" cstate="print"/>
          <a:stretch>
            <a:fillRect/>
          </a:stretch>
        </p:blipFill>
        <p:spPr>
          <a:xfrm>
            <a:off x="7596336" y="5369116"/>
            <a:ext cx="1378237" cy="1453058"/>
          </a:xfrm>
          <a:prstGeom prst="rect">
            <a:avLst/>
          </a:prstGeom>
        </p:spPr>
      </p:pic>
      <p:pic>
        <p:nvPicPr>
          <p:cNvPr id="2" name="Image 1">
            <a:extLst>
              <a:ext uri="{FF2B5EF4-FFF2-40B4-BE49-F238E27FC236}">
                <a16:creationId xmlns:a16="http://schemas.microsoft.com/office/drawing/2014/main" id="{856448AF-AFE7-4967-9EA4-8BD0F900639D}"/>
              </a:ext>
            </a:extLst>
          </p:cNvPr>
          <p:cNvPicPr>
            <a:picLocks noChangeAspect="1"/>
          </p:cNvPicPr>
          <p:nvPr/>
        </p:nvPicPr>
        <p:blipFill>
          <a:blip r:embed="rId3"/>
          <a:stretch>
            <a:fillRect/>
          </a:stretch>
        </p:blipFill>
        <p:spPr>
          <a:xfrm>
            <a:off x="46488" y="1176574"/>
            <a:ext cx="9037304" cy="5681425"/>
          </a:xfrm>
          <a:prstGeom prst="rect">
            <a:avLst/>
          </a:prstGeom>
        </p:spPr>
      </p:pic>
    </p:spTree>
    <p:extLst>
      <p:ext uri="{BB962C8B-B14F-4D97-AF65-F5344CB8AC3E}">
        <p14:creationId xmlns:p14="http://schemas.microsoft.com/office/powerpoint/2010/main" val="39060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6801A-A21D-41E1-99EB-A736E2BDCD44}"/>
              </a:ext>
            </a:extLst>
          </p:cNvPr>
          <p:cNvSpPr>
            <a:spLocks noGrp="1"/>
          </p:cNvSpPr>
          <p:nvPr>
            <p:ph type="title"/>
          </p:nvPr>
        </p:nvSpPr>
        <p:spPr>
          <a:xfrm>
            <a:off x="430117" y="1052736"/>
            <a:ext cx="8544456" cy="260648"/>
          </a:xfrm>
        </p:spPr>
        <p:txBody>
          <a:bodyPr/>
          <a:lstStyle/>
          <a:p>
            <a:pPr algn="l"/>
            <a:r>
              <a:rPr lang="fr-FR" b="1" dirty="0"/>
              <a:t>1) Contextualisation</a:t>
            </a:r>
            <a:br>
              <a:rPr lang="fr-FR" b="1" dirty="0"/>
            </a:br>
            <a:br>
              <a:rPr lang="fr-FR" b="1" dirty="0"/>
            </a:br>
            <a:endParaRPr lang="fr-FR" b="1" dirty="0"/>
          </a:p>
        </p:txBody>
      </p:sp>
      <p:pic>
        <p:nvPicPr>
          <p:cNvPr id="3" name="Image 2" descr="2017_logo_academie_Guyane.jpg"/>
          <p:cNvPicPr>
            <a:picLocks noChangeAspect="1"/>
          </p:cNvPicPr>
          <p:nvPr/>
        </p:nvPicPr>
        <p:blipFill>
          <a:blip r:embed="rId3" cstate="print"/>
          <a:stretch>
            <a:fillRect/>
          </a:stretch>
        </p:blipFill>
        <p:spPr>
          <a:xfrm>
            <a:off x="7596336" y="5301208"/>
            <a:ext cx="1378237" cy="1453058"/>
          </a:xfrm>
          <a:prstGeom prst="rect">
            <a:avLst/>
          </a:prstGeom>
        </p:spPr>
      </p:pic>
      <p:sp>
        <p:nvSpPr>
          <p:cNvPr id="4" name="ZoneTexte 3">
            <a:extLst>
              <a:ext uri="{FF2B5EF4-FFF2-40B4-BE49-F238E27FC236}">
                <a16:creationId xmlns:a16="http://schemas.microsoft.com/office/drawing/2014/main" id="{7820E0BD-E077-44DF-AE76-6652CA443B04}"/>
              </a:ext>
            </a:extLst>
          </p:cNvPr>
          <p:cNvSpPr txBox="1"/>
          <p:nvPr/>
        </p:nvSpPr>
        <p:spPr>
          <a:xfrm rot="20857580">
            <a:off x="253853" y="4208138"/>
            <a:ext cx="3528392" cy="2246769"/>
          </a:xfrm>
          <a:prstGeom prst="rect">
            <a:avLst/>
          </a:prstGeom>
          <a:solidFill>
            <a:srgbClr val="92D050"/>
          </a:solidFill>
        </p:spPr>
        <p:txBody>
          <a:bodyPr wrap="square" rtlCol="0">
            <a:spAutoFit/>
          </a:bodyPr>
          <a:lstStyle/>
          <a:p>
            <a:r>
              <a:rPr lang="fr-FR" sz="2800" dirty="0"/>
              <a:t>Education prioritaire CE2</a:t>
            </a:r>
          </a:p>
          <a:p>
            <a:r>
              <a:rPr lang="fr-FR" sz="2800" dirty="0"/>
              <a:t>Scores moyens/100 &lt; en moyenne de 8 points</a:t>
            </a:r>
            <a:r>
              <a:rPr lang="fr-FR" dirty="0"/>
              <a:t>. </a:t>
            </a:r>
          </a:p>
        </p:txBody>
      </p:sp>
      <p:sp>
        <p:nvSpPr>
          <p:cNvPr id="5" name="ZoneTexte 4">
            <a:extLst>
              <a:ext uri="{FF2B5EF4-FFF2-40B4-BE49-F238E27FC236}">
                <a16:creationId xmlns:a16="http://schemas.microsoft.com/office/drawing/2014/main" id="{3BBC9F95-3757-4823-A97C-8225E58809A2}"/>
              </a:ext>
            </a:extLst>
          </p:cNvPr>
          <p:cNvSpPr txBox="1"/>
          <p:nvPr/>
        </p:nvSpPr>
        <p:spPr>
          <a:xfrm rot="1376025">
            <a:off x="3971505" y="1814942"/>
            <a:ext cx="5112568" cy="1384995"/>
          </a:xfrm>
          <a:prstGeom prst="rect">
            <a:avLst/>
          </a:prstGeom>
          <a:solidFill>
            <a:schemeClr val="accent5">
              <a:lumMod val="20000"/>
              <a:lumOff val="80000"/>
            </a:schemeClr>
          </a:solidFill>
        </p:spPr>
        <p:txBody>
          <a:bodyPr wrap="square" rtlCol="0">
            <a:spAutoFit/>
          </a:bodyPr>
          <a:lstStyle/>
          <a:p>
            <a:r>
              <a:rPr lang="fr-FR" sz="2800" dirty="0"/>
              <a:t>CEDRE 2011: 40% des élèves ont des connaissances trop fragiles pour suivre correctement en 6</a:t>
            </a:r>
            <a:r>
              <a:rPr lang="fr-FR" sz="2800" baseline="30000" dirty="0"/>
              <a:t>ème</a:t>
            </a:r>
            <a:r>
              <a:rPr lang="fr-FR" sz="2800" dirty="0"/>
              <a:t>.</a:t>
            </a:r>
          </a:p>
        </p:txBody>
      </p:sp>
      <p:sp>
        <p:nvSpPr>
          <p:cNvPr id="6" name="ZoneTexte 5">
            <a:extLst>
              <a:ext uri="{FF2B5EF4-FFF2-40B4-BE49-F238E27FC236}">
                <a16:creationId xmlns:a16="http://schemas.microsoft.com/office/drawing/2014/main" id="{B066F6D5-2473-4A95-B4A6-C7136BF687CF}"/>
              </a:ext>
            </a:extLst>
          </p:cNvPr>
          <p:cNvSpPr txBox="1"/>
          <p:nvPr/>
        </p:nvSpPr>
        <p:spPr>
          <a:xfrm rot="20720008">
            <a:off x="123805" y="1639131"/>
            <a:ext cx="3788490" cy="1815882"/>
          </a:xfrm>
          <a:prstGeom prst="rect">
            <a:avLst/>
          </a:prstGeom>
          <a:solidFill>
            <a:srgbClr val="FFFF00"/>
          </a:solidFill>
        </p:spPr>
        <p:txBody>
          <a:bodyPr wrap="square" rtlCol="0">
            <a:spAutoFit/>
          </a:bodyPr>
          <a:lstStyle/>
          <a:p>
            <a:r>
              <a:rPr lang="fr-FR" sz="2800" dirty="0"/>
              <a:t>A peine plus d’un élève sur deux de 6</a:t>
            </a:r>
            <a:r>
              <a:rPr lang="fr-FR" sz="2800" baseline="30000" dirty="0"/>
              <a:t>ème</a:t>
            </a:r>
            <a:r>
              <a:rPr lang="fr-FR" sz="2800" dirty="0"/>
              <a:t> donne une réponse juste au produit: 8x ?=56</a:t>
            </a:r>
          </a:p>
        </p:txBody>
      </p:sp>
      <p:sp>
        <p:nvSpPr>
          <p:cNvPr id="9" name="ZoneTexte 8">
            <a:extLst>
              <a:ext uri="{FF2B5EF4-FFF2-40B4-BE49-F238E27FC236}">
                <a16:creationId xmlns:a16="http://schemas.microsoft.com/office/drawing/2014/main" id="{62CD21AF-DC20-447C-AC75-89207F1C5708}"/>
              </a:ext>
            </a:extLst>
          </p:cNvPr>
          <p:cNvSpPr txBox="1"/>
          <p:nvPr/>
        </p:nvSpPr>
        <p:spPr>
          <a:xfrm rot="1018619">
            <a:off x="4326891" y="4406236"/>
            <a:ext cx="4626556" cy="1815882"/>
          </a:xfrm>
          <a:prstGeom prst="rect">
            <a:avLst/>
          </a:prstGeom>
          <a:solidFill>
            <a:srgbClr val="FFC000"/>
          </a:solidFill>
        </p:spPr>
        <p:txBody>
          <a:bodyPr wrap="square" rtlCol="0">
            <a:spAutoFit/>
          </a:bodyPr>
          <a:lstStyle/>
          <a:p>
            <a:pPr lvl="0">
              <a:spcBef>
                <a:spcPts val="799"/>
              </a:spcBef>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dirty="0">
                <a:solidFill>
                  <a:srgbClr val="000000"/>
                </a:solidFill>
                <a:latin typeface="Calibri" pitchFamily="34"/>
                <a:ea typeface="Microsoft YaHei" pitchFamily="34"/>
                <a:cs typeface="Microsoft YaHei" pitchFamily="34"/>
              </a:rPr>
              <a:t>La multiplication posée 64 x 39 n’est résolue (Evaluations nationales 2001) que par 53,8% des élèves</a:t>
            </a:r>
          </a:p>
        </p:txBody>
      </p:sp>
    </p:spTree>
    <p:extLst>
      <p:ext uri="{BB962C8B-B14F-4D97-AF65-F5344CB8AC3E}">
        <p14:creationId xmlns:p14="http://schemas.microsoft.com/office/powerpoint/2010/main" val="29401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p:txBody>
          <a:bodyPr/>
          <a:lstStyle/>
          <a:p>
            <a:pPr marL="609600" indent="-609600">
              <a:buFontTx/>
              <a:buNone/>
            </a:pPr>
            <a:r>
              <a:rPr lang="fr-FR" sz="2400"/>
              <a:t> </a:t>
            </a:r>
          </a:p>
          <a:p>
            <a:pPr marL="609600" indent="-609600">
              <a:buFontTx/>
              <a:buNone/>
            </a:pPr>
            <a:endParaRPr lang="fr-FR" sz="2400"/>
          </a:p>
        </p:txBody>
      </p:sp>
      <p:sp>
        <p:nvSpPr>
          <p:cNvPr id="3076" name="Espace réservé du numéro de diapositive 7"/>
          <p:cNvSpPr>
            <a:spLocks noGrp="1"/>
          </p:cNvSpPr>
          <p:nvPr>
            <p:ph type="sldNum" sz="quarter" idx="12"/>
          </p:nvPr>
        </p:nvSpPr>
        <p:spPr/>
        <p:txBody>
          <a:bodyPr/>
          <a:lstStyle/>
          <a:p>
            <a:pPr>
              <a:defRPr/>
            </a:pPr>
            <a:fld id="{656570F4-9573-462C-A476-1452E4963ED3}" type="slidenum">
              <a:rPr lang="fr-FR" smtClean="0">
                <a:solidFill>
                  <a:srgbClr val="000000"/>
                </a:solidFill>
                <a:latin typeface="Arial" pitchFamily="34" charset="0"/>
              </a:rPr>
              <a:pPr>
                <a:defRPr/>
              </a:pPr>
              <a:t>90</a:t>
            </a:fld>
            <a:endParaRPr lang="fr-FR">
              <a:solidFill>
                <a:srgbClr val="000000"/>
              </a:solidFill>
              <a:latin typeface="Arial" pitchFamily="34" charset="0"/>
            </a:endParaRPr>
          </a:p>
        </p:txBody>
      </p:sp>
      <p:sp>
        <p:nvSpPr>
          <p:cNvPr id="2053" name="Rectangle 11"/>
          <p:cNvSpPr>
            <a:spLocks noChangeArrowheads="1"/>
          </p:cNvSpPr>
          <p:nvPr/>
        </p:nvSpPr>
        <p:spPr bwMode="auto">
          <a:xfrm>
            <a:off x="-52388" y="3384550"/>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fr-FR">
              <a:solidFill>
                <a:srgbClr val="000000"/>
              </a:solidFill>
              <a:latin typeface="Calibri" pitchFamily="34" charset="0"/>
            </a:endParaRPr>
          </a:p>
        </p:txBody>
      </p:sp>
      <p:sp>
        <p:nvSpPr>
          <p:cNvPr id="9" name="Titre 1"/>
          <p:cNvSpPr txBox="1">
            <a:spLocks/>
          </p:cNvSpPr>
          <p:nvPr/>
        </p:nvSpPr>
        <p:spPr bwMode="auto">
          <a:xfrm>
            <a:off x="165794" y="115177"/>
            <a:ext cx="8798693" cy="649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just" rtl="0" eaLnBrk="1" fontAlgn="base" hangingPunct="1">
              <a:lnSpc>
                <a:spcPct val="90000"/>
              </a:lnSpc>
              <a:spcBef>
                <a:spcPct val="0"/>
              </a:spcBef>
              <a:spcAft>
                <a:spcPct val="0"/>
              </a:spcAft>
              <a:defRPr lang="en-US" sz="4800" kern="1200" dirty="0">
                <a:solidFill>
                  <a:srgbClr val="23638F"/>
                </a:solidFill>
                <a:latin typeface="Segoe UI Light" pitchFamily="34" charset="0"/>
                <a:ea typeface="+mn-ea"/>
                <a:cs typeface="+mn-cs"/>
              </a:defRPr>
            </a:lvl1pPr>
            <a:lvl2pPr algn="ctr" rtl="0" eaLnBrk="1" fontAlgn="base" hangingPunct="1">
              <a:lnSpc>
                <a:spcPct val="90000"/>
              </a:lnSpc>
              <a:spcBef>
                <a:spcPct val="0"/>
              </a:spcBef>
              <a:spcAft>
                <a:spcPct val="0"/>
              </a:spcAft>
              <a:defRPr sz="4800">
                <a:solidFill>
                  <a:srgbClr val="595959"/>
                </a:solidFill>
                <a:latin typeface="Eras Medium ITC" pitchFamily="34" charset="0"/>
              </a:defRPr>
            </a:lvl2pPr>
            <a:lvl3pPr algn="ctr" rtl="0" eaLnBrk="1" fontAlgn="base" hangingPunct="1">
              <a:lnSpc>
                <a:spcPct val="90000"/>
              </a:lnSpc>
              <a:spcBef>
                <a:spcPct val="0"/>
              </a:spcBef>
              <a:spcAft>
                <a:spcPct val="0"/>
              </a:spcAft>
              <a:defRPr sz="4800">
                <a:solidFill>
                  <a:srgbClr val="595959"/>
                </a:solidFill>
                <a:latin typeface="Eras Medium ITC" pitchFamily="34" charset="0"/>
              </a:defRPr>
            </a:lvl3pPr>
            <a:lvl4pPr algn="ctr" rtl="0" eaLnBrk="1" fontAlgn="base" hangingPunct="1">
              <a:lnSpc>
                <a:spcPct val="90000"/>
              </a:lnSpc>
              <a:spcBef>
                <a:spcPct val="0"/>
              </a:spcBef>
              <a:spcAft>
                <a:spcPct val="0"/>
              </a:spcAft>
              <a:defRPr sz="4800">
                <a:solidFill>
                  <a:srgbClr val="595959"/>
                </a:solidFill>
                <a:latin typeface="Eras Medium ITC" pitchFamily="34" charset="0"/>
              </a:defRPr>
            </a:lvl4pPr>
            <a:lvl5pPr algn="ctr" rtl="0" eaLnBrk="1" fontAlgn="base" hangingPunct="1">
              <a:lnSpc>
                <a:spcPct val="90000"/>
              </a:lnSpc>
              <a:spcBef>
                <a:spcPct val="0"/>
              </a:spcBef>
              <a:spcAft>
                <a:spcPct val="0"/>
              </a:spcAft>
              <a:defRPr sz="4800">
                <a:solidFill>
                  <a:srgbClr val="595959"/>
                </a:solidFill>
                <a:latin typeface="Eras Medium ITC" pitchFamily="34" charset="0"/>
              </a:defRPr>
            </a:lvl5pPr>
            <a:lvl6pPr marL="457200" algn="ctr" rtl="0" eaLnBrk="1" fontAlgn="base" hangingPunct="1">
              <a:lnSpc>
                <a:spcPct val="90000"/>
              </a:lnSpc>
              <a:spcBef>
                <a:spcPct val="0"/>
              </a:spcBef>
              <a:spcAft>
                <a:spcPct val="0"/>
              </a:spcAft>
              <a:defRPr sz="4800">
                <a:solidFill>
                  <a:srgbClr val="595959"/>
                </a:solidFill>
                <a:latin typeface="Eras Medium ITC" pitchFamily="34" charset="0"/>
              </a:defRPr>
            </a:lvl6pPr>
            <a:lvl7pPr marL="914400" algn="ctr" rtl="0" eaLnBrk="1" fontAlgn="base" hangingPunct="1">
              <a:lnSpc>
                <a:spcPct val="90000"/>
              </a:lnSpc>
              <a:spcBef>
                <a:spcPct val="0"/>
              </a:spcBef>
              <a:spcAft>
                <a:spcPct val="0"/>
              </a:spcAft>
              <a:defRPr sz="4800">
                <a:solidFill>
                  <a:srgbClr val="595959"/>
                </a:solidFill>
                <a:latin typeface="Eras Medium ITC" pitchFamily="34" charset="0"/>
              </a:defRPr>
            </a:lvl7pPr>
            <a:lvl8pPr marL="1371600" algn="ctr" rtl="0" eaLnBrk="1" fontAlgn="base" hangingPunct="1">
              <a:lnSpc>
                <a:spcPct val="90000"/>
              </a:lnSpc>
              <a:spcBef>
                <a:spcPct val="0"/>
              </a:spcBef>
              <a:spcAft>
                <a:spcPct val="0"/>
              </a:spcAft>
              <a:defRPr sz="4800">
                <a:solidFill>
                  <a:srgbClr val="595959"/>
                </a:solidFill>
                <a:latin typeface="Eras Medium ITC" pitchFamily="34" charset="0"/>
              </a:defRPr>
            </a:lvl8pPr>
            <a:lvl9pPr marL="1828800" algn="ctr" rtl="0" eaLnBrk="1" fontAlgn="base" hangingPunct="1">
              <a:lnSpc>
                <a:spcPct val="90000"/>
              </a:lnSpc>
              <a:spcBef>
                <a:spcPct val="0"/>
              </a:spcBef>
              <a:spcAft>
                <a:spcPct val="0"/>
              </a:spcAft>
              <a:defRPr sz="4800">
                <a:solidFill>
                  <a:srgbClr val="595959"/>
                </a:solidFill>
                <a:latin typeface="Eras Medium ITC" pitchFamily="34" charset="0"/>
              </a:defRPr>
            </a:lvl9pPr>
          </a:lstStyle>
          <a:p>
            <a:pPr algn="ctr"/>
            <a:r>
              <a:rPr lang="fr-FR" sz="4000" b="1" dirty="0">
                <a:solidFill>
                  <a:schemeClr val="bg1"/>
                </a:solidFill>
              </a:rPr>
              <a:t>Calcul mental et usage du numérique </a:t>
            </a:r>
          </a:p>
        </p:txBody>
      </p:sp>
      <p:pic>
        <p:nvPicPr>
          <p:cNvPr id="10" name="Image 9" descr="2017_logo_academie_Guyane.jpg"/>
          <p:cNvPicPr>
            <a:picLocks noChangeAspect="1"/>
          </p:cNvPicPr>
          <p:nvPr/>
        </p:nvPicPr>
        <p:blipFill>
          <a:blip r:embed="rId2" cstate="print"/>
          <a:stretch>
            <a:fillRect/>
          </a:stretch>
        </p:blipFill>
        <p:spPr>
          <a:xfrm>
            <a:off x="7596336" y="5369116"/>
            <a:ext cx="1378237" cy="1453058"/>
          </a:xfrm>
          <a:prstGeom prst="rect">
            <a:avLst/>
          </a:prstGeom>
        </p:spPr>
      </p:pic>
      <p:pic>
        <p:nvPicPr>
          <p:cNvPr id="3" name="Image 2">
            <a:extLst>
              <a:ext uri="{FF2B5EF4-FFF2-40B4-BE49-F238E27FC236}">
                <a16:creationId xmlns:a16="http://schemas.microsoft.com/office/drawing/2014/main" id="{F3E039A1-0714-4A25-B4A8-F95568457E11}"/>
              </a:ext>
            </a:extLst>
          </p:cNvPr>
          <p:cNvPicPr>
            <a:picLocks noChangeAspect="1"/>
          </p:cNvPicPr>
          <p:nvPr/>
        </p:nvPicPr>
        <p:blipFill>
          <a:blip r:embed="rId3"/>
          <a:stretch>
            <a:fillRect/>
          </a:stretch>
        </p:blipFill>
        <p:spPr>
          <a:xfrm>
            <a:off x="-6860" y="1092066"/>
            <a:ext cx="9144000" cy="5777979"/>
          </a:xfrm>
          <a:prstGeom prst="rect">
            <a:avLst/>
          </a:prstGeom>
        </p:spPr>
      </p:pic>
    </p:spTree>
    <p:extLst>
      <p:ext uri="{BB962C8B-B14F-4D97-AF65-F5344CB8AC3E}">
        <p14:creationId xmlns:p14="http://schemas.microsoft.com/office/powerpoint/2010/main" val="15032421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8" name="Image 7">
            <a:extLst>
              <a:ext uri="{FF2B5EF4-FFF2-40B4-BE49-F238E27FC236}">
                <a16:creationId xmlns:a16="http://schemas.microsoft.com/office/drawing/2014/main" id="{E51F5E99-2085-4A23-B0A6-4DDD30E10531}"/>
              </a:ext>
            </a:extLst>
          </p:cNvPr>
          <p:cNvPicPr>
            <a:picLocks noChangeAspect="1"/>
          </p:cNvPicPr>
          <p:nvPr/>
        </p:nvPicPr>
        <p:blipFill>
          <a:blip r:embed="rId4"/>
          <a:stretch>
            <a:fillRect/>
          </a:stretch>
        </p:blipFill>
        <p:spPr>
          <a:xfrm>
            <a:off x="5796136" y="979280"/>
            <a:ext cx="2952750" cy="2057400"/>
          </a:xfrm>
          <a:prstGeom prst="rect">
            <a:avLst/>
          </a:prstGeom>
        </p:spPr>
      </p:pic>
      <p:sp>
        <p:nvSpPr>
          <p:cNvPr id="9" name="Rectangle 8">
            <a:extLst>
              <a:ext uri="{FF2B5EF4-FFF2-40B4-BE49-F238E27FC236}">
                <a16:creationId xmlns:a16="http://schemas.microsoft.com/office/drawing/2014/main" id="{6B4ED60D-BD7A-4BF3-9768-51FE90ECF34B}"/>
              </a:ext>
            </a:extLst>
          </p:cNvPr>
          <p:cNvSpPr/>
          <p:nvPr/>
        </p:nvSpPr>
        <p:spPr>
          <a:xfrm>
            <a:off x="1403648" y="3244334"/>
            <a:ext cx="1952266" cy="369332"/>
          </a:xfrm>
          <a:prstGeom prst="rect">
            <a:avLst/>
          </a:prstGeom>
          <a:solidFill>
            <a:srgbClr val="FFFF00"/>
          </a:solidFill>
        </p:spPr>
        <p:txBody>
          <a:bodyPr wrap="none">
            <a:spAutoFit/>
          </a:bodyPr>
          <a:lstStyle/>
          <a:p>
            <a:r>
              <a:rPr lang="fr-FR" dirty="0"/>
              <a:t>30 millions d'euros</a:t>
            </a:r>
          </a:p>
        </p:txBody>
      </p:sp>
      <p:sp>
        <p:nvSpPr>
          <p:cNvPr id="10" name="Rectangle 9">
            <a:extLst>
              <a:ext uri="{FF2B5EF4-FFF2-40B4-BE49-F238E27FC236}">
                <a16:creationId xmlns:a16="http://schemas.microsoft.com/office/drawing/2014/main" id="{F58B36DD-43EE-4779-B69A-3BF8D3FFF4C5}"/>
              </a:ext>
            </a:extLst>
          </p:cNvPr>
          <p:cNvSpPr/>
          <p:nvPr/>
        </p:nvSpPr>
        <p:spPr>
          <a:xfrm>
            <a:off x="1177231" y="1048994"/>
            <a:ext cx="3816424" cy="646331"/>
          </a:xfrm>
          <a:prstGeom prst="rect">
            <a:avLst/>
          </a:prstGeom>
          <a:solidFill>
            <a:schemeClr val="accent5">
              <a:lumMod val="60000"/>
              <a:lumOff val="40000"/>
            </a:schemeClr>
          </a:solidFill>
        </p:spPr>
        <p:txBody>
          <a:bodyPr wrap="square">
            <a:spAutoFit/>
          </a:bodyPr>
          <a:lstStyle/>
          <a:p>
            <a:r>
              <a:rPr lang="fr-FR" dirty="0"/>
              <a:t>Espaces de formation, de recherche et d'animation numérique</a:t>
            </a:r>
          </a:p>
        </p:txBody>
      </p:sp>
      <p:sp>
        <p:nvSpPr>
          <p:cNvPr id="11" name="Rectangle 10">
            <a:extLst>
              <a:ext uri="{FF2B5EF4-FFF2-40B4-BE49-F238E27FC236}">
                <a16:creationId xmlns:a16="http://schemas.microsoft.com/office/drawing/2014/main" id="{66725BCE-B28A-47D9-BAEB-1CAF31B6D1C3}"/>
              </a:ext>
            </a:extLst>
          </p:cNvPr>
          <p:cNvSpPr/>
          <p:nvPr/>
        </p:nvSpPr>
        <p:spPr>
          <a:xfrm>
            <a:off x="2209496" y="4365497"/>
            <a:ext cx="5568319" cy="369332"/>
          </a:xfrm>
          <a:prstGeom prst="rect">
            <a:avLst/>
          </a:prstGeom>
          <a:solidFill>
            <a:schemeClr val="accent4"/>
          </a:solidFill>
        </p:spPr>
        <p:txBody>
          <a:bodyPr wrap="none">
            <a:spAutoFit/>
          </a:bodyPr>
          <a:lstStyle/>
          <a:p>
            <a:r>
              <a:rPr lang="fr-FR" dirty="0"/>
              <a:t>Créations de territoires éducatifs d'innovation numérique</a:t>
            </a:r>
          </a:p>
        </p:txBody>
      </p:sp>
      <p:sp>
        <p:nvSpPr>
          <p:cNvPr id="12" name="Rectangle 11">
            <a:extLst>
              <a:ext uri="{FF2B5EF4-FFF2-40B4-BE49-F238E27FC236}">
                <a16:creationId xmlns:a16="http://schemas.microsoft.com/office/drawing/2014/main" id="{F5453997-E0ED-47AA-8335-63ACCA75BD0D}"/>
              </a:ext>
            </a:extLst>
          </p:cNvPr>
          <p:cNvSpPr/>
          <p:nvPr/>
        </p:nvSpPr>
        <p:spPr>
          <a:xfrm>
            <a:off x="3629392" y="3511382"/>
            <a:ext cx="3962816" cy="369332"/>
          </a:xfrm>
          <a:prstGeom prst="rect">
            <a:avLst/>
          </a:prstGeom>
        </p:spPr>
        <p:txBody>
          <a:bodyPr wrap="none">
            <a:spAutoFit/>
          </a:bodyPr>
          <a:lstStyle/>
          <a:p>
            <a:r>
              <a:rPr lang="fr-FR" dirty="0"/>
              <a:t>Programme d'Investissement d'Avenir 2.</a:t>
            </a:r>
          </a:p>
        </p:txBody>
      </p:sp>
      <p:sp>
        <p:nvSpPr>
          <p:cNvPr id="13" name="Rectangle 12">
            <a:extLst>
              <a:ext uri="{FF2B5EF4-FFF2-40B4-BE49-F238E27FC236}">
                <a16:creationId xmlns:a16="http://schemas.microsoft.com/office/drawing/2014/main" id="{DC118E03-D2AA-4518-8E20-D05A12D3FD27}"/>
              </a:ext>
            </a:extLst>
          </p:cNvPr>
          <p:cNvSpPr/>
          <p:nvPr/>
        </p:nvSpPr>
        <p:spPr>
          <a:xfrm>
            <a:off x="277826" y="2067054"/>
            <a:ext cx="4572000" cy="923330"/>
          </a:xfrm>
          <a:prstGeom prst="rect">
            <a:avLst/>
          </a:prstGeom>
          <a:solidFill>
            <a:schemeClr val="bg2"/>
          </a:solidFill>
        </p:spPr>
        <p:txBody>
          <a:bodyPr>
            <a:spAutoFit/>
          </a:bodyPr>
          <a:lstStyle/>
          <a:p>
            <a:r>
              <a:rPr lang="fr-FR" dirty="0"/>
              <a:t>Mars 2016: le jury a retenu 9 projets sur 66, dont « Un territoire calculant en Bourgogne-Franche-Comté ».</a:t>
            </a:r>
          </a:p>
        </p:txBody>
      </p:sp>
      <p:sp>
        <p:nvSpPr>
          <p:cNvPr id="3" name="Rectangle 2">
            <a:extLst>
              <a:ext uri="{FF2B5EF4-FFF2-40B4-BE49-F238E27FC236}">
                <a16:creationId xmlns:a16="http://schemas.microsoft.com/office/drawing/2014/main" id="{3E1F134A-9820-4DAC-B0DF-0119C65BACA2}"/>
              </a:ext>
            </a:extLst>
          </p:cNvPr>
          <p:cNvSpPr/>
          <p:nvPr/>
        </p:nvSpPr>
        <p:spPr>
          <a:xfrm>
            <a:off x="2643486" y="5436402"/>
            <a:ext cx="4572000" cy="1200329"/>
          </a:xfrm>
          <a:prstGeom prst="rect">
            <a:avLst/>
          </a:prstGeom>
          <a:solidFill>
            <a:schemeClr val="accent4">
              <a:lumMod val="60000"/>
              <a:lumOff val="40000"/>
            </a:schemeClr>
          </a:solidFill>
        </p:spPr>
        <p:txBody>
          <a:bodyPr>
            <a:spAutoFit/>
          </a:bodyPr>
          <a:lstStyle/>
          <a:p>
            <a:r>
              <a:rPr lang="fr-FR" dirty="0"/>
              <a:t>Il poursuit un double objectif : mieux comprendre les processus à l’œuvre dans l'apprentissage du calcul mental, et créer le jeu de calcul adaptatif de demain.</a:t>
            </a:r>
          </a:p>
        </p:txBody>
      </p:sp>
      <p:sp>
        <p:nvSpPr>
          <p:cNvPr id="4" name="Flèche : courbe vers la droite 3">
            <a:extLst>
              <a:ext uri="{FF2B5EF4-FFF2-40B4-BE49-F238E27FC236}">
                <a16:creationId xmlns:a16="http://schemas.microsoft.com/office/drawing/2014/main" id="{FE597DB6-04A9-4AC7-BE67-6FF697C5F985}"/>
              </a:ext>
            </a:extLst>
          </p:cNvPr>
          <p:cNvSpPr/>
          <p:nvPr/>
        </p:nvSpPr>
        <p:spPr>
          <a:xfrm rot="20097459">
            <a:off x="1094641" y="3160436"/>
            <a:ext cx="538601" cy="314878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Rectangle : coins arrondis 5">
            <a:extLst>
              <a:ext uri="{FF2B5EF4-FFF2-40B4-BE49-F238E27FC236}">
                <a16:creationId xmlns:a16="http://schemas.microsoft.com/office/drawing/2014/main" id="{13C1658F-168A-4FF2-A574-C912A85EC99D}"/>
              </a:ext>
            </a:extLst>
          </p:cNvPr>
          <p:cNvSpPr/>
          <p:nvPr/>
        </p:nvSpPr>
        <p:spPr>
          <a:xfrm>
            <a:off x="2774" y="5992965"/>
            <a:ext cx="1820813" cy="890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Enquête Timss3 (2015) </a:t>
            </a:r>
          </a:p>
        </p:txBody>
      </p:sp>
    </p:spTree>
    <p:extLst>
      <p:ext uri="{BB962C8B-B14F-4D97-AF65-F5344CB8AC3E}">
        <p14:creationId xmlns:p14="http://schemas.microsoft.com/office/powerpoint/2010/main" val="21880255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9" name="Image 8">
            <a:extLst>
              <a:ext uri="{FF2B5EF4-FFF2-40B4-BE49-F238E27FC236}">
                <a16:creationId xmlns:a16="http://schemas.microsoft.com/office/drawing/2014/main" id="{93890AD6-961F-42C0-AB9B-0270A6F030E7}"/>
              </a:ext>
            </a:extLst>
          </p:cNvPr>
          <p:cNvPicPr>
            <a:picLocks noChangeAspect="1"/>
          </p:cNvPicPr>
          <p:nvPr/>
        </p:nvPicPr>
        <p:blipFill>
          <a:blip r:embed="rId4"/>
          <a:stretch>
            <a:fillRect/>
          </a:stretch>
        </p:blipFill>
        <p:spPr>
          <a:xfrm>
            <a:off x="2252633" y="3247782"/>
            <a:ext cx="5067300" cy="1038225"/>
          </a:xfrm>
          <a:prstGeom prst="rect">
            <a:avLst/>
          </a:prstGeom>
        </p:spPr>
      </p:pic>
      <p:sp>
        <p:nvSpPr>
          <p:cNvPr id="10" name="Rectangle 9">
            <a:extLst>
              <a:ext uri="{FF2B5EF4-FFF2-40B4-BE49-F238E27FC236}">
                <a16:creationId xmlns:a16="http://schemas.microsoft.com/office/drawing/2014/main" id="{EF6C4868-9230-44C7-A1D5-6088FE0A8557}"/>
              </a:ext>
            </a:extLst>
          </p:cNvPr>
          <p:cNvSpPr/>
          <p:nvPr/>
        </p:nvSpPr>
        <p:spPr>
          <a:xfrm>
            <a:off x="4022767" y="5335735"/>
            <a:ext cx="3081869" cy="369332"/>
          </a:xfrm>
          <a:prstGeom prst="rect">
            <a:avLst/>
          </a:prstGeom>
          <a:solidFill>
            <a:srgbClr val="FFFF00"/>
          </a:solidFill>
        </p:spPr>
        <p:txBody>
          <a:bodyPr wrap="none">
            <a:spAutoFit/>
          </a:bodyPr>
          <a:lstStyle/>
          <a:p>
            <a:r>
              <a:rPr lang="fr-FR" dirty="0"/>
              <a:t>75 classes du 1er et 2nd degré </a:t>
            </a:r>
          </a:p>
        </p:txBody>
      </p:sp>
      <p:sp>
        <p:nvSpPr>
          <p:cNvPr id="11" name="Rectangle 10">
            <a:extLst>
              <a:ext uri="{FF2B5EF4-FFF2-40B4-BE49-F238E27FC236}">
                <a16:creationId xmlns:a16="http://schemas.microsoft.com/office/drawing/2014/main" id="{DAF18AF4-19BB-4D43-90F9-2C55C25E07BA}"/>
              </a:ext>
            </a:extLst>
          </p:cNvPr>
          <p:cNvSpPr/>
          <p:nvPr/>
        </p:nvSpPr>
        <p:spPr>
          <a:xfrm>
            <a:off x="24012" y="4446488"/>
            <a:ext cx="2384051" cy="369332"/>
          </a:xfrm>
          <a:prstGeom prst="rect">
            <a:avLst/>
          </a:prstGeom>
          <a:solidFill>
            <a:srgbClr val="FFFF00"/>
          </a:solidFill>
        </p:spPr>
        <p:txBody>
          <a:bodyPr wrap="none">
            <a:spAutoFit/>
          </a:bodyPr>
          <a:lstStyle/>
          <a:p>
            <a:r>
              <a:rPr lang="fr-FR" dirty="0"/>
              <a:t>1500 élèves de cycle 3. </a:t>
            </a:r>
          </a:p>
        </p:txBody>
      </p:sp>
      <p:sp>
        <p:nvSpPr>
          <p:cNvPr id="12" name="Rectangle 11">
            <a:extLst>
              <a:ext uri="{FF2B5EF4-FFF2-40B4-BE49-F238E27FC236}">
                <a16:creationId xmlns:a16="http://schemas.microsoft.com/office/drawing/2014/main" id="{BF2F8CFE-E428-4642-A700-AEA8E1A2EE9D}"/>
              </a:ext>
            </a:extLst>
          </p:cNvPr>
          <p:cNvSpPr/>
          <p:nvPr/>
        </p:nvSpPr>
        <p:spPr>
          <a:xfrm>
            <a:off x="7072381" y="4766407"/>
            <a:ext cx="1931041" cy="369332"/>
          </a:xfrm>
          <a:prstGeom prst="rect">
            <a:avLst/>
          </a:prstGeom>
          <a:solidFill>
            <a:srgbClr val="FFFF00"/>
          </a:solidFill>
        </p:spPr>
        <p:txBody>
          <a:bodyPr wrap="none">
            <a:spAutoFit/>
          </a:bodyPr>
          <a:lstStyle/>
          <a:p>
            <a:r>
              <a:rPr lang="fr-FR" dirty="0"/>
              <a:t>20 classes témoins</a:t>
            </a:r>
          </a:p>
        </p:txBody>
      </p:sp>
      <p:pic>
        <p:nvPicPr>
          <p:cNvPr id="14" name="Image 13">
            <a:extLst>
              <a:ext uri="{FF2B5EF4-FFF2-40B4-BE49-F238E27FC236}">
                <a16:creationId xmlns:a16="http://schemas.microsoft.com/office/drawing/2014/main" id="{1E89F20E-A893-4DB5-A5FF-69D4F087ED9E}"/>
              </a:ext>
            </a:extLst>
          </p:cNvPr>
          <p:cNvPicPr>
            <a:picLocks noChangeAspect="1"/>
          </p:cNvPicPr>
          <p:nvPr/>
        </p:nvPicPr>
        <p:blipFill>
          <a:blip r:embed="rId5"/>
          <a:stretch>
            <a:fillRect/>
          </a:stretch>
        </p:blipFill>
        <p:spPr>
          <a:xfrm>
            <a:off x="0" y="4801377"/>
            <a:ext cx="3705770" cy="2088803"/>
          </a:xfrm>
          <a:prstGeom prst="rect">
            <a:avLst/>
          </a:prstGeom>
        </p:spPr>
      </p:pic>
      <p:pic>
        <p:nvPicPr>
          <p:cNvPr id="13" name="Image 12">
            <a:extLst>
              <a:ext uri="{FF2B5EF4-FFF2-40B4-BE49-F238E27FC236}">
                <a16:creationId xmlns:a16="http://schemas.microsoft.com/office/drawing/2014/main" id="{D125C6B3-FA9D-4A32-A87B-2C2C3BE764F3}"/>
              </a:ext>
            </a:extLst>
          </p:cNvPr>
          <p:cNvPicPr>
            <a:picLocks noChangeAspect="1"/>
          </p:cNvPicPr>
          <p:nvPr/>
        </p:nvPicPr>
        <p:blipFill>
          <a:blip r:embed="rId6"/>
          <a:stretch>
            <a:fillRect/>
          </a:stretch>
        </p:blipFill>
        <p:spPr>
          <a:xfrm>
            <a:off x="0" y="1055771"/>
            <a:ext cx="2181225" cy="1095375"/>
          </a:xfrm>
          <a:prstGeom prst="rect">
            <a:avLst/>
          </a:prstGeom>
        </p:spPr>
      </p:pic>
      <p:pic>
        <p:nvPicPr>
          <p:cNvPr id="15" name="Image 14">
            <a:extLst>
              <a:ext uri="{FF2B5EF4-FFF2-40B4-BE49-F238E27FC236}">
                <a16:creationId xmlns:a16="http://schemas.microsoft.com/office/drawing/2014/main" id="{AE40B9F8-5AE8-4E44-9611-B69EB9BF8E66}"/>
              </a:ext>
            </a:extLst>
          </p:cNvPr>
          <p:cNvPicPr>
            <a:picLocks noChangeAspect="1"/>
          </p:cNvPicPr>
          <p:nvPr/>
        </p:nvPicPr>
        <p:blipFill>
          <a:blip r:embed="rId7"/>
          <a:stretch>
            <a:fillRect/>
          </a:stretch>
        </p:blipFill>
        <p:spPr>
          <a:xfrm>
            <a:off x="3328578" y="1186176"/>
            <a:ext cx="2057400" cy="942975"/>
          </a:xfrm>
          <a:prstGeom prst="rect">
            <a:avLst/>
          </a:prstGeom>
        </p:spPr>
      </p:pic>
      <p:sp>
        <p:nvSpPr>
          <p:cNvPr id="16" name="Rectangle 15">
            <a:extLst>
              <a:ext uri="{FF2B5EF4-FFF2-40B4-BE49-F238E27FC236}">
                <a16:creationId xmlns:a16="http://schemas.microsoft.com/office/drawing/2014/main" id="{B9C340B4-FCA7-4584-9FBE-4312A12D8BCD}"/>
              </a:ext>
            </a:extLst>
          </p:cNvPr>
          <p:cNvSpPr/>
          <p:nvPr/>
        </p:nvSpPr>
        <p:spPr>
          <a:xfrm>
            <a:off x="2316872" y="2043383"/>
            <a:ext cx="4572000" cy="923330"/>
          </a:xfrm>
          <a:prstGeom prst="rect">
            <a:avLst/>
          </a:prstGeom>
        </p:spPr>
        <p:txBody>
          <a:bodyPr>
            <a:spAutoFit/>
          </a:bodyPr>
          <a:lstStyle/>
          <a:p>
            <a:r>
              <a:rPr lang="fr-FR" dirty="0"/>
              <a:t>Equipe du </a:t>
            </a:r>
            <a:r>
              <a:rPr lang="fr-FR" dirty="0">
                <a:hlinkClick r:id="rId8"/>
              </a:rPr>
              <a:t>laboratoire de didactique André </a:t>
            </a:r>
            <a:r>
              <a:rPr lang="fr-FR" dirty="0" err="1">
                <a:hlinkClick r:id="rId8"/>
              </a:rPr>
              <a:t>Revuz</a:t>
            </a:r>
            <a:r>
              <a:rPr lang="fr-FR" dirty="0"/>
              <a:t> (Universités Paris Diderot et Cergy-Pontoise) dirigée par Denis </a:t>
            </a:r>
            <a:r>
              <a:rPr lang="fr-FR" dirty="0" err="1"/>
              <a:t>Butlen</a:t>
            </a:r>
            <a:r>
              <a:rPr lang="fr-FR" dirty="0"/>
              <a:t>.</a:t>
            </a:r>
          </a:p>
        </p:txBody>
      </p:sp>
      <p:pic>
        <p:nvPicPr>
          <p:cNvPr id="17" name="Image 16">
            <a:extLst>
              <a:ext uri="{FF2B5EF4-FFF2-40B4-BE49-F238E27FC236}">
                <a16:creationId xmlns:a16="http://schemas.microsoft.com/office/drawing/2014/main" id="{1893965B-0621-4471-BFCA-772CB0061803}"/>
              </a:ext>
            </a:extLst>
          </p:cNvPr>
          <p:cNvPicPr>
            <a:picLocks noChangeAspect="1"/>
          </p:cNvPicPr>
          <p:nvPr/>
        </p:nvPicPr>
        <p:blipFill>
          <a:blip r:embed="rId9"/>
          <a:stretch>
            <a:fillRect/>
          </a:stretch>
        </p:blipFill>
        <p:spPr>
          <a:xfrm>
            <a:off x="6888872" y="937975"/>
            <a:ext cx="2114550" cy="1019175"/>
          </a:xfrm>
          <a:prstGeom prst="rect">
            <a:avLst/>
          </a:prstGeom>
        </p:spPr>
      </p:pic>
      <p:pic>
        <p:nvPicPr>
          <p:cNvPr id="18" name="Image 17">
            <a:extLst>
              <a:ext uri="{FF2B5EF4-FFF2-40B4-BE49-F238E27FC236}">
                <a16:creationId xmlns:a16="http://schemas.microsoft.com/office/drawing/2014/main" id="{E4B9186B-927C-4363-B7E2-0AA4523C0729}"/>
              </a:ext>
            </a:extLst>
          </p:cNvPr>
          <p:cNvPicPr>
            <a:picLocks noChangeAspect="1"/>
          </p:cNvPicPr>
          <p:nvPr/>
        </p:nvPicPr>
        <p:blipFill>
          <a:blip r:embed="rId10"/>
          <a:stretch>
            <a:fillRect/>
          </a:stretch>
        </p:blipFill>
        <p:spPr>
          <a:xfrm>
            <a:off x="6839342" y="2287201"/>
            <a:ext cx="1752600" cy="800100"/>
          </a:xfrm>
          <a:prstGeom prst="rect">
            <a:avLst/>
          </a:prstGeom>
        </p:spPr>
      </p:pic>
      <p:pic>
        <p:nvPicPr>
          <p:cNvPr id="19" name="Image 18">
            <a:extLst>
              <a:ext uri="{FF2B5EF4-FFF2-40B4-BE49-F238E27FC236}">
                <a16:creationId xmlns:a16="http://schemas.microsoft.com/office/drawing/2014/main" id="{86EA59F3-6E92-4616-83CB-FB1C6FE43E72}"/>
              </a:ext>
            </a:extLst>
          </p:cNvPr>
          <p:cNvPicPr>
            <a:picLocks noChangeAspect="1"/>
          </p:cNvPicPr>
          <p:nvPr/>
        </p:nvPicPr>
        <p:blipFill>
          <a:blip r:embed="rId11"/>
          <a:stretch>
            <a:fillRect/>
          </a:stretch>
        </p:blipFill>
        <p:spPr>
          <a:xfrm>
            <a:off x="155265" y="2341020"/>
            <a:ext cx="1771650" cy="1038225"/>
          </a:xfrm>
          <a:prstGeom prst="rect">
            <a:avLst/>
          </a:prstGeom>
        </p:spPr>
      </p:pic>
      <p:sp>
        <p:nvSpPr>
          <p:cNvPr id="20" name="Flèche : gauche 19">
            <a:extLst>
              <a:ext uri="{FF2B5EF4-FFF2-40B4-BE49-F238E27FC236}">
                <a16:creationId xmlns:a16="http://schemas.microsoft.com/office/drawing/2014/main" id="{9109F758-FE4C-4997-AAB9-E943F4ED438B}"/>
              </a:ext>
            </a:extLst>
          </p:cNvPr>
          <p:cNvSpPr/>
          <p:nvPr/>
        </p:nvSpPr>
        <p:spPr>
          <a:xfrm rot="16200000">
            <a:off x="4081934" y="4633336"/>
            <a:ext cx="816829" cy="2661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gauche 21">
            <a:extLst>
              <a:ext uri="{FF2B5EF4-FFF2-40B4-BE49-F238E27FC236}">
                <a16:creationId xmlns:a16="http://schemas.microsoft.com/office/drawing/2014/main" id="{976954F3-19F8-4C9F-9DF1-E0CF9492319C}"/>
              </a:ext>
            </a:extLst>
          </p:cNvPr>
          <p:cNvSpPr/>
          <p:nvPr/>
        </p:nvSpPr>
        <p:spPr>
          <a:xfrm rot="13805985">
            <a:off x="6506572" y="4395070"/>
            <a:ext cx="584760" cy="3063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gauche 22">
            <a:extLst>
              <a:ext uri="{FF2B5EF4-FFF2-40B4-BE49-F238E27FC236}">
                <a16:creationId xmlns:a16="http://schemas.microsoft.com/office/drawing/2014/main" id="{91A93858-04EF-4070-9550-3BFCC3945FD1}"/>
              </a:ext>
            </a:extLst>
          </p:cNvPr>
          <p:cNvSpPr/>
          <p:nvPr/>
        </p:nvSpPr>
        <p:spPr>
          <a:xfrm rot="20176998">
            <a:off x="1253914" y="4027316"/>
            <a:ext cx="816829" cy="2661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4A952ADD-3771-4376-999D-26C6B4E6F3C8}"/>
              </a:ext>
            </a:extLst>
          </p:cNvPr>
          <p:cNvSpPr/>
          <p:nvPr/>
        </p:nvSpPr>
        <p:spPr>
          <a:xfrm>
            <a:off x="6787865" y="1917869"/>
            <a:ext cx="1802866" cy="369332"/>
          </a:xfrm>
          <a:prstGeom prst="rect">
            <a:avLst/>
          </a:prstGeom>
        </p:spPr>
        <p:txBody>
          <a:bodyPr wrap="none">
            <a:spAutoFit/>
          </a:bodyPr>
          <a:lstStyle/>
          <a:p>
            <a:r>
              <a:rPr lang="fr-FR" dirty="0"/>
              <a:t>Université Paris 8</a:t>
            </a:r>
          </a:p>
        </p:txBody>
      </p:sp>
      <p:sp>
        <p:nvSpPr>
          <p:cNvPr id="24" name="Rectangle 23">
            <a:extLst>
              <a:ext uri="{FF2B5EF4-FFF2-40B4-BE49-F238E27FC236}">
                <a16:creationId xmlns:a16="http://schemas.microsoft.com/office/drawing/2014/main" id="{D3A6AC7F-CFEF-4015-8792-519F02726183}"/>
              </a:ext>
            </a:extLst>
          </p:cNvPr>
          <p:cNvSpPr/>
          <p:nvPr/>
        </p:nvSpPr>
        <p:spPr>
          <a:xfrm>
            <a:off x="4022767" y="5934670"/>
            <a:ext cx="4572000" cy="923330"/>
          </a:xfrm>
          <a:prstGeom prst="rect">
            <a:avLst/>
          </a:prstGeom>
          <a:solidFill>
            <a:schemeClr val="accent4"/>
          </a:solidFill>
        </p:spPr>
        <p:txBody>
          <a:bodyPr>
            <a:spAutoFit/>
          </a:bodyPr>
          <a:lstStyle/>
          <a:p>
            <a:r>
              <a:rPr lang="fr-FR" dirty="0"/>
              <a:t>L'équipe scientifique du projet: 1doctorante, 2 </a:t>
            </a:r>
            <a:r>
              <a:rPr lang="fr-FR" dirty="0" err="1"/>
              <a:t>post-doctorants</a:t>
            </a:r>
            <a:r>
              <a:rPr lang="fr-FR" dirty="0"/>
              <a:t> + 5 enseignants-chercheurs qui encadrent leurs travaux.</a:t>
            </a:r>
          </a:p>
        </p:txBody>
      </p:sp>
    </p:spTree>
    <p:extLst>
      <p:ext uri="{BB962C8B-B14F-4D97-AF65-F5344CB8AC3E}">
        <p14:creationId xmlns:p14="http://schemas.microsoft.com/office/powerpoint/2010/main" val="27735298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8" name="Image 7">
            <a:extLst>
              <a:ext uri="{FF2B5EF4-FFF2-40B4-BE49-F238E27FC236}">
                <a16:creationId xmlns:a16="http://schemas.microsoft.com/office/drawing/2014/main" id="{9AF5E078-C249-48A6-A60D-2617A1C72D35}"/>
              </a:ext>
            </a:extLst>
          </p:cNvPr>
          <p:cNvPicPr>
            <a:picLocks noChangeAspect="1"/>
          </p:cNvPicPr>
          <p:nvPr/>
        </p:nvPicPr>
        <p:blipFill>
          <a:blip r:embed="rId4"/>
          <a:stretch>
            <a:fillRect/>
          </a:stretch>
        </p:blipFill>
        <p:spPr>
          <a:xfrm>
            <a:off x="0" y="1133964"/>
            <a:ext cx="9144000" cy="5724036"/>
          </a:xfrm>
          <a:prstGeom prst="rect">
            <a:avLst/>
          </a:prstGeom>
        </p:spPr>
      </p:pic>
    </p:spTree>
    <p:extLst>
      <p:ext uri="{BB962C8B-B14F-4D97-AF65-F5344CB8AC3E}">
        <p14:creationId xmlns:p14="http://schemas.microsoft.com/office/powerpoint/2010/main" val="3257911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3" name="Image 2">
            <a:extLst>
              <a:ext uri="{FF2B5EF4-FFF2-40B4-BE49-F238E27FC236}">
                <a16:creationId xmlns:a16="http://schemas.microsoft.com/office/drawing/2014/main" id="{F4FDAEBC-487B-4B8C-94C8-8B77FA5CEA5A}"/>
              </a:ext>
            </a:extLst>
          </p:cNvPr>
          <p:cNvPicPr>
            <a:picLocks noChangeAspect="1"/>
          </p:cNvPicPr>
          <p:nvPr/>
        </p:nvPicPr>
        <p:blipFill>
          <a:blip r:embed="rId4"/>
          <a:stretch>
            <a:fillRect/>
          </a:stretch>
        </p:blipFill>
        <p:spPr>
          <a:xfrm>
            <a:off x="0" y="836712"/>
            <a:ext cx="9065007" cy="4752528"/>
          </a:xfrm>
          <a:prstGeom prst="rect">
            <a:avLst/>
          </a:prstGeom>
        </p:spPr>
      </p:pic>
      <p:sp>
        <p:nvSpPr>
          <p:cNvPr id="4" name="Rectangle 3">
            <a:extLst>
              <a:ext uri="{FF2B5EF4-FFF2-40B4-BE49-F238E27FC236}">
                <a16:creationId xmlns:a16="http://schemas.microsoft.com/office/drawing/2014/main" id="{7E89E531-D7BC-42DD-A02F-96E72342AB76}"/>
              </a:ext>
            </a:extLst>
          </p:cNvPr>
          <p:cNvSpPr/>
          <p:nvPr/>
        </p:nvSpPr>
        <p:spPr>
          <a:xfrm>
            <a:off x="0" y="5898071"/>
            <a:ext cx="4572000" cy="646331"/>
          </a:xfrm>
          <a:prstGeom prst="rect">
            <a:avLst/>
          </a:prstGeom>
          <a:solidFill>
            <a:srgbClr val="FFFF00"/>
          </a:solidFill>
        </p:spPr>
        <p:txBody>
          <a:bodyPr>
            <a:spAutoFit/>
          </a:bodyPr>
          <a:lstStyle/>
          <a:p>
            <a:r>
              <a:rPr lang="fr-FR" dirty="0"/>
              <a:t>Seuls 9 niveaux de Solo sont accessibles gratuitement.</a:t>
            </a:r>
          </a:p>
        </p:txBody>
      </p:sp>
      <p:pic>
        <p:nvPicPr>
          <p:cNvPr id="6" name="Image 5">
            <a:extLst>
              <a:ext uri="{FF2B5EF4-FFF2-40B4-BE49-F238E27FC236}">
                <a16:creationId xmlns:a16="http://schemas.microsoft.com/office/drawing/2014/main" id="{F6AAE38F-D938-42CF-BA13-ADEA2BFC2AC7}"/>
              </a:ext>
            </a:extLst>
          </p:cNvPr>
          <p:cNvPicPr>
            <a:picLocks noChangeAspect="1"/>
          </p:cNvPicPr>
          <p:nvPr/>
        </p:nvPicPr>
        <p:blipFill>
          <a:blip r:embed="rId5"/>
          <a:stretch>
            <a:fillRect/>
          </a:stretch>
        </p:blipFill>
        <p:spPr>
          <a:xfrm>
            <a:off x="5302632" y="5620503"/>
            <a:ext cx="3762375" cy="1122320"/>
          </a:xfrm>
          <a:prstGeom prst="rect">
            <a:avLst/>
          </a:prstGeom>
        </p:spPr>
      </p:pic>
    </p:spTree>
    <p:extLst>
      <p:ext uri="{BB962C8B-B14F-4D97-AF65-F5344CB8AC3E}">
        <p14:creationId xmlns:p14="http://schemas.microsoft.com/office/powerpoint/2010/main" val="32325636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4" name="Image 3">
            <a:extLst>
              <a:ext uri="{FF2B5EF4-FFF2-40B4-BE49-F238E27FC236}">
                <a16:creationId xmlns:a16="http://schemas.microsoft.com/office/drawing/2014/main" id="{A963B7DA-9FB7-41FE-838B-963900956E1D}"/>
              </a:ext>
            </a:extLst>
          </p:cNvPr>
          <p:cNvPicPr>
            <a:picLocks noChangeAspect="1"/>
          </p:cNvPicPr>
          <p:nvPr/>
        </p:nvPicPr>
        <p:blipFill>
          <a:blip r:embed="rId4"/>
          <a:stretch>
            <a:fillRect/>
          </a:stretch>
        </p:blipFill>
        <p:spPr>
          <a:xfrm>
            <a:off x="0" y="836711"/>
            <a:ext cx="9144000" cy="3840165"/>
          </a:xfrm>
          <a:prstGeom prst="rect">
            <a:avLst/>
          </a:prstGeom>
        </p:spPr>
      </p:pic>
      <p:pic>
        <p:nvPicPr>
          <p:cNvPr id="6" name="Image 5">
            <a:extLst>
              <a:ext uri="{FF2B5EF4-FFF2-40B4-BE49-F238E27FC236}">
                <a16:creationId xmlns:a16="http://schemas.microsoft.com/office/drawing/2014/main" id="{237ED6ED-07A9-4A04-987E-9C3E70FD4BDD}"/>
              </a:ext>
            </a:extLst>
          </p:cNvPr>
          <p:cNvPicPr>
            <a:picLocks noChangeAspect="1"/>
          </p:cNvPicPr>
          <p:nvPr/>
        </p:nvPicPr>
        <p:blipFill>
          <a:blip r:embed="rId5"/>
          <a:stretch>
            <a:fillRect/>
          </a:stretch>
        </p:blipFill>
        <p:spPr>
          <a:xfrm>
            <a:off x="-78533" y="5013176"/>
            <a:ext cx="9222533" cy="1808998"/>
          </a:xfrm>
          <a:prstGeom prst="rect">
            <a:avLst/>
          </a:prstGeom>
        </p:spPr>
      </p:pic>
    </p:spTree>
    <p:extLst>
      <p:ext uri="{BB962C8B-B14F-4D97-AF65-F5344CB8AC3E}">
        <p14:creationId xmlns:p14="http://schemas.microsoft.com/office/powerpoint/2010/main" val="9384712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7" name="Image 6">
            <a:extLst>
              <a:ext uri="{FF2B5EF4-FFF2-40B4-BE49-F238E27FC236}">
                <a16:creationId xmlns:a16="http://schemas.microsoft.com/office/drawing/2014/main" id="{CA7AD3BE-C676-45C8-920A-24E585243D81}"/>
              </a:ext>
            </a:extLst>
          </p:cNvPr>
          <p:cNvPicPr/>
          <p:nvPr/>
        </p:nvPicPr>
        <p:blipFill>
          <a:blip r:embed="rId4"/>
          <a:stretch>
            <a:fillRect/>
          </a:stretch>
        </p:blipFill>
        <p:spPr>
          <a:xfrm>
            <a:off x="0" y="1111660"/>
            <a:ext cx="9144000" cy="5845732"/>
          </a:xfrm>
          <a:prstGeom prst="rect">
            <a:avLst/>
          </a:prstGeom>
        </p:spPr>
      </p:pic>
    </p:spTree>
    <p:extLst>
      <p:ext uri="{BB962C8B-B14F-4D97-AF65-F5344CB8AC3E}">
        <p14:creationId xmlns:p14="http://schemas.microsoft.com/office/powerpoint/2010/main" val="41332755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8" name="Image 7">
            <a:extLst>
              <a:ext uri="{FF2B5EF4-FFF2-40B4-BE49-F238E27FC236}">
                <a16:creationId xmlns:a16="http://schemas.microsoft.com/office/drawing/2014/main" id="{C89708A5-9DBD-41F6-831B-3333D5F2A73A}"/>
              </a:ext>
            </a:extLst>
          </p:cNvPr>
          <p:cNvPicPr>
            <a:picLocks noChangeAspect="1"/>
          </p:cNvPicPr>
          <p:nvPr/>
        </p:nvPicPr>
        <p:blipFill>
          <a:blip r:embed="rId4"/>
          <a:stretch>
            <a:fillRect/>
          </a:stretch>
        </p:blipFill>
        <p:spPr>
          <a:xfrm>
            <a:off x="0" y="928687"/>
            <a:ext cx="9144000" cy="5929313"/>
          </a:xfrm>
          <a:prstGeom prst="rect">
            <a:avLst/>
          </a:prstGeom>
        </p:spPr>
      </p:pic>
    </p:spTree>
    <p:extLst>
      <p:ext uri="{BB962C8B-B14F-4D97-AF65-F5344CB8AC3E}">
        <p14:creationId xmlns:p14="http://schemas.microsoft.com/office/powerpoint/2010/main" val="13031016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3" name="Image 2">
            <a:extLst>
              <a:ext uri="{FF2B5EF4-FFF2-40B4-BE49-F238E27FC236}">
                <a16:creationId xmlns:a16="http://schemas.microsoft.com/office/drawing/2014/main" id="{1336D3CE-77F2-4C48-AAB4-5593B2668F08}"/>
              </a:ext>
            </a:extLst>
          </p:cNvPr>
          <p:cNvPicPr>
            <a:picLocks noChangeAspect="1"/>
          </p:cNvPicPr>
          <p:nvPr/>
        </p:nvPicPr>
        <p:blipFill>
          <a:blip r:embed="rId4"/>
          <a:stretch>
            <a:fillRect/>
          </a:stretch>
        </p:blipFill>
        <p:spPr>
          <a:xfrm>
            <a:off x="-11742" y="836712"/>
            <a:ext cx="9155742" cy="3301616"/>
          </a:xfrm>
          <a:prstGeom prst="rect">
            <a:avLst/>
          </a:prstGeom>
        </p:spPr>
      </p:pic>
      <p:pic>
        <p:nvPicPr>
          <p:cNvPr id="4" name="Image 3">
            <a:extLst>
              <a:ext uri="{FF2B5EF4-FFF2-40B4-BE49-F238E27FC236}">
                <a16:creationId xmlns:a16="http://schemas.microsoft.com/office/drawing/2014/main" id="{D39876E3-E380-4D7F-99EA-49D8742AAD49}"/>
              </a:ext>
            </a:extLst>
          </p:cNvPr>
          <p:cNvPicPr>
            <a:picLocks noChangeAspect="1"/>
          </p:cNvPicPr>
          <p:nvPr/>
        </p:nvPicPr>
        <p:blipFill>
          <a:blip r:embed="rId5"/>
          <a:stretch>
            <a:fillRect/>
          </a:stretch>
        </p:blipFill>
        <p:spPr>
          <a:xfrm>
            <a:off x="-11742" y="4365104"/>
            <a:ext cx="7338359" cy="1154477"/>
          </a:xfrm>
          <a:prstGeom prst="rect">
            <a:avLst/>
          </a:prstGeom>
        </p:spPr>
      </p:pic>
      <p:pic>
        <p:nvPicPr>
          <p:cNvPr id="6" name="Image 5">
            <a:extLst>
              <a:ext uri="{FF2B5EF4-FFF2-40B4-BE49-F238E27FC236}">
                <a16:creationId xmlns:a16="http://schemas.microsoft.com/office/drawing/2014/main" id="{D9591121-E0A1-4E07-9698-606F36415B57}"/>
              </a:ext>
            </a:extLst>
          </p:cNvPr>
          <p:cNvPicPr>
            <a:picLocks noChangeAspect="1"/>
          </p:cNvPicPr>
          <p:nvPr/>
        </p:nvPicPr>
        <p:blipFill>
          <a:blip r:embed="rId6"/>
          <a:stretch>
            <a:fillRect/>
          </a:stretch>
        </p:blipFill>
        <p:spPr>
          <a:xfrm>
            <a:off x="3384777" y="5877272"/>
            <a:ext cx="4076700" cy="695325"/>
          </a:xfrm>
          <a:prstGeom prst="rect">
            <a:avLst/>
          </a:prstGeom>
        </p:spPr>
      </p:pic>
      <p:sp>
        <p:nvSpPr>
          <p:cNvPr id="7" name="Rectangle 6">
            <a:extLst>
              <a:ext uri="{FF2B5EF4-FFF2-40B4-BE49-F238E27FC236}">
                <a16:creationId xmlns:a16="http://schemas.microsoft.com/office/drawing/2014/main" id="{29783696-3422-467A-9283-923A2309A77D}"/>
              </a:ext>
            </a:extLst>
          </p:cNvPr>
          <p:cNvSpPr/>
          <p:nvPr/>
        </p:nvSpPr>
        <p:spPr>
          <a:xfrm>
            <a:off x="15153" y="5901768"/>
            <a:ext cx="3234765" cy="646331"/>
          </a:xfrm>
          <a:prstGeom prst="rect">
            <a:avLst/>
          </a:prstGeom>
          <a:solidFill>
            <a:srgbClr val="FFFF00"/>
          </a:solidFill>
        </p:spPr>
        <p:txBody>
          <a:bodyPr wrap="square">
            <a:spAutoFit/>
          </a:bodyPr>
          <a:lstStyle/>
          <a:p>
            <a:r>
              <a:rPr lang="fr-FR" dirty="0"/>
              <a:t>Seules 20 manches peuvent être jouées gratuitement.</a:t>
            </a:r>
          </a:p>
        </p:txBody>
      </p:sp>
    </p:spTree>
    <p:extLst>
      <p:ext uri="{BB962C8B-B14F-4D97-AF65-F5344CB8AC3E}">
        <p14:creationId xmlns:p14="http://schemas.microsoft.com/office/powerpoint/2010/main" val="31155273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95" y="115177"/>
            <a:ext cx="8424936" cy="996483"/>
          </a:xfrm>
        </p:spPr>
        <p:txBody>
          <a:bodyPr/>
          <a:lstStyle/>
          <a:p>
            <a:pPr marL="0" indent="0" algn="ctr">
              <a:buNone/>
            </a:pPr>
            <a:r>
              <a:rPr lang="fr-FR" sz="4000" b="1" dirty="0">
                <a:solidFill>
                  <a:schemeClr val="bg1"/>
                </a:solidFill>
              </a:rPr>
              <a:t>Calcul mental et usage du numérique </a:t>
            </a:r>
          </a:p>
        </p:txBody>
      </p:sp>
      <p:pic>
        <p:nvPicPr>
          <p:cNvPr id="5" name="Image 4" descr="2017_logo_academie_Guyane.jpg"/>
          <p:cNvPicPr>
            <a:picLocks noChangeAspect="1"/>
          </p:cNvPicPr>
          <p:nvPr/>
        </p:nvPicPr>
        <p:blipFill>
          <a:blip r:embed="rId3" cstate="print"/>
          <a:stretch>
            <a:fillRect/>
          </a:stretch>
        </p:blipFill>
        <p:spPr>
          <a:xfrm>
            <a:off x="7596336" y="5369116"/>
            <a:ext cx="1378237" cy="1453058"/>
          </a:xfrm>
          <a:prstGeom prst="rect">
            <a:avLst/>
          </a:prstGeom>
        </p:spPr>
      </p:pic>
      <p:pic>
        <p:nvPicPr>
          <p:cNvPr id="3" name="Image 2">
            <a:extLst>
              <a:ext uri="{FF2B5EF4-FFF2-40B4-BE49-F238E27FC236}">
                <a16:creationId xmlns:a16="http://schemas.microsoft.com/office/drawing/2014/main" id="{C24B312F-2D40-4CA3-A254-EE852E9DCF0A}"/>
              </a:ext>
            </a:extLst>
          </p:cNvPr>
          <p:cNvPicPr>
            <a:picLocks noChangeAspect="1"/>
          </p:cNvPicPr>
          <p:nvPr/>
        </p:nvPicPr>
        <p:blipFill>
          <a:blip r:embed="rId4"/>
          <a:stretch>
            <a:fillRect/>
          </a:stretch>
        </p:blipFill>
        <p:spPr>
          <a:xfrm>
            <a:off x="-22347" y="836712"/>
            <a:ext cx="9144000" cy="4464496"/>
          </a:xfrm>
          <a:prstGeom prst="rect">
            <a:avLst/>
          </a:prstGeom>
        </p:spPr>
      </p:pic>
    </p:spTree>
    <p:extLst>
      <p:ext uri="{BB962C8B-B14F-4D97-AF65-F5344CB8AC3E}">
        <p14:creationId xmlns:p14="http://schemas.microsoft.com/office/powerpoint/2010/main" val="76401407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ion">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UNION DES COORDONNATEURS DE MATHS EN LYCEE [Lecture seule]" id="{CA43760C-424D-45CF-8BBD-3EC93EEC8CF6}" vid="{9D2C0131-5237-4945-B5F4-59E864DA60DC}"/>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6016</TotalTime>
  <Words>8788</Words>
  <Application>Microsoft Office PowerPoint</Application>
  <PresentationFormat>Affichage à l'écran (4:3)</PresentationFormat>
  <Paragraphs>854</Paragraphs>
  <Slides>102</Slides>
  <Notes>46</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102</vt:i4>
      </vt:variant>
    </vt:vector>
  </HeadingPairs>
  <TitlesOfParts>
    <vt:vector size="114" baseType="lpstr">
      <vt:lpstr>Arial</vt:lpstr>
      <vt:lpstr>Arial-BoldMT</vt:lpstr>
      <vt:lpstr>ArialMT</vt:lpstr>
      <vt:lpstr>Calibri</vt:lpstr>
      <vt:lpstr>Calibri Light</vt:lpstr>
      <vt:lpstr>Eras Medium ITC</vt:lpstr>
      <vt:lpstr>HiraMinProN-W3</vt:lpstr>
      <vt:lpstr>Segoe UI Light</vt:lpstr>
      <vt:lpstr>Trebuchet MS</vt:lpstr>
      <vt:lpstr>Wingdings</vt:lpstr>
      <vt:lpstr>Thème Office</vt:lpstr>
      <vt:lpstr>Formation</vt:lpstr>
      <vt:lpstr>Enseigner le calcul mental au cycle 3</vt:lpstr>
      <vt:lpstr>Présentation</vt:lpstr>
      <vt:lpstr>Sommaire</vt:lpstr>
      <vt:lpstr>Présentation de la formation </vt:lpstr>
      <vt:lpstr>Présentation de la formation </vt:lpstr>
      <vt:lpstr>Recueil des pratiques de classe</vt:lpstr>
      <vt:lpstr>Recueil des pratiques de classe</vt:lpstr>
      <vt:lpstr>1) Contextualisation </vt:lpstr>
      <vt:lpstr>1) Contextualisation  </vt:lpstr>
      <vt:lpstr>1. Enjeux de l’enseignement du calcul mental </vt:lpstr>
      <vt:lpstr>1) Contextualisation </vt:lpstr>
      <vt:lpstr>1) Contextualisation </vt:lpstr>
      <vt:lpstr>1) Contextualisation </vt:lpstr>
      <vt:lpstr>1. Enjeux de l’enseignement du calcul mental </vt:lpstr>
      <vt:lpstr>1. Enjeux de l’enseignement du calcul mental </vt:lpstr>
      <vt:lpstr>1. Enjeux de l’enseignement du calcul mental </vt:lpstr>
      <vt:lpstr>Présentation PowerPoint</vt:lpstr>
      <vt:lpstr>Mise en situation</vt:lpstr>
      <vt:lpstr>Analyse professionnelle   </vt:lpstr>
      <vt:lpstr>Analyse des procédures utilisées par les élèves</vt:lpstr>
      <vt:lpstr>Enseigner les procédures de calcul mental</vt:lpstr>
      <vt:lpstr>Enseigner les procédures de calcul mental</vt:lpstr>
      <vt:lpstr>Présentation PowerPoint</vt:lpstr>
      <vt:lpstr>Procédures pour calculer 32 × 25 </vt:lpstr>
      <vt:lpstr>Procédures pour calculer 32 × 25 </vt:lpstr>
      <vt:lpstr>Procédures pour calculer 32 × 25 </vt:lpstr>
      <vt:lpstr>Procédures pour calculer 32 × 25 </vt:lpstr>
      <vt:lpstr>Présentation PowerPoint</vt:lpstr>
      <vt:lpstr>Enseigner les procédures de calcul mental</vt:lpstr>
      <vt:lpstr>Enseigner les procédures de calcul mental (un exemple)</vt:lpstr>
      <vt:lpstr>Enseigner les procédures de calcul mental (un exemple)</vt:lpstr>
      <vt:lpstr>Enseigner les procédures de calcul mental</vt:lpstr>
      <vt:lpstr>Présentation PowerPoint</vt:lpstr>
      <vt:lpstr>« Mémoriser des faits numériques et procédures élémentaires »</vt:lpstr>
      <vt:lpstr>Présentation PowerPoint</vt:lpstr>
      <vt:lpstr>Présentation PowerPoint</vt:lpstr>
      <vt:lpstr>Enseigner une procédure</vt:lpstr>
      <vt:lpstr>Présentation PowerPoint</vt:lpstr>
      <vt:lpstr>Découverte et institutionnalisation</vt:lpstr>
      <vt:lpstr>Présentation PowerPoint</vt:lpstr>
      <vt:lpstr>Un exemple de découverte et d’institutionnalisation </vt:lpstr>
      <vt:lpstr>Appropriation et renforcement</vt:lpstr>
      <vt:lpstr>Réinvestissement </vt:lpstr>
      <vt:lpstr>Évaluation et consolidation</vt:lpstr>
      <vt:lpstr>Des séances courtes et des séances longues</vt:lpstr>
      <vt:lpstr>Enseigner les procédures de calcul mental</vt:lpstr>
      <vt:lpstr>Présentation PowerPoint</vt:lpstr>
      <vt:lpstr>Présentation PowerPoint</vt:lpstr>
      <vt:lpstr>Présentation PowerPoint</vt:lpstr>
      <vt:lpstr>Présentation PowerPoint</vt:lpstr>
      <vt:lpstr>Présentation PowerPoint</vt:lpstr>
      <vt:lpstr>Enseigner des faits numériques : les tables de multiplication</vt:lpstr>
      <vt:lpstr>Exemple des tables de mutiplication</vt:lpstr>
      <vt:lpstr>Enseigner les tables dans quel ordre?</vt:lpstr>
      <vt:lpstr>Présentation PowerPoint</vt:lpstr>
      <vt:lpstr> Comment rendre disponible le fait numérique 9 x 6 = 54?  Utiliser différents registres </vt:lpstr>
      <vt:lpstr> Comment rendre disponible le fait numérique 9 x 6 = 54?  Utiliser différents registres </vt:lpstr>
      <vt:lpstr> Comment rendre disponible le fait numérique 9 x 6 = 54?  Utiliser différents registres </vt:lpstr>
      <vt:lpstr> Comment rendre disponible le fait numérique 9 x 6 = 54?  Utiliser différents registres </vt:lpstr>
      <vt:lpstr>Enseigner des faits numériques : les tables d’addition</vt:lpstr>
      <vt:lpstr>Différencier faits numériques et procédures </vt:lpstr>
      <vt:lpstr>Différencier faits numériques et procédures </vt:lpstr>
      <vt:lpstr>Multiplication  </vt:lpstr>
      <vt:lpstr>FAITS NUMERIQUES</vt:lpstr>
      <vt:lpstr>FAITS NUMERIQUES</vt:lpstr>
      <vt:lpstr>Du calcul mental vers le calcul en ligne</vt:lpstr>
      <vt:lpstr>Les enjeux de l’enseignement du calcul mental :</vt:lpstr>
      <vt:lpstr>Les enjeux de l’enseignement du calcul mental :  </vt:lpstr>
      <vt:lpstr>Présentation PowerPoint</vt:lpstr>
      <vt:lpstr>Atelier de formation</vt:lpstr>
      <vt:lpstr>Atelier de formation</vt:lpstr>
      <vt:lpstr>Présentation PowerPoint</vt:lpstr>
      <vt:lpstr>Présentation PowerPoint</vt:lpstr>
      <vt:lpstr>Grille des observations lors des visites</vt:lpstr>
      <vt:lpstr>Présentation PowerPoint</vt:lpstr>
      <vt:lpstr>Présentation PowerPoint</vt:lpstr>
      <vt:lpstr>Présentation PowerPoint</vt:lpstr>
      <vt:lpstr>Présentation PowerPoint</vt:lpstr>
      <vt:lpstr>Un exemple d’évaluation</vt:lpstr>
      <vt:lpstr>Bibliographie-sitographie</vt:lpstr>
      <vt:lpstr>Ressources pour l’enseignement des faits numériques</vt:lpstr>
      <vt:lpstr>Présentation PowerPoint</vt:lpstr>
      <vt:lpstr>CALCUL@TICE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Calcul mental et usage du numérique </vt:lpstr>
      <vt:lpstr>Calcul mental et usage du numérique </vt:lpstr>
      <vt:lpstr>Calcul mental et usage du numérique </vt:lpstr>
      <vt:lpstr>Calcul mental et usage du numérique </vt:lpstr>
      <vt:lpstr>Calcul mental et usage du numérique </vt:lpstr>
      <vt:lpstr>Calcul mental et usage du numérique </vt:lpstr>
      <vt:lpstr>Calcul mental et usage du numérique </vt:lpstr>
      <vt:lpstr>Calcul mental et usage du numérique </vt:lpstr>
      <vt:lpstr>Calcul mental et usage du numérique </vt:lpstr>
      <vt:lpstr>Calcul mental et usage du numérique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mde-geyer</dc:creator>
  <cp:lastModifiedBy>mpepin</cp:lastModifiedBy>
  <cp:revision>194</cp:revision>
  <dcterms:created xsi:type="dcterms:W3CDTF">2017-10-16T15:26:27Z</dcterms:created>
  <dcterms:modified xsi:type="dcterms:W3CDTF">2020-05-05T21:05:59Z</dcterms:modified>
</cp:coreProperties>
</file>