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342" r:id="rId3"/>
    <p:sldId id="350" r:id="rId4"/>
    <p:sldId id="332" r:id="rId5"/>
    <p:sldId id="337" r:id="rId6"/>
    <p:sldId id="382" r:id="rId7"/>
    <p:sldId id="278" r:id="rId8"/>
    <p:sldId id="383" r:id="rId9"/>
    <p:sldId id="290" r:id="rId10"/>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Open Sans" panose="020B0606030504020204" pitchFamily="34" charset="0"/>
      <p:regular r:id="rId16"/>
      <p:bold r:id="rId17"/>
      <p:italic r:id="rId18"/>
      <p:boldItalic r:id="rId19"/>
    </p:embeddedFont>
    <p:embeddedFont>
      <p:font typeface="Open Sans Bold" panose="020B0806030504020204" pitchFamily="34"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291" autoAdjust="0"/>
  </p:normalViewPr>
  <p:slideViewPr>
    <p:cSldViewPr>
      <p:cViewPr varScale="1">
        <p:scale>
          <a:sx n="46" d="100"/>
          <a:sy n="46" d="100"/>
        </p:scale>
        <p:origin x="76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2930D-86EA-434F-B191-10E30E8AD188}" type="datetimeFigureOut">
              <a:rPr lang="fr-FR" smtClean="0"/>
              <a:t>13/11/2020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DA35B8-54D9-4D5C-BF58-BC2E891D740D}" type="slidenum">
              <a:rPr lang="fr-FR" smtClean="0"/>
              <a:t>‹N°›</a:t>
            </a:fld>
            <a:endParaRPr lang="fr-FR"/>
          </a:p>
        </p:txBody>
      </p:sp>
    </p:spTree>
    <p:extLst>
      <p:ext uri="{BB962C8B-B14F-4D97-AF65-F5344CB8AC3E}">
        <p14:creationId xmlns:p14="http://schemas.microsoft.com/office/powerpoint/2010/main" val="150497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Wingdings" panose="05000000000000000000" pitchFamily="2" charset="2"/>
              <a:buChar char="q"/>
            </a:pPr>
            <a:r>
              <a:rPr lang="fr-FR" dirty="0"/>
              <a:t>Les « </a:t>
            </a:r>
            <a:r>
              <a:rPr lang="fr-FR" dirty="0" err="1"/>
              <a:t>Jugyô</a:t>
            </a:r>
            <a:r>
              <a:rPr lang="fr-FR" dirty="0"/>
              <a:t> </a:t>
            </a:r>
            <a:r>
              <a:rPr lang="fr-FR" dirty="0" err="1"/>
              <a:t>Kenkyû</a:t>
            </a:r>
            <a:r>
              <a:rPr lang="fr-FR" dirty="0"/>
              <a:t> », littéralement « étude de leçon », sont nées au Japon dans les années 1890 au sein de l’université de </a:t>
            </a:r>
            <a:r>
              <a:rPr lang="fr-FR" dirty="0" err="1"/>
              <a:t>Tsukuba</a:t>
            </a:r>
            <a:r>
              <a:rPr lang="fr-FR" dirty="0"/>
              <a:t> à Tokyo. Tout au long de leurs parcours, les enseignants japonais participent à </a:t>
            </a:r>
            <a:r>
              <a:rPr lang="fr-FR" b="1" dirty="0"/>
              <a:t>ces pratiques collectives.</a:t>
            </a:r>
          </a:p>
          <a:p>
            <a:pPr marL="171450" indent="-171450">
              <a:buFont typeface="Wingdings" panose="05000000000000000000" pitchFamily="2" charset="2"/>
              <a:buChar char="q"/>
            </a:pPr>
            <a:r>
              <a:rPr lang="fr-FR" dirty="0"/>
              <a:t>En Chine, un dispositif similaire, le « </a:t>
            </a:r>
            <a:r>
              <a:rPr lang="fr-FR" dirty="0" err="1"/>
              <a:t>Moke</a:t>
            </a:r>
            <a:r>
              <a:rPr lang="fr-FR" dirty="0"/>
              <a:t> », existe depuis les années 1950. À la différence des </a:t>
            </a:r>
            <a:r>
              <a:rPr lang="fr-FR" dirty="0" err="1"/>
              <a:t>Jugyô</a:t>
            </a:r>
            <a:r>
              <a:rPr lang="fr-FR" dirty="0"/>
              <a:t> </a:t>
            </a:r>
            <a:r>
              <a:rPr lang="fr-FR" dirty="0" err="1"/>
              <a:t>Kenkyû</a:t>
            </a:r>
            <a:r>
              <a:rPr lang="fr-FR" dirty="0"/>
              <a:t>, le </a:t>
            </a:r>
            <a:r>
              <a:rPr lang="fr-FR" dirty="0" err="1"/>
              <a:t>Moke</a:t>
            </a:r>
            <a:r>
              <a:rPr lang="fr-FR" dirty="0"/>
              <a:t> est fait uniquement pour que les jeunes enseignants puissent réciter leur leçon jusqu’à en tirer une pleine et entière satisfaction. </a:t>
            </a:r>
          </a:p>
          <a:p>
            <a:pPr marL="171450" indent="-171450">
              <a:buFont typeface="Wingdings" panose="05000000000000000000" pitchFamily="2" charset="2"/>
              <a:buChar char="q"/>
            </a:pPr>
            <a:r>
              <a:rPr lang="fr-FR" dirty="0"/>
              <a:t>C’est dans les années 90 que les Lessons Studies font leur entrée aux Etats-Unis. Ici, un rôle important est donné au </a:t>
            </a:r>
            <a:r>
              <a:rPr lang="fr-FR" b="1" dirty="0"/>
              <a:t>facilitateur </a:t>
            </a:r>
            <a:r>
              <a:rPr lang="fr-FR" dirty="0"/>
              <a:t>et à son expertise, qui accompagnera les enseignants dans leurs réflexions tout au long du dispositif.</a:t>
            </a:r>
          </a:p>
          <a:p>
            <a:pPr marL="171450" indent="-171450">
              <a:buFont typeface="Wingdings" panose="05000000000000000000" pitchFamily="2" charset="2"/>
              <a:buChar char="q"/>
            </a:pPr>
            <a:r>
              <a:rPr lang="fr-FR" sz="1200" kern="1200" dirty="0">
                <a:solidFill>
                  <a:schemeClr val="tx1"/>
                </a:solidFill>
                <a:effectLst/>
                <a:latin typeface="+mn-lt"/>
                <a:ea typeface="+mn-ea"/>
                <a:cs typeface="+mn-cs"/>
              </a:rPr>
              <a:t>Popularisées dans les années 2000 à la suite des comparaisons internationales TIMSS 1</a:t>
            </a:r>
            <a:endParaRPr lang="fr-FR" dirty="0"/>
          </a:p>
          <a:p>
            <a:pPr marL="171450" indent="-171450">
              <a:buFont typeface="Wingdings" panose="05000000000000000000" pitchFamily="2" charset="2"/>
              <a:buChar char="q"/>
            </a:pPr>
            <a:r>
              <a:rPr lang="fr-FR" dirty="0"/>
              <a:t>Le Royaume-Uni a intégré les Lessons Studies à son système éducatif depuis les années 2000 en mettant l’accent sur le public-type assistant à la leçon. </a:t>
            </a:r>
          </a:p>
          <a:p>
            <a:pPr marL="171450" indent="-171450">
              <a:buFont typeface="Wingdings" panose="05000000000000000000" pitchFamily="2" charset="2"/>
              <a:buChar char="q"/>
            </a:pPr>
            <a:r>
              <a:rPr lang="fr-FR" dirty="0"/>
              <a:t>L’étude internationale TIMSS 2015 mesure les performances en mathématiques et en sciences des élèves à la fin de la quatrième année de scolarité obligatoire (cours moyen 1re année pour la France). </a:t>
            </a:r>
          </a:p>
        </p:txBody>
      </p:sp>
      <p:sp>
        <p:nvSpPr>
          <p:cNvPr id="4" name="Espace réservé du numéro de diapositive 3"/>
          <p:cNvSpPr>
            <a:spLocks noGrp="1"/>
          </p:cNvSpPr>
          <p:nvPr>
            <p:ph type="sldNum" sz="quarter" idx="5"/>
          </p:nvPr>
        </p:nvSpPr>
        <p:spPr/>
        <p:txBody>
          <a:bodyPr/>
          <a:lstStyle/>
          <a:p>
            <a:fld id="{E0DA35B8-54D9-4D5C-BF58-BC2E891D740D}" type="slidenum">
              <a:rPr lang="fr-FR" smtClean="0"/>
              <a:t>2</a:t>
            </a:fld>
            <a:endParaRPr lang="fr-FR"/>
          </a:p>
        </p:txBody>
      </p:sp>
    </p:spTree>
    <p:extLst>
      <p:ext uri="{BB962C8B-B14F-4D97-AF65-F5344CB8AC3E}">
        <p14:creationId xmlns:p14="http://schemas.microsoft.com/office/powerpoint/2010/main" val="1614804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Wingdings" panose="05000000000000000000" pitchFamily="2" charset="2"/>
              <a:buChar char="q"/>
            </a:pPr>
            <a:r>
              <a:rPr lang="fr-FR" sz="1200" kern="1200" dirty="0" err="1">
                <a:solidFill>
                  <a:schemeClr val="tx1"/>
                </a:solidFill>
                <a:effectLst/>
                <a:latin typeface="+mn-lt"/>
                <a:ea typeface="+mn-ea"/>
                <a:cs typeface="+mn-cs"/>
              </a:rPr>
              <a:t>Descriptif:Un</a:t>
            </a:r>
            <a:r>
              <a:rPr lang="fr-FR" sz="1200" kern="1200" dirty="0">
                <a:solidFill>
                  <a:schemeClr val="tx1"/>
                </a:solidFill>
                <a:effectLst/>
                <a:latin typeface="+mn-lt"/>
                <a:ea typeface="+mn-ea"/>
                <a:cs typeface="+mn-cs"/>
              </a:rPr>
              <a:t> dispositif Lesson </a:t>
            </a:r>
            <a:r>
              <a:rPr lang="fr-FR" sz="1200" kern="1200" dirty="0" err="1">
                <a:solidFill>
                  <a:schemeClr val="tx1"/>
                </a:solidFill>
                <a:effectLst/>
                <a:latin typeface="+mn-lt"/>
                <a:ea typeface="+mn-ea"/>
                <a:cs typeface="+mn-cs"/>
              </a:rPr>
              <a:t>Study</a:t>
            </a:r>
            <a:r>
              <a:rPr lang="fr-FR" sz="1200" kern="1200" dirty="0">
                <a:solidFill>
                  <a:schemeClr val="tx1"/>
                </a:solidFill>
                <a:effectLst/>
                <a:latin typeface="+mn-lt"/>
                <a:ea typeface="+mn-ea"/>
                <a:cs typeface="+mn-cs"/>
              </a:rPr>
              <a:t> (LS)démarre habituellement à partir d'une difficulté liée à un objet d'enseignement identifiée par un groupe d'enseignants. Les enseignants analysent l'apprentissage visé, étudient la notion, consultent les divers moyens d'enseignement, étudient des articles de revues professionnelles, etc. Cette étude leur permet de planifier ensemble une leçon. </a:t>
            </a:r>
            <a:endParaRPr lang="fr-FR" dirty="0"/>
          </a:p>
        </p:txBody>
      </p:sp>
      <p:sp>
        <p:nvSpPr>
          <p:cNvPr id="4" name="Espace réservé du numéro de diapositive 3"/>
          <p:cNvSpPr>
            <a:spLocks noGrp="1"/>
          </p:cNvSpPr>
          <p:nvPr>
            <p:ph type="sldNum" sz="quarter" idx="5"/>
          </p:nvPr>
        </p:nvSpPr>
        <p:spPr/>
        <p:txBody>
          <a:bodyPr/>
          <a:lstStyle/>
          <a:p>
            <a:fld id="{E0DA35B8-54D9-4D5C-BF58-BC2E891D740D}" type="slidenum">
              <a:rPr lang="fr-FR" smtClean="0"/>
              <a:t>3</a:t>
            </a:fld>
            <a:endParaRPr lang="fr-FR"/>
          </a:p>
        </p:txBody>
      </p:sp>
    </p:spTree>
    <p:extLst>
      <p:ext uri="{BB962C8B-B14F-4D97-AF65-F5344CB8AC3E}">
        <p14:creationId xmlns:p14="http://schemas.microsoft.com/office/powerpoint/2010/main" val="1081985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DA35B8-54D9-4D5C-BF58-BC2E891D740D}" type="slidenum">
              <a:rPr lang="fr-FR" smtClean="0"/>
              <a:t>6</a:t>
            </a:fld>
            <a:endParaRPr lang="fr-FR"/>
          </a:p>
        </p:txBody>
      </p:sp>
    </p:spTree>
    <p:extLst>
      <p:ext uri="{BB962C8B-B14F-4D97-AF65-F5344CB8AC3E}">
        <p14:creationId xmlns:p14="http://schemas.microsoft.com/office/powerpoint/2010/main" val="3584510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485294" y="509264"/>
            <a:ext cx="17359796" cy="1086371"/>
          </a:xfrm>
          <a:prstGeom prst="rect">
            <a:avLst/>
          </a:prstGeom>
        </p:spPr>
        <p:txBody>
          <a:bodyPr anchor="ctr"/>
          <a:lstStyle>
            <a:lvl1pPr marL="0" indent="0" algn="ctr">
              <a:buNone/>
              <a:defRPr sz="81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7753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9254204-7576-4E7F-BCC2-47087CDF8998}"/>
              </a:ext>
            </a:extLst>
          </p:cNvPr>
          <p:cNvSpPr/>
          <p:nvPr/>
        </p:nvSpPr>
        <p:spPr>
          <a:xfrm rot="1200000">
            <a:off x="-467781" y="-283902"/>
            <a:ext cx="1071236" cy="3339876"/>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 name="Text Placeholder 9"/>
          <p:cNvSpPr>
            <a:spLocks noGrp="1"/>
          </p:cNvSpPr>
          <p:nvPr>
            <p:ph type="body" sz="quarter" idx="10" hasCustomPrompt="1"/>
          </p:nvPr>
        </p:nvSpPr>
        <p:spPr>
          <a:xfrm>
            <a:off x="485294" y="509264"/>
            <a:ext cx="17359796" cy="1086371"/>
          </a:xfrm>
          <a:prstGeom prst="rect">
            <a:avLst/>
          </a:prstGeom>
        </p:spPr>
        <p:txBody>
          <a:bodyPr anchor="ctr"/>
          <a:lstStyle>
            <a:lvl1pPr marL="0" indent="0" algn="ctr">
              <a:buNone/>
              <a:defRPr sz="81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6062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11998829" y="3552693"/>
            <a:ext cx="6132794" cy="6547271"/>
            <a:chOff x="0" y="0"/>
            <a:chExt cx="8177058" cy="8729695"/>
          </a:xfrm>
        </p:grpSpPr>
        <p:pic>
          <p:nvPicPr>
            <p:cNvPr id="3" name="Picture 3"/>
            <p:cNvPicPr>
              <a:picLocks noChangeAspect="1"/>
            </p:cNvPicPr>
            <p:nvPr/>
          </p:nvPicPr>
          <p:blipFill>
            <a:blip r:embed="rId2"/>
            <a:srcRect/>
            <a:stretch>
              <a:fillRect/>
            </a:stretch>
          </p:blipFill>
          <p:spPr>
            <a:xfrm>
              <a:off x="0" y="0"/>
              <a:ext cx="3608274" cy="8729695"/>
            </a:xfrm>
            <a:prstGeom prst="rect">
              <a:avLst/>
            </a:prstGeom>
          </p:spPr>
        </p:pic>
        <p:pic>
          <p:nvPicPr>
            <p:cNvPr id="4" name="Picture 4"/>
            <p:cNvPicPr>
              <a:picLocks noChangeAspect="1"/>
            </p:cNvPicPr>
            <p:nvPr/>
          </p:nvPicPr>
          <p:blipFill>
            <a:blip r:embed="rId3"/>
            <a:srcRect/>
            <a:stretch>
              <a:fillRect/>
            </a:stretch>
          </p:blipFill>
          <p:spPr>
            <a:xfrm>
              <a:off x="4219597" y="0"/>
              <a:ext cx="3957462" cy="8729695"/>
            </a:xfrm>
            <a:prstGeom prst="rect">
              <a:avLst/>
            </a:prstGeom>
          </p:spPr>
        </p:pic>
      </p:grpSp>
      <p:grpSp>
        <p:nvGrpSpPr>
          <p:cNvPr id="5" name="Group 5"/>
          <p:cNvGrpSpPr/>
          <p:nvPr/>
        </p:nvGrpSpPr>
        <p:grpSpPr>
          <a:xfrm>
            <a:off x="864454" y="2274020"/>
            <a:ext cx="13232546" cy="5710385"/>
            <a:chOff x="0" y="-38100"/>
            <a:chExt cx="17643395" cy="7613846"/>
          </a:xfrm>
        </p:grpSpPr>
        <p:sp>
          <p:nvSpPr>
            <p:cNvPr id="6" name="TextBox 6"/>
            <p:cNvSpPr txBox="1"/>
            <p:nvPr/>
          </p:nvSpPr>
          <p:spPr>
            <a:xfrm>
              <a:off x="0" y="1742952"/>
              <a:ext cx="14845834" cy="1610527"/>
            </a:xfrm>
            <a:prstGeom prst="rect">
              <a:avLst/>
            </a:prstGeom>
          </p:spPr>
          <p:txBody>
            <a:bodyPr lIns="0" tIns="0" rIns="0" bIns="0" rtlCol="0" anchor="t">
              <a:spAutoFit/>
            </a:bodyPr>
            <a:lstStyle/>
            <a:p>
              <a:pPr algn="l">
                <a:lnSpc>
                  <a:spcPts val="10710"/>
                </a:lnSpc>
              </a:pPr>
              <a:r>
                <a:rPr lang="en-US" sz="5400" dirty="0">
                  <a:solidFill>
                    <a:srgbClr val="273755"/>
                  </a:solidFill>
                  <a:latin typeface="Open Sans Bold"/>
                </a:rPr>
                <a:t>Les Lesson studies</a:t>
              </a:r>
            </a:p>
          </p:txBody>
        </p:sp>
        <p:sp>
          <p:nvSpPr>
            <p:cNvPr id="7" name="TextBox 7"/>
            <p:cNvSpPr txBox="1"/>
            <p:nvPr/>
          </p:nvSpPr>
          <p:spPr>
            <a:xfrm>
              <a:off x="0" y="-38100"/>
              <a:ext cx="17643395" cy="513132"/>
            </a:xfrm>
            <a:prstGeom prst="rect">
              <a:avLst/>
            </a:prstGeom>
          </p:spPr>
          <p:txBody>
            <a:bodyPr wrap="square" lIns="0" tIns="0" rIns="0" bIns="0" rtlCol="0" anchor="t">
              <a:spAutoFit/>
            </a:bodyPr>
            <a:lstStyle/>
            <a:p>
              <a:pPr algn="l">
                <a:lnSpc>
                  <a:spcPts val="2940"/>
                </a:lnSpc>
              </a:pPr>
              <a:r>
                <a:rPr lang="en-US" sz="3200" spc="44" dirty="0" err="1">
                  <a:solidFill>
                    <a:srgbClr val="273755"/>
                  </a:solidFill>
                  <a:latin typeface="Open Sans Bold"/>
                </a:rPr>
                <a:t>novembre</a:t>
              </a:r>
              <a:r>
                <a:rPr lang="en-US" sz="3200" spc="44" dirty="0">
                  <a:solidFill>
                    <a:srgbClr val="273755"/>
                  </a:solidFill>
                  <a:latin typeface="Open Sans Bold"/>
                </a:rPr>
                <a:t> 2020/ EEPU Eugène Honorien/ 15h00 à 17h00</a:t>
              </a:r>
            </a:p>
          </p:txBody>
        </p:sp>
        <p:sp>
          <p:nvSpPr>
            <p:cNvPr id="8" name="TextBox 8"/>
            <p:cNvSpPr txBox="1"/>
            <p:nvPr/>
          </p:nvSpPr>
          <p:spPr>
            <a:xfrm>
              <a:off x="0" y="6949636"/>
              <a:ext cx="11974464" cy="626110"/>
            </a:xfrm>
            <a:prstGeom prst="rect">
              <a:avLst/>
            </a:prstGeom>
          </p:spPr>
          <p:txBody>
            <a:bodyPr lIns="0" tIns="0" rIns="0" bIns="0" rtlCol="0" anchor="t">
              <a:spAutoFit/>
            </a:bodyPr>
            <a:lstStyle/>
            <a:p>
              <a:pPr algn="l">
                <a:lnSpc>
                  <a:spcPts val="3919"/>
                </a:lnSpc>
              </a:pPr>
              <a:r>
                <a:rPr lang="en-US" sz="2800">
                  <a:solidFill>
                    <a:srgbClr val="273755"/>
                  </a:solidFill>
                  <a:latin typeface="Open Sans"/>
                </a:rPr>
                <a:t>Circonscription de Rémire-Montjoly Matoury</a:t>
              </a:r>
            </a:p>
          </p:txBody>
        </p:sp>
        <p:sp>
          <p:nvSpPr>
            <p:cNvPr id="9" name="AutoShape 9"/>
            <p:cNvSpPr/>
            <p:nvPr/>
          </p:nvSpPr>
          <p:spPr>
            <a:xfrm>
              <a:off x="0" y="5823353"/>
              <a:ext cx="5448828" cy="244551"/>
            </a:xfrm>
            <a:prstGeom prst="rect">
              <a:avLst/>
            </a:prstGeom>
            <a:solidFill>
              <a:srgbClr val="8AABCA"/>
            </a:solidFill>
          </p:spPr>
        </p:sp>
      </p:grpSp>
      <p:pic>
        <p:nvPicPr>
          <p:cNvPr id="11" name="Picture 11"/>
          <p:cNvPicPr>
            <a:picLocks noChangeAspect="1"/>
          </p:cNvPicPr>
          <p:nvPr/>
        </p:nvPicPr>
        <p:blipFill>
          <a:blip r:embed="rId4"/>
          <a:srcRect/>
          <a:stretch>
            <a:fillRect/>
          </a:stretch>
        </p:blipFill>
        <p:spPr>
          <a:xfrm>
            <a:off x="0" y="0"/>
            <a:ext cx="2308972" cy="1634319"/>
          </a:xfrm>
          <a:prstGeom prst="rect">
            <a:avLst/>
          </a:prstGeom>
        </p:spPr>
      </p:pic>
      <p:pic>
        <p:nvPicPr>
          <p:cNvPr id="13" name="Picture 13"/>
          <p:cNvPicPr>
            <a:picLocks noChangeAspect="1"/>
          </p:cNvPicPr>
          <p:nvPr/>
        </p:nvPicPr>
        <p:blipFill>
          <a:blip r:embed="rId5"/>
          <a:srcRect/>
          <a:stretch>
            <a:fillRect/>
          </a:stretch>
        </p:blipFill>
        <p:spPr>
          <a:xfrm>
            <a:off x="653614" y="8138360"/>
            <a:ext cx="8999541" cy="2148640"/>
          </a:xfrm>
          <a:prstGeom prst="rect">
            <a:avLst/>
          </a:prstGeom>
        </p:spPr>
      </p:pic>
      <p:pic>
        <p:nvPicPr>
          <p:cNvPr id="14" name="Image 13">
            <a:extLst>
              <a:ext uri="{FF2B5EF4-FFF2-40B4-BE49-F238E27FC236}">
                <a16:creationId xmlns:a16="http://schemas.microsoft.com/office/drawing/2014/main" id="{4E94649A-5A4C-4812-8349-27837AC01391}"/>
              </a:ext>
            </a:extLst>
          </p:cNvPr>
          <p:cNvPicPr>
            <a:picLocks noChangeAspect="1"/>
          </p:cNvPicPr>
          <p:nvPr/>
        </p:nvPicPr>
        <p:blipFill>
          <a:blip r:embed="rId6"/>
          <a:stretch>
            <a:fillRect/>
          </a:stretch>
        </p:blipFill>
        <p:spPr>
          <a:xfrm>
            <a:off x="15928220" y="0"/>
            <a:ext cx="2130668" cy="1634319"/>
          </a:xfrm>
          <a:prstGeom prst="rect">
            <a:avLst/>
          </a:prstGeom>
        </p:spPr>
      </p:pic>
      <p:sp>
        <p:nvSpPr>
          <p:cNvPr id="10" name="ZoneTexte 9">
            <a:extLst>
              <a:ext uri="{FF2B5EF4-FFF2-40B4-BE49-F238E27FC236}">
                <a16:creationId xmlns:a16="http://schemas.microsoft.com/office/drawing/2014/main" id="{8CEE2E6B-0C55-4505-9155-F14942865BC1}"/>
              </a:ext>
            </a:extLst>
          </p:cNvPr>
          <p:cNvSpPr txBox="1"/>
          <p:nvPr/>
        </p:nvSpPr>
        <p:spPr>
          <a:xfrm>
            <a:off x="864454" y="5524500"/>
            <a:ext cx="7746146" cy="923330"/>
          </a:xfrm>
          <a:prstGeom prst="rect">
            <a:avLst/>
          </a:prstGeom>
          <a:noFill/>
        </p:spPr>
        <p:txBody>
          <a:bodyPr wrap="square" rtlCol="0">
            <a:spAutoFit/>
          </a:bodyPr>
          <a:lstStyle/>
          <a:p>
            <a:r>
              <a:rPr lang="fr-FR" dirty="0"/>
              <a:t>PEPIN Médéric CPNE</a:t>
            </a:r>
          </a:p>
          <a:p>
            <a:r>
              <a:rPr lang="fr-FR" dirty="0"/>
              <a:t>PERISSE-POUPARD Nadège PEMF</a:t>
            </a:r>
          </a:p>
          <a:p>
            <a:r>
              <a:rPr lang="fr-FR" dirty="0"/>
              <a:t>JEAN-LOUIS Béatrice Coordonnatrice REP+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85030F3C-3F14-4280-AA6C-19204206B3E0}"/>
              </a:ext>
            </a:extLst>
          </p:cNvPr>
          <p:cNvGrpSpPr/>
          <p:nvPr/>
        </p:nvGrpSpPr>
        <p:grpSpPr>
          <a:xfrm rot="16200000">
            <a:off x="12029940" y="3960351"/>
            <a:ext cx="9606228" cy="2556411"/>
            <a:chOff x="3960971" y="2767117"/>
            <a:chExt cx="4267200" cy="1321489"/>
          </a:xfrm>
        </p:grpSpPr>
        <p:sp>
          <p:nvSpPr>
            <p:cNvPr id="68" name="Freeform: Shape 67">
              <a:extLst>
                <a:ext uri="{FF2B5EF4-FFF2-40B4-BE49-F238E27FC236}">
                  <a16:creationId xmlns:a16="http://schemas.microsoft.com/office/drawing/2014/main" id="{500CC3D4-3213-44FE-AEA1-D00F01745FC6}"/>
                </a:ext>
              </a:extLst>
            </p:cNvPr>
            <p:cNvSpPr/>
            <p:nvPr/>
          </p:nvSpPr>
          <p:spPr>
            <a:xfrm>
              <a:off x="4049553" y="3359522"/>
              <a:ext cx="4086225" cy="657225"/>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6225" h="657225">
                  <a:moveTo>
                    <a:pt x="3881914" y="86622"/>
                  </a:moveTo>
                  <a:cubicBezTo>
                    <a:pt x="3555206" y="-1960"/>
                    <a:pt x="2711291" y="-80065"/>
                    <a:pt x="2049304" y="319032"/>
                  </a:cubicBezTo>
                  <a:lnTo>
                    <a:pt x="2049304" y="313317"/>
                  </a:lnTo>
                  <a:cubicBezTo>
                    <a:pt x="1385411" y="-88638"/>
                    <a:pt x="538639" y="-9580"/>
                    <a:pt x="210979" y="78050"/>
                  </a:cubicBezTo>
                  <a:cubicBezTo>
                    <a:pt x="210979" y="78050"/>
                    <a:pt x="17621" y="294267"/>
                    <a:pt x="7144" y="603830"/>
                  </a:cubicBezTo>
                  <a:lnTo>
                    <a:pt x="1779746" y="375230"/>
                  </a:lnTo>
                  <a:cubicBezTo>
                    <a:pt x="1779746" y="521915"/>
                    <a:pt x="1897856" y="640977"/>
                    <a:pt x="2043589" y="643835"/>
                  </a:cubicBezTo>
                  <a:lnTo>
                    <a:pt x="2043589" y="652407"/>
                  </a:lnTo>
                  <a:cubicBezTo>
                    <a:pt x="2192179" y="652407"/>
                    <a:pt x="2312194" y="532392"/>
                    <a:pt x="2312194" y="383802"/>
                  </a:cubicBezTo>
                  <a:lnTo>
                    <a:pt x="4084796" y="612402"/>
                  </a:lnTo>
                  <a:cubicBezTo>
                    <a:pt x="4076224" y="302840"/>
                    <a:pt x="3881914" y="86622"/>
                    <a:pt x="3881914" y="86622"/>
                  </a:cubicBezTo>
                  <a:close/>
                </a:path>
              </a:pathLst>
            </a:custGeom>
            <a:solidFill>
              <a:schemeClr val="accent5"/>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F3D9FB98-AB9C-4644-A8E5-20D1B7786152}"/>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6"/>
            </a:solid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16388DEA-7EFF-4878-98F7-417A594FE6FF}"/>
                </a:ext>
              </a:extLst>
            </p:cNvPr>
            <p:cNvSpPr/>
            <p:nvPr/>
          </p:nvSpPr>
          <p:spPr>
            <a:xfrm>
              <a:off x="6068849" y="2857621"/>
              <a:ext cx="1809750" cy="857250"/>
            </a:xfrm>
            <a:custGeom>
              <a:avLst/>
              <a:gdLst>
                <a:gd name="connsiteX0" fmla="*/ 1806416 w 1809750"/>
                <a:gd name="connsiteY0" fmla="*/ 463748 h 857250"/>
                <a:gd name="connsiteX1" fmla="*/ 423386 w 1809750"/>
                <a:gd name="connsiteY1" fmla="*/ 638056 h 857250"/>
                <a:gd name="connsiteX2" fmla="*/ 437674 w 1809750"/>
                <a:gd name="connsiteY2" fmla="*/ 632341 h 857250"/>
                <a:gd name="connsiteX3" fmla="*/ 1751171 w 1809750"/>
                <a:gd name="connsiteY3" fmla="*/ 395168 h 857250"/>
                <a:gd name="connsiteX4" fmla="*/ 1769269 w 1809750"/>
                <a:gd name="connsiteY4" fmla="*/ 375166 h 857250"/>
                <a:gd name="connsiteX5" fmla="*/ 1749266 w 1809750"/>
                <a:gd name="connsiteY5" fmla="*/ 357068 h 857250"/>
                <a:gd name="connsiteX6" fmla="*/ 421481 w 1809750"/>
                <a:gd name="connsiteY6" fmla="*/ 598051 h 857250"/>
                <a:gd name="connsiteX7" fmla="*/ 343376 w 1809750"/>
                <a:gd name="connsiteY7" fmla="*/ 631388 h 857250"/>
                <a:gd name="connsiteX8" fmla="*/ 1721644 w 1809750"/>
                <a:gd name="connsiteY8" fmla="*/ 305633 h 857250"/>
                <a:gd name="connsiteX9" fmla="*/ 1726406 w 1809750"/>
                <a:gd name="connsiteY9" fmla="*/ 300871 h 857250"/>
                <a:gd name="connsiteX10" fmla="*/ 1721644 w 1809750"/>
                <a:gd name="connsiteY10" fmla="*/ 296108 h 857250"/>
                <a:gd name="connsiteX11" fmla="*/ 381476 w 1809750"/>
                <a:gd name="connsiteY11" fmla="*/ 603766 h 857250"/>
                <a:gd name="connsiteX12" fmla="*/ 454819 w 1809750"/>
                <a:gd name="connsiteY12" fmla="*/ 566618 h 857250"/>
                <a:gd name="connsiteX13" fmla="*/ 1654016 w 1809750"/>
                <a:gd name="connsiteY13" fmla="*/ 252293 h 857250"/>
                <a:gd name="connsiteX14" fmla="*/ 1671161 w 1809750"/>
                <a:gd name="connsiteY14" fmla="*/ 232291 h 857250"/>
                <a:gd name="connsiteX15" fmla="*/ 1650206 w 1809750"/>
                <a:gd name="connsiteY15" fmla="*/ 214193 h 857250"/>
                <a:gd name="connsiteX16" fmla="*/ 435769 w 1809750"/>
                <a:gd name="connsiteY16" fmla="*/ 532328 h 857250"/>
                <a:gd name="connsiteX17" fmla="*/ 104299 w 1809750"/>
                <a:gd name="connsiteY17" fmla="*/ 725686 h 857250"/>
                <a:gd name="connsiteX18" fmla="*/ 1428274 w 1809750"/>
                <a:gd name="connsiteY18" fmla="*/ 17026 h 857250"/>
                <a:gd name="connsiteX19" fmla="*/ 1431131 w 1809750"/>
                <a:gd name="connsiteY19" fmla="*/ 10358 h 857250"/>
                <a:gd name="connsiteX20" fmla="*/ 1424464 w 1809750"/>
                <a:gd name="connsiteY20" fmla="*/ 7501 h 857250"/>
                <a:gd name="connsiteX21" fmla="*/ 57626 w 1809750"/>
                <a:gd name="connsiteY21" fmla="*/ 759023 h 857250"/>
                <a:gd name="connsiteX22" fmla="*/ 9049 w 1809750"/>
                <a:gd name="connsiteY22" fmla="*/ 799028 h 857250"/>
                <a:gd name="connsiteX23" fmla="*/ 21431 w 1809750"/>
                <a:gd name="connsiteY23" fmla="*/ 812363 h 857250"/>
                <a:gd name="connsiteX24" fmla="*/ 7144 w 1809750"/>
                <a:gd name="connsiteY24" fmla="*/ 823793 h 857250"/>
                <a:gd name="connsiteX25" fmla="*/ 31909 w 1809750"/>
                <a:gd name="connsiteY25" fmla="*/ 852368 h 857250"/>
                <a:gd name="connsiteX26" fmla="*/ 327184 w 1809750"/>
                <a:gd name="connsiteY26" fmla="*/ 679013 h 857250"/>
                <a:gd name="connsiteX27" fmla="*/ 330994 w 1809750"/>
                <a:gd name="connsiteY27" fmla="*/ 681871 h 857250"/>
                <a:gd name="connsiteX28" fmla="*/ 332899 w 1809750"/>
                <a:gd name="connsiteY28" fmla="*/ 681871 h 857250"/>
                <a:gd name="connsiteX29" fmla="*/ 1805464 w 1809750"/>
                <a:gd name="connsiteY29" fmla="*/ 472321 h 857250"/>
                <a:gd name="connsiteX30" fmla="*/ 1810226 w 1809750"/>
                <a:gd name="connsiteY30" fmla="*/ 467558 h 857250"/>
                <a:gd name="connsiteX31" fmla="*/ 1806416 w 1809750"/>
                <a:gd name="connsiteY31" fmla="*/ 46374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857250">
                  <a:moveTo>
                    <a:pt x="1806416" y="463748"/>
                  </a:moveTo>
                  <a:cubicBezTo>
                    <a:pt x="1798796" y="463748"/>
                    <a:pt x="1060609" y="411361"/>
                    <a:pt x="423386" y="638056"/>
                  </a:cubicBezTo>
                  <a:cubicBezTo>
                    <a:pt x="428149" y="636151"/>
                    <a:pt x="432911" y="634246"/>
                    <a:pt x="437674" y="632341"/>
                  </a:cubicBezTo>
                  <a:cubicBezTo>
                    <a:pt x="691039" y="529471"/>
                    <a:pt x="1122521" y="420886"/>
                    <a:pt x="1751171" y="395168"/>
                  </a:cubicBezTo>
                  <a:cubicBezTo>
                    <a:pt x="1761649" y="395168"/>
                    <a:pt x="1770221" y="385643"/>
                    <a:pt x="1769269" y="375166"/>
                  </a:cubicBezTo>
                  <a:cubicBezTo>
                    <a:pt x="1769269" y="364688"/>
                    <a:pt x="1759744" y="356116"/>
                    <a:pt x="1749266" y="357068"/>
                  </a:cubicBezTo>
                  <a:cubicBezTo>
                    <a:pt x="1114901" y="383738"/>
                    <a:pt x="676751" y="494228"/>
                    <a:pt x="421481" y="598051"/>
                  </a:cubicBezTo>
                  <a:cubicBezTo>
                    <a:pt x="393859" y="609481"/>
                    <a:pt x="368141" y="619958"/>
                    <a:pt x="343376" y="631388"/>
                  </a:cubicBezTo>
                  <a:cubicBezTo>
                    <a:pt x="999649" y="316111"/>
                    <a:pt x="1713071" y="305633"/>
                    <a:pt x="1721644" y="305633"/>
                  </a:cubicBezTo>
                  <a:cubicBezTo>
                    <a:pt x="1724501" y="305633"/>
                    <a:pt x="1726406" y="303728"/>
                    <a:pt x="1726406" y="300871"/>
                  </a:cubicBezTo>
                  <a:cubicBezTo>
                    <a:pt x="1726406" y="298013"/>
                    <a:pt x="1724501" y="296108"/>
                    <a:pt x="1721644" y="296108"/>
                  </a:cubicBezTo>
                  <a:cubicBezTo>
                    <a:pt x="1713071" y="296108"/>
                    <a:pt x="1027271" y="306586"/>
                    <a:pt x="381476" y="603766"/>
                  </a:cubicBezTo>
                  <a:cubicBezTo>
                    <a:pt x="404336" y="591383"/>
                    <a:pt x="429101" y="579001"/>
                    <a:pt x="454819" y="566618"/>
                  </a:cubicBezTo>
                  <a:cubicBezTo>
                    <a:pt x="708184" y="443746"/>
                    <a:pt x="1073944" y="298013"/>
                    <a:pt x="1654016" y="252293"/>
                  </a:cubicBezTo>
                  <a:cubicBezTo>
                    <a:pt x="1664494" y="251341"/>
                    <a:pt x="1672114" y="242768"/>
                    <a:pt x="1671161" y="232291"/>
                  </a:cubicBezTo>
                  <a:cubicBezTo>
                    <a:pt x="1670209" y="221813"/>
                    <a:pt x="1660684" y="214193"/>
                    <a:pt x="1650206" y="214193"/>
                  </a:cubicBezTo>
                  <a:cubicBezTo>
                    <a:pt x="1062514" y="259913"/>
                    <a:pt x="691991" y="407551"/>
                    <a:pt x="435769" y="532328"/>
                  </a:cubicBezTo>
                  <a:cubicBezTo>
                    <a:pt x="284321" y="605671"/>
                    <a:pt x="174784" y="676156"/>
                    <a:pt x="104299" y="725686"/>
                  </a:cubicBezTo>
                  <a:cubicBezTo>
                    <a:pt x="620554" y="206573"/>
                    <a:pt x="1420654" y="19883"/>
                    <a:pt x="1428274" y="17026"/>
                  </a:cubicBezTo>
                  <a:cubicBezTo>
                    <a:pt x="1431131" y="16073"/>
                    <a:pt x="1432084" y="13216"/>
                    <a:pt x="1431131" y="10358"/>
                  </a:cubicBezTo>
                  <a:cubicBezTo>
                    <a:pt x="1430179" y="7501"/>
                    <a:pt x="1427321" y="6548"/>
                    <a:pt x="1424464" y="7501"/>
                  </a:cubicBezTo>
                  <a:cubicBezTo>
                    <a:pt x="1415891" y="11311"/>
                    <a:pt x="573881" y="207526"/>
                    <a:pt x="57626" y="759023"/>
                  </a:cubicBezTo>
                  <a:cubicBezTo>
                    <a:pt x="27146" y="782836"/>
                    <a:pt x="10954" y="797123"/>
                    <a:pt x="9049" y="799028"/>
                  </a:cubicBezTo>
                  <a:lnTo>
                    <a:pt x="21431" y="812363"/>
                  </a:lnTo>
                  <a:cubicBezTo>
                    <a:pt x="12859" y="819031"/>
                    <a:pt x="8096" y="822841"/>
                    <a:pt x="7144" y="823793"/>
                  </a:cubicBezTo>
                  <a:lnTo>
                    <a:pt x="31909" y="852368"/>
                  </a:lnTo>
                  <a:cubicBezTo>
                    <a:pt x="32861" y="851416"/>
                    <a:pt x="126206" y="772358"/>
                    <a:pt x="327184" y="679013"/>
                  </a:cubicBezTo>
                  <a:cubicBezTo>
                    <a:pt x="328136" y="680918"/>
                    <a:pt x="329089" y="681871"/>
                    <a:pt x="330994" y="681871"/>
                  </a:cubicBezTo>
                  <a:cubicBezTo>
                    <a:pt x="331946" y="681871"/>
                    <a:pt x="332899" y="681871"/>
                    <a:pt x="332899" y="681871"/>
                  </a:cubicBezTo>
                  <a:cubicBezTo>
                    <a:pt x="986314" y="414218"/>
                    <a:pt x="1797844" y="472321"/>
                    <a:pt x="1805464" y="472321"/>
                  </a:cubicBezTo>
                  <a:cubicBezTo>
                    <a:pt x="1808321" y="472321"/>
                    <a:pt x="1810226" y="470416"/>
                    <a:pt x="1810226" y="467558"/>
                  </a:cubicBezTo>
                  <a:cubicBezTo>
                    <a:pt x="1811179" y="465653"/>
                    <a:pt x="1808321" y="463748"/>
                    <a:pt x="1806416" y="463748"/>
                  </a:cubicBezTo>
                  <a:close/>
                </a:path>
              </a:pathLst>
            </a:custGeom>
            <a:solidFill>
              <a:schemeClr val="accent5"/>
            </a:solid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BDB4C64B-2027-487F-AE96-A7A3A8516637}"/>
                </a:ext>
              </a:extLst>
            </p:cNvPr>
            <p:cNvSpPr/>
            <p:nvPr/>
          </p:nvSpPr>
          <p:spPr>
            <a:xfrm>
              <a:off x="4297199" y="2767117"/>
              <a:ext cx="1809750" cy="942975"/>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5"/>
            </a:solidFill>
            <a:ln w="9525" cap="flat">
              <a:noFill/>
              <a:prstDash val="solid"/>
              <a:miter/>
            </a:ln>
          </p:spPr>
          <p:txBody>
            <a:bodyPr rtlCol="0" anchor="ctr"/>
            <a:lstStyle/>
            <a:p>
              <a:endParaRPr lang="en-US"/>
            </a:p>
          </p:txBody>
        </p:sp>
      </p:grpSp>
      <p:grpSp>
        <p:nvGrpSpPr>
          <p:cNvPr id="83" name="Graphic 3">
            <a:extLst>
              <a:ext uri="{FF2B5EF4-FFF2-40B4-BE49-F238E27FC236}">
                <a16:creationId xmlns:a16="http://schemas.microsoft.com/office/drawing/2014/main" id="{19C4EF18-7F43-4D6E-ACAF-E47946F46669}"/>
              </a:ext>
            </a:extLst>
          </p:cNvPr>
          <p:cNvGrpSpPr/>
          <p:nvPr/>
        </p:nvGrpSpPr>
        <p:grpSpPr>
          <a:xfrm rot="21305829" flipH="1">
            <a:off x="582075" y="4509472"/>
            <a:ext cx="2084553" cy="1685330"/>
            <a:chOff x="8338752" y="1211990"/>
            <a:chExt cx="3851961" cy="3114252"/>
          </a:xfrm>
        </p:grpSpPr>
        <p:sp>
          <p:nvSpPr>
            <p:cNvPr id="84" name="Freeform: Shape 83">
              <a:extLst>
                <a:ext uri="{FF2B5EF4-FFF2-40B4-BE49-F238E27FC236}">
                  <a16:creationId xmlns:a16="http://schemas.microsoft.com/office/drawing/2014/main" id="{7597336B-849F-41FC-8FBF-F6FB448FBA73}"/>
                </a:ext>
              </a:extLst>
            </p:cNvPr>
            <p:cNvSpPr/>
            <p:nvPr/>
          </p:nvSpPr>
          <p:spPr>
            <a:xfrm>
              <a:off x="8338752" y="1211990"/>
              <a:ext cx="3831088" cy="3114252"/>
            </a:xfrm>
            <a:custGeom>
              <a:avLst/>
              <a:gdLst>
                <a:gd name="connsiteX0" fmla="*/ 3817888 w 3831088"/>
                <a:gd name="connsiteY0" fmla="*/ 722004 h 3114252"/>
                <a:gd name="connsiteX1" fmla="*/ 3452269 w 3831088"/>
                <a:gd name="connsiteY1" fmla="*/ 280008 h 3114252"/>
                <a:gd name="connsiteX2" fmla="*/ 2264893 w 3831088"/>
                <a:gd name="connsiteY2" fmla="*/ 2082 h 3114252"/>
                <a:gd name="connsiteX3" fmla="*/ 1600132 w 3831088"/>
                <a:gd name="connsiteY3" fmla="*/ 195852 h 3114252"/>
                <a:gd name="connsiteX4" fmla="*/ 1027306 w 3831088"/>
                <a:gd name="connsiteY4" fmla="*/ 642091 h 3114252"/>
                <a:gd name="connsiteX5" fmla="*/ 513884 w 3831088"/>
                <a:gd name="connsiteY5" fmla="*/ 1130054 h 3114252"/>
                <a:gd name="connsiteX6" fmla="*/ 66231 w 3831088"/>
                <a:gd name="connsiteY6" fmla="*/ 1725510 h 3114252"/>
                <a:gd name="connsiteX7" fmla="*/ 25921 w 3831088"/>
                <a:gd name="connsiteY7" fmla="*/ 2132146 h 3114252"/>
                <a:gd name="connsiteX8" fmla="*/ 907790 w 3831088"/>
                <a:gd name="connsiteY8" fmla="*/ 2922787 h 3114252"/>
                <a:gd name="connsiteX9" fmla="*/ 1745106 w 3831088"/>
                <a:gd name="connsiteY9" fmla="*/ 3109486 h 3114252"/>
                <a:gd name="connsiteX10" fmla="*/ 2197710 w 3831088"/>
                <a:gd name="connsiteY10" fmla="*/ 2873283 h 3114252"/>
                <a:gd name="connsiteX11" fmla="*/ 2551306 w 3831088"/>
                <a:gd name="connsiteY11" fmla="*/ 2477255 h 3114252"/>
                <a:gd name="connsiteX12" fmla="*/ 3064728 w 3831088"/>
                <a:gd name="connsiteY12" fmla="*/ 1989293 h 3114252"/>
                <a:gd name="connsiteX13" fmla="*/ 3629068 w 3831088"/>
                <a:gd name="connsiteY13" fmla="*/ 1458898 h 3114252"/>
                <a:gd name="connsiteX14" fmla="*/ 3817888 w 3831088"/>
                <a:gd name="connsiteY14" fmla="*/ 1005588 h 3114252"/>
                <a:gd name="connsiteX15" fmla="*/ 3817888 w 3831088"/>
                <a:gd name="connsiteY15" fmla="*/ 722004 h 3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1088" h="3114252">
                  <a:moveTo>
                    <a:pt x="3817888" y="722004"/>
                  </a:moveTo>
                  <a:cubicBezTo>
                    <a:pt x="3782528" y="565714"/>
                    <a:pt x="3521574" y="325976"/>
                    <a:pt x="3452269" y="280008"/>
                  </a:cubicBezTo>
                  <a:cubicBezTo>
                    <a:pt x="3124839" y="63607"/>
                    <a:pt x="2569693" y="-14184"/>
                    <a:pt x="2264893" y="2082"/>
                  </a:cubicBezTo>
                  <a:cubicBezTo>
                    <a:pt x="2037176" y="14104"/>
                    <a:pt x="1734498" y="94724"/>
                    <a:pt x="1600132" y="195852"/>
                  </a:cubicBezTo>
                  <a:cubicBezTo>
                    <a:pt x="1465765" y="296981"/>
                    <a:pt x="1179352" y="499238"/>
                    <a:pt x="1027306" y="642091"/>
                  </a:cubicBezTo>
                  <a:cubicBezTo>
                    <a:pt x="875259" y="784944"/>
                    <a:pt x="615719" y="1020439"/>
                    <a:pt x="513884" y="1130054"/>
                  </a:cubicBezTo>
                  <a:cubicBezTo>
                    <a:pt x="419827" y="1231182"/>
                    <a:pt x="105127" y="1612359"/>
                    <a:pt x="66231" y="1725510"/>
                  </a:cubicBezTo>
                  <a:cubicBezTo>
                    <a:pt x="20263" y="1859169"/>
                    <a:pt x="-32776" y="2005558"/>
                    <a:pt x="25921" y="2132146"/>
                  </a:cubicBezTo>
                  <a:cubicBezTo>
                    <a:pt x="168774" y="2511201"/>
                    <a:pt x="751501" y="2843581"/>
                    <a:pt x="907790" y="2922787"/>
                  </a:cubicBezTo>
                  <a:cubicBezTo>
                    <a:pt x="1086002" y="3012600"/>
                    <a:pt x="1487688" y="3140602"/>
                    <a:pt x="1745106" y="3109486"/>
                  </a:cubicBezTo>
                  <a:cubicBezTo>
                    <a:pt x="1995453" y="3079076"/>
                    <a:pt x="2046370" y="3016843"/>
                    <a:pt x="2197710" y="2873283"/>
                  </a:cubicBezTo>
                  <a:cubicBezTo>
                    <a:pt x="2349049" y="2729723"/>
                    <a:pt x="2399967" y="2662540"/>
                    <a:pt x="2551306" y="2477255"/>
                  </a:cubicBezTo>
                  <a:cubicBezTo>
                    <a:pt x="2702645" y="2291971"/>
                    <a:pt x="2904902" y="2089714"/>
                    <a:pt x="3064728" y="1989293"/>
                  </a:cubicBezTo>
                  <a:cubicBezTo>
                    <a:pt x="3224553" y="1888164"/>
                    <a:pt x="3471363" y="1666106"/>
                    <a:pt x="3629068" y="1458898"/>
                  </a:cubicBezTo>
                  <a:cubicBezTo>
                    <a:pt x="3755654" y="1293415"/>
                    <a:pt x="3817888" y="1005588"/>
                    <a:pt x="3817888" y="1005588"/>
                  </a:cubicBezTo>
                  <a:cubicBezTo>
                    <a:pt x="3817888" y="1005588"/>
                    <a:pt x="3847589" y="852127"/>
                    <a:pt x="3817888" y="722004"/>
                  </a:cubicBezTo>
                  <a:close/>
                </a:path>
              </a:pathLst>
            </a:custGeom>
            <a:solidFill>
              <a:srgbClr val="000000"/>
            </a:solidFill>
            <a:ln w="7072" cap="flat">
              <a:noFill/>
              <a:prstDash val="solid"/>
              <a:miter/>
            </a:ln>
          </p:spPr>
          <p:txBody>
            <a:bodyPr rtlCol="0" anchor="ctr"/>
            <a:lstStyle/>
            <a:p>
              <a:endParaRPr lang="en-US" sz="2700"/>
            </a:p>
          </p:txBody>
        </p:sp>
        <p:sp>
          <p:nvSpPr>
            <p:cNvPr id="85" name="Freeform: Shape 84">
              <a:extLst>
                <a:ext uri="{FF2B5EF4-FFF2-40B4-BE49-F238E27FC236}">
                  <a16:creationId xmlns:a16="http://schemas.microsoft.com/office/drawing/2014/main" id="{5FCBCE89-77CA-4B4E-BDA6-1A6C8C0F5D90}"/>
                </a:ext>
              </a:extLst>
            </p:cNvPr>
            <p:cNvSpPr/>
            <p:nvPr/>
          </p:nvSpPr>
          <p:spPr>
            <a:xfrm>
              <a:off x="8338752" y="1947152"/>
              <a:ext cx="1882301" cy="1882825"/>
            </a:xfrm>
            <a:custGeom>
              <a:avLst/>
              <a:gdLst>
                <a:gd name="connsiteX0" fmla="*/ 1040743 w 1882301"/>
                <a:gd name="connsiteY0" fmla="*/ 1158660 h 1882825"/>
                <a:gd name="connsiteX1" fmla="*/ 1544970 w 1882301"/>
                <a:gd name="connsiteY1" fmla="*/ 517237 h 1882825"/>
                <a:gd name="connsiteX2" fmla="*/ 1882302 w 1882301"/>
                <a:gd name="connsiteY2" fmla="*/ 8765 h 1882825"/>
                <a:gd name="connsiteX3" fmla="*/ 1492638 w 1882301"/>
                <a:gd name="connsiteY3" fmla="*/ 143839 h 1882825"/>
                <a:gd name="connsiteX4" fmla="*/ 1486981 w 1882301"/>
                <a:gd name="connsiteY4" fmla="*/ 149497 h 1882825"/>
                <a:gd name="connsiteX5" fmla="*/ 1482030 w 1882301"/>
                <a:gd name="connsiteY5" fmla="*/ 143132 h 1882825"/>
                <a:gd name="connsiteX6" fmla="*/ 915569 w 1882301"/>
                <a:gd name="connsiteY6" fmla="*/ 12301 h 1882825"/>
                <a:gd name="connsiteX7" fmla="*/ 513884 w 1882301"/>
                <a:gd name="connsiteY7" fmla="*/ 395600 h 1882825"/>
                <a:gd name="connsiteX8" fmla="*/ 66231 w 1882301"/>
                <a:gd name="connsiteY8" fmla="*/ 991056 h 1882825"/>
                <a:gd name="connsiteX9" fmla="*/ 25921 w 1882301"/>
                <a:gd name="connsiteY9" fmla="*/ 1397692 h 1882825"/>
                <a:gd name="connsiteX10" fmla="*/ 375274 w 1882301"/>
                <a:gd name="connsiteY10" fmla="*/ 1727950 h 1882825"/>
                <a:gd name="connsiteX11" fmla="*/ 673710 w 1882301"/>
                <a:gd name="connsiteY11" fmla="*/ 1882826 h 1882825"/>
                <a:gd name="connsiteX12" fmla="*/ 937492 w 1882301"/>
                <a:gd name="connsiteY12" fmla="*/ 1276762 h 1882825"/>
                <a:gd name="connsiteX13" fmla="*/ 1040743 w 1882301"/>
                <a:gd name="connsiteY13" fmla="*/ 1158660 h 188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2301" h="1882825">
                  <a:moveTo>
                    <a:pt x="1040743" y="1158660"/>
                  </a:moveTo>
                  <a:cubicBezTo>
                    <a:pt x="1044986" y="1153710"/>
                    <a:pt x="1503246" y="603514"/>
                    <a:pt x="1544970" y="517237"/>
                  </a:cubicBezTo>
                  <a:cubicBezTo>
                    <a:pt x="1584573" y="435202"/>
                    <a:pt x="1839162" y="70998"/>
                    <a:pt x="1882302" y="8765"/>
                  </a:cubicBezTo>
                  <a:cubicBezTo>
                    <a:pt x="1718233" y="-28716"/>
                    <a:pt x="1580330" y="61098"/>
                    <a:pt x="1492638" y="143839"/>
                  </a:cubicBezTo>
                  <a:lnTo>
                    <a:pt x="1486981" y="149497"/>
                  </a:lnTo>
                  <a:lnTo>
                    <a:pt x="1482030" y="143132"/>
                  </a:lnTo>
                  <a:cubicBezTo>
                    <a:pt x="1443135" y="87971"/>
                    <a:pt x="1063373" y="29981"/>
                    <a:pt x="915569" y="12301"/>
                  </a:cubicBezTo>
                  <a:cubicBezTo>
                    <a:pt x="769888" y="147375"/>
                    <a:pt x="593796" y="310029"/>
                    <a:pt x="513884" y="395600"/>
                  </a:cubicBezTo>
                  <a:cubicBezTo>
                    <a:pt x="419827" y="496728"/>
                    <a:pt x="105127" y="877905"/>
                    <a:pt x="66231" y="991056"/>
                  </a:cubicBezTo>
                  <a:cubicBezTo>
                    <a:pt x="20263" y="1124715"/>
                    <a:pt x="-32776" y="1271104"/>
                    <a:pt x="25921" y="1397692"/>
                  </a:cubicBezTo>
                  <a:cubicBezTo>
                    <a:pt x="84618" y="1524279"/>
                    <a:pt x="257173" y="1655817"/>
                    <a:pt x="375274" y="1727950"/>
                  </a:cubicBezTo>
                  <a:cubicBezTo>
                    <a:pt x="455894" y="1777454"/>
                    <a:pt x="563388" y="1831908"/>
                    <a:pt x="673710" y="1882826"/>
                  </a:cubicBezTo>
                  <a:cubicBezTo>
                    <a:pt x="702704" y="1725122"/>
                    <a:pt x="896475" y="1331216"/>
                    <a:pt x="937492" y="1276762"/>
                  </a:cubicBezTo>
                  <a:cubicBezTo>
                    <a:pt x="979923" y="1220186"/>
                    <a:pt x="1040035" y="1159368"/>
                    <a:pt x="1040743" y="1158660"/>
                  </a:cubicBezTo>
                  <a:close/>
                </a:path>
              </a:pathLst>
            </a:custGeom>
            <a:solidFill>
              <a:schemeClr val="accent5"/>
            </a:solidFill>
            <a:ln w="7072" cap="flat">
              <a:noFill/>
              <a:prstDash val="solid"/>
              <a:miter/>
            </a:ln>
          </p:spPr>
          <p:txBody>
            <a:bodyPr rtlCol="0" anchor="ctr"/>
            <a:lstStyle/>
            <a:p>
              <a:endParaRPr lang="en-US" sz="2700"/>
            </a:p>
          </p:txBody>
        </p:sp>
        <p:sp>
          <p:nvSpPr>
            <p:cNvPr id="86" name="Freeform: Shape 85">
              <a:extLst>
                <a:ext uri="{FF2B5EF4-FFF2-40B4-BE49-F238E27FC236}">
                  <a16:creationId xmlns:a16="http://schemas.microsoft.com/office/drawing/2014/main" id="{B3E290C5-17C5-4E8C-84C3-8D553BE9FF39}"/>
                </a:ext>
              </a:extLst>
            </p:cNvPr>
            <p:cNvSpPr/>
            <p:nvPr/>
          </p:nvSpPr>
          <p:spPr>
            <a:xfrm>
              <a:off x="9018827" y="1959453"/>
              <a:ext cx="2123698" cy="2134891"/>
            </a:xfrm>
            <a:custGeom>
              <a:avLst/>
              <a:gdLst>
                <a:gd name="connsiteX0" fmla="*/ 1260924 w 2123698"/>
                <a:gd name="connsiteY0" fmla="*/ 313286 h 2134891"/>
                <a:gd name="connsiteX1" fmla="*/ 1253852 w 2123698"/>
                <a:gd name="connsiteY1" fmla="*/ 310458 h 2134891"/>
                <a:gd name="connsiteX2" fmla="*/ 1256681 w 2123698"/>
                <a:gd name="connsiteY2" fmla="*/ 303386 h 2134891"/>
                <a:gd name="connsiteX3" fmla="*/ 1261631 w 2123698"/>
                <a:gd name="connsiteY3" fmla="*/ 292071 h 2134891"/>
                <a:gd name="connsiteX4" fmla="*/ 1292041 w 2123698"/>
                <a:gd name="connsiteY4" fmla="*/ 71426 h 2134891"/>
                <a:gd name="connsiteX5" fmla="*/ 1216371 w 2123698"/>
                <a:gd name="connsiteY5" fmla="*/ 0 h 2134891"/>
                <a:gd name="connsiteX6" fmla="*/ 877626 w 2123698"/>
                <a:gd name="connsiteY6" fmla="*/ 510593 h 2134891"/>
                <a:gd name="connsiteX7" fmla="*/ 371276 w 2123698"/>
                <a:gd name="connsiteY7" fmla="*/ 1155553 h 2134891"/>
                <a:gd name="connsiteX8" fmla="*/ 268733 w 2123698"/>
                <a:gd name="connsiteY8" fmla="*/ 1272239 h 2134891"/>
                <a:gd name="connsiteX9" fmla="*/ 7072 w 2123698"/>
                <a:gd name="connsiteY9" fmla="*/ 1874060 h 2134891"/>
                <a:gd name="connsiteX10" fmla="*/ 0 w 2123698"/>
                <a:gd name="connsiteY10" fmla="*/ 1872646 h 2134891"/>
                <a:gd name="connsiteX11" fmla="*/ 438459 w 2123698"/>
                <a:gd name="connsiteY11" fmla="*/ 2050151 h 2134891"/>
                <a:gd name="connsiteX12" fmla="*/ 1079883 w 2123698"/>
                <a:gd name="connsiteY12" fmla="*/ 2116627 h 2134891"/>
                <a:gd name="connsiteX13" fmla="*/ 1440551 w 2123698"/>
                <a:gd name="connsiteY13" fmla="*/ 1869110 h 2134891"/>
                <a:gd name="connsiteX14" fmla="*/ 2023985 w 2123698"/>
                <a:gd name="connsiteY14" fmla="*/ 988655 h 2134891"/>
                <a:gd name="connsiteX15" fmla="*/ 2123699 w 2123698"/>
                <a:gd name="connsiteY15" fmla="*/ 858532 h 2134891"/>
                <a:gd name="connsiteX16" fmla="*/ 1260924 w 2123698"/>
                <a:gd name="connsiteY16" fmla="*/ 313286 h 213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3698" h="2134891">
                  <a:moveTo>
                    <a:pt x="1260924" y="313286"/>
                  </a:moveTo>
                  <a:lnTo>
                    <a:pt x="1253852" y="310458"/>
                  </a:lnTo>
                  <a:lnTo>
                    <a:pt x="1256681" y="303386"/>
                  </a:lnTo>
                  <a:cubicBezTo>
                    <a:pt x="1258095" y="300557"/>
                    <a:pt x="1259510" y="297021"/>
                    <a:pt x="1261631" y="292071"/>
                  </a:cubicBezTo>
                  <a:cubicBezTo>
                    <a:pt x="1278604" y="253175"/>
                    <a:pt x="1324571" y="148510"/>
                    <a:pt x="1292041" y="71426"/>
                  </a:cubicBezTo>
                  <a:cubicBezTo>
                    <a:pt x="1278604" y="39603"/>
                    <a:pt x="1253145" y="15558"/>
                    <a:pt x="1216371" y="0"/>
                  </a:cubicBezTo>
                  <a:cubicBezTo>
                    <a:pt x="1183840" y="46675"/>
                    <a:pt x="916521" y="428559"/>
                    <a:pt x="877626" y="510593"/>
                  </a:cubicBezTo>
                  <a:cubicBezTo>
                    <a:pt x="835194" y="598992"/>
                    <a:pt x="389663" y="1132922"/>
                    <a:pt x="371276" y="1155553"/>
                  </a:cubicBezTo>
                  <a:cubicBezTo>
                    <a:pt x="370568" y="1156967"/>
                    <a:pt x="310457" y="1216371"/>
                    <a:pt x="268733" y="1272239"/>
                  </a:cubicBezTo>
                  <a:cubicBezTo>
                    <a:pt x="228423" y="1325986"/>
                    <a:pt x="35360" y="1718478"/>
                    <a:pt x="7072" y="1874060"/>
                  </a:cubicBezTo>
                  <a:lnTo>
                    <a:pt x="0" y="1872646"/>
                  </a:lnTo>
                  <a:cubicBezTo>
                    <a:pt x="169018" y="1950437"/>
                    <a:pt x="342988" y="2020449"/>
                    <a:pt x="438459" y="2050151"/>
                  </a:cubicBezTo>
                  <a:cubicBezTo>
                    <a:pt x="606771" y="2103191"/>
                    <a:pt x="894599" y="2166838"/>
                    <a:pt x="1079883" y="2116627"/>
                  </a:cubicBezTo>
                  <a:cubicBezTo>
                    <a:pt x="1168989" y="2092583"/>
                    <a:pt x="1310427" y="1991454"/>
                    <a:pt x="1440551" y="1869110"/>
                  </a:cubicBezTo>
                  <a:cubicBezTo>
                    <a:pt x="1695140" y="1628664"/>
                    <a:pt x="1879010" y="1207885"/>
                    <a:pt x="2023985" y="988655"/>
                  </a:cubicBezTo>
                  <a:cubicBezTo>
                    <a:pt x="2050859" y="947638"/>
                    <a:pt x="2084803" y="903792"/>
                    <a:pt x="2123699" y="858532"/>
                  </a:cubicBezTo>
                  <a:cubicBezTo>
                    <a:pt x="2034593" y="741138"/>
                    <a:pt x="1751716" y="490792"/>
                    <a:pt x="1260924" y="313286"/>
                  </a:cubicBezTo>
                  <a:close/>
                </a:path>
              </a:pathLst>
            </a:custGeom>
            <a:solidFill>
              <a:schemeClr val="accent5"/>
            </a:solidFill>
            <a:ln w="7072" cap="flat">
              <a:noFill/>
              <a:prstDash val="solid"/>
              <a:miter/>
            </a:ln>
          </p:spPr>
          <p:txBody>
            <a:bodyPr rtlCol="0" anchor="ctr"/>
            <a:lstStyle/>
            <a:p>
              <a:endParaRPr lang="en-US" sz="2700"/>
            </a:p>
          </p:txBody>
        </p:sp>
        <p:sp>
          <p:nvSpPr>
            <p:cNvPr id="87" name="Freeform: Shape 86">
              <a:extLst>
                <a:ext uri="{FF2B5EF4-FFF2-40B4-BE49-F238E27FC236}">
                  <a16:creationId xmlns:a16="http://schemas.microsoft.com/office/drawing/2014/main" id="{C2F9C513-FADF-4D04-84EE-961B06D79CF7}"/>
                </a:ext>
              </a:extLst>
            </p:cNvPr>
            <p:cNvSpPr/>
            <p:nvPr/>
          </p:nvSpPr>
          <p:spPr>
            <a:xfrm>
              <a:off x="9256172" y="2170520"/>
              <a:ext cx="815663" cy="1058343"/>
            </a:xfrm>
            <a:custGeom>
              <a:avLst/>
              <a:gdLst>
                <a:gd name="connsiteX0" fmla="*/ 123323 w 815663"/>
                <a:gd name="connsiteY0" fmla="*/ 935292 h 1058343"/>
                <a:gd name="connsiteX1" fmla="*/ 627551 w 815663"/>
                <a:gd name="connsiteY1" fmla="*/ 293869 h 1058343"/>
                <a:gd name="connsiteX2" fmla="*/ 815664 w 815663"/>
                <a:gd name="connsiteY2" fmla="*/ 1798 h 1058343"/>
                <a:gd name="connsiteX3" fmla="*/ 263346 w 815663"/>
                <a:gd name="connsiteY3" fmla="*/ 411970 h 1058343"/>
                <a:gd name="connsiteX4" fmla="*/ 16536 w 815663"/>
                <a:gd name="connsiteY4" fmla="*/ 1058344 h 1058343"/>
                <a:gd name="connsiteX5" fmla="*/ 20072 w 815663"/>
                <a:gd name="connsiteY5" fmla="*/ 1053393 h 1058343"/>
                <a:gd name="connsiteX6" fmla="*/ 123323 w 815663"/>
                <a:gd name="connsiteY6" fmla="*/ 935292 h 10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663" h="1058343">
                  <a:moveTo>
                    <a:pt x="123323" y="935292"/>
                  </a:moveTo>
                  <a:cubicBezTo>
                    <a:pt x="127566" y="930342"/>
                    <a:pt x="585826" y="380146"/>
                    <a:pt x="627551" y="293869"/>
                  </a:cubicBezTo>
                  <a:cubicBezTo>
                    <a:pt x="648766" y="249316"/>
                    <a:pt x="735044" y="119899"/>
                    <a:pt x="815664" y="1798"/>
                  </a:cubicBezTo>
                  <a:cubicBezTo>
                    <a:pt x="696149" y="-19418"/>
                    <a:pt x="464189" y="148894"/>
                    <a:pt x="263346" y="411970"/>
                  </a:cubicBezTo>
                  <a:cubicBezTo>
                    <a:pt x="58968" y="679289"/>
                    <a:pt x="-42160" y="952972"/>
                    <a:pt x="16536" y="1058344"/>
                  </a:cubicBezTo>
                  <a:cubicBezTo>
                    <a:pt x="17951" y="1056222"/>
                    <a:pt x="19365" y="1054808"/>
                    <a:pt x="20072" y="1053393"/>
                  </a:cubicBezTo>
                  <a:cubicBezTo>
                    <a:pt x="62504" y="996111"/>
                    <a:pt x="122615" y="935999"/>
                    <a:pt x="123323" y="935292"/>
                  </a:cubicBezTo>
                  <a:close/>
                </a:path>
              </a:pathLst>
            </a:custGeom>
            <a:solidFill>
              <a:schemeClr val="accent5">
                <a:lumMod val="75000"/>
              </a:schemeClr>
            </a:solidFill>
            <a:ln w="7072" cap="flat">
              <a:noFill/>
              <a:prstDash val="solid"/>
              <a:miter/>
            </a:ln>
          </p:spPr>
          <p:txBody>
            <a:bodyPr rtlCol="0" anchor="ctr"/>
            <a:lstStyle/>
            <a:p>
              <a:endParaRPr lang="en-US" sz="2700" dirty="0"/>
            </a:p>
          </p:txBody>
        </p:sp>
        <p:sp>
          <p:nvSpPr>
            <p:cNvPr id="88" name="Freeform: Shape 87">
              <a:extLst>
                <a:ext uri="{FF2B5EF4-FFF2-40B4-BE49-F238E27FC236}">
                  <a16:creationId xmlns:a16="http://schemas.microsoft.com/office/drawing/2014/main" id="{E75D5EF7-4D68-451A-B3EF-253EC99AC782}"/>
                </a:ext>
              </a:extLst>
            </p:cNvPr>
            <p:cNvSpPr/>
            <p:nvPr/>
          </p:nvSpPr>
          <p:spPr>
            <a:xfrm>
              <a:off x="9281195" y="2175854"/>
              <a:ext cx="868199" cy="1097283"/>
            </a:xfrm>
            <a:custGeom>
              <a:avLst/>
              <a:gdLst>
                <a:gd name="connsiteX0" fmla="*/ 14144 w 868199"/>
                <a:gd name="connsiteY0" fmla="*/ 1079176 h 1097283"/>
                <a:gd name="connsiteX1" fmla="*/ 604650 w 868199"/>
                <a:gd name="connsiteY1" fmla="*/ 685270 h 1097283"/>
                <a:gd name="connsiteX2" fmla="*/ 828829 w 868199"/>
                <a:gd name="connsiteY2" fmla="*/ 12022 h 1097283"/>
                <a:gd name="connsiteX3" fmla="*/ 805493 w 868199"/>
                <a:gd name="connsiteY3" fmla="*/ 0 h 1097283"/>
                <a:gd name="connsiteX4" fmla="*/ 615258 w 868199"/>
                <a:gd name="connsiteY4" fmla="*/ 294899 h 1097283"/>
                <a:gd name="connsiteX5" fmla="*/ 108908 w 868199"/>
                <a:gd name="connsiteY5" fmla="*/ 939859 h 1097283"/>
                <a:gd name="connsiteX6" fmla="*/ 6365 w 868199"/>
                <a:gd name="connsiteY6" fmla="*/ 1056546 h 1097283"/>
                <a:gd name="connsiteX7" fmla="*/ 0 w 868199"/>
                <a:gd name="connsiteY7" fmla="*/ 1065739 h 1097283"/>
                <a:gd name="connsiteX8" fmla="*/ 14144 w 868199"/>
                <a:gd name="connsiteY8" fmla="*/ 1079176 h 109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199" h="1097283">
                  <a:moveTo>
                    <a:pt x="14144" y="1079176"/>
                  </a:moveTo>
                  <a:cubicBezTo>
                    <a:pt x="115272" y="1156260"/>
                    <a:pt x="379762" y="980169"/>
                    <a:pt x="604650" y="685270"/>
                  </a:cubicBezTo>
                  <a:cubicBezTo>
                    <a:pt x="829536" y="390370"/>
                    <a:pt x="929958" y="89106"/>
                    <a:pt x="828829" y="12022"/>
                  </a:cubicBezTo>
                  <a:cubicBezTo>
                    <a:pt x="821757" y="6365"/>
                    <a:pt x="813979" y="2829"/>
                    <a:pt x="805493" y="0"/>
                  </a:cubicBezTo>
                  <a:cubicBezTo>
                    <a:pt x="724165" y="118808"/>
                    <a:pt x="636473" y="250346"/>
                    <a:pt x="615258" y="294899"/>
                  </a:cubicBezTo>
                  <a:cubicBezTo>
                    <a:pt x="572826" y="383298"/>
                    <a:pt x="127295" y="917229"/>
                    <a:pt x="108908" y="939859"/>
                  </a:cubicBezTo>
                  <a:cubicBezTo>
                    <a:pt x="108200" y="941273"/>
                    <a:pt x="48089" y="1000677"/>
                    <a:pt x="6365" y="1056546"/>
                  </a:cubicBezTo>
                  <a:cubicBezTo>
                    <a:pt x="4243" y="1058667"/>
                    <a:pt x="2121" y="1062203"/>
                    <a:pt x="0" y="1065739"/>
                  </a:cubicBezTo>
                  <a:cubicBezTo>
                    <a:pt x="4243" y="1070690"/>
                    <a:pt x="8486" y="1075640"/>
                    <a:pt x="14144" y="1079176"/>
                  </a:cubicBezTo>
                  <a:close/>
                </a:path>
              </a:pathLst>
            </a:custGeom>
            <a:solidFill>
              <a:schemeClr val="accent5">
                <a:lumMod val="75000"/>
              </a:schemeClr>
            </a:solidFill>
            <a:ln w="7072" cap="flat">
              <a:noFill/>
              <a:prstDash val="solid"/>
              <a:miter/>
            </a:ln>
          </p:spPr>
          <p:txBody>
            <a:bodyPr rtlCol="0" anchor="ctr"/>
            <a:lstStyle/>
            <a:p>
              <a:endParaRPr lang="en-US" sz="2700"/>
            </a:p>
          </p:txBody>
        </p:sp>
        <p:sp>
          <p:nvSpPr>
            <p:cNvPr id="89" name="Freeform: Shape 88">
              <a:extLst>
                <a:ext uri="{FF2B5EF4-FFF2-40B4-BE49-F238E27FC236}">
                  <a16:creationId xmlns:a16="http://schemas.microsoft.com/office/drawing/2014/main" id="{E7E294D0-AABC-44BF-B931-92E93C29B2EC}"/>
                </a:ext>
              </a:extLst>
            </p:cNvPr>
            <p:cNvSpPr/>
            <p:nvPr/>
          </p:nvSpPr>
          <p:spPr>
            <a:xfrm>
              <a:off x="9267758" y="1211990"/>
              <a:ext cx="2922955" cy="1595386"/>
            </a:xfrm>
            <a:custGeom>
              <a:avLst/>
              <a:gdLst>
                <a:gd name="connsiteX0" fmla="*/ 2888882 w 2922955"/>
                <a:gd name="connsiteY0" fmla="*/ 722004 h 1595386"/>
                <a:gd name="connsiteX1" fmla="*/ 2523264 w 2922955"/>
                <a:gd name="connsiteY1" fmla="*/ 280008 h 1595386"/>
                <a:gd name="connsiteX2" fmla="*/ 1335887 w 2922955"/>
                <a:gd name="connsiteY2" fmla="*/ 2082 h 1595386"/>
                <a:gd name="connsiteX3" fmla="*/ 671126 w 2922955"/>
                <a:gd name="connsiteY3" fmla="*/ 195852 h 1595386"/>
                <a:gd name="connsiteX4" fmla="*/ 98300 w 2922955"/>
                <a:gd name="connsiteY4" fmla="*/ 642091 h 1595386"/>
                <a:gd name="connsiteX5" fmla="*/ 0 w 2922955"/>
                <a:gd name="connsiteY5" fmla="*/ 734026 h 1595386"/>
                <a:gd name="connsiteX6" fmla="*/ 559389 w 2922955"/>
                <a:gd name="connsiteY6" fmla="*/ 863442 h 1595386"/>
                <a:gd name="connsiteX7" fmla="*/ 967440 w 2922955"/>
                <a:gd name="connsiteY7" fmla="*/ 732612 h 1595386"/>
                <a:gd name="connsiteX8" fmla="*/ 968147 w 2922955"/>
                <a:gd name="connsiteY8" fmla="*/ 732612 h 1595386"/>
                <a:gd name="connsiteX9" fmla="*/ 1057253 w 2922955"/>
                <a:gd name="connsiteY9" fmla="*/ 813939 h 1595386"/>
                <a:gd name="connsiteX10" fmla="*/ 1026136 w 2922955"/>
                <a:gd name="connsiteY10" fmla="*/ 1045898 h 1595386"/>
                <a:gd name="connsiteX11" fmla="*/ 1024722 w 2922955"/>
                <a:gd name="connsiteY11" fmla="*/ 1050141 h 1595386"/>
                <a:gd name="connsiteX12" fmla="*/ 1884668 w 2922955"/>
                <a:gd name="connsiteY12" fmla="*/ 1595386 h 1595386"/>
                <a:gd name="connsiteX13" fmla="*/ 2581960 w 2922955"/>
                <a:gd name="connsiteY13" fmla="*/ 1103888 h 1595386"/>
                <a:gd name="connsiteX14" fmla="*/ 2888882 w 2922955"/>
                <a:gd name="connsiteY14" fmla="*/ 722004 h 159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2955" h="1595386">
                  <a:moveTo>
                    <a:pt x="2888882" y="722004"/>
                  </a:moveTo>
                  <a:cubicBezTo>
                    <a:pt x="2853522" y="565714"/>
                    <a:pt x="2592568" y="325976"/>
                    <a:pt x="2523264" y="280008"/>
                  </a:cubicBezTo>
                  <a:cubicBezTo>
                    <a:pt x="2195833" y="63607"/>
                    <a:pt x="1640687" y="-14184"/>
                    <a:pt x="1335887" y="2082"/>
                  </a:cubicBezTo>
                  <a:cubicBezTo>
                    <a:pt x="1108170" y="14104"/>
                    <a:pt x="805493" y="94724"/>
                    <a:pt x="671126" y="195852"/>
                  </a:cubicBezTo>
                  <a:cubicBezTo>
                    <a:pt x="536759" y="296981"/>
                    <a:pt x="250346" y="499238"/>
                    <a:pt x="98300" y="642091"/>
                  </a:cubicBezTo>
                  <a:cubicBezTo>
                    <a:pt x="68597" y="669671"/>
                    <a:pt x="35360" y="701495"/>
                    <a:pt x="0" y="734026"/>
                  </a:cubicBezTo>
                  <a:cubicBezTo>
                    <a:pt x="85570" y="744634"/>
                    <a:pt x="492206" y="799795"/>
                    <a:pt x="559389" y="863442"/>
                  </a:cubicBezTo>
                  <a:cubicBezTo>
                    <a:pt x="652031" y="777872"/>
                    <a:pt x="796299" y="688058"/>
                    <a:pt x="967440" y="732612"/>
                  </a:cubicBezTo>
                  <a:lnTo>
                    <a:pt x="968147" y="732612"/>
                  </a:lnTo>
                  <a:cubicBezTo>
                    <a:pt x="1011992" y="749584"/>
                    <a:pt x="1041695" y="777165"/>
                    <a:pt x="1057253" y="813939"/>
                  </a:cubicBezTo>
                  <a:cubicBezTo>
                    <a:pt x="1091906" y="896680"/>
                    <a:pt x="1044523" y="1004881"/>
                    <a:pt x="1026136" y="1045898"/>
                  </a:cubicBezTo>
                  <a:cubicBezTo>
                    <a:pt x="1025429" y="1047312"/>
                    <a:pt x="1024722" y="1048727"/>
                    <a:pt x="1024722" y="1050141"/>
                  </a:cubicBezTo>
                  <a:cubicBezTo>
                    <a:pt x="1510563" y="1226939"/>
                    <a:pt x="1792733" y="1476578"/>
                    <a:pt x="1884668" y="1595386"/>
                  </a:cubicBezTo>
                  <a:cubicBezTo>
                    <a:pt x="2068538" y="1384643"/>
                    <a:pt x="2355658" y="1155513"/>
                    <a:pt x="2581960" y="1103888"/>
                  </a:cubicBezTo>
                  <a:cubicBezTo>
                    <a:pt x="3009105" y="1004881"/>
                    <a:pt x="2930606" y="906581"/>
                    <a:pt x="2888882" y="722004"/>
                  </a:cubicBezTo>
                  <a:close/>
                </a:path>
              </a:pathLst>
            </a:custGeom>
            <a:solidFill>
              <a:schemeClr val="accent5"/>
            </a:solidFill>
            <a:ln w="7072" cap="flat">
              <a:noFill/>
              <a:prstDash val="solid"/>
              <a:miter/>
            </a:ln>
          </p:spPr>
          <p:txBody>
            <a:bodyPr rtlCol="0" anchor="ctr"/>
            <a:lstStyle/>
            <a:p>
              <a:endParaRPr lang="en-US" sz="2700" dirty="0"/>
            </a:p>
          </p:txBody>
        </p:sp>
        <p:sp>
          <p:nvSpPr>
            <p:cNvPr id="90" name="Freeform: Shape 89">
              <a:extLst>
                <a:ext uri="{FF2B5EF4-FFF2-40B4-BE49-F238E27FC236}">
                  <a16:creationId xmlns:a16="http://schemas.microsoft.com/office/drawing/2014/main" id="{B34A1B24-026B-4C86-A1A6-DAF05C52EA44}"/>
                </a:ext>
              </a:extLst>
            </p:cNvPr>
            <p:cNvSpPr/>
            <p:nvPr/>
          </p:nvSpPr>
          <p:spPr>
            <a:xfrm>
              <a:off x="9012462" y="3829270"/>
              <a:ext cx="7071" cy="2828"/>
            </a:xfrm>
            <a:custGeom>
              <a:avLst/>
              <a:gdLst>
                <a:gd name="connsiteX0" fmla="*/ 0 w 7071"/>
                <a:gd name="connsiteY0" fmla="*/ 1414 h 2828"/>
                <a:gd name="connsiteX1" fmla="*/ 7072 w 7071"/>
                <a:gd name="connsiteY1" fmla="*/ 2829 h 2828"/>
                <a:gd name="connsiteX2" fmla="*/ 707 w 7071"/>
                <a:gd name="connsiteY2" fmla="*/ 0 h 2828"/>
                <a:gd name="connsiteX3" fmla="*/ 0 w 7071"/>
                <a:gd name="connsiteY3" fmla="*/ 1414 h 2828"/>
              </a:gdLst>
              <a:ahLst/>
              <a:cxnLst>
                <a:cxn ang="0">
                  <a:pos x="connsiteX0" y="connsiteY0"/>
                </a:cxn>
                <a:cxn ang="0">
                  <a:pos x="connsiteX1" y="connsiteY1"/>
                </a:cxn>
                <a:cxn ang="0">
                  <a:pos x="connsiteX2" y="connsiteY2"/>
                </a:cxn>
                <a:cxn ang="0">
                  <a:pos x="connsiteX3" y="connsiteY3"/>
                </a:cxn>
              </a:cxnLst>
              <a:rect l="l" t="t" r="r" b="b"/>
              <a:pathLst>
                <a:path w="7071" h="2828">
                  <a:moveTo>
                    <a:pt x="0" y="1414"/>
                  </a:moveTo>
                  <a:lnTo>
                    <a:pt x="7072" y="2829"/>
                  </a:lnTo>
                  <a:cubicBezTo>
                    <a:pt x="4950" y="2121"/>
                    <a:pt x="2829" y="707"/>
                    <a:pt x="707" y="0"/>
                  </a:cubicBezTo>
                  <a:cubicBezTo>
                    <a:pt x="0" y="707"/>
                    <a:pt x="0" y="1414"/>
                    <a:pt x="0" y="1414"/>
                  </a:cubicBezTo>
                  <a:close/>
                </a:path>
              </a:pathLst>
            </a:custGeom>
            <a:solidFill>
              <a:srgbClr val="ED1C24"/>
            </a:solidFill>
            <a:ln w="7072" cap="flat">
              <a:noFill/>
              <a:prstDash val="solid"/>
              <a:miter/>
            </a:ln>
          </p:spPr>
          <p:txBody>
            <a:bodyPr rtlCol="0" anchor="ctr"/>
            <a:lstStyle/>
            <a:p>
              <a:endParaRPr lang="en-US" sz="2700"/>
            </a:p>
          </p:txBody>
        </p:sp>
        <p:sp>
          <p:nvSpPr>
            <p:cNvPr id="91" name="Freeform: Shape 90">
              <a:extLst>
                <a:ext uri="{FF2B5EF4-FFF2-40B4-BE49-F238E27FC236}">
                  <a16:creationId xmlns:a16="http://schemas.microsoft.com/office/drawing/2014/main" id="{2B2BFA7B-2E28-4C79-B559-1D0B0309EE94}"/>
                </a:ext>
              </a:extLst>
            </p:cNvPr>
            <p:cNvSpPr/>
            <p:nvPr/>
          </p:nvSpPr>
          <p:spPr>
            <a:xfrm>
              <a:off x="9233651" y="2347195"/>
              <a:ext cx="817443" cy="889403"/>
            </a:xfrm>
            <a:custGeom>
              <a:avLst/>
              <a:gdLst>
                <a:gd name="connsiteX0" fmla="*/ 676189 w 817443"/>
                <a:gd name="connsiteY0" fmla="*/ 114374 h 889403"/>
                <a:gd name="connsiteX1" fmla="*/ 549977 w 817443"/>
                <a:gd name="connsiteY1" fmla="*/ 559076 h 889403"/>
                <a:gd name="connsiteX2" fmla="*/ 141255 w 817443"/>
                <a:gd name="connsiteY2" fmla="*/ 775029 h 889403"/>
                <a:gd name="connsiteX3" fmla="*/ 267467 w 817443"/>
                <a:gd name="connsiteY3" fmla="*/ 330328 h 889403"/>
                <a:gd name="connsiteX4" fmla="*/ 676189 w 817443"/>
                <a:gd name="connsiteY4" fmla="*/ 114374 h 889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443" h="889403">
                  <a:moveTo>
                    <a:pt x="676189" y="114374"/>
                  </a:moveTo>
                  <a:cubicBezTo>
                    <a:pt x="754202" y="177542"/>
                    <a:pt x="697694" y="376641"/>
                    <a:pt x="549977" y="559076"/>
                  </a:cubicBezTo>
                  <a:cubicBezTo>
                    <a:pt x="402259" y="741511"/>
                    <a:pt x="219268" y="838196"/>
                    <a:pt x="141255" y="775029"/>
                  </a:cubicBezTo>
                  <a:cubicBezTo>
                    <a:pt x="63242" y="711862"/>
                    <a:pt x="119749" y="512762"/>
                    <a:pt x="267467" y="330328"/>
                  </a:cubicBezTo>
                  <a:cubicBezTo>
                    <a:pt x="415185" y="147893"/>
                    <a:pt x="598176" y="51207"/>
                    <a:pt x="676189" y="114374"/>
                  </a:cubicBezTo>
                  <a:close/>
                </a:path>
              </a:pathLst>
            </a:custGeom>
            <a:solidFill>
              <a:schemeClr val="accent5">
                <a:lumMod val="50000"/>
              </a:schemeClr>
            </a:solidFill>
            <a:ln w="7072" cap="flat">
              <a:noFill/>
              <a:prstDash val="solid"/>
              <a:miter/>
            </a:ln>
          </p:spPr>
          <p:txBody>
            <a:bodyPr rtlCol="0" anchor="ctr"/>
            <a:lstStyle/>
            <a:p>
              <a:endParaRPr lang="en-US" sz="2700"/>
            </a:p>
          </p:txBody>
        </p:sp>
      </p:grpSp>
      <p:grpSp>
        <p:nvGrpSpPr>
          <p:cNvPr id="8" name="Group 7">
            <a:extLst>
              <a:ext uri="{FF2B5EF4-FFF2-40B4-BE49-F238E27FC236}">
                <a16:creationId xmlns:a16="http://schemas.microsoft.com/office/drawing/2014/main" id="{3DC938BF-274F-4644-8F23-CD7AE6676BA0}"/>
              </a:ext>
            </a:extLst>
          </p:cNvPr>
          <p:cNvGrpSpPr/>
          <p:nvPr/>
        </p:nvGrpSpPr>
        <p:grpSpPr>
          <a:xfrm>
            <a:off x="2170145" y="3958918"/>
            <a:ext cx="15092483" cy="3926402"/>
            <a:chOff x="1427713" y="2852132"/>
            <a:chExt cx="10061655" cy="2617601"/>
          </a:xfrm>
        </p:grpSpPr>
        <p:grpSp>
          <p:nvGrpSpPr>
            <p:cNvPr id="6" name="Group 5">
              <a:extLst>
                <a:ext uri="{FF2B5EF4-FFF2-40B4-BE49-F238E27FC236}">
                  <a16:creationId xmlns:a16="http://schemas.microsoft.com/office/drawing/2014/main" id="{ADB454B5-5F77-4C49-9103-B7C97A7995BA}"/>
                </a:ext>
              </a:extLst>
            </p:cNvPr>
            <p:cNvGrpSpPr/>
            <p:nvPr/>
          </p:nvGrpSpPr>
          <p:grpSpPr>
            <a:xfrm>
              <a:off x="1427713" y="2852132"/>
              <a:ext cx="9478349" cy="2617601"/>
              <a:chOff x="2895898" y="2601320"/>
              <a:chExt cx="9478349" cy="2617601"/>
            </a:xfrm>
          </p:grpSpPr>
          <p:sp>
            <p:nvSpPr>
              <p:cNvPr id="109" name="Block Arc 108">
                <a:extLst>
                  <a:ext uri="{FF2B5EF4-FFF2-40B4-BE49-F238E27FC236}">
                    <a16:creationId xmlns:a16="http://schemas.microsoft.com/office/drawing/2014/main" id="{FE8A1025-CBFC-402B-BE6B-AFFE5D4E969B}"/>
                  </a:ext>
                </a:extLst>
              </p:cNvPr>
              <p:cNvSpPr/>
              <p:nvPr/>
            </p:nvSpPr>
            <p:spPr>
              <a:xfrm>
                <a:off x="10539544" y="3374995"/>
                <a:ext cx="1834703" cy="1834703"/>
              </a:xfrm>
              <a:prstGeom prst="blockArc">
                <a:avLst>
                  <a:gd name="adj1" fmla="val 12399071"/>
                  <a:gd name="adj2" fmla="val 16243311"/>
                  <a:gd name="adj3" fmla="val 66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50" dirty="0"/>
              </a:p>
            </p:txBody>
          </p:sp>
          <p:sp>
            <p:nvSpPr>
              <p:cNvPr id="110" name="Block Arc 109">
                <a:extLst>
                  <a:ext uri="{FF2B5EF4-FFF2-40B4-BE49-F238E27FC236}">
                    <a16:creationId xmlns:a16="http://schemas.microsoft.com/office/drawing/2014/main" id="{5B9948DF-5A0A-4747-B694-A56DACB3FF4D}"/>
                  </a:ext>
                </a:extLst>
              </p:cNvPr>
              <p:cNvSpPr/>
              <p:nvPr/>
            </p:nvSpPr>
            <p:spPr>
              <a:xfrm rot="10800000">
                <a:off x="2895898" y="2601320"/>
                <a:ext cx="1834703" cy="1834703"/>
              </a:xfrm>
              <a:prstGeom prst="blockArc">
                <a:avLst>
                  <a:gd name="adj1" fmla="val 12399071"/>
                  <a:gd name="adj2" fmla="val 20021087"/>
                  <a:gd name="adj3" fmla="val 64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50"/>
              </a:p>
            </p:txBody>
          </p:sp>
          <p:sp>
            <p:nvSpPr>
              <p:cNvPr id="111" name="Block Arc 110">
                <a:extLst>
                  <a:ext uri="{FF2B5EF4-FFF2-40B4-BE49-F238E27FC236}">
                    <a16:creationId xmlns:a16="http://schemas.microsoft.com/office/drawing/2014/main" id="{E67BDBDC-F19E-406B-B8E2-0E2179EB9E4D}"/>
                  </a:ext>
                </a:extLst>
              </p:cNvPr>
              <p:cNvSpPr/>
              <p:nvPr/>
            </p:nvSpPr>
            <p:spPr>
              <a:xfrm>
                <a:off x="7477560" y="3384218"/>
                <a:ext cx="1834703" cy="1834703"/>
              </a:xfrm>
              <a:prstGeom prst="blockArc">
                <a:avLst>
                  <a:gd name="adj1" fmla="val 12399071"/>
                  <a:gd name="adj2" fmla="val 20021087"/>
                  <a:gd name="adj3" fmla="val 64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50"/>
              </a:p>
            </p:txBody>
          </p:sp>
          <p:sp>
            <p:nvSpPr>
              <p:cNvPr id="112" name="Block Arc 111">
                <a:extLst>
                  <a:ext uri="{FF2B5EF4-FFF2-40B4-BE49-F238E27FC236}">
                    <a16:creationId xmlns:a16="http://schemas.microsoft.com/office/drawing/2014/main" id="{330036F1-9DAC-4969-B3EF-83EF2CF63EB1}"/>
                  </a:ext>
                </a:extLst>
              </p:cNvPr>
              <p:cNvSpPr/>
              <p:nvPr/>
            </p:nvSpPr>
            <p:spPr>
              <a:xfrm>
                <a:off x="4416280" y="3384218"/>
                <a:ext cx="1834703" cy="1834703"/>
              </a:xfrm>
              <a:prstGeom prst="blockArc">
                <a:avLst>
                  <a:gd name="adj1" fmla="val 12399071"/>
                  <a:gd name="adj2" fmla="val 20021087"/>
                  <a:gd name="adj3" fmla="val 64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50"/>
              </a:p>
            </p:txBody>
          </p:sp>
          <p:sp>
            <p:nvSpPr>
              <p:cNvPr id="113" name="Block Arc 112">
                <a:extLst>
                  <a:ext uri="{FF2B5EF4-FFF2-40B4-BE49-F238E27FC236}">
                    <a16:creationId xmlns:a16="http://schemas.microsoft.com/office/drawing/2014/main" id="{E40E8946-5E4B-4C26-84C5-466244B4392C}"/>
                  </a:ext>
                </a:extLst>
              </p:cNvPr>
              <p:cNvSpPr/>
              <p:nvPr/>
            </p:nvSpPr>
            <p:spPr>
              <a:xfrm rot="10800000">
                <a:off x="5946920" y="2601320"/>
                <a:ext cx="1834703" cy="1834703"/>
              </a:xfrm>
              <a:prstGeom prst="blockArc">
                <a:avLst>
                  <a:gd name="adj1" fmla="val 12399071"/>
                  <a:gd name="adj2" fmla="val 20021087"/>
                  <a:gd name="adj3" fmla="val 64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50"/>
              </a:p>
            </p:txBody>
          </p:sp>
          <p:sp>
            <p:nvSpPr>
              <p:cNvPr id="114" name="Block Arc 160">
                <a:extLst>
                  <a:ext uri="{FF2B5EF4-FFF2-40B4-BE49-F238E27FC236}">
                    <a16:creationId xmlns:a16="http://schemas.microsoft.com/office/drawing/2014/main" id="{66238CEF-C54D-4BBA-BA3E-140CFFCE07D7}"/>
                  </a:ext>
                </a:extLst>
              </p:cNvPr>
              <p:cNvSpPr/>
              <p:nvPr/>
            </p:nvSpPr>
            <p:spPr>
              <a:xfrm rot="10800000">
                <a:off x="9008904" y="2601320"/>
                <a:ext cx="1834703" cy="1834703"/>
              </a:xfrm>
              <a:prstGeom prst="blockArc">
                <a:avLst>
                  <a:gd name="adj1" fmla="val 12399071"/>
                  <a:gd name="adj2" fmla="val 20021087"/>
                  <a:gd name="adj3" fmla="val 648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50"/>
              </a:p>
            </p:txBody>
          </p:sp>
        </p:grpSp>
        <p:sp>
          <p:nvSpPr>
            <p:cNvPr id="7" name="Rectangle 6">
              <a:extLst>
                <a:ext uri="{FF2B5EF4-FFF2-40B4-BE49-F238E27FC236}">
                  <a16:creationId xmlns:a16="http://schemas.microsoft.com/office/drawing/2014/main" id="{C1BD60E6-79DF-41AA-859E-722ADC1D512C}"/>
                </a:ext>
              </a:extLst>
            </p:cNvPr>
            <p:cNvSpPr/>
            <p:nvPr/>
          </p:nvSpPr>
          <p:spPr>
            <a:xfrm>
              <a:off x="9988709" y="3625806"/>
              <a:ext cx="1500659" cy="1180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115" name="Oval 114">
            <a:extLst>
              <a:ext uri="{FF2B5EF4-FFF2-40B4-BE49-F238E27FC236}">
                <a16:creationId xmlns:a16="http://schemas.microsoft.com/office/drawing/2014/main" id="{7054A256-8CF5-4768-B0E4-8D3ABDC99DD0}"/>
              </a:ext>
            </a:extLst>
          </p:cNvPr>
          <p:cNvSpPr/>
          <p:nvPr/>
        </p:nvSpPr>
        <p:spPr>
          <a:xfrm>
            <a:off x="7608740" y="5077334"/>
            <a:ext cx="1040121" cy="10401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50"/>
          </a:p>
        </p:txBody>
      </p:sp>
      <p:sp>
        <p:nvSpPr>
          <p:cNvPr id="117" name="Oval 116">
            <a:extLst>
              <a:ext uri="{FF2B5EF4-FFF2-40B4-BE49-F238E27FC236}">
                <a16:creationId xmlns:a16="http://schemas.microsoft.com/office/drawing/2014/main" id="{F58C1468-307F-4474-A7C3-796841EE438D}"/>
              </a:ext>
            </a:extLst>
          </p:cNvPr>
          <p:cNvSpPr/>
          <p:nvPr/>
        </p:nvSpPr>
        <p:spPr>
          <a:xfrm>
            <a:off x="3021854" y="5077334"/>
            <a:ext cx="1040121" cy="104012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50"/>
          </a:p>
        </p:txBody>
      </p:sp>
      <p:sp>
        <p:nvSpPr>
          <p:cNvPr id="121" name="Oval 100">
            <a:extLst>
              <a:ext uri="{FF2B5EF4-FFF2-40B4-BE49-F238E27FC236}">
                <a16:creationId xmlns:a16="http://schemas.microsoft.com/office/drawing/2014/main" id="{102A3DBB-340A-440D-BDBC-B66D4D01EFDC}"/>
              </a:ext>
            </a:extLst>
          </p:cNvPr>
          <p:cNvSpPr/>
          <p:nvPr/>
        </p:nvSpPr>
        <p:spPr>
          <a:xfrm>
            <a:off x="12195623" y="5077334"/>
            <a:ext cx="1040121" cy="10401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50"/>
          </a:p>
        </p:txBody>
      </p:sp>
      <p:sp>
        <p:nvSpPr>
          <p:cNvPr id="128" name="TextBox 127">
            <a:extLst>
              <a:ext uri="{FF2B5EF4-FFF2-40B4-BE49-F238E27FC236}">
                <a16:creationId xmlns:a16="http://schemas.microsoft.com/office/drawing/2014/main" id="{B4AE6051-F7A4-4254-AA82-C97EC6D2EA80}"/>
              </a:ext>
            </a:extLst>
          </p:cNvPr>
          <p:cNvSpPr txBox="1"/>
          <p:nvPr/>
        </p:nvSpPr>
        <p:spPr>
          <a:xfrm>
            <a:off x="2859363" y="4417720"/>
            <a:ext cx="1365102" cy="553998"/>
          </a:xfrm>
          <a:prstGeom prst="rect">
            <a:avLst/>
          </a:prstGeom>
          <a:noFill/>
        </p:spPr>
        <p:txBody>
          <a:bodyPr wrap="square" rtlCol="0" anchor="ctr">
            <a:spAutoFit/>
          </a:bodyPr>
          <a:lstStyle/>
          <a:p>
            <a:pPr algn="ctr"/>
            <a:r>
              <a:rPr lang="en-US" altLang="ko-KR" sz="3000" b="1" dirty="0">
                <a:solidFill>
                  <a:schemeClr val="tx1">
                    <a:lumMod val="75000"/>
                    <a:lumOff val="25000"/>
                  </a:schemeClr>
                </a:solidFill>
                <a:cs typeface="Arial" pitchFamily="34" charset="0"/>
              </a:rPr>
              <a:t>1890</a:t>
            </a:r>
            <a:endParaRPr lang="ko-KR" altLang="en-US" sz="3000" b="1" dirty="0">
              <a:solidFill>
                <a:schemeClr val="tx1">
                  <a:lumMod val="75000"/>
                  <a:lumOff val="25000"/>
                </a:schemeClr>
              </a:solidFill>
              <a:cs typeface="Arial" pitchFamily="34" charset="0"/>
            </a:endParaRPr>
          </a:p>
        </p:txBody>
      </p:sp>
      <p:sp>
        <p:nvSpPr>
          <p:cNvPr id="130" name="TextBox 129">
            <a:extLst>
              <a:ext uri="{FF2B5EF4-FFF2-40B4-BE49-F238E27FC236}">
                <a16:creationId xmlns:a16="http://schemas.microsoft.com/office/drawing/2014/main" id="{501A74C5-4151-40DD-ABE2-11558BFAC45C}"/>
              </a:ext>
            </a:extLst>
          </p:cNvPr>
          <p:cNvSpPr txBox="1"/>
          <p:nvPr/>
        </p:nvSpPr>
        <p:spPr>
          <a:xfrm>
            <a:off x="7446248" y="4417720"/>
            <a:ext cx="1365102" cy="553998"/>
          </a:xfrm>
          <a:prstGeom prst="rect">
            <a:avLst/>
          </a:prstGeom>
          <a:noFill/>
        </p:spPr>
        <p:txBody>
          <a:bodyPr wrap="square" rtlCol="0" anchor="ctr">
            <a:spAutoFit/>
          </a:bodyPr>
          <a:lstStyle/>
          <a:p>
            <a:pPr algn="ctr"/>
            <a:r>
              <a:rPr lang="en-US" altLang="ko-KR" sz="3000" b="1" dirty="0">
                <a:solidFill>
                  <a:schemeClr val="tx1">
                    <a:lumMod val="75000"/>
                    <a:lumOff val="25000"/>
                  </a:schemeClr>
                </a:solidFill>
                <a:cs typeface="Arial" pitchFamily="34" charset="0"/>
              </a:rPr>
              <a:t>1990</a:t>
            </a:r>
            <a:endParaRPr lang="ko-KR" altLang="en-US" sz="3000" b="1" dirty="0">
              <a:solidFill>
                <a:schemeClr val="tx1">
                  <a:lumMod val="75000"/>
                  <a:lumOff val="25000"/>
                </a:schemeClr>
              </a:solidFill>
              <a:cs typeface="Arial" pitchFamily="34" charset="0"/>
            </a:endParaRPr>
          </a:p>
        </p:txBody>
      </p:sp>
      <p:sp>
        <p:nvSpPr>
          <p:cNvPr id="132" name="TextBox 131">
            <a:extLst>
              <a:ext uri="{FF2B5EF4-FFF2-40B4-BE49-F238E27FC236}">
                <a16:creationId xmlns:a16="http://schemas.microsoft.com/office/drawing/2014/main" id="{E9645120-9379-4F2B-A99D-3518B9BEE013}"/>
              </a:ext>
            </a:extLst>
          </p:cNvPr>
          <p:cNvSpPr txBox="1"/>
          <p:nvPr/>
        </p:nvSpPr>
        <p:spPr>
          <a:xfrm>
            <a:off x="12033132" y="4417720"/>
            <a:ext cx="1365102" cy="553998"/>
          </a:xfrm>
          <a:prstGeom prst="rect">
            <a:avLst/>
          </a:prstGeom>
          <a:noFill/>
        </p:spPr>
        <p:txBody>
          <a:bodyPr wrap="square" rtlCol="0" anchor="ctr">
            <a:spAutoFit/>
          </a:bodyPr>
          <a:lstStyle/>
          <a:p>
            <a:pPr algn="ctr"/>
            <a:r>
              <a:rPr lang="en-US" altLang="ko-KR" sz="3000" b="1" dirty="0">
                <a:solidFill>
                  <a:schemeClr val="tx1">
                    <a:lumMod val="75000"/>
                    <a:lumOff val="25000"/>
                  </a:schemeClr>
                </a:solidFill>
                <a:cs typeface="Arial" pitchFamily="34" charset="0"/>
              </a:rPr>
              <a:t>2000</a:t>
            </a:r>
            <a:endParaRPr lang="ko-KR" altLang="en-US" sz="3000" b="1" dirty="0">
              <a:solidFill>
                <a:schemeClr val="tx1">
                  <a:lumMod val="75000"/>
                  <a:lumOff val="25000"/>
                </a:schemeClr>
              </a:solidFill>
              <a:cs typeface="Arial" pitchFamily="34" charset="0"/>
            </a:endParaRPr>
          </a:p>
        </p:txBody>
      </p:sp>
      <p:sp>
        <p:nvSpPr>
          <p:cNvPr id="133" name="TextBox 132">
            <a:extLst>
              <a:ext uri="{FF2B5EF4-FFF2-40B4-BE49-F238E27FC236}">
                <a16:creationId xmlns:a16="http://schemas.microsoft.com/office/drawing/2014/main" id="{675228B2-8D83-41D4-99CB-6BAAF018A6E6}"/>
              </a:ext>
            </a:extLst>
          </p:cNvPr>
          <p:cNvSpPr txBox="1"/>
          <p:nvPr/>
        </p:nvSpPr>
        <p:spPr>
          <a:xfrm>
            <a:off x="15032351" y="5394075"/>
            <a:ext cx="1365102" cy="553998"/>
          </a:xfrm>
          <a:prstGeom prst="rect">
            <a:avLst/>
          </a:prstGeom>
          <a:noFill/>
        </p:spPr>
        <p:txBody>
          <a:bodyPr wrap="square" rtlCol="0" anchor="ctr">
            <a:spAutoFit/>
          </a:bodyPr>
          <a:lstStyle/>
          <a:p>
            <a:pPr algn="ctr"/>
            <a:r>
              <a:rPr lang="en-US" altLang="ko-KR" sz="3000" b="1" dirty="0">
                <a:solidFill>
                  <a:schemeClr val="tx1">
                    <a:lumMod val="75000"/>
                    <a:lumOff val="25000"/>
                  </a:schemeClr>
                </a:solidFill>
                <a:cs typeface="Arial" pitchFamily="34" charset="0"/>
              </a:rPr>
              <a:t>2020</a:t>
            </a:r>
            <a:endParaRPr lang="ko-KR" altLang="en-US" sz="3000" b="1" dirty="0">
              <a:solidFill>
                <a:schemeClr val="tx1">
                  <a:lumMod val="75000"/>
                  <a:lumOff val="25000"/>
                </a:schemeClr>
              </a:solidFill>
              <a:cs typeface="Arial" pitchFamily="34" charset="0"/>
            </a:endParaRPr>
          </a:p>
        </p:txBody>
      </p:sp>
      <p:grpSp>
        <p:nvGrpSpPr>
          <p:cNvPr id="143" name="Group 142">
            <a:extLst>
              <a:ext uri="{FF2B5EF4-FFF2-40B4-BE49-F238E27FC236}">
                <a16:creationId xmlns:a16="http://schemas.microsoft.com/office/drawing/2014/main" id="{20E6A521-D88B-4C25-99C7-9DB91CCE7A6F}"/>
              </a:ext>
            </a:extLst>
          </p:cNvPr>
          <p:cNvGrpSpPr/>
          <p:nvPr/>
        </p:nvGrpSpPr>
        <p:grpSpPr>
          <a:xfrm>
            <a:off x="219124" y="1372239"/>
            <a:ext cx="5942286" cy="7317282"/>
            <a:chOff x="1985513" y="4307149"/>
            <a:chExt cx="2418727" cy="11280341"/>
          </a:xfrm>
        </p:grpSpPr>
        <p:sp>
          <p:nvSpPr>
            <p:cNvPr id="144" name="TextBox 143">
              <a:extLst>
                <a:ext uri="{FF2B5EF4-FFF2-40B4-BE49-F238E27FC236}">
                  <a16:creationId xmlns:a16="http://schemas.microsoft.com/office/drawing/2014/main" id="{CF4618F2-4883-423B-AE84-8CF62C57CB54}"/>
                </a:ext>
              </a:extLst>
            </p:cNvPr>
            <p:cNvSpPr txBox="1"/>
            <p:nvPr/>
          </p:nvSpPr>
          <p:spPr>
            <a:xfrm>
              <a:off x="2057603" y="13452378"/>
              <a:ext cx="2346637" cy="2135112"/>
            </a:xfrm>
            <a:prstGeom prst="rect">
              <a:avLst/>
            </a:prstGeom>
            <a:noFill/>
          </p:spPr>
          <p:txBody>
            <a:bodyPr wrap="square" rtlCol="0">
              <a:spAutoFit/>
            </a:bodyPr>
            <a:lstStyle/>
            <a:p>
              <a:pPr algn="ctr"/>
              <a:r>
                <a:rPr lang="fr-FR" sz="2800" dirty="0"/>
                <a:t>Les « </a:t>
              </a:r>
              <a:r>
                <a:rPr lang="fr-FR" sz="2800" dirty="0" err="1"/>
                <a:t>Jugyô</a:t>
              </a:r>
              <a:r>
                <a:rPr lang="fr-FR" sz="2800" dirty="0"/>
                <a:t> </a:t>
              </a:r>
              <a:r>
                <a:rPr lang="fr-FR" sz="2800" dirty="0" err="1"/>
                <a:t>Kenkyû</a:t>
              </a:r>
              <a:r>
                <a:rPr lang="fr-FR" sz="2800" dirty="0"/>
                <a:t> », littéralement « étude de leçon », sont nées au Japon/ Université de </a:t>
              </a:r>
              <a:r>
                <a:rPr lang="fr-FR" sz="2800" dirty="0" err="1"/>
                <a:t>Tsukuba</a:t>
              </a:r>
              <a:r>
                <a:rPr lang="fr-FR" sz="2800" dirty="0"/>
                <a:t>- Tokyo.</a:t>
              </a:r>
              <a:endParaRPr lang="en-US" altLang="ko-KR" sz="2800" dirty="0">
                <a:solidFill>
                  <a:schemeClr val="tx1">
                    <a:lumMod val="75000"/>
                    <a:lumOff val="25000"/>
                  </a:schemeClr>
                </a:solidFill>
                <a:cs typeface="Arial" pitchFamily="34" charset="0"/>
              </a:endParaRPr>
            </a:p>
          </p:txBody>
        </p:sp>
        <p:sp>
          <p:nvSpPr>
            <p:cNvPr id="145" name="TextBox 144">
              <a:extLst>
                <a:ext uri="{FF2B5EF4-FFF2-40B4-BE49-F238E27FC236}">
                  <a16:creationId xmlns:a16="http://schemas.microsoft.com/office/drawing/2014/main" id="{A03AA2BC-49B1-466E-A167-64AEAF6946A3}"/>
                </a:ext>
              </a:extLst>
            </p:cNvPr>
            <p:cNvSpPr txBox="1"/>
            <p:nvPr/>
          </p:nvSpPr>
          <p:spPr>
            <a:xfrm>
              <a:off x="1985513" y="4307149"/>
              <a:ext cx="2380861" cy="246221"/>
            </a:xfrm>
            <a:prstGeom prst="rect">
              <a:avLst/>
            </a:prstGeom>
            <a:noFill/>
          </p:spPr>
          <p:txBody>
            <a:bodyPr wrap="square" rtlCol="0">
              <a:spAutoFit/>
            </a:bodyPr>
            <a:lstStyle/>
            <a:p>
              <a:pPr algn="ctr"/>
              <a:endParaRPr lang="ko-KR" altLang="en-US" b="1" dirty="0">
                <a:solidFill>
                  <a:schemeClr val="tx1">
                    <a:lumMod val="75000"/>
                    <a:lumOff val="25000"/>
                  </a:schemeClr>
                </a:solidFill>
                <a:cs typeface="Arial" pitchFamily="34" charset="0"/>
              </a:endParaRPr>
            </a:p>
          </p:txBody>
        </p:sp>
      </p:grpSp>
      <p:grpSp>
        <p:nvGrpSpPr>
          <p:cNvPr id="149" name="Group 148">
            <a:extLst>
              <a:ext uri="{FF2B5EF4-FFF2-40B4-BE49-F238E27FC236}">
                <a16:creationId xmlns:a16="http://schemas.microsoft.com/office/drawing/2014/main" id="{DE1F40F6-6F58-4137-BC2B-7B0D3EC72CCA}"/>
              </a:ext>
            </a:extLst>
          </p:cNvPr>
          <p:cNvGrpSpPr/>
          <p:nvPr/>
        </p:nvGrpSpPr>
        <p:grpSpPr>
          <a:xfrm>
            <a:off x="6161409" y="2369993"/>
            <a:ext cx="4114003" cy="1987424"/>
            <a:chOff x="1436020" y="4307149"/>
            <a:chExt cx="3588499" cy="1324949"/>
          </a:xfrm>
        </p:grpSpPr>
        <p:sp>
          <p:nvSpPr>
            <p:cNvPr id="150" name="TextBox 149">
              <a:extLst>
                <a:ext uri="{FF2B5EF4-FFF2-40B4-BE49-F238E27FC236}">
                  <a16:creationId xmlns:a16="http://schemas.microsoft.com/office/drawing/2014/main" id="{D5C191C3-10BB-43C7-BB71-6081C453520A}"/>
                </a:ext>
              </a:extLst>
            </p:cNvPr>
            <p:cNvSpPr txBox="1"/>
            <p:nvPr/>
          </p:nvSpPr>
          <p:spPr>
            <a:xfrm>
              <a:off x="1436020" y="4996027"/>
              <a:ext cx="3588499" cy="636071"/>
            </a:xfrm>
            <a:prstGeom prst="rect">
              <a:avLst/>
            </a:prstGeom>
            <a:noFill/>
          </p:spPr>
          <p:txBody>
            <a:bodyPr wrap="square" rtlCol="0">
              <a:spAutoFit/>
            </a:bodyPr>
            <a:lstStyle/>
            <a:p>
              <a:r>
                <a:rPr lang="fr-FR" sz="2800" dirty="0"/>
                <a:t>les Lessons Studies font leur entrée aux Etats-Unis</a:t>
              </a:r>
              <a:endParaRPr lang="en-US" altLang="ko-KR" sz="2800" dirty="0">
                <a:solidFill>
                  <a:schemeClr val="tx1">
                    <a:lumMod val="75000"/>
                    <a:lumOff val="25000"/>
                  </a:schemeClr>
                </a:solidFill>
                <a:cs typeface="Arial" pitchFamily="34" charset="0"/>
              </a:endParaRPr>
            </a:p>
          </p:txBody>
        </p:sp>
        <p:sp>
          <p:nvSpPr>
            <p:cNvPr id="151" name="TextBox 150">
              <a:extLst>
                <a:ext uri="{FF2B5EF4-FFF2-40B4-BE49-F238E27FC236}">
                  <a16:creationId xmlns:a16="http://schemas.microsoft.com/office/drawing/2014/main" id="{B7D88F9D-CB73-474B-89D7-AD94E11DE3D0}"/>
                </a:ext>
              </a:extLst>
            </p:cNvPr>
            <p:cNvSpPr txBox="1"/>
            <p:nvPr/>
          </p:nvSpPr>
          <p:spPr>
            <a:xfrm>
              <a:off x="1985513" y="4307149"/>
              <a:ext cx="2380861" cy="246221"/>
            </a:xfrm>
            <a:prstGeom prst="rect">
              <a:avLst/>
            </a:prstGeom>
            <a:noFill/>
          </p:spPr>
          <p:txBody>
            <a:bodyPr wrap="square" rtlCol="0">
              <a:spAutoFit/>
            </a:bodyPr>
            <a:lstStyle/>
            <a:p>
              <a:pPr algn="ctr"/>
              <a:endParaRPr lang="ko-KR" altLang="en-US" b="1" dirty="0">
                <a:solidFill>
                  <a:schemeClr val="tx1">
                    <a:lumMod val="75000"/>
                    <a:lumOff val="25000"/>
                  </a:schemeClr>
                </a:solidFill>
                <a:cs typeface="Arial" pitchFamily="34" charset="0"/>
              </a:endParaRPr>
            </a:p>
          </p:txBody>
        </p:sp>
      </p:grpSp>
      <p:grpSp>
        <p:nvGrpSpPr>
          <p:cNvPr id="152" name="Group 151">
            <a:extLst>
              <a:ext uri="{FF2B5EF4-FFF2-40B4-BE49-F238E27FC236}">
                <a16:creationId xmlns:a16="http://schemas.microsoft.com/office/drawing/2014/main" id="{49979540-F977-4FFD-BB36-D7DCF76C6D3D}"/>
              </a:ext>
            </a:extLst>
          </p:cNvPr>
          <p:cNvGrpSpPr/>
          <p:nvPr/>
        </p:nvGrpSpPr>
        <p:grpSpPr>
          <a:xfrm>
            <a:off x="13617971" y="4538551"/>
            <a:ext cx="3241734" cy="1968958"/>
            <a:chOff x="1985513" y="3240732"/>
            <a:chExt cx="2827650" cy="1312638"/>
          </a:xfrm>
        </p:grpSpPr>
        <p:sp>
          <p:nvSpPr>
            <p:cNvPr id="153" name="TextBox 152">
              <a:extLst>
                <a:ext uri="{FF2B5EF4-FFF2-40B4-BE49-F238E27FC236}">
                  <a16:creationId xmlns:a16="http://schemas.microsoft.com/office/drawing/2014/main" id="{5467797D-35B8-429F-AEBB-297597EAFB8A}"/>
                </a:ext>
              </a:extLst>
            </p:cNvPr>
            <p:cNvSpPr txBox="1"/>
            <p:nvPr/>
          </p:nvSpPr>
          <p:spPr>
            <a:xfrm>
              <a:off x="2466526" y="3240732"/>
              <a:ext cx="2346637" cy="348813"/>
            </a:xfrm>
            <a:prstGeom prst="rect">
              <a:avLst/>
            </a:prstGeom>
            <a:noFill/>
          </p:spPr>
          <p:txBody>
            <a:bodyPr wrap="square" rtlCol="0">
              <a:spAutoFit/>
            </a:bodyPr>
            <a:lstStyle/>
            <a:p>
              <a:pPr algn="r"/>
              <a:r>
                <a:rPr lang="en-US" altLang="ko-KR" sz="2800" dirty="0">
                  <a:solidFill>
                    <a:schemeClr val="tx1">
                      <a:lumMod val="75000"/>
                      <a:lumOff val="25000"/>
                    </a:schemeClr>
                  </a:solidFill>
                  <a:cs typeface="Arial" pitchFamily="34" charset="0"/>
                </a:rPr>
                <a:t>Plan Français. </a:t>
              </a:r>
            </a:p>
          </p:txBody>
        </p:sp>
        <p:sp>
          <p:nvSpPr>
            <p:cNvPr id="154" name="TextBox 153">
              <a:extLst>
                <a:ext uri="{FF2B5EF4-FFF2-40B4-BE49-F238E27FC236}">
                  <a16:creationId xmlns:a16="http://schemas.microsoft.com/office/drawing/2014/main" id="{99D64E58-BB63-4D88-88D0-E95109F22BD8}"/>
                </a:ext>
              </a:extLst>
            </p:cNvPr>
            <p:cNvSpPr txBox="1"/>
            <p:nvPr/>
          </p:nvSpPr>
          <p:spPr>
            <a:xfrm>
              <a:off x="1985513" y="4307149"/>
              <a:ext cx="2380861" cy="246221"/>
            </a:xfrm>
            <a:prstGeom prst="rect">
              <a:avLst/>
            </a:prstGeom>
            <a:noFill/>
          </p:spPr>
          <p:txBody>
            <a:bodyPr wrap="square" rtlCol="0">
              <a:spAutoFit/>
            </a:bodyPr>
            <a:lstStyle/>
            <a:p>
              <a:pPr algn="r"/>
              <a:endParaRPr lang="ko-KR" altLang="en-US" b="1" dirty="0">
                <a:solidFill>
                  <a:schemeClr val="tx1">
                    <a:lumMod val="75000"/>
                    <a:lumOff val="25000"/>
                  </a:schemeClr>
                </a:solidFill>
                <a:cs typeface="Arial" pitchFamily="34" charset="0"/>
              </a:endParaRPr>
            </a:p>
          </p:txBody>
        </p:sp>
      </p:grpSp>
      <p:sp>
        <p:nvSpPr>
          <p:cNvPr id="156" name="TextBox 155">
            <a:extLst>
              <a:ext uri="{FF2B5EF4-FFF2-40B4-BE49-F238E27FC236}">
                <a16:creationId xmlns:a16="http://schemas.microsoft.com/office/drawing/2014/main" id="{A13B9285-80FB-4AF7-AADC-36E601DD3EDE}"/>
              </a:ext>
            </a:extLst>
          </p:cNvPr>
          <p:cNvSpPr txBox="1"/>
          <p:nvPr/>
        </p:nvSpPr>
        <p:spPr>
          <a:xfrm>
            <a:off x="10756566" y="7369094"/>
            <a:ext cx="4346145" cy="1384995"/>
          </a:xfrm>
          <a:prstGeom prst="rect">
            <a:avLst/>
          </a:prstGeom>
          <a:noFill/>
        </p:spPr>
        <p:txBody>
          <a:bodyPr wrap="square" rtlCol="0">
            <a:spAutoFit/>
          </a:bodyPr>
          <a:lstStyle/>
          <a:p>
            <a:pPr algn="ctr"/>
            <a:r>
              <a:rPr lang="fr-FR" sz="2800" dirty="0"/>
              <a:t>Le Royaume-Uni a intégré les Lessons Studies à son système éducatif</a:t>
            </a:r>
            <a:endParaRPr lang="en-US" altLang="ko-KR" sz="2800" dirty="0">
              <a:solidFill>
                <a:schemeClr val="tx1">
                  <a:lumMod val="75000"/>
                  <a:lumOff val="25000"/>
                </a:schemeClr>
              </a:solidFill>
              <a:cs typeface="Arial" pitchFamily="34" charset="0"/>
            </a:endParaRPr>
          </a:p>
        </p:txBody>
      </p:sp>
      <p:cxnSp>
        <p:nvCxnSpPr>
          <p:cNvPr id="4" name="Connecteur droit avec flèche 3">
            <a:extLst>
              <a:ext uri="{FF2B5EF4-FFF2-40B4-BE49-F238E27FC236}">
                <a16:creationId xmlns:a16="http://schemas.microsoft.com/office/drawing/2014/main" id="{59ACFE81-DC20-496C-8A96-C03B55E61E1B}"/>
              </a:ext>
            </a:extLst>
          </p:cNvPr>
          <p:cNvCxnSpPr>
            <a:cxnSpLocks/>
          </p:cNvCxnSpPr>
          <p:nvPr/>
        </p:nvCxnSpPr>
        <p:spPr>
          <a:xfrm flipH="1">
            <a:off x="14091709" y="2945532"/>
            <a:ext cx="93165" cy="1291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 coins arrondis 4">
            <a:extLst>
              <a:ext uri="{FF2B5EF4-FFF2-40B4-BE49-F238E27FC236}">
                <a16:creationId xmlns:a16="http://schemas.microsoft.com/office/drawing/2014/main" id="{90A0790C-1111-406A-824B-33257325120E}"/>
              </a:ext>
            </a:extLst>
          </p:cNvPr>
          <p:cNvSpPr/>
          <p:nvPr/>
        </p:nvSpPr>
        <p:spPr>
          <a:xfrm>
            <a:off x="12877800" y="1531957"/>
            <a:ext cx="2852128" cy="1207368"/>
          </a:xfrm>
          <a:prstGeom prst="roundRect">
            <a:avLst/>
          </a:prstGeom>
          <a:solidFill>
            <a:srgbClr val="FFFF00"/>
          </a:solidFill>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TIMSS 1</a:t>
            </a:r>
          </a:p>
        </p:txBody>
      </p:sp>
    </p:spTree>
    <p:extLst>
      <p:ext uri="{BB962C8B-B14F-4D97-AF65-F5344CB8AC3E}">
        <p14:creationId xmlns:p14="http://schemas.microsoft.com/office/powerpoint/2010/main" val="1891802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0" y="9016041"/>
            <a:ext cx="18288000" cy="1270959"/>
            <a:chOff x="0" y="0"/>
            <a:chExt cx="25311739" cy="1874214"/>
          </a:xfrm>
        </p:grpSpPr>
        <p:sp>
          <p:nvSpPr>
            <p:cNvPr id="3" name="AutoShape 3"/>
            <p:cNvSpPr/>
            <p:nvPr/>
          </p:nvSpPr>
          <p:spPr>
            <a:xfrm>
              <a:off x="0" y="0"/>
              <a:ext cx="25311739" cy="1874214"/>
            </a:xfrm>
            <a:prstGeom prst="rect">
              <a:avLst/>
            </a:prstGeom>
            <a:solidFill>
              <a:srgbClr val="8AABCA"/>
            </a:solidFill>
          </p:spPr>
        </p:sp>
        <p:sp>
          <p:nvSpPr>
            <p:cNvPr id="4" name="TextBox 4"/>
            <p:cNvSpPr txBox="1"/>
            <p:nvPr/>
          </p:nvSpPr>
          <p:spPr>
            <a:xfrm>
              <a:off x="5787539" y="446986"/>
              <a:ext cx="17978868" cy="442515"/>
            </a:xfrm>
            <a:prstGeom prst="rect">
              <a:avLst/>
            </a:prstGeom>
          </p:spPr>
          <p:txBody>
            <a:bodyPr lIns="0" tIns="0" rIns="0" bIns="0" rtlCol="0" anchor="t">
              <a:spAutoFit/>
            </a:bodyPr>
            <a:lstStyle/>
            <a:p>
              <a:pPr algn="r">
                <a:lnSpc>
                  <a:spcPts val="2520"/>
                </a:lnSpc>
              </a:pPr>
              <a:r>
                <a:rPr lang="en-US" sz="1800" dirty="0">
                  <a:solidFill>
                    <a:srgbClr val="F9FCFF"/>
                  </a:solidFill>
                  <a:latin typeface="Open Sans"/>
                </a:rPr>
                <a:t>Circonscription de Rémire-Montjoly Matoury / </a:t>
              </a:r>
              <a:r>
                <a:rPr lang="en-US" dirty="0">
                  <a:solidFill>
                    <a:srgbClr val="F9FCFF"/>
                  </a:solidFill>
                  <a:latin typeface="Open Sans"/>
                </a:rPr>
                <a:t>Novembre</a:t>
              </a:r>
              <a:r>
                <a:rPr lang="en-US" sz="1800" dirty="0">
                  <a:solidFill>
                    <a:srgbClr val="F9FCFF"/>
                  </a:solidFill>
                  <a:latin typeface="Open Sans"/>
                </a:rPr>
                <a:t> 2020</a:t>
              </a:r>
            </a:p>
          </p:txBody>
        </p:sp>
      </p:grpSp>
      <p:pic>
        <p:nvPicPr>
          <p:cNvPr id="13" name="Picture 13"/>
          <p:cNvPicPr>
            <a:picLocks noChangeAspect="1"/>
          </p:cNvPicPr>
          <p:nvPr/>
        </p:nvPicPr>
        <p:blipFill>
          <a:blip r:embed="rId3"/>
          <a:srcRect/>
          <a:stretch>
            <a:fillRect/>
          </a:stretch>
        </p:blipFill>
        <p:spPr>
          <a:xfrm>
            <a:off x="14042923" y="0"/>
            <a:ext cx="4141994" cy="1978171"/>
          </a:xfrm>
          <a:prstGeom prst="rect">
            <a:avLst/>
          </a:prstGeom>
        </p:spPr>
      </p:pic>
      <p:pic>
        <p:nvPicPr>
          <p:cNvPr id="14" name="Picture 10">
            <a:extLst>
              <a:ext uri="{FF2B5EF4-FFF2-40B4-BE49-F238E27FC236}">
                <a16:creationId xmlns:a16="http://schemas.microsoft.com/office/drawing/2014/main" id="{6FF22B3F-5DC1-4385-8B04-AAFA30908EC6}"/>
              </a:ext>
            </a:extLst>
          </p:cNvPr>
          <p:cNvPicPr>
            <a:picLocks noChangeAspect="1"/>
          </p:cNvPicPr>
          <p:nvPr/>
        </p:nvPicPr>
        <p:blipFill>
          <a:blip r:embed="rId4"/>
          <a:srcRect/>
          <a:stretch>
            <a:fillRect/>
          </a:stretch>
        </p:blipFill>
        <p:spPr>
          <a:xfrm>
            <a:off x="5753100" y="9152073"/>
            <a:ext cx="1559463" cy="1175420"/>
          </a:xfrm>
          <a:prstGeom prst="rect">
            <a:avLst/>
          </a:prstGeom>
        </p:spPr>
      </p:pic>
      <p:sp>
        <p:nvSpPr>
          <p:cNvPr id="6" name="ZoneTexte 5">
            <a:extLst>
              <a:ext uri="{FF2B5EF4-FFF2-40B4-BE49-F238E27FC236}">
                <a16:creationId xmlns:a16="http://schemas.microsoft.com/office/drawing/2014/main" id="{CD7B5690-2FB0-45E7-AEA0-88B671C2CD7E}"/>
              </a:ext>
            </a:extLst>
          </p:cNvPr>
          <p:cNvSpPr txBox="1"/>
          <p:nvPr/>
        </p:nvSpPr>
        <p:spPr>
          <a:xfrm>
            <a:off x="4605436" y="4229100"/>
            <a:ext cx="11777564" cy="1446550"/>
          </a:xfrm>
          <a:prstGeom prst="rect">
            <a:avLst/>
          </a:prstGeom>
          <a:noFill/>
        </p:spPr>
        <p:txBody>
          <a:bodyPr wrap="square" rtlCol="0">
            <a:spAutoFit/>
          </a:bodyPr>
          <a:lstStyle/>
          <a:p>
            <a:pPr lvl="0"/>
            <a:r>
              <a:rPr lang="fr-FR" sz="8800" b="1" dirty="0"/>
              <a:t> </a:t>
            </a:r>
            <a:endParaRPr lang="fr-FR" sz="8800" dirty="0"/>
          </a:p>
        </p:txBody>
      </p:sp>
      <p:pic>
        <p:nvPicPr>
          <p:cNvPr id="9" name="Image 8">
            <a:extLst>
              <a:ext uri="{FF2B5EF4-FFF2-40B4-BE49-F238E27FC236}">
                <a16:creationId xmlns:a16="http://schemas.microsoft.com/office/drawing/2014/main" id="{AC1EE377-9827-4BC7-91E3-7024CB22B235}"/>
              </a:ext>
            </a:extLst>
          </p:cNvPr>
          <p:cNvPicPr>
            <a:picLocks noChangeAspect="1"/>
          </p:cNvPicPr>
          <p:nvPr/>
        </p:nvPicPr>
        <p:blipFill>
          <a:blip r:embed="rId5"/>
          <a:stretch>
            <a:fillRect/>
          </a:stretch>
        </p:blipFill>
        <p:spPr>
          <a:xfrm>
            <a:off x="0" y="9004174"/>
            <a:ext cx="1559463" cy="1196179"/>
          </a:xfrm>
          <a:prstGeom prst="rect">
            <a:avLst/>
          </a:prstGeom>
        </p:spPr>
      </p:pic>
      <p:sp>
        <p:nvSpPr>
          <p:cNvPr id="10" name="Rectangle : coins arrondis 9">
            <a:extLst>
              <a:ext uri="{FF2B5EF4-FFF2-40B4-BE49-F238E27FC236}">
                <a16:creationId xmlns:a16="http://schemas.microsoft.com/office/drawing/2014/main" id="{FFB07111-78D1-464F-B24F-887A5AE2AA7E}"/>
              </a:ext>
            </a:extLst>
          </p:cNvPr>
          <p:cNvSpPr/>
          <p:nvPr/>
        </p:nvSpPr>
        <p:spPr>
          <a:xfrm>
            <a:off x="13140059" y="7357344"/>
            <a:ext cx="5029200"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Déterminer les observables ( grille d’observation )</a:t>
            </a:r>
          </a:p>
        </p:txBody>
      </p:sp>
      <p:sp>
        <p:nvSpPr>
          <p:cNvPr id="11" name="Rectangle : coins arrondis 10">
            <a:extLst>
              <a:ext uri="{FF2B5EF4-FFF2-40B4-BE49-F238E27FC236}">
                <a16:creationId xmlns:a16="http://schemas.microsoft.com/office/drawing/2014/main" id="{037532D8-1409-49F1-95B0-CA01C65C2835}"/>
              </a:ext>
            </a:extLst>
          </p:cNvPr>
          <p:cNvSpPr/>
          <p:nvPr/>
        </p:nvSpPr>
        <p:spPr>
          <a:xfrm>
            <a:off x="13249971" y="3333438"/>
            <a:ext cx="4648200" cy="100994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Définir un problème de recherche précis </a:t>
            </a:r>
          </a:p>
        </p:txBody>
      </p:sp>
      <p:sp>
        <p:nvSpPr>
          <p:cNvPr id="12" name="Rectangle : coins arrondis 11">
            <a:extLst>
              <a:ext uri="{FF2B5EF4-FFF2-40B4-BE49-F238E27FC236}">
                <a16:creationId xmlns:a16="http://schemas.microsoft.com/office/drawing/2014/main" id="{FBC591F2-D905-479D-AE38-AB3A00CCD6FC}"/>
              </a:ext>
            </a:extLst>
          </p:cNvPr>
          <p:cNvSpPr/>
          <p:nvPr/>
        </p:nvSpPr>
        <p:spPr>
          <a:xfrm>
            <a:off x="411285" y="2324100"/>
            <a:ext cx="2590800" cy="13377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Espace collaboratif</a:t>
            </a:r>
          </a:p>
        </p:txBody>
      </p:sp>
      <p:pic>
        <p:nvPicPr>
          <p:cNvPr id="16" name="Image 15">
            <a:extLst>
              <a:ext uri="{FF2B5EF4-FFF2-40B4-BE49-F238E27FC236}">
                <a16:creationId xmlns:a16="http://schemas.microsoft.com/office/drawing/2014/main" id="{A18CC134-A8FE-45E6-97FC-59163E57CF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7253" y="971433"/>
            <a:ext cx="9752381" cy="7314286"/>
          </a:xfrm>
          <a:prstGeom prst="rect">
            <a:avLst/>
          </a:prstGeom>
        </p:spPr>
      </p:pic>
      <p:sp>
        <p:nvSpPr>
          <p:cNvPr id="17" name="ZoneTexte 16">
            <a:extLst>
              <a:ext uri="{FF2B5EF4-FFF2-40B4-BE49-F238E27FC236}">
                <a16:creationId xmlns:a16="http://schemas.microsoft.com/office/drawing/2014/main" id="{EDEFF158-2526-4EE2-9DCA-2C2452B06DC9}"/>
              </a:ext>
            </a:extLst>
          </p:cNvPr>
          <p:cNvSpPr txBox="1"/>
          <p:nvPr/>
        </p:nvSpPr>
        <p:spPr>
          <a:xfrm>
            <a:off x="8040311" y="8358000"/>
            <a:ext cx="3762125" cy="461665"/>
          </a:xfrm>
          <a:prstGeom prst="rect">
            <a:avLst/>
          </a:prstGeom>
          <a:noFill/>
        </p:spPr>
        <p:txBody>
          <a:bodyPr wrap="square" rtlCol="0">
            <a:spAutoFit/>
          </a:bodyPr>
          <a:lstStyle/>
          <a:p>
            <a:r>
              <a:rPr lang="fr-FR" sz="2400" dirty="0"/>
              <a:t>Lewis &amp; Hurd 2011</a:t>
            </a:r>
          </a:p>
        </p:txBody>
      </p:sp>
    </p:spTree>
    <p:extLst>
      <p:ext uri="{BB962C8B-B14F-4D97-AF65-F5344CB8AC3E}">
        <p14:creationId xmlns:p14="http://schemas.microsoft.com/office/powerpoint/2010/main" val="1728958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016041"/>
            <a:ext cx="18288000" cy="1270959"/>
            <a:chOff x="0" y="0"/>
            <a:chExt cx="25311739" cy="1874214"/>
          </a:xfrm>
        </p:grpSpPr>
        <p:sp>
          <p:nvSpPr>
            <p:cNvPr id="3" name="AutoShape 3"/>
            <p:cNvSpPr/>
            <p:nvPr/>
          </p:nvSpPr>
          <p:spPr>
            <a:xfrm>
              <a:off x="0" y="0"/>
              <a:ext cx="25311739" cy="1874214"/>
            </a:xfrm>
            <a:prstGeom prst="rect">
              <a:avLst/>
            </a:prstGeom>
            <a:solidFill>
              <a:srgbClr val="8AABCA"/>
            </a:solidFill>
          </p:spPr>
        </p:sp>
        <p:sp>
          <p:nvSpPr>
            <p:cNvPr id="4" name="TextBox 4"/>
            <p:cNvSpPr txBox="1"/>
            <p:nvPr/>
          </p:nvSpPr>
          <p:spPr>
            <a:xfrm>
              <a:off x="5787539" y="446986"/>
              <a:ext cx="17978868" cy="442515"/>
            </a:xfrm>
            <a:prstGeom prst="rect">
              <a:avLst/>
            </a:prstGeom>
          </p:spPr>
          <p:txBody>
            <a:bodyPr lIns="0" tIns="0" rIns="0" bIns="0" rtlCol="0" anchor="t">
              <a:spAutoFit/>
            </a:bodyPr>
            <a:lstStyle/>
            <a:p>
              <a:pPr algn="r">
                <a:lnSpc>
                  <a:spcPts val="2520"/>
                </a:lnSpc>
              </a:pPr>
              <a:r>
                <a:rPr lang="en-US" sz="1800" dirty="0">
                  <a:solidFill>
                    <a:srgbClr val="F9FCFF"/>
                  </a:solidFill>
                  <a:latin typeface="Open Sans"/>
                </a:rPr>
                <a:t>Circonscription de Rémire-Montjoly Matoury / Novembre 2020</a:t>
              </a:r>
            </a:p>
          </p:txBody>
        </p:sp>
      </p:grpSp>
      <p:pic>
        <p:nvPicPr>
          <p:cNvPr id="13" name="Picture 13"/>
          <p:cNvPicPr>
            <a:picLocks noChangeAspect="1"/>
          </p:cNvPicPr>
          <p:nvPr/>
        </p:nvPicPr>
        <p:blipFill>
          <a:blip r:embed="rId2"/>
          <a:srcRect/>
          <a:stretch>
            <a:fillRect/>
          </a:stretch>
        </p:blipFill>
        <p:spPr>
          <a:xfrm>
            <a:off x="14042923" y="0"/>
            <a:ext cx="4141994" cy="1978171"/>
          </a:xfrm>
          <a:prstGeom prst="rect">
            <a:avLst/>
          </a:prstGeom>
        </p:spPr>
      </p:pic>
      <p:pic>
        <p:nvPicPr>
          <p:cNvPr id="14" name="Picture 10">
            <a:extLst>
              <a:ext uri="{FF2B5EF4-FFF2-40B4-BE49-F238E27FC236}">
                <a16:creationId xmlns:a16="http://schemas.microsoft.com/office/drawing/2014/main" id="{6FF22B3F-5DC1-4385-8B04-AAFA30908EC6}"/>
              </a:ext>
            </a:extLst>
          </p:cNvPr>
          <p:cNvPicPr>
            <a:picLocks noChangeAspect="1"/>
          </p:cNvPicPr>
          <p:nvPr/>
        </p:nvPicPr>
        <p:blipFill>
          <a:blip r:embed="rId3"/>
          <a:srcRect/>
          <a:stretch>
            <a:fillRect/>
          </a:stretch>
        </p:blipFill>
        <p:spPr>
          <a:xfrm>
            <a:off x="16383000" y="7873428"/>
            <a:ext cx="1559463" cy="1175420"/>
          </a:xfrm>
          <a:prstGeom prst="rect">
            <a:avLst/>
          </a:prstGeom>
        </p:spPr>
      </p:pic>
      <p:sp>
        <p:nvSpPr>
          <p:cNvPr id="6" name="ZoneTexte 5">
            <a:extLst>
              <a:ext uri="{FF2B5EF4-FFF2-40B4-BE49-F238E27FC236}">
                <a16:creationId xmlns:a16="http://schemas.microsoft.com/office/drawing/2014/main" id="{CD7B5690-2FB0-45E7-AEA0-88B671C2CD7E}"/>
              </a:ext>
            </a:extLst>
          </p:cNvPr>
          <p:cNvSpPr txBox="1"/>
          <p:nvPr/>
        </p:nvSpPr>
        <p:spPr>
          <a:xfrm>
            <a:off x="4605436" y="4229100"/>
            <a:ext cx="11777564" cy="1446550"/>
          </a:xfrm>
          <a:prstGeom prst="rect">
            <a:avLst/>
          </a:prstGeom>
          <a:noFill/>
        </p:spPr>
        <p:txBody>
          <a:bodyPr wrap="square" rtlCol="0">
            <a:spAutoFit/>
          </a:bodyPr>
          <a:lstStyle/>
          <a:p>
            <a:pPr lvl="0"/>
            <a:r>
              <a:rPr lang="fr-FR" sz="8800" b="1" dirty="0"/>
              <a:t> </a:t>
            </a:r>
            <a:endParaRPr lang="fr-FR" sz="8800" dirty="0"/>
          </a:p>
        </p:txBody>
      </p:sp>
      <p:pic>
        <p:nvPicPr>
          <p:cNvPr id="9" name="Image 8">
            <a:extLst>
              <a:ext uri="{FF2B5EF4-FFF2-40B4-BE49-F238E27FC236}">
                <a16:creationId xmlns:a16="http://schemas.microsoft.com/office/drawing/2014/main" id="{AC1EE377-9827-4BC7-91E3-7024CB22B235}"/>
              </a:ext>
            </a:extLst>
          </p:cNvPr>
          <p:cNvPicPr>
            <a:picLocks noChangeAspect="1"/>
          </p:cNvPicPr>
          <p:nvPr/>
        </p:nvPicPr>
        <p:blipFill>
          <a:blip r:embed="rId4"/>
          <a:stretch>
            <a:fillRect/>
          </a:stretch>
        </p:blipFill>
        <p:spPr>
          <a:xfrm>
            <a:off x="0" y="7378258"/>
            <a:ext cx="2130668" cy="1634319"/>
          </a:xfrm>
          <a:prstGeom prst="rect">
            <a:avLst/>
          </a:prstGeom>
        </p:spPr>
      </p:pic>
      <p:sp>
        <p:nvSpPr>
          <p:cNvPr id="8" name="ZoneTexte 7">
            <a:extLst>
              <a:ext uri="{FF2B5EF4-FFF2-40B4-BE49-F238E27FC236}">
                <a16:creationId xmlns:a16="http://schemas.microsoft.com/office/drawing/2014/main" id="{50752258-4855-4FF0-9F81-D4B2A1A70CDC}"/>
              </a:ext>
            </a:extLst>
          </p:cNvPr>
          <p:cNvSpPr txBox="1"/>
          <p:nvPr/>
        </p:nvSpPr>
        <p:spPr>
          <a:xfrm>
            <a:off x="1133592" y="495300"/>
            <a:ext cx="9915408" cy="923330"/>
          </a:xfrm>
          <a:prstGeom prst="rect">
            <a:avLst/>
          </a:prstGeom>
          <a:noFill/>
        </p:spPr>
        <p:txBody>
          <a:bodyPr wrap="square" rtlCol="0">
            <a:spAutoFit/>
          </a:bodyPr>
          <a:lstStyle/>
          <a:p>
            <a:r>
              <a:rPr lang="fr-FR" sz="5400" dirty="0"/>
              <a:t>Fiche technique</a:t>
            </a:r>
          </a:p>
        </p:txBody>
      </p:sp>
      <p:graphicFrame>
        <p:nvGraphicFramePr>
          <p:cNvPr id="5" name="Tableau 6">
            <a:extLst>
              <a:ext uri="{FF2B5EF4-FFF2-40B4-BE49-F238E27FC236}">
                <a16:creationId xmlns:a16="http://schemas.microsoft.com/office/drawing/2014/main" id="{49F62366-050E-47F7-86B3-4E7F33150B5F}"/>
              </a:ext>
            </a:extLst>
          </p:cNvPr>
          <p:cNvGraphicFramePr>
            <a:graphicFrameLocks noGrp="1"/>
          </p:cNvGraphicFramePr>
          <p:nvPr>
            <p:extLst>
              <p:ext uri="{D42A27DB-BD31-4B8C-83A1-F6EECF244321}">
                <p14:modId xmlns:p14="http://schemas.microsoft.com/office/powerpoint/2010/main" val="745177909"/>
              </p:ext>
            </p:extLst>
          </p:nvPr>
        </p:nvGraphicFramePr>
        <p:xfrm>
          <a:off x="1907088" y="2088796"/>
          <a:ext cx="12192000" cy="368808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143788320"/>
                    </a:ext>
                  </a:extLst>
                </a:gridCol>
                <a:gridCol w="9906000">
                  <a:extLst>
                    <a:ext uri="{9D8B030D-6E8A-4147-A177-3AD203B41FA5}">
                      <a16:colId xmlns:a16="http://schemas.microsoft.com/office/drawing/2014/main" val="1025213976"/>
                    </a:ext>
                  </a:extLst>
                </a:gridCol>
              </a:tblGrid>
              <a:tr h="370840">
                <a:tc>
                  <a:txBody>
                    <a:bodyPr/>
                    <a:lstStyle/>
                    <a:p>
                      <a:r>
                        <a:rPr lang="fr-FR" sz="2800" dirty="0"/>
                        <a:t>Objectifs</a:t>
                      </a:r>
                    </a:p>
                  </a:txBody>
                  <a:tcPr/>
                </a:tc>
                <a:tc>
                  <a:txBody>
                    <a:bodyPr/>
                    <a:lstStyle/>
                    <a:p>
                      <a:r>
                        <a:rPr lang="fr-FR" sz="2800" b="1" kern="1200" dirty="0">
                          <a:solidFill>
                            <a:schemeClr val="lt1"/>
                          </a:solidFill>
                          <a:effectLst/>
                          <a:latin typeface="+mn-lt"/>
                          <a:ea typeface="+mn-ea"/>
                          <a:cs typeface="+mn-cs"/>
                        </a:rPr>
                        <a:t>Améliorer l’apprentissage des élèves et développer les compétences professionnelles des enseignants</a:t>
                      </a:r>
                      <a:endParaRPr lang="fr-FR" sz="2800" dirty="0"/>
                    </a:p>
                  </a:txBody>
                  <a:tcPr/>
                </a:tc>
                <a:extLst>
                  <a:ext uri="{0D108BD9-81ED-4DB2-BD59-A6C34878D82A}">
                    <a16:rowId xmlns:a16="http://schemas.microsoft.com/office/drawing/2014/main" val="3062473024"/>
                  </a:ext>
                </a:extLst>
              </a:tr>
              <a:tr h="370840">
                <a:tc>
                  <a:txBody>
                    <a:bodyPr/>
                    <a:lstStyle/>
                    <a:p>
                      <a:r>
                        <a:rPr lang="fr-FR" sz="2800" dirty="0"/>
                        <a:t>Quoi ?</a:t>
                      </a:r>
                    </a:p>
                  </a:txBody>
                  <a:tcPr/>
                </a:tc>
                <a:tc>
                  <a:txBody>
                    <a:bodyPr/>
                    <a:lstStyle/>
                    <a:p>
                      <a:r>
                        <a:rPr lang="fr-FR" sz="2800" kern="1200" dirty="0">
                          <a:solidFill>
                            <a:schemeClr val="dk1"/>
                          </a:solidFill>
                          <a:effectLst/>
                          <a:latin typeface="+mn-lt"/>
                          <a:ea typeface="+mn-ea"/>
                          <a:cs typeface="+mn-cs"/>
                        </a:rPr>
                        <a:t>Permettre aux enseignants de préparer une séance en groupe afin de résoudre un problème commun </a:t>
                      </a:r>
                      <a:endParaRPr lang="fr-FR" sz="2800" dirty="0"/>
                    </a:p>
                  </a:txBody>
                  <a:tcPr/>
                </a:tc>
                <a:extLst>
                  <a:ext uri="{0D108BD9-81ED-4DB2-BD59-A6C34878D82A}">
                    <a16:rowId xmlns:a16="http://schemas.microsoft.com/office/drawing/2014/main" val="1986426761"/>
                  </a:ext>
                </a:extLst>
              </a:tr>
              <a:tr h="370840">
                <a:tc>
                  <a:txBody>
                    <a:bodyPr/>
                    <a:lstStyle/>
                    <a:p>
                      <a:endParaRPr lang="fr-FR" sz="2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kern="1200" dirty="0">
                          <a:solidFill>
                            <a:schemeClr val="dk1"/>
                          </a:solidFill>
                          <a:effectLst/>
                          <a:latin typeface="+mn-lt"/>
                          <a:ea typeface="+mn-ea"/>
                          <a:cs typeface="+mn-cs"/>
                        </a:rPr>
                        <a:t>La focale d’observation est mise sur les apprentissages et l’impact des choix pédagogiques de la séance sur les </a:t>
                      </a:r>
                      <a:r>
                        <a:rPr lang="fr-FR" sz="2800" kern="1200" dirty="0" err="1">
                          <a:solidFill>
                            <a:schemeClr val="dk1"/>
                          </a:solidFill>
                          <a:effectLst/>
                          <a:latin typeface="+mn-lt"/>
                          <a:ea typeface="+mn-ea"/>
                          <a:cs typeface="+mn-cs"/>
                        </a:rPr>
                        <a:t>élèves,et</a:t>
                      </a:r>
                      <a:r>
                        <a:rPr lang="fr-FR" sz="2800" kern="1200" dirty="0">
                          <a:solidFill>
                            <a:schemeClr val="dk1"/>
                          </a:solidFill>
                          <a:effectLst/>
                          <a:latin typeface="+mn-lt"/>
                          <a:ea typeface="+mn-ea"/>
                          <a:cs typeface="+mn-cs"/>
                        </a:rPr>
                        <a:t> non sur l’enseignant ou sur ses compétences</a:t>
                      </a:r>
                      <a:endParaRPr lang="fr-FR" sz="2800" dirty="0"/>
                    </a:p>
                    <a:p>
                      <a:endParaRPr lang="fr-FR" sz="2800" dirty="0"/>
                    </a:p>
                  </a:txBody>
                  <a:tcPr/>
                </a:tc>
                <a:extLst>
                  <a:ext uri="{0D108BD9-81ED-4DB2-BD59-A6C34878D82A}">
                    <a16:rowId xmlns:a16="http://schemas.microsoft.com/office/drawing/2014/main" val="3733368156"/>
                  </a:ext>
                </a:extLst>
              </a:tr>
            </a:tbl>
          </a:graphicData>
        </a:graphic>
      </p:graphicFrame>
      <p:sp>
        <p:nvSpPr>
          <p:cNvPr id="11" name="Parchemin : horizontal 10">
            <a:extLst>
              <a:ext uri="{FF2B5EF4-FFF2-40B4-BE49-F238E27FC236}">
                <a16:creationId xmlns:a16="http://schemas.microsoft.com/office/drawing/2014/main" id="{C5CD608B-05FE-46DD-AB31-0026C550188B}"/>
              </a:ext>
            </a:extLst>
          </p:cNvPr>
          <p:cNvSpPr/>
          <p:nvPr/>
        </p:nvSpPr>
        <p:spPr>
          <a:xfrm>
            <a:off x="2821427" y="6682927"/>
            <a:ext cx="13216036" cy="2022637"/>
          </a:xfrm>
          <a:prstGeom prst="horizont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Les Lesson Studies sont une forme de recherche-formation dans laquelle, de manière collaborative, un groupe d’enseignants étudie, planifie, enseigne, observe, révise et diffuse une leçon à propos d’un sujet d’enseignement.</a:t>
            </a:r>
          </a:p>
        </p:txBody>
      </p:sp>
    </p:spTree>
    <p:extLst>
      <p:ext uri="{BB962C8B-B14F-4D97-AF65-F5344CB8AC3E}">
        <p14:creationId xmlns:p14="http://schemas.microsoft.com/office/powerpoint/2010/main" val="1871241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485294" y="122360"/>
            <a:ext cx="17359796" cy="1086371"/>
          </a:xfrm>
          <a:solidFill>
            <a:srgbClr val="92D050"/>
          </a:solidFill>
          <a:effectLst>
            <a:innerShdw blurRad="114300">
              <a:prstClr val="black"/>
            </a:innerShdw>
          </a:effectLst>
        </p:spPr>
        <p:txBody>
          <a:bodyPr>
            <a:normAutofit/>
          </a:bodyPr>
          <a:lstStyle/>
          <a:p>
            <a:r>
              <a:rPr lang="en-US" sz="4400" dirty="0"/>
              <a:t>Lesson study=Procédure ( enchaînement d’actions )       </a:t>
            </a:r>
            <a:r>
              <a:rPr lang="fr-FR" sz="2300" dirty="0"/>
              <a:t>Buchard et Martin</a:t>
            </a:r>
            <a:endParaRPr lang="en-US" sz="2300" dirty="0"/>
          </a:p>
        </p:txBody>
      </p:sp>
      <p:sp>
        <p:nvSpPr>
          <p:cNvPr id="3" name="Rounded Rectangle 2">
            <a:extLst>
              <a:ext uri="{FF2B5EF4-FFF2-40B4-BE49-F238E27FC236}">
                <a16:creationId xmlns:a16="http://schemas.microsoft.com/office/drawing/2014/main" id="{6EC19A04-28B4-4D0B-8025-F4143F9948D0}"/>
              </a:ext>
            </a:extLst>
          </p:cNvPr>
          <p:cNvSpPr/>
          <p:nvPr/>
        </p:nvSpPr>
        <p:spPr>
          <a:xfrm>
            <a:off x="5638799" y="1988341"/>
            <a:ext cx="6858000" cy="982800"/>
          </a:xfrm>
          <a:prstGeom prst="roundRect">
            <a:avLst>
              <a:gd name="adj" fmla="val 50000"/>
            </a:avLst>
          </a:prstGeom>
          <a:solidFill>
            <a:schemeClr val="bg1"/>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sp>
        <p:nvSpPr>
          <p:cNvPr id="5" name="Rounded Rectangle 4">
            <a:extLst>
              <a:ext uri="{FF2B5EF4-FFF2-40B4-BE49-F238E27FC236}">
                <a16:creationId xmlns:a16="http://schemas.microsoft.com/office/drawing/2014/main" id="{351E4AF5-699F-4CD2-98AA-9806BE9E7D32}"/>
              </a:ext>
            </a:extLst>
          </p:cNvPr>
          <p:cNvSpPr/>
          <p:nvPr/>
        </p:nvSpPr>
        <p:spPr>
          <a:xfrm rot="10800000">
            <a:off x="784985" y="3443990"/>
            <a:ext cx="5935307" cy="666794"/>
          </a:xfrm>
          <a:prstGeom prst="roundRect">
            <a:avLst>
              <a:gd name="adj" fmla="val 50000"/>
            </a:avLst>
          </a:prstGeom>
          <a:solidFill>
            <a:schemeClr val="bg1"/>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sp>
        <p:nvSpPr>
          <p:cNvPr id="6" name="Rounded Rectangle 5">
            <a:extLst>
              <a:ext uri="{FF2B5EF4-FFF2-40B4-BE49-F238E27FC236}">
                <a16:creationId xmlns:a16="http://schemas.microsoft.com/office/drawing/2014/main" id="{D766D0B1-8EA1-4B17-B110-CEB70466B0D3}"/>
              </a:ext>
            </a:extLst>
          </p:cNvPr>
          <p:cNvSpPr/>
          <p:nvPr/>
        </p:nvSpPr>
        <p:spPr>
          <a:xfrm>
            <a:off x="11041970" y="3397877"/>
            <a:ext cx="4968000" cy="666794"/>
          </a:xfrm>
          <a:prstGeom prst="roundRect">
            <a:avLst>
              <a:gd name="adj" fmla="val 50000"/>
            </a:avLst>
          </a:prstGeom>
          <a:solidFill>
            <a:schemeClr val="bg1"/>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sp>
        <p:nvSpPr>
          <p:cNvPr id="7" name="Rounded Rectangle 6">
            <a:extLst>
              <a:ext uri="{FF2B5EF4-FFF2-40B4-BE49-F238E27FC236}">
                <a16:creationId xmlns:a16="http://schemas.microsoft.com/office/drawing/2014/main" id="{90620830-E559-478B-96BA-CD846DB0FC83}"/>
              </a:ext>
            </a:extLst>
          </p:cNvPr>
          <p:cNvSpPr/>
          <p:nvPr/>
        </p:nvSpPr>
        <p:spPr>
          <a:xfrm>
            <a:off x="11454077" y="4262107"/>
            <a:ext cx="4968000" cy="666794"/>
          </a:xfrm>
          <a:prstGeom prst="roundRect">
            <a:avLst>
              <a:gd name="adj" fmla="val 50000"/>
            </a:avLst>
          </a:prstGeom>
          <a:solidFill>
            <a:schemeClr val="bg1"/>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sp>
        <p:nvSpPr>
          <p:cNvPr id="8" name="Rounded Rectangle 7">
            <a:extLst>
              <a:ext uri="{FF2B5EF4-FFF2-40B4-BE49-F238E27FC236}">
                <a16:creationId xmlns:a16="http://schemas.microsoft.com/office/drawing/2014/main" id="{1118010C-2FBD-4B9F-8A7D-F3B02D5BF763}"/>
              </a:ext>
            </a:extLst>
          </p:cNvPr>
          <p:cNvSpPr/>
          <p:nvPr/>
        </p:nvSpPr>
        <p:spPr>
          <a:xfrm rot="10800000">
            <a:off x="1457804" y="4660945"/>
            <a:ext cx="4968000" cy="666794"/>
          </a:xfrm>
          <a:prstGeom prst="roundRect">
            <a:avLst>
              <a:gd name="adj" fmla="val 50000"/>
            </a:avLst>
          </a:prstGeom>
          <a:solidFill>
            <a:schemeClr val="bg1"/>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endParaRPr>
          </a:p>
        </p:txBody>
      </p:sp>
      <p:sp>
        <p:nvSpPr>
          <p:cNvPr id="9" name="Rounded Rectangle 8">
            <a:extLst>
              <a:ext uri="{FF2B5EF4-FFF2-40B4-BE49-F238E27FC236}">
                <a16:creationId xmlns:a16="http://schemas.microsoft.com/office/drawing/2014/main" id="{443E42AA-0880-4F98-989C-7AB4978F8640}"/>
              </a:ext>
            </a:extLst>
          </p:cNvPr>
          <p:cNvSpPr/>
          <p:nvPr/>
        </p:nvSpPr>
        <p:spPr>
          <a:xfrm>
            <a:off x="11866184" y="5126336"/>
            <a:ext cx="5978906" cy="666794"/>
          </a:xfrm>
          <a:prstGeom prst="roundRect">
            <a:avLst>
              <a:gd name="adj" fmla="val 50000"/>
            </a:avLst>
          </a:prstGeom>
          <a:solidFill>
            <a:schemeClr val="bg1"/>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sp>
        <p:nvSpPr>
          <p:cNvPr id="10" name="Rounded Rectangle 10">
            <a:extLst>
              <a:ext uri="{FF2B5EF4-FFF2-40B4-BE49-F238E27FC236}">
                <a16:creationId xmlns:a16="http://schemas.microsoft.com/office/drawing/2014/main" id="{EC09DA69-3F9C-4D37-9C49-2A803AD65058}"/>
              </a:ext>
            </a:extLst>
          </p:cNvPr>
          <p:cNvSpPr/>
          <p:nvPr/>
        </p:nvSpPr>
        <p:spPr>
          <a:xfrm>
            <a:off x="6127500" y="9067661"/>
            <a:ext cx="6826499" cy="952607"/>
          </a:xfrm>
          <a:prstGeom prst="roundRect">
            <a:avLst>
              <a:gd name="adj" fmla="val 50000"/>
            </a:avLst>
          </a:pr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sp>
        <p:nvSpPr>
          <p:cNvPr id="11" name="Rounded Rectangle 11">
            <a:extLst>
              <a:ext uri="{FF2B5EF4-FFF2-40B4-BE49-F238E27FC236}">
                <a16:creationId xmlns:a16="http://schemas.microsoft.com/office/drawing/2014/main" id="{C46FBE9B-713A-42F6-AE94-69FBFF4D16DD}"/>
              </a:ext>
            </a:extLst>
          </p:cNvPr>
          <p:cNvSpPr/>
          <p:nvPr/>
        </p:nvSpPr>
        <p:spPr>
          <a:xfrm rot="10800000">
            <a:off x="485294" y="5757778"/>
            <a:ext cx="5886909" cy="666794"/>
          </a:xfrm>
          <a:prstGeom prst="roundRect">
            <a:avLst>
              <a:gd name="adj" fmla="val 50000"/>
            </a:avLst>
          </a:pr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sp>
        <p:nvSpPr>
          <p:cNvPr id="12" name="Rounded Rectangle 12">
            <a:extLst>
              <a:ext uri="{FF2B5EF4-FFF2-40B4-BE49-F238E27FC236}">
                <a16:creationId xmlns:a16="http://schemas.microsoft.com/office/drawing/2014/main" id="{C1859829-58F5-4051-87D2-FBD14E507F98}"/>
              </a:ext>
            </a:extLst>
          </p:cNvPr>
          <p:cNvSpPr/>
          <p:nvPr/>
        </p:nvSpPr>
        <p:spPr>
          <a:xfrm rot="10800000">
            <a:off x="152400" y="6854795"/>
            <a:ext cx="6633084" cy="666794"/>
          </a:xfrm>
          <a:prstGeom prst="roundRect">
            <a:avLst>
              <a:gd name="adj" fmla="val 50000"/>
            </a:avLst>
          </a:pr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sp>
        <p:nvSpPr>
          <p:cNvPr id="13" name="Rounded Rectangle 13">
            <a:extLst>
              <a:ext uri="{FF2B5EF4-FFF2-40B4-BE49-F238E27FC236}">
                <a16:creationId xmlns:a16="http://schemas.microsoft.com/office/drawing/2014/main" id="{6DDC411E-A26F-4654-9878-4E63682837AA}"/>
              </a:ext>
            </a:extLst>
          </p:cNvPr>
          <p:cNvSpPr/>
          <p:nvPr/>
        </p:nvSpPr>
        <p:spPr>
          <a:xfrm rot="10800000">
            <a:off x="442910" y="7719021"/>
            <a:ext cx="7297988" cy="896638"/>
          </a:xfrm>
          <a:prstGeom prst="roundRect">
            <a:avLst>
              <a:gd name="adj" fmla="val 50000"/>
            </a:avLst>
          </a:pr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sp>
        <p:nvSpPr>
          <p:cNvPr id="14" name="Rounded Rectangle 14">
            <a:extLst>
              <a:ext uri="{FF2B5EF4-FFF2-40B4-BE49-F238E27FC236}">
                <a16:creationId xmlns:a16="http://schemas.microsoft.com/office/drawing/2014/main" id="{6D8036C5-3858-4C90-A1A3-1CBEBB68964C}"/>
              </a:ext>
            </a:extLst>
          </p:cNvPr>
          <p:cNvSpPr/>
          <p:nvPr/>
        </p:nvSpPr>
        <p:spPr>
          <a:xfrm>
            <a:off x="10937426" y="7656800"/>
            <a:ext cx="5978906" cy="958859"/>
          </a:xfrm>
          <a:prstGeom prst="roundRect">
            <a:avLst>
              <a:gd name="adj" fmla="val 50000"/>
            </a:avLst>
          </a:pr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grpSp>
        <p:nvGrpSpPr>
          <p:cNvPr id="23" name="Group 22">
            <a:extLst>
              <a:ext uri="{FF2B5EF4-FFF2-40B4-BE49-F238E27FC236}">
                <a16:creationId xmlns:a16="http://schemas.microsoft.com/office/drawing/2014/main" id="{53275BC4-6D5E-454F-855B-B480878C75B7}"/>
              </a:ext>
            </a:extLst>
          </p:cNvPr>
          <p:cNvGrpSpPr/>
          <p:nvPr/>
        </p:nvGrpSpPr>
        <p:grpSpPr>
          <a:xfrm rot="12600000">
            <a:off x="8146101" y="5019506"/>
            <a:ext cx="2588185" cy="2024003"/>
            <a:chOff x="3352622" y="2401122"/>
            <a:chExt cx="1954454" cy="1440160"/>
          </a:xfrm>
          <a:solidFill>
            <a:schemeClr val="bg1"/>
          </a:solidFill>
        </p:grpSpPr>
        <p:sp>
          <p:nvSpPr>
            <p:cNvPr id="24" name="Rounded Rectangle 25">
              <a:extLst>
                <a:ext uri="{FF2B5EF4-FFF2-40B4-BE49-F238E27FC236}">
                  <a16:creationId xmlns:a16="http://schemas.microsoft.com/office/drawing/2014/main" id="{8461A222-0304-4107-A1FB-4D0500AB3083}"/>
                </a:ext>
              </a:extLst>
            </p:cNvPr>
            <p:cNvSpPr/>
            <p:nvPr/>
          </p:nvSpPr>
          <p:spPr>
            <a:xfrm rot="18900000">
              <a:off x="3866916" y="2401122"/>
              <a:ext cx="1440160" cy="1440160"/>
            </a:xfrm>
            <a:prstGeom prst="roundRect">
              <a:avLst>
                <a:gd name="adj" fmla="val 10715"/>
              </a:avLst>
            </a:prstGeom>
            <a:grp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5" name="Rectangle 24">
              <a:extLst>
                <a:ext uri="{FF2B5EF4-FFF2-40B4-BE49-F238E27FC236}">
                  <a16:creationId xmlns:a16="http://schemas.microsoft.com/office/drawing/2014/main" id="{DF25ECF1-F4AC-4F3F-8DCF-FF70C6C59AFA}"/>
                </a:ext>
              </a:extLst>
            </p:cNvPr>
            <p:cNvSpPr/>
            <p:nvPr/>
          </p:nvSpPr>
          <p:spPr>
            <a:xfrm rot="18900000">
              <a:off x="3352622" y="2905184"/>
              <a:ext cx="432049" cy="4320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6" name="Block Arc 25">
            <a:extLst>
              <a:ext uri="{FF2B5EF4-FFF2-40B4-BE49-F238E27FC236}">
                <a16:creationId xmlns:a16="http://schemas.microsoft.com/office/drawing/2014/main" id="{19DD76C1-DB6C-43B9-B9B1-4E81B5B4AE96}"/>
              </a:ext>
            </a:extLst>
          </p:cNvPr>
          <p:cNvSpPr/>
          <p:nvPr/>
        </p:nvSpPr>
        <p:spPr>
          <a:xfrm>
            <a:off x="6684446" y="3412403"/>
            <a:ext cx="4912536" cy="4912536"/>
          </a:xfrm>
          <a:prstGeom prst="blockArc">
            <a:avLst>
              <a:gd name="adj1" fmla="val 11470999"/>
              <a:gd name="adj2" fmla="val 20797308"/>
              <a:gd name="adj3" fmla="val 50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7" name="Block Arc 26">
            <a:extLst>
              <a:ext uri="{FF2B5EF4-FFF2-40B4-BE49-F238E27FC236}">
                <a16:creationId xmlns:a16="http://schemas.microsoft.com/office/drawing/2014/main" id="{4E94853E-B80F-4B76-99C5-97CCDB562F85}"/>
              </a:ext>
            </a:extLst>
          </p:cNvPr>
          <p:cNvSpPr/>
          <p:nvPr/>
        </p:nvSpPr>
        <p:spPr>
          <a:xfrm rot="10800000">
            <a:off x="6684447" y="3412403"/>
            <a:ext cx="4912536" cy="4912536"/>
          </a:xfrm>
          <a:prstGeom prst="blockArc">
            <a:avLst>
              <a:gd name="adj1" fmla="val 11470999"/>
              <a:gd name="adj2" fmla="val 20797308"/>
              <a:gd name="adj3" fmla="val 50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7" name="TextBox 36">
            <a:extLst>
              <a:ext uri="{FF2B5EF4-FFF2-40B4-BE49-F238E27FC236}">
                <a16:creationId xmlns:a16="http://schemas.microsoft.com/office/drawing/2014/main" id="{CF8C611F-3C02-421B-8678-F815F1186610}"/>
              </a:ext>
            </a:extLst>
          </p:cNvPr>
          <p:cNvSpPr txBox="1"/>
          <p:nvPr/>
        </p:nvSpPr>
        <p:spPr>
          <a:xfrm>
            <a:off x="5753098" y="2114077"/>
            <a:ext cx="6629401" cy="830997"/>
          </a:xfrm>
          <a:prstGeom prst="rect">
            <a:avLst/>
          </a:prstGeom>
          <a:noFill/>
        </p:spPr>
        <p:txBody>
          <a:bodyPr wrap="square" rtlCol="0">
            <a:spAutoFit/>
          </a:bodyPr>
          <a:lstStyle/>
          <a:p>
            <a:r>
              <a:rPr lang="fr-FR" sz="2400" dirty="0"/>
              <a:t>1) Constituer le groupe, fixer les normes de fonctionnement, planifier les réunions</a:t>
            </a:r>
            <a:endParaRPr lang="ko-KR" altLang="en-US" sz="2400" dirty="0">
              <a:solidFill>
                <a:schemeClr val="tx1">
                  <a:lumMod val="65000"/>
                  <a:lumOff val="35000"/>
                </a:schemeClr>
              </a:solidFill>
              <a:cs typeface="Arial" pitchFamily="34" charset="0"/>
            </a:endParaRPr>
          </a:p>
        </p:txBody>
      </p:sp>
      <p:sp>
        <p:nvSpPr>
          <p:cNvPr id="39" name="TextBox 38">
            <a:extLst>
              <a:ext uri="{FF2B5EF4-FFF2-40B4-BE49-F238E27FC236}">
                <a16:creationId xmlns:a16="http://schemas.microsoft.com/office/drawing/2014/main" id="{05FAD658-9ECD-4E8C-B010-0E6835CDB1E0}"/>
              </a:ext>
            </a:extLst>
          </p:cNvPr>
          <p:cNvSpPr txBox="1"/>
          <p:nvPr/>
        </p:nvSpPr>
        <p:spPr>
          <a:xfrm>
            <a:off x="1287768" y="3551654"/>
            <a:ext cx="5202024" cy="461665"/>
          </a:xfrm>
          <a:prstGeom prst="rect">
            <a:avLst/>
          </a:prstGeom>
          <a:noFill/>
        </p:spPr>
        <p:txBody>
          <a:bodyPr wrap="square" rtlCol="0">
            <a:spAutoFit/>
          </a:bodyPr>
          <a:lstStyle/>
          <a:p>
            <a:pPr algn="ctr"/>
            <a:r>
              <a:rPr lang="en-US" altLang="ko-KR" dirty="0">
                <a:solidFill>
                  <a:schemeClr val="tx1">
                    <a:lumMod val="65000"/>
                    <a:lumOff val="35000"/>
                  </a:schemeClr>
                </a:solidFill>
                <a:cs typeface="Arial" pitchFamily="34" charset="0"/>
              </a:rPr>
              <a:t>11) </a:t>
            </a:r>
            <a:r>
              <a:rPr lang="fr-FR" sz="2400" dirty="0"/>
              <a:t>Partager les résultats du dispositif</a:t>
            </a:r>
            <a:r>
              <a:rPr lang="en-US" altLang="ko-KR" sz="2400" dirty="0">
                <a:solidFill>
                  <a:schemeClr val="tx1">
                    <a:lumMod val="65000"/>
                    <a:lumOff val="35000"/>
                  </a:schemeClr>
                </a:solidFill>
                <a:cs typeface="Arial" pitchFamily="34" charset="0"/>
              </a:rPr>
              <a:t> </a:t>
            </a:r>
            <a:endParaRPr lang="ko-KR" altLang="en-US" sz="2400" dirty="0">
              <a:solidFill>
                <a:schemeClr val="tx1">
                  <a:lumMod val="65000"/>
                  <a:lumOff val="35000"/>
                </a:schemeClr>
              </a:solidFill>
              <a:cs typeface="Arial" pitchFamily="34" charset="0"/>
            </a:endParaRPr>
          </a:p>
        </p:txBody>
      </p:sp>
      <p:sp>
        <p:nvSpPr>
          <p:cNvPr id="40" name="TextBox 39">
            <a:extLst>
              <a:ext uri="{FF2B5EF4-FFF2-40B4-BE49-F238E27FC236}">
                <a16:creationId xmlns:a16="http://schemas.microsoft.com/office/drawing/2014/main" id="{9833A0D1-6D57-4C52-858E-F83B2A9293E6}"/>
              </a:ext>
            </a:extLst>
          </p:cNvPr>
          <p:cNvSpPr txBox="1"/>
          <p:nvPr/>
        </p:nvSpPr>
        <p:spPr>
          <a:xfrm>
            <a:off x="11214228" y="3523525"/>
            <a:ext cx="4601088" cy="461665"/>
          </a:xfrm>
          <a:prstGeom prst="rect">
            <a:avLst/>
          </a:prstGeom>
          <a:noFill/>
        </p:spPr>
        <p:txBody>
          <a:bodyPr wrap="square" rtlCol="0">
            <a:spAutoFit/>
          </a:bodyPr>
          <a:lstStyle/>
          <a:p>
            <a:pPr algn="ctr"/>
            <a:r>
              <a:rPr lang="en-US" altLang="ko-KR" dirty="0">
                <a:solidFill>
                  <a:schemeClr val="tx1">
                    <a:lumMod val="65000"/>
                    <a:lumOff val="35000"/>
                  </a:schemeClr>
                </a:solidFill>
                <a:cs typeface="Arial" pitchFamily="34" charset="0"/>
              </a:rPr>
              <a:t>2) </a:t>
            </a:r>
            <a:r>
              <a:rPr lang="fr-FR" sz="2400" dirty="0"/>
              <a:t>choisir un thème de recherche</a:t>
            </a:r>
            <a:endParaRPr lang="ko-KR" altLang="en-US" sz="2400" dirty="0">
              <a:solidFill>
                <a:schemeClr val="tx1">
                  <a:lumMod val="65000"/>
                  <a:lumOff val="35000"/>
                </a:schemeClr>
              </a:solidFill>
              <a:cs typeface="Arial" pitchFamily="34" charset="0"/>
            </a:endParaRPr>
          </a:p>
        </p:txBody>
      </p:sp>
      <p:sp>
        <p:nvSpPr>
          <p:cNvPr id="41" name="TextBox 40">
            <a:extLst>
              <a:ext uri="{FF2B5EF4-FFF2-40B4-BE49-F238E27FC236}">
                <a16:creationId xmlns:a16="http://schemas.microsoft.com/office/drawing/2014/main" id="{C8EC16C0-2E24-4681-A501-414361E4CC10}"/>
              </a:ext>
            </a:extLst>
          </p:cNvPr>
          <p:cNvSpPr txBox="1"/>
          <p:nvPr/>
        </p:nvSpPr>
        <p:spPr>
          <a:xfrm>
            <a:off x="11626335" y="4387754"/>
            <a:ext cx="4601088" cy="461665"/>
          </a:xfrm>
          <a:prstGeom prst="rect">
            <a:avLst/>
          </a:prstGeom>
          <a:noFill/>
        </p:spPr>
        <p:txBody>
          <a:bodyPr wrap="square" rtlCol="0">
            <a:spAutoFit/>
          </a:bodyPr>
          <a:lstStyle/>
          <a:p>
            <a:pPr algn="ctr"/>
            <a:r>
              <a:rPr lang="en-US" altLang="ko-KR" dirty="0">
                <a:solidFill>
                  <a:schemeClr val="tx1">
                    <a:lumMod val="65000"/>
                    <a:lumOff val="35000"/>
                  </a:schemeClr>
                </a:solidFill>
                <a:cs typeface="Arial" pitchFamily="34" charset="0"/>
              </a:rPr>
              <a:t>3</a:t>
            </a:r>
            <a:r>
              <a:rPr lang="en-US" altLang="ko-KR" sz="2400" dirty="0">
                <a:solidFill>
                  <a:schemeClr val="tx1">
                    <a:lumMod val="65000"/>
                    <a:lumOff val="35000"/>
                  </a:schemeClr>
                </a:solidFill>
                <a:cs typeface="Arial" pitchFamily="34" charset="0"/>
              </a:rPr>
              <a:t>) </a:t>
            </a:r>
            <a:r>
              <a:rPr lang="fr-FR" sz="2400" dirty="0"/>
              <a:t>Elaborer ou choisir une leçon</a:t>
            </a:r>
            <a:r>
              <a:rPr lang="en-US" altLang="ko-KR" sz="2400" dirty="0">
                <a:solidFill>
                  <a:schemeClr val="tx1">
                    <a:lumMod val="65000"/>
                    <a:lumOff val="35000"/>
                  </a:schemeClr>
                </a:solidFill>
                <a:cs typeface="Arial" pitchFamily="34" charset="0"/>
              </a:rPr>
              <a:t> </a:t>
            </a:r>
            <a:endParaRPr lang="ko-KR" altLang="en-US" sz="2400" dirty="0">
              <a:solidFill>
                <a:schemeClr val="tx1">
                  <a:lumMod val="65000"/>
                  <a:lumOff val="35000"/>
                </a:schemeClr>
              </a:solidFill>
              <a:cs typeface="Arial" pitchFamily="34" charset="0"/>
            </a:endParaRPr>
          </a:p>
        </p:txBody>
      </p:sp>
      <p:sp>
        <p:nvSpPr>
          <p:cNvPr id="42" name="TextBox 41">
            <a:extLst>
              <a:ext uri="{FF2B5EF4-FFF2-40B4-BE49-F238E27FC236}">
                <a16:creationId xmlns:a16="http://schemas.microsoft.com/office/drawing/2014/main" id="{DC7D3474-F905-43A1-A65B-DE404B76DAE0}"/>
              </a:ext>
            </a:extLst>
          </p:cNvPr>
          <p:cNvSpPr txBox="1"/>
          <p:nvPr/>
        </p:nvSpPr>
        <p:spPr>
          <a:xfrm>
            <a:off x="1776383" y="4822175"/>
            <a:ext cx="4560399" cy="461665"/>
          </a:xfrm>
          <a:prstGeom prst="rect">
            <a:avLst/>
          </a:prstGeom>
          <a:noFill/>
        </p:spPr>
        <p:txBody>
          <a:bodyPr wrap="square" rtlCol="0">
            <a:spAutoFit/>
          </a:bodyPr>
          <a:lstStyle/>
          <a:p>
            <a:pPr algn="ctr"/>
            <a:r>
              <a:rPr lang="en-US" altLang="ko-KR" sz="2400" dirty="0">
                <a:cs typeface="Arial" pitchFamily="34" charset="0"/>
              </a:rPr>
              <a:t>10 ( </a:t>
            </a:r>
            <a:r>
              <a:rPr lang="en-US" altLang="ko-KR" sz="2400" dirty="0" err="1">
                <a:cs typeface="Arial" pitchFamily="34" charset="0"/>
              </a:rPr>
              <a:t>Bilan</a:t>
            </a:r>
            <a:r>
              <a:rPr lang="en-US" altLang="ko-KR" sz="2400" dirty="0">
                <a:cs typeface="Arial" pitchFamily="34" charset="0"/>
              </a:rPr>
              <a:t> de la Lesson study ) </a:t>
            </a:r>
            <a:endParaRPr lang="ko-KR" altLang="en-US" sz="2400" dirty="0">
              <a:cs typeface="Arial" pitchFamily="34" charset="0"/>
            </a:endParaRPr>
          </a:p>
        </p:txBody>
      </p:sp>
      <p:sp>
        <p:nvSpPr>
          <p:cNvPr id="43" name="TextBox 42">
            <a:extLst>
              <a:ext uri="{FF2B5EF4-FFF2-40B4-BE49-F238E27FC236}">
                <a16:creationId xmlns:a16="http://schemas.microsoft.com/office/drawing/2014/main" id="{6AAA50AE-4750-4E17-9A93-57BCD0AE29FB}"/>
              </a:ext>
            </a:extLst>
          </p:cNvPr>
          <p:cNvSpPr txBox="1"/>
          <p:nvPr/>
        </p:nvSpPr>
        <p:spPr>
          <a:xfrm>
            <a:off x="12038442" y="5251984"/>
            <a:ext cx="5806648" cy="461665"/>
          </a:xfrm>
          <a:prstGeom prst="rect">
            <a:avLst/>
          </a:prstGeom>
          <a:noFill/>
        </p:spPr>
        <p:txBody>
          <a:bodyPr wrap="square" rtlCol="0">
            <a:spAutoFit/>
          </a:bodyPr>
          <a:lstStyle/>
          <a:p>
            <a:pPr algn="ctr"/>
            <a:r>
              <a:rPr lang="en-US" altLang="ko-KR" dirty="0">
                <a:solidFill>
                  <a:schemeClr val="tx1">
                    <a:lumMod val="65000"/>
                    <a:lumOff val="35000"/>
                  </a:schemeClr>
                </a:solidFill>
                <a:cs typeface="Arial" pitchFamily="34" charset="0"/>
              </a:rPr>
              <a:t>4) </a:t>
            </a:r>
            <a:r>
              <a:rPr lang="fr-FR" sz="2400" dirty="0"/>
              <a:t>Créer et faire passer un pré-test aux élèves</a:t>
            </a:r>
            <a:endParaRPr lang="ko-KR" altLang="en-US" sz="2400" dirty="0">
              <a:solidFill>
                <a:schemeClr val="tx1">
                  <a:lumMod val="65000"/>
                  <a:lumOff val="35000"/>
                </a:schemeClr>
              </a:solidFill>
              <a:cs typeface="Arial" pitchFamily="34" charset="0"/>
            </a:endParaRPr>
          </a:p>
        </p:txBody>
      </p:sp>
      <p:sp>
        <p:nvSpPr>
          <p:cNvPr id="44" name="TextBox 43">
            <a:extLst>
              <a:ext uri="{FF2B5EF4-FFF2-40B4-BE49-F238E27FC236}">
                <a16:creationId xmlns:a16="http://schemas.microsoft.com/office/drawing/2014/main" id="{C54650D7-400F-4348-9096-B2933B2C60B4}"/>
              </a:ext>
            </a:extLst>
          </p:cNvPr>
          <p:cNvSpPr txBox="1"/>
          <p:nvPr/>
        </p:nvSpPr>
        <p:spPr>
          <a:xfrm>
            <a:off x="6199947" y="9089216"/>
            <a:ext cx="5426388" cy="830997"/>
          </a:xfrm>
          <a:prstGeom prst="rect">
            <a:avLst/>
          </a:prstGeom>
          <a:noFill/>
        </p:spPr>
        <p:txBody>
          <a:bodyPr wrap="square" rtlCol="0">
            <a:spAutoFit/>
          </a:bodyPr>
          <a:lstStyle/>
          <a:p>
            <a:r>
              <a:rPr lang="en-US" altLang="ko-KR" sz="2000" dirty="0">
                <a:solidFill>
                  <a:schemeClr val="tx1">
                    <a:lumMod val="65000"/>
                    <a:lumOff val="35000"/>
                  </a:schemeClr>
                </a:solidFill>
                <a:cs typeface="Arial" pitchFamily="34" charset="0"/>
              </a:rPr>
              <a:t>6) </a:t>
            </a:r>
            <a:r>
              <a:rPr lang="fr-FR" sz="2400" dirty="0"/>
              <a:t>Fixer des objectifs d’apprentissage pour les élèves à court terme</a:t>
            </a:r>
            <a:endParaRPr lang="ko-KR" altLang="en-US" sz="2400" dirty="0">
              <a:solidFill>
                <a:schemeClr val="tx1">
                  <a:lumMod val="65000"/>
                  <a:lumOff val="35000"/>
                </a:schemeClr>
              </a:solidFill>
              <a:cs typeface="Arial" pitchFamily="34" charset="0"/>
            </a:endParaRPr>
          </a:p>
        </p:txBody>
      </p:sp>
      <p:sp>
        <p:nvSpPr>
          <p:cNvPr id="45" name="TextBox 44">
            <a:extLst>
              <a:ext uri="{FF2B5EF4-FFF2-40B4-BE49-F238E27FC236}">
                <a16:creationId xmlns:a16="http://schemas.microsoft.com/office/drawing/2014/main" id="{78E7E197-41D5-4152-8BE5-7F34F7FF38AB}"/>
              </a:ext>
            </a:extLst>
          </p:cNvPr>
          <p:cNvSpPr txBox="1"/>
          <p:nvPr/>
        </p:nvSpPr>
        <p:spPr>
          <a:xfrm>
            <a:off x="905987" y="5786272"/>
            <a:ext cx="5350825" cy="461665"/>
          </a:xfrm>
          <a:prstGeom prst="rect">
            <a:avLst/>
          </a:prstGeom>
          <a:noFill/>
        </p:spPr>
        <p:txBody>
          <a:bodyPr wrap="square" rtlCol="0">
            <a:spAutoFit/>
          </a:bodyPr>
          <a:lstStyle/>
          <a:p>
            <a:pPr algn="ctr"/>
            <a:r>
              <a:rPr lang="en-US" altLang="ko-KR" dirty="0">
                <a:solidFill>
                  <a:schemeClr val="tx1">
                    <a:lumMod val="65000"/>
                    <a:lumOff val="35000"/>
                  </a:schemeClr>
                </a:solidFill>
                <a:cs typeface="Arial" pitchFamily="34" charset="0"/>
              </a:rPr>
              <a:t>9) </a:t>
            </a:r>
            <a:r>
              <a:rPr lang="fr-FR" sz="2400" dirty="0"/>
              <a:t>Discuter la leçon observée ( debriefing )</a:t>
            </a:r>
            <a:r>
              <a:rPr lang="en-US" altLang="ko-KR" sz="2400" dirty="0">
                <a:solidFill>
                  <a:schemeClr val="tx1">
                    <a:lumMod val="65000"/>
                    <a:lumOff val="35000"/>
                  </a:schemeClr>
                </a:solidFill>
                <a:cs typeface="Arial" pitchFamily="34" charset="0"/>
              </a:rPr>
              <a:t> </a:t>
            </a:r>
            <a:endParaRPr lang="ko-KR" altLang="en-US" sz="2400" dirty="0">
              <a:solidFill>
                <a:schemeClr val="tx1">
                  <a:lumMod val="65000"/>
                  <a:lumOff val="35000"/>
                </a:schemeClr>
              </a:solidFill>
              <a:cs typeface="Arial" pitchFamily="34" charset="0"/>
            </a:endParaRPr>
          </a:p>
        </p:txBody>
      </p:sp>
      <p:sp>
        <p:nvSpPr>
          <p:cNvPr id="46" name="TextBox 45">
            <a:extLst>
              <a:ext uri="{FF2B5EF4-FFF2-40B4-BE49-F238E27FC236}">
                <a16:creationId xmlns:a16="http://schemas.microsoft.com/office/drawing/2014/main" id="{5EB798D9-F4FC-4AA0-854E-94541ABCF8E9}"/>
              </a:ext>
            </a:extLst>
          </p:cNvPr>
          <p:cNvSpPr txBox="1"/>
          <p:nvPr/>
        </p:nvSpPr>
        <p:spPr>
          <a:xfrm>
            <a:off x="485294" y="6980443"/>
            <a:ext cx="6127937" cy="461665"/>
          </a:xfrm>
          <a:prstGeom prst="rect">
            <a:avLst/>
          </a:prstGeom>
          <a:noFill/>
        </p:spPr>
        <p:txBody>
          <a:bodyPr wrap="square" rtlCol="0">
            <a:spAutoFit/>
          </a:bodyPr>
          <a:lstStyle/>
          <a:p>
            <a:pPr algn="ctr"/>
            <a:r>
              <a:rPr lang="fr-FR" dirty="0"/>
              <a:t>8</a:t>
            </a:r>
            <a:r>
              <a:rPr lang="fr-FR" sz="2400" dirty="0"/>
              <a:t>) Donner / observer la leçon ( visites croisées )</a:t>
            </a:r>
            <a:r>
              <a:rPr lang="en-US" altLang="ko-KR" sz="2400" dirty="0">
                <a:solidFill>
                  <a:schemeClr val="tx1">
                    <a:lumMod val="65000"/>
                    <a:lumOff val="35000"/>
                  </a:schemeClr>
                </a:solidFill>
                <a:cs typeface="Arial" pitchFamily="34" charset="0"/>
              </a:rPr>
              <a:t> </a:t>
            </a:r>
            <a:endParaRPr lang="ko-KR" altLang="en-US" sz="2400" dirty="0">
              <a:solidFill>
                <a:schemeClr val="tx1">
                  <a:lumMod val="65000"/>
                  <a:lumOff val="35000"/>
                </a:schemeClr>
              </a:solidFill>
              <a:cs typeface="Arial" pitchFamily="34" charset="0"/>
            </a:endParaRPr>
          </a:p>
        </p:txBody>
      </p:sp>
      <p:sp>
        <p:nvSpPr>
          <p:cNvPr id="47" name="TextBox 46">
            <a:extLst>
              <a:ext uri="{FF2B5EF4-FFF2-40B4-BE49-F238E27FC236}">
                <a16:creationId xmlns:a16="http://schemas.microsoft.com/office/drawing/2014/main" id="{47060B45-13F9-48C5-9838-9DF860CF13E2}"/>
              </a:ext>
            </a:extLst>
          </p:cNvPr>
          <p:cNvSpPr txBox="1"/>
          <p:nvPr/>
        </p:nvSpPr>
        <p:spPr>
          <a:xfrm>
            <a:off x="983494" y="7789299"/>
            <a:ext cx="6417869" cy="830997"/>
          </a:xfrm>
          <a:prstGeom prst="rect">
            <a:avLst/>
          </a:prstGeom>
          <a:noFill/>
        </p:spPr>
        <p:txBody>
          <a:bodyPr wrap="square" rtlCol="0">
            <a:spAutoFit/>
          </a:bodyPr>
          <a:lstStyle/>
          <a:p>
            <a:r>
              <a:rPr lang="en-US" altLang="ko-KR" dirty="0">
                <a:solidFill>
                  <a:schemeClr val="tx1">
                    <a:lumMod val="65000"/>
                    <a:lumOff val="35000"/>
                  </a:schemeClr>
                </a:solidFill>
                <a:cs typeface="Arial" pitchFamily="34" charset="0"/>
              </a:rPr>
              <a:t>7) </a:t>
            </a:r>
            <a:r>
              <a:rPr lang="fr-FR" sz="2400" dirty="0"/>
              <a:t>Planifier la leçon et son insertion dans la séquence didactique</a:t>
            </a:r>
            <a:endParaRPr lang="ko-KR" altLang="en-US" sz="2400" dirty="0">
              <a:solidFill>
                <a:schemeClr val="tx1">
                  <a:lumMod val="65000"/>
                  <a:lumOff val="35000"/>
                </a:schemeClr>
              </a:solidFill>
              <a:cs typeface="Arial" pitchFamily="34" charset="0"/>
            </a:endParaRPr>
          </a:p>
        </p:txBody>
      </p:sp>
      <p:sp>
        <p:nvSpPr>
          <p:cNvPr id="48" name="TextBox 47">
            <a:extLst>
              <a:ext uri="{FF2B5EF4-FFF2-40B4-BE49-F238E27FC236}">
                <a16:creationId xmlns:a16="http://schemas.microsoft.com/office/drawing/2014/main" id="{402B3B6F-324F-4B0D-A08E-E5EF6E27050A}"/>
              </a:ext>
            </a:extLst>
          </p:cNvPr>
          <p:cNvSpPr txBox="1"/>
          <p:nvPr/>
        </p:nvSpPr>
        <p:spPr>
          <a:xfrm>
            <a:off x="11376094" y="7793636"/>
            <a:ext cx="6468996" cy="830997"/>
          </a:xfrm>
          <a:prstGeom prst="rect">
            <a:avLst/>
          </a:prstGeom>
          <a:noFill/>
        </p:spPr>
        <p:txBody>
          <a:bodyPr wrap="square" rtlCol="0">
            <a:spAutoFit/>
          </a:bodyPr>
          <a:lstStyle/>
          <a:p>
            <a:r>
              <a:rPr lang="en-US" altLang="ko-KR" dirty="0">
                <a:solidFill>
                  <a:schemeClr val="tx1">
                    <a:lumMod val="65000"/>
                    <a:lumOff val="35000"/>
                  </a:schemeClr>
                </a:solidFill>
                <a:cs typeface="Arial" pitchFamily="34" charset="0"/>
              </a:rPr>
              <a:t>5) </a:t>
            </a:r>
            <a:r>
              <a:rPr lang="fr-FR" sz="2400" dirty="0"/>
              <a:t>Procéder à des analyses contextuelle, conceptuelle et didactique </a:t>
            </a:r>
            <a:r>
              <a:rPr lang="en-US" altLang="ko-KR" sz="2400" dirty="0">
                <a:solidFill>
                  <a:schemeClr val="tx1">
                    <a:lumMod val="65000"/>
                    <a:lumOff val="35000"/>
                  </a:schemeClr>
                </a:solidFill>
                <a:cs typeface="Arial" pitchFamily="34" charset="0"/>
              </a:rPr>
              <a:t> </a:t>
            </a:r>
            <a:endParaRPr lang="ko-KR" altLang="en-US" sz="2400" dirty="0">
              <a:solidFill>
                <a:schemeClr val="tx1">
                  <a:lumMod val="65000"/>
                  <a:lumOff val="35000"/>
                </a:schemeClr>
              </a:solidFill>
              <a:cs typeface="Arial" pitchFamily="34" charset="0"/>
            </a:endParaRPr>
          </a:p>
        </p:txBody>
      </p:sp>
      <p:sp>
        <p:nvSpPr>
          <p:cNvPr id="57" name="Phylactère : pensées 56">
            <a:extLst>
              <a:ext uri="{FF2B5EF4-FFF2-40B4-BE49-F238E27FC236}">
                <a16:creationId xmlns:a16="http://schemas.microsoft.com/office/drawing/2014/main" id="{DEAD40BA-C653-4E16-8E25-84CD996DF207}"/>
              </a:ext>
            </a:extLst>
          </p:cNvPr>
          <p:cNvSpPr/>
          <p:nvPr/>
        </p:nvSpPr>
        <p:spPr>
          <a:xfrm>
            <a:off x="13944600" y="1716771"/>
            <a:ext cx="3558415" cy="12121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But, problématique ?</a:t>
            </a:r>
          </a:p>
        </p:txBody>
      </p:sp>
      <p:sp>
        <p:nvSpPr>
          <p:cNvPr id="58" name="Phylactère : pensées 57">
            <a:extLst>
              <a:ext uri="{FF2B5EF4-FFF2-40B4-BE49-F238E27FC236}">
                <a16:creationId xmlns:a16="http://schemas.microsoft.com/office/drawing/2014/main" id="{23D3C37C-2B9A-49DB-9E5C-781A133E2EF3}"/>
              </a:ext>
            </a:extLst>
          </p:cNvPr>
          <p:cNvSpPr/>
          <p:nvPr/>
        </p:nvSpPr>
        <p:spPr>
          <a:xfrm>
            <a:off x="11798037" y="5837268"/>
            <a:ext cx="5704978" cy="139059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RFC: pair/expert ( apports de la recherche, prescrit, ressources, outils etc…)</a:t>
            </a:r>
          </a:p>
        </p:txBody>
      </p:sp>
      <p:sp>
        <p:nvSpPr>
          <p:cNvPr id="59" name="Flèche : bas 58">
            <a:extLst>
              <a:ext uri="{FF2B5EF4-FFF2-40B4-BE49-F238E27FC236}">
                <a16:creationId xmlns:a16="http://schemas.microsoft.com/office/drawing/2014/main" id="{1D586C09-DC39-4782-91F8-8344E7E046CE}"/>
              </a:ext>
            </a:extLst>
          </p:cNvPr>
          <p:cNvSpPr/>
          <p:nvPr/>
        </p:nvSpPr>
        <p:spPr>
          <a:xfrm rot="7677604">
            <a:off x="2262112" y="2706755"/>
            <a:ext cx="315235" cy="7126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Rectangle : coins arrondis 59">
            <a:extLst>
              <a:ext uri="{FF2B5EF4-FFF2-40B4-BE49-F238E27FC236}">
                <a16:creationId xmlns:a16="http://schemas.microsoft.com/office/drawing/2014/main" id="{C8F058AB-3012-47F4-80B5-AC928FD47496}"/>
              </a:ext>
            </a:extLst>
          </p:cNvPr>
          <p:cNvSpPr/>
          <p:nvPr/>
        </p:nvSpPr>
        <p:spPr>
          <a:xfrm>
            <a:off x="319450" y="1793067"/>
            <a:ext cx="3261950" cy="9690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Site internet, TRIBU</a:t>
            </a:r>
          </a:p>
        </p:txBody>
      </p:sp>
      <p:pic>
        <p:nvPicPr>
          <p:cNvPr id="62" name="Image 61">
            <a:extLst>
              <a:ext uri="{FF2B5EF4-FFF2-40B4-BE49-F238E27FC236}">
                <a16:creationId xmlns:a16="http://schemas.microsoft.com/office/drawing/2014/main" id="{BAF5AFD3-4F78-4205-AC90-8FCF36C86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16127">
            <a:off x="8430823" y="5227564"/>
            <a:ext cx="1658284" cy="1316098"/>
          </a:xfrm>
          <a:prstGeom prst="rect">
            <a:avLst/>
          </a:prstGeom>
        </p:spPr>
      </p:pic>
      <p:cxnSp>
        <p:nvCxnSpPr>
          <p:cNvPr id="15" name="Connecteur droit avec flèche 14">
            <a:extLst>
              <a:ext uri="{FF2B5EF4-FFF2-40B4-BE49-F238E27FC236}">
                <a16:creationId xmlns:a16="http://schemas.microsoft.com/office/drawing/2014/main" id="{2FABD98F-C23C-4633-9995-AB16F6E5AEC9}"/>
              </a:ext>
            </a:extLst>
          </p:cNvPr>
          <p:cNvCxnSpPr/>
          <p:nvPr/>
        </p:nvCxnSpPr>
        <p:spPr>
          <a:xfrm>
            <a:off x="16916332" y="4262107"/>
            <a:ext cx="0" cy="6667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70828160-B4B8-4A11-9F25-196F82589026}"/>
              </a:ext>
            </a:extLst>
          </p:cNvPr>
          <p:cNvSpPr txBox="1"/>
          <p:nvPr/>
        </p:nvSpPr>
        <p:spPr>
          <a:xfrm>
            <a:off x="16227423" y="3397877"/>
            <a:ext cx="1617667" cy="369332"/>
          </a:xfrm>
          <a:prstGeom prst="rect">
            <a:avLst/>
          </a:prstGeom>
          <a:noFill/>
        </p:spPr>
        <p:txBody>
          <a:bodyPr wrap="square" rtlCol="0">
            <a:spAutoFit/>
          </a:bodyPr>
          <a:lstStyle/>
          <a:p>
            <a:r>
              <a:rPr lang="fr-FR" dirty="0"/>
              <a:t>Evaluations CP</a:t>
            </a:r>
          </a:p>
        </p:txBody>
      </p:sp>
    </p:spTree>
    <p:extLst>
      <p:ext uri="{BB962C8B-B14F-4D97-AF65-F5344CB8AC3E}">
        <p14:creationId xmlns:p14="http://schemas.microsoft.com/office/powerpoint/2010/main" val="3428028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0" y="9016041"/>
            <a:ext cx="18288000" cy="1270959"/>
            <a:chOff x="0" y="0"/>
            <a:chExt cx="25311739" cy="1874214"/>
          </a:xfrm>
        </p:grpSpPr>
        <p:sp>
          <p:nvSpPr>
            <p:cNvPr id="3" name="AutoShape 3"/>
            <p:cNvSpPr/>
            <p:nvPr/>
          </p:nvSpPr>
          <p:spPr>
            <a:xfrm>
              <a:off x="0" y="0"/>
              <a:ext cx="25311739" cy="1874214"/>
            </a:xfrm>
            <a:prstGeom prst="rect">
              <a:avLst/>
            </a:prstGeom>
            <a:solidFill>
              <a:srgbClr val="8AABCA"/>
            </a:solidFill>
          </p:spPr>
        </p:sp>
        <p:sp>
          <p:nvSpPr>
            <p:cNvPr id="4" name="TextBox 4"/>
            <p:cNvSpPr txBox="1"/>
            <p:nvPr/>
          </p:nvSpPr>
          <p:spPr>
            <a:xfrm>
              <a:off x="5787539" y="446986"/>
              <a:ext cx="17978868" cy="442515"/>
            </a:xfrm>
            <a:prstGeom prst="rect">
              <a:avLst/>
            </a:prstGeom>
          </p:spPr>
          <p:txBody>
            <a:bodyPr lIns="0" tIns="0" rIns="0" bIns="0" rtlCol="0" anchor="t">
              <a:spAutoFit/>
            </a:bodyPr>
            <a:lstStyle/>
            <a:p>
              <a:pPr algn="r">
                <a:lnSpc>
                  <a:spcPts val="2520"/>
                </a:lnSpc>
              </a:pPr>
              <a:r>
                <a:rPr lang="en-US" sz="1800" dirty="0">
                  <a:solidFill>
                    <a:srgbClr val="F9FCFF"/>
                  </a:solidFill>
                  <a:latin typeface="Open Sans"/>
                </a:rPr>
                <a:t>Circonscription de Rémire-Montjoly Matoury / </a:t>
              </a:r>
              <a:r>
                <a:rPr lang="en-US" dirty="0">
                  <a:solidFill>
                    <a:srgbClr val="F9FCFF"/>
                  </a:solidFill>
                  <a:latin typeface="Open Sans"/>
                </a:rPr>
                <a:t>Novembre</a:t>
              </a:r>
              <a:r>
                <a:rPr lang="en-US" sz="1800" dirty="0">
                  <a:solidFill>
                    <a:srgbClr val="F9FCFF"/>
                  </a:solidFill>
                  <a:latin typeface="Open Sans"/>
                </a:rPr>
                <a:t> 2020</a:t>
              </a:r>
            </a:p>
          </p:txBody>
        </p:sp>
      </p:grpSp>
      <p:pic>
        <p:nvPicPr>
          <p:cNvPr id="13" name="Picture 13"/>
          <p:cNvPicPr>
            <a:picLocks noChangeAspect="1"/>
          </p:cNvPicPr>
          <p:nvPr/>
        </p:nvPicPr>
        <p:blipFill>
          <a:blip r:embed="rId3"/>
          <a:srcRect/>
          <a:stretch>
            <a:fillRect/>
          </a:stretch>
        </p:blipFill>
        <p:spPr>
          <a:xfrm>
            <a:off x="14042923" y="0"/>
            <a:ext cx="4141994" cy="1978171"/>
          </a:xfrm>
          <a:prstGeom prst="rect">
            <a:avLst/>
          </a:prstGeom>
        </p:spPr>
      </p:pic>
      <p:pic>
        <p:nvPicPr>
          <p:cNvPr id="14" name="Picture 10">
            <a:extLst>
              <a:ext uri="{FF2B5EF4-FFF2-40B4-BE49-F238E27FC236}">
                <a16:creationId xmlns:a16="http://schemas.microsoft.com/office/drawing/2014/main" id="{6FF22B3F-5DC1-4385-8B04-AAFA30908EC6}"/>
              </a:ext>
            </a:extLst>
          </p:cNvPr>
          <p:cNvPicPr>
            <a:picLocks noChangeAspect="1"/>
          </p:cNvPicPr>
          <p:nvPr/>
        </p:nvPicPr>
        <p:blipFill>
          <a:blip r:embed="rId4"/>
          <a:srcRect/>
          <a:stretch>
            <a:fillRect/>
          </a:stretch>
        </p:blipFill>
        <p:spPr>
          <a:xfrm>
            <a:off x="5753100" y="9152073"/>
            <a:ext cx="1559463" cy="1175420"/>
          </a:xfrm>
          <a:prstGeom prst="rect">
            <a:avLst/>
          </a:prstGeom>
        </p:spPr>
      </p:pic>
      <p:sp>
        <p:nvSpPr>
          <p:cNvPr id="6" name="ZoneTexte 5">
            <a:extLst>
              <a:ext uri="{FF2B5EF4-FFF2-40B4-BE49-F238E27FC236}">
                <a16:creationId xmlns:a16="http://schemas.microsoft.com/office/drawing/2014/main" id="{CD7B5690-2FB0-45E7-AEA0-88B671C2CD7E}"/>
              </a:ext>
            </a:extLst>
          </p:cNvPr>
          <p:cNvSpPr txBox="1"/>
          <p:nvPr/>
        </p:nvSpPr>
        <p:spPr>
          <a:xfrm>
            <a:off x="4144269" y="4172951"/>
            <a:ext cx="11777564" cy="1446550"/>
          </a:xfrm>
          <a:prstGeom prst="rect">
            <a:avLst/>
          </a:prstGeom>
          <a:noFill/>
        </p:spPr>
        <p:txBody>
          <a:bodyPr wrap="square" rtlCol="0">
            <a:spAutoFit/>
          </a:bodyPr>
          <a:lstStyle/>
          <a:p>
            <a:pPr lvl="0"/>
            <a:r>
              <a:rPr lang="fr-FR" sz="8800" b="1" dirty="0"/>
              <a:t> </a:t>
            </a:r>
            <a:endParaRPr lang="fr-FR" sz="8800" dirty="0"/>
          </a:p>
        </p:txBody>
      </p:sp>
      <p:pic>
        <p:nvPicPr>
          <p:cNvPr id="9" name="Image 8">
            <a:extLst>
              <a:ext uri="{FF2B5EF4-FFF2-40B4-BE49-F238E27FC236}">
                <a16:creationId xmlns:a16="http://schemas.microsoft.com/office/drawing/2014/main" id="{AC1EE377-9827-4BC7-91E3-7024CB22B235}"/>
              </a:ext>
            </a:extLst>
          </p:cNvPr>
          <p:cNvPicPr>
            <a:picLocks noChangeAspect="1"/>
          </p:cNvPicPr>
          <p:nvPr/>
        </p:nvPicPr>
        <p:blipFill>
          <a:blip r:embed="rId5"/>
          <a:stretch>
            <a:fillRect/>
          </a:stretch>
        </p:blipFill>
        <p:spPr>
          <a:xfrm>
            <a:off x="192816" y="9152073"/>
            <a:ext cx="1366647" cy="1048280"/>
          </a:xfrm>
          <a:prstGeom prst="rect">
            <a:avLst/>
          </a:prstGeom>
        </p:spPr>
      </p:pic>
      <p:sp>
        <p:nvSpPr>
          <p:cNvPr id="5" name="Rectangle : coins arrondis 4">
            <a:extLst>
              <a:ext uri="{FF2B5EF4-FFF2-40B4-BE49-F238E27FC236}">
                <a16:creationId xmlns:a16="http://schemas.microsoft.com/office/drawing/2014/main" id="{830BB5CD-8D3C-447E-9212-A6BF084D1A68}"/>
              </a:ext>
            </a:extLst>
          </p:cNvPr>
          <p:cNvSpPr/>
          <p:nvPr/>
        </p:nvSpPr>
        <p:spPr>
          <a:xfrm>
            <a:off x="3048000" y="342900"/>
            <a:ext cx="9982200" cy="12709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Adaptation possible </a:t>
            </a:r>
          </a:p>
        </p:txBody>
      </p:sp>
      <p:pic>
        <p:nvPicPr>
          <p:cNvPr id="7" name="Image 6">
            <a:extLst>
              <a:ext uri="{FF2B5EF4-FFF2-40B4-BE49-F238E27FC236}">
                <a16:creationId xmlns:a16="http://schemas.microsoft.com/office/drawing/2014/main" id="{974D5124-4032-4184-98EF-22CB0FFAA6BD}"/>
              </a:ext>
            </a:extLst>
          </p:cNvPr>
          <p:cNvPicPr>
            <a:picLocks noChangeAspect="1"/>
          </p:cNvPicPr>
          <p:nvPr/>
        </p:nvPicPr>
        <p:blipFill>
          <a:blip r:embed="rId6"/>
          <a:stretch>
            <a:fillRect/>
          </a:stretch>
        </p:blipFill>
        <p:spPr>
          <a:xfrm>
            <a:off x="1668204" y="1801525"/>
            <a:ext cx="1038225" cy="1076325"/>
          </a:xfrm>
          <a:prstGeom prst="rect">
            <a:avLst/>
          </a:prstGeom>
        </p:spPr>
      </p:pic>
      <p:sp>
        <p:nvSpPr>
          <p:cNvPr id="8" name="ZoneTexte 7">
            <a:extLst>
              <a:ext uri="{FF2B5EF4-FFF2-40B4-BE49-F238E27FC236}">
                <a16:creationId xmlns:a16="http://schemas.microsoft.com/office/drawing/2014/main" id="{EFC23EC4-8E73-4FE7-8F0F-06F40EA7AED0}"/>
              </a:ext>
            </a:extLst>
          </p:cNvPr>
          <p:cNvSpPr txBox="1"/>
          <p:nvPr/>
        </p:nvSpPr>
        <p:spPr>
          <a:xfrm>
            <a:off x="1114430" y="2995759"/>
            <a:ext cx="3505200" cy="954107"/>
          </a:xfrm>
          <a:prstGeom prst="rect">
            <a:avLst/>
          </a:prstGeom>
          <a:noFill/>
        </p:spPr>
        <p:txBody>
          <a:bodyPr wrap="square" rtlCol="0">
            <a:spAutoFit/>
          </a:bodyPr>
          <a:lstStyle/>
          <a:p>
            <a:r>
              <a:rPr lang="fr-FR" sz="2800" dirty="0"/>
              <a:t>Problème d’apprentissage</a:t>
            </a:r>
          </a:p>
        </p:txBody>
      </p:sp>
      <p:sp>
        <p:nvSpPr>
          <p:cNvPr id="11" name="Flèche : pentagone 10">
            <a:extLst>
              <a:ext uri="{FF2B5EF4-FFF2-40B4-BE49-F238E27FC236}">
                <a16:creationId xmlns:a16="http://schemas.microsoft.com/office/drawing/2014/main" id="{18AC55C4-BF79-4268-8480-B31B233CF26B}"/>
              </a:ext>
            </a:extLst>
          </p:cNvPr>
          <p:cNvSpPr/>
          <p:nvPr/>
        </p:nvSpPr>
        <p:spPr>
          <a:xfrm>
            <a:off x="990600" y="5060967"/>
            <a:ext cx="3505200" cy="1140064"/>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Choix et préparation d’une situation d’apprentissage</a:t>
            </a:r>
          </a:p>
        </p:txBody>
      </p:sp>
      <p:sp>
        <p:nvSpPr>
          <p:cNvPr id="15" name="Flèche : pentagone 14">
            <a:extLst>
              <a:ext uri="{FF2B5EF4-FFF2-40B4-BE49-F238E27FC236}">
                <a16:creationId xmlns:a16="http://schemas.microsoft.com/office/drawing/2014/main" id="{B3554081-1285-418C-A9B8-9F6286DB3D66}"/>
              </a:ext>
            </a:extLst>
          </p:cNvPr>
          <p:cNvSpPr/>
          <p:nvPr/>
        </p:nvSpPr>
        <p:spPr>
          <a:xfrm>
            <a:off x="4724400" y="5755533"/>
            <a:ext cx="4419600" cy="1140064"/>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Mise en œuvre de la Situation avec observation d’un groupe de collègues (2 PE + RFC)</a:t>
            </a:r>
          </a:p>
        </p:txBody>
      </p:sp>
      <p:sp>
        <p:nvSpPr>
          <p:cNvPr id="16" name="Flèche : pentagone 15">
            <a:extLst>
              <a:ext uri="{FF2B5EF4-FFF2-40B4-BE49-F238E27FC236}">
                <a16:creationId xmlns:a16="http://schemas.microsoft.com/office/drawing/2014/main" id="{0320EAF9-1F90-44C4-A4D3-EFCCB7917B78}"/>
              </a:ext>
            </a:extLst>
          </p:cNvPr>
          <p:cNvSpPr/>
          <p:nvPr/>
        </p:nvSpPr>
        <p:spPr>
          <a:xfrm>
            <a:off x="9753602" y="6561185"/>
            <a:ext cx="3505200" cy="1140064"/>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Confrontation des observations</a:t>
            </a:r>
          </a:p>
        </p:txBody>
      </p:sp>
      <p:sp>
        <p:nvSpPr>
          <p:cNvPr id="17" name="Flèche : pentagone 16">
            <a:extLst>
              <a:ext uri="{FF2B5EF4-FFF2-40B4-BE49-F238E27FC236}">
                <a16:creationId xmlns:a16="http://schemas.microsoft.com/office/drawing/2014/main" id="{71F7C5F1-2FC8-445E-8F3F-038C4FCFB6C4}"/>
              </a:ext>
            </a:extLst>
          </p:cNvPr>
          <p:cNvSpPr/>
          <p:nvPr/>
        </p:nvSpPr>
        <p:spPr>
          <a:xfrm>
            <a:off x="14169233" y="7511328"/>
            <a:ext cx="3505200" cy="1140064"/>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Trace de ce travail d’analyse</a:t>
            </a:r>
          </a:p>
        </p:txBody>
      </p:sp>
      <p:sp>
        <p:nvSpPr>
          <p:cNvPr id="12" name="Flèche : courbe vers la droite 11">
            <a:extLst>
              <a:ext uri="{FF2B5EF4-FFF2-40B4-BE49-F238E27FC236}">
                <a16:creationId xmlns:a16="http://schemas.microsoft.com/office/drawing/2014/main" id="{DED1CB4B-FD41-49CC-AF02-4A693944DC9E}"/>
              </a:ext>
            </a:extLst>
          </p:cNvPr>
          <p:cNvSpPr/>
          <p:nvPr/>
        </p:nvSpPr>
        <p:spPr>
          <a:xfrm>
            <a:off x="457200" y="3880366"/>
            <a:ext cx="322531" cy="103453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Phylactère : pensées 17">
            <a:extLst>
              <a:ext uri="{FF2B5EF4-FFF2-40B4-BE49-F238E27FC236}">
                <a16:creationId xmlns:a16="http://schemas.microsoft.com/office/drawing/2014/main" id="{EE49E48C-B8EF-4745-939B-C51A4956F858}"/>
              </a:ext>
            </a:extLst>
          </p:cNvPr>
          <p:cNvSpPr/>
          <p:nvPr/>
        </p:nvSpPr>
        <p:spPr>
          <a:xfrm>
            <a:off x="6532831" y="2772941"/>
            <a:ext cx="5562600" cy="2214849"/>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Elaborer une grille d’observation ( se centrer sur les élèves )</a:t>
            </a:r>
          </a:p>
        </p:txBody>
      </p:sp>
      <p:cxnSp>
        <p:nvCxnSpPr>
          <p:cNvPr id="20" name="Connecteur droit avec flèche 19">
            <a:extLst>
              <a:ext uri="{FF2B5EF4-FFF2-40B4-BE49-F238E27FC236}">
                <a16:creationId xmlns:a16="http://schemas.microsoft.com/office/drawing/2014/main" id="{CD326CAE-12E3-4782-992A-8F7481C20314}"/>
              </a:ext>
            </a:extLst>
          </p:cNvPr>
          <p:cNvCxnSpPr>
            <a:cxnSpLocks/>
          </p:cNvCxnSpPr>
          <p:nvPr/>
        </p:nvCxnSpPr>
        <p:spPr>
          <a:xfrm flipV="1">
            <a:off x="2286000" y="6325566"/>
            <a:ext cx="152400" cy="676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Ellipse 20">
            <a:extLst>
              <a:ext uri="{FF2B5EF4-FFF2-40B4-BE49-F238E27FC236}">
                <a16:creationId xmlns:a16="http://schemas.microsoft.com/office/drawing/2014/main" id="{9D479AAA-1C22-4C52-8A9D-6EB8CCFB963B}"/>
              </a:ext>
            </a:extLst>
          </p:cNvPr>
          <p:cNvSpPr/>
          <p:nvPr/>
        </p:nvSpPr>
        <p:spPr>
          <a:xfrm>
            <a:off x="192816" y="7089047"/>
            <a:ext cx="4426814" cy="1840347"/>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Préparation en amont du RFC: tri des documents intéressants sur internet</a:t>
            </a:r>
          </a:p>
        </p:txBody>
      </p:sp>
      <p:sp>
        <p:nvSpPr>
          <p:cNvPr id="25" name="Légende : flèche courbée à une bordure 24">
            <a:extLst>
              <a:ext uri="{FF2B5EF4-FFF2-40B4-BE49-F238E27FC236}">
                <a16:creationId xmlns:a16="http://schemas.microsoft.com/office/drawing/2014/main" id="{4C0B3437-03BC-43CC-8A59-18525D51C39B}"/>
              </a:ext>
            </a:extLst>
          </p:cNvPr>
          <p:cNvSpPr/>
          <p:nvPr/>
        </p:nvSpPr>
        <p:spPr>
          <a:xfrm>
            <a:off x="13381729" y="3543300"/>
            <a:ext cx="4419600" cy="2782265"/>
          </a:xfrm>
          <a:prstGeom prst="accent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fr-FR" sz="2400" dirty="0"/>
              <a:t>Listing des réactions des élèves observés</a:t>
            </a:r>
          </a:p>
          <a:p>
            <a:pPr marL="285750" indent="-285750">
              <a:buFont typeface="Wingdings" panose="05000000000000000000" pitchFamily="2" charset="2"/>
              <a:buChar char="§"/>
            </a:pPr>
            <a:r>
              <a:rPr lang="fr-FR" sz="2400" dirty="0"/>
              <a:t>Analyse didactique des besoins</a:t>
            </a:r>
          </a:p>
          <a:p>
            <a:pPr marL="285750" indent="-285750">
              <a:buFont typeface="Wingdings" panose="05000000000000000000" pitchFamily="2" charset="2"/>
              <a:buChar char="§"/>
            </a:pPr>
            <a:r>
              <a:rPr lang="fr-FR" sz="2400" dirty="0"/>
              <a:t>Recherche de propositions pour accompagner les élèves observés</a:t>
            </a:r>
          </a:p>
        </p:txBody>
      </p:sp>
    </p:spTree>
    <p:extLst>
      <p:ext uri="{BB962C8B-B14F-4D97-AF65-F5344CB8AC3E}">
        <p14:creationId xmlns:p14="http://schemas.microsoft.com/office/powerpoint/2010/main" val="3016507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22D38C-8720-4086-9D29-4BE7A80B180A}"/>
              </a:ext>
            </a:extLst>
          </p:cNvPr>
          <p:cNvSpPr/>
          <p:nvPr/>
        </p:nvSpPr>
        <p:spPr>
          <a:xfrm>
            <a:off x="16229141" y="3516495"/>
            <a:ext cx="702000" cy="677050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50"/>
          </a:p>
        </p:txBody>
      </p:sp>
      <p:sp>
        <p:nvSpPr>
          <p:cNvPr id="4" name="Rectangle 33">
            <a:extLst>
              <a:ext uri="{FF2B5EF4-FFF2-40B4-BE49-F238E27FC236}">
                <a16:creationId xmlns:a16="http://schemas.microsoft.com/office/drawing/2014/main" id="{0AA5ECA0-01A7-4941-AF30-84B65AE38168}"/>
              </a:ext>
            </a:extLst>
          </p:cNvPr>
          <p:cNvSpPr/>
          <p:nvPr/>
        </p:nvSpPr>
        <p:spPr>
          <a:xfrm>
            <a:off x="7772402" y="2976494"/>
            <a:ext cx="9158741" cy="540000"/>
          </a:xfrm>
          <a:custGeom>
            <a:avLst/>
            <a:gdLst/>
            <a:ahLst/>
            <a:cxnLst/>
            <a:rect l="l" t="t" r="r" b="b"/>
            <a:pathLst>
              <a:path w="4813081" h="360000">
                <a:moveTo>
                  <a:pt x="0" y="0"/>
                </a:moveTo>
                <a:lnTo>
                  <a:pt x="4453081" y="0"/>
                </a:lnTo>
                <a:lnTo>
                  <a:pt x="4813081" y="360000"/>
                </a:lnTo>
                <a:lnTo>
                  <a:pt x="0" y="3600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50"/>
          </a:p>
        </p:txBody>
      </p:sp>
      <p:sp>
        <p:nvSpPr>
          <p:cNvPr id="5" name="Isosceles Triangle 4">
            <a:extLst>
              <a:ext uri="{FF2B5EF4-FFF2-40B4-BE49-F238E27FC236}">
                <a16:creationId xmlns:a16="http://schemas.microsoft.com/office/drawing/2014/main" id="{AF97F972-A790-4851-9209-A1510C58E97A}"/>
              </a:ext>
            </a:extLst>
          </p:cNvPr>
          <p:cNvSpPr/>
          <p:nvPr/>
        </p:nvSpPr>
        <p:spPr>
          <a:xfrm rot="16200000">
            <a:off x="6970319" y="2873300"/>
            <a:ext cx="865812" cy="746388"/>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ko-KR" altLang="en-US" sz="4050"/>
          </a:p>
        </p:txBody>
      </p:sp>
      <p:grpSp>
        <p:nvGrpSpPr>
          <p:cNvPr id="6" name="Group 5">
            <a:extLst>
              <a:ext uri="{FF2B5EF4-FFF2-40B4-BE49-F238E27FC236}">
                <a16:creationId xmlns:a16="http://schemas.microsoft.com/office/drawing/2014/main" id="{EEFE4A81-D933-4F53-9CFE-8F5DA4D5EF3F}"/>
              </a:ext>
            </a:extLst>
          </p:cNvPr>
          <p:cNvGrpSpPr/>
          <p:nvPr/>
        </p:nvGrpSpPr>
        <p:grpSpPr>
          <a:xfrm>
            <a:off x="880265" y="2285137"/>
            <a:ext cx="5919582" cy="1615828"/>
            <a:chOff x="721293" y="3362835"/>
            <a:chExt cx="2142004" cy="1077218"/>
          </a:xfrm>
        </p:grpSpPr>
        <p:sp>
          <p:nvSpPr>
            <p:cNvPr id="7" name="TextBox 6">
              <a:extLst>
                <a:ext uri="{FF2B5EF4-FFF2-40B4-BE49-F238E27FC236}">
                  <a16:creationId xmlns:a16="http://schemas.microsoft.com/office/drawing/2014/main" id="{FD815D66-918F-4327-8E06-3E973D924859}"/>
                </a:ext>
              </a:extLst>
            </p:cNvPr>
            <p:cNvSpPr txBox="1"/>
            <p:nvPr/>
          </p:nvSpPr>
          <p:spPr>
            <a:xfrm>
              <a:off x="721293" y="3639834"/>
              <a:ext cx="2059657" cy="800219"/>
            </a:xfrm>
            <a:prstGeom prst="rect">
              <a:avLst/>
            </a:prstGeom>
            <a:noFill/>
          </p:spPr>
          <p:txBody>
            <a:bodyPr wrap="square" rtlCol="0">
              <a:spAutoFit/>
            </a:bodyPr>
            <a:lstStyle/>
            <a:p>
              <a:r>
                <a:rPr lang="fr-FR" sz="2400" dirty="0"/>
                <a:t>Présentation de la démarche de la Lesson </a:t>
              </a:r>
              <a:r>
                <a:rPr lang="fr-FR" sz="2400" dirty="0" err="1"/>
                <a:t>study</a:t>
              </a:r>
              <a:r>
                <a:rPr lang="fr-FR" sz="2400" dirty="0"/>
                <a:t> aux stagiaires, et identification de la question de recherche.</a:t>
              </a:r>
              <a:r>
                <a:rPr lang="en-US" altLang="ko-KR" sz="2400" dirty="0">
                  <a:solidFill>
                    <a:schemeClr val="tx1">
                      <a:lumMod val="75000"/>
                      <a:lumOff val="25000"/>
                    </a:schemeClr>
                  </a:solidFill>
                  <a:cs typeface="Arial" pitchFamily="34" charset="0"/>
                </a:rPr>
                <a:t>     </a:t>
              </a:r>
              <a:endParaRPr lang="ko-KR" altLang="en-US" sz="2400" dirty="0">
                <a:solidFill>
                  <a:schemeClr val="tx1">
                    <a:lumMod val="75000"/>
                    <a:lumOff val="25000"/>
                  </a:schemeClr>
                </a:solidFill>
                <a:cs typeface="Arial" pitchFamily="34" charset="0"/>
              </a:endParaRPr>
            </a:p>
          </p:txBody>
        </p:sp>
        <p:sp>
          <p:nvSpPr>
            <p:cNvPr id="8" name="TextBox 7">
              <a:extLst>
                <a:ext uri="{FF2B5EF4-FFF2-40B4-BE49-F238E27FC236}">
                  <a16:creationId xmlns:a16="http://schemas.microsoft.com/office/drawing/2014/main" id="{C9DA4C98-2468-4173-BB18-0931DB749172}"/>
                </a:ext>
              </a:extLst>
            </p:cNvPr>
            <p:cNvSpPr txBox="1"/>
            <p:nvPr/>
          </p:nvSpPr>
          <p:spPr>
            <a:xfrm>
              <a:off x="803640" y="3362835"/>
              <a:ext cx="2059657" cy="246221"/>
            </a:xfrm>
            <a:prstGeom prst="rect">
              <a:avLst/>
            </a:prstGeom>
            <a:noFill/>
          </p:spPr>
          <p:txBody>
            <a:bodyPr wrap="square" rtlCol="0">
              <a:spAutoFit/>
            </a:bodyPr>
            <a:lstStyle/>
            <a:p>
              <a:pPr algn="r"/>
              <a:r>
                <a:rPr lang="en-US" altLang="ko-KR" b="1" dirty="0">
                  <a:solidFill>
                    <a:schemeClr val="accent5"/>
                  </a:solidFill>
                  <a:cs typeface="Arial" pitchFamily="34" charset="0"/>
                </a:rPr>
                <a:t>Temps 1</a:t>
              </a:r>
              <a:endParaRPr lang="ko-KR" altLang="en-US" b="1" dirty="0">
                <a:solidFill>
                  <a:schemeClr val="accent5"/>
                </a:solidFill>
                <a:cs typeface="Arial" pitchFamily="34" charset="0"/>
              </a:endParaRPr>
            </a:p>
          </p:txBody>
        </p:sp>
      </p:grpSp>
      <p:sp>
        <p:nvSpPr>
          <p:cNvPr id="9" name="Rectangle 8">
            <a:extLst>
              <a:ext uri="{FF2B5EF4-FFF2-40B4-BE49-F238E27FC236}">
                <a16:creationId xmlns:a16="http://schemas.microsoft.com/office/drawing/2014/main" id="{CEAA4AF6-24F7-4975-8AA3-75791AA353AE}"/>
              </a:ext>
            </a:extLst>
          </p:cNvPr>
          <p:cNvSpPr/>
          <p:nvPr/>
        </p:nvSpPr>
        <p:spPr>
          <a:xfrm>
            <a:off x="15293732" y="4818984"/>
            <a:ext cx="702000" cy="546801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50"/>
          </a:p>
        </p:txBody>
      </p:sp>
      <p:sp>
        <p:nvSpPr>
          <p:cNvPr id="10" name="Rectangle 9">
            <a:extLst>
              <a:ext uri="{FF2B5EF4-FFF2-40B4-BE49-F238E27FC236}">
                <a16:creationId xmlns:a16="http://schemas.microsoft.com/office/drawing/2014/main" id="{23050B10-644A-4C5D-B649-908FC1F7EF29}"/>
              </a:ext>
            </a:extLst>
          </p:cNvPr>
          <p:cNvSpPr/>
          <p:nvPr/>
        </p:nvSpPr>
        <p:spPr>
          <a:xfrm>
            <a:off x="14358324" y="6121475"/>
            <a:ext cx="702000" cy="416552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50"/>
          </a:p>
        </p:txBody>
      </p:sp>
      <p:sp>
        <p:nvSpPr>
          <p:cNvPr id="11" name="Rectangle 10">
            <a:extLst>
              <a:ext uri="{FF2B5EF4-FFF2-40B4-BE49-F238E27FC236}">
                <a16:creationId xmlns:a16="http://schemas.microsoft.com/office/drawing/2014/main" id="{EB227351-BBD8-4AE2-9ECB-D01A774D181C}"/>
              </a:ext>
            </a:extLst>
          </p:cNvPr>
          <p:cNvSpPr/>
          <p:nvPr/>
        </p:nvSpPr>
        <p:spPr>
          <a:xfrm>
            <a:off x="13422917" y="7411332"/>
            <a:ext cx="702000" cy="287566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50"/>
          </a:p>
        </p:txBody>
      </p:sp>
      <p:grpSp>
        <p:nvGrpSpPr>
          <p:cNvPr id="12" name="Group 11">
            <a:extLst>
              <a:ext uri="{FF2B5EF4-FFF2-40B4-BE49-F238E27FC236}">
                <a16:creationId xmlns:a16="http://schemas.microsoft.com/office/drawing/2014/main" id="{BB0D68FC-A463-41FE-BAFE-F5C98E86EB17}"/>
              </a:ext>
            </a:extLst>
          </p:cNvPr>
          <p:cNvGrpSpPr/>
          <p:nvPr/>
        </p:nvGrpSpPr>
        <p:grpSpPr>
          <a:xfrm>
            <a:off x="977249" y="4051554"/>
            <a:ext cx="6628156" cy="1180454"/>
            <a:chOff x="464895" y="3362835"/>
            <a:chExt cx="2398402" cy="786969"/>
          </a:xfrm>
        </p:grpSpPr>
        <p:sp>
          <p:nvSpPr>
            <p:cNvPr id="13" name="TextBox 12">
              <a:extLst>
                <a:ext uri="{FF2B5EF4-FFF2-40B4-BE49-F238E27FC236}">
                  <a16:creationId xmlns:a16="http://schemas.microsoft.com/office/drawing/2014/main" id="{B6A7EFF8-F077-425F-B9DE-FE1A914832E6}"/>
                </a:ext>
              </a:extLst>
            </p:cNvPr>
            <p:cNvSpPr txBox="1"/>
            <p:nvPr/>
          </p:nvSpPr>
          <p:spPr>
            <a:xfrm>
              <a:off x="464895" y="3595806"/>
              <a:ext cx="2059657" cy="553998"/>
            </a:xfrm>
            <a:prstGeom prst="rect">
              <a:avLst/>
            </a:prstGeom>
            <a:noFill/>
          </p:spPr>
          <p:txBody>
            <a:bodyPr wrap="square" rtlCol="0">
              <a:spAutoFit/>
            </a:bodyPr>
            <a:lstStyle/>
            <a:p>
              <a:r>
                <a:rPr lang="fr-FR" sz="2400" dirty="0"/>
                <a:t>Identifier et mobiliser les principaux repères didactiques spécifiques au sujet d’étude</a:t>
              </a:r>
              <a:r>
                <a:rPr lang="en-US" altLang="ko-KR" sz="2400" dirty="0">
                  <a:solidFill>
                    <a:schemeClr val="tx1">
                      <a:lumMod val="75000"/>
                      <a:lumOff val="25000"/>
                    </a:schemeClr>
                  </a:solidFill>
                  <a:cs typeface="Arial" pitchFamily="34" charset="0"/>
                </a:rPr>
                <a:t>.      </a:t>
              </a:r>
              <a:endParaRPr lang="ko-KR" altLang="en-US" sz="2400"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00A9131B-DC5E-4F02-9CC0-522DE8471B0C}"/>
                </a:ext>
              </a:extLst>
            </p:cNvPr>
            <p:cNvSpPr txBox="1"/>
            <p:nvPr/>
          </p:nvSpPr>
          <p:spPr>
            <a:xfrm>
              <a:off x="803640" y="3362835"/>
              <a:ext cx="2059657" cy="246221"/>
            </a:xfrm>
            <a:prstGeom prst="rect">
              <a:avLst/>
            </a:prstGeom>
            <a:noFill/>
          </p:spPr>
          <p:txBody>
            <a:bodyPr wrap="square" rtlCol="0">
              <a:spAutoFit/>
            </a:bodyPr>
            <a:lstStyle/>
            <a:p>
              <a:pPr algn="r"/>
              <a:r>
                <a:rPr lang="en-US" altLang="ko-KR" b="1" dirty="0">
                  <a:solidFill>
                    <a:schemeClr val="accent4"/>
                  </a:solidFill>
                  <a:cs typeface="Arial" pitchFamily="34" charset="0"/>
                </a:rPr>
                <a:t>Temps 2</a:t>
              </a:r>
              <a:endParaRPr lang="ko-KR" altLang="en-US" b="1" dirty="0">
                <a:solidFill>
                  <a:schemeClr val="accent4"/>
                </a:solidFill>
                <a:cs typeface="Arial" pitchFamily="34" charset="0"/>
              </a:endParaRPr>
            </a:p>
          </p:txBody>
        </p:sp>
      </p:grpSp>
      <p:grpSp>
        <p:nvGrpSpPr>
          <p:cNvPr id="15" name="Group 14">
            <a:extLst>
              <a:ext uri="{FF2B5EF4-FFF2-40B4-BE49-F238E27FC236}">
                <a16:creationId xmlns:a16="http://schemas.microsoft.com/office/drawing/2014/main" id="{4F16EE7C-C167-47BC-8DC5-EA426863A495}"/>
              </a:ext>
            </a:extLst>
          </p:cNvPr>
          <p:cNvGrpSpPr/>
          <p:nvPr/>
        </p:nvGrpSpPr>
        <p:grpSpPr>
          <a:xfrm>
            <a:off x="990600" y="5363646"/>
            <a:ext cx="7635028" cy="1156538"/>
            <a:chOff x="100558" y="3362835"/>
            <a:chExt cx="2762739" cy="771025"/>
          </a:xfrm>
        </p:grpSpPr>
        <p:sp>
          <p:nvSpPr>
            <p:cNvPr id="16" name="TextBox 15">
              <a:extLst>
                <a:ext uri="{FF2B5EF4-FFF2-40B4-BE49-F238E27FC236}">
                  <a16:creationId xmlns:a16="http://schemas.microsoft.com/office/drawing/2014/main" id="{D7B96E0C-E19A-40A4-A015-214C914F2F2A}"/>
                </a:ext>
              </a:extLst>
            </p:cNvPr>
            <p:cNvSpPr txBox="1"/>
            <p:nvPr/>
          </p:nvSpPr>
          <p:spPr>
            <a:xfrm>
              <a:off x="100558" y="3579862"/>
              <a:ext cx="2762739" cy="553998"/>
            </a:xfrm>
            <a:prstGeom prst="rect">
              <a:avLst/>
            </a:prstGeom>
            <a:noFill/>
          </p:spPr>
          <p:txBody>
            <a:bodyPr wrap="square" rtlCol="0">
              <a:spAutoFit/>
            </a:bodyPr>
            <a:lstStyle/>
            <a:p>
              <a:r>
                <a:rPr lang="fr-FR" sz="2400" dirty="0"/>
                <a:t>Élaboration de la grille d’observation et préparation de la séance</a:t>
              </a:r>
              <a:endParaRPr lang="ko-KR" altLang="en-US" sz="2400"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id="{FAD5959A-5C30-4413-A77C-D15F52646967}"/>
                </a:ext>
              </a:extLst>
            </p:cNvPr>
            <p:cNvSpPr txBox="1"/>
            <p:nvPr/>
          </p:nvSpPr>
          <p:spPr>
            <a:xfrm>
              <a:off x="803640" y="3362835"/>
              <a:ext cx="2059657" cy="246221"/>
            </a:xfrm>
            <a:prstGeom prst="rect">
              <a:avLst/>
            </a:prstGeom>
            <a:noFill/>
          </p:spPr>
          <p:txBody>
            <a:bodyPr wrap="square" rtlCol="0">
              <a:spAutoFit/>
            </a:bodyPr>
            <a:lstStyle/>
            <a:p>
              <a:pPr algn="r"/>
              <a:r>
                <a:rPr lang="en-US" altLang="ko-KR" b="1" dirty="0">
                  <a:solidFill>
                    <a:schemeClr val="accent3"/>
                  </a:solidFill>
                  <a:cs typeface="Arial" pitchFamily="34" charset="0"/>
                </a:rPr>
                <a:t>Temps 3</a:t>
              </a:r>
              <a:endParaRPr lang="ko-KR" altLang="en-US" b="1" dirty="0">
                <a:solidFill>
                  <a:schemeClr val="accent3"/>
                </a:solidFill>
                <a:cs typeface="Arial" pitchFamily="34" charset="0"/>
              </a:endParaRPr>
            </a:p>
          </p:txBody>
        </p:sp>
      </p:grpSp>
      <p:grpSp>
        <p:nvGrpSpPr>
          <p:cNvPr id="18" name="Group 17">
            <a:extLst>
              <a:ext uri="{FF2B5EF4-FFF2-40B4-BE49-F238E27FC236}">
                <a16:creationId xmlns:a16="http://schemas.microsoft.com/office/drawing/2014/main" id="{6C94B116-A31F-4EAC-A158-AD1549FF568D}"/>
              </a:ext>
            </a:extLst>
          </p:cNvPr>
          <p:cNvGrpSpPr/>
          <p:nvPr/>
        </p:nvGrpSpPr>
        <p:grpSpPr>
          <a:xfrm>
            <a:off x="3953842" y="6675736"/>
            <a:ext cx="5692010" cy="694872"/>
            <a:chOff x="803640" y="3362835"/>
            <a:chExt cx="2059657" cy="463248"/>
          </a:xfrm>
        </p:grpSpPr>
        <p:sp>
          <p:nvSpPr>
            <p:cNvPr id="19" name="TextBox 18">
              <a:extLst>
                <a:ext uri="{FF2B5EF4-FFF2-40B4-BE49-F238E27FC236}">
                  <a16:creationId xmlns:a16="http://schemas.microsoft.com/office/drawing/2014/main" id="{732255F2-D3CA-4317-B311-106331B787E1}"/>
                </a:ext>
              </a:extLst>
            </p:cNvPr>
            <p:cNvSpPr txBox="1"/>
            <p:nvPr/>
          </p:nvSpPr>
          <p:spPr>
            <a:xfrm>
              <a:off x="803640" y="3579862"/>
              <a:ext cx="2059657" cy="246221"/>
            </a:xfrm>
            <a:prstGeom prst="rect">
              <a:avLst/>
            </a:prstGeom>
            <a:noFill/>
          </p:spPr>
          <p:txBody>
            <a:bodyPr wrap="square" rtlCol="0">
              <a:spAutoFit/>
            </a:bodyPr>
            <a:lstStyle/>
            <a:p>
              <a:pPr algn="r"/>
              <a:endParaRPr lang="ko-KR" altLang="en-US"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5618F683-D43B-4B09-9F4D-E6EAF1B8F80D}"/>
                </a:ext>
              </a:extLst>
            </p:cNvPr>
            <p:cNvSpPr txBox="1"/>
            <p:nvPr/>
          </p:nvSpPr>
          <p:spPr>
            <a:xfrm>
              <a:off x="803640" y="3362835"/>
              <a:ext cx="2059657" cy="246221"/>
            </a:xfrm>
            <a:prstGeom prst="rect">
              <a:avLst/>
            </a:prstGeom>
            <a:noFill/>
          </p:spPr>
          <p:txBody>
            <a:bodyPr wrap="square" rtlCol="0">
              <a:spAutoFit/>
            </a:bodyPr>
            <a:lstStyle/>
            <a:p>
              <a:pPr algn="r"/>
              <a:r>
                <a:rPr lang="en-US" altLang="ko-KR" b="1" dirty="0">
                  <a:solidFill>
                    <a:schemeClr val="accent2"/>
                  </a:solidFill>
                  <a:cs typeface="Arial" pitchFamily="34" charset="0"/>
                </a:rPr>
                <a:t>Temps 4</a:t>
              </a:r>
              <a:endParaRPr lang="ko-KR" altLang="en-US" b="1" dirty="0">
                <a:solidFill>
                  <a:schemeClr val="accent2"/>
                </a:solidFill>
                <a:cs typeface="Arial" pitchFamily="34" charset="0"/>
              </a:endParaRPr>
            </a:p>
          </p:txBody>
        </p:sp>
      </p:grpSp>
      <p:grpSp>
        <p:nvGrpSpPr>
          <p:cNvPr id="21" name="Group 20">
            <a:extLst>
              <a:ext uri="{FF2B5EF4-FFF2-40B4-BE49-F238E27FC236}">
                <a16:creationId xmlns:a16="http://schemas.microsoft.com/office/drawing/2014/main" id="{D19BD641-C823-44EF-ACA9-47D81B736129}"/>
              </a:ext>
            </a:extLst>
          </p:cNvPr>
          <p:cNvGrpSpPr/>
          <p:nvPr/>
        </p:nvGrpSpPr>
        <p:grpSpPr>
          <a:xfrm>
            <a:off x="4974065" y="7987827"/>
            <a:ext cx="5692010" cy="787206"/>
            <a:chOff x="803640" y="3362835"/>
            <a:chExt cx="2059657" cy="524804"/>
          </a:xfrm>
        </p:grpSpPr>
        <p:sp>
          <p:nvSpPr>
            <p:cNvPr id="22" name="TextBox 21">
              <a:extLst>
                <a:ext uri="{FF2B5EF4-FFF2-40B4-BE49-F238E27FC236}">
                  <a16:creationId xmlns:a16="http://schemas.microsoft.com/office/drawing/2014/main" id="{19213074-254D-4A42-84E2-0F0106A20A5F}"/>
                </a:ext>
              </a:extLst>
            </p:cNvPr>
            <p:cNvSpPr txBox="1"/>
            <p:nvPr/>
          </p:nvSpPr>
          <p:spPr>
            <a:xfrm>
              <a:off x="803640" y="3579862"/>
              <a:ext cx="2059657" cy="307777"/>
            </a:xfrm>
            <a:prstGeom prst="rect">
              <a:avLst/>
            </a:prstGeom>
            <a:noFill/>
          </p:spPr>
          <p:txBody>
            <a:bodyPr wrap="square" rtlCol="0">
              <a:spAutoFit/>
            </a:bodyPr>
            <a:lstStyle/>
            <a:p>
              <a:pPr algn="r"/>
              <a:r>
                <a:rPr lang="fr-FR" sz="2400" dirty="0"/>
                <a:t>Analyse</a:t>
              </a:r>
              <a:r>
                <a:rPr lang="en-US" altLang="ko-KR" dirty="0">
                  <a:solidFill>
                    <a:schemeClr val="tx1">
                      <a:lumMod val="75000"/>
                      <a:lumOff val="25000"/>
                    </a:schemeClr>
                  </a:solidFill>
                  <a:cs typeface="Arial" pitchFamily="34" charset="0"/>
                </a:rPr>
                <a:t>      </a:t>
              </a:r>
              <a:endParaRPr lang="ko-KR" altLang="en-US"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id="{2B15578D-98F1-4A30-9837-5435BC48AAF5}"/>
                </a:ext>
              </a:extLst>
            </p:cNvPr>
            <p:cNvSpPr txBox="1"/>
            <p:nvPr/>
          </p:nvSpPr>
          <p:spPr>
            <a:xfrm>
              <a:off x="803640" y="3362835"/>
              <a:ext cx="2059657" cy="246221"/>
            </a:xfrm>
            <a:prstGeom prst="rect">
              <a:avLst/>
            </a:prstGeom>
            <a:noFill/>
          </p:spPr>
          <p:txBody>
            <a:bodyPr wrap="square" rtlCol="0">
              <a:spAutoFit/>
            </a:bodyPr>
            <a:lstStyle/>
            <a:p>
              <a:pPr algn="r"/>
              <a:r>
                <a:rPr lang="en-US" altLang="ko-KR" b="1" dirty="0">
                  <a:solidFill>
                    <a:schemeClr val="accent1"/>
                  </a:solidFill>
                  <a:cs typeface="Arial" pitchFamily="34" charset="0"/>
                </a:rPr>
                <a:t>Temps 5</a:t>
              </a:r>
              <a:endParaRPr lang="ko-KR" altLang="en-US" b="1" dirty="0">
                <a:solidFill>
                  <a:schemeClr val="accent1"/>
                </a:solidFill>
                <a:cs typeface="Arial" pitchFamily="34" charset="0"/>
              </a:endParaRPr>
            </a:p>
          </p:txBody>
        </p:sp>
      </p:grpSp>
      <p:sp>
        <p:nvSpPr>
          <p:cNvPr id="24" name="Rectangle 55">
            <a:extLst>
              <a:ext uri="{FF2B5EF4-FFF2-40B4-BE49-F238E27FC236}">
                <a16:creationId xmlns:a16="http://schemas.microsoft.com/office/drawing/2014/main" id="{213CD82F-E6F5-4773-9580-FB5B59656E65}"/>
              </a:ext>
            </a:extLst>
          </p:cNvPr>
          <p:cNvSpPr/>
          <p:nvPr/>
        </p:nvSpPr>
        <p:spPr>
          <a:xfrm>
            <a:off x="8803827" y="4278984"/>
            <a:ext cx="7191906" cy="540000"/>
          </a:xfrm>
          <a:custGeom>
            <a:avLst/>
            <a:gdLst/>
            <a:ahLst/>
            <a:cxnLst/>
            <a:rect l="l" t="t" r="r" b="b"/>
            <a:pathLst>
              <a:path w="3800189" h="360000">
                <a:moveTo>
                  <a:pt x="0" y="0"/>
                </a:moveTo>
                <a:lnTo>
                  <a:pt x="3440189" y="0"/>
                </a:lnTo>
                <a:lnTo>
                  <a:pt x="3800189" y="360000"/>
                </a:lnTo>
                <a:lnTo>
                  <a:pt x="0" y="360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ko-KR" sz="2800" dirty="0"/>
              <a:t>1h30</a:t>
            </a:r>
            <a:endParaRPr lang="ko-KR" altLang="en-US" sz="2800" dirty="0"/>
          </a:p>
        </p:txBody>
      </p:sp>
      <p:sp>
        <p:nvSpPr>
          <p:cNvPr id="25" name="Isosceles Triangle 24">
            <a:extLst>
              <a:ext uri="{FF2B5EF4-FFF2-40B4-BE49-F238E27FC236}">
                <a16:creationId xmlns:a16="http://schemas.microsoft.com/office/drawing/2014/main" id="{70C78B82-4174-486E-8290-5E8F2966C0CA}"/>
              </a:ext>
            </a:extLst>
          </p:cNvPr>
          <p:cNvSpPr/>
          <p:nvPr/>
        </p:nvSpPr>
        <p:spPr>
          <a:xfrm rot="16200000">
            <a:off x="7997726" y="4185888"/>
            <a:ext cx="865812" cy="74638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ko-KR" altLang="en-US" sz="4050"/>
          </a:p>
        </p:txBody>
      </p:sp>
      <p:sp>
        <p:nvSpPr>
          <p:cNvPr id="26" name="Rectangle 57">
            <a:extLst>
              <a:ext uri="{FF2B5EF4-FFF2-40B4-BE49-F238E27FC236}">
                <a16:creationId xmlns:a16="http://schemas.microsoft.com/office/drawing/2014/main" id="{198389F7-7B4E-4405-83AD-B0E7B916F2CB}"/>
              </a:ext>
            </a:extLst>
          </p:cNvPr>
          <p:cNvSpPr/>
          <p:nvPr/>
        </p:nvSpPr>
        <p:spPr>
          <a:xfrm>
            <a:off x="9831235" y="5581475"/>
            <a:ext cx="5229092" cy="540000"/>
          </a:xfrm>
          <a:custGeom>
            <a:avLst/>
            <a:gdLst/>
            <a:ahLst/>
            <a:cxnLst/>
            <a:rect l="l" t="t" r="r" b="b"/>
            <a:pathLst>
              <a:path w="2655012" h="360000">
                <a:moveTo>
                  <a:pt x="0" y="0"/>
                </a:moveTo>
                <a:lnTo>
                  <a:pt x="2295012" y="0"/>
                </a:lnTo>
                <a:lnTo>
                  <a:pt x="2655012" y="360000"/>
                </a:lnTo>
                <a:lnTo>
                  <a:pt x="0" y="360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ko-KR" sz="2800" dirty="0"/>
              <a:t>1h30</a:t>
            </a:r>
            <a:endParaRPr lang="ko-KR" altLang="en-US" sz="2800" dirty="0"/>
          </a:p>
        </p:txBody>
      </p:sp>
      <p:sp>
        <p:nvSpPr>
          <p:cNvPr id="27" name="Isosceles Triangle 26">
            <a:extLst>
              <a:ext uri="{FF2B5EF4-FFF2-40B4-BE49-F238E27FC236}">
                <a16:creationId xmlns:a16="http://schemas.microsoft.com/office/drawing/2014/main" id="{34FBCD09-8265-46F8-B359-5C32B823B08A}"/>
              </a:ext>
            </a:extLst>
          </p:cNvPr>
          <p:cNvSpPr/>
          <p:nvPr/>
        </p:nvSpPr>
        <p:spPr>
          <a:xfrm rot="16200000">
            <a:off x="9025133" y="5498477"/>
            <a:ext cx="865812" cy="74638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ko-KR" altLang="en-US" sz="4050"/>
          </a:p>
        </p:txBody>
      </p:sp>
      <p:sp>
        <p:nvSpPr>
          <p:cNvPr id="28" name="Rectangle 59">
            <a:extLst>
              <a:ext uri="{FF2B5EF4-FFF2-40B4-BE49-F238E27FC236}">
                <a16:creationId xmlns:a16="http://schemas.microsoft.com/office/drawing/2014/main" id="{A1E4ED8E-D9D0-4452-9338-831E86B918EF}"/>
              </a:ext>
            </a:extLst>
          </p:cNvPr>
          <p:cNvSpPr/>
          <p:nvPr/>
        </p:nvSpPr>
        <p:spPr>
          <a:xfrm>
            <a:off x="10858641" y="6883965"/>
            <a:ext cx="3266277" cy="540000"/>
          </a:xfrm>
          <a:custGeom>
            <a:avLst/>
            <a:gdLst/>
            <a:ahLst/>
            <a:cxnLst/>
            <a:rect l="l" t="t" r="r" b="b"/>
            <a:pathLst>
              <a:path w="1611982" h="360000">
                <a:moveTo>
                  <a:pt x="0" y="0"/>
                </a:moveTo>
                <a:lnTo>
                  <a:pt x="1251982" y="0"/>
                </a:lnTo>
                <a:lnTo>
                  <a:pt x="1611982" y="360000"/>
                </a:lnTo>
                <a:lnTo>
                  <a:pt x="0" y="36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ko-KR" sz="3600" dirty="0"/>
              <a:t>1h00</a:t>
            </a:r>
            <a:endParaRPr lang="ko-KR" altLang="en-US" sz="3600" dirty="0"/>
          </a:p>
        </p:txBody>
      </p:sp>
      <p:sp>
        <p:nvSpPr>
          <p:cNvPr id="29" name="Isosceles Triangle 28">
            <a:extLst>
              <a:ext uri="{FF2B5EF4-FFF2-40B4-BE49-F238E27FC236}">
                <a16:creationId xmlns:a16="http://schemas.microsoft.com/office/drawing/2014/main" id="{CF33BB51-E518-402D-9E95-37968B9C9E11}"/>
              </a:ext>
            </a:extLst>
          </p:cNvPr>
          <p:cNvSpPr/>
          <p:nvPr/>
        </p:nvSpPr>
        <p:spPr>
          <a:xfrm rot="16200000">
            <a:off x="10052540" y="6811065"/>
            <a:ext cx="865812" cy="74638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ko-KR" altLang="en-US" sz="4050"/>
          </a:p>
        </p:txBody>
      </p:sp>
      <p:sp>
        <p:nvSpPr>
          <p:cNvPr id="30" name="Rectangle 61">
            <a:extLst>
              <a:ext uri="{FF2B5EF4-FFF2-40B4-BE49-F238E27FC236}">
                <a16:creationId xmlns:a16="http://schemas.microsoft.com/office/drawing/2014/main" id="{7724C10C-5DC4-4169-8D23-84D0FA412432}"/>
              </a:ext>
            </a:extLst>
          </p:cNvPr>
          <p:cNvSpPr/>
          <p:nvPr/>
        </p:nvSpPr>
        <p:spPr>
          <a:xfrm>
            <a:off x="11834890" y="8179588"/>
            <a:ext cx="1354622" cy="634517"/>
          </a:xfrm>
          <a:custGeom>
            <a:avLst/>
            <a:gdLst/>
            <a:ahLst/>
            <a:cxnLst/>
            <a:rect l="l" t="t" r="r" b="b"/>
            <a:pathLst>
              <a:path w="640960" h="360000">
                <a:moveTo>
                  <a:pt x="0" y="0"/>
                </a:moveTo>
                <a:lnTo>
                  <a:pt x="280960" y="0"/>
                </a:lnTo>
                <a:lnTo>
                  <a:pt x="640960" y="360000"/>
                </a:lnTo>
                <a:lnTo>
                  <a:pt x="0" y="36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ko-KR" sz="2000" dirty="0"/>
              <a:t>1h30</a:t>
            </a:r>
            <a:endParaRPr lang="ko-KR" altLang="en-US" sz="2000" dirty="0"/>
          </a:p>
        </p:txBody>
      </p:sp>
      <p:sp>
        <p:nvSpPr>
          <p:cNvPr id="31" name="Isosceles Triangle 30">
            <a:extLst>
              <a:ext uri="{FF2B5EF4-FFF2-40B4-BE49-F238E27FC236}">
                <a16:creationId xmlns:a16="http://schemas.microsoft.com/office/drawing/2014/main" id="{3FF04449-372D-4A3D-B363-C49DFCEE79A1}"/>
              </a:ext>
            </a:extLst>
          </p:cNvPr>
          <p:cNvSpPr/>
          <p:nvPr/>
        </p:nvSpPr>
        <p:spPr>
          <a:xfrm rot="16200000">
            <a:off x="11079948" y="8123654"/>
            <a:ext cx="865812" cy="7463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ko-KR" altLang="en-US" sz="4050"/>
          </a:p>
        </p:txBody>
      </p:sp>
      <p:sp>
        <p:nvSpPr>
          <p:cNvPr id="32" name="Rectangle 31">
            <a:extLst>
              <a:ext uri="{FF2B5EF4-FFF2-40B4-BE49-F238E27FC236}">
                <a16:creationId xmlns:a16="http://schemas.microsoft.com/office/drawing/2014/main" id="{9D3F08F6-0F78-447F-955E-4E7D55929EF1}"/>
              </a:ext>
            </a:extLst>
          </p:cNvPr>
          <p:cNvSpPr/>
          <p:nvPr/>
        </p:nvSpPr>
        <p:spPr>
          <a:xfrm>
            <a:off x="12487509" y="8820972"/>
            <a:ext cx="702000" cy="14660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50"/>
          </a:p>
        </p:txBody>
      </p:sp>
      <p:sp>
        <p:nvSpPr>
          <p:cNvPr id="34" name="Espace réservé du texte 33">
            <a:extLst>
              <a:ext uri="{FF2B5EF4-FFF2-40B4-BE49-F238E27FC236}">
                <a16:creationId xmlns:a16="http://schemas.microsoft.com/office/drawing/2014/main" id="{F8BC6850-353B-448E-B4D8-9BC013A0928D}"/>
              </a:ext>
            </a:extLst>
          </p:cNvPr>
          <p:cNvSpPr>
            <a:spLocks noGrp="1"/>
          </p:cNvSpPr>
          <p:nvPr>
            <p:ph type="body" sz="quarter" idx="10"/>
          </p:nvPr>
        </p:nvSpPr>
        <p:spPr/>
        <p:txBody>
          <a:bodyPr>
            <a:normAutofit/>
          </a:bodyPr>
          <a:lstStyle/>
          <a:p>
            <a:r>
              <a:rPr lang="fr-FR" sz="4800" dirty="0"/>
              <a:t>Proposition de séquençage ( exemple ) </a:t>
            </a:r>
          </a:p>
        </p:txBody>
      </p:sp>
      <p:sp>
        <p:nvSpPr>
          <p:cNvPr id="35" name="ZoneTexte 34">
            <a:extLst>
              <a:ext uri="{FF2B5EF4-FFF2-40B4-BE49-F238E27FC236}">
                <a16:creationId xmlns:a16="http://schemas.microsoft.com/office/drawing/2014/main" id="{04E3C823-A302-4DDC-BECC-65E904B7599C}"/>
              </a:ext>
            </a:extLst>
          </p:cNvPr>
          <p:cNvSpPr txBox="1"/>
          <p:nvPr/>
        </p:nvSpPr>
        <p:spPr>
          <a:xfrm>
            <a:off x="10666075" y="3086100"/>
            <a:ext cx="3278525" cy="375887"/>
          </a:xfrm>
          <a:prstGeom prst="rect">
            <a:avLst/>
          </a:prstGeom>
          <a:noFill/>
        </p:spPr>
        <p:txBody>
          <a:bodyPr wrap="square" rtlCol="0">
            <a:spAutoFit/>
          </a:bodyPr>
          <a:lstStyle/>
          <a:p>
            <a:r>
              <a:rPr lang="fr-FR" dirty="0"/>
              <a:t>30 à 45 minutes</a:t>
            </a:r>
          </a:p>
        </p:txBody>
      </p:sp>
      <p:sp>
        <p:nvSpPr>
          <p:cNvPr id="37" name="Rectangle 36">
            <a:extLst>
              <a:ext uri="{FF2B5EF4-FFF2-40B4-BE49-F238E27FC236}">
                <a16:creationId xmlns:a16="http://schemas.microsoft.com/office/drawing/2014/main" id="{6BF3FE20-64DE-4926-85C3-5FF9BF755BD8}"/>
              </a:ext>
            </a:extLst>
          </p:cNvPr>
          <p:cNvSpPr/>
          <p:nvPr/>
        </p:nvSpPr>
        <p:spPr>
          <a:xfrm>
            <a:off x="920929" y="7047443"/>
            <a:ext cx="9144000" cy="830997"/>
          </a:xfrm>
          <a:prstGeom prst="rect">
            <a:avLst/>
          </a:prstGeom>
        </p:spPr>
        <p:txBody>
          <a:bodyPr>
            <a:spAutoFit/>
          </a:bodyPr>
          <a:lstStyle/>
          <a:p>
            <a:r>
              <a:rPr lang="fr-FR" sz="2400" dirty="0"/>
              <a:t>Conduite de la séance par un PE dans sa classe et observations des élèves par le reste du groupe</a:t>
            </a:r>
          </a:p>
        </p:txBody>
      </p:sp>
    </p:spTree>
    <p:extLst>
      <p:ext uri="{BB962C8B-B14F-4D97-AF65-F5344CB8AC3E}">
        <p14:creationId xmlns:p14="http://schemas.microsoft.com/office/powerpoint/2010/main" val="342778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Espace réservé du texte 33">
            <a:extLst>
              <a:ext uri="{FF2B5EF4-FFF2-40B4-BE49-F238E27FC236}">
                <a16:creationId xmlns:a16="http://schemas.microsoft.com/office/drawing/2014/main" id="{F8BC6850-353B-448E-B4D8-9BC013A0928D}"/>
              </a:ext>
            </a:extLst>
          </p:cNvPr>
          <p:cNvSpPr>
            <a:spLocks noGrp="1"/>
          </p:cNvSpPr>
          <p:nvPr>
            <p:ph type="body" sz="quarter" idx="10"/>
          </p:nvPr>
        </p:nvSpPr>
        <p:spPr/>
        <p:txBody>
          <a:bodyPr>
            <a:normAutofit/>
          </a:bodyPr>
          <a:lstStyle/>
          <a:p>
            <a:r>
              <a:rPr lang="fr-FR" sz="6000" dirty="0"/>
              <a:t>Source documents</a:t>
            </a:r>
          </a:p>
        </p:txBody>
      </p:sp>
      <p:sp>
        <p:nvSpPr>
          <p:cNvPr id="2" name="ZoneTexte 1">
            <a:extLst>
              <a:ext uri="{FF2B5EF4-FFF2-40B4-BE49-F238E27FC236}">
                <a16:creationId xmlns:a16="http://schemas.microsoft.com/office/drawing/2014/main" id="{46BC320F-5348-440E-8E44-F004BC05DC4B}"/>
              </a:ext>
            </a:extLst>
          </p:cNvPr>
          <p:cNvSpPr txBox="1"/>
          <p:nvPr/>
        </p:nvSpPr>
        <p:spPr>
          <a:xfrm>
            <a:off x="1676400" y="2400300"/>
            <a:ext cx="15087600" cy="2800767"/>
          </a:xfrm>
          <a:prstGeom prst="rect">
            <a:avLst/>
          </a:prstGeom>
          <a:noFill/>
        </p:spPr>
        <p:txBody>
          <a:bodyPr wrap="square" rtlCol="0">
            <a:spAutoFit/>
          </a:bodyPr>
          <a:lstStyle/>
          <a:p>
            <a:r>
              <a:rPr lang="fr-FR" sz="4400" dirty="0"/>
              <a:t>Fiche technique: « Objectif </a:t>
            </a:r>
            <a:r>
              <a:rPr lang="fr-FR" sz="4400" dirty="0" err="1"/>
              <a:t>DêBAT</a:t>
            </a:r>
            <a:r>
              <a:rPr lang="fr-FR" sz="4400" dirty="0"/>
              <a:t> ! »</a:t>
            </a:r>
          </a:p>
          <a:p>
            <a:endParaRPr lang="fr-FR" sz="4400" dirty="0"/>
          </a:p>
          <a:p>
            <a:r>
              <a:rPr lang="fr-FR" sz="4400" dirty="0"/>
              <a:t>Benoit </a:t>
            </a:r>
            <a:r>
              <a:rPr lang="fr-FR" sz="4400" dirty="0" err="1"/>
              <a:t>Becquart</a:t>
            </a:r>
            <a:r>
              <a:rPr lang="fr-FR" sz="4400" dirty="0"/>
              <a:t> IEN Béthune 3 et Corinne Jarry IEN Cherbourg Est/DU Acteur de la Transition Educative - Mars 2019</a:t>
            </a:r>
          </a:p>
        </p:txBody>
      </p:sp>
    </p:spTree>
    <p:extLst>
      <p:ext uri="{BB962C8B-B14F-4D97-AF65-F5344CB8AC3E}">
        <p14:creationId xmlns:p14="http://schemas.microsoft.com/office/powerpoint/2010/main" val="2667450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329024" y="448918"/>
            <a:ext cx="3917150" cy="3499501"/>
            <a:chOff x="0" y="0"/>
            <a:chExt cx="5222867" cy="4666001"/>
          </a:xfrm>
        </p:grpSpPr>
        <p:sp>
          <p:nvSpPr>
            <p:cNvPr id="3" name="TextBox 3"/>
            <p:cNvSpPr txBox="1"/>
            <p:nvPr/>
          </p:nvSpPr>
          <p:spPr>
            <a:xfrm>
              <a:off x="0" y="-47625"/>
              <a:ext cx="4734288" cy="582877"/>
            </a:xfrm>
            <a:prstGeom prst="rect">
              <a:avLst/>
            </a:prstGeom>
          </p:spPr>
          <p:txBody>
            <a:bodyPr lIns="0" tIns="0" rIns="0" bIns="0" rtlCol="0" anchor="t">
              <a:spAutoFit/>
            </a:bodyPr>
            <a:lstStyle/>
            <a:p>
              <a:pPr algn="l">
                <a:lnSpc>
                  <a:spcPts val="3687"/>
                </a:lnSpc>
              </a:pPr>
              <a:r>
                <a:rPr lang="en-US" sz="2634" dirty="0">
                  <a:solidFill>
                    <a:srgbClr val="273755"/>
                  </a:solidFill>
                  <a:latin typeface="Open Sans Bold"/>
                </a:rPr>
                <a:t>QUESTIONS DIVERSES</a:t>
              </a:r>
            </a:p>
          </p:txBody>
        </p:sp>
        <p:sp>
          <p:nvSpPr>
            <p:cNvPr id="4" name="AutoShape 4"/>
            <p:cNvSpPr/>
            <p:nvPr/>
          </p:nvSpPr>
          <p:spPr>
            <a:xfrm>
              <a:off x="0" y="875803"/>
              <a:ext cx="2870567" cy="128835"/>
            </a:xfrm>
            <a:prstGeom prst="rect">
              <a:avLst/>
            </a:prstGeom>
            <a:solidFill>
              <a:srgbClr val="8AABCA"/>
            </a:solidFill>
          </p:spPr>
        </p:sp>
        <p:sp>
          <p:nvSpPr>
            <p:cNvPr id="5" name="TextBox 5"/>
            <p:cNvSpPr txBox="1"/>
            <p:nvPr/>
          </p:nvSpPr>
          <p:spPr>
            <a:xfrm>
              <a:off x="0" y="1499123"/>
              <a:ext cx="5216132" cy="328316"/>
            </a:xfrm>
            <a:prstGeom prst="rect">
              <a:avLst/>
            </a:prstGeom>
          </p:spPr>
          <p:txBody>
            <a:bodyPr lIns="0" tIns="0" rIns="0" bIns="0" rtlCol="0" anchor="t">
              <a:spAutoFit/>
            </a:bodyPr>
            <a:lstStyle/>
            <a:p>
              <a:pPr algn="l">
                <a:lnSpc>
                  <a:spcPts val="2065"/>
                </a:lnSpc>
              </a:pPr>
              <a:endParaRPr/>
            </a:p>
          </p:txBody>
        </p:sp>
        <p:sp>
          <p:nvSpPr>
            <p:cNvPr id="6" name="TextBox 6"/>
            <p:cNvSpPr txBox="1"/>
            <p:nvPr/>
          </p:nvSpPr>
          <p:spPr>
            <a:xfrm>
              <a:off x="0" y="1961950"/>
              <a:ext cx="5019424" cy="254561"/>
            </a:xfrm>
            <a:prstGeom prst="rect">
              <a:avLst/>
            </a:prstGeom>
          </p:spPr>
          <p:txBody>
            <a:bodyPr lIns="0" tIns="0" rIns="0" bIns="0" rtlCol="0" anchor="t">
              <a:spAutoFit/>
            </a:bodyPr>
            <a:lstStyle/>
            <a:p>
              <a:pPr algn="l">
                <a:lnSpc>
                  <a:spcPts val="1622"/>
                </a:lnSpc>
              </a:pPr>
              <a:endParaRPr/>
            </a:p>
          </p:txBody>
        </p:sp>
        <p:sp>
          <p:nvSpPr>
            <p:cNvPr id="7" name="TextBox 7"/>
            <p:cNvSpPr txBox="1"/>
            <p:nvPr/>
          </p:nvSpPr>
          <p:spPr>
            <a:xfrm>
              <a:off x="0" y="2701923"/>
              <a:ext cx="5222867" cy="328316"/>
            </a:xfrm>
            <a:prstGeom prst="rect">
              <a:avLst/>
            </a:prstGeom>
          </p:spPr>
          <p:txBody>
            <a:bodyPr lIns="0" tIns="0" rIns="0" bIns="0" rtlCol="0" anchor="t">
              <a:spAutoFit/>
            </a:bodyPr>
            <a:lstStyle/>
            <a:p>
              <a:pPr algn="l">
                <a:lnSpc>
                  <a:spcPts val="2065"/>
                </a:lnSpc>
              </a:pPr>
              <a:endParaRPr/>
            </a:p>
          </p:txBody>
        </p:sp>
        <p:sp>
          <p:nvSpPr>
            <p:cNvPr id="8" name="TextBox 8"/>
            <p:cNvSpPr txBox="1"/>
            <p:nvPr/>
          </p:nvSpPr>
          <p:spPr>
            <a:xfrm>
              <a:off x="0" y="3948614"/>
              <a:ext cx="5222867" cy="328316"/>
            </a:xfrm>
            <a:prstGeom prst="rect">
              <a:avLst/>
            </a:prstGeom>
          </p:spPr>
          <p:txBody>
            <a:bodyPr lIns="0" tIns="0" rIns="0" bIns="0" rtlCol="0" anchor="t">
              <a:spAutoFit/>
            </a:bodyPr>
            <a:lstStyle/>
            <a:p>
              <a:pPr algn="l">
                <a:lnSpc>
                  <a:spcPts val="2065"/>
                </a:lnSpc>
              </a:pPr>
              <a:endParaRPr/>
            </a:p>
          </p:txBody>
        </p:sp>
        <p:sp>
          <p:nvSpPr>
            <p:cNvPr id="9" name="TextBox 9"/>
            <p:cNvSpPr txBox="1"/>
            <p:nvPr/>
          </p:nvSpPr>
          <p:spPr>
            <a:xfrm>
              <a:off x="0" y="3164749"/>
              <a:ext cx="5019424" cy="254561"/>
            </a:xfrm>
            <a:prstGeom prst="rect">
              <a:avLst/>
            </a:prstGeom>
          </p:spPr>
          <p:txBody>
            <a:bodyPr lIns="0" tIns="0" rIns="0" bIns="0" rtlCol="0" anchor="t">
              <a:spAutoFit/>
            </a:bodyPr>
            <a:lstStyle/>
            <a:p>
              <a:pPr algn="l">
                <a:lnSpc>
                  <a:spcPts val="1622"/>
                </a:lnSpc>
              </a:pPr>
              <a:endParaRPr/>
            </a:p>
          </p:txBody>
        </p:sp>
        <p:sp>
          <p:nvSpPr>
            <p:cNvPr id="10" name="TextBox 10"/>
            <p:cNvSpPr txBox="1"/>
            <p:nvPr/>
          </p:nvSpPr>
          <p:spPr>
            <a:xfrm>
              <a:off x="0" y="4411440"/>
              <a:ext cx="5019424" cy="254561"/>
            </a:xfrm>
            <a:prstGeom prst="rect">
              <a:avLst/>
            </a:prstGeom>
          </p:spPr>
          <p:txBody>
            <a:bodyPr lIns="0" tIns="0" rIns="0" bIns="0" rtlCol="0" anchor="t">
              <a:spAutoFit/>
            </a:bodyPr>
            <a:lstStyle/>
            <a:p>
              <a:pPr algn="l">
                <a:lnSpc>
                  <a:spcPts val="1622"/>
                </a:lnSpc>
              </a:pPr>
              <a:endParaRPr/>
            </a:p>
          </p:txBody>
        </p:sp>
      </p:grpSp>
      <p:grpSp>
        <p:nvGrpSpPr>
          <p:cNvPr id="11" name="Group 11"/>
          <p:cNvGrpSpPr/>
          <p:nvPr/>
        </p:nvGrpSpPr>
        <p:grpSpPr>
          <a:xfrm>
            <a:off x="540604" y="2706937"/>
            <a:ext cx="3493990" cy="3730127"/>
            <a:chOff x="0" y="0"/>
            <a:chExt cx="4658653" cy="4973503"/>
          </a:xfrm>
        </p:grpSpPr>
        <p:pic>
          <p:nvPicPr>
            <p:cNvPr id="12" name="Picture 12"/>
            <p:cNvPicPr>
              <a:picLocks noChangeAspect="1"/>
            </p:cNvPicPr>
            <p:nvPr/>
          </p:nvPicPr>
          <p:blipFill>
            <a:blip r:embed="rId2"/>
            <a:srcRect/>
            <a:stretch>
              <a:fillRect/>
            </a:stretch>
          </p:blipFill>
          <p:spPr>
            <a:xfrm>
              <a:off x="0" y="0"/>
              <a:ext cx="2055714" cy="4973503"/>
            </a:xfrm>
            <a:prstGeom prst="rect">
              <a:avLst/>
            </a:prstGeom>
          </p:spPr>
        </p:pic>
        <p:pic>
          <p:nvPicPr>
            <p:cNvPr id="13" name="Picture 13"/>
            <p:cNvPicPr>
              <a:picLocks noChangeAspect="1"/>
            </p:cNvPicPr>
            <p:nvPr/>
          </p:nvPicPr>
          <p:blipFill>
            <a:blip r:embed="rId3"/>
            <a:srcRect/>
            <a:stretch>
              <a:fillRect/>
            </a:stretch>
          </p:blipFill>
          <p:spPr>
            <a:xfrm>
              <a:off x="2403999" y="0"/>
              <a:ext cx="2254654" cy="4973503"/>
            </a:xfrm>
            <a:prstGeom prst="rect">
              <a:avLst/>
            </a:prstGeom>
          </p:spPr>
        </p:pic>
      </p:grpSp>
      <p:pic>
        <p:nvPicPr>
          <p:cNvPr id="14" name="Picture 14"/>
          <p:cNvPicPr>
            <a:picLocks noChangeAspect="1"/>
          </p:cNvPicPr>
          <p:nvPr/>
        </p:nvPicPr>
        <p:blipFill>
          <a:blip r:embed="rId4"/>
          <a:srcRect/>
          <a:stretch>
            <a:fillRect/>
          </a:stretch>
        </p:blipFill>
        <p:spPr>
          <a:xfrm>
            <a:off x="9842037" y="2823033"/>
            <a:ext cx="7683963" cy="5498008"/>
          </a:xfrm>
          <a:prstGeom prst="rect">
            <a:avLst/>
          </a:prstGeom>
        </p:spPr>
      </p:pic>
      <p:sp>
        <p:nvSpPr>
          <p:cNvPr id="15" name="TextBox 15"/>
          <p:cNvSpPr txBox="1"/>
          <p:nvPr/>
        </p:nvSpPr>
        <p:spPr>
          <a:xfrm>
            <a:off x="381714" y="8321040"/>
            <a:ext cx="6056471" cy="544830"/>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Open Sans"/>
              </a:rPr>
              <a:t>MERCI POUR VOTRE ECOUTE</a:t>
            </a:r>
          </a:p>
        </p:txBody>
      </p:sp>
      <p:pic>
        <p:nvPicPr>
          <p:cNvPr id="16" name="Picture 10">
            <a:extLst>
              <a:ext uri="{FF2B5EF4-FFF2-40B4-BE49-F238E27FC236}">
                <a16:creationId xmlns:a16="http://schemas.microsoft.com/office/drawing/2014/main" id="{83877D10-D16E-4DF1-A15B-ADD34AE8E8D7}"/>
              </a:ext>
            </a:extLst>
          </p:cNvPr>
          <p:cNvPicPr>
            <a:picLocks noChangeAspect="1"/>
          </p:cNvPicPr>
          <p:nvPr/>
        </p:nvPicPr>
        <p:blipFill>
          <a:blip r:embed="rId5"/>
          <a:srcRect/>
          <a:stretch>
            <a:fillRect/>
          </a:stretch>
        </p:blipFill>
        <p:spPr>
          <a:xfrm>
            <a:off x="16298338" y="44294"/>
            <a:ext cx="1660638" cy="1175420"/>
          </a:xfrm>
          <a:prstGeom prst="rect">
            <a:avLst/>
          </a:prstGeom>
        </p:spPr>
      </p:pic>
      <p:sp>
        <p:nvSpPr>
          <p:cNvPr id="17" name="ZoneTexte 16">
            <a:extLst>
              <a:ext uri="{FF2B5EF4-FFF2-40B4-BE49-F238E27FC236}">
                <a16:creationId xmlns:a16="http://schemas.microsoft.com/office/drawing/2014/main" id="{8958512B-0E55-4BA4-98E9-6196CEFAA1E0}"/>
              </a:ext>
            </a:extLst>
          </p:cNvPr>
          <p:cNvSpPr txBox="1"/>
          <p:nvPr/>
        </p:nvSpPr>
        <p:spPr>
          <a:xfrm>
            <a:off x="6934200" y="9873374"/>
            <a:ext cx="12015376" cy="369332"/>
          </a:xfrm>
          <a:prstGeom prst="rect">
            <a:avLst/>
          </a:prstGeom>
          <a:noFill/>
        </p:spPr>
        <p:txBody>
          <a:bodyPr wrap="square" rtlCol="0">
            <a:spAutoFit/>
          </a:bodyPr>
          <a:lstStyle/>
          <a:p>
            <a:r>
              <a:rPr lang="fr-FR" i="1" dirty="0"/>
              <a:t>Diaporama élaboré par PEPIN Médéric/ Référent Français de Circonscription/ Novembre 2020/ Rémire-Montjoly Matoury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1715</TotalTime>
  <Words>848</Words>
  <Application>Microsoft Office PowerPoint</Application>
  <PresentationFormat>Personnalisé</PresentationFormat>
  <Paragraphs>92</Paragraphs>
  <Slides>9</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Wingdings</vt:lpstr>
      <vt:lpstr>Arial</vt:lpstr>
      <vt:lpstr>Open Sans</vt:lpstr>
      <vt:lpstr>Calibri</vt:lpstr>
      <vt:lpstr>Open Sans Bold</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des directeurs 28 01 2020</dc:title>
  <dc:creator>mpepin</dc:creator>
  <cp:lastModifiedBy>mpepin</cp:lastModifiedBy>
  <cp:revision>130</cp:revision>
  <dcterms:created xsi:type="dcterms:W3CDTF">2006-08-16T00:00:00Z</dcterms:created>
  <dcterms:modified xsi:type="dcterms:W3CDTF">2020-11-13T19:54:58Z</dcterms:modified>
  <dc:identifier>DADyISMh-aU</dc:identifier>
</cp:coreProperties>
</file>