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332" r:id="rId3"/>
    <p:sldId id="335" r:id="rId4"/>
    <p:sldId id="350" r:id="rId5"/>
    <p:sldId id="351" r:id="rId6"/>
    <p:sldId id="352" r:id="rId7"/>
    <p:sldId id="276" r:id="rId8"/>
    <p:sldId id="353" r:id="rId9"/>
    <p:sldId id="364" r:id="rId10"/>
    <p:sldId id="354" r:id="rId11"/>
    <p:sldId id="355" r:id="rId12"/>
    <p:sldId id="356" r:id="rId13"/>
    <p:sldId id="357" r:id="rId14"/>
    <p:sldId id="358" r:id="rId15"/>
    <p:sldId id="360" r:id="rId16"/>
    <p:sldId id="365" r:id="rId17"/>
    <p:sldId id="362" r:id="rId18"/>
    <p:sldId id="361" r:id="rId19"/>
    <p:sldId id="363" r:id="rId20"/>
    <p:sldId id="359" r:id="rId21"/>
    <p:sldId id="290" r:id="rId22"/>
    <p:sldId id="366" r:id="rId23"/>
    <p:sldId id="403" r:id="rId24"/>
    <p:sldId id="404" r:id="rId25"/>
    <p:sldId id="405" r:id="rId26"/>
    <p:sldId id="410" r:id="rId27"/>
    <p:sldId id="411" r:id="rId28"/>
    <p:sldId id="412" r:id="rId29"/>
    <p:sldId id="401" r:id="rId30"/>
    <p:sldId id="402" r:id="rId31"/>
    <p:sldId id="407" r:id="rId32"/>
    <p:sldId id="408" r:id="rId33"/>
    <p:sldId id="409" r:id="rId34"/>
    <p:sldId id="406" r:id="rId35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Open Sans Bold" panose="020B0806030504020204" pitchFamily="34" charset="0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3" d="100"/>
          <a:sy n="13" d="100"/>
        </p:scale>
        <p:origin x="30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2930D-86EA-434F-B191-10E30E8AD188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35B8-54D9-4D5C-BF58-BC2E891D74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97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/>
              <a:t>Une solide conscience phonologique, la connaissance des lettres et la connaissance du principe alphabétique sont des prédicteurs de la réussite ultérieure en lecture-écriture.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/>
              <a:t>Découvrir le principe alphabétique permet de prendre conscience que les graphèmes, à savoir les lettres ou certains groupes de lettres de l’alphabet, représentent des unités sonores, appelées phonèmes.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A35B8-54D9-4D5C-BF58-BC2E891D740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compétences en lecture doivent nécessairement faire l’objet d’un apprentissage.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A35B8-54D9-4D5C-BF58-BC2E891D74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8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entrant à l’école maternelle, l’élève possède des connaissances langagières. Toutefois ces connaissances ne suffisent pas à se préparer à l’apprentissage de la lecture. Il est donc indispensable qu’on lui apprenne les correspondances entre les graphèmes et les phonèmes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A35B8-54D9-4D5C-BF58-BC2E891D740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60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conscience lexicale, avoir conscience des mots, correspond à la capacité à isoler un mot dans un énoncé et à en comprendre le sens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conscience syllabique, avoir conscience des syllabes, c’est être capable de compter le nombre de syllabes orales dans un mot, par exemple, dire que dans /choKola/ (chocolat) il y a trois syllabes.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conscience infra-syllabique est la capacité à segmenter une syllabe en attaque et en rime, par exemple être capable de dire que dans tronc il y a deux parties /tr/ et /on/.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conscience phonémique correspond à la capacité d’analyse phonémique, par exemple dire que dans /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Kado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(cadeau) il y a quatre phonèmes.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terme conscience phonologique est un terme générique qui désigne la capacité à manipuler de façon intentionnelle les unités phonologiques d’un mot (syllabe, infra-syllabe,  phonème).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A35B8-54D9-4D5C-BF58-BC2E891D740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84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 nombreuses études mettent en évidence l’existence d’une conscience syllabique chez les enfants âgés de 4 à 5 ans, il n’en est rien de la conscience phonémique. Or, c’est cette dernière qui est si essentielle pour l’apprentissage de la lecture. Elle nécessite donc un enseignement explicite et structuré.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A35B8-54D9-4D5C-BF58-BC2E891D740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9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entraînements doivent être explicites, intensifs, effectués en petits groupes homogènes lors de séquences de courte durée (20 minutes) proposées plusieurs fois par semaine, pendant un ou deux mois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A35B8-54D9-4D5C-BF58-BC2E891D740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26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467781" y="-283902"/>
            <a:ext cx="1071236" cy="3339876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526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98829" y="3552693"/>
            <a:ext cx="6132794" cy="6547271"/>
            <a:chOff x="0" y="0"/>
            <a:chExt cx="8177058" cy="87296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608274" cy="87296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219597" y="0"/>
              <a:ext cx="3957462" cy="8729695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64454" y="2274020"/>
            <a:ext cx="13232546" cy="5710385"/>
            <a:chOff x="0" y="-38100"/>
            <a:chExt cx="17643395" cy="7613846"/>
          </a:xfrm>
        </p:grpSpPr>
        <p:sp>
          <p:nvSpPr>
            <p:cNvPr id="6" name="TextBox 6"/>
            <p:cNvSpPr txBox="1"/>
            <p:nvPr/>
          </p:nvSpPr>
          <p:spPr>
            <a:xfrm>
              <a:off x="0" y="1742952"/>
              <a:ext cx="14845834" cy="1610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710"/>
                </a:lnSpc>
              </a:pPr>
              <a:r>
                <a:rPr lang="en-US" sz="5400" dirty="0">
                  <a:solidFill>
                    <a:srgbClr val="273755"/>
                  </a:solidFill>
                  <a:latin typeface="Open Sans Bold"/>
                </a:rPr>
                <a:t>La conscience </a:t>
              </a:r>
              <a:r>
                <a:rPr lang="en-US" sz="5400" dirty="0" err="1">
                  <a:solidFill>
                    <a:srgbClr val="273755"/>
                  </a:solidFill>
                  <a:latin typeface="Open Sans Bold"/>
                </a:rPr>
                <a:t>phonologique</a:t>
              </a:r>
              <a:endParaRPr lang="en-US" sz="5400" dirty="0">
                <a:solidFill>
                  <a:srgbClr val="273755"/>
                </a:solidFill>
                <a:latin typeface="Open San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643395" cy="513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3200" spc="44" dirty="0" err="1">
                  <a:solidFill>
                    <a:srgbClr val="273755"/>
                  </a:solidFill>
                  <a:latin typeface="Open Sans Bold"/>
                </a:rPr>
                <a:t>novembre</a:t>
              </a:r>
              <a:r>
                <a:rPr lang="en-US" sz="3200" spc="44" dirty="0">
                  <a:solidFill>
                    <a:srgbClr val="273755"/>
                  </a:solidFill>
                  <a:latin typeface="Open Sans Bold"/>
                </a:rPr>
                <a:t> 2020/ EEPU Eugène Honorien/ 15h00 à 17h00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949636"/>
              <a:ext cx="11974464" cy="626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Open Sans"/>
                </a:rPr>
                <a:t>Circonscription de Rémire-Montjoly Matoury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823353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308972" cy="16343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3614" y="8138360"/>
            <a:ext cx="8999541" cy="214864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94649A-5A4C-4812-8349-27837AC01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8220" y="0"/>
            <a:ext cx="2130668" cy="163431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CEE2E6B-0C55-4505-9155-F14942865BC1}"/>
              </a:ext>
            </a:extLst>
          </p:cNvPr>
          <p:cNvSpPr txBox="1"/>
          <p:nvPr/>
        </p:nvSpPr>
        <p:spPr>
          <a:xfrm>
            <a:off x="864454" y="5524500"/>
            <a:ext cx="774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PEPIN Médéric CPNE</a:t>
            </a:r>
          </a:p>
          <a:p>
            <a:r>
              <a:rPr lang="fr-FR" dirty="0"/>
              <a:t>PERISSE-POUPARD Nadège PEMF</a:t>
            </a:r>
          </a:p>
          <a:p>
            <a:r>
              <a:rPr lang="fr-FR" dirty="0"/>
              <a:t>JEAN-LOUIS Béatrice Coordonnatrice REP+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74C94D1-7F28-428C-B69D-9A590FFA32E9}"/>
              </a:ext>
            </a:extLst>
          </p:cNvPr>
          <p:cNvSpPr txBox="1"/>
          <p:nvPr/>
        </p:nvSpPr>
        <p:spPr>
          <a:xfrm>
            <a:off x="609600" y="3429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Les attendus de fin de cycle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8C4704-2170-412B-BDE5-EC246241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32" y="3612042"/>
            <a:ext cx="16531057" cy="30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44EF20-A032-4490-8B41-FB7B93E748CB}"/>
              </a:ext>
            </a:extLst>
          </p:cNvPr>
          <p:cNvSpPr txBox="1"/>
          <p:nvPr/>
        </p:nvSpPr>
        <p:spPr>
          <a:xfrm>
            <a:off x="1866900" y="4029045"/>
            <a:ext cx="159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Quelle progressivité? Les activités  sur les syllabes</a:t>
            </a:r>
          </a:p>
        </p:txBody>
      </p:sp>
    </p:spTree>
    <p:extLst>
      <p:ext uri="{BB962C8B-B14F-4D97-AF65-F5344CB8AC3E}">
        <p14:creationId xmlns:p14="http://schemas.microsoft.com/office/powerpoint/2010/main" val="77585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583F36-69C0-4A9A-A474-2F27ACCE5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4" y="1257300"/>
            <a:ext cx="13939840" cy="68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88B2B8-91F9-4883-BC45-B4F222C3A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3" y="1956222"/>
            <a:ext cx="13631260" cy="58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FCB54E-B3E2-4806-968E-88E846317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3" y="67596"/>
            <a:ext cx="13935164" cy="560805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0B9FA0D-1488-403A-998A-F328BC1CE47C}"/>
              </a:ext>
            </a:extLst>
          </p:cNvPr>
          <p:cNvSpPr/>
          <p:nvPr/>
        </p:nvSpPr>
        <p:spPr>
          <a:xfrm rot="20999038">
            <a:off x="1143000" y="7107785"/>
            <a:ext cx="4033936" cy="93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La chasse à la syllabe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23FB494-71FD-42AA-A62F-0EB9C8F6129D}"/>
              </a:ext>
            </a:extLst>
          </p:cNvPr>
          <p:cNvSpPr/>
          <p:nvPr/>
        </p:nvSpPr>
        <p:spPr>
          <a:xfrm rot="693868">
            <a:off x="9963150" y="6204979"/>
            <a:ext cx="3886202" cy="717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 loto des syllabes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562254A-D62B-4259-8E74-E5524C79E9B6}"/>
              </a:ext>
            </a:extLst>
          </p:cNvPr>
          <p:cNvSpPr/>
          <p:nvPr/>
        </p:nvSpPr>
        <p:spPr>
          <a:xfrm rot="20586263">
            <a:off x="13909266" y="7124436"/>
            <a:ext cx="4187885" cy="1225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 domino des syllabes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C7DADD9-EED7-43BA-9D25-44F46EBCD419}"/>
              </a:ext>
            </a:extLst>
          </p:cNvPr>
          <p:cNvSpPr/>
          <p:nvPr/>
        </p:nvSpPr>
        <p:spPr>
          <a:xfrm rot="20339853">
            <a:off x="6385107" y="7663803"/>
            <a:ext cx="3124200" cy="662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Trouver l’intrus</a:t>
            </a:r>
          </a:p>
        </p:txBody>
      </p:sp>
    </p:spTree>
    <p:extLst>
      <p:ext uri="{BB962C8B-B14F-4D97-AF65-F5344CB8AC3E}">
        <p14:creationId xmlns:p14="http://schemas.microsoft.com/office/powerpoint/2010/main" val="316823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F3A101-323D-4D14-B8A2-066A926CA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67" y="2218674"/>
            <a:ext cx="13620756" cy="44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44EF20-A032-4490-8B41-FB7B93E748CB}"/>
              </a:ext>
            </a:extLst>
          </p:cNvPr>
          <p:cNvSpPr txBox="1"/>
          <p:nvPr/>
        </p:nvSpPr>
        <p:spPr>
          <a:xfrm>
            <a:off x="990600" y="3561337"/>
            <a:ext cx="159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Quelle progressivité? Les activités  sur les phonèmes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31FDF99-9787-477D-801B-08112FF3E538}"/>
              </a:ext>
            </a:extLst>
          </p:cNvPr>
          <p:cNvSpPr txBox="1"/>
          <p:nvPr/>
        </p:nvSpPr>
        <p:spPr>
          <a:xfrm>
            <a:off x="2895600" y="6667500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Remarque: le terme « son » est utilisé par l’enseignant pour parler des phonèmes</a:t>
            </a:r>
          </a:p>
        </p:txBody>
      </p:sp>
    </p:spTree>
    <p:extLst>
      <p:ext uri="{BB962C8B-B14F-4D97-AF65-F5344CB8AC3E}">
        <p14:creationId xmlns:p14="http://schemas.microsoft.com/office/powerpoint/2010/main" val="36836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ADB242-D596-4582-8FFE-F05FFFA2E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" y="55636"/>
            <a:ext cx="13040107" cy="71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4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F709E1-C37E-4DB6-BF8A-FD9465096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82" y="86646"/>
            <a:ext cx="8762625" cy="49044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165391-9A74-4685-B092-0508E43BF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856" y="4381500"/>
            <a:ext cx="9203112" cy="46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37973B-E14A-4964-8CC6-E8D58D9F0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3" y="667763"/>
            <a:ext cx="13962084" cy="72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2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sz="1800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83000" y="7873428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78258"/>
            <a:ext cx="2130668" cy="16343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752258-4855-4FF0-9F81-D4B2A1A70CDC}"/>
              </a:ext>
            </a:extLst>
          </p:cNvPr>
          <p:cNvSpPr txBox="1"/>
          <p:nvPr/>
        </p:nvSpPr>
        <p:spPr>
          <a:xfrm>
            <a:off x="1133592" y="495300"/>
            <a:ext cx="991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Document de référence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441583-FC96-41BC-88D3-2CEA5EAD412C}"/>
              </a:ext>
            </a:extLst>
          </p:cNvPr>
          <p:cNvSpPr/>
          <p:nvPr/>
        </p:nvSpPr>
        <p:spPr>
          <a:xfrm>
            <a:off x="2898795" y="7581040"/>
            <a:ext cx="13117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Pour préparer l’apprentissage de la lecture et de l’écriture à l’école maternelle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1454A1B-EF55-4482-9B00-F1131BF8C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768" y="1845642"/>
            <a:ext cx="32194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5257800" y="5032556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004A962-801C-4549-8B04-CAC9A97BB8D8}"/>
              </a:ext>
            </a:extLst>
          </p:cNvPr>
          <p:cNvSpPr/>
          <p:nvPr/>
        </p:nvSpPr>
        <p:spPr>
          <a:xfrm>
            <a:off x="4181558" y="519040"/>
            <a:ext cx="6791242" cy="197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Evaluations du début de CP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2CE61D-88A4-4772-A3CB-D796D82A5B81}"/>
              </a:ext>
            </a:extLst>
          </p:cNvPr>
          <p:cNvSpPr/>
          <p:nvPr/>
        </p:nvSpPr>
        <p:spPr>
          <a:xfrm>
            <a:off x="330821" y="4749255"/>
            <a:ext cx="6981742" cy="1398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/>
              <a:t>La reconnaissance des lettres dans leur différentes graphies (majuscules, minuscules cursives, scriptes)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7900861-74D8-4AE5-8F53-607971121279}"/>
              </a:ext>
            </a:extLst>
          </p:cNvPr>
          <p:cNvSpPr/>
          <p:nvPr/>
        </p:nvSpPr>
        <p:spPr>
          <a:xfrm>
            <a:off x="9777298" y="4513516"/>
            <a:ext cx="8179881" cy="1445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/>
              <a:t>L’association d’une lettre au son qu’elle produit et la manipulation des phonèmes</a:t>
            </a:r>
          </a:p>
          <a:p>
            <a:r>
              <a:rPr lang="fr-FR" sz="3200" dirty="0"/>
              <a:t>dans un mot sont évaluées.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51E9B279-818F-4203-BECF-D8461BFBD083}"/>
              </a:ext>
            </a:extLst>
          </p:cNvPr>
          <p:cNvSpPr/>
          <p:nvPr/>
        </p:nvSpPr>
        <p:spPr>
          <a:xfrm rot="3271072">
            <a:off x="5298726" y="2703397"/>
            <a:ext cx="300208" cy="1581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6A87724D-C90C-4953-BFB5-12A5A1FFE213}"/>
              </a:ext>
            </a:extLst>
          </p:cNvPr>
          <p:cNvSpPr/>
          <p:nvPr/>
        </p:nvSpPr>
        <p:spPr>
          <a:xfrm rot="18054747">
            <a:off x="9166770" y="2628812"/>
            <a:ext cx="352795" cy="1674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955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48918"/>
            <a:ext cx="3917150" cy="3499501"/>
            <a:chOff x="0" y="0"/>
            <a:chExt cx="5222867" cy="4666001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82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>
                  <a:solidFill>
                    <a:srgbClr val="273755"/>
                  </a:solidFill>
                  <a:latin typeface="Open Sans Bold"/>
                </a:rPr>
                <a:t>QUESTIONS DIVERSES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0604" y="2706937"/>
            <a:ext cx="3493990" cy="3730127"/>
            <a:chOff x="0" y="0"/>
            <a:chExt cx="4658653" cy="497350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055714" cy="497350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403999" y="0"/>
              <a:ext cx="2254654" cy="497350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42037" y="2823033"/>
            <a:ext cx="7683963" cy="549800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81714" y="8321040"/>
            <a:ext cx="605647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MERCI POUR VOTRE ECOUTE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08254FF-2ADF-4AE2-8830-DDFADA20A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9" y="1451897"/>
            <a:ext cx="12809278" cy="75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7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12683F-49C9-4007-89F0-0CA7EE9E2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692" y="1573260"/>
            <a:ext cx="13116616" cy="80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11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C207B55-F3EB-4F61-A83D-8875B2B36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73" y="2215648"/>
            <a:ext cx="13837102" cy="66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500858-F459-438C-B97A-AB2AFF28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73260"/>
            <a:ext cx="13239441" cy="27816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2D7B3C4-29A6-47BE-A10E-12E25CBE5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063865"/>
            <a:ext cx="9829800" cy="43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06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7AF5357-FCBF-4EE8-9B23-72E1FE921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50575"/>
            <a:ext cx="13204302" cy="77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5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F0C364-47D5-491E-B875-23A31C75F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24" y="1696091"/>
            <a:ext cx="12767714" cy="74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31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472AD14-6095-4E72-8474-55112B67B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51896"/>
            <a:ext cx="13487400" cy="81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72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ED808FE-B9B0-4F6B-B4D2-D2BCABE6A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920480"/>
            <a:ext cx="17228769" cy="32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336356" y="4773831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3B2D2C9-6925-48CC-831F-7AC15CE33C34}"/>
              </a:ext>
            </a:extLst>
          </p:cNvPr>
          <p:cNvSpPr/>
          <p:nvPr/>
        </p:nvSpPr>
        <p:spPr>
          <a:xfrm>
            <a:off x="381000" y="893113"/>
            <a:ext cx="3800558" cy="15115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Conscience phonologique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A73E0B9-9368-4C09-9C55-97DE034314C6}"/>
              </a:ext>
            </a:extLst>
          </p:cNvPr>
          <p:cNvSpPr/>
          <p:nvPr/>
        </p:nvSpPr>
        <p:spPr>
          <a:xfrm>
            <a:off x="9144000" y="1411614"/>
            <a:ext cx="4000500" cy="15115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Connaissance des lettres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D0D0FD-930D-47E5-AEA2-89283C163E5B}"/>
              </a:ext>
            </a:extLst>
          </p:cNvPr>
          <p:cNvSpPr/>
          <p:nvPr/>
        </p:nvSpPr>
        <p:spPr>
          <a:xfrm>
            <a:off x="10655737" y="6784631"/>
            <a:ext cx="4572000" cy="19781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Connaissance du principe alphabétique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32A100B-178D-4400-A5C1-00D66027B87F}"/>
              </a:ext>
            </a:extLst>
          </p:cNvPr>
          <p:cNvSpPr/>
          <p:nvPr/>
        </p:nvSpPr>
        <p:spPr>
          <a:xfrm>
            <a:off x="3467100" y="5143500"/>
            <a:ext cx="4572000" cy="2234866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Lecture- écriture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8AF42D4E-2A40-41E3-8178-F4690D87A629}"/>
              </a:ext>
            </a:extLst>
          </p:cNvPr>
          <p:cNvSpPr/>
          <p:nvPr/>
        </p:nvSpPr>
        <p:spPr>
          <a:xfrm rot="19666582">
            <a:off x="3950694" y="2369611"/>
            <a:ext cx="419100" cy="289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EFC8EFEB-45D7-47F4-A9A1-593249EDDA0C}"/>
              </a:ext>
            </a:extLst>
          </p:cNvPr>
          <p:cNvSpPr/>
          <p:nvPr/>
        </p:nvSpPr>
        <p:spPr>
          <a:xfrm rot="2181883">
            <a:off x="8023525" y="2658893"/>
            <a:ext cx="419100" cy="289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76B8DFBD-FA1D-4531-8034-DA32F941C190}"/>
              </a:ext>
            </a:extLst>
          </p:cNvPr>
          <p:cNvSpPr/>
          <p:nvPr/>
        </p:nvSpPr>
        <p:spPr>
          <a:xfrm rot="5829448">
            <a:off x="8613912" y="5464551"/>
            <a:ext cx="419100" cy="289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740C3CDE-7033-47C2-A0DC-56B2A2BA59EB}"/>
              </a:ext>
            </a:extLst>
          </p:cNvPr>
          <p:cNvSpPr/>
          <p:nvPr/>
        </p:nvSpPr>
        <p:spPr>
          <a:xfrm>
            <a:off x="12129794" y="4106069"/>
            <a:ext cx="5499600" cy="195183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Graphèmes-phonèmes</a:t>
            </a:r>
          </a:p>
        </p:txBody>
      </p:sp>
    </p:spTree>
    <p:extLst>
      <p:ext uri="{BB962C8B-B14F-4D97-AF65-F5344CB8AC3E}">
        <p14:creationId xmlns:p14="http://schemas.microsoft.com/office/powerpoint/2010/main" val="3906383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1619CC-840A-4A45-AEF4-777B6A905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46" y="1222254"/>
            <a:ext cx="13214754" cy="86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78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60A231-6CDB-4CEE-973E-C847393D8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00260"/>
            <a:ext cx="14295087" cy="76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4828A25-D150-456E-B428-D7FB1757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26804"/>
            <a:ext cx="14553426" cy="78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5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D9FF1DE-A543-4A9A-9932-509ADE19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86" y="1448433"/>
            <a:ext cx="15358514" cy="82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9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024" y="413199"/>
            <a:ext cx="3917150" cy="3535220"/>
            <a:chOff x="0" y="-47625"/>
            <a:chExt cx="5222867" cy="47136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4734288" cy="590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87"/>
                </a:lnSpc>
              </a:pPr>
              <a:r>
                <a:rPr lang="en-US" sz="2634" dirty="0">
                  <a:solidFill>
                    <a:srgbClr val="273755"/>
                  </a:solidFill>
                  <a:latin typeface="Open Sans Bold"/>
                </a:rPr>
                <a:t>ANNEXES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875803"/>
              <a:ext cx="2870567" cy="12883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499123"/>
              <a:ext cx="5216132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6195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1923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48614"/>
              <a:ext cx="5222867" cy="32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4749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11440"/>
              <a:ext cx="5019424" cy="25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2"/>
                </a:lnSpc>
              </a:pPr>
              <a:endParaRPr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83877D10-D16E-4DF1-A15B-ADD34AE8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8338" y="44294"/>
            <a:ext cx="1660638" cy="1175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58512B-0E55-4BA4-98E9-6196CEFAA1E0}"/>
              </a:ext>
            </a:extLst>
          </p:cNvPr>
          <p:cNvSpPr txBox="1"/>
          <p:nvPr/>
        </p:nvSpPr>
        <p:spPr>
          <a:xfrm>
            <a:off x="6934200" y="9873374"/>
            <a:ext cx="120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Diaporama élaboré par PEPIN Médéric/ Référent Français de Circonscription/ Novembre 2020/ Rémire-Montjoly Matoury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3D84F5A-5B53-4B83-8E1A-B9C68567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35546"/>
            <a:ext cx="13837764" cy="59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8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04174"/>
            <a:ext cx="1559463" cy="11961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7F296F-0900-4698-9505-DFAF2F9B7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41" y="147396"/>
            <a:ext cx="11777564" cy="86759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9338EFE-A46B-4E80-8D42-C5DBB52B125B}"/>
              </a:ext>
            </a:extLst>
          </p:cNvPr>
          <p:cNvSpPr txBox="1"/>
          <p:nvPr/>
        </p:nvSpPr>
        <p:spPr>
          <a:xfrm>
            <a:off x="12458957" y="6864750"/>
            <a:ext cx="5773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National Reading Panel (NRP, 2000)</a:t>
            </a:r>
          </a:p>
          <a:p>
            <a:r>
              <a:rPr lang="fr-FR" sz="3200" i="1" dirty="0" err="1"/>
              <a:t>Teaching</a:t>
            </a:r>
            <a:r>
              <a:rPr lang="fr-FR" sz="3200" i="1" dirty="0"/>
              <a:t> </a:t>
            </a:r>
            <a:r>
              <a:rPr lang="fr-FR" sz="3200" i="1" dirty="0" err="1"/>
              <a:t>Children</a:t>
            </a:r>
            <a:r>
              <a:rPr lang="fr-FR" sz="3200" i="1" dirty="0"/>
              <a:t> to Read</a:t>
            </a:r>
            <a:r>
              <a:rPr lang="fr-FR" sz="3200" dirty="0"/>
              <a:t> </a:t>
            </a:r>
            <a:br>
              <a:rPr lang="fr-FR" dirty="0"/>
            </a:br>
            <a:r>
              <a:rPr lang="en-US" dirty="0"/>
              <a:t> 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95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5FE822-14A7-40B4-A934-560AD090D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5763688"/>
            <a:ext cx="1390650" cy="1266825"/>
          </a:xfrm>
          <a:prstGeom prst="rect">
            <a:avLst/>
          </a:prstGeom>
        </p:spPr>
      </p:pic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C03538A7-338C-498D-A0BB-6556CB84E0C3}"/>
              </a:ext>
            </a:extLst>
          </p:cNvPr>
          <p:cNvSpPr/>
          <p:nvPr/>
        </p:nvSpPr>
        <p:spPr>
          <a:xfrm>
            <a:off x="1232646" y="2618454"/>
            <a:ext cx="5625353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Connaissances langagières</a:t>
            </a:r>
          </a:p>
        </p:txBody>
      </p:sp>
      <p:sp>
        <p:nvSpPr>
          <p:cNvPr id="8" name="Flèche : courbe vers le haut 7">
            <a:extLst>
              <a:ext uri="{FF2B5EF4-FFF2-40B4-BE49-F238E27FC236}">
                <a16:creationId xmlns:a16="http://schemas.microsoft.com/office/drawing/2014/main" id="{0A211BDD-D02E-4033-9984-0003C502B323}"/>
              </a:ext>
            </a:extLst>
          </p:cNvPr>
          <p:cNvSpPr/>
          <p:nvPr/>
        </p:nvSpPr>
        <p:spPr>
          <a:xfrm>
            <a:off x="3509105" y="6499961"/>
            <a:ext cx="3776564" cy="838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B2A7CD1-18FB-477F-9326-77CF8C128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9161" y="4275043"/>
            <a:ext cx="3864877" cy="2052638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6B27FB3-F016-4FCC-A959-61256A53E2B5}"/>
              </a:ext>
            </a:extLst>
          </p:cNvPr>
          <p:cNvSpPr/>
          <p:nvPr/>
        </p:nvSpPr>
        <p:spPr>
          <a:xfrm>
            <a:off x="13405200" y="4298379"/>
            <a:ext cx="4480330" cy="20643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Lecture-écriture au CP</a:t>
            </a:r>
          </a:p>
        </p:txBody>
      </p:sp>
      <p:sp>
        <p:nvSpPr>
          <p:cNvPr id="15" name="Flèche : courbe vers le haut 14">
            <a:extLst>
              <a:ext uri="{FF2B5EF4-FFF2-40B4-BE49-F238E27FC236}">
                <a16:creationId xmlns:a16="http://schemas.microsoft.com/office/drawing/2014/main" id="{F5884C09-EC9E-40AC-87D5-3740FF2B2C3E}"/>
              </a:ext>
            </a:extLst>
          </p:cNvPr>
          <p:cNvSpPr/>
          <p:nvPr/>
        </p:nvSpPr>
        <p:spPr>
          <a:xfrm>
            <a:off x="12154641" y="6641870"/>
            <a:ext cx="3776564" cy="838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DC4C4EF-CA02-4C63-AF9C-835845B0C734}"/>
              </a:ext>
            </a:extLst>
          </p:cNvPr>
          <p:cNvSpPr/>
          <p:nvPr/>
        </p:nvSpPr>
        <p:spPr>
          <a:xfrm>
            <a:off x="7848600" y="1485900"/>
            <a:ext cx="5105400" cy="17769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Conscience phonologique</a:t>
            </a:r>
          </a:p>
          <a:p>
            <a:pPr algn="ctr"/>
            <a:r>
              <a:rPr lang="fr-FR" sz="2800" dirty="0"/>
              <a:t>+</a:t>
            </a:r>
          </a:p>
          <a:p>
            <a:pPr algn="ctr"/>
            <a:r>
              <a:rPr lang="fr-FR" sz="2800" dirty="0"/>
              <a:t>Principe alphabétique</a:t>
            </a: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7D18DCFD-1F98-4E6D-9B29-9F2A6E87A7A3}"/>
              </a:ext>
            </a:extLst>
          </p:cNvPr>
          <p:cNvSpPr/>
          <p:nvPr/>
        </p:nvSpPr>
        <p:spPr>
          <a:xfrm>
            <a:off x="10363200" y="3467100"/>
            <a:ext cx="228600" cy="721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15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11C54E-E69E-448F-936D-EBCB855F2F34}"/>
              </a:ext>
            </a:extLst>
          </p:cNvPr>
          <p:cNvSpPr txBox="1"/>
          <p:nvPr/>
        </p:nvSpPr>
        <p:spPr>
          <a:xfrm>
            <a:off x="914400" y="5715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/>
              <a:t>Définition</a:t>
            </a:r>
            <a:r>
              <a:rPr lang="fr-FR" dirty="0"/>
              <a:t> </a:t>
            </a:r>
          </a:p>
        </p:txBody>
      </p:sp>
      <p:sp>
        <p:nvSpPr>
          <p:cNvPr id="8" name="Parchemin : horizontal 7">
            <a:extLst>
              <a:ext uri="{FF2B5EF4-FFF2-40B4-BE49-F238E27FC236}">
                <a16:creationId xmlns:a16="http://schemas.microsoft.com/office/drawing/2014/main" id="{EBA68A58-FFCE-4052-86CA-7E8DE71DBF64}"/>
              </a:ext>
            </a:extLst>
          </p:cNvPr>
          <p:cNvSpPr/>
          <p:nvPr/>
        </p:nvSpPr>
        <p:spPr>
          <a:xfrm>
            <a:off x="342900" y="3070662"/>
            <a:ext cx="17602200" cy="4495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i="1" dirty="0">
                <a:solidFill>
                  <a:schemeClr val="tx1"/>
                </a:solidFill>
              </a:rPr>
              <a:t>La conscience phonologique est la capacité à percevoir, à découper et à manipuler [… ] les unités sonores d’un mot</a:t>
            </a:r>
            <a:br>
              <a:rPr lang="fr-FR" sz="4800" i="1" dirty="0">
                <a:solidFill>
                  <a:schemeClr val="tx1"/>
                </a:solidFill>
              </a:rPr>
            </a:br>
            <a:r>
              <a:rPr lang="fr-FR" sz="4800" i="1" dirty="0">
                <a:solidFill>
                  <a:schemeClr val="tx1"/>
                </a:solidFill>
              </a:rPr>
              <a:t>(syllabe, phonème)</a:t>
            </a:r>
            <a:r>
              <a:rPr lang="fr-FR" sz="4800" dirty="0">
                <a:solidFill>
                  <a:schemeClr val="tx1"/>
                </a:solidFill>
              </a:rPr>
              <a:t>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29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187748-434E-4833-A9A2-066925E3D3A5}"/>
              </a:ext>
            </a:extLst>
          </p:cNvPr>
          <p:cNvSpPr/>
          <p:nvPr/>
        </p:nvSpPr>
        <p:spPr>
          <a:xfrm>
            <a:off x="9053675" y="4410463"/>
            <a:ext cx="162000" cy="3082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E4EDA-6116-4903-A3A4-7A67CCC72FBB}"/>
              </a:ext>
            </a:extLst>
          </p:cNvPr>
          <p:cNvSpPr/>
          <p:nvPr/>
        </p:nvSpPr>
        <p:spPr>
          <a:xfrm>
            <a:off x="8445597" y="4897474"/>
            <a:ext cx="162000" cy="2595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9F7C5-ECD2-4DEE-948F-B04CF6A0C6D6}"/>
              </a:ext>
            </a:extLst>
          </p:cNvPr>
          <p:cNvSpPr/>
          <p:nvPr/>
        </p:nvSpPr>
        <p:spPr>
          <a:xfrm>
            <a:off x="9661752" y="4897474"/>
            <a:ext cx="162000" cy="2595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2DE8D-93F1-4AEA-86DF-9EE9C82D46EE}"/>
              </a:ext>
            </a:extLst>
          </p:cNvPr>
          <p:cNvSpPr/>
          <p:nvPr/>
        </p:nvSpPr>
        <p:spPr>
          <a:xfrm>
            <a:off x="7837520" y="6088652"/>
            <a:ext cx="162000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0A298-7B66-47E9-9DA8-C1BF7A0B5F65}"/>
              </a:ext>
            </a:extLst>
          </p:cNvPr>
          <p:cNvSpPr/>
          <p:nvPr/>
        </p:nvSpPr>
        <p:spPr>
          <a:xfrm>
            <a:off x="10269830" y="6088652"/>
            <a:ext cx="162000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5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63295C36-B8F1-47CD-B795-351DBFE96084}"/>
              </a:ext>
            </a:extLst>
          </p:cNvPr>
          <p:cNvSpPr>
            <a:spLocks/>
          </p:cNvSpPr>
          <p:nvPr/>
        </p:nvSpPr>
        <p:spPr bwMode="auto">
          <a:xfrm flipH="1">
            <a:off x="7602260" y="7210271"/>
            <a:ext cx="3456384" cy="2536403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ko-KR" altLang="en-US" sz="405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0AADD642-0B32-4075-930B-6CF866CC0EA9}"/>
              </a:ext>
            </a:extLst>
          </p:cNvPr>
          <p:cNvSpPr/>
          <p:nvPr/>
        </p:nvSpPr>
        <p:spPr>
          <a:xfrm>
            <a:off x="10298943" y="6088652"/>
            <a:ext cx="2847789" cy="726948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B075B-7EC0-4E74-A446-F6D5817FB6C7}"/>
              </a:ext>
            </a:extLst>
          </p:cNvPr>
          <p:cNvSpPr txBox="1"/>
          <p:nvPr/>
        </p:nvSpPr>
        <p:spPr>
          <a:xfrm>
            <a:off x="13701620" y="6195065"/>
            <a:ext cx="4445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Capacité à segmenter une syllabe en attaque et en rime</a:t>
            </a:r>
          </a:p>
          <a:p>
            <a:r>
              <a:rPr lang="fr-FR" sz="2800" dirty="0"/>
              <a:t>Exemple: dans tronc il y a deux parties /tr/ et /on/.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Pentagon 14">
            <a:extLst>
              <a:ext uri="{FF2B5EF4-FFF2-40B4-BE49-F238E27FC236}">
                <a16:creationId xmlns:a16="http://schemas.microsoft.com/office/drawing/2014/main" id="{7EB885E5-F95F-4444-B0F7-5D1AF6658A7D}"/>
              </a:ext>
            </a:extLst>
          </p:cNvPr>
          <p:cNvSpPr/>
          <p:nvPr/>
        </p:nvSpPr>
        <p:spPr>
          <a:xfrm>
            <a:off x="9684060" y="4911758"/>
            <a:ext cx="2847789" cy="726948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89E741F7-0904-4D78-AB6A-44FA2C446555}"/>
              </a:ext>
            </a:extLst>
          </p:cNvPr>
          <p:cNvSpPr/>
          <p:nvPr/>
        </p:nvSpPr>
        <p:spPr>
          <a:xfrm flipH="1">
            <a:off x="5123109" y="6088652"/>
            <a:ext cx="2847789" cy="726948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flipH="1">
            <a:off x="5728359" y="4911758"/>
            <a:ext cx="2847789" cy="726948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3E0B5-6DC9-4B3A-81D6-560A50541C02}"/>
              </a:ext>
            </a:extLst>
          </p:cNvPr>
          <p:cNvSpPr txBox="1"/>
          <p:nvPr/>
        </p:nvSpPr>
        <p:spPr>
          <a:xfrm>
            <a:off x="335522" y="6221983"/>
            <a:ext cx="382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 </a:t>
            </a:r>
            <a:r>
              <a:rPr lang="fr-FR" sz="2800" dirty="0"/>
              <a:t>/</a:t>
            </a:r>
            <a:r>
              <a:rPr lang="fr-FR" sz="2800" dirty="0" err="1"/>
              <a:t>Kado</a:t>
            </a:r>
            <a:r>
              <a:rPr lang="fr-FR" sz="2800" dirty="0"/>
              <a:t>/ (cadeau) il y a quatre phonèmes.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39854F-5EDD-4033-9699-E135B043B41A}"/>
              </a:ext>
            </a:extLst>
          </p:cNvPr>
          <p:cNvSpPr txBox="1"/>
          <p:nvPr/>
        </p:nvSpPr>
        <p:spPr>
          <a:xfrm>
            <a:off x="13180771" y="4679257"/>
            <a:ext cx="382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/</a:t>
            </a:r>
            <a:r>
              <a:rPr lang="fr-FR" sz="2800" dirty="0"/>
              <a:t>choKola/ (chocolat)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04AAC6-35C1-4AD9-B788-5977516F3A24}"/>
              </a:ext>
            </a:extLst>
          </p:cNvPr>
          <p:cNvSpPr txBox="1"/>
          <p:nvPr/>
        </p:nvSpPr>
        <p:spPr>
          <a:xfrm>
            <a:off x="971087" y="4136827"/>
            <a:ext cx="3829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/>
              <a:t>Capacité à isoler un mot dans un énoncé et à en comprendre le sens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Pentagon 30">
            <a:extLst>
              <a:ext uri="{FF2B5EF4-FFF2-40B4-BE49-F238E27FC236}">
                <a16:creationId xmlns:a16="http://schemas.microsoft.com/office/drawing/2014/main" id="{D996E087-40CD-42D8-8BF8-FCEDAA5616EA}"/>
              </a:ext>
            </a:extLst>
          </p:cNvPr>
          <p:cNvSpPr/>
          <p:nvPr/>
        </p:nvSpPr>
        <p:spPr>
          <a:xfrm>
            <a:off x="6714004" y="3706290"/>
            <a:ext cx="4816505" cy="726948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7937172" y="3838932"/>
            <a:ext cx="241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conscience phonologique</a:t>
            </a:r>
            <a:endParaRPr lang="ko-KR" altLang="en-US" sz="2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6116394" y="4897474"/>
            <a:ext cx="238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 conscience lexicale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1CD79B-F8AF-44E2-8973-B795E799D096}"/>
              </a:ext>
            </a:extLst>
          </p:cNvPr>
          <p:cNvSpPr txBox="1"/>
          <p:nvPr/>
        </p:nvSpPr>
        <p:spPr>
          <a:xfrm>
            <a:off x="5519957" y="6008618"/>
            <a:ext cx="238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 conscience phonémique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D65EB7-526B-4D12-98AD-6175C0155179}"/>
              </a:ext>
            </a:extLst>
          </p:cNvPr>
          <p:cNvSpPr txBox="1"/>
          <p:nvPr/>
        </p:nvSpPr>
        <p:spPr>
          <a:xfrm>
            <a:off x="10504979" y="6049715"/>
            <a:ext cx="238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 conscience infra-syllabique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3FB42-2D2C-4076-8BA3-1620216BE551}"/>
              </a:ext>
            </a:extLst>
          </p:cNvPr>
          <p:cNvSpPr txBox="1"/>
          <p:nvPr/>
        </p:nvSpPr>
        <p:spPr>
          <a:xfrm>
            <a:off x="9864597" y="4879934"/>
            <a:ext cx="238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 conscience syllabique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EF2A360-1E13-4799-8BCA-4F86BBBA3BBA}"/>
              </a:ext>
            </a:extLst>
          </p:cNvPr>
          <p:cNvSpPr txBox="1"/>
          <p:nvPr/>
        </p:nvSpPr>
        <p:spPr>
          <a:xfrm>
            <a:off x="9864597" y="9482283"/>
            <a:ext cx="564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Isabelle Yoffe Liberman 1973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896C87-0F13-4723-8120-640FDB751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742" y="6179223"/>
            <a:ext cx="1285875" cy="1257300"/>
          </a:xfrm>
          <a:prstGeom prst="rect">
            <a:avLst/>
          </a:prstGeom>
        </p:spPr>
      </p:pic>
      <p:sp>
        <p:nvSpPr>
          <p:cNvPr id="8" name="Nuage 7">
            <a:extLst>
              <a:ext uri="{FF2B5EF4-FFF2-40B4-BE49-F238E27FC236}">
                <a16:creationId xmlns:a16="http://schemas.microsoft.com/office/drawing/2014/main" id="{2531AB58-FEFE-415B-B7CA-FBE45D0BEF8E}"/>
              </a:ext>
            </a:extLst>
          </p:cNvPr>
          <p:cNvSpPr/>
          <p:nvPr/>
        </p:nvSpPr>
        <p:spPr>
          <a:xfrm>
            <a:off x="457200" y="1805540"/>
            <a:ext cx="9451437" cy="38320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Existence d’une conscience syllabique chez les enfants âgés de 4 à 5 ans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F3D9898-F48D-4386-91DC-837EF6A429F3}"/>
              </a:ext>
            </a:extLst>
          </p:cNvPr>
          <p:cNvSpPr/>
          <p:nvPr/>
        </p:nvSpPr>
        <p:spPr>
          <a:xfrm>
            <a:off x="9906000" y="4229100"/>
            <a:ext cx="7007763" cy="3352800"/>
          </a:xfrm>
          <a:prstGeom prst="ellipse">
            <a:avLst/>
          </a:prstGeom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Conscience phonémique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F89FBC8-561F-4CA8-A8D1-EC54D130259E}"/>
              </a:ext>
            </a:extLst>
          </p:cNvPr>
          <p:cNvCxnSpPr/>
          <p:nvPr/>
        </p:nvCxnSpPr>
        <p:spPr>
          <a:xfrm>
            <a:off x="11811000" y="4762500"/>
            <a:ext cx="2971800" cy="2819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5AF0AAB-E6BB-4743-8DE0-A70A9851A7C0}"/>
              </a:ext>
            </a:extLst>
          </p:cNvPr>
          <p:cNvCxnSpPr/>
          <p:nvPr/>
        </p:nvCxnSpPr>
        <p:spPr>
          <a:xfrm flipH="1">
            <a:off x="11657181" y="4952375"/>
            <a:ext cx="3125619" cy="230279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3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16041"/>
            <a:ext cx="18288000" cy="1270959"/>
            <a:chOff x="0" y="0"/>
            <a:chExt cx="25311739" cy="18742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1739" cy="1874214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87539" y="446986"/>
              <a:ext cx="17978868" cy="442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Circonscription de Rémire-Montjoly Matoury / </a:t>
              </a:r>
              <a:r>
                <a:rPr lang="en-US" dirty="0" err="1">
                  <a:solidFill>
                    <a:srgbClr val="F9FCFF"/>
                  </a:solidFill>
                  <a:latin typeface="Open Sans"/>
                </a:rPr>
                <a:t>Novembre</a:t>
              </a:r>
              <a:r>
                <a:rPr lang="en-US" sz="1800" dirty="0">
                  <a:solidFill>
                    <a:srgbClr val="F9FCFF"/>
                  </a:solidFill>
                  <a:latin typeface="Open Sans"/>
                </a:rPr>
                <a:t> 2020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42923" y="0"/>
            <a:ext cx="4141994" cy="197817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FF22B3F-5DC1-4385-8B04-AAFA3090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3100" y="9152073"/>
            <a:ext cx="1559463" cy="11754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7B5690-2FB0-45E7-AEA0-88B671C2CD7E}"/>
              </a:ext>
            </a:extLst>
          </p:cNvPr>
          <p:cNvSpPr txBox="1"/>
          <p:nvPr/>
        </p:nvSpPr>
        <p:spPr>
          <a:xfrm>
            <a:off x="4605436" y="4229100"/>
            <a:ext cx="11777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8800" b="1" dirty="0"/>
              <a:t> </a:t>
            </a:r>
            <a:endParaRPr lang="fr-FR" sz="8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1EE377-9827-4BC7-91E3-7024CB22B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04174"/>
            <a:ext cx="1559464" cy="11961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896C87-0F13-4723-8120-640FDB751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98" y="4531807"/>
            <a:ext cx="1285875" cy="12573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F3D9898-F48D-4386-91DC-837EF6A429F3}"/>
              </a:ext>
            </a:extLst>
          </p:cNvPr>
          <p:cNvSpPr/>
          <p:nvPr/>
        </p:nvSpPr>
        <p:spPr>
          <a:xfrm>
            <a:off x="8610600" y="3835284"/>
            <a:ext cx="7007763" cy="3352800"/>
          </a:xfrm>
          <a:prstGeom prst="ellipse">
            <a:avLst/>
          </a:prstGeom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Activités phonologiques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8176FD-D005-4AE7-B6C3-CCECD1411E86}"/>
              </a:ext>
            </a:extLst>
          </p:cNvPr>
          <p:cNvSpPr txBox="1"/>
          <p:nvPr/>
        </p:nvSpPr>
        <p:spPr>
          <a:xfrm>
            <a:off x="1559464" y="1978171"/>
            <a:ext cx="918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Séquence de 20 minutes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A8CD1B-851E-49DF-882D-24E4B183E2D4}"/>
              </a:ext>
            </a:extLst>
          </p:cNvPr>
          <p:cNvSpPr txBox="1"/>
          <p:nvPr/>
        </p:nvSpPr>
        <p:spPr>
          <a:xfrm>
            <a:off x="891700" y="7284093"/>
            <a:ext cx="1052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Inscription des activités phonologiques à l’emploi du temps</a:t>
            </a:r>
          </a:p>
        </p:txBody>
      </p:sp>
    </p:spTree>
    <p:extLst>
      <p:ext uri="{BB962C8B-B14F-4D97-AF65-F5344CB8AC3E}">
        <p14:creationId xmlns:p14="http://schemas.microsoft.com/office/powerpoint/2010/main" val="183784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1061</Words>
  <Application>Microsoft Office PowerPoint</Application>
  <PresentationFormat>Personnalisé</PresentationFormat>
  <Paragraphs>132</Paragraphs>
  <Slides>34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Wingdings</vt:lpstr>
      <vt:lpstr>Open Sans Bold</vt:lpstr>
      <vt:lpstr>Arial</vt:lpstr>
      <vt:lpstr>Open Sans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directeurs 28 01 2020</dc:title>
  <dc:creator>mpepin</dc:creator>
  <cp:lastModifiedBy>mpepin</cp:lastModifiedBy>
  <cp:revision>112</cp:revision>
  <dcterms:created xsi:type="dcterms:W3CDTF">2006-08-16T00:00:00Z</dcterms:created>
  <dcterms:modified xsi:type="dcterms:W3CDTF">2021-02-18T00:07:34Z</dcterms:modified>
  <dc:identifier>DADyISMh-aU</dc:identifier>
</cp:coreProperties>
</file>