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2" r:id="rId7"/>
    <p:sldId id="261"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A15A"/>
    <a:srgbClr val="3700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0782048-DD2D-493A-87AA-8CFE97D54DAC}" type="datetimeFigureOut">
              <a:rPr lang="fr-FR" smtClean="0"/>
              <a:pPr/>
              <a:t>24/03/2022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95B00A-ABE9-494B-BFF7-4E5132E993A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782048-DD2D-493A-87AA-8CFE97D54DAC}" type="datetimeFigureOut">
              <a:rPr lang="fr-FR" smtClean="0"/>
              <a:pPr/>
              <a:t>24/03/2022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95B00A-ABE9-494B-BFF7-4E5132E993A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 Target="slide3.xml"/><Relationship Id="rId7" Type="http://schemas.openxmlformats.org/officeDocument/2006/relationships/slide" Target="slide7.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4.xml"/><Relationship Id="rId9" Type="http://schemas.openxmlformats.org/officeDocument/2006/relationships/image" Target="../media/image2.gif"/></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8" name="Rectangle 7"/>
          <p:cNvSpPr/>
          <p:nvPr/>
        </p:nvSpPr>
        <p:spPr>
          <a:xfrm>
            <a:off x="800986" y="763551"/>
            <a:ext cx="7542028" cy="923330"/>
          </a:xfrm>
          <a:prstGeom prst="rect">
            <a:avLst/>
          </a:prstGeom>
          <a:noFill/>
        </p:spPr>
        <p:txBody>
          <a:bodyPr wrap="none" lIns="91440" tIns="45720" rIns="91440" bIns="45720">
            <a:prstTxWarp prst="textArchUp">
              <a:avLst>
                <a:gd name="adj" fmla="val 10812133"/>
              </a:avLst>
            </a:prstTxWarp>
            <a:spAutoFit/>
            <a:scene3d>
              <a:camera prst="orthographicFront"/>
              <a:lightRig rig="glow" dir="tl">
                <a:rot lat="0" lon="0" rev="5400000"/>
              </a:lightRig>
            </a:scene3d>
            <a:sp3d extrusionH="57150" contourW="12700">
              <a:bevelT w="25400" h="25400"/>
              <a:contourClr>
                <a:schemeClr val="accent6">
                  <a:shade val="73000"/>
                </a:schemeClr>
              </a:contourClr>
            </a:sp3d>
          </a:bodyPr>
          <a:lstStyle/>
          <a:p>
            <a:pPr algn="ctr"/>
            <a:r>
              <a:rPr lang="fr-FR" sz="80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Le mange-lettres</a:t>
            </a:r>
            <a:endParaRPr lang="fr-FR" sz="8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9" name="ZoneTexte 8"/>
          <p:cNvSpPr txBox="1"/>
          <p:nvPr/>
        </p:nvSpPr>
        <p:spPr>
          <a:xfrm>
            <a:off x="73027" y="1638161"/>
            <a:ext cx="8990072" cy="1754326"/>
          </a:xfrm>
          <a:prstGeom prst="rect">
            <a:avLst/>
          </a:prstGeom>
          <a:noFill/>
        </p:spPr>
        <p:txBody>
          <a:bodyPr wrap="square" rtlCol="0">
            <a:spAutoFit/>
          </a:bodyPr>
          <a:lstStyle/>
          <a:p>
            <a:pPr algn="just"/>
            <a:r>
              <a:rPr lang="fr-FR" dirty="0" smtClean="0">
                <a:solidFill>
                  <a:schemeClr val="accent6">
                    <a:lumMod val="20000"/>
                    <a:lumOff val="80000"/>
                  </a:schemeClr>
                </a:solidFill>
              </a:rPr>
              <a:t>Un modèle (il suffit de remplacer ce texte par le vôtre) avec quelques variations de la vitesse d’effacement. Celle-ci peut être modifiée dans le menu animations/animation  personnalisée : dérouler le menu contextuel de l’animation (précédée d’une étoile rouge), choisir options d’effet et régler la vitesse.  Vous trouverez aussi un  mange-mots.</a:t>
            </a:r>
          </a:p>
          <a:p>
            <a:pPr algn="just"/>
            <a:r>
              <a:rPr lang="fr-FR" b="1" dirty="0" smtClean="0">
                <a:solidFill>
                  <a:srgbClr val="F8A15A"/>
                </a:solidFill>
              </a:rPr>
              <a:t>Attention</a:t>
            </a:r>
            <a:r>
              <a:rPr lang="fr-FR" dirty="0" smtClean="0">
                <a:solidFill>
                  <a:schemeClr val="accent6">
                    <a:lumMod val="20000"/>
                    <a:lumOff val="80000"/>
                  </a:schemeClr>
                </a:solidFill>
              </a:rPr>
              <a:t> : le fait de bouger la souris perturbe le défilement de l’animation, c’est pourquoi j’ai dû renoncer à insérer des boutons pause/reprise.</a:t>
            </a:r>
            <a:endParaRPr lang="fr-FR" dirty="0">
              <a:solidFill>
                <a:schemeClr val="accent6">
                  <a:lumMod val="20000"/>
                  <a:lumOff val="80000"/>
                </a:schemeClr>
              </a:solidFill>
            </a:endParaRPr>
          </a:p>
        </p:txBody>
      </p:sp>
      <p:sp>
        <p:nvSpPr>
          <p:cNvPr id="10" name="Rectangle à coins arrondis 9">
            <a:hlinkClick r:id="rId2" action="ppaction://hlinksldjump"/>
          </p:cNvPr>
          <p:cNvSpPr/>
          <p:nvPr/>
        </p:nvSpPr>
        <p:spPr>
          <a:xfrm>
            <a:off x="1194548" y="3684591"/>
            <a:ext cx="1679598" cy="766773"/>
          </a:xfrm>
          <a:prstGeom prst="roundRect">
            <a:avLst>
              <a:gd name="adj" fmla="val 48872"/>
            </a:avLst>
          </a:prstGeom>
          <a:solidFill>
            <a:srgbClr val="F8A15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fr-FR" sz="2000" b="1" dirty="0" smtClean="0">
                <a:solidFill>
                  <a:srgbClr val="370064"/>
                </a:solidFill>
              </a:rPr>
              <a:t>Lettres</a:t>
            </a:r>
          </a:p>
          <a:p>
            <a:pPr algn="ctr"/>
            <a:r>
              <a:rPr lang="fr-FR" sz="2000" b="1" dirty="0" smtClean="0">
                <a:solidFill>
                  <a:srgbClr val="370064"/>
                </a:solidFill>
              </a:rPr>
              <a:t>vitesse 0,2 </a:t>
            </a:r>
            <a:endParaRPr lang="fr-FR" sz="2000" b="1" dirty="0">
              <a:solidFill>
                <a:srgbClr val="370064"/>
              </a:solidFill>
            </a:endParaRPr>
          </a:p>
        </p:txBody>
      </p:sp>
      <p:sp>
        <p:nvSpPr>
          <p:cNvPr id="11" name="Rectangle à coins arrondis 10">
            <a:hlinkClick r:id="rId3" action="ppaction://hlinksldjump"/>
          </p:cNvPr>
          <p:cNvSpPr/>
          <p:nvPr/>
        </p:nvSpPr>
        <p:spPr>
          <a:xfrm>
            <a:off x="3732201" y="3684591"/>
            <a:ext cx="1679598" cy="766773"/>
          </a:xfrm>
          <a:prstGeom prst="roundRect">
            <a:avLst>
              <a:gd name="adj" fmla="val 48872"/>
            </a:avLst>
          </a:prstGeom>
          <a:solidFill>
            <a:srgbClr val="F8A15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fr-FR" sz="2000" b="1" dirty="0" smtClean="0">
                <a:solidFill>
                  <a:srgbClr val="370064"/>
                </a:solidFill>
              </a:rPr>
              <a:t>Lettres</a:t>
            </a:r>
          </a:p>
          <a:p>
            <a:pPr algn="ctr"/>
            <a:r>
              <a:rPr lang="fr-FR" sz="2000" b="1" dirty="0" smtClean="0">
                <a:solidFill>
                  <a:srgbClr val="370064"/>
                </a:solidFill>
              </a:rPr>
              <a:t>vitesse 0,1 </a:t>
            </a:r>
            <a:endParaRPr lang="fr-FR" sz="2000" b="1" dirty="0">
              <a:solidFill>
                <a:srgbClr val="370064"/>
              </a:solidFill>
            </a:endParaRPr>
          </a:p>
        </p:txBody>
      </p:sp>
      <p:sp>
        <p:nvSpPr>
          <p:cNvPr id="12" name="Rectangle à coins arrondis 11">
            <a:hlinkClick r:id="rId4" action="ppaction://hlinksldjump"/>
          </p:cNvPr>
          <p:cNvSpPr/>
          <p:nvPr/>
        </p:nvSpPr>
        <p:spPr>
          <a:xfrm>
            <a:off x="6269854" y="3684591"/>
            <a:ext cx="1679598" cy="766773"/>
          </a:xfrm>
          <a:prstGeom prst="roundRect">
            <a:avLst>
              <a:gd name="adj" fmla="val 48872"/>
            </a:avLst>
          </a:prstGeom>
          <a:solidFill>
            <a:srgbClr val="F8A15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fr-FR" sz="2000" b="1" dirty="0" smtClean="0">
                <a:solidFill>
                  <a:srgbClr val="370064"/>
                </a:solidFill>
              </a:rPr>
              <a:t>Lettres</a:t>
            </a:r>
          </a:p>
          <a:p>
            <a:pPr algn="ctr"/>
            <a:r>
              <a:rPr lang="fr-FR" sz="2000" b="1" dirty="0" smtClean="0">
                <a:solidFill>
                  <a:srgbClr val="370064"/>
                </a:solidFill>
              </a:rPr>
              <a:t>vitesse 0,05 </a:t>
            </a:r>
            <a:endParaRPr lang="fr-FR" sz="2000" b="1" dirty="0">
              <a:solidFill>
                <a:srgbClr val="370064"/>
              </a:solidFill>
            </a:endParaRPr>
          </a:p>
        </p:txBody>
      </p:sp>
      <p:sp>
        <p:nvSpPr>
          <p:cNvPr id="13" name="Rectangle à coins arrondis 12">
            <a:hlinkClick r:id="rId5" action="ppaction://hlinksldjump"/>
          </p:cNvPr>
          <p:cNvSpPr/>
          <p:nvPr/>
        </p:nvSpPr>
        <p:spPr>
          <a:xfrm>
            <a:off x="1194548" y="4779981"/>
            <a:ext cx="1679598" cy="766773"/>
          </a:xfrm>
          <a:prstGeom prst="roundRect">
            <a:avLst>
              <a:gd name="adj" fmla="val 48872"/>
            </a:avLst>
          </a:prstGeom>
          <a:solidFill>
            <a:srgbClr val="F8A15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fr-FR" sz="2000" b="1" dirty="0" smtClean="0">
                <a:solidFill>
                  <a:srgbClr val="370064"/>
                </a:solidFill>
              </a:rPr>
              <a:t>Mots</a:t>
            </a:r>
          </a:p>
          <a:p>
            <a:pPr algn="ctr"/>
            <a:r>
              <a:rPr lang="fr-FR" sz="2000" b="1" dirty="0" smtClean="0">
                <a:solidFill>
                  <a:srgbClr val="370064"/>
                </a:solidFill>
              </a:rPr>
              <a:t>Vitesse 1,5 </a:t>
            </a:r>
            <a:endParaRPr lang="fr-FR" sz="2000" b="1" dirty="0">
              <a:solidFill>
                <a:srgbClr val="370064"/>
              </a:solidFill>
            </a:endParaRPr>
          </a:p>
        </p:txBody>
      </p:sp>
      <p:sp>
        <p:nvSpPr>
          <p:cNvPr id="14" name="Rectangle à coins arrondis 13">
            <a:hlinkClick r:id="rId6" action="ppaction://hlinksldjump"/>
          </p:cNvPr>
          <p:cNvSpPr/>
          <p:nvPr/>
        </p:nvSpPr>
        <p:spPr>
          <a:xfrm>
            <a:off x="3732201" y="4779981"/>
            <a:ext cx="1679598" cy="766773"/>
          </a:xfrm>
          <a:prstGeom prst="roundRect">
            <a:avLst>
              <a:gd name="adj" fmla="val 48872"/>
            </a:avLst>
          </a:prstGeom>
          <a:solidFill>
            <a:srgbClr val="F8A15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fr-FR" sz="2000" b="1" dirty="0" smtClean="0">
                <a:solidFill>
                  <a:srgbClr val="370064"/>
                </a:solidFill>
              </a:rPr>
              <a:t>Mots</a:t>
            </a:r>
          </a:p>
          <a:p>
            <a:pPr algn="ctr"/>
            <a:r>
              <a:rPr lang="fr-FR" sz="2000" b="1" smtClean="0">
                <a:solidFill>
                  <a:srgbClr val="370064"/>
                </a:solidFill>
              </a:rPr>
              <a:t>Vitesse 1 </a:t>
            </a:r>
            <a:endParaRPr lang="fr-FR" sz="2000" b="1" dirty="0">
              <a:solidFill>
                <a:srgbClr val="370064"/>
              </a:solidFill>
            </a:endParaRPr>
          </a:p>
        </p:txBody>
      </p:sp>
      <p:sp>
        <p:nvSpPr>
          <p:cNvPr id="15" name="Rectangle à coins arrondis 14">
            <a:hlinkClick r:id="rId7" action="ppaction://hlinksldjump"/>
          </p:cNvPr>
          <p:cNvSpPr/>
          <p:nvPr/>
        </p:nvSpPr>
        <p:spPr>
          <a:xfrm>
            <a:off x="6269854" y="4779981"/>
            <a:ext cx="1679598" cy="766773"/>
          </a:xfrm>
          <a:prstGeom prst="roundRect">
            <a:avLst>
              <a:gd name="adj" fmla="val 48872"/>
            </a:avLst>
          </a:prstGeom>
          <a:solidFill>
            <a:srgbClr val="F8A15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tIns="0" rIns="0" bIns="36000" rtlCol="0" anchor="ctr"/>
          <a:lstStyle/>
          <a:p>
            <a:pPr algn="ctr"/>
            <a:r>
              <a:rPr lang="fr-FR" sz="2000" b="1" dirty="0" smtClean="0">
                <a:solidFill>
                  <a:srgbClr val="370064"/>
                </a:solidFill>
              </a:rPr>
              <a:t>Mots</a:t>
            </a:r>
          </a:p>
          <a:p>
            <a:pPr algn="ctr"/>
            <a:r>
              <a:rPr lang="fr-FR" sz="2000" b="1" dirty="0" smtClean="0">
                <a:solidFill>
                  <a:srgbClr val="370064"/>
                </a:solidFill>
              </a:rPr>
              <a:t>vitesse 0,5 </a:t>
            </a:r>
            <a:endParaRPr lang="fr-FR" sz="2000" b="1" dirty="0">
              <a:solidFill>
                <a:srgbClr val="370064"/>
              </a:solidFill>
            </a:endParaRPr>
          </a:p>
        </p:txBody>
      </p:sp>
      <p:pic>
        <p:nvPicPr>
          <p:cNvPr id="16" name="Image 15" descr="eve6.gif"/>
          <p:cNvPicPr>
            <a:picLocks noChangeAspect="1"/>
          </p:cNvPicPr>
          <p:nvPr/>
        </p:nvPicPr>
        <p:blipFill>
          <a:blip r:embed="rId8" cstate="print"/>
          <a:stretch>
            <a:fillRect/>
          </a:stretch>
        </p:blipFill>
        <p:spPr>
          <a:xfrm>
            <a:off x="409518" y="6094449"/>
            <a:ext cx="476250" cy="371475"/>
          </a:xfrm>
          <a:prstGeom prst="rect">
            <a:avLst/>
          </a:prstGeom>
        </p:spPr>
      </p:pic>
      <p:pic>
        <p:nvPicPr>
          <p:cNvPr id="17" name="Image 16" descr="bye.gif">
            <a:hlinkClick r:id="" action="ppaction://hlinkshowjump?jump=endshow"/>
          </p:cNvPr>
          <p:cNvPicPr>
            <a:picLocks noChangeAspect="1"/>
          </p:cNvPicPr>
          <p:nvPr/>
        </p:nvPicPr>
        <p:blipFill>
          <a:blip r:embed="rId9" cstate="print"/>
          <a:stretch>
            <a:fillRect/>
          </a:stretch>
        </p:blipFill>
        <p:spPr>
          <a:xfrm>
            <a:off x="7967709" y="5984911"/>
            <a:ext cx="1026723" cy="57943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afterEffect">
                                  <p:stCondLst>
                                    <p:cond delay="500"/>
                                  </p:stCondLst>
                                  <p:iterate type="lt">
                                    <p:tmAbs val="500"/>
                                  </p:iterate>
                                  <p:childTnLst>
                                    <p:set>
                                      <p:cBhvr>
                                        <p:cTn id="6" dur="1" fill="hold">
                                          <p:stCondLst>
                                            <p:cond delay="0"/>
                                          </p:stCondLst>
                                        </p:cTn>
                                        <p:tgtEl>
                                          <p:spTgt spid="8"/>
                                        </p:tgtEl>
                                        <p:attrNameLst>
                                          <p:attrName>style.visibility</p:attrName>
                                        </p:attrNameLst>
                                      </p:cBhvr>
                                      <p:to>
                                        <p:strVal val="hidden"/>
                                      </p:to>
                                    </p:set>
                                  </p:childTnLst>
                                </p:cTn>
                              </p:par>
                            </p:childTnLst>
                          </p:cTn>
                        </p:par>
                        <p:par>
                          <p:cTn id="7" fill="hold">
                            <p:stCondLst>
                              <p:cond delay="7501"/>
                            </p:stCondLst>
                            <p:childTnLst>
                              <p:par>
                                <p:cTn id="8" presetID="1" presetClass="entr" presetSubtype="0" fill="hold" grpId="1" nodeType="afterEffect">
                                  <p:stCondLst>
                                    <p:cond delay="500"/>
                                  </p:stCondLst>
                                  <p:iterate type="lt">
                                    <p:tmAbs val="0"/>
                                  </p:iterate>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199382"/>
            <a:ext cx="9144000" cy="6459236"/>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 trois grosses araignées velues, une belle verrue, un peu de bave de crapaud, quelques orties, une formule mystérieuse, et après deux heures de cuisson, la potion est prête ! Alors la sorcière enfourche son balai magique et vole vers la montagne où habite un ogre très laid et très méchant. Ils boivent un verre de potion magique mais la sorcière a fait une erreur de dosage et ils se transforment en malicieux lutins ! Finies les méchancetés ! Maintenant, ils aideront les animaux de la forêt !</a:t>
            </a:r>
          </a:p>
        </p:txBody>
      </p:sp>
      <p:sp>
        <p:nvSpPr>
          <p:cNvPr id="8" name="Flèche droite 7">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lt">
                                    <p:tmAbs val="20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199382"/>
            <a:ext cx="9144000" cy="6459236"/>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 trois grosses araignées velues, une belle verrue, un peu de bave de crapaud, quelques orties, une formule mystérieuse, et après deux heures de cuisson, la potion est prête ! Alors la sorcière enfourche son balai magique et vole vers la montagne où habite un ogre très laid et très méchant. Ils boivent un verre de potion magique mais la sorcière a fait une erreur de dosage et ils se transforment en malicieux lutins ! Finies les méchancetés ! Maintenant, ils aideront les animaux de la forêt !</a:t>
            </a:r>
          </a:p>
        </p:txBody>
      </p:sp>
      <p:sp>
        <p:nvSpPr>
          <p:cNvPr id="9" name="Flèche droite 8">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lt">
                                    <p:tmAbs val="10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199382"/>
            <a:ext cx="9144000" cy="6459236"/>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 trois grosses araignées velues, une belle verrue, un peu de bave de crapaud, quelques orties, une formule mystérieuse, et après deux heures de cuisson, la potion est prête ! Alors la sorcière enfourche son balai magique et vole vers la montagne où habite un ogre très laid et très méchant. Ils boivent un verre de potion magique mais la sorcière a fait une erreur de dosage et ils se transforment en malicieux lutins ! Finies les méchancetés ! Maintenant, ils aideront les animaux de la forêt !</a:t>
            </a:r>
          </a:p>
        </p:txBody>
      </p:sp>
      <p:sp>
        <p:nvSpPr>
          <p:cNvPr id="9" name="Flèche droite 8">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lt">
                                    <p:tmAbs val="5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199382"/>
            <a:ext cx="9144000" cy="6459236"/>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 trois grosses araignées velues, une belle verrue, un peu de bave de crapaud, quelques orties, une formule mystérieuse, et après deux heures de cuisson, la potion est prête ! Alors la sorcière enfourche son balai magique et vole vers la montagne où habite un ogre très laid et très méchant. Ils boivent un verre de potion magique mais la sorcière a fait une erreur de dosage et ils se transforment en malicieux lutins ! Finies les méchancetés ! Maintenant, ils aideront les animaux de la forêt !</a:t>
            </a:r>
          </a:p>
        </p:txBody>
      </p:sp>
      <p:sp>
        <p:nvSpPr>
          <p:cNvPr id="9" name="Flèche droite 8">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wd">
                                    <p:tmAbs val="150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199382"/>
            <a:ext cx="9144000" cy="6459236"/>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 trois grosses araignées velues, une belle verrue, un peu de bave de crapaud, quelques orties, une formule mystérieuse, et après deux heures de cuisson, la potion est prête ! Alors la sorcière enfourche son balai magique et vole vers la montagne où habite un ogre très laid et très méchant. Ils boivent un verre de potion magique mais la sorcière a fait une erreur de dosage et ils se transforment en malicieux lutins ! Finies les méchancetés ! Maintenant, ils aideront les animaux de la forêt !</a:t>
            </a:r>
          </a:p>
        </p:txBody>
      </p:sp>
      <p:sp>
        <p:nvSpPr>
          <p:cNvPr id="9" name="Flèche droite 8">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wd">
                                    <p:tmAbs val="100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199382"/>
            <a:ext cx="9144000" cy="6459236"/>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 trois grosses araignées velues, une belle verrue, un peu de bave de crapaud, quelques orties, une formule mystérieuse, et après deux heures de cuisson, la potion est prête ! Alors la sorcière enfourche son balai magique et vole vers la montagne où habite un ogre très laid et très méchant. Ils boivent un verre de potion magique mais la sorcière a fait une erreur de dosage et ils se transforment en malicieux lutins ! Finies les méchancetés ! Maintenant, ils aideront les animaux de la forêt !</a:t>
            </a:r>
          </a:p>
        </p:txBody>
      </p:sp>
      <p:sp>
        <p:nvSpPr>
          <p:cNvPr id="9" name="Flèche droite 8">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wd">
                                    <p:tmAbs val="50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
        <p:nvSpPr>
          <p:cNvPr id="6" name="AutoShape 3">
            <a:hlinkClick r:id="" action="ppaction://noaction" highlightClick="1"/>
          </p:cNvPr>
          <p:cNvSpPr>
            <a:spLocks noChangeArrowheads="1"/>
          </p:cNvSpPr>
          <p:nvPr/>
        </p:nvSpPr>
        <p:spPr bwMode="auto">
          <a:xfrm>
            <a:off x="0" y="0"/>
            <a:ext cx="9144000" cy="6858000"/>
          </a:xfrm>
          <a:prstGeom prst="actionButtonBlank">
            <a:avLst/>
          </a:prstGeom>
          <a:solidFill>
            <a:srgbClr val="370064"/>
          </a:solidFill>
          <a:ln w="9525">
            <a:no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7" name="AutoShape 4">
            <a:hlinkClick r:id="" action="ppaction://noaction" highlightClick="1">
              <a:snd r:embed="rId2" name="click.wav"/>
            </a:hlinkClick>
          </p:cNvPr>
          <p:cNvSpPr>
            <a:spLocks noChangeArrowheads="1"/>
          </p:cNvSpPr>
          <p:nvPr/>
        </p:nvSpPr>
        <p:spPr bwMode="auto">
          <a:xfrm>
            <a:off x="0" y="2784705"/>
            <a:ext cx="9144000" cy="1288590"/>
          </a:xfrm>
          <a:prstGeom prst="actionButtonBlank">
            <a:avLst/>
          </a:prstGeom>
          <a:solidFill>
            <a:srgbClr val="370064"/>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72000" tIns="108000" rIns="72000" bIns="144000" anchor="ctr">
            <a:spAutoFit/>
          </a:bodyPr>
          <a:lstStyle/>
          <a:p>
            <a:pPr algn="just">
              <a:lnSpc>
                <a:spcPct val="140000"/>
              </a:lnSpc>
            </a:pPr>
            <a:r>
              <a:rPr lang="fr-FR" sz="2400" spc="100" dirty="0" smtClean="0">
                <a:solidFill>
                  <a:schemeClr val="bg1"/>
                </a:solidFill>
                <a:latin typeface="Verdana" pitchFamily="34" charset="0"/>
              </a:rPr>
              <a:t>Dans la cave du château hanté, une affreuse sorcière bossue prépare sa potion dans un énorme chaudron </a:t>
            </a:r>
            <a:r>
              <a:rPr lang="fr-FR" sz="2400" spc="100" dirty="0" smtClean="0">
                <a:solidFill>
                  <a:schemeClr val="bg1"/>
                </a:solidFill>
                <a:latin typeface="Verdana" pitchFamily="34" charset="0"/>
              </a:rPr>
              <a:t>:</a:t>
            </a:r>
            <a:endParaRPr lang="fr-FR" sz="2400" spc="100" dirty="0" smtClean="0">
              <a:solidFill>
                <a:schemeClr val="bg1"/>
              </a:solidFill>
              <a:latin typeface="Verdana" pitchFamily="34" charset="0"/>
            </a:endParaRPr>
          </a:p>
        </p:txBody>
      </p:sp>
      <p:sp>
        <p:nvSpPr>
          <p:cNvPr id="9" name="Flèche droite 8">
            <a:hlinkClick r:id="" action="ppaction://hlinkshowjump?jump=nextslide"/>
          </p:cNvPr>
          <p:cNvSpPr/>
          <p:nvPr/>
        </p:nvSpPr>
        <p:spPr>
          <a:xfrm>
            <a:off x="8150274" y="6313527"/>
            <a:ext cx="730260" cy="328617"/>
          </a:xfrm>
          <a:prstGeom prst="rightArrow">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7297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500"/>
                                  </p:stCondLst>
                                  <p:iterate type="wd">
                                    <p:tmAbs val="500"/>
                                  </p:iterate>
                                  <p:childTnLst>
                                    <p:set>
                                      <p:cBhvr>
                                        <p:cTn id="6"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805</Words>
  <Application>Microsoft Office PowerPoint</Application>
  <PresentationFormat>Affichage à l'écran (4:3)</PresentationFormat>
  <Paragraphs>22</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Verdana</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Evelyne LYONNAZ</dc:creator>
  <cp:lastModifiedBy>mpepin</cp:lastModifiedBy>
  <cp:revision>20</cp:revision>
  <dcterms:created xsi:type="dcterms:W3CDTF">2009-11-06T18:26:10Z</dcterms:created>
  <dcterms:modified xsi:type="dcterms:W3CDTF">2022-03-24T16:23:21Z</dcterms:modified>
</cp:coreProperties>
</file>