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4" r:id="rId1"/>
  </p:sldMasterIdLst>
  <p:notesMasterIdLst>
    <p:notesMasterId r:id="rId11"/>
  </p:notesMasterIdLst>
  <p:handoutMasterIdLst>
    <p:handoutMasterId r:id="rId12"/>
  </p:handoutMasterIdLst>
  <p:sldIdLst>
    <p:sldId id="257" r:id="rId2"/>
    <p:sldId id="403" r:id="rId3"/>
    <p:sldId id="404" r:id="rId4"/>
    <p:sldId id="271" r:id="rId5"/>
    <p:sldId id="272" r:id="rId6"/>
    <p:sldId id="405" r:id="rId7"/>
    <p:sldId id="407" r:id="rId8"/>
    <p:sldId id="406" r:id="rId9"/>
    <p:sldId id="260" r:id="rId10"/>
  </p:sldIdLst>
  <p:sldSz cx="9144000" cy="6858000" type="screen4x3"/>
  <p:notesSz cx="6888163" cy="10020300"/>
  <p:embeddedFontLst>
    <p:embeddedFont>
      <p:font typeface="Calibri" panose="020F0502020204030204" pitchFamily="34" charset="0"/>
      <p:regular r:id="rId13"/>
      <p:bold r:id="rId14"/>
      <p:italic r:id="rId15"/>
      <p:boldItalic r:id="rId16"/>
    </p:embeddedFont>
    <p:embeddedFont>
      <p:font typeface="Eras Medium ITC" panose="020B0602030504020804" pitchFamily="34" charset="0"/>
      <p:regular r:id="rId17"/>
    </p:embeddedFont>
    <p:embeddedFont>
      <p:font typeface="Segoe UI Light" panose="020B0502040204020203" pitchFamily="34" charset="0"/>
      <p:regular r:id="rId18"/>
    </p:embeddedFont>
  </p:embeddedFontLst>
  <p:defaultTextStyle>
    <a:defPPr>
      <a:defRPr lang="fr-FR"/>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23638F"/>
    <a:srgbClr val="E0C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660"/>
  </p:normalViewPr>
  <p:slideViewPr>
    <p:cSldViewPr snapToGrid="0">
      <p:cViewPr varScale="1">
        <p:scale>
          <a:sx n="59" d="100"/>
          <a:sy n="59" d="100"/>
        </p:scale>
        <p:origin x="108"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5621" cy="501496"/>
          </a:xfrm>
          <a:prstGeom prst="rect">
            <a:avLst/>
          </a:prstGeom>
        </p:spPr>
        <p:txBody>
          <a:bodyPr vert="horz" lIns="92428" tIns="46214" rIns="92428" bIns="46214" rtlCol="0"/>
          <a:lstStyle>
            <a:lvl1pPr algn="l">
              <a:defRPr sz="1200"/>
            </a:lvl1pPr>
          </a:lstStyle>
          <a:p>
            <a:endParaRPr lang="fr-FR"/>
          </a:p>
        </p:txBody>
      </p:sp>
      <p:sp>
        <p:nvSpPr>
          <p:cNvPr id="3" name="Espace réservé de la date 2"/>
          <p:cNvSpPr>
            <a:spLocks noGrp="1"/>
          </p:cNvSpPr>
          <p:nvPr>
            <p:ph type="dt" sz="quarter" idx="1"/>
          </p:nvPr>
        </p:nvSpPr>
        <p:spPr>
          <a:xfrm>
            <a:off x="3900934" y="0"/>
            <a:ext cx="2985621" cy="501496"/>
          </a:xfrm>
          <a:prstGeom prst="rect">
            <a:avLst/>
          </a:prstGeom>
        </p:spPr>
        <p:txBody>
          <a:bodyPr vert="horz" lIns="92428" tIns="46214" rIns="92428" bIns="46214" rtlCol="0"/>
          <a:lstStyle>
            <a:lvl1pPr algn="r">
              <a:defRPr sz="1200"/>
            </a:lvl1pPr>
          </a:lstStyle>
          <a:p>
            <a:fld id="{3282AE3E-4218-4884-B9F6-6801E313C508}" type="datetimeFigureOut">
              <a:rPr lang="fr-FR" smtClean="0"/>
              <a:pPr/>
              <a:t>07/04/2020</a:t>
            </a:fld>
            <a:endParaRPr lang="fr-FR"/>
          </a:p>
        </p:txBody>
      </p:sp>
      <p:sp>
        <p:nvSpPr>
          <p:cNvPr id="4" name="Espace réservé du pied de page 3"/>
          <p:cNvSpPr>
            <a:spLocks noGrp="1"/>
          </p:cNvSpPr>
          <p:nvPr>
            <p:ph type="ftr" sz="quarter" idx="2"/>
          </p:nvPr>
        </p:nvSpPr>
        <p:spPr>
          <a:xfrm>
            <a:off x="1" y="9517202"/>
            <a:ext cx="2985621" cy="501496"/>
          </a:xfrm>
          <a:prstGeom prst="rect">
            <a:avLst/>
          </a:prstGeom>
        </p:spPr>
        <p:txBody>
          <a:bodyPr vert="horz" lIns="92428" tIns="46214" rIns="92428" bIns="4621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0934" y="9517202"/>
            <a:ext cx="2985621" cy="501496"/>
          </a:xfrm>
          <a:prstGeom prst="rect">
            <a:avLst/>
          </a:prstGeom>
        </p:spPr>
        <p:txBody>
          <a:bodyPr vert="horz" lIns="92428" tIns="46214" rIns="92428" bIns="46214" rtlCol="0" anchor="b"/>
          <a:lstStyle>
            <a:lvl1pPr algn="r">
              <a:defRPr sz="1200"/>
            </a:lvl1pPr>
          </a:lstStyle>
          <a:p>
            <a:fld id="{44D89C96-DB1E-426F-8E03-4619A0617D21}"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84870" cy="502755"/>
          </a:xfrm>
          <a:prstGeom prst="rect">
            <a:avLst/>
          </a:prstGeom>
        </p:spPr>
        <p:txBody>
          <a:bodyPr vert="horz" lIns="92428" tIns="46214" rIns="92428" bIns="46214" rtlCol="0"/>
          <a:lstStyle>
            <a:lvl1pPr algn="l" eaLnBrk="1" fontAlgn="auto" hangingPunct="1">
              <a:spcBef>
                <a:spcPts val="0"/>
              </a:spcBef>
              <a:spcAft>
                <a:spcPts val="0"/>
              </a:spcAft>
              <a:defRPr sz="1200" smtClean="0">
                <a:latin typeface="+mn-lt"/>
              </a:defRPr>
            </a:lvl1pPr>
          </a:lstStyle>
          <a:p>
            <a:pPr>
              <a:defRPr/>
            </a:pPr>
            <a:endParaRPr lang="fr-FR"/>
          </a:p>
        </p:txBody>
      </p:sp>
      <p:sp>
        <p:nvSpPr>
          <p:cNvPr id="3" name="Espace réservé de la date 2"/>
          <p:cNvSpPr>
            <a:spLocks noGrp="1"/>
          </p:cNvSpPr>
          <p:nvPr>
            <p:ph type="dt" idx="1"/>
          </p:nvPr>
        </p:nvSpPr>
        <p:spPr>
          <a:xfrm>
            <a:off x="3901700" y="0"/>
            <a:ext cx="2984870" cy="502755"/>
          </a:xfrm>
          <a:prstGeom prst="rect">
            <a:avLst/>
          </a:prstGeom>
        </p:spPr>
        <p:txBody>
          <a:bodyPr vert="horz" lIns="92428" tIns="46214" rIns="92428" bIns="46214" rtlCol="0"/>
          <a:lstStyle>
            <a:lvl1pPr algn="r" eaLnBrk="1" fontAlgn="auto" hangingPunct="1">
              <a:spcBef>
                <a:spcPts val="0"/>
              </a:spcBef>
              <a:spcAft>
                <a:spcPts val="0"/>
              </a:spcAft>
              <a:defRPr sz="1200" smtClean="0">
                <a:latin typeface="+mn-lt"/>
              </a:defRPr>
            </a:lvl1pPr>
          </a:lstStyle>
          <a:p>
            <a:pPr>
              <a:defRPr/>
            </a:pPr>
            <a:fld id="{296E3FE0-4033-4FBA-8AA8-BFE27E9308B6}" type="datetimeFigureOut">
              <a:rPr lang="fr-FR"/>
              <a:pPr>
                <a:defRPr/>
              </a:pPr>
              <a:t>07/04/2020</a:t>
            </a:fld>
            <a:endParaRPr lang="fr-FR"/>
          </a:p>
        </p:txBody>
      </p:sp>
      <p:sp>
        <p:nvSpPr>
          <p:cNvPr id="4" name="Espace réservé de l'image des diapositives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2428" tIns="46214" rIns="92428" bIns="46214" rtlCol="0" anchor="ctr"/>
          <a:lstStyle/>
          <a:p>
            <a:pPr lvl="0"/>
            <a:endParaRPr lang="fr-FR" noProof="0"/>
          </a:p>
        </p:txBody>
      </p:sp>
      <p:sp>
        <p:nvSpPr>
          <p:cNvPr id="5" name="Espace réservé des commentaires 4"/>
          <p:cNvSpPr>
            <a:spLocks noGrp="1"/>
          </p:cNvSpPr>
          <p:nvPr>
            <p:ph type="body" sz="quarter" idx="3"/>
          </p:nvPr>
        </p:nvSpPr>
        <p:spPr>
          <a:xfrm>
            <a:off x="688817" y="4822270"/>
            <a:ext cx="5510530" cy="3945493"/>
          </a:xfrm>
          <a:prstGeom prst="rect">
            <a:avLst/>
          </a:prstGeom>
        </p:spPr>
        <p:txBody>
          <a:bodyPr vert="horz" lIns="92428" tIns="46214" rIns="92428" bIns="4621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2" y="9517546"/>
            <a:ext cx="2984870" cy="502754"/>
          </a:xfrm>
          <a:prstGeom prst="rect">
            <a:avLst/>
          </a:prstGeom>
        </p:spPr>
        <p:txBody>
          <a:bodyPr vert="horz" lIns="92428" tIns="46214" rIns="92428" bIns="46214" rtlCol="0" anchor="b"/>
          <a:lstStyle>
            <a:lvl1pPr algn="l" eaLnBrk="1" fontAlgn="auto" hangingPunct="1">
              <a:spcBef>
                <a:spcPts val="0"/>
              </a:spcBef>
              <a:spcAft>
                <a:spcPts val="0"/>
              </a:spcAft>
              <a:defRPr sz="1200" smtClean="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901700" y="9517546"/>
            <a:ext cx="2984870" cy="502754"/>
          </a:xfrm>
          <a:prstGeom prst="rect">
            <a:avLst/>
          </a:prstGeom>
        </p:spPr>
        <p:txBody>
          <a:bodyPr vert="horz" wrap="square" lIns="92428" tIns="46214" rIns="92428" bIns="46214" numCol="1" anchor="b" anchorCtr="0" compatLnSpc="1">
            <a:prstTxWarp prst="textNoShape">
              <a:avLst/>
            </a:prstTxWarp>
          </a:bodyPr>
          <a:lstStyle>
            <a:lvl1pPr algn="r" eaLnBrk="1" hangingPunct="1">
              <a:defRPr sz="1200"/>
            </a:lvl1pPr>
          </a:lstStyle>
          <a:p>
            <a:fld id="{914FFD53-02DD-46A3-8687-D9D3686CE39F}"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L’enquête Timss3 (2015), qui mesure les résultats en mathématiques et en sciences des élèves de CM1, montre qu’avec 488 points en mathématiques et 487 points en sciences, la France se situe en deçà de la moyenne internationale (500 points en mathématiques et en sciences) et de la moyenne européenne.</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Principe du « compte est bon » avec un nombre-cible / L’élève est acteur / « L’</a:t>
            </a:r>
            <a:r>
              <a:rPr lang="fr-FR" sz="1200" b="0" i="0" kern="1200" dirty="0" err="1">
                <a:solidFill>
                  <a:schemeClr val="tx1"/>
                </a:solidFill>
                <a:effectLst/>
                <a:latin typeface="+mn-lt"/>
                <a:ea typeface="+mn-ea"/>
                <a:cs typeface="+mn-cs"/>
              </a:rPr>
              <a:t>automath</a:t>
            </a:r>
            <a:r>
              <a:rPr lang="fr-FR" sz="1200" b="0" i="0" kern="1200" dirty="0">
                <a:solidFill>
                  <a:schemeClr val="tx1"/>
                </a:solidFill>
                <a:effectLst/>
                <a:latin typeface="+mn-lt"/>
                <a:ea typeface="+mn-ea"/>
                <a:cs typeface="+mn-cs"/>
              </a:rPr>
              <a:t> » ne fonctionne plus / Sollicitation des connaissances automatisées / Donne du sens aux nombres et aux opérations / Principe non naturel qui consolide le calcul direct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Pratique de la décomposition des nombres /Ressort ludique naturel (défi)</a:t>
            </a:r>
            <a:r>
              <a:rPr lang="fr-FR" dirty="0"/>
              <a:t> </a:t>
            </a:r>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62426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3</a:t>
            </a:fld>
            <a:endParaRPr lang="fr-FR"/>
          </a:p>
        </p:txBody>
      </p:sp>
    </p:spTree>
    <p:extLst>
      <p:ext uri="{BB962C8B-B14F-4D97-AF65-F5344CB8AC3E}">
        <p14:creationId xmlns:p14="http://schemas.microsoft.com/office/powerpoint/2010/main" val="266610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4</a:t>
            </a:fld>
            <a:endParaRPr lang="fr-FR"/>
          </a:p>
        </p:txBody>
      </p:sp>
    </p:spTree>
    <p:extLst>
      <p:ext uri="{BB962C8B-B14F-4D97-AF65-F5344CB8AC3E}">
        <p14:creationId xmlns:p14="http://schemas.microsoft.com/office/powerpoint/2010/main" val="370610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5</a:t>
            </a:fld>
            <a:endParaRPr lang="fr-FR"/>
          </a:p>
        </p:txBody>
      </p:sp>
    </p:spTree>
    <p:extLst>
      <p:ext uri="{BB962C8B-B14F-4D97-AF65-F5344CB8AC3E}">
        <p14:creationId xmlns:p14="http://schemas.microsoft.com/office/powerpoint/2010/main" val="226222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6</a:t>
            </a:fld>
            <a:endParaRPr lang="fr-FR"/>
          </a:p>
        </p:txBody>
      </p:sp>
    </p:spTree>
    <p:extLst>
      <p:ext uri="{BB962C8B-B14F-4D97-AF65-F5344CB8AC3E}">
        <p14:creationId xmlns:p14="http://schemas.microsoft.com/office/powerpoint/2010/main" val="137805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7</a:t>
            </a:fld>
            <a:endParaRPr lang="fr-FR"/>
          </a:p>
        </p:txBody>
      </p:sp>
    </p:spTree>
    <p:extLst>
      <p:ext uri="{BB962C8B-B14F-4D97-AF65-F5344CB8AC3E}">
        <p14:creationId xmlns:p14="http://schemas.microsoft.com/office/powerpoint/2010/main" val="121678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8</a:t>
            </a:fld>
            <a:endParaRPr lang="fr-FR"/>
          </a:p>
        </p:txBody>
      </p:sp>
    </p:spTree>
    <p:extLst>
      <p:ext uri="{BB962C8B-B14F-4D97-AF65-F5344CB8AC3E}">
        <p14:creationId xmlns:p14="http://schemas.microsoft.com/office/powerpoint/2010/main" val="200860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Cliquez pour modifier le style du titre</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20" name="Image 19" descr="Frame.png"/>
          <p:cNvPicPr>
            <a:picLocks noChangeAspect="1"/>
          </p:cNvPicPr>
          <p:nvPr userDrawn="1"/>
        </p:nvPicPr>
        <p:blipFill>
          <a:blip r:embed="rId2" cstate="print"/>
          <a:stretch>
            <a:fillRect/>
          </a:stretch>
        </p:blipFill>
        <p:spPr>
          <a:xfrm>
            <a:off x="0" y="0"/>
            <a:ext cx="9144000" cy="880599"/>
          </a:xfrm>
          <a:prstGeom prst="rect">
            <a:avLst/>
          </a:prstGeom>
        </p:spPr>
      </p:pic>
      <p:sp>
        <p:nvSpPr>
          <p:cNvPr id="24" name="Content Placeholder 2"/>
          <p:cNvSpPr>
            <a:spLocks noGrp="1"/>
          </p:cNvSpPr>
          <p:nvPr>
            <p:ph idx="1"/>
          </p:nvPr>
        </p:nvSpPr>
        <p:spPr>
          <a:xfrm>
            <a:off x="628650" y="1176867"/>
            <a:ext cx="7886700" cy="5000096"/>
          </a:xfrm>
          <a:prstGeom prst="rect">
            <a:avLst/>
          </a:prstGeom>
        </p:spPr>
        <p:txBody>
          <a:bodyPr/>
          <a:lstStyle>
            <a:lvl1pPr>
              <a:defRPr>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Titre 2"/>
          <p:cNvSpPr>
            <a:spLocks noGrp="1"/>
          </p:cNvSpPr>
          <p:nvPr>
            <p:ph type="title"/>
          </p:nvPr>
        </p:nvSpPr>
        <p:spPr>
          <a:xfrm>
            <a:off x="824971"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dirty="0"/>
              <a:t>Cliquez pour modifier le style du titre</a:t>
            </a:r>
          </a:p>
        </p:txBody>
      </p:sp>
      <p:pic>
        <p:nvPicPr>
          <p:cNvPr id="21" name="Image 2"/>
          <p:cNvPicPr>
            <a:picLocks noChangeAspect="1" noChangeArrowheads="1"/>
          </p:cNvPicPr>
          <p:nvPr userDrawn="1"/>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pic>
        <p:nvPicPr>
          <p:cNvPr id="22" name="Image 6" descr="logo.png"/>
          <p:cNvPicPr>
            <a:picLocks noChangeAspect="1"/>
          </p:cNvPicPr>
          <p:nvPr userDrawn="1"/>
        </p:nvPicPr>
        <p:blipFill>
          <a:blip r:embed="rId4" cstate="print"/>
          <a:srcRect/>
          <a:stretch>
            <a:fillRect/>
          </a:stretch>
        </p:blipFill>
        <p:spPr bwMode="auto">
          <a:xfrm>
            <a:off x="216429" y="6170407"/>
            <a:ext cx="757238" cy="585993"/>
          </a:xfrm>
          <a:prstGeom prst="rect">
            <a:avLst/>
          </a:prstGeom>
          <a:noFill/>
          <a:ln w="9525">
            <a:noFill/>
            <a:miter lim="800000"/>
            <a:headEnd/>
            <a:tailEnd/>
          </a:ln>
        </p:spPr>
      </p:pic>
      <p:sp>
        <p:nvSpPr>
          <p:cNvPr id="25" name="Espace réservé du texte 24"/>
          <p:cNvSpPr>
            <a:spLocks noGrp="1"/>
          </p:cNvSpPr>
          <p:nvPr>
            <p:ph type="body" sz="quarter" idx="11" hasCustomPrompt="1"/>
          </p:nvPr>
        </p:nvSpPr>
        <p:spPr>
          <a:xfrm>
            <a:off x="1023938"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pic>
        <p:nvPicPr>
          <p:cNvPr id="21" name="Image 20" descr="Frame.png"/>
          <p:cNvPicPr>
            <a:picLocks noChangeAspect="1"/>
          </p:cNvPicPr>
          <p:nvPr userDrawn="1"/>
        </p:nvPicPr>
        <p:blipFill>
          <a:blip r:embed="rId2" cstate="print"/>
          <a:stretch>
            <a:fillRect/>
          </a:stretch>
        </p:blipFill>
        <p:spPr>
          <a:xfrm>
            <a:off x="0" y="0"/>
            <a:ext cx="9144000" cy="880599"/>
          </a:xfrm>
          <a:prstGeom prst="rect">
            <a:avLst/>
          </a:prstGeom>
        </p:spPr>
      </p:pic>
      <p:pic>
        <p:nvPicPr>
          <p:cNvPr id="6" name="Image 2"/>
          <p:cNvPicPr>
            <a:picLocks noChangeAspect="1" noChangeArrowheads="1"/>
          </p:cNvPicPr>
          <p:nvPr/>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pic>
        <p:nvPicPr>
          <p:cNvPr id="18" name="Image 2"/>
          <p:cNvPicPr>
            <a:picLocks noChangeAspect="1" noChangeArrowheads="1"/>
          </p:cNvPicPr>
          <p:nvPr/>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sp>
        <p:nvSpPr>
          <p:cNvPr id="22" name="Titre 2"/>
          <p:cNvSpPr>
            <a:spLocks noGrp="1"/>
          </p:cNvSpPr>
          <p:nvPr>
            <p:ph type="title"/>
          </p:nvPr>
        </p:nvSpPr>
        <p:spPr>
          <a:xfrm>
            <a:off x="824971"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dirty="0"/>
              <a:t>Cliquez pour modifier le style du titre</a:t>
            </a:r>
          </a:p>
        </p:txBody>
      </p:sp>
      <p:sp>
        <p:nvSpPr>
          <p:cNvPr id="23" name="Content Placeholder 2"/>
          <p:cNvSpPr>
            <a:spLocks noGrp="1"/>
          </p:cNvSpPr>
          <p:nvPr>
            <p:ph idx="1"/>
          </p:nvPr>
        </p:nvSpPr>
        <p:spPr>
          <a:xfrm>
            <a:off x="628650" y="1176867"/>
            <a:ext cx="7886700" cy="5000096"/>
          </a:xfrm>
          <a:prstGeom prst="rect">
            <a:avLst/>
          </a:prstGeom>
        </p:spPr>
        <p:txBody>
          <a:bodyPr/>
          <a:lstStyle>
            <a:lvl1pPr>
              <a:defRPr>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24" name="Image 6" descr="logo.png"/>
          <p:cNvPicPr>
            <a:picLocks noChangeAspect="1"/>
          </p:cNvPicPr>
          <p:nvPr userDrawn="1"/>
        </p:nvPicPr>
        <p:blipFill>
          <a:blip r:embed="rId4" cstate="print"/>
          <a:srcRect/>
          <a:stretch>
            <a:fillRect/>
          </a:stretch>
        </p:blipFill>
        <p:spPr bwMode="auto">
          <a:xfrm>
            <a:off x="216429" y="6170407"/>
            <a:ext cx="757238" cy="585993"/>
          </a:xfrm>
          <a:prstGeom prst="rect">
            <a:avLst/>
          </a:prstGeom>
          <a:noFill/>
          <a:ln w="9525">
            <a:noFill/>
            <a:miter lim="800000"/>
            <a:headEnd/>
            <a:tailEnd/>
          </a:ln>
        </p:spPr>
      </p:pic>
      <p:sp>
        <p:nvSpPr>
          <p:cNvPr id="25" name="Espace réservé du texte 24"/>
          <p:cNvSpPr>
            <a:spLocks noGrp="1"/>
          </p:cNvSpPr>
          <p:nvPr>
            <p:ph type="body" sz="quarter" idx="11" hasCustomPrompt="1"/>
          </p:nvPr>
        </p:nvSpPr>
        <p:spPr>
          <a:xfrm>
            <a:off x="1023938"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21" name="Image 20" descr="Frame.png"/>
          <p:cNvPicPr>
            <a:picLocks noChangeAspect="1"/>
          </p:cNvPicPr>
          <p:nvPr userDrawn="1"/>
        </p:nvPicPr>
        <p:blipFill>
          <a:blip r:embed="rId2" cstate="print"/>
          <a:stretch>
            <a:fillRect/>
          </a:stretch>
        </p:blipFill>
        <p:spPr>
          <a:xfrm>
            <a:off x="0" y="0"/>
            <a:ext cx="9144000" cy="880599"/>
          </a:xfrm>
          <a:prstGeom prst="rect">
            <a:avLst/>
          </a:prstGeom>
        </p:spPr>
      </p:pic>
      <p:pic>
        <p:nvPicPr>
          <p:cNvPr id="22" name="Image 2"/>
          <p:cNvPicPr>
            <a:picLocks noChangeAspect="1" noChangeArrowheads="1"/>
          </p:cNvPicPr>
          <p:nvPr userDrawn="1"/>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pic>
        <p:nvPicPr>
          <p:cNvPr id="23" name="Image 2"/>
          <p:cNvPicPr>
            <a:picLocks noChangeAspect="1" noChangeArrowheads="1"/>
          </p:cNvPicPr>
          <p:nvPr userDrawn="1"/>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sp>
        <p:nvSpPr>
          <p:cNvPr id="24" name="Titre 2"/>
          <p:cNvSpPr>
            <a:spLocks noGrp="1"/>
          </p:cNvSpPr>
          <p:nvPr>
            <p:ph type="title"/>
          </p:nvPr>
        </p:nvSpPr>
        <p:spPr>
          <a:xfrm>
            <a:off x="824971"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dirty="0"/>
              <a:t>Cliquez pour modifier le style du titre</a:t>
            </a:r>
          </a:p>
        </p:txBody>
      </p:sp>
      <p:sp>
        <p:nvSpPr>
          <p:cNvPr id="25" name="Content Placeholder 2"/>
          <p:cNvSpPr>
            <a:spLocks noGrp="1"/>
          </p:cNvSpPr>
          <p:nvPr>
            <p:ph idx="1"/>
          </p:nvPr>
        </p:nvSpPr>
        <p:spPr>
          <a:xfrm>
            <a:off x="628650" y="1176867"/>
            <a:ext cx="7886700" cy="5000096"/>
          </a:xfrm>
          <a:prstGeom prst="rect">
            <a:avLst/>
          </a:prstGeom>
        </p:spPr>
        <p:txBody>
          <a:bodyPr/>
          <a:lstStyle>
            <a:lvl1pPr>
              <a:defRPr>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28" name="Image 6" descr="logo.png"/>
          <p:cNvPicPr>
            <a:picLocks noChangeAspect="1"/>
          </p:cNvPicPr>
          <p:nvPr userDrawn="1"/>
        </p:nvPicPr>
        <p:blipFill>
          <a:blip r:embed="rId4" cstate="print"/>
          <a:srcRect/>
          <a:stretch>
            <a:fillRect/>
          </a:stretch>
        </p:blipFill>
        <p:spPr bwMode="auto">
          <a:xfrm>
            <a:off x="216429" y="6170407"/>
            <a:ext cx="757238" cy="585993"/>
          </a:xfrm>
          <a:prstGeom prst="rect">
            <a:avLst/>
          </a:prstGeom>
          <a:noFill/>
          <a:ln w="9525">
            <a:noFill/>
            <a:miter lim="800000"/>
            <a:headEnd/>
            <a:tailEnd/>
          </a:ln>
        </p:spPr>
      </p:pic>
      <p:sp>
        <p:nvSpPr>
          <p:cNvPr id="29" name="Espace réservé du texte 24"/>
          <p:cNvSpPr>
            <a:spLocks noGrp="1"/>
          </p:cNvSpPr>
          <p:nvPr>
            <p:ph type="body" sz="quarter" idx="11" hasCustomPrompt="1"/>
          </p:nvPr>
        </p:nvSpPr>
        <p:spPr>
          <a:xfrm>
            <a:off x="1023938"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re de section">
    <p:spTree>
      <p:nvGrpSpPr>
        <p:cNvPr id="1" name=""/>
        <p:cNvGrpSpPr/>
        <p:nvPr/>
      </p:nvGrpSpPr>
      <p:grpSpPr>
        <a:xfrm>
          <a:off x="0" y="0"/>
          <a:ext cx="0" cy="0"/>
          <a:chOff x="0" y="0"/>
          <a:chExt cx="0" cy="0"/>
        </a:xfrm>
      </p:grpSpPr>
      <p:pic>
        <p:nvPicPr>
          <p:cNvPr id="21" name="Image 20" descr="Frame.png"/>
          <p:cNvPicPr>
            <a:picLocks noChangeAspect="1"/>
          </p:cNvPicPr>
          <p:nvPr userDrawn="1"/>
        </p:nvPicPr>
        <p:blipFill>
          <a:blip r:embed="rId2" cstate="print"/>
          <a:stretch>
            <a:fillRect/>
          </a:stretch>
        </p:blipFill>
        <p:spPr>
          <a:xfrm>
            <a:off x="0" y="0"/>
            <a:ext cx="9144000" cy="880599"/>
          </a:xfrm>
          <a:prstGeom prst="rect">
            <a:avLst/>
          </a:prstGeom>
        </p:spPr>
      </p:pic>
      <p:pic>
        <p:nvPicPr>
          <p:cNvPr id="22" name="Image 2"/>
          <p:cNvPicPr>
            <a:picLocks noChangeAspect="1" noChangeArrowheads="1"/>
          </p:cNvPicPr>
          <p:nvPr userDrawn="1"/>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pic>
        <p:nvPicPr>
          <p:cNvPr id="23" name="Image 2"/>
          <p:cNvPicPr>
            <a:picLocks noChangeAspect="1" noChangeArrowheads="1"/>
          </p:cNvPicPr>
          <p:nvPr userDrawn="1"/>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sp>
        <p:nvSpPr>
          <p:cNvPr id="24" name="Titre 2"/>
          <p:cNvSpPr>
            <a:spLocks noGrp="1"/>
          </p:cNvSpPr>
          <p:nvPr>
            <p:ph type="title"/>
          </p:nvPr>
        </p:nvSpPr>
        <p:spPr>
          <a:xfrm>
            <a:off x="824971"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dirty="0"/>
              <a:t>Cliquez pour modifier le style du titre</a:t>
            </a:r>
          </a:p>
        </p:txBody>
      </p:sp>
      <p:pic>
        <p:nvPicPr>
          <p:cNvPr id="28" name="Image 6" descr="logo.png"/>
          <p:cNvPicPr>
            <a:picLocks noChangeAspect="1"/>
          </p:cNvPicPr>
          <p:nvPr userDrawn="1"/>
        </p:nvPicPr>
        <p:blipFill>
          <a:blip r:embed="rId4" cstate="print"/>
          <a:srcRect/>
          <a:stretch>
            <a:fillRect/>
          </a:stretch>
        </p:blipFill>
        <p:spPr bwMode="auto">
          <a:xfrm>
            <a:off x="216429" y="6170407"/>
            <a:ext cx="757238" cy="585993"/>
          </a:xfrm>
          <a:prstGeom prst="rect">
            <a:avLst/>
          </a:prstGeom>
          <a:noFill/>
          <a:ln w="9525">
            <a:noFill/>
            <a:miter lim="800000"/>
            <a:headEnd/>
            <a:tailEnd/>
          </a:ln>
        </p:spPr>
      </p:pic>
      <p:sp>
        <p:nvSpPr>
          <p:cNvPr id="29" name="Espace réservé du texte 24"/>
          <p:cNvSpPr>
            <a:spLocks noGrp="1"/>
          </p:cNvSpPr>
          <p:nvPr>
            <p:ph type="body" sz="quarter" idx="11" hasCustomPrompt="1"/>
          </p:nvPr>
        </p:nvSpPr>
        <p:spPr>
          <a:xfrm>
            <a:off x="1023938"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pic>
        <p:nvPicPr>
          <p:cNvPr id="14338" name="Picture 2"/>
          <p:cNvPicPr>
            <a:picLocks noChangeAspect="1" noChangeArrowheads="1"/>
          </p:cNvPicPr>
          <p:nvPr userDrawn="1"/>
        </p:nvPicPr>
        <p:blipFill>
          <a:blip r:embed="rId5" cstate="print"/>
          <a:srcRect/>
          <a:stretch>
            <a:fillRect/>
          </a:stretch>
        </p:blipFill>
        <p:spPr bwMode="auto">
          <a:xfrm>
            <a:off x="5317067" y="877495"/>
            <a:ext cx="3826933" cy="3142118"/>
          </a:xfrm>
          <a:prstGeom prst="rect">
            <a:avLst/>
          </a:prstGeom>
          <a:noFill/>
          <a:ln w="9525">
            <a:noFill/>
            <a:miter lim="800000"/>
            <a:headEnd/>
            <a:tailEnd/>
          </a:ln>
          <a:effectLst/>
        </p:spPr>
      </p:pic>
      <p:sp>
        <p:nvSpPr>
          <p:cNvPr id="11" name="Content Placeholder 2"/>
          <p:cNvSpPr>
            <a:spLocks noGrp="1"/>
          </p:cNvSpPr>
          <p:nvPr>
            <p:ph idx="1"/>
          </p:nvPr>
        </p:nvSpPr>
        <p:spPr>
          <a:xfrm>
            <a:off x="628650" y="1176867"/>
            <a:ext cx="4290483" cy="4690533"/>
          </a:xfrm>
          <a:prstGeom prst="rect">
            <a:avLst/>
          </a:prstGeom>
        </p:spPr>
        <p:txBody>
          <a:bodyPr/>
          <a:lstStyle>
            <a:lvl1pPr algn="just">
              <a:buNone/>
              <a:defRPr sz="1600" b="1" baseline="0">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endParaRPr lang="en-US" dirty="0"/>
          </a:p>
          <a:p>
            <a:pPr lvl="0"/>
            <a:r>
              <a:rPr lang="en-US" dirty="0"/>
              <a:t>(</a:t>
            </a:r>
            <a:r>
              <a:rPr lang="en-US" dirty="0" err="1"/>
              <a:t>Diapo</a:t>
            </a:r>
            <a:r>
              <a:rPr lang="en-US" dirty="0"/>
              <a:t> de fin)</a:t>
            </a:r>
          </a:p>
          <a:p>
            <a:pPr lvl="0"/>
            <a:r>
              <a:rPr lang="en-US" dirty="0" err="1"/>
              <a:t>Rédacteurs</a:t>
            </a:r>
            <a:r>
              <a:rPr lang="en-US" dirty="0"/>
              <a:t> </a:t>
            </a:r>
          </a:p>
          <a:p>
            <a:pPr lvl="0"/>
            <a:r>
              <a:rPr lang="en-US" dirty="0"/>
              <a:t>Sources</a:t>
            </a:r>
          </a:p>
          <a:p>
            <a:pPr lvl="0"/>
            <a:endParaRPr lang="en-US" dirty="0"/>
          </a:p>
          <a:p>
            <a:pPr lvl="0"/>
            <a:endParaRPr lang="en-US" dirty="0"/>
          </a:p>
          <a:p>
            <a:pPr lvl="0"/>
            <a:r>
              <a:rPr lang="en-US" dirty="0"/>
              <a:t>Le (Date de </a:t>
            </a:r>
            <a:r>
              <a:rPr lang="en-US" dirty="0" err="1"/>
              <a:t>présentation</a:t>
            </a:r>
            <a:r>
              <a:rPr lang="en-US" dirty="0"/>
              <a:t>)</a:t>
            </a:r>
          </a:p>
          <a:p>
            <a:pPr lvl="0"/>
            <a:r>
              <a:rPr lang="en-US" dirty="0"/>
              <a:t>A (lieu de la </a:t>
            </a:r>
            <a:r>
              <a:rPr lang="en-US" dirty="0" err="1"/>
              <a:t>présentation</a:t>
            </a:r>
            <a:r>
              <a:rPr lang="en-US" dirty="0"/>
              <a:t>)</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514351" y="2063396"/>
            <a:ext cx="7796030" cy="3311189"/>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a:xfrm>
            <a:off x="5473700" y="5757865"/>
            <a:ext cx="2838450" cy="498475"/>
          </a:xfrm>
          <a:prstGeom prst="rect">
            <a:avLst/>
          </a:prstGeom>
        </p:spPr>
        <p:txBody>
          <a:bodyPr/>
          <a:lstStyle>
            <a:lvl1pPr>
              <a:defRPr/>
            </a:lvl1pPr>
          </a:lstStyle>
          <a:p>
            <a:pPr eaLnBrk="0" fontAlgn="base" hangingPunct="0">
              <a:spcBef>
                <a:spcPct val="0"/>
              </a:spcBef>
              <a:spcAft>
                <a:spcPct val="0"/>
              </a:spcAft>
            </a:pPr>
            <a:fld id="{8A99FCB0-7F38-4FF8-97F3-A5F3604256E4}" type="datetimeFigureOut">
              <a:rPr lang="fr-FR" smtClean="0">
                <a:solidFill>
                  <a:prstClr val="black"/>
                </a:solidFill>
              </a:rPr>
              <a:pPr eaLnBrk="0" fontAlgn="base" hangingPunct="0">
                <a:spcBef>
                  <a:spcPct val="0"/>
                </a:spcBef>
                <a:spcAft>
                  <a:spcPct val="0"/>
                </a:spcAft>
              </a:pPr>
              <a:t>07/04/2020</a:t>
            </a:fld>
            <a:endParaRPr lang="fr-FR">
              <a:solidFill>
                <a:prstClr val="black"/>
              </a:solidFill>
            </a:endParaRPr>
          </a:p>
        </p:txBody>
      </p:sp>
      <p:sp>
        <p:nvSpPr>
          <p:cNvPr id="5" name="Footer Placeholder 4"/>
          <p:cNvSpPr>
            <a:spLocks noGrp="1"/>
          </p:cNvSpPr>
          <p:nvPr>
            <p:ph type="ftr" sz="quarter" idx="15"/>
          </p:nvPr>
        </p:nvSpPr>
        <p:spPr>
          <a:xfrm>
            <a:off x="514351" y="5757865"/>
            <a:ext cx="4124325" cy="498475"/>
          </a:xfrm>
          <a:prstGeom prst="rect">
            <a:avLst/>
          </a:prstGeom>
        </p:spPr>
        <p:txBody>
          <a:bodyPr/>
          <a:lstStyle>
            <a:lvl1pPr>
              <a:defRPr/>
            </a:lvl1pPr>
          </a:lstStyle>
          <a:p>
            <a:pPr eaLnBrk="0" fontAlgn="base" hangingPunct="0">
              <a:spcBef>
                <a:spcPct val="0"/>
              </a:spcBef>
              <a:spcAft>
                <a:spcPct val="0"/>
              </a:spcAft>
            </a:pPr>
            <a:endParaRPr lang="fr-FR">
              <a:solidFill>
                <a:prstClr val="black"/>
              </a:solidFill>
            </a:endParaRPr>
          </a:p>
        </p:txBody>
      </p:sp>
      <p:sp>
        <p:nvSpPr>
          <p:cNvPr id="6" name="Slide Number Placeholder 5"/>
          <p:cNvSpPr>
            <a:spLocks noGrp="1"/>
          </p:cNvSpPr>
          <p:nvPr>
            <p:ph type="sldNum" sz="quarter" idx="16"/>
          </p:nvPr>
        </p:nvSpPr>
        <p:spPr>
          <a:xfrm>
            <a:off x="4714875" y="5757865"/>
            <a:ext cx="681038" cy="498475"/>
          </a:xfrm>
          <a:prstGeom prst="rect">
            <a:avLst/>
          </a:prstGeom>
        </p:spPr>
        <p:txBody>
          <a:bodyPr/>
          <a:lstStyle>
            <a:lvl1pPr>
              <a:defRPr/>
            </a:lvl1pPr>
          </a:lstStyle>
          <a:p>
            <a:pPr eaLnBrk="0" fontAlgn="base" hangingPunct="0">
              <a:spcBef>
                <a:spcPct val="0"/>
              </a:spcBef>
              <a:spcAft>
                <a:spcPct val="0"/>
              </a:spcAft>
            </a:pPr>
            <a:fld id="{CF8E8B80-FDB1-4EEC-A624-CC351486BAD1}" type="slidenum">
              <a:rPr lang="fr-FR" smtClean="0">
                <a:solidFill>
                  <a:prstClr val="black"/>
                </a:solidFill>
              </a:rPr>
              <a:pPr eaLnBrk="0" fontAlgn="base" hangingPunct="0">
                <a:spcBef>
                  <a:spcPct val="0"/>
                </a:spcBef>
                <a:spcAft>
                  <a:spcPct val="0"/>
                </a:spcAft>
              </a:pPr>
              <a:t>‹N°›</a:t>
            </a:fld>
            <a:endParaRPr lang="fr-FR">
              <a:solidFill>
                <a:prstClr val="black"/>
              </a:solidFill>
            </a:endParaRPr>
          </a:p>
        </p:txBody>
      </p:sp>
    </p:spTree>
    <p:extLst>
      <p:ext uri="{BB962C8B-B14F-4D97-AF65-F5344CB8AC3E}">
        <p14:creationId xmlns:p14="http://schemas.microsoft.com/office/powerpoint/2010/main" val="72949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7" name="Image 6" descr="logo.png"/>
          <p:cNvPicPr>
            <a:picLocks noChangeAspect="1"/>
          </p:cNvPicPr>
          <p:nvPr/>
        </p:nvPicPr>
        <p:blipFill>
          <a:blip r:embed="rId8" cstate="print"/>
          <a:srcRect/>
          <a:stretch>
            <a:fillRect/>
          </a:stretch>
        </p:blipFill>
        <p:spPr bwMode="auto">
          <a:xfrm>
            <a:off x="7658629" y="5734580"/>
            <a:ext cx="1214438" cy="939800"/>
          </a:xfrm>
          <a:prstGeom prst="rect">
            <a:avLst/>
          </a:prstGeom>
          <a:noFill/>
          <a:ln w="9525">
            <a:noFill/>
            <a:miter lim="800000"/>
            <a:headEnd/>
            <a:tailEnd/>
          </a:ln>
        </p:spPr>
      </p:pic>
      <p:sp>
        <p:nvSpPr>
          <p:cNvPr id="1033" name="Title Placeholder 1"/>
          <p:cNvSpPr>
            <a:spLocks noGrp="1"/>
          </p:cNvSpPr>
          <p:nvPr>
            <p:ph type="title"/>
          </p:nvPr>
        </p:nvSpPr>
        <p:spPr bwMode="auto">
          <a:xfrm>
            <a:off x="0" y="1803400"/>
            <a:ext cx="8544456" cy="1608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Intitulé du document</a:t>
            </a:r>
            <a:endParaRPr lang="en-US" dirty="0"/>
          </a:p>
        </p:txBody>
      </p:sp>
      <p:pic>
        <p:nvPicPr>
          <p:cNvPr id="22" name="Image 21" descr="trame bas.png"/>
          <p:cNvPicPr>
            <a:picLocks noChangeAspect="1"/>
          </p:cNvPicPr>
          <p:nvPr userDrawn="1"/>
        </p:nvPicPr>
        <p:blipFill>
          <a:blip r:embed="rId9" cstate="print"/>
          <a:stretch>
            <a:fillRect/>
          </a:stretch>
        </p:blipFill>
        <p:spPr>
          <a:xfrm>
            <a:off x="0" y="4237181"/>
            <a:ext cx="6715140" cy="2620819"/>
          </a:xfrm>
          <a:prstGeom prst="rect">
            <a:avLst/>
          </a:prstGeom>
        </p:spPr>
      </p:pic>
      <p:pic>
        <p:nvPicPr>
          <p:cNvPr id="25" name="Image 24" descr="Frame.png"/>
          <p:cNvPicPr>
            <a:picLocks noChangeAspect="1"/>
          </p:cNvPicPr>
          <p:nvPr userDrawn="1"/>
        </p:nvPicPr>
        <p:blipFill>
          <a:blip r:embed="rId10" cstate="print"/>
          <a:stretch>
            <a:fillRect/>
          </a:stretch>
        </p:blipFill>
        <p:spPr>
          <a:xfrm>
            <a:off x="0" y="0"/>
            <a:ext cx="9144000" cy="880599"/>
          </a:xfrm>
          <a:prstGeom prst="rect">
            <a:avLst/>
          </a:prstGeom>
        </p:spPr>
      </p:pic>
      <p:pic>
        <p:nvPicPr>
          <p:cNvPr id="1047" name="Picture 23"/>
          <p:cNvPicPr>
            <a:picLocks noChangeAspect="1" noChangeArrowheads="1"/>
          </p:cNvPicPr>
          <p:nvPr userDrawn="1"/>
        </p:nvPicPr>
        <p:blipFill>
          <a:blip r:embed="rId11" cstate="print"/>
          <a:srcRect/>
          <a:stretch>
            <a:fillRect/>
          </a:stretch>
        </p:blipFill>
        <p:spPr bwMode="auto">
          <a:xfrm>
            <a:off x="0" y="935038"/>
            <a:ext cx="3012325" cy="1228947"/>
          </a:xfrm>
          <a:prstGeom prst="rect">
            <a:avLst/>
          </a:prstGeom>
          <a:noFill/>
          <a:ln w="9525">
            <a:noFill/>
            <a:miter lim="800000"/>
            <a:headEnd/>
            <a:tailEnd/>
          </a:ln>
          <a:effectLst/>
        </p:spPr>
      </p:pic>
      <p:pic>
        <p:nvPicPr>
          <p:cNvPr id="1049" name="Picture 25"/>
          <p:cNvPicPr>
            <a:picLocks noChangeAspect="1" noChangeArrowheads="1"/>
          </p:cNvPicPr>
          <p:nvPr userDrawn="1"/>
        </p:nvPicPr>
        <p:blipFill>
          <a:blip r:embed="rId12" cstate="print"/>
          <a:srcRect/>
          <a:stretch>
            <a:fillRect/>
          </a:stretch>
        </p:blipFill>
        <p:spPr bwMode="auto">
          <a:xfrm>
            <a:off x="0" y="3005666"/>
            <a:ext cx="2912533" cy="127257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hyperlink" Target="AAP-Ecoles-numeriques-innovantes-et-ruralite-10-mai-2017.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Projet%20&#233;cole%20num&#233;rique%20rurale%20BELLONY%202017/AAP%20NUMERIQUE%20DEFINITIF%20BELLONY.doc"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sp>
        <p:nvSpPr>
          <p:cNvPr id="3" name="Titre 2">
            <a:extLst>
              <a:ext uri="{FF2B5EF4-FFF2-40B4-BE49-F238E27FC236}">
                <a16:creationId xmlns:a16="http://schemas.microsoft.com/office/drawing/2014/main" id="{82A70B67-E683-4923-BE5A-C3E9ABD522ED}"/>
              </a:ext>
            </a:extLst>
          </p:cNvPr>
          <p:cNvSpPr>
            <a:spLocks noGrp="1"/>
          </p:cNvSpPr>
          <p:nvPr>
            <p:ph type="title"/>
          </p:nvPr>
        </p:nvSpPr>
        <p:spPr>
          <a:xfrm rot="10516682" flipV="1">
            <a:off x="299773" y="2908973"/>
            <a:ext cx="8544456" cy="45719"/>
          </a:xfrm>
        </p:spPr>
        <p:txBody>
          <a:bodyPr/>
          <a:lstStyle/>
          <a:p>
            <a:r>
              <a:rPr lang="fr-FR" b="1" dirty="0">
                <a:solidFill>
                  <a:schemeClr val="accent5"/>
                </a:solidFill>
              </a:rPr>
              <a:t>Vendredi 05 octobre 2018 à 11H30/ Mairie de MATOURY</a:t>
            </a:r>
            <a:br>
              <a:rPr lang="fr-FR" dirty="0"/>
            </a:br>
            <a:br>
              <a:rPr lang="fr-FR" dirty="0"/>
            </a:br>
            <a:endParaRPr lang="fr-FR" dirty="0"/>
          </a:p>
        </p:txBody>
      </p:sp>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4"/>
          <a:stretch>
            <a:fillRect/>
          </a:stretch>
        </p:blipFill>
        <p:spPr>
          <a:xfrm>
            <a:off x="7759548" y="3946312"/>
            <a:ext cx="1084680" cy="1213485"/>
          </a:xfrm>
          <a:prstGeom prst="rect">
            <a:avLst/>
          </a:prstGeom>
        </p:spPr>
      </p:pic>
      <p:sp>
        <p:nvSpPr>
          <p:cNvPr id="2" name="ZoneTexte 1">
            <a:extLst>
              <a:ext uri="{FF2B5EF4-FFF2-40B4-BE49-F238E27FC236}">
                <a16:creationId xmlns:a16="http://schemas.microsoft.com/office/drawing/2014/main" id="{E3C26C4E-9DA8-44BB-949F-2DA4962CE93F}"/>
              </a:ext>
            </a:extLst>
          </p:cNvPr>
          <p:cNvSpPr txBox="1"/>
          <p:nvPr/>
        </p:nvSpPr>
        <p:spPr>
          <a:xfrm>
            <a:off x="982980" y="91440"/>
            <a:ext cx="7646670" cy="830997"/>
          </a:xfrm>
          <a:prstGeom prst="rect">
            <a:avLst/>
          </a:prstGeom>
          <a:noFill/>
        </p:spPr>
        <p:txBody>
          <a:bodyPr wrap="square" rtlCol="0">
            <a:spAutoFit/>
          </a:bodyPr>
          <a:lstStyle/>
          <a:p>
            <a:r>
              <a:rPr lang="fr-FR" sz="4800" b="1" dirty="0">
                <a:solidFill>
                  <a:srgbClr val="23638F"/>
                </a:solidFill>
                <a:latin typeface="Segoe UI Light" pitchFamily="34" charset="0"/>
              </a:rPr>
              <a:t>ENIR Phase 2</a:t>
            </a:r>
            <a:endParaRPr lang="fr-FR" dirty="0"/>
          </a:p>
        </p:txBody>
      </p:sp>
      <p:pic>
        <p:nvPicPr>
          <p:cNvPr id="5" name="Image 4">
            <a:extLst>
              <a:ext uri="{FF2B5EF4-FFF2-40B4-BE49-F238E27FC236}">
                <a16:creationId xmlns:a16="http://schemas.microsoft.com/office/drawing/2014/main" id="{64B3CE60-564A-4171-9225-99AB9F79B68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36000"/>
                    </a14:imgEffect>
                  </a14:imgLayer>
                </a14:imgProps>
              </a:ext>
            </a:extLst>
          </a:blip>
          <a:stretch>
            <a:fillRect/>
          </a:stretch>
        </p:blipFill>
        <p:spPr>
          <a:xfrm>
            <a:off x="1162754" y="3196786"/>
            <a:ext cx="6072717" cy="3626993"/>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 </a:t>
            </a:r>
            <a:r>
              <a:rPr lang="fr-FR" sz="2800" b="1" dirty="0"/>
              <a:t>Appel à projets « Ecoles numériques innovantes et ruralité » ENIR Phase 2</a:t>
            </a:r>
            <a:br>
              <a:rPr lang="fr-FR" sz="2800" b="1" dirty="0"/>
            </a:br>
            <a:endParaRPr lang="fr-FR" sz="2800" b="1" dirty="0">
              <a:solidFill>
                <a:schemeClr val="bg1"/>
              </a:solidFill>
            </a:endParaRP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8" name="Image 7">
            <a:extLst>
              <a:ext uri="{FF2B5EF4-FFF2-40B4-BE49-F238E27FC236}">
                <a16:creationId xmlns:a16="http://schemas.microsoft.com/office/drawing/2014/main" id="{E51F5E99-2085-4A23-B0A6-4DDD30E10531}"/>
              </a:ext>
            </a:extLst>
          </p:cNvPr>
          <p:cNvPicPr>
            <a:picLocks noChangeAspect="1"/>
          </p:cNvPicPr>
          <p:nvPr/>
        </p:nvPicPr>
        <p:blipFill>
          <a:blip r:embed="rId4"/>
          <a:stretch>
            <a:fillRect/>
          </a:stretch>
        </p:blipFill>
        <p:spPr>
          <a:xfrm>
            <a:off x="5796136" y="979280"/>
            <a:ext cx="2952750" cy="2057400"/>
          </a:xfrm>
          <a:prstGeom prst="rect">
            <a:avLst/>
          </a:prstGeom>
        </p:spPr>
      </p:pic>
      <p:sp>
        <p:nvSpPr>
          <p:cNvPr id="9" name="Rectangle 8">
            <a:extLst>
              <a:ext uri="{FF2B5EF4-FFF2-40B4-BE49-F238E27FC236}">
                <a16:creationId xmlns:a16="http://schemas.microsoft.com/office/drawing/2014/main" id="{6B4ED60D-BD7A-4BF3-9768-51FE90ECF34B}"/>
              </a:ext>
            </a:extLst>
          </p:cNvPr>
          <p:cNvSpPr/>
          <p:nvPr/>
        </p:nvSpPr>
        <p:spPr>
          <a:xfrm>
            <a:off x="623676" y="2216037"/>
            <a:ext cx="3047053" cy="646331"/>
          </a:xfrm>
          <a:prstGeom prst="rect">
            <a:avLst/>
          </a:prstGeom>
          <a:solidFill>
            <a:srgbClr val="FFFF00"/>
          </a:solidFill>
        </p:spPr>
        <p:txBody>
          <a:bodyPr wrap="none">
            <a:spAutoFit/>
          </a:bodyPr>
          <a:lstStyle/>
          <a:p>
            <a:r>
              <a:rPr lang="fr-FR" dirty="0"/>
              <a:t>ENIR: 50 millions d'euros</a:t>
            </a:r>
          </a:p>
          <a:p>
            <a:r>
              <a:rPr lang="fr-FR" dirty="0"/>
              <a:t>Académie de la Guyane: 1,4 M</a:t>
            </a:r>
          </a:p>
        </p:txBody>
      </p:sp>
      <p:sp>
        <p:nvSpPr>
          <p:cNvPr id="10" name="Rectangle 9">
            <a:extLst>
              <a:ext uri="{FF2B5EF4-FFF2-40B4-BE49-F238E27FC236}">
                <a16:creationId xmlns:a16="http://schemas.microsoft.com/office/drawing/2014/main" id="{F58B36DD-43EE-4779-B69A-3BF8D3FFF4C5}"/>
              </a:ext>
            </a:extLst>
          </p:cNvPr>
          <p:cNvSpPr/>
          <p:nvPr/>
        </p:nvSpPr>
        <p:spPr>
          <a:xfrm>
            <a:off x="1177231" y="1048994"/>
            <a:ext cx="3816424" cy="646331"/>
          </a:xfrm>
          <a:prstGeom prst="rect">
            <a:avLst/>
          </a:prstGeom>
          <a:solidFill>
            <a:schemeClr val="accent5">
              <a:lumMod val="60000"/>
              <a:lumOff val="40000"/>
            </a:schemeClr>
          </a:solidFill>
        </p:spPr>
        <p:txBody>
          <a:bodyPr wrap="square">
            <a:spAutoFit/>
          </a:bodyPr>
          <a:lstStyle/>
          <a:p>
            <a:r>
              <a:rPr lang="fr-FR" dirty="0"/>
              <a:t>Espaces de formation, de recherche et d'animation numérique</a:t>
            </a:r>
          </a:p>
        </p:txBody>
      </p:sp>
      <p:sp>
        <p:nvSpPr>
          <p:cNvPr id="12" name="Rectangle 11">
            <a:extLst>
              <a:ext uri="{FF2B5EF4-FFF2-40B4-BE49-F238E27FC236}">
                <a16:creationId xmlns:a16="http://schemas.microsoft.com/office/drawing/2014/main" id="{F5453997-E0ED-47AA-8335-63ACCA75BD0D}"/>
              </a:ext>
            </a:extLst>
          </p:cNvPr>
          <p:cNvSpPr/>
          <p:nvPr/>
        </p:nvSpPr>
        <p:spPr>
          <a:xfrm>
            <a:off x="165795" y="3446033"/>
            <a:ext cx="3962816" cy="369332"/>
          </a:xfrm>
          <a:prstGeom prst="rect">
            <a:avLst/>
          </a:prstGeom>
          <a:solidFill>
            <a:srgbClr val="FFFF00"/>
          </a:solidFill>
        </p:spPr>
        <p:txBody>
          <a:bodyPr wrap="none">
            <a:spAutoFit/>
          </a:bodyPr>
          <a:lstStyle/>
          <a:p>
            <a:r>
              <a:rPr lang="fr-FR" dirty="0"/>
              <a:t>Programme d'Investissement d'Avenir 2.</a:t>
            </a:r>
          </a:p>
        </p:txBody>
      </p:sp>
      <p:sp>
        <p:nvSpPr>
          <p:cNvPr id="7" name="Rectangle 6">
            <a:extLst>
              <a:ext uri="{FF2B5EF4-FFF2-40B4-BE49-F238E27FC236}">
                <a16:creationId xmlns:a16="http://schemas.microsoft.com/office/drawing/2014/main" id="{C9CE570F-22B6-4E74-92C9-7323124C8AEF}"/>
              </a:ext>
            </a:extLst>
          </p:cNvPr>
          <p:cNvSpPr/>
          <p:nvPr/>
        </p:nvSpPr>
        <p:spPr>
          <a:xfrm>
            <a:off x="99468" y="5542494"/>
            <a:ext cx="6188560" cy="1200329"/>
          </a:xfrm>
          <a:prstGeom prst="rect">
            <a:avLst/>
          </a:prstGeom>
          <a:solidFill>
            <a:srgbClr val="FF9933"/>
          </a:solidFill>
        </p:spPr>
        <p:txBody>
          <a:bodyPr wrap="square">
            <a:spAutoFit/>
          </a:bodyPr>
          <a:lstStyle/>
          <a:p>
            <a:r>
              <a:rPr lang="fr-FR" b="1" dirty="0">
                <a:solidFill>
                  <a:srgbClr val="000000"/>
                </a:solidFill>
              </a:rPr>
              <a:t>Plan numérique pour l’éducation et de la stratégie interministérielle pour les ruralités</a:t>
            </a:r>
            <a:br>
              <a:rPr lang="fr-FR" dirty="0">
                <a:solidFill>
                  <a:srgbClr val="000000"/>
                </a:solidFill>
              </a:rPr>
            </a:br>
            <a:r>
              <a:rPr lang="fr-FR" dirty="0">
                <a:solidFill>
                  <a:srgbClr val="000000"/>
                </a:solidFill>
              </a:rPr>
              <a:t>(Comité interministériel pour la ruralité du 20 mai 2016)</a:t>
            </a:r>
            <a:br>
              <a:rPr lang="fr-FR" dirty="0">
                <a:solidFill>
                  <a:srgbClr val="000000"/>
                </a:solidFill>
              </a:rPr>
            </a:br>
            <a:endParaRPr lang="fr-FR" dirty="0"/>
          </a:p>
        </p:txBody>
      </p:sp>
      <p:sp>
        <p:nvSpPr>
          <p:cNvPr id="14" name="Flèche : gauche 13">
            <a:extLst>
              <a:ext uri="{FF2B5EF4-FFF2-40B4-BE49-F238E27FC236}">
                <a16:creationId xmlns:a16="http://schemas.microsoft.com/office/drawing/2014/main" id="{C0560349-A8F1-4802-8CDA-03B45F5F5AB9}"/>
              </a:ext>
            </a:extLst>
          </p:cNvPr>
          <p:cNvSpPr/>
          <p:nvPr/>
        </p:nvSpPr>
        <p:spPr>
          <a:xfrm>
            <a:off x="5120640" y="1200150"/>
            <a:ext cx="490160" cy="172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courbe vers la gauche 14">
            <a:extLst>
              <a:ext uri="{FF2B5EF4-FFF2-40B4-BE49-F238E27FC236}">
                <a16:creationId xmlns:a16="http://schemas.microsoft.com/office/drawing/2014/main" id="{4F0C82F4-0AAD-4BF2-AB46-52F0B449DBAE}"/>
              </a:ext>
            </a:extLst>
          </p:cNvPr>
          <p:cNvSpPr/>
          <p:nvPr/>
        </p:nvSpPr>
        <p:spPr>
          <a:xfrm rot="4587390">
            <a:off x="4050559" y="1900531"/>
            <a:ext cx="601819" cy="39306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 haut 15">
            <a:extLst>
              <a:ext uri="{FF2B5EF4-FFF2-40B4-BE49-F238E27FC236}">
                <a16:creationId xmlns:a16="http://schemas.microsoft.com/office/drawing/2014/main" id="{AD37D131-B15A-4EFB-B2D3-6A440ABA1CF1}"/>
              </a:ext>
            </a:extLst>
          </p:cNvPr>
          <p:cNvSpPr/>
          <p:nvPr/>
        </p:nvSpPr>
        <p:spPr>
          <a:xfrm>
            <a:off x="2147203" y="3036680"/>
            <a:ext cx="138797" cy="266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E60B49CB-229A-479E-98A9-863B23F9EA14}"/>
              </a:ext>
            </a:extLst>
          </p:cNvPr>
          <p:cNvSpPr/>
          <p:nvPr/>
        </p:nvSpPr>
        <p:spPr>
          <a:xfrm>
            <a:off x="4176886" y="4407701"/>
            <a:ext cx="4572000" cy="646331"/>
          </a:xfrm>
          <a:prstGeom prst="rect">
            <a:avLst/>
          </a:prstGeom>
          <a:solidFill>
            <a:schemeClr val="accent6">
              <a:lumMod val="20000"/>
              <a:lumOff val="80000"/>
            </a:schemeClr>
          </a:solidFill>
        </p:spPr>
        <p:txBody>
          <a:bodyPr>
            <a:spAutoFit/>
          </a:bodyPr>
          <a:lstStyle/>
          <a:p>
            <a:r>
              <a:rPr lang="fr-FR" dirty="0">
                <a:solidFill>
                  <a:srgbClr val="000000"/>
                </a:solidFill>
              </a:rPr>
              <a:t>Conseil des ministres du 5 avril 2017: Plan d'urgence pour la Guyane.</a:t>
            </a:r>
            <a:endParaRPr lang="fr-FR" dirty="0"/>
          </a:p>
        </p:txBody>
      </p:sp>
    </p:spTree>
    <p:extLst>
      <p:ext uri="{BB962C8B-B14F-4D97-AF65-F5344CB8AC3E}">
        <p14:creationId xmlns:p14="http://schemas.microsoft.com/office/powerpoint/2010/main" val="218802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4"/>
          <a:stretch>
            <a:fillRect/>
          </a:stretch>
        </p:blipFill>
        <p:spPr>
          <a:xfrm>
            <a:off x="8366760" y="0"/>
            <a:ext cx="777240" cy="869537"/>
          </a:xfrm>
          <a:prstGeom prst="rect">
            <a:avLst/>
          </a:prstGeom>
        </p:spPr>
      </p:pic>
      <p:sp>
        <p:nvSpPr>
          <p:cNvPr id="11" name="Rectangle 10">
            <a:extLst>
              <a:ext uri="{FF2B5EF4-FFF2-40B4-BE49-F238E27FC236}">
                <a16:creationId xmlns:a16="http://schemas.microsoft.com/office/drawing/2014/main" id="{AE6B4919-B925-425B-B456-101A791D5E9A}"/>
              </a:ext>
            </a:extLst>
          </p:cNvPr>
          <p:cNvSpPr/>
          <p:nvPr/>
        </p:nvSpPr>
        <p:spPr>
          <a:xfrm>
            <a:off x="1033286" y="66696"/>
            <a:ext cx="7828492" cy="461665"/>
          </a:xfrm>
          <a:prstGeom prst="rect">
            <a:avLst/>
          </a:prstGeom>
        </p:spPr>
        <p:txBody>
          <a:bodyPr wrap="square">
            <a:spAutoFit/>
          </a:bodyPr>
          <a:lstStyle/>
          <a:p>
            <a:r>
              <a:rPr lang="fr-FR" sz="2400" dirty="0"/>
              <a:t>Plan numérique: projet ENIR – Phase de préfiguration</a:t>
            </a:r>
          </a:p>
        </p:txBody>
      </p:sp>
      <p:sp>
        <p:nvSpPr>
          <p:cNvPr id="2" name="Rectangle 1">
            <a:extLst>
              <a:ext uri="{FF2B5EF4-FFF2-40B4-BE49-F238E27FC236}">
                <a16:creationId xmlns:a16="http://schemas.microsoft.com/office/drawing/2014/main" id="{BDE52ADA-401E-4AE9-8B4E-614E5B97EACA}"/>
              </a:ext>
            </a:extLst>
          </p:cNvPr>
          <p:cNvSpPr/>
          <p:nvPr/>
        </p:nvSpPr>
        <p:spPr>
          <a:xfrm rot="20575424">
            <a:off x="307964" y="2232065"/>
            <a:ext cx="7819954" cy="1477328"/>
          </a:xfrm>
          <a:prstGeom prst="rect">
            <a:avLst/>
          </a:prstGeom>
          <a:solidFill>
            <a:schemeClr val="accent1"/>
          </a:solidFill>
        </p:spPr>
        <p:txBody>
          <a:bodyPr wrap="square">
            <a:spAutoFit/>
          </a:bodyPr>
          <a:lstStyle/>
          <a:p>
            <a:pPr marL="285750" indent="-285750">
              <a:buFont typeface="Wingdings" panose="05000000000000000000" pitchFamily="2" charset="2"/>
              <a:buChar char="Ø"/>
            </a:pPr>
            <a:r>
              <a:rPr lang="fr-FR" sz="2400" b="1" dirty="0">
                <a:solidFill>
                  <a:srgbClr val="000000"/>
                </a:solidFill>
              </a:rPr>
              <a:t>30 septembre 2017 :première phase de dépôt de dossier </a:t>
            </a:r>
          </a:p>
          <a:p>
            <a:pPr marL="285750" indent="-285750">
              <a:buFont typeface="Wingdings" panose="05000000000000000000" pitchFamily="2" charset="2"/>
              <a:buChar char="Ø"/>
            </a:pPr>
            <a:r>
              <a:rPr lang="fr-FR" sz="2400" b="1" dirty="0">
                <a:solidFill>
                  <a:srgbClr val="000000"/>
                </a:solidFill>
              </a:rPr>
              <a:t>7 écoles retenues</a:t>
            </a:r>
          </a:p>
          <a:p>
            <a:pPr marL="285750" indent="-285750">
              <a:buFont typeface="Wingdings" panose="05000000000000000000" pitchFamily="2" charset="2"/>
              <a:buChar char="Ø"/>
            </a:pPr>
            <a:r>
              <a:rPr lang="fr-FR" sz="2400" b="1" dirty="0">
                <a:solidFill>
                  <a:srgbClr val="000000"/>
                </a:solidFill>
              </a:rPr>
              <a:t>Jury académique</a:t>
            </a:r>
            <a:br>
              <a:rPr lang="fr-FR" dirty="0">
                <a:solidFill>
                  <a:srgbClr val="000000"/>
                </a:solidFill>
              </a:rPr>
            </a:br>
            <a:endParaRPr lang="fr-FR" dirty="0"/>
          </a:p>
        </p:txBody>
      </p:sp>
      <p:pic>
        <p:nvPicPr>
          <p:cNvPr id="3" name="Image 2">
            <a:extLst>
              <a:ext uri="{FF2B5EF4-FFF2-40B4-BE49-F238E27FC236}">
                <a16:creationId xmlns:a16="http://schemas.microsoft.com/office/drawing/2014/main" id="{066E9CEA-BC45-4271-A96C-C6E017B3D7DB}"/>
              </a:ext>
            </a:extLst>
          </p:cNvPr>
          <p:cNvPicPr>
            <a:picLocks noChangeAspect="1"/>
          </p:cNvPicPr>
          <p:nvPr/>
        </p:nvPicPr>
        <p:blipFill>
          <a:blip r:embed="rId5"/>
          <a:stretch>
            <a:fillRect/>
          </a:stretch>
        </p:blipFill>
        <p:spPr>
          <a:xfrm>
            <a:off x="0" y="5396869"/>
            <a:ext cx="7608711" cy="1461132"/>
          </a:xfrm>
          <a:prstGeom prst="rect">
            <a:avLst/>
          </a:prstGeom>
        </p:spPr>
      </p:pic>
    </p:spTree>
    <p:extLst>
      <p:ext uri="{BB962C8B-B14F-4D97-AF65-F5344CB8AC3E}">
        <p14:creationId xmlns:p14="http://schemas.microsoft.com/office/powerpoint/2010/main" val="314898475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4"/>
          <a:stretch>
            <a:fillRect/>
          </a:stretch>
        </p:blipFill>
        <p:spPr>
          <a:xfrm>
            <a:off x="8366760" y="0"/>
            <a:ext cx="777240" cy="869537"/>
          </a:xfrm>
          <a:prstGeom prst="rect">
            <a:avLst/>
          </a:prstGeom>
        </p:spPr>
      </p:pic>
      <p:sp>
        <p:nvSpPr>
          <p:cNvPr id="11" name="Rectangle 10">
            <a:extLst>
              <a:ext uri="{FF2B5EF4-FFF2-40B4-BE49-F238E27FC236}">
                <a16:creationId xmlns:a16="http://schemas.microsoft.com/office/drawing/2014/main" id="{AE6B4919-B925-425B-B456-101A791D5E9A}"/>
              </a:ext>
            </a:extLst>
          </p:cNvPr>
          <p:cNvSpPr/>
          <p:nvPr/>
        </p:nvSpPr>
        <p:spPr>
          <a:xfrm>
            <a:off x="1774392" y="207904"/>
            <a:ext cx="6398058" cy="523220"/>
          </a:xfrm>
          <a:prstGeom prst="rect">
            <a:avLst/>
          </a:prstGeom>
        </p:spPr>
        <p:txBody>
          <a:bodyPr wrap="square">
            <a:spAutoFit/>
          </a:bodyPr>
          <a:lstStyle/>
          <a:p>
            <a:r>
              <a:rPr lang="fr-FR" sz="2800" dirty="0"/>
              <a:t>Plan numérique: projet ENIR - Relance</a:t>
            </a:r>
          </a:p>
        </p:txBody>
      </p:sp>
      <p:sp>
        <p:nvSpPr>
          <p:cNvPr id="3" name="Rectangle 2">
            <a:extLst>
              <a:ext uri="{FF2B5EF4-FFF2-40B4-BE49-F238E27FC236}">
                <a16:creationId xmlns:a16="http://schemas.microsoft.com/office/drawing/2014/main" id="{5F96847A-8935-4AD2-AF50-1B17EA38766E}"/>
              </a:ext>
            </a:extLst>
          </p:cNvPr>
          <p:cNvSpPr/>
          <p:nvPr/>
        </p:nvSpPr>
        <p:spPr>
          <a:xfrm>
            <a:off x="257175" y="1224725"/>
            <a:ext cx="8629650" cy="5201424"/>
          </a:xfrm>
          <a:prstGeom prst="rect">
            <a:avLst/>
          </a:prstGeom>
        </p:spPr>
        <p:txBody>
          <a:bodyPr wrap="square">
            <a:spAutoFit/>
          </a:bodyPr>
          <a:lstStyle/>
          <a:p>
            <a:pPr marL="342900" indent="-342900">
              <a:buFont typeface="Wingdings" panose="05000000000000000000" pitchFamily="2" charset="2"/>
              <a:buChar char="Ø"/>
            </a:pPr>
            <a:r>
              <a:rPr lang="fr-FR" sz="2000" dirty="0">
                <a:solidFill>
                  <a:srgbClr val="7030A0"/>
                </a:solidFill>
              </a:rPr>
              <a:t>Le projet ENIR  « Ecoles Numériques Innovantes et Rurales » a été confirmé lors du COPIL INEE qui s'est tenu fin mars 2018.</a:t>
            </a:r>
          </a:p>
          <a:p>
            <a:pPr marL="342900" indent="-342900">
              <a:buFont typeface="Wingdings" panose="05000000000000000000" pitchFamily="2" charset="2"/>
              <a:buChar char="Ø"/>
            </a:pPr>
            <a:r>
              <a:rPr lang="fr-FR" sz="2000" dirty="0">
                <a:solidFill>
                  <a:srgbClr val="002060"/>
                </a:solidFill>
              </a:rPr>
              <a:t>Les conditions restent les mêmes pour la Guyane,  soit 1</a:t>
            </a:r>
            <a:r>
              <a:rPr lang="fr-FR" sz="2000" b="1" dirty="0">
                <a:solidFill>
                  <a:srgbClr val="002060"/>
                </a:solidFill>
              </a:rPr>
              <a:t>4000 euros max par école,</a:t>
            </a:r>
            <a:r>
              <a:rPr lang="fr-FR" sz="2000" dirty="0">
                <a:solidFill>
                  <a:srgbClr val="002060"/>
                </a:solidFill>
              </a:rPr>
              <a:t> avec une </a:t>
            </a:r>
            <a:r>
              <a:rPr lang="fr-FR" sz="2000" b="1" dirty="0">
                <a:solidFill>
                  <a:srgbClr val="002060"/>
                </a:solidFill>
              </a:rPr>
              <a:t>prise en charge à 100%</a:t>
            </a:r>
            <a:r>
              <a:rPr lang="fr-FR" sz="2000" dirty="0">
                <a:solidFill>
                  <a:srgbClr val="002060"/>
                </a:solidFill>
              </a:rPr>
              <a:t> de l'état, pour une enveloppe globale de </a:t>
            </a:r>
            <a:r>
              <a:rPr lang="fr-FR" sz="2000" b="1" dirty="0">
                <a:solidFill>
                  <a:srgbClr val="002060"/>
                </a:solidFill>
              </a:rPr>
              <a:t>1,4M euros</a:t>
            </a:r>
            <a:r>
              <a:rPr lang="fr-FR" sz="2000" dirty="0">
                <a:solidFill>
                  <a:srgbClr val="002060"/>
                </a:solidFill>
              </a:rPr>
              <a:t>.</a:t>
            </a:r>
          </a:p>
          <a:p>
            <a:pPr marL="342900" indent="-342900">
              <a:buFont typeface="Wingdings" panose="05000000000000000000" pitchFamily="2" charset="2"/>
              <a:buChar char="Ø"/>
            </a:pPr>
            <a:r>
              <a:rPr lang="fr-FR" sz="2000" dirty="0">
                <a:solidFill>
                  <a:srgbClr val="FF0000"/>
                </a:solidFill>
              </a:rPr>
              <a:t>La phase 2 pour les 92 écoles restantes sera étalée sur 2018 et sur 2019 (phase 3).</a:t>
            </a:r>
          </a:p>
          <a:p>
            <a:pPr marL="342900" indent="-342900">
              <a:buFont typeface="Wingdings" panose="05000000000000000000" pitchFamily="2" charset="2"/>
              <a:buChar char="Ø"/>
            </a:pPr>
            <a:r>
              <a:rPr lang="fr-FR" sz="2000" dirty="0"/>
              <a:t>Mobilisation des circonscriptions et des écoles en vue de l’élaboration des dossiers de candidature à partir de projets territoriaux construits conjointement avec les collectivités territoriales concernées portant les projets pédagogiques et éducatifs des écoles (un projet pour plusieurs écoles, par commune, par groupement de communes,...).</a:t>
            </a:r>
          </a:p>
          <a:p>
            <a:pPr marL="342900" indent="-342900">
              <a:buFont typeface="Wingdings" panose="05000000000000000000" pitchFamily="2" charset="2"/>
              <a:buChar char="Ø"/>
            </a:pPr>
            <a:r>
              <a:rPr lang="fr-FR" sz="2000" dirty="0">
                <a:solidFill>
                  <a:schemeClr val="accent6">
                    <a:lumMod val="50000"/>
                  </a:schemeClr>
                </a:solidFill>
              </a:rPr>
              <a:t>Seule la commune de Cayenne n’est pas éligible.</a:t>
            </a:r>
            <a:br>
              <a:rPr lang="fr-FR" dirty="0"/>
            </a:br>
            <a:br>
              <a:rPr lang="fr-FR" dirty="0"/>
            </a:br>
            <a:br>
              <a:rPr lang="fr-FR" dirty="0"/>
            </a:br>
            <a:br>
              <a:rPr lang="fr-FR" dirty="0"/>
            </a:br>
            <a:endParaRPr lang="fr-FR" dirty="0"/>
          </a:p>
        </p:txBody>
      </p:sp>
    </p:spTree>
    <p:extLst>
      <p:ext uri="{BB962C8B-B14F-4D97-AF65-F5344CB8AC3E}">
        <p14:creationId xmlns:p14="http://schemas.microsoft.com/office/powerpoint/2010/main" val="14224509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pic>
        <p:nvPicPr>
          <p:cNvPr id="5" name="Image 4">
            <a:hlinkClick r:id="rId4" action="ppaction://hlinkfile"/>
            <a:extLst>
              <a:ext uri="{FF2B5EF4-FFF2-40B4-BE49-F238E27FC236}">
                <a16:creationId xmlns:a16="http://schemas.microsoft.com/office/drawing/2014/main" id="{24E983AF-9932-47A0-9D3E-0CAC0B08F8B2}"/>
              </a:ext>
            </a:extLst>
          </p:cNvPr>
          <p:cNvPicPr>
            <a:picLocks noChangeAspect="1"/>
          </p:cNvPicPr>
          <p:nvPr/>
        </p:nvPicPr>
        <p:blipFill>
          <a:blip r:embed="rId5"/>
          <a:stretch>
            <a:fillRect/>
          </a:stretch>
        </p:blipFill>
        <p:spPr>
          <a:xfrm>
            <a:off x="174224" y="3820175"/>
            <a:ext cx="1904262" cy="2422794"/>
          </a:xfrm>
          <a:prstGeom prst="rect">
            <a:avLst/>
          </a:prstGeom>
        </p:spPr>
      </p:pic>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6"/>
          <a:stretch>
            <a:fillRect/>
          </a:stretch>
        </p:blipFill>
        <p:spPr>
          <a:xfrm>
            <a:off x="8366760" y="0"/>
            <a:ext cx="777240" cy="869537"/>
          </a:xfrm>
          <a:prstGeom prst="rect">
            <a:avLst/>
          </a:prstGeom>
        </p:spPr>
      </p:pic>
      <p:pic>
        <p:nvPicPr>
          <p:cNvPr id="9" name="Image 8">
            <a:extLst>
              <a:ext uri="{FF2B5EF4-FFF2-40B4-BE49-F238E27FC236}">
                <a16:creationId xmlns:a16="http://schemas.microsoft.com/office/drawing/2014/main" id="{0C3738D7-3AE5-4AAF-9118-A65896606041}"/>
              </a:ext>
            </a:extLst>
          </p:cNvPr>
          <p:cNvPicPr>
            <a:picLocks noChangeAspect="1"/>
          </p:cNvPicPr>
          <p:nvPr/>
        </p:nvPicPr>
        <p:blipFill>
          <a:blip r:embed="rId7"/>
          <a:stretch>
            <a:fillRect/>
          </a:stretch>
        </p:blipFill>
        <p:spPr>
          <a:xfrm>
            <a:off x="165735" y="6319837"/>
            <a:ext cx="4972050" cy="390525"/>
          </a:xfrm>
          <a:prstGeom prst="rect">
            <a:avLst/>
          </a:prstGeom>
        </p:spPr>
      </p:pic>
      <p:sp>
        <p:nvSpPr>
          <p:cNvPr id="11" name="Rectangle 10">
            <a:extLst>
              <a:ext uri="{FF2B5EF4-FFF2-40B4-BE49-F238E27FC236}">
                <a16:creationId xmlns:a16="http://schemas.microsoft.com/office/drawing/2014/main" id="{AE6B4919-B925-425B-B456-101A791D5E9A}"/>
              </a:ext>
            </a:extLst>
          </p:cNvPr>
          <p:cNvSpPr/>
          <p:nvPr/>
        </p:nvSpPr>
        <p:spPr>
          <a:xfrm>
            <a:off x="1774392" y="207904"/>
            <a:ext cx="6398058" cy="369332"/>
          </a:xfrm>
          <a:prstGeom prst="rect">
            <a:avLst/>
          </a:prstGeom>
        </p:spPr>
        <p:txBody>
          <a:bodyPr wrap="square">
            <a:spAutoFit/>
          </a:bodyPr>
          <a:lstStyle/>
          <a:p>
            <a:r>
              <a:rPr lang="fr-FR" dirty="0"/>
              <a:t>Plan numérique: projet ENIR - Relance</a:t>
            </a:r>
          </a:p>
        </p:txBody>
      </p:sp>
      <p:sp>
        <p:nvSpPr>
          <p:cNvPr id="3" name="ZoneTexte 2">
            <a:extLst>
              <a:ext uri="{FF2B5EF4-FFF2-40B4-BE49-F238E27FC236}">
                <a16:creationId xmlns:a16="http://schemas.microsoft.com/office/drawing/2014/main" id="{BEF8890E-27E8-4851-A82F-BDD15FDD65FA}"/>
              </a:ext>
            </a:extLst>
          </p:cNvPr>
          <p:cNvSpPr txBox="1"/>
          <p:nvPr/>
        </p:nvSpPr>
        <p:spPr>
          <a:xfrm rot="20614775">
            <a:off x="1028061" y="1584573"/>
            <a:ext cx="3057119" cy="523220"/>
          </a:xfrm>
          <a:prstGeom prst="rect">
            <a:avLst/>
          </a:prstGeom>
          <a:solidFill>
            <a:srgbClr val="FFFF00"/>
          </a:solidFill>
        </p:spPr>
        <p:txBody>
          <a:bodyPr wrap="square" rtlCol="0">
            <a:spAutoFit/>
          </a:bodyPr>
          <a:lstStyle/>
          <a:p>
            <a:r>
              <a:rPr lang="fr-FR" sz="2800" dirty="0"/>
              <a:t>46 écoles éligibles</a:t>
            </a:r>
          </a:p>
        </p:txBody>
      </p:sp>
      <p:pic>
        <p:nvPicPr>
          <p:cNvPr id="12" name="Image 11">
            <a:extLst>
              <a:ext uri="{FF2B5EF4-FFF2-40B4-BE49-F238E27FC236}">
                <a16:creationId xmlns:a16="http://schemas.microsoft.com/office/drawing/2014/main" id="{B7F67BB9-2189-47B0-8555-0F7BBFD001D9}"/>
              </a:ext>
            </a:extLst>
          </p:cNvPr>
          <p:cNvPicPr>
            <a:picLocks noChangeAspect="1"/>
          </p:cNvPicPr>
          <p:nvPr/>
        </p:nvPicPr>
        <p:blipFill>
          <a:blip r:embed="rId8"/>
          <a:stretch>
            <a:fillRect/>
          </a:stretch>
        </p:blipFill>
        <p:spPr>
          <a:xfrm>
            <a:off x="2251758" y="2329829"/>
            <a:ext cx="6892242" cy="2422794"/>
          </a:xfrm>
          <a:prstGeom prst="rect">
            <a:avLst/>
          </a:prstGeom>
        </p:spPr>
      </p:pic>
      <p:sp>
        <p:nvSpPr>
          <p:cNvPr id="13" name="ZoneTexte 12">
            <a:extLst>
              <a:ext uri="{FF2B5EF4-FFF2-40B4-BE49-F238E27FC236}">
                <a16:creationId xmlns:a16="http://schemas.microsoft.com/office/drawing/2014/main" id="{04DFCC91-07A5-4A36-ABB2-694BFAEBB288}"/>
              </a:ext>
            </a:extLst>
          </p:cNvPr>
          <p:cNvSpPr txBox="1"/>
          <p:nvPr/>
        </p:nvSpPr>
        <p:spPr>
          <a:xfrm>
            <a:off x="4402667" y="4899378"/>
            <a:ext cx="3769783" cy="369332"/>
          </a:xfrm>
          <a:prstGeom prst="rect">
            <a:avLst/>
          </a:prstGeom>
          <a:noFill/>
        </p:spPr>
        <p:txBody>
          <a:bodyPr wrap="square" rtlCol="0">
            <a:spAutoFit/>
          </a:bodyPr>
          <a:lstStyle/>
          <a:p>
            <a:r>
              <a:rPr lang="fr-FR" dirty="0"/>
              <a:t>Dossier de candidature</a:t>
            </a:r>
          </a:p>
        </p:txBody>
      </p:sp>
      <p:sp>
        <p:nvSpPr>
          <p:cNvPr id="14" name="ZoneTexte 13">
            <a:extLst>
              <a:ext uri="{FF2B5EF4-FFF2-40B4-BE49-F238E27FC236}">
                <a16:creationId xmlns:a16="http://schemas.microsoft.com/office/drawing/2014/main" id="{A7922533-E7CD-41D6-A447-9CD185E1A119}"/>
              </a:ext>
            </a:extLst>
          </p:cNvPr>
          <p:cNvSpPr txBox="1"/>
          <p:nvPr/>
        </p:nvSpPr>
        <p:spPr>
          <a:xfrm rot="1785648">
            <a:off x="6287558" y="1432084"/>
            <a:ext cx="1320800" cy="369332"/>
          </a:xfrm>
          <a:prstGeom prst="rect">
            <a:avLst/>
          </a:prstGeom>
          <a:solidFill>
            <a:srgbClr val="92D050"/>
          </a:solidFill>
        </p:spPr>
        <p:txBody>
          <a:bodyPr wrap="square" rtlCol="0">
            <a:spAutoFit/>
          </a:bodyPr>
          <a:lstStyle/>
          <a:p>
            <a:r>
              <a:rPr lang="fr-FR" dirty="0"/>
              <a:t>644 000 €</a:t>
            </a:r>
          </a:p>
        </p:txBody>
      </p:sp>
    </p:spTree>
    <p:extLst>
      <p:ext uri="{BB962C8B-B14F-4D97-AF65-F5344CB8AC3E}">
        <p14:creationId xmlns:p14="http://schemas.microsoft.com/office/powerpoint/2010/main" val="291609178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52ADA-401E-4AE9-8B4E-614E5B97EACA}"/>
              </a:ext>
            </a:extLst>
          </p:cNvPr>
          <p:cNvSpPr/>
          <p:nvPr/>
        </p:nvSpPr>
        <p:spPr>
          <a:xfrm>
            <a:off x="2286000" y="2967334"/>
            <a:ext cx="5680710" cy="646331"/>
          </a:xfrm>
          <a:prstGeom prst="rect">
            <a:avLst/>
          </a:prstGeom>
        </p:spPr>
        <p:txBody>
          <a:bodyPr wrap="square">
            <a:spAutoFit/>
          </a:bodyPr>
          <a:lstStyle/>
          <a:p>
            <a:br>
              <a:rPr lang="fr-FR" dirty="0">
                <a:solidFill>
                  <a:srgbClr val="000000"/>
                </a:solidFill>
              </a:rPr>
            </a:br>
            <a:endParaRPr lang="fr-FR" dirty="0"/>
          </a:p>
        </p:txBody>
      </p:sp>
      <p:pic>
        <p:nvPicPr>
          <p:cNvPr id="5" name="Image 4">
            <a:extLst>
              <a:ext uri="{FF2B5EF4-FFF2-40B4-BE49-F238E27FC236}">
                <a16:creationId xmlns:a16="http://schemas.microsoft.com/office/drawing/2014/main" id="{76CB8CEA-6806-4F77-A952-914502B7ED3D}"/>
              </a:ext>
            </a:extLst>
          </p:cNvPr>
          <p:cNvPicPr>
            <a:picLocks noChangeAspect="1"/>
          </p:cNvPicPr>
          <p:nvPr/>
        </p:nvPicPr>
        <p:blipFill>
          <a:blip r:embed="rId3"/>
          <a:stretch>
            <a:fillRect/>
          </a:stretch>
        </p:blipFill>
        <p:spPr>
          <a:xfrm>
            <a:off x="0" y="-6095"/>
            <a:ext cx="9144000" cy="6864095"/>
          </a:xfrm>
          <a:prstGeom prst="rect">
            <a:avLst/>
          </a:prstGeom>
        </p:spPr>
      </p:pic>
    </p:spTree>
    <p:extLst>
      <p:ext uri="{BB962C8B-B14F-4D97-AF65-F5344CB8AC3E}">
        <p14:creationId xmlns:p14="http://schemas.microsoft.com/office/powerpoint/2010/main" val="385904026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4"/>
          <a:stretch>
            <a:fillRect/>
          </a:stretch>
        </p:blipFill>
        <p:spPr>
          <a:xfrm>
            <a:off x="8366760" y="0"/>
            <a:ext cx="777240" cy="869537"/>
          </a:xfrm>
          <a:prstGeom prst="rect">
            <a:avLst/>
          </a:prstGeom>
        </p:spPr>
      </p:pic>
      <p:sp>
        <p:nvSpPr>
          <p:cNvPr id="11" name="Rectangle 10">
            <a:extLst>
              <a:ext uri="{FF2B5EF4-FFF2-40B4-BE49-F238E27FC236}">
                <a16:creationId xmlns:a16="http://schemas.microsoft.com/office/drawing/2014/main" id="{AE6B4919-B925-425B-B456-101A791D5E9A}"/>
              </a:ext>
            </a:extLst>
          </p:cNvPr>
          <p:cNvSpPr/>
          <p:nvPr/>
        </p:nvSpPr>
        <p:spPr>
          <a:xfrm>
            <a:off x="1495596" y="207904"/>
            <a:ext cx="6676854" cy="523220"/>
          </a:xfrm>
          <a:prstGeom prst="rect">
            <a:avLst/>
          </a:prstGeom>
        </p:spPr>
        <p:txBody>
          <a:bodyPr wrap="square">
            <a:spAutoFit/>
          </a:bodyPr>
          <a:lstStyle/>
          <a:p>
            <a:r>
              <a:rPr lang="fr-FR" sz="2800" dirty="0"/>
              <a:t>Plan numérique: projet ENIR - Dossier</a:t>
            </a:r>
          </a:p>
        </p:txBody>
      </p:sp>
      <p:sp>
        <p:nvSpPr>
          <p:cNvPr id="2" name="Rectangle 1">
            <a:extLst>
              <a:ext uri="{FF2B5EF4-FFF2-40B4-BE49-F238E27FC236}">
                <a16:creationId xmlns:a16="http://schemas.microsoft.com/office/drawing/2014/main" id="{BDE52ADA-401E-4AE9-8B4E-614E5B97EACA}"/>
              </a:ext>
            </a:extLst>
          </p:cNvPr>
          <p:cNvSpPr/>
          <p:nvPr/>
        </p:nvSpPr>
        <p:spPr>
          <a:xfrm>
            <a:off x="2286000" y="2967334"/>
            <a:ext cx="5680710" cy="646331"/>
          </a:xfrm>
          <a:prstGeom prst="rect">
            <a:avLst/>
          </a:prstGeom>
        </p:spPr>
        <p:txBody>
          <a:bodyPr wrap="square">
            <a:spAutoFit/>
          </a:bodyPr>
          <a:lstStyle/>
          <a:p>
            <a:br>
              <a:rPr lang="fr-FR" dirty="0">
                <a:solidFill>
                  <a:srgbClr val="000000"/>
                </a:solidFill>
              </a:rPr>
            </a:br>
            <a:endParaRPr lang="fr-FR" dirty="0"/>
          </a:p>
        </p:txBody>
      </p:sp>
      <p:sp>
        <p:nvSpPr>
          <p:cNvPr id="5" name="Rectangle 4">
            <a:extLst>
              <a:ext uri="{FF2B5EF4-FFF2-40B4-BE49-F238E27FC236}">
                <a16:creationId xmlns:a16="http://schemas.microsoft.com/office/drawing/2014/main" id="{FEE02D3F-06A8-44D8-AFE2-DBD02774A9E7}"/>
              </a:ext>
            </a:extLst>
          </p:cNvPr>
          <p:cNvSpPr/>
          <p:nvPr/>
        </p:nvSpPr>
        <p:spPr>
          <a:xfrm>
            <a:off x="398316" y="1582340"/>
            <a:ext cx="8332470" cy="4062651"/>
          </a:xfrm>
          <a:prstGeom prst="rect">
            <a:avLst/>
          </a:prstGeom>
        </p:spPr>
        <p:txBody>
          <a:bodyPr wrap="square">
            <a:spAutoFit/>
          </a:bodyPr>
          <a:lstStyle/>
          <a:p>
            <a:r>
              <a:rPr lang="fr-FR" sz="2000" dirty="0">
                <a:solidFill>
                  <a:srgbClr val="000000"/>
                </a:solidFill>
              </a:rPr>
              <a:t>- Le projet pédagogique ou éducatif innovant porté par les équipes pédagogiques.</a:t>
            </a:r>
            <a:br>
              <a:rPr lang="fr-FR" sz="2000" dirty="0">
                <a:solidFill>
                  <a:srgbClr val="000000"/>
                </a:solidFill>
              </a:rPr>
            </a:br>
            <a:r>
              <a:rPr lang="fr-FR" sz="2000" dirty="0">
                <a:solidFill>
                  <a:srgbClr val="000000"/>
                </a:solidFill>
              </a:rPr>
              <a:t>- Le diagnostic partagé des acteurs locaux sur les moyens nécessaires pour sa mise en œuvre (élus, enseignants, IEN).</a:t>
            </a:r>
            <a:br>
              <a:rPr lang="fr-FR" sz="2000" dirty="0">
                <a:solidFill>
                  <a:srgbClr val="000000"/>
                </a:solidFill>
              </a:rPr>
            </a:br>
            <a:r>
              <a:rPr lang="fr-FR" sz="2000" dirty="0">
                <a:solidFill>
                  <a:srgbClr val="000000"/>
                </a:solidFill>
              </a:rPr>
              <a:t>- Si nécessaire, les objectifs du projet territorial auquel s’intègre le projet.</a:t>
            </a:r>
            <a:br>
              <a:rPr lang="fr-FR" sz="2000" dirty="0">
                <a:solidFill>
                  <a:srgbClr val="000000"/>
                </a:solidFill>
              </a:rPr>
            </a:br>
            <a:r>
              <a:rPr lang="fr-FR" sz="2000" dirty="0">
                <a:solidFill>
                  <a:srgbClr val="000000"/>
                </a:solidFill>
              </a:rPr>
              <a:t>- Typologie de l'école (participation au premier plan ENR, aux appels à projets « collèges numériques et innovation pédagogique » / « collèges numériques et ruralité », école déjà équipée en matériel mobile, école n'ayant fait l’objet d'aucun équipement)</a:t>
            </a:r>
            <a:br>
              <a:rPr lang="fr-FR" sz="2000" dirty="0">
                <a:solidFill>
                  <a:srgbClr val="000000"/>
                </a:solidFill>
              </a:rPr>
            </a:br>
            <a:r>
              <a:rPr lang="fr-FR" sz="2000" dirty="0">
                <a:solidFill>
                  <a:srgbClr val="000000"/>
                </a:solidFill>
              </a:rPr>
              <a:t>- Si nécessaire, relations au collège de secteur et relations entre les écoles du territoire.</a:t>
            </a:r>
            <a:br>
              <a:rPr lang="fr-FR" sz="2000" dirty="0">
                <a:solidFill>
                  <a:srgbClr val="000000"/>
                </a:solidFill>
              </a:rPr>
            </a:br>
            <a:r>
              <a:rPr lang="fr-FR" sz="2000" dirty="0">
                <a:solidFill>
                  <a:srgbClr val="000000"/>
                </a:solidFill>
              </a:rPr>
              <a:t>- Les objets du financement demandés.</a:t>
            </a:r>
            <a:br>
              <a:rPr lang="fr-FR" dirty="0">
                <a:solidFill>
                  <a:srgbClr val="000000"/>
                </a:solidFill>
              </a:rPr>
            </a:br>
            <a:endParaRPr lang="fr-FR" dirty="0"/>
          </a:p>
        </p:txBody>
      </p:sp>
    </p:spTree>
    <p:extLst>
      <p:ext uri="{BB962C8B-B14F-4D97-AF65-F5344CB8AC3E}">
        <p14:creationId xmlns:p14="http://schemas.microsoft.com/office/powerpoint/2010/main" val="257339766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4"/>
          <a:stretch>
            <a:fillRect/>
          </a:stretch>
        </p:blipFill>
        <p:spPr>
          <a:xfrm>
            <a:off x="8366760" y="0"/>
            <a:ext cx="777240" cy="869537"/>
          </a:xfrm>
          <a:prstGeom prst="rect">
            <a:avLst/>
          </a:prstGeom>
        </p:spPr>
      </p:pic>
      <p:sp>
        <p:nvSpPr>
          <p:cNvPr id="11" name="Rectangle 10">
            <a:extLst>
              <a:ext uri="{FF2B5EF4-FFF2-40B4-BE49-F238E27FC236}">
                <a16:creationId xmlns:a16="http://schemas.microsoft.com/office/drawing/2014/main" id="{AE6B4919-B925-425B-B456-101A791D5E9A}"/>
              </a:ext>
            </a:extLst>
          </p:cNvPr>
          <p:cNvSpPr/>
          <p:nvPr/>
        </p:nvSpPr>
        <p:spPr>
          <a:xfrm>
            <a:off x="880110" y="234713"/>
            <a:ext cx="7589520" cy="400110"/>
          </a:xfrm>
          <a:prstGeom prst="rect">
            <a:avLst/>
          </a:prstGeom>
        </p:spPr>
        <p:txBody>
          <a:bodyPr wrap="square">
            <a:spAutoFit/>
          </a:bodyPr>
          <a:lstStyle/>
          <a:p>
            <a:r>
              <a:rPr lang="fr-FR" sz="2000" dirty="0"/>
              <a:t>Plan numérique: projet ENIR – Exemple de projet: GS Maurice BELLONY</a:t>
            </a:r>
          </a:p>
        </p:txBody>
      </p:sp>
      <p:sp>
        <p:nvSpPr>
          <p:cNvPr id="2" name="Rectangle 1">
            <a:extLst>
              <a:ext uri="{FF2B5EF4-FFF2-40B4-BE49-F238E27FC236}">
                <a16:creationId xmlns:a16="http://schemas.microsoft.com/office/drawing/2014/main" id="{BDE52ADA-401E-4AE9-8B4E-614E5B97EACA}"/>
              </a:ext>
            </a:extLst>
          </p:cNvPr>
          <p:cNvSpPr/>
          <p:nvPr/>
        </p:nvSpPr>
        <p:spPr>
          <a:xfrm>
            <a:off x="2286000" y="2967334"/>
            <a:ext cx="5680710" cy="646331"/>
          </a:xfrm>
          <a:prstGeom prst="rect">
            <a:avLst/>
          </a:prstGeom>
        </p:spPr>
        <p:txBody>
          <a:bodyPr wrap="square">
            <a:spAutoFit/>
          </a:bodyPr>
          <a:lstStyle/>
          <a:p>
            <a:br>
              <a:rPr lang="fr-FR" dirty="0">
                <a:solidFill>
                  <a:srgbClr val="000000"/>
                </a:solidFill>
              </a:rPr>
            </a:br>
            <a:endParaRPr lang="fr-FR" dirty="0"/>
          </a:p>
        </p:txBody>
      </p:sp>
      <p:sp>
        <p:nvSpPr>
          <p:cNvPr id="3" name="Rectangle 2">
            <a:extLst>
              <a:ext uri="{FF2B5EF4-FFF2-40B4-BE49-F238E27FC236}">
                <a16:creationId xmlns:a16="http://schemas.microsoft.com/office/drawing/2014/main" id="{9EB5A4A2-561B-4EC4-8E95-4F12C090E062}"/>
              </a:ext>
            </a:extLst>
          </p:cNvPr>
          <p:cNvSpPr/>
          <p:nvPr/>
        </p:nvSpPr>
        <p:spPr>
          <a:xfrm>
            <a:off x="320040" y="1172814"/>
            <a:ext cx="8435340" cy="646331"/>
          </a:xfrm>
          <a:prstGeom prst="rect">
            <a:avLst/>
          </a:prstGeom>
        </p:spPr>
        <p:txBody>
          <a:bodyPr wrap="square">
            <a:spAutoFit/>
          </a:bodyPr>
          <a:lstStyle/>
          <a:p>
            <a:br>
              <a:rPr lang="fr-FR" dirty="0">
                <a:solidFill>
                  <a:srgbClr val="000000"/>
                </a:solidFill>
              </a:rPr>
            </a:br>
            <a:endParaRPr lang="fr-FR" dirty="0"/>
          </a:p>
        </p:txBody>
      </p:sp>
      <p:pic>
        <p:nvPicPr>
          <p:cNvPr id="5" name="Image 4">
            <a:hlinkClick r:id="rId5" action="ppaction://hlinkfile"/>
            <a:extLst>
              <a:ext uri="{FF2B5EF4-FFF2-40B4-BE49-F238E27FC236}">
                <a16:creationId xmlns:a16="http://schemas.microsoft.com/office/drawing/2014/main" id="{46228FCE-E101-4E6D-AE60-22987B65658E}"/>
              </a:ext>
            </a:extLst>
          </p:cNvPr>
          <p:cNvPicPr>
            <a:picLocks noChangeAspect="1"/>
          </p:cNvPicPr>
          <p:nvPr/>
        </p:nvPicPr>
        <p:blipFill>
          <a:blip r:embed="rId6"/>
          <a:stretch>
            <a:fillRect/>
          </a:stretch>
        </p:blipFill>
        <p:spPr>
          <a:xfrm>
            <a:off x="0" y="1612822"/>
            <a:ext cx="9144000" cy="3632356"/>
          </a:xfrm>
          <a:prstGeom prst="rect">
            <a:avLst/>
          </a:prstGeom>
        </p:spPr>
      </p:pic>
    </p:spTree>
    <p:extLst>
      <p:ext uri="{BB962C8B-B14F-4D97-AF65-F5344CB8AC3E}">
        <p14:creationId xmlns:p14="http://schemas.microsoft.com/office/powerpoint/2010/main" val="40109470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13"/>
          <p:cNvSpPr>
            <a:spLocks noGrp="1"/>
          </p:cNvSpPr>
          <p:nvPr>
            <p:ph type="body" sz="quarter" idx="11"/>
          </p:nvPr>
        </p:nvSpPr>
        <p:spPr>
          <a:xfrm>
            <a:off x="1509970" y="6425830"/>
            <a:ext cx="5580062" cy="261938"/>
          </a:xfrm>
        </p:spPr>
        <p:txBody>
          <a:bodyPr/>
          <a:lstStyle/>
          <a:p>
            <a:endParaRPr lang="fr-FR" dirty="0"/>
          </a:p>
          <a:p>
            <a:r>
              <a:rPr lang="fr-FR" dirty="0"/>
              <a:t> </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2" y="-93664"/>
            <a:ext cx="1860202" cy="1316674"/>
          </a:xfrm>
          <a:prstGeom prst="rect">
            <a:avLst/>
          </a:prstGeom>
        </p:spPr>
      </p:pic>
      <p:pic>
        <p:nvPicPr>
          <p:cNvPr id="6" name="Image 5">
            <a:extLst>
              <a:ext uri="{FF2B5EF4-FFF2-40B4-BE49-F238E27FC236}">
                <a16:creationId xmlns:a16="http://schemas.microsoft.com/office/drawing/2014/main" id="{8AA3FC9F-0571-4E5A-8481-F69DCAD39557}"/>
              </a:ext>
            </a:extLst>
          </p:cNvPr>
          <p:cNvPicPr>
            <a:picLocks noChangeAspect="1"/>
          </p:cNvPicPr>
          <p:nvPr/>
        </p:nvPicPr>
        <p:blipFill>
          <a:blip r:embed="rId3"/>
          <a:stretch>
            <a:fillRect/>
          </a:stretch>
        </p:blipFill>
        <p:spPr>
          <a:xfrm>
            <a:off x="8338812" y="1"/>
            <a:ext cx="805187" cy="900802"/>
          </a:xfrm>
          <a:prstGeom prst="rect">
            <a:avLst/>
          </a:prstGeom>
        </p:spPr>
      </p:pic>
      <p:sp>
        <p:nvSpPr>
          <p:cNvPr id="14" name="Titre 13">
            <a:extLst>
              <a:ext uri="{FF2B5EF4-FFF2-40B4-BE49-F238E27FC236}">
                <a16:creationId xmlns:a16="http://schemas.microsoft.com/office/drawing/2014/main" id="{DC5F1423-5830-4F8F-8693-6341672DD116}"/>
              </a:ext>
            </a:extLst>
          </p:cNvPr>
          <p:cNvSpPr>
            <a:spLocks noGrp="1"/>
          </p:cNvSpPr>
          <p:nvPr>
            <p:ph type="title"/>
          </p:nvPr>
        </p:nvSpPr>
        <p:spPr>
          <a:xfrm rot="20499878">
            <a:off x="855431" y="3194755"/>
            <a:ext cx="3535948" cy="935036"/>
          </a:xfrm>
          <a:solidFill>
            <a:schemeClr val="accent6"/>
          </a:solidFill>
        </p:spPr>
        <p:txBody>
          <a:bodyPr>
            <a:noAutofit/>
          </a:bodyPr>
          <a:lstStyle/>
          <a:p>
            <a:r>
              <a:rPr lang="fr-FR" sz="4400" b="0" dirty="0">
                <a:solidFill>
                  <a:srgbClr val="002060"/>
                </a:solidFill>
              </a:rPr>
              <a:t>Merci à vous.</a:t>
            </a:r>
          </a:p>
        </p:txBody>
      </p:sp>
    </p:spTree>
  </p:cSld>
  <p:clrMapOvr>
    <a:masterClrMapping/>
  </p:clrMapOvr>
  <p:transition spd="med">
    <p:fade/>
  </p:transition>
</p:sld>
</file>

<file path=ppt/theme/theme1.xml><?xml version="1.0" encoding="utf-8"?>
<a:theme xmlns:a="http://schemas.openxmlformats.org/drawingml/2006/main" name="Modèle PowerPoint - Académie Guyan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Guyane.pot [Mode de compatibilité]" id="{E46B07F3-D409-477C-84C0-5E736FF6CB37}" vid="{3B514164-CD48-4914-9ECD-DA36B4C67C6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PowerPoint - Académie Guyane</Template>
  <TotalTime>2091</TotalTime>
  <Words>846</Words>
  <Application>Microsoft Office PowerPoint</Application>
  <PresentationFormat>Affichage à l'écran (4:3)</PresentationFormat>
  <Paragraphs>52</Paragraphs>
  <Slides>9</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Wingdings</vt:lpstr>
      <vt:lpstr>Segoe UI Light</vt:lpstr>
      <vt:lpstr>Eras Medium ITC</vt:lpstr>
      <vt:lpstr>Modèle PowerPoint - Académie Guyane</vt:lpstr>
      <vt:lpstr>Vendredi 05 octobre 2018 à 11H30/ Mairie de MATOURY  </vt:lpstr>
      <vt:lpstr> Appel à projets « Ecoles numériques innovantes et ruralité » ENIR Phase 2 </vt:lpstr>
      <vt:lpstr>Présentation PowerPoint</vt:lpstr>
      <vt:lpstr>Présentation PowerPoint</vt:lpstr>
      <vt:lpstr>Présentation PowerPoint</vt:lpstr>
      <vt:lpstr>Présentation PowerPoint</vt:lpstr>
      <vt:lpstr>Présentation PowerPoint</vt:lpstr>
      <vt:lpstr>Présentation PowerPoint</vt:lpstr>
      <vt:lpstr>Merci à vous.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aandre</dc:creator>
  <cp:lastModifiedBy>mpepin</cp:lastModifiedBy>
  <cp:revision>206</cp:revision>
  <dcterms:created xsi:type="dcterms:W3CDTF">2015-01-22T13:08:40Z</dcterms:created>
  <dcterms:modified xsi:type="dcterms:W3CDTF">2020-04-07T13:53:06Z</dcterms:modified>
</cp:coreProperties>
</file>