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21"/>
  </p:notesMasterIdLst>
  <p:sldIdLst>
    <p:sldId id="256" r:id="rId4"/>
    <p:sldId id="257" r:id="rId5"/>
    <p:sldId id="265" r:id="rId6"/>
    <p:sldId id="280" r:id="rId7"/>
    <p:sldId id="281" r:id="rId8"/>
    <p:sldId id="267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78" r:id="rId19"/>
    <p:sldId id="279" r:id="rId20"/>
  </p:sldIdLst>
  <p:sldSz cx="9144000" cy="5143500" type="screen16x9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 snapToGrid="0" snapToObjects="1">
      <p:cViewPr varScale="1">
        <p:scale>
          <a:sx n="108" d="100"/>
          <a:sy n="108" d="100"/>
        </p:scale>
        <p:origin x="566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347A6-CCB1-494F-8559-FC010663A7BA}" type="datetimeFigureOut">
              <a:rPr lang="fr-FR" smtClean="0"/>
              <a:pPr/>
              <a:t>25/05/2021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C8CC9-D30F-0C44-A596-8701ECAB8AB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928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3BF7D-8FAA-4F8C-B3C2-201620891338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0832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5664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36000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0832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5664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360000" y="900000"/>
            <a:ext cx="8423640" cy="3337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320832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05664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36000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body"/>
          </p:nvPr>
        </p:nvSpPr>
        <p:spPr>
          <a:xfrm>
            <a:off x="320832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body"/>
          </p:nvPr>
        </p:nvSpPr>
        <p:spPr>
          <a:xfrm>
            <a:off x="605664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subTitle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ubTitle"/>
          </p:nvPr>
        </p:nvSpPr>
        <p:spPr>
          <a:xfrm>
            <a:off x="360000" y="900000"/>
            <a:ext cx="8423640" cy="3337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320832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605664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body"/>
          </p:nvPr>
        </p:nvSpPr>
        <p:spPr>
          <a:xfrm>
            <a:off x="36000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6"/>
          <p:cNvSpPr>
            <a:spLocks noGrp="1"/>
          </p:cNvSpPr>
          <p:nvPr>
            <p:ph type="body"/>
          </p:nvPr>
        </p:nvSpPr>
        <p:spPr>
          <a:xfrm>
            <a:off x="320832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7"/>
          <p:cNvSpPr>
            <a:spLocks noGrp="1"/>
          </p:cNvSpPr>
          <p:nvPr>
            <p:ph type="body"/>
          </p:nvPr>
        </p:nvSpPr>
        <p:spPr>
          <a:xfrm>
            <a:off x="605664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E6F0-C9F9-402A-8F1C-1202ED144443}" type="datetimeFigureOut">
              <a:rPr lang="fr-FR" smtClean="0"/>
              <a:pPr/>
              <a:t>25/05/2021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958C1-7275-45F1-BE8E-FC8BDEE2F40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66866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360000" y="900000"/>
            <a:ext cx="8423640" cy="3337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"/>
          <p:cNvSpPr/>
          <p:nvPr/>
        </p:nvSpPr>
        <p:spPr>
          <a:xfrm>
            <a:off x="360000" y="4784400"/>
            <a:ext cx="8424000" cy="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" name="Image 7"/>
          <p:cNvPicPr/>
          <p:nvPr/>
        </p:nvPicPr>
        <p:blipFill>
          <a:blip r:embed="rId14" cstate="print"/>
          <a:stretch/>
        </p:blipFill>
        <p:spPr>
          <a:xfrm>
            <a:off x="323640" y="131400"/>
            <a:ext cx="683640" cy="63684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0" y="4963680"/>
            <a:ext cx="179640" cy="17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00" b="1" strike="noStrike" spc="-1">
                <a:solidFill>
                  <a:srgbClr val="000000"/>
                </a:solidFill>
                <a:latin typeface="Arial"/>
              </a:rPr>
              <a:t>XX/XX/XXXX</a:t>
            </a:r>
            <a:endParaRPr lang="fr-FR" sz="100" b="0" strike="noStrike" spc="-1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720000" y="3920040"/>
            <a:ext cx="3239640" cy="8996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150" b="1" strike="noStrike" spc="-1">
                <a:solidFill>
                  <a:srgbClr val="000000"/>
                </a:solidFill>
                <a:latin typeface="Arial"/>
              </a:rPr>
              <a:t>Intitulé de la direction/service interministérielle</a:t>
            </a:r>
            <a:endParaRPr lang="fr-FR" sz="1150" b="0" strike="noStrike" spc="-1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0" y="4963680"/>
            <a:ext cx="179640" cy="17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890CF42E-3E23-47F0-8A35-927491643C04}" type="slidenum">
              <a:rPr lang="fr-FR" sz="10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‹N°›</a:t>
            </a:fld>
            <a:endParaRPr lang="fr-FR" sz="100" b="0" strike="noStrike" spc="-1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title"/>
          </p:nvPr>
        </p:nvSpPr>
        <p:spPr>
          <a:xfrm>
            <a:off x="0" y="0"/>
            <a:ext cx="179640" cy="17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fr-FR" sz="100" b="1" strike="noStrike" spc="-1">
                <a:solidFill>
                  <a:srgbClr val="000000"/>
                </a:solidFill>
                <a:latin typeface="Arial"/>
              </a:rPr>
              <a:t>Titre</a:t>
            </a:r>
            <a:endParaRPr lang="fr-FR" sz="1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" name="Image 12"/>
          <p:cNvPicPr/>
          <p:nvPr/>
        </p:nvPicPr>
        <p:blipFill>
          <a:blip r:embed="rId15" cstate="print"/>
          <a:stretch/>
        </p:blipFill>
        <p:spPr>
          <a:xfrm>
            <a:off x="367200" y="220680"/>
            <a:ext cx="6472800" cy="3649320"/>
          </a:xfrm>
          <a:prstGeom prst="rect">
            <a:avLst/>
          </a:prstGeom>
          <a:ln>
            <a:noFill/>
          </a:ln>
        </p:spPr>
      </p:pic>
      <p:sp>
        <p:nvSpPr>
          <p:cNvPr id="7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5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85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75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7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Line 1"/>
          <p:cNvSpPr/>
          <p:nvPr/>
        </p:nvSpPr>
        <p:spPr>
          <a:xfrm>
            <a:off x="360000" y="4784400"/>
            <a:ext cx="8424000" cy="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5" name="Image 7"/>
          <p:cNvPicPr/>
          <p:nvPr/>
        </p:nvPicPr>
        <p:blipFill>
          <a:blip r:embed="rId14" cstate="print"/>
          <a:stretch/>
        </p:blipFill>
        <p:spPr>
          <a:xfrm>
            <a:off x="323640" y="131400"/>
            <a:ext cx="683640" cy="636840"/>
          </a:xfrm>
          <a:prstGeom prst="rect">
            <a:avLst/>
          </a:prstGeom>
          <a:ln>
            <a:noFill/>
          </a:ln>
        </p:spPr>
      </p:pic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0" y="0"/>
            <a:ext cx="179640" cy="17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fr-FR" sz="100" b="1" strike="noStrike" spc="-1">
                <a:solidFill>
                  <a:srgbClr val="000000"/>
                </a:solidFill>
                <a:latin typeface="Arial"/>
              </a:rPr>
              <a:t>Titre</a:t>
            </a:r>
            <a:endParaRPr lang="fr-FR" sz="1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/>
          </p:nvPr>
        </p:nvSpPr>
        <p:spPr>
          <a:xfrm>
            <a:off x="7614000" y="4783680"/>
            <a:ext cx="1169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fr-FR" sz="750" b="1" strike="noStrike" cap="all" spc="-1">
                <a:solidFill>
                  <a:srgbClr val="000000"/>
                </a:solidFill>
                <a:latin typeface="Arial"/>
              </a:rPr>
              <a:t>XX/XX/XXXX</a:t>
            </a:r>
            <a:endParaRPr lang="fr-FR" sz="750" b="0" strike="noStrike" spc="-1"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/>
          </p:nvPr>
        </p:nvSpPr>
        <p:spPr>
          <a:xfrm>
            <a:off x="360000" y="4783680"/>
            <a:ext cx="5903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trike="noStrike" spc="-1">
                <a:solidFill>
                  <a:srgbClr val="000000"/>
                </a:solidFill>
                <a:latin typeface="Arial"/>
              </a:rPr>
              <a:t>Intitulé de la direction/service interministérielle</a:t>
            </a:r>
            <a:endParaRPr lang="fr-FR" sz="750" b="0" strike="noStrike" spc="-1"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/>
          </p:nvPr>
        </p:nvSpPr>
        <p:spPr>
          <a:xfrm>
            <a:off x="6264000" y="4783680"/>
            <a:ext cx="1349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438479C2-342D-4578-907C-3138A03AE40F}" type="slidenum">
              <a:rPr lang="fr-FR" sz="75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‹N°›</a:t>
            </a:fld>
            <a:endParaRPr lang="fr-FR" sz="750" b="0" strike="noStrike" spc="-1"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360000" y="2346120"/>
            <a:ext cx="8423640" cy="20768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fr-FR" sz="3250" b="1" strike="noStrike" cap="all" spc="-1">
                <a:solidFill>
                  <a:srgbClr val="000000"/>
                </a:solidFill>
                <a:latin typeface="Arial"/>
              </a:rPr>
              <a:t>Titre</a:t>
            </a:r>
            <a:endParaRPr lang="fr-FR" sz="325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lang="fr-FR" sz="1850" b="0" strike="noStrike" spc="-1">
                <a:solidFill>
                  <a:srgbClr val="000000"/>
                </a:solidFill>
                <a:latin typeface="Arial"/>
              </a:rPr>
              <a:t>Sous-titre</a:t>
            </a:r>
          </a:p>
        </p:txBody>
      </p:sp>
      <p:sp>
        <p:nvSpPr>
          <p:cNvPr id="51" name="Line 7"/>
          <p:cNvSpPr/>
          <p:nvPr/>
        </p:nvSpPr>
        <p:spPr>
          <a:xfrm>
            <a:off x="360000" y="4784400"/>
            <a:ext cx="8424000" cy="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52" name="Image 4"/>
          <p:cNvPicPr/>
          <p:nvPr/>
        </p:nvPicPr>
        <p:blipFill>
          <a:blip r:embed="rId15" cstate="print"/>
          <a:stretch/>
        </p:blipFill>
        <p:spPr>
          <a:xfrm>
            <a:off x="180000" y="184320"/>
            <a:ext cx="3060000" cy="184716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Line 1"/>
          <p:cNvSpPr/>
          <p:nvPr/>
        </p:nvSpPr>
        <p:spPr>
          <a:xfrm>
            <a:off x="360000" y="4784400"/>
            <a:ext cx="8424000" cy="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0" name="Image 7"/>
          <p:cNvPicPr/>
          <p:nvPr/>
        </p:nvPicPr>
        <p:blipFill>
          <a:blip r:embed="rId15" cstate="print"/>
          <a:stretch/>
        </p:blipFill>
        <p:spPr>
          <a:xfrm>
            <a:off x="323640" y="131400"/>
            <a:ext cx="1116360" cy="636840"/>
          </a:xfrm>
          <a:prstGeom prst="rect">
            <a:avLst/>
          </a:prstGeom>
          <a:ln>
            <a:noFill/>
          </a:ln>
        </p:spPr>
      </p:pic>
      <p:sp>
        <p:nvSpPr>
          <p:cNvPr id="91" name="PlaceHolder 2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fr-FR" sz="2550" b="1" strike="noStrike" spc="-1">
                <a:solidFill>
                  <a:srgbClr val="000000"/>
                </a:solidFill>
                <a:latin typeface="Arial"/>
              </a:rPr>
              <a:t>Titre</a:t>
            </a:r>
            <a:endParaRPr lang="fr-FR" sz="25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dt"/>
          </p:nvPr>
        </p:nvSpPr>
        <p:spPr>
          <a:xfrm>
            <a:off x="7614000" y="4783680"/>
            <a:ext cx="1169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fr-FR" sz="750" b="1" strike="noStrike" cap="all" spc="-1">
                <a:solidFill>
                  <a:srgbClr val="000000"/>
                </a:solidFill>
                <a:latin typeface="Arial"/>
              </a:rPr>
              <a:t>XX/XX/XXXX</a:t>
            </a:r>
            <a:endParaRPr lang="fr-FR" sz="750" b="0" strike="noStrike" spc="-1">
              <a:latin typeface="Times New Roman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ftr"/>
          </p:nvPr>
        </p:nvSpPr>
        <p:spPr>
          <a:xfrm>
            <a:off x="360000" y="4783680"/>
            <a:ext cx="5903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trike="noStrike" spc="-1">
                <a:solidFill>
                  <a:srgbClr val="000000"/>
                </a:solidFill>
                <a:latin typeface="Arial"/>
              </a:rPr>
              <a:t>Intitulé de la direction/service interministérielle</a:t>
            </a:r>
            <a:endParaRPr lang="fr-FR" sz="750" b="0" strike="noStrike" spc="-1">
              <a:latin typeface="Times New Roman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sldNum"/>
          </p:nvPr>
        </p:nvSpPr>
        <p:spPr>
          <a:xfrm>
            <a:off x="6264000" y="4783680"/>
            <a:ext cx="1349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069A02F3-A2D5-4E05-8396-F0A7C160C859}" type="slidenum">
              <a:rPr lang="fr-FR" sz="75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‹N°›</a:t>
            </a:fld>
            <a:endParaRPr lang="fr-FR" sz="750" b="0" strike="noStrike" spc="-1">
              <a:latin typeface="Times New Roman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360000" y="1891800"/>
            <a:ext cx="2519640" cy="25304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44000" indent="-143640">
              <a:lnSpc>
                <a:spcPct val="100000"/>
              </a:lnSpc>
              <a:spcBef>
                <a:spcPts val="400"/>
              </a:spcBef>
              <a:spcAft>
                <a:spcPts val="799"/>
              </a:spcAft>
              <a:buClr>
                <a:srgbClr val="000000"/>
              </a:buClr>
              <a:buFont typeface="Arial"/>
              <a:buAutoNum type="arabicPeriod"/>
            </a:pPr>
            <a:r>
              <a:rPr lang="fr-FR" sz="1050" b="1" strike="noStrike" spc="-1">
                <a:solidFill>
                  <a:srgbClr val="000000"/>
                </a:solidFill>
                <a:latin typeface="Arial"/>
              </a:rPr>
              <a:t>Titre de la partie</a:t>
            </a:r>
            <a:endParaRPr lang="fr-FR" sz="1050" b="0" strike="noStrike" spc="-1">
              <a:solidFill>
                <a:srgbClr val="000000"/>
              </a:solidFill>
              <a:latin typeface="Arial"/>
            </a:endParaRPr>
          </a:p>
          <a:p>
            <a:pPr marL="324000" lvl="1" indent="-143640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  <a:buFont typeface="Arial"/>
              <a:buAutoNum type="alphaLcPeriod"/>
            </a:pPr>
            <a:r>
              <a:rPr lang="fr-FR" sz="950" b="0" strike="noStrike" spc="-1">
                <a:solidFill>
                  <a:srgbClr val="000000"/>
                </a:solidFill>
                <a:latin typeface="Arial"/>
              </a:rPr>
              <a:t>Deuxième niveau</a:t>
            </a: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3312000" y="1893600"/>
            <a:ext cx="2519640" cy="25304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44000" indent="-143640">
              <a:lnSpc>
                <a:spcPct val="100000"/>
              </a:lnSpc>
              <a:spcBef>
                <a:spcPts val="400"/>
              </a:spcBef>
              <a:spcAft>
                <a:spcPts val="799"/>
              </a:spcAft>
              <a:buClr>
                <a:srgbClr val="000000"/>
              </a:buClr>
              <a:buFont typeface="Arial"/>
              <a:buAutoNum type="arabicPeriod"/>
            </a:pPr>
            <a:r>
              <a:rPr lang="fr-FR" sz="1050" b="1" strike="noStrike" spc="-1">
                <a:solidFill>
                  <a:srgbClr val="000000"/>
                </a:solidFill>
                <a:latin typeface="Arial"/>
              </a:rPr>
              <a:t>Titre de la partie</a:t>
            </a:r>
            <a:endParaRPr lang="fr-FR" sz="1050" b="0" strike="noStrike" spc="-1">
              <a:solidFill>
                <a:srgbClr val="000000"/>
              </a:solidFill>
              <a:latin typeface="Arial"/>
            </a:endParaRPr>
          </a:p>
          <a:p>
            <a:pPr marL="324000" lvl="1" indent="-143640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  <a:buFont typeface="Arial"/>
              <a:buAutoNum type="alphaLcPeriod"/>
            </a:pPr>
            <a:r>
              <a:rPr lang="fr-FR" sz="950" b="0" strike="noStrike" spc="-1">
                <a:solidFill>
                  <a:srgbClr val="000000"/>
                </a:solidFill>
                <a:latin typeface="Arial"/>
              </a:rPr>
              <a:t>Deuxième niveau</a:t>
            </a:r>
          </a:p>
        </p:txBody>
      </p:sp>
      <p:sp>
        <p:nvSpPr>
          <p:cNvPr id="97" name="PlaceHolder 8"/>
          <p:cNvSpPr>
            <a:spLocks noGrp="1"/>
          </p:cNvSpPr>
          <p:nvPr>
            <p:ph type="body"/>
          </p:nvPr>
        </p:nvSpPr>
        <p:spPr>
          <a:xfrm>
            <a:off x="6264000" y="1893600"/>
            <a:ext cx="2519640" cy="25304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44000" indent="-143640">
              <a:lnSpc>
                <a:spcPct val="100000"/>
              </a:lnSpc>
              <a:spcBef>
                <a:spcPts val="400"/>
              </a:spcBef>
              <a:spcAft>
                <a:spcPts val="799"/>
              </a:spcAft>
              <a:buClr>
                <a:srgbClr val="000000"/>
              </a:buClr>
              <a:buFont typeface="Arial"/>
              <a:buAutoNum type="arabicPeriod"/>
            </a:pPr>
            <a:r>
              <a:rPr lang="fr-FR" sz="1050" b="1" strike="noStrike" spc="-1">
                <a:solidFill>
                  <a:srgbClr val="000000"/>
                </a:solidFill>
                <a:latin typeface="Arial"/>
              </a:rPr>
              <a:t>Titre de la partie</a:t>
            </a:r>
            <a:endParaRPr lang="fr-FR" sz="1050" b="0" strike="noStrike" spc="-1">
              <a:solidFill>
                <a:srgbClr val="000000"/>
              </a:solidFill>
              <a:latin typeface="Arial"/>
            </a:endParaRPr>
          </a:p>
          <a:p>
            <a:pPr marL="324000" lvl="1" indent="-143640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00"/>
              </a:buClr>
              <a:buFont typeface="Arial"/>
              <a:buAutoNum type="alphaLcPeriod"/>
            </a:pPr>
            <a:r>
              <a:rPr lang="fr-FR" sz="950" b="0" strike="noStrike" spc="-1">
                <a:solidFill>
                  <a:srgbClr val="000000"/>
                </a:solidFill>
                <a:latin typeface="Arial"/>
              </a:rPr>
              <a:t>Deuxième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72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TextShape 1"/>
          <p:cNvSpPr txBox="1"/>
          <p:nvPr/>
        </p:nvSpPr>
        <p:spPr>
          <a:xfrm>
            <a:off x="0" y="0"/>
            <a:ext cx="179640" cy="17964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TextShape 2"/>
          <p:cNvSpPr txBox="1"/>
          <p:nvPr/>
        </p:nvSpPr>
        <p:spPr>
          <a:xfrm>
            <a:off x="0" y="4963680"/>
            <a:ext cx="179640" cy="17964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00" b="1" strike="noStrike" spc="-1">
                <a:solidFill>
                  <a:srgbClr val="000000"/>
                </a:solidFill>
                <a:latin typeface="Arial"/>
              </a:rPr>
              <a:t>XX/XX/XXXX</a:t>
            </a:r>
            <a:endParaRPr lang="fr-FR" sz="100" b="0" strike="noStrike" spc="-1">
              <a:latin typeface="Times New Roman"/>
            </a:endParaRPr>
          </a:p>
        </p:txBody>
      </p:sp>
      <p:sp>
        <p:nvSpPr>
          <p:cNvPr id="272" name="TextShape 3"/>
          <p:cNvSpPr txBox="1"/>
          <p:nvPr/>
        </p:nvSpPr>
        <p:spPr>
          <a:xfrm>
            <a:off x="720000" y="3664800"/>
            <a:ext cx="3239640" cy="89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150" b="0" strike="noStrike" spc="-1" dirty="0">
                <a:latin typeface="Times New Roman"/>
              </a:rPr>
              <a:t> </a:t>
            </a:r>
          </a:p>
        </p:txBody>
      </p:sp>
      <p:sp>
        <p:nvSpPr>
          <p:cNvPr id="273" name="TextShape 4"/>
          <p:cNvSpPr txBox="1"/>
          <p:nvPr/>
        </p:nvSpPr>
        <p:spPr>
          <a:xfrm>
            <a:off x="0" y="4963680"/>
            <a:ext cx="179640" cy="17964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E60DC0FD-F605-45EF-B2E9-674EDC433861}" type="slidenum">
              <a:rPr lang="fr-FR" sz="10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1</a:t>
            </a:fld>
            <a:endParaRPr lang="fr-FR" sz="1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566E8D-2347-FF40-BA3F-5A2A56E8B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95328"/>
            <a:ext cx="8423640" cy="719640"/>
          </a:xfrm>
        </p:spPr>
        <p:txBody>
          <a:bodyPr/>
          <a:lstStyle/>
          <a:p>
            <a:pPr algn="ct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Épreuve 1 aménagée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E9424D8-379D-E94B-ADFC-3D791CD1FD30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60000" y="1033272"/>
            <a:ext cx="4110480" cy="3376368"/>
          </a:xfrm>
        </p:spPr>
        <p:txBody>
          <a:bodyPr/>
          <a:lstStyle/>
          <a:p>
            <a:pPr marL="0" indent="0" algn="ctr">
              <a:buNone/>
            </a:pPr>
            <a:r>
              <a:rPr lang="fr-FR" altLang="fr-FR" sz="2800" b="1" dirty="0">
                <a:solidFill>
                  <a:srgbClr val="7598D9"/>
                </a:solidFill>
                <a:latin typeface="Gill Sans MT" panose="020B0502020104020203" pitchFamily="34" charset="77"/>
              </a:rPr>
              <a:t>CPC</a:t>
            </a:r>
            <a:r>
              <a:rPr lang="fr-FR" altLang="fr-FR" b="1" dirty="0">
                <a:solidFill>
                  <a:srgbClr val="7598D9"/>
                </a:solidFill>
                <a:latin typeface="Gill Sans MT" panose="020B0502020104020203" pitchFamily="34" charset="77"/>
              </a:rPr>
              <a:t>	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200" dirty="0">
                <a:latin typeface="Gill Sans MT" panose="020B0502020104020203" pitchFamily="34" charset="77"/>
              </a:rPr>
              <a:t>animation d’une action de formation professionnelle collective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200" dirty="0">
                <a:latin typeface="Gill Sans MT" panose="020B0502020104020203" pitchFamily="34" charset="77"/>
              </a:rPr>
              <a:t> Durée 60 minutes</a:t>
            </a:r>
          </a:p>
          <a:p>
            <a:endParaRPr lang="fr-FR" altLang="fr-FR" b="1" dirty="0">
              <a:solidFill>
                <a:srgbClr val="7598D9"/>
              </a:solidFill>
              <a:latin typeface="Gill Sans MT" panose="020B0502020104020203" pitchFamily="34" charset="77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F7A3C4B-48F0-3847-974C-B3329D50AF42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676400" y="814968"/>
            <a:ext cx="4110480" cy="3594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altLang="fr-FR" sz="2800" b="1" dirty="0">
              <a:solidFill>
                <a:srgbClr val="7598D9"/>
              </a:solidFill>
              <a:latin typeface="Gill Sans MT" panose="020B0502020104020203" pitchFamily="34" charset="77"/>
            </a:endParaRPr>
          </a:p>
          <a:p>
            <a:pPr marL="0" indent="0" algn="ctr">
              <a:buNone/>
            </a:pPr>
            <a:r>
              <a:rPr lang="fr-FR" altLang="fr-FR" sz="2800" b="1" dirty="0">
                <a:solidFill>
                  <a:srgbClr val="7598D9"/>
                </a:solidFill>
                <a:latin typeface="Gill Sans MT" panose="020B0502020104020203" pitchFamily="34" charset="77"/>
              </a:rPr>
              <a:t>Directeurs déchargés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600" dirty="0">
                <a:latin typeface="Gill Sans MT" panose="020B0502020104020203" pitchFamily="34" charset="77"/>
              </a:rPr>
              <a:t>Animation d’une réunion de nature pédagogique (conseil des maîtres, conseil de cycle, conseil école-collège)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600" dirty="0">
                <a:latin typeface="Gill Sans MT" panose="020B0502020104020203" pitchFamily="34" charset="77"/>
              </a:rPr>
              <a:t>Durée 60 minutes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2602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59C744BF-85C1-104B-A98F-CFE7F2569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95328"/>
            <a:ext cx="8423640" cy="719640"/>
          </a:xfrm>
        </p:spPr>
        <p:txBody>
          <a:bodyPr/>
          <a:lstStyle/>
          <a:p>
            <a:pPr algn="ct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Épreuve 2</a:t>
            </a: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97D5C8A-6C9B-9D42-8373-603B821B5B2E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60000" y="814968"/>
            <a:ext cx="8423640" cy="370663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4000" dirty="0">
                <a:latin typeface="Gill Sans MT" panose="020B0502020104020203" pitchFamily="34" charset="77"/>
              </a:rPr>
              <a:t>Observation en classe d’une séance d’un instituteur ou d’un PES par le candidat en présence du jury (60 minutes)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4000" dirty="0">
                <a:latin typeface="Gill Sans MT" panose="020B0502020104020203" pitchFamily="34" charset="77"/>
              </a:rPr>
              <a:t>Pause de 15 minutes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4000" dirty="0">
                <a:latin typeface="Gill Sans MT" panose="020B0502020104020203" pitchFamily="34" charset="77"/>
              </a:rPr>
              <a:t>Analyse de la séance par le candidat avec le PES en présence du jury (30 minutes)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4000" dirty="0">
                <a:latin typeface="Gill Sans MT" panose="020B0502020104020203" pitchFamily="34" charset="77"/>
              </a:rPr>
              <a:t> </a:t>
            </a:r>
            <a:r>
              <a:rPr lang="fr-FR" altLang="fr-FR" sz="4000" b="1" dirty="0">
                <a:latin typeface="Gill Sans MT" panose="020B0502020104020203" pitchFamily="34" charset="77"/>
              </a:rPr>
              <a:t>Délai de 2 semaines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4000" dirty="0">
                <a:latin typeface="Gill Sans MT" panose="020B0502020104020203" pitchFamily="34" charset="77"/>
              </a:rPr>
              <a:t>Production et transmission d’un bulletin de visite de 2 pages maximum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None/>
            </a:pPr>
            <a:endParaRPr lang="fr-FR" altLang="fr-FR" sz="40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4000" dirty="0">
                <a:latin typeface="Gill Sans MT" panose="020B0502020104020203" pitchFamily="34" charset="77"/>
              </a:rPr>
              <a:t>Entretien du candidat avec le jury  (60 minutes) : le candidat doit obtenir la moyenne pour une  note /20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5823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31D3CD-36F0-EA40-A149-629F87C9A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59336"/>
            <a:ext cx="8423640" cy="719640"/>
          </a:xfrm>
        </p:spPr>
        <p:txBody>
          <a:bodyPr/>
          <a:lstStyle/>
          <a:p>
            <a:pPr algn="ct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Jury / admission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2DB087-5BF8-1B4D-B40A-DFCE154410E5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60000" y="1033272"/>
            <a:ext cx="8423640" cy="337636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3100" dirty="0">
                <a:latin typeface="Gill Sans MT" panose="020B0502020104020203" pitchFamily="34" charset="77"/>
              </a:rPr>
              <a:t>3 membres</a:t>
            </a:r>
          </a:p>
          <a:p>
            <a:pPr lvl="2">
              <a:lnSpc>
                <a:spcPct val="100000"/>
              </a:lnSpc>
              <a:buClr>
                <a:srgbClr val="BCBCBC"/>
              </a:buClr>
              <a:buSzPct val="76000"/>
              <a:buFont typeface="Wingdings 3" pitchFamily="2" charset="2"/>
              <a:buChar char=""/>
            </a:pPr>
            <a:r>
              <a:rPr lang="fr-FR" altLang="fr-FR" sz="3100" dirty="0">
                <a:latin typeface="Gill Sans MT" panose="020B0502020104020203" pitchFamily="34" charset="77"/>
              </a:rPr>
              <a:t>1 IEN </a:t>
            </a:r>
          </a:p>
          <a:p>
            <a:pPr lvl="2">
              <a:lnSpc>
                <a:spcPct val="100000"/>
              </a:lnSpc>
              <a:buClr>
                <a:srgbClr val="BCBCBC"/>
              </a:buClr>
              <a:buSzPct val="76000"/>
              <a:buFont typeface="Wingdings 3" pitchFamily="2" charset="2"/>
              <a:buChar char=""/>
            </a:pPr>
            <a:r>
              <a:rPr lang="fr-FR" altLang="fr-FR" sz="3100" dirty="0">
                <a:latin typeface="Gill Sans MT" panose="020B0502020104020203" pitchFamily="34" charset="77"/>
              </a:rPr>
              <a:t>1 enseignant de l’INSPE</a:t>
            </a:r>
          </a:p>
          <a:p>
            <a:pPr lvl="2">
              <a:lnSpc>
                <a:spcPct val="100000"/>
              </a:lnSpc>
              <a:buClr>
                <a:srgbClr val="BCBCBC"/>
              </a:buClr>
              <a:buSzPct val="76000"/>
              <a:buFont typeface="Wingdings 3" pitchFamily="2" charset="2"/>
              <a:buChar char=""/>
            </a:pPr>
            <a:r>
              <a:rPr lang="fr-FR" altLang="fr-FR" sz="3100" dirty="0">
                <a:latin typeface="Gill Sans MT" panose="020B0502020104020203" pitchFamily="34" charset="77"/>
              </a:rPr>
              <a:t>1 P.E. titulaire du CAFIPEMF</a:t>
            </a:r>
          </a:p>
          <a:p>
            <a:pPr>
              <a:lnSpc>
                <a:spcPct val="100000"/>
              </a:lnSpc>
              <a:spcBef>
                <a:spcPts val="1425"/>
              </a:spcBef>
              <a:buNone/>
            </a:pPr>
            <a:endParaRPr lang="fr-FR" altLang="fr-FR" sz="31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3100" dirty="0">
                <a:latin typeface="Gill Sans MT" panose="020B0502020104020203" pitchFamily="34" charset="77"/>
              </a:rPr>
              <a:t>Nommé par le recteur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endParaRPr lang="fr-FR" altLang="fr-FR" sz="31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3100" dirty="0">
                <a:latin typeface="Gill Sans MT" panose="020B0502020104020203" pitchFamily="34" charset="77"/>
              </a:rPr>
              <a:t>Condition d’admission : - Avoir au moins 10 / 20 aux deux épreuves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endParaRPr lang="fr-FR" altLang="fr-FR" sz="31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3100" dirty="0">
                <a:latin typeface="Gill Sans MT" panose="020B0502020104020203" pitchFamily="34" charset="77"/>
              </a:rPr>
              <a:t>Les nouveaux admis bénéficient d’un accompagnement spécifique durant l’année suivant leur admission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6455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347D2C-0108-1849-8E7B-E71D9D570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13616"/>
            <a:ext cx="8423640" cy="719640"/>
          </a:xfrm>
        </p:spPr>
        <p:txBody>
          <a:bodyPr/>
          <a:lstStyle/>
          <a:p>
            <a:pPr algn="ct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Spécialisation: 3 ans plus tard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BC979E-FBE3-7B40-9B3F-D1A53D4605D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60000" y="950976"/>
            <a:ext cx="8423640" cy="3458664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dirty="0">
                <a:solidFill>
                  <a:srgbClr val="575F6D"/>
                </a:solidFill>
                <a:latin typeface="Gill Sans MT" panose="020B0502020104020203" pitchFamily="34" charset="77"/>
              </a:rPr>
              <a:t>Arts visuels</a:t>
            </a: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dirty="0">
                <a:solidFill>
                  <a:srgbClr val="575F6D"/>
                </a:solidFill>
                <a:latin typeface="Gill Sans MT" panose="020B0502020104020203" pitchFamily="34" charset="77"/>
              </a:rPr>
              <a:t>Éducation physique et sportive</a:t>
            </a: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dirty="0">
                <a:solidFill>
                  <a:srgbClr val="575F6D"/>
                </a:solidFill>
                <a:latin typeface="Gill Sans MT" panose="020B0502020104020203" pitchFamily="34" charset="77"/>
              </a:rPr>
              <a:t>Éducation musicale</a:t>
            </a: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dirty="0">
                <a:solidFill>
                  <a:srgbClr val="575F6D"/>
                </a:solidFill>
                <a:latin typeface="Gill Sans MT" panose="020B0502020104020203" pitchFamily="34" charset="77"/>
              </a:rPr>
              <a:t>Enseignement en maternelle</a:t>
            </a: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dirty="0">
                <a:solidFill>
                  <a:srgbClr val="575F6D"/>
                </a:solidFill>
                <a:latin typeface="Gill Sans MT" panose="020B0502020104020203" pitchFamily="34" charset="77"/>
              </a:rPr>
              <a:t>Enseignement et numérique</a:t>
            </a: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b="1" dirty="0">
                <a:solidFill>
                  <a:srgbClr val="575F6D"/>
                </a:solidFill>
                <a:latin typeface="Gill Sans MT" panose="020B0502020104020203" pitchFamily="34" charset="77"/>
              </a:rPr>
              <a:t>Histoire-géographie-enseignement moral et civique</a:t>
            </a: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dirty="0">
                <a:solidFill>
                  <a:srgbClr val="575F6D"/>
                </a:solidFill>
                <a:latin typeface="Gill Sans MT" panose="020B0502020104020203" pitchFamily="34" charset="77"/>
              </a:rPr>
              <a:t>Langues et cultures régionales</a:t>
            </a: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dirty="0">
                <a:solidFill>
                  <a:srgbClr val="575F6D"/>
                </a:solidFill>
                <a:latin typeface="Gill Sans MT" panose="020B0502020104020203" pitchFamily="34" charset="77"/>
              </a:rPr>
              <a:t>Langues vivantes étrangères</a:t>
            </a: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b="1" dirty="0">
                <a:solidFill>
                  <a:srgbClr val="575F6D"/>
                </a:solidFill>
                <a:latin typeface="Gill Sans MT" panose="020B0502020104020203" pitchFamily="34" charset="77"/>
              </a:rPr>
              <a:t>Science et technologie</a:t>
            </a:r>
          </a:p>
        </p:txBody>
      </p:sp>
    </p:spTree>
    <p:extLst>
      <p:ext uri="{BB962C8B-B14F-4D97-AF65-F5344CB8AC3E}">
        <p14:creationId xmlns:p14="http://schemas.microsoft.com/office/powerpoint/2010/main" val="4013939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CDD6E-8935-E645-A7AF-35364169D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77624"/>
            <a:ext cx="8423640" cy="719640"/>
          </a:xfrm>
        </p:spPr>
        <p:txBody>
          <a:bodyPr/>
          <a:lstStyle/>
          <a:p>
            <a:pPr algn="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Épreuve de spécialisation</a:t>
            </a:r>
            <a:endParaRPr lang="fr-FR" dirty="0"/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881D97B8-A93C-3840-A2F7-9167069F7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65" y="897264"/>
            <a:ext cx="7775575" cy="1059552"/>
          </a:xfrm>
          <a:prstGeom prst="roundRect">
            <a:avLst>
              <a:gd name="adj" fmla="val 16667"/>
            </a:avLst>
          </a:prstGeom>
          <a:solidFill>
            <a:srgbClr val="729FCF">
              <a:alpha val="56000"/>
            </a:srgbClr>
          </a:solidFill>
          <a:ln w="9525" cap="flat">
            <a:solidFill>
              <a:srgbClr val="3465A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1002" rIns="90000" bIns="45000" anchor="ctr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/>
            <a:r>
              <a:rPr lang="fr-FR" altLang="fr-FR" dirty="0"/>
              <a:t>Écriture d’un rapport d’activité de 5 pages,</a:t>
            </a:r>
          </a:p>
          <a:p>
            <a:pPr algn="ctr"/>
            <a:r>
              <a:rPr lang="fr-FR" altLang="fr-FR" dirty="0"/>
              <a:t>Présentant les activités de PEMF ou de CPC,</a:t>
            </a:r>
          </a:p>
          <a:p>
            <a:pPr algn="ctr"/>
            <a:r>
              <a:rPr lang="fr-FR" altLang="fr-FR" dirty="0"/>
              <a:t>Contribuant à l’acquisition des compétences propres à la spécialisation visée</a:t>
            </a: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AF6AD742-4797-214C-BB29-9E2490F4C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65" y="2251710"/>
            <a:ext cx="7775575" cy="1059552"/>
          </a:xfrm>
          <a:prstGeom prst="roundRect">
            <a:avLst>
              <a:gd name="adj" fmla="val 16667"/>
            </a:avLst>
          </a:prstGeom>
          <a:solidFill>
            <a:srgbClr val="FF972F">
              <a:alpha val="56000"/>
            </a:srgbClr>
          </a:solidFill>
          <a:ln w="9525" cap="flat">
            <a:solidFill>
              <a:srgbClr val="3465A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1002" rIns="90000" bIns="45000" anchor="ctr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/>
            <a:r>
              <a:rPr lang="fr-FR" altLang="fr-FR" dirty="0"/>
              <a:t>Observation par le jury d’une séance de formation professionnelle collective</a:t>
            </a:r>
          </a:p>
          <a:p>
            <a:pPr algn="ctr"/>
            <a:r>
              <a:rPr lang="fr-FR" altLang="fr-FR" dirty="0"/>
              <a:t>Dans la spécialisation visée, durée de 60 minutes</a:t>
            </a: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529D3BE1-67ED-BB46-9985-454C0F6E8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65" y="3454576"/>
            <a:ext cx="7775575" cy="1059552"/>
          </a:xfrm>
          <a:prstGeom prst="roundRect">
            <a:avLst>
              <a:gd name="adj" fmla="val 16667"/>
            </a:avLst>
          </a:prstGeom>
          <a:solidFill>
            <a:srgbClr val="FF3838">
              <a:alpha val="56000"/>
            </a:srgbClr>
          </a:solidFill>
          <a:ln w="9525" cap="flat">
            <a:solidFill>
              <a:srgbClr val="3465A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1002" rIns="90000" bIns="45000" anchor="ctr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/>
            <a:r>
              <a:rPr lang="fr-FR" altLang="fr-FR" sz="1600" dirty="0"/>
              <a:t>Entretien du candidat avec le jury</a:t>
            </a:r>
          </a:p>
          <a:p>
            <a:pPr algn="ctr"/>
            <a:r>
              <a:rPr lang="fr-FR" altLang="fr-FR" sz="1600" dirty="0"/>
              <a:t>Durée 60 minutes </a:t>
            </a:r>
          </a:p>
          <a:p>
            <a:pPr algn="ctr"/>
            <a:r>
              <a:rPr lang="fr-FR" altLang="fr-FR" sz="1600" dirty="0"/>
              <a:t>Présentation du Rapport d’activité et explicitation des intentions </a:t>
            </a:r>
          </a:p>
          <a:p>
            <a:pPr algn="ctr"/>
            <a:r>
              <a:rPr lang="fr-FR" altLang="fr-FR" sz="1600" dirty="0"/>
              <a:t>mises en œuvres dans la séquence précédente</a:t>
            </a:r>
          </a:p>
        </p:txBody>
      </p:sp>
    </p:spTree>
    <p:extLst>
      <p:ext uri="{BB962C8B-B14F-4D97-AF65-F5344CB8AC3E}">
        <p14:creationId xmlns:p14="http://schemas.microsoft.com/office/powerpoint/2010/main" val="2603211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180" y="152827"/>
            <a:ext cx="8423640" cy="719640"/>
          </a:xfrm>
        </p:spPr>
        <p:txBody>
          <a:bodyPr/>
          <a:lstStyle/>
          <a:p>
            <a:pPr algn="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Calendrier 2020-2021</a:t>
            </a: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1357290" y="2732485"/>
            <a:ext cx="6268685" cy="1017992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>
              <a:solidFill>
                <a:srgbClr val="FF0000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357290" y="964395"/>
            <a:ext cx="1232306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/>
              <a:t>Réunion d’information</a:t>
            </a:r>
          </a:p>
        </p:txBody>
      </p:sp>
      <p:cxnSp>
        <p:nvCxnSpPr>
          <p:cNvPr id="8" name="Connecteur droit avec flèche 7"/>
          <p:cNvCxnSpPr>
            <a:stCxn id="19" idx="4"/>
          </p:cNvCxnSpPr>
          <p:nvPr/>
        </p:nvCxnSpPr>
        <p:spPr>
          <a:xfrm rot="5400000">
            <a:off x="3017628" y="2625328"/>
            <a:ext cx="1072166" cy="5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stCxn id="23" idx="2"/>
          </p:cNvCxnSpPr>
          <p:nvPr/>
        </p:nvCxnSpPr>
        <p:spPr>
          <a:xfrm rot="5400000">
            <a:off x="4545211" y="2652118"/>
            <a:ext cx="1125149" cy="11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rot="16200000" flipH="1">
            <a:off x="5844489" y="2397620"/>
            <a:ext cx="1500198" cy="267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à coins arrondis 12"/>
          <p:cNvSpPr/>
          <p:nvPr/>
        </p:nvSpPr>
        <p:spPr>
          <a:xfrm>
            <a:off x="6018619" y="1125131"/>
            <a:ext cx="1125149" cy="53578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/>
              <a:t>Formation </a:t>
            </a:r>
          </a:p>
          <a:p>
            <a:pPr algn="ctr"/>
            <a:r>
              <a:rPr lang="fr-FR" sz="1350" dirty="0"/>
              <a:t>N-1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4518421" y="2518172"/>
            <a:ext cx="1125149" cy="32147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fr-FR" sz="1350" dirty="0"/>
              <a:t>Du 21/06 au 25/06 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6018620" y="2411014"/>
            <a:ext cx="1178727" cy="26789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85000" lnSpcReduction="20000"/>
          </a:bodyPr>
          <a:lstStyle/>
          <a:p>
            <a:pPr algn="ctr"/>
            <a:r>
              <a:rPr lang="fr-FR" sz="1350" dirty="0"/>
              <a:t>Du 05/07/2021</a:t>
            </a:r>
          </a:p>
        </p:txBody>
      </p:sp>
      <p:sp>
        <p:nvSpPr>
          <p:cNvPr id="19" name="Ellipse 18"/>
          <p:cNvSpPr/>
          <p:nvPr/>
        </p:nvSpPr>
        <p:spPr>
          <a:xfrm>
            <a:off x="3018224" y="1393023"/>
            <a:ext cx="1071570" cy="696521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Visite conseil</a:t>
            </a:r>
          </a:p>
          <a:p>
            <a:pPr algn="ctr"/>
            <a:r>
              <a:rPr lang="fr-FR" sz="135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IEN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18422" y="1607337"/>
            <a:ext cx="1178727" cy="4822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fr-FR" sz="135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INSCRIPTION</a:t>
            </a:r>
          </a:p>
          <a:p>
            <a:pPr algn="ctr"/>
            <a:r>
              <a:rPr lang="fr-FR" sz="135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2022</a:t>
            </a:r>
          </a:p>
        </p:txBody>
      </p:sp>
      <p:cxnSp>
        <p:nvCxnSpPr>
          <p:cNvPr id="27" name="Connecteur droit avec flèche 26"/>
          <p:cNvCxnSpPr>
            <a:stCxn id="7" idx="2"/>
          </p:cNvCxnSpPr>
          <p:nvPr/>
        </p:nvCxnSpPr>
        <p:spPr>
          <a:xfrm rot="16200000" flipH="1">
            <a:off x="1183159" y="2397621"/>
            <a:ext cx="1607357" cy="267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à coins arrondis 13"/>
          <p:cNvSpPr/>
          <p:nvPr/>
        </p:nvSpPr>
        <p:spPr>
          <a:xfrm>
            <a:off x="1357290" y="2250279"/>
            <a:ext cx="1446620" cy="53578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rmAutofit fontScale="77500" lnSpcReduction="20000"/>
          </a:bodyPr>
          <a:lstStyle/>
          <a:p>
            <a:pPr algn="ctr"/>
            <a:r>
              <a:rPr lang="fr-FR" sz="1350" dirty="0"/>
              <a:t>19 mai : SLM</a:t>
            </a:r>
          </a:p>
          <a:p>
            <a:pPr algn="ctr"/>
            <a:r>
              <a:rPr lang="fr-FR" sz="1350" dirty="0"/>
              <a:t>20 mai Cayenne</a:t>
            </a:r>
          </a:p>
          <a:p>
            <a:pPr algn="ctr"/>
            <a:r>
              <a:rPr lang="fr-FR" sz="1350" dirty="0"/>
              <a:t>21 mai : Kourou</a:t>
            </a:r>
          </a:p>
        </p:txBody>
      </p:sp>
    </p:spTree>
    <p:extLst>
      <p:ext uri="{BB962C8B-B14F-4D97-AF65-F5344CB8AC3E}">
        <p14:creationId xmlns:p14="http://schemas.microsoft.com/office/powerpoint/2010/main" val="3816726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èche droite 5"/>
          <p:cNvSpPr/>
          <p:nvPr/>
        </p:nvSpPr>
        <p:spPr>
          <a:xfrm>
            <a:off x="1357290" y="1660915"/>
            <a:ext cx="6429444" cy="1017992"/>
          </a:xfrm>
          <a:prstGeom prst="rightArrow">
            <a:avLst>
              <a:gd name="adj1" fmla="val 50000"/>
              <a:gd name="adj2" fmla="val 32456"/>
            </a:avLst>
          </a:prstGeom>
          <a:gradFill>
            <a:gsLst>
              <a:gs pos="0">
                <a:schemeClr val="accent3"/>
              </a:gs>
              <a:gs pos="100000">
                <a:srgbClr val="00B0F0"/>
              </a:gs>
            </a:gsLst>
            <a:lin ang="0" scaled="0"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135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10868" y="857238"/>
            <a:ext cx="2089562" cy="69652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 semaines de formation discontinues</a:t>
            </a:r>
          </a:p>
        </p:txBody>
      </p:sp>
      <p:sp>
        <p:nvSpPr>
          <p:cNvPr id="10" name="Ellipse 9"/>
          <p:cNvSpPr/>
          <p:nvPr/>
        </p:nvSpPr>
        <p:spPr>
          <a:xfrm>
            <a:off x="5054207" y="910816"/>
            <a:ext cx="1071570" cy="696521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Visite conseil</a:t>
            </a:r>
          </a:p>
          <a:p>
            <a:pPr algn="ctr"/>
            <a:r>
              <a:rPr lang="fr-FR" sz="135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IEN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410873" y="2028128"/>
            <a:ext cx="642934" cy="3000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FR" sz="1350" dirty="0"/>
              <a:t>juillet     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3768322" y="3000378"/>
            <a:ext cx="910835" cy="37505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10000"/>
          </a:bodyPr>
          <a:lstStyle/>
          <a:p>
            <a:pPr algn="ctr"/>
            <a:r>
              <a:rPr lang="fr-FR" sz="135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chemeClr val="tx1">
                      <a:alpha val="40000"/>
                    </a:schemeClr>
                  </a:outerShdw>
                </a:effectLst>
              </a:rPr>
              <a:t>Épreuve 1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4464843" y="3696898"/>
            <a:ext cx="910835" cy="375050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10000"/>
          </a:bodyPr>
          <a:lstStyle/>
          <a:p>
            <a:pPr algn="ctr"/>
            <a:r>
              <a:rPr lang="fr-FR" sz="135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Épreuve 2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482438" y="3643320"/>
            <a:ext cx="1125149" cy="64294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r>
              <a:rPr lang="fr-FR" sz="1350" dirty="0">
                <a:solidFill>
                  <a:schemeClr val="tx1"/>
                </a:solidFill>
              </a:rPr>
              <a:t>2 semaines formations</a:t>
            </a:r>
          </a:p>
          <a:p>
            <a:pPr algn="ctr"/>
            <a:r>
              <a:rPr lang="fr-FR" sz="1350" dirty="0">
                <a:solidFill>
                  <a:schemeClr val="tx1"/>
                </a:solidFill>
              </a:rPr>
              <a:t>Rectorat / INSPE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750727" y="3536163"/>
            <a:ext cx="1178727" cy="48220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fr-FR" sz="135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INSCRIPTION</a:t>
            </a:r>
          </a:p>
          <a:p>
            <a:pPr algn="ctr"/>
            <a:r>
              <a:rPr lang="fr-FR" sz="135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2023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2053807" y="1935373"/>
            <a:ext cx="80366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dirty="0">
                <a:solidFill>
                  <a:srgbClr val="FF0000"/>
                </a:solidFill>
              </a:rPr>
              <a:t>2021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428860" y="2625328"/>
            <a:ext cx="1125149" cy="58936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r>
              <a:rPr lang="fr-FR" sz="1350" dirty="0">
                <a:solidFill>
                  <a:schemeClr val="tx1"/>
                </a:solidFill>
              </a:rPr>
              <a:t>2 semaines observations PEMF ou CPC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4464843" y="1553758"/>
            <a:ext cx="80367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dirty="0">
                <a:solidFill>
                  <a:srgbClr val="FF0000"/>
                </a:solidFill>
              </a:rPr>
              <a:t>2022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6634774" y="2839642"/>
            <a:ext cx="1178721" cy="53578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Formation</a:t>
            </a:r>
          </a:p>
          <a:p>
            <a:pPr algn="ctr"/>
            <a:r>
              <a:rPr lang="fr-FR" sz="135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 semaine</a:t>
            </a:r>
          </a:p>
        </p:txBody>
      </p:sp>
      <p:cxnSp>
        <p:nvCxnSpPr>
          <p:cNvPr id="28" name="Connecteur droit avec flèche 27"/>
          <p:cNvCxnSpPr>
            <a:cxnSpLocks/>
            <a:stCxn id="13" idx="0"/>
            <a:endCxn id="52" idx="2"/>
          </p:cNvCxnSpPr>
          <p:nvPr/>
        </p:nvCxnSpPr>
        <p:spPr>
          <a:xfrm flipV="1">
            <a:off x="4920261" y="2340474"/>
            <a:ext cx="26166" cy="1356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cxnSpLocks/>
            <a:stCxn id="18" idx="0"/>
          </p:cNvCxnSpPr>
          <p:nvPr/>
        </p:nvCxnSpPr>
        <p:spPr>
          <a:xfrm flipV="1">
            <a:off x="6340091" y="2282468"/>
            <a:ext cx="0" cy="12536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stCxn id="12" idx="0"/>
            <a:endCxn id="50" idx="2"/>
          </p:cNvCxnSpPr>
          <p:nvPr/>
        </p:nvCxnSpPr>
        <p:spPr>
          <a:xfrm flipH="1" flipV="1">
            <a:off x="4208952" y="2328210"/>
            <a:ext cx="14788" cy="67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ZoneTexte 49"/>
          <p:cNvSpPr txBox="1"/>
          <p:nvPr/>
        </p:nvSpPr>
        <p:spPr>
          <a:xfrm>
            <a:off x="3860691" y="2028128"/>
            <a:ext cx="696521" cy="3000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350" dirty="0"/>
              <a:t>janvier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4600265" y="2040392"/>
            <a:ext cx="692324" cy="3000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FR" sz="1350" dirty="0"/>
              <a:t>mars</a:t>
            </a:r>
          </a:p>
        </p:txBody>
      </p:sp>
      <p:sp>
        <p:nvSpPr>
          <p:cNvPr id="63" name="Rectangle à coins arrondis 62"/>
          <p:cNvSpPr/>
          <p:nvPr/>
        </p:nvSpPr>
        <p:spPr>
          <a:xfrm>
            <a:off x="1250133" y="3107535"/>
            <a:ext cx="964437" cy="5893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 fontScale="85000" lnSpcReduction="20000"/>
          </a:bodyPr>
          <a:lstStyle/>
          <a:p>
            <a:pPr algn="ctr"/>
            <a:r>
              <a:rPr lang="fr-FR" sz="1350" dirty="0">
                <a:solidFill>
                  <a:srgbClr val="FF0000"/>
                </a:solidFill>
              </a:rPr>
              <a:t>Formation</a:t>
            </a:r>
          </a:p>
          <a:p>
            <a:pPr algn="ctr"/>
            <a:r>
              <a:rPr lang="fr-FR" sz="1350" dirty="0">
                <a:solidFill>
                  <a:srgbClr val="FF0000"/>
                </a:solidFill>
              </a:rPr>
              <a:t>1 semaine année  N-1</a:t>
            </a:r>
          </a:p>
        </p:txBody>
      </p:sp>
      <p:cxnSp>
        <p:nvCxnSpPr>
          <p:cNvPr id="69" name="Connecteur droit avec flèche 68"/>
          <p:cNvCxnSpPr>
            <a:cxnSpLocks/>
            <a:endCxn id="11" idx="2"/>
          </p:cNvCxnSpPr>
          <p:nvPr/>
        </p:nvCxnSpPr>
        <p:spPr>
          <a:xfrm flipH="1" flipV="1">
            <a:off x="1732340" y="2328210"/>
            <a:ext cx="52986" cy="772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>
            <a:cxnSpLocks/>
            <a:stCxn id="22" idx="0"/>
            <a:endCxn id="77" idx="2"/>
          </p:cNvCxnSpPr>
          <p:nvPr/>
        </p:nvCxnSpPr>
        <p:spPr>
          <a:xfrm flipV="1">
            <a:off x="7224135" y="2336047"/>
            <a:ext cx="1" cy="5035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ZoneTexte 76"/>
          <p:cNvSpPr txBox="1"/>
          <p:nvPr/>
        </p:nvSpPr>
        <p:spPr>
          <a:xfrm>
            <a:off x="6983032" y="2035965"/>
            <a:ext cx="48220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/>
              <a:t>j</a:t>
            </a:r>
            <a:r>
              <a:rPr lang="fr-FR" sz="1350"/>
              <a:t>uin</a:t>
            </a:r>
            <a:endParaRPr lang="fr-FR" sz="1350" dirty="0"/>
          </a:p>
        </p:txBody>
      </p:sp>
      <p:sp>
        <p:nvSpPr>
          <p:cNvPr id="26" name="Titre 25"/>
          <p:cNvSpPr>
            <a:spLocks noGrp="1"/>
          </p:cNvSpPr>
          <p:nvPr>
            <p:ph type="title"/>
          </p:nvPr>
        </p:nvSpPr>
        <p:spPr>
          <a:xfrm>
            <a:off x="360180" y="152827"/>
            <a:ext cx="8423640" cy="719640"/>
          </a:xfrm>
        </p:spPr>
        <p:txBody>
          <a:bodyPr/>
          <a:lstStyle/>
          <a:p>
            <a:pPr algn="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Calendrier 2021-2022</a:t>
            </a:r>
            <a:endParaRPr lang="fr-FR" dirty="0"/>
          </a:p>
        </p:txBody>
      </p:sp>
      <p:cxnSp>
        <p:nvCxnSpPr>
          <p:cNvPr id="29" name="Connecteur droit 28"/>
          <p:cNvCxnSpPr/>
          <p:nvPr/>
        </p:nvCxnSpPr>
        <p:spPr>
          <a:xfrm rot="5400000">
            <a:off x="4920260" y="2169911"/>
            <a:ext cx="482207" cy="11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10" idx="4"/>
          </p:cNvCxnSpPr>
          <p:nvPr/>
        </p:nvCxnSpPr>
        <p:spPr>
          <a:xfrm rot="5400000">
            <a:off x="5295310" y="1902019"/>
            <a:ext cx="589364" cy="11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BA1237AB-BBDC-A249-80A7-E78BD577F6C0}"/>
              </a:ext>
            </a:extLst>
          </p:cNvPr>
          <p:cNvSpPr txBox="1"/>
          <p:nvPr/>
        </p:nvSpPr>
        <p:spPr>
          <a:xfrm>
            <a:off x="2964622" y="2023719"/>
            <a:ext cx="10447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décembre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EAB8C449-3193-1E41-854E-A543FBD35D55}"/>
              </a:ext>
            </a:extLst>
          </p:cNvPr>
          <p:cNvCxnSpPr/>
          <p:nvPr/>
        </p:nvCxnSpPr>
        <p:spPr>
          <a:xfrm rot="5400000">
            <a:off x="3580803" y="2169315"/>
            <a:ext cx="482207" cy="11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CD2C71-D99B-DE4A-8561-8E07B62B2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41048"/>
            <a:ext cx="8423640" cy="719640"/>
          </a:xfrm>
        </p:spPr>
        <p:txBody>
          <a:bodyPr/>
          <a:lstStyle/>
          <a:p>
            <a:pPr algn="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Dispositions transitoires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73CE2D-395B-F441-BC19-AC713B3CE48F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60000" y="1097280"/>
            <a:ext cx="8423640" cy="331236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endParaRPr lang="fr-FR" altLang="fr-FR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dirty="0">
                <a:latin typeface="Gill Sans MT" panose="020B0502020104020203" pitchFamily="34" charset="77"/>
              </a:rPr>
              <a:t>Les candidats admissibles gardent le bénéfice de leur admissibilité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endParaRPr lang="fr-FR" altLang="fr-FR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dirty="0">
                <a:latin typeface="Gill Sans MT" panose="020B0502020104020203" pitchFamily="34" charset="77"/>
              </a:rPr>
              <a:t>Organisation de l’année 2021 – 2022 selon l’ancienne formule en parallèle du nouveau CAFIPEMF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endParaRPr lang="fr-FR" altLang="fr-FR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dirty="0">
                <a:latin typeface="Gill Sans MT" panose="020B0502020104020203" pitchFamily="34" charset="77"/>
              </a:rPr>
              <a:t>En juin 2022,  les admissibles peuvent s’inscrire au nouveau CAFIPEMF avec une dispense de la 1</a:t>
            </a:r>
            <a:r>
              <a:rPr lang="fr-FR" altLang="fr-FR" baseline="30000" dirty="0">
                <a:latin typeface="Gill Sans MT" panose="020B0502020104020203" pitchFamily="34" charset="77"/>
              </a:rPr>
              <a:t>ère</a:t>
            </a:r>
            <a:r>
              <a:rPr lang="fr-FR" altLang="fr-FR" dirty="0">
                <a:latin typeface="Gill Sans MT" panose="020B0502020104020203" pitchFamily="34" charset="77"/>
              </a:rPr>
              <a:t> épreuve pour deux sessions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None/>
            </a:pPr>
            <a:endParaRPr lang="fr-FR" altLang="fr-FR" dirty="0">
              <a:latin typeface="Gill Sans MT" panose="020B0502020104020203" pitchFamily="34" charset="77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316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Shape 1"/>
          <p:cNvSpPr txBox="1"/>
          <p:nvPr/>
        </p:nvSpPr>
        <p:spPr>
          <a:xfrm>
            <a:off x="0" y="0"/>
            <a:ext cx="179640" cy="17964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TextShape 2"/>
          <p:cNvSpPr txBox="1"/>
          <p:nvPr/>
        </p:nvSpPr>
        <p:spPr>
          <a:xfrm>
            <a:off x="360000" y="2346120"/>
            <a:ext cx="8423640" cy="2076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altLang="fr-FR" sz="3600" b="1" dirty="0">
                <a:latin typeface="Bookman Old Style" panose="02050604050505020204" pitchFamily="18" charset="0"/>
              </a:rPr>
              <a:t>CAFIPEMF 2022</a:t>
            </a:r>
            <a:endParaRPr lang="fr-FR" sz="1850" b="1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TextShape 3"/>
          <p:cNvSpPr txBox="1"/>
          <p:nvPr/>
        </p:nvSpPr>
        <p:spPr>
          <a:xfrm>
            <a:off x="7614000" y="4783680"/>
            <a:ext cx="1169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fr-FR" sz="750" b="1" strike="noStrike" cap="all" spc="-1">
                <a:solidFill>
                  <a:srgbClr val="000000"/>
                </a:solidFill>
                <a:latin typeface="Arial"/>
              </a:rPr>
              <a:t>XX/XX/XXXX</a:t>
            </a:r>
            <a:endParaRPr lang="fr-FR" sz="750" b="0" strike="noStrike" spc="-1">
              <a:latin typeface="Times New Roman"/>
            </a:endParaRPr>
          </a:p>
        </p:txBody>
      </p:sp>
      <p:sp>
        <p:nvSpPr>
          <p:cNvPr id="277" name="TextShape 4"/>
          <p:cNvSpPr txBox="1"/>
          <p:nvPr/>
        </p:nvSpPr>
        <p:spPr>
          <a:xfrm>
            <a:off x="360000" y="4783680"/>
            <a:ext cx="5903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trike="noStrike" spc="-1">
                <a:solidFill>
                  <a:srgbClr val="000000"/>
                </a:solidFill>
                <a:latin typeface="Arial"/>
              </a:rPr>
              <a:t>Intitulé de la direction/service interministérielle</a:t>
            </a:r>
            <a:endParaRPr lang="fr-FR" sz="750" b="0" strike="noStrike" spc="-1">
              <a:latin typeface="Times New Roman"/>
            </a:endParaRPr>
          </a:p>
        </p:txBody>
      </p:sp>
      <p:sp>
        <p:nvSpPr>
          <p:cNvPr id="278" name="TextShape 5"/>
          <p:cNvSpPr txBox="1"/>
          <p:nvPr/>
        </p:nvSpPr>
        <p:spPr>
          <a:xfrm>
            <a:off x="6264000" y="4783680"/>
            <a:ext cx="1349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66011F09-1851-426E-9C51-7098B8F529F2}" type="slidenum">
              <a:rPr lang="fr-FR" sz="75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2</a:t>
            </a:fld>
            <a:endParaRPr lang="fr-FR" sz="75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A5985-781F-644F-A17F-6C7B559AB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68480"/>
            <a:ext cx="8423640" cy="719640"/>
          </a:xfrm>
        </p:spPr>
        <p:txBody>
          <a:bodyPr/>
          <a:lstStyle/>
          <a:p>
            <a:pPr algn="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Inscription des candidats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CE38A4-A76F-F44C-9DD0-8E3858FBD0D6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360000" y="985962"/>
            <a:ext cx="8423640" cy="3423678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endParaRPr lang="fr-FR" altLang="fr-FR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5500" dirty="0">
                <a:latin typeface="Gill Sans MT" panose="020B0502020104020203" pitchFamily="34" charset="77"/>
              </a:rPr>
              <a:t>Année scolaire précédant la passation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endParaRPr lang="fr-FR" altLang="fr-FR" sz="55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5500" dirty="0">
                <a:latin typeface="Gill Sans MT" panose="020B0502020104020203" pitchFamily="34" charset="77"/>
              </a:rPr>
              <a:t>Tout candidat doit bénéficier de la visite conseil d’un IEN, donnant lieu à un compte rendu de visite communiqué au candidat.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endParaRPr lang="fr-FR" altLang="fr-FR" sz="55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5500" dirty="0">
                <a:latin typeface="Gill Sans MT" panose="020B0502020104020203" pitchFamily="34" charset="77"/>
              </a:rPr>
              <a:t>Une attestation de visite conseil est adressée par l’IEN au candidat qui la joint à son dossier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endParaRPr lang="fr-FR" altLang="fr-FR" sz="55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5500" dirty="0">
                <a:latin typeface="Gill Sans MT" panose="020B0502020104020203" pitchFamily="34" charset="77"/>
              </a:rPr>
              <a:t>Il est ouvert aux instituteurs et aux professeurs des écoles titulaires justifiant, au 31 décembre de l'année de l'examen, d'au moins </a:t>
            </a:r>
            <a:r>
              <a:rPr lang="fr-FR" altLang="fr-FR" sz="5500" b="1" dirty="0">
                <a:latin typeface="Gill Sans MT" panose="020B0502020104020203" pitchFamily="34" charset="77"/>
              </a:rPr>
              <a:t>cinq années de services</a:t>
            </a:r>
            <a:r>
              <a:rPr lang="fr-FR" altLang="fr-FR" sz="5500" dirty="0">
                <a:latin typeface="Gill Sans MT" panose="020B0502020104020203" pitchFamily="34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7825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5800" y="565150"/>
            <a:ext cx="5232400" cy="401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400" y="179821"/>
            <a:ext cx="3502250" cy="4509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030746-28FE-1E4F-A8E6-B8BF99517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50192"/>
            <a:ext cx="8423640" cy="719640"/>
          </a:xfrm>
        </p:spPr>
        <p:txBody>
          <a:bodyPr/>
          <a:lstStyle/>
          <a:p>
            <a:pPr algn="ct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Formation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BDC8F9-785B-1F45-96B8-030F72EFC01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360000" y="996696"/>
            <a:ext cx="8423640" cy="3412944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endParaRPr lang="fr-FR" altLang="fr-FR" sz="24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Formation de cinq semaines non consécutives.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De juin de l’année N-1 à décembre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Au moins deux semaines d’observation et de pratique accompagnée auprès d’un PEMF ou CPC dans l’accompagnement des PES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Au moins 3 semaines de formation assurées conjointement par l’INSPE et le Rectorat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Module de méthodologie et d’initiation à la recherche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0240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>
            <a:extLst>
              <a:ext uri="{FF2B5EF4-FFF2-40B4-BE49-F238E27FC236}">
                <a16:creationId xmlns:a16="http://schemas.microsoft.com/office/drawing/2014/main" id="{D569828E-C60C-DE44-B47E-49E9EDA4F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41048"/>
            <a:ext cx="8423640" cy="719640"/>
          </a:xfrm>
        </p:spPr>
        <p:txBody>
          <a:bodyPr/>
          <a:lstStyle/>
          <a:p>
            <a:pPr algn="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Contenus de la formation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AD69C802-81CF-3D40-85B2-78A83A360602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60000" y="1042416"/>
            <a:ext cx="8423640" cy="336722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endParaRPr lang="fr-FR" altLang="fr-FR" sz="26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600" dirty="0">
                <a:latin typeface="Gill Sans MT" panose="020B0502020104020203" pitchFamily="34" charset="77"/>
              </a:rPr>
              <a:t>2 semaines d’observation d’un PEMF ou d’un CPC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endParaRPr lang="fr-FR" altLang="fr-FR" sz="2600" dirty="0">
              <a:latin typeface="Gill Sans MT" panose="020B0502020104020203" pitchFamily="34" charset="77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600" b="1" dirty="0">
                <a:latin typeface="Gill Sans MT" panose="020B0502020104020203" pitchFamily="34" charset="77"/>
              </a:rPr>
              <a:t>La formation devra aborder </a:t>
            </a:r>
          </a:p>
          <a:p>
            <a:pPr lvl="2">
              <a:lnSpc>
                <a:spcPct val="100000"/>
              </a:lnSpc>
              <a:spcBef>
                <a:spcPts val="850"/>
              </a:spcBef>
              <a:buSzPct val="45000"/>
              <a:buFont typeface="Wingdings" pitchFamily="2" charset="2"/>
              <a:buChar char=""/>
            </a:pPr>
            <a:r>
              <a:rPr lang="fr-FR" altLang="fr-FR" sz="2600" dirty="0">
                <a:latin typeface="Gill Sans MT" panose="020B0502020104020203" pitchFamily="34" charset="77"/>
              </a:rPr>
              <a:t> La didactique du français et des maths du cycle 1 au cycle 3 </a:t>
            </a:r>
          </a:p>
          <a:p>
            <a:pPr lvl="2">
              <a:lnSpc>
                <a:spcPct val="100000"/>
              </a:lnSpc>
              <a:spcBef>
                <a:spcPts val="850"/>
              </a:spcBef>
              <a:buSzPct val="45000"/>
              <a:buFont typeface="Wingdings" pitchFamily="2" charset="2"/>
              <a:buChar char=""/>
            </a:pPr>
            <a:r>
              <a:rPr lang="fr-FR" altLang="fr-FR" sz="2600" dirty="0">
                <a:latin typeface="Gill Sans MT" panose="020B0502020104020203" pitchFamily="34" charset="77"/>
              </a:rPr>
              <a:t> La posture de formateur en appui sur le référentiel de formateur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0454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E848E6-DA90-684D-85FC-5C345814C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86184"/>
            <a:ext cx="8423640" cy="719640"/>
          </a:xfrm>
        </p:spPr>
        <p:txBody>
          <a:bodyPr/>
          <a:lstStyle/>
          <a:p>
            <a:pPr algn="ct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Epreuves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B4850E-5965-FF48-A510-AEEB6D900661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60000" y="1005840"/>
            <a:ext cx="8423640" cy="34038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endParaRPr lang="fr-FR" altLang="fr-FR" sz="26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200" dirty="0">
                <a:latin typeface="Gill Sans MT" panose="020B0502020104020203" pitchFamily="34" charset="77"/>
              </a:rPr>
              <a:t>Le CAFIPEMF se déroule désormais sur </a:t>
            </a:r>
            <a:r>
              <a:rPr lang="fr-FR" altLang="fr-FR" sz="2200" b="1" dirty="0">
                <a:latin typeface="Gill Sans MT" panose="020B0502020104020203" pitchFamily="34" charset="77"/>
              </a:rPr>
              <a:t>une année scolaire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200" dirty="0">
                <a:latin typeface="Gill Sans MT" panose="020B0502020104020203" pitchFamily="34" charset="77"/>
              </a:rPr>
              <a:t>Deux épreuves espacées d’1 mois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200" dirty="0">
                <a:latin typeface="Gill Sans MT" panose="020B0502020104020203" pitchFamily="34" charset="77"/>
              </a:rPr>
              <a:t>L’examen doit permettre au jury d’évaluer les compétences du candidat en didactique et pédagogie de l’enseignement du français et des mathématiques en maternelle et élémentaire</a:t>
            </a: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endParaRPr lang="fr-FR" altLang="fr-FR" sz="2300" dirty="0">
              <a:solidFill>
                <a:srgbClr val="575F6D"/>
              </a:solidFill>
              <a:latin typeface="Gill Sans MT" panose="020B0502020104020203" pitchFamily="34" charset="77"/>
            </a:endParaRP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dirty="0">
                <a:solidFill>
                  <a:srgbClr val="575F6D"/>
                </a:solidFill>
                <a:latin typeface="Gill Sans MT" panose="020B0502020104020203" pitchFamily="34" charset="77"/>
              </a:rPr>
              <a:t>Alternance</a:t>
            </a:r>
          </a:p>
          <a:p>
            <a:pPr lvl="1">
              <a:lnSpc>
                <a:spcPct val="100000"/>
              </a:lnSpc>
              <a:buClr>
                <a:srgbClr val="7598D9"/>
              </a:buClr>
              <a:buSzPct val="76000"/>
              <a:buFont typeface="Wingdings 3" pitchFamily="2" charset="2"/>
              <a:buChar char=""/>
            </a:pPr>
            <a:r>
              <a:rPr lang="fr-FR" altLang="fr-FR" sz="2300" dirty="0">
                <a:solidFill>
                  <a:srgbClr val="575F6D"/>
                </a:solidFill>
                <a:latin typeface="Gill Sans MT" panose="020B0502020104020203" pitchFamily="34" charset="77"/>
              </a:rPr>
              <a:t>Exemple :</a:t>
            </a:r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16BA8246-4D57-9642-9AAE-21CBDFA2B5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411750"/>
              </p:ext>
            </p:extLst>
          </p:nvPr>
        </p:nvGraphicFramePr>
        <p:xfrm>
          <a:off x="2953512" y="3297120"/>
          <a:ext cx="528810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44050">
                  <a:extLst>
                    <a:ext uri="{9D8B030D-6E8A-4147-A177-3AD203B41FA5}">
                      <a16:colId xmlns:a16="http://schemas.microsoft.com/office/drawing/2014/main" val="4040530153"/>
                    </a:ext>
                  </a:extLst>
                </a:gridCol>
                <a:gridCol w="2644050">
                  <a:extLst>
                    <a:ext uri="{9D8B030D-6E8A-4147-A177-3AD203B41FA5}">
                      <a16:colId xmlns:a16="http://schemas.microsoft.com/office/drawing/2014/main" val="2597718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ère</a:t>
                      </a:r>
                      <a:r>
                        <a:rPr lang="fr-FR" dirty="0"/>
                        <a:t> épreuve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ème</a:t>
                      </a:r>
                      <a:r>
                        <a:rPr lang="fr-FR" dirty="0"/>
                        <a:t> épreuve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6954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français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mathématiques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412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Maternelle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élémentaire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667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9822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68106A-FD7B-AF48-AD4D-93E9FA690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31904"/>
            <a:ext cx="8423640" cy="719640"/>
          </a:xfrm>
        </p:spPr>
        <p:txBody>
          <a:bodyPr/>
          <a:lstStyle/>
          <a:p>
            <a:pPr algn="ctr"/>
            <a:r>
              <a:rPr lang="fr-FR" altLang="fr-FR" dirty="0">
                <a:solidFill>
                  <a:srgbClr val="575F6D"/>
                </a:solidFill>
                <a:latin typeface="Bookman Old Style" panose="02050604050505020204" pitchFamily="18" charset="0"/>
              </a:rPr>
              <a:t>Épreuve 1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A80F78-B888-8F4F-9F37-C623756A8602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60000" y="996696"/>
            <a:ext cx="8423640" cy="341294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endParaRPr lang="fr-FR" altLang="fr-FR" sz="2400" dirty="0">
              <a:latin typeface="Gill Sans MT" panose="020B0502020104020203" pitchFamily="34" charset="77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Observation par le jury d’un temps d’enseignement assuré par le candidat pendant 60 minutes sur son lieu d’exercice professionnel. 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Français ou mathématiques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Entretien immédiat entre le candidat et le jury pendant 60 minutes. Note /20. Le candidat doit obtenir au minimum la moyenne. 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A l’issue de l’entretien le jury émet une note sur 20 basée sur la capacité du candidat à</a:t>
            </a:r>
          </a:p>
          <a:p>
            <a:pPr lvl="2">
              <a:lnSpc>
                <a:spcPct val="100000"/>
              </a:lnSpc>
              <a:buClr>
                <a:srgbClr val="BCBCBC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 - Conduire une analyse didactique et pédagogique</a:t>
            </a:r>
          </a:p>
          <a:p>
            <a:pPr lvl="2">
              <a:lnSpc>
                <a:spcPct val="100000"/>
              </a:lnSpc>
              <a:buClr>
                <a:srgbClr val="BCBCBC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 - Réfléchir à sa propre pratique</a:t>
            </a:r>
          </a:p>
          <a:p>
            <a:pPr lvl="2">
              <a:lnSpc>
                <a:spcPct val="100000"/>
              </a:lnSpc>
              <a:buClr>
                <a:srgbClr val="BCBCBC"/>
              </a:buClr>
              <a:buSzPct val="76000"/>
              <a:buFont typeface="Wingdings 3" pitchFamily="2" charset="2"/>
              <a:buChar char=""/>
            </a:pPr>
            <a:r>
              <a:rPr lang="fr-FR" altLang="fr-FR" sz="2400" dirty="0">
                <a:latin typeface="Gill Sans MT" panose="020B0502020104020203" pitchFamily="34" charset="77"/>
              </a:rPr>
              <a:t> - Maîtrise du contenu didactique en français ou en math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6378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105</TotalTime>
  <Words>736</Words>
  <Application>Microsoft Office PowerPoint</Application>
  <PresentationFormat>Affichage à l'écran (16:9)</PresentationFormat>
  <Paragraphs>143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17</vt:i4>
      </vt:variant>
    </vt:vector>
  </HeadingPairs>
  <TitlesOfParts>
    <vt:vector size="28" baseType="lpstr">
      <vt:lpstr>Arial</vt:lpstr>
      <vt:lpstr>Bookman Old Style</vt:lpstr>
      <vt:lpstr>Calibri</vt:lpstr>
      <vt:lpstr>Gill Sans MT</vt:lpstr>
      <vt:lpstr>Symbol</vt:lpstr>
      <vt:lpstr>Times New Roman</vt:lpstr>
      <vt:lpstr>Wingdings</vt:lpstr>
      <vt:lpstr>Wingdings 3</vt:lpstr>
      <vt:lpstr>Office Theme</vt:lpstr>
      <vt:lpstr>Office Theme</vt:lpstr>
      <vt:lpstr>Office Theme</vt:lpstr>
      <vt:lpstr>Présentation PowerPoint</vt:lpstr>
      <vt:lpstr>Présentation PowerPoint</vt:lpstr>
      <vt:lpstr>Inscription des candidats</vt:lpstr>
      <vt:lpstr>Présentation PowerPoint</vt:lpstr>
      <vt:lpstr>Présentation PowerPoint</vt:lpstr>
      <vt:lpstr>Formation</vt:lpstr>
      <vt:lpstr>Contenus de la formation</vt:lpstr>
      <vt:lpstr>Epreuves</vt:lpstr>
      <vt:lpstr>Épreuve 1</vt:lpstr>
      <vt:lpstr>Épreuve 1 aménagée</vt:lpstr>
      <vt:lpstr>Épreuve 2</vt:lpstr>
      <vt:lpstr>Jury / admission</vt:lpstr>
      <vt:lpstr>Spécialisation: 3 ans plus tard</vt:lpstr>
      <vt:lpstr>Épreuve de spécialisation</vt:lpstr>
      <vt:lpstr>Calendrier 2020-2021</vt:lpstr>
      <vt:lpstr>Calendrier 2021-2022</vt:lpstr>
      <vt:lpstr>Dispositions transitoires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cp:lastModifiedBy>Liliane</cp:lastModifiedBy>
  <cp:revision>17</cp:revision>
  <dcterms:created xsi:type="dcterms:W3CDTF">2020-03-05T15:21:24Z</dcterms:created>
  <dcterms:modified xsi:type="dcterms:W3CDTF">2021-05-26T00:40:33Z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ntentTypeId">
    <vt:lpwstr>0x010100AA711CBDF24E87429AD9C0273156F54A</vt:lpwstr>
  </property>
  <property fmtid="{D5CDD505-2E9C-101B-9397-08002B2CF9AE}" pid="4" name="HiddenSlides">
    <vt:i4>3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Manager">
    <vt:lpwstr>Client</vt:lpwstr>
  </property>
  <property fmtid="{D5CDD505-2E9C-101B-9397-08002B2CF9AE}" pid="9" name="Notes">
    <vt:i4>0</vt:i4>
  </property>
  <property fmtid="{D5CDD505-2E9C-101B-9397-08002B2CF9AE}" pid="10" name="PresentationFormat">
    <vt:lpwstr>Affichage à l'écran (16:9)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9</vt:i4>
  </property>
</Properties>
</file>