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 id="2147483700" r:id="rId3"/>
    <p:sldMasterId id="2147483703" r:id="rId4"/>
  </p:sldMasterIdLst>
  <p:notesMasterIdLst>
    <p:notesMasterId r:id="rId18"/>
  </p:notesMasterIdLst>
  <p:sldIdLst>
    <p:sldId id="317" r:id="rId5"/>
    <p:sldId id="311" r:id="rId6"/>
    <p:sldId id="347" r:id="rId7"/>
    <p:sldId id="318" r:id="rId8"/>
    <p:sldId id="337" r:id="rId9"/>
    <p:sldId id="300" r:id="rId10"/>
    <p:sldId id="351" r:id="rId11"/>
    <p:sldId id="348" r:id="rId12"/>
    <p:sldId id="349" r:id="rId13"/>
    <p:sldId id="327" r:id="rId14"/>
    <p:sldId id="350" r:id="rId15"/>
    <p:sldId id="353" r:id="rId16"/>
    <p:sldId id="3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3" autoAdjust="0"/>
    <p:restoredTop sz="78085" autoAdjust="0"/>
  </p:normalViewPr>
  <p:slideViewPr>
    <p:cSldViewPr snapToGrid="0" showGuides="1">
      <p:cViewPr varScale="1">
        <p:scale>
          <a:sx n="56" d="100"/>
          <a:sy n="56" d="100"/>
        </p:scale>
        <p:origin x="1428" y="78"/>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A8142-4A5B-4C03-9DD5-3115E313EC0C}" type="datetimeFigureOut">
              <a:rPr lang="fr-FR" smtClean="0"/>
              <a:t>15/01/2021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E70B9-1481-46EA-86A8-53950BF9E954}" type="slidenum">
              <a:rPr lang="fr-FR" smtClean="0"/>
              <a:t>‹N°›</a:t>
            </a:fld>
            <a:endParaRPr lang="fr-FR"/>
          </a:p>
        </p:txBody>
      </p:sp>
    </p:spTree>
    <p:extLst>
      <p:ext uri="{BB962C8B-B14F-4D97-AF65-F5344CB8AC3E}">
        <p14:creationId xmlns:p14="http://schemas.microsoft.com/office/powerpoint/2010/main" val="208349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rPr>
              <a:t>Depuis plusieurs années, les tableaux de bord sont utilisés dans l’entreprise privée pour assurer le suivi d’indicateurs de performance. </a:t>
            </a:r>
          </a:p>
          <a:p>
            <a:endParaRPr lang="fr-FR" dirty="0"/>
          </a:p>
        </p:txBody>
      </p:sp>
      <p:sp>
        <p:nvSpPr>
          <p:cNvPr id="4" name="Espace réservé du numéro de diapositive 3"/>
          <p:cNvSpPr>
            <a:spLocks noGrp="1"/>
          </p:cNvSpPr>
          <p:nvPr>
            <p:ph type="sldNum" sz="quarter" idx="5"/>
          </p:nvPr>
        </p:nvSpPr>
        <p:spPr/>
        <p:txBody>
          <a:bodyPr/>
          <a:lstStyle/>
          <a:p>
            <a:fld id="{327E70B9-1481-46EA-86A8-53950BF9E954}" type="slidenum">
              <a:rPr lang="fr-FR" smtClean="0"/>
              <a:t>2</a:t>
            </a:fld>
            <a:endParaRPr lang="fr-FR"/>
          </a:p>
        </p:txBody>
      </p:sp>
    </p:spTree>
    <p:extLst>
      <p:ext uri="{BB962C8B-B14F-4D97-AF65-F5344CB8AC3E}">
        <p14:creationId xmlns:p14="http://schemas.microsoft.com/office/powerpoint/2010/main" val="99772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latin typeface="Arial" panose="020B0604020202020204" pitchFamily="34" charset="0"/>
              </a:rPr>
              <a:t>C’est un outil permettant :</a:t>
            </a:r>
          </a:p>
          <a:p>
            <a:r>
              <a:rPr lang="fr-FR" dirty="0">
                <a:latin typeface="Arial" panose="020B0604020202020204" pitchFamily="34" charset="0"/>
              </a:rPr>
              <a:t>-d’identifier le ou les problème(s) constituant les faiblesses de l’école;</a:t>
            </a:r>
          </a:p>
          <a:p>
            <a:r>
              <a:rPr lang="fr-FR" dirty="0">
                <a:latin typeface="Arial" panose="020B0604020202020204" pitchFamily="34" charset="0"/>
              </a:rPr>
              <a:t>-d’analyser la situation de l’école en termes de résultats et de ressources au cours d’une année scolaire;</a:t>
            </a:r>
          </a:p>
          <a:p>
            <a:r>
              <a:rPr lang="fr-FR" dirty="0">
                <a:latin typeface="Arial" panose="020B0604020202020204" pitchFamily="34" charset="0"/>
              </a:rPr>
              <a:t>-de définir les pistes de solutions correspondant aux problèmes détectés.. </a:t>
            </a:r>
            <a:endParaRPr lang="fr-FR" dirty="0"/>
          </a:p>
        </p:txBody>
      </p:sp>
      <p:sp>
        <p:nvSpPr>
          <p:cNvPr id="4" name="Espace réservé du numéro de diapositive 3"/>
          <p:cNvSpPr>
            <a:spLocks noGrp="1"/>
          </p:cNvSpPr>
          <p:nvPr>
            <p:ph type="sldNum" sz="quarter" idx="5"/>
          </p:nvPr>
        </p:nvSpPr>
        <p:spPr/>
        <p:txBody>
          <a:bodyPr/>
          <a:lstStyle/>
          <a:p>
            <a:fld id="{327E70B9-1481-46EA-86A8-53950BF9E954}" type="slidenum">
              <a:rPr lang="fr-FR" smtClean="0"/>
              <a:t>4</a:t>
            </a:fld>
            <a:endParaRPr lang="fr-FR"/>
          </a:p>
        </p:txBody>
      </p:sp>
    </p:spTree>
    <p:extLst>
      <p:ext uri="{BB962C8B-B14F-4D97-AF65-F5344CB8AC3E}">
        <p14:creationId xmlns:p14="http://schemas.microsoft.com/office/powerpoint/2010/main" val="2339416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554FB4E-E79F-4FCD-B373-1990A7E51642}"/>
              </a:ext>
            </a:extLst>
          </p:cNvPr>
          <p:cNvSpPr>
            <a:spLocks noGrp="1"/>
          </p:cNvSpPr>
          <p:nvPr>
            <p:ph type="pic" sz="quarter" idx="65" hasCustomPrompt="1"/>
          </p:nvPr>
        </p:nvSpPr>
        <p:spPr>
          <a:xfrm>
            <a:off x="-1" y="0"/>
            <a:ext cx="10203255"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6455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50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526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924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r>
              <a:rPr lang="fr-FR"/>
              <a:t>15/01/2021</a:t>
            </a:r>
            <a:endParaRPr lang="fr-FR" dirty="0"/>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5" name="Espace réservé du pied de page 4"/>
          <p:cNvSpPr>
            <a:spLocks noGrp="1"/>
          </p:cNvSpPr>
          <p:nvPr>
            <p:ph type="ftr" sz="quarter" idx="11"/>
          </p:nvPr>
        </p:nvSpPr>
        <p:spPr bwMode="gray">
          <a:xfrm>
            <a:off x="960000" y="5226529"/>
            <a:ext cx="4320000" cy="1200000"/>
          </a:xfrm>
        </p:spPr>
        <p:txBody>
          <a:bodyPr anchor="b" anchorCtr="0"/>
          <a:lstStyle>
            <a:lvl1pPr>
              <a:defRPr sz="1533"/>
            </a:lvl1pPr>
          </a:lstStyle>
          <a:p>
            <a:r>
              <a:rPr lang="fr-FR"/>
              <a:t>Formation Continue des Directeurs d'Ecole - Session 1</a:t>
            </a:r>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D74DC2EF-4B2D-374B-8735-E2E0EBAD3F9E}"/>
              </a:ext>
            </a:extLst>
          </p:cNvPr>
          <p:cNvPicPr>
            <a:picLocks noChangeAspect="1"/>
          </p:cNvPicPr>
          <p:nvPr userDrawn="1"/>
        </p:nvPicPr>
        <p:blipFill>
          <a:blip r:embed="rId2"/>
          <a:stretch>
            <a:fillRect/>
          </a:stretch>
        </p:blipFill>
        <p:spPr>
          <a:xfrm>
            <a:off x="239350" y="240002"/>
            <a:ext cx="2784309" cy="2290185"/>
          </a:xfrm>
          <a:prstGeom prst="rect">
            <a:avLst/>
          </a:prstGeom>
        </p:spPr>
      </p:pic>
    </p:spTree>
    <p:extLst>
      <p:ext uri="{BB962C8B-B14F-4D97-AF65-F5344CB8AC3E}">
        <p14:creationId xmlns:p14="http://schemas.microsoft.com/office/powerpoint/2010/main" val="3341302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15/01/2021</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a:t>Formation Continue des Directeurs d'Ecole - Session 1</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EC04E4D8-81BF-1E49-863C-5693067E1797}"/>
              </a:ext>
            </a:extLst>
          </p:cNvPr>
          <p:cNvPicPr>
            <a:picLocks noChangeAspect="1"/>
          </p:cNvPicPr>
          <p:nvPr userDrawn="1"/>
        </p:nvPicPr>
        <p:blipFill>
          <a:blip r:embed="rId2"/>
          <a:stretch>
            <a:fillRect/>
          </a:stretch>
        </p:blipFill>
        <p:spPr>
          <a:xfrm>
            <a:off x="239350" y="240000"/>
            <a:ext cx="2870439" cy="2361029"/>
          </a:xfrm>
          <a:prstGeom prst="rect">
            <a:avLst/>
          </a:prstGeom>
        </p:spPr>
      </p:pic>
    </p:spTree>
    <p:extLst>
      <p:ext uri="{BB962C8B-B14F-4D97-AF65-F5344CB8AC3E}">
        <p14:creationId xmlns:p14="http://schemas.microsoft.com/office/powerpoint/2010/main" val="50782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15/01/2021</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a:t>Formation Continue des Directeurs d'Ecole - Session 1</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79997" y="2522624"/>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4114850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875200"/>
          </a:xfrm>
          <a:solidFill>
            <a:srgbClr val="E6E5F3"/>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solidFill>
            <a:srgbClr val="E6E5F3"/>
          </a:solidFill>
          <a:ln w="10160">
            <a:solidFill>
              <a:schemeClr val="tx1"/>
            </a:solidFill>
          </a:ln>
        </p:spPr>
        <p:txBody>
          <a:bodyPr lIns="0" bIns="360000" anchor="ctr" anchorCtr="0"/>
          <a:lstStyle>
            <a:lvl1pPr marL="527987" indent="-527987">
              <a:buFont typeface="+mj-lt"/>
              <a:buAutoNum type="arabicPeriod"/>
              <a:defRPr sz="4333"/>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15/01/2021</a:t>
            </a:r>
            <a:endParaRPr lang="fr-FR" cap="all" dirty="0"/>
          </a:p>
        </p:txBody>
      </p:sp>
      <p:sp>
        <p:nvSpPr>
          <p:cNvPr id="4" name="Espace réservé du pied de page 3"/>
          <p:cNvSpPr>
            <a:spLocks noGrp="1"/>
          </p:cNvSpPr>
          <p:nvPr>
            <p:ph type="ftr" sz="quarter" idx="11"/>
          </p:nvPr>
        </p:nvSpPr>
        <p:spPr bwMode="gray"/>
        <p:txBody>
          <a:bodyPr/>
          <a:lstStyle/>
          <a:p>
            <a:r>
              <a:rPr lang="fr-FR"/>
              <a:t>Formation Continue des Directeurs d'Ecole - Session 1</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270034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15/01/2021</a:t>
            </a:r>
            <a:endParaRPr lang="fr-FR" cap="all" dirty="0"/>
          </a:p>
        </p:txBody>
      </p:sp>
      <p:sp>
        <p:nvSpPr>
          <p:cNvPr id="4" name="Espace réservé du pied de page 3"/>
          <p:cNvSpPr>
            <a:spLocks noGrp="1"/>
          </p:cNvSpPr>
          <p:nvPr>
            <p:ph type="ftr" sz="quarter" idx="11"/>
          </p:nvPr>
        </p:nvSpPr>
        <p:spPr bwMode="gray"/>
        <p:txBody>
          <a:bodyPr/>
          <a:lstStyle/>
          <a:p>
            <a:r>
              <a:rPr lang="fr-FR"/>
              <a:t>Formation Continue des Directeurs d'Ecole - Session 1</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291502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96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15/01/2021</a:t>
            </a:r>
            <a:endParaRPr lang="fr-FR" cap="all" dirty="0"/>
          </a:p>
        </p:txBody>
      </p:sp>
      <p:sp>
        <p:nvSpPr>
          <p:cNvPr id="6" name="Espace réservé du pied de page 5"/>
          <p:cNvSpPr>
            <a:spLocks noGrp="1"/>
          </p:cNvSpPr>
          <p:nvPr>
            <p:ph type="ftr" sz="quarter" idx="11"/>
          </p:nvPr>
        </p:nvSpPr>
        <p:spPr bwMode="gray"/>
        <p:txBody>
          <a:bodyPr/>
          <a:lstStyle>
            <a:lvl1pPr>
              <a:defRPr/>
            </a:lvl1pPr>
          </a:lstStyle>
          <a:p>
            <a:r>
              <a:rPr lang="fr-FR"/>
              <a:t>Formation Continue des Directeurs d'Ecole - Session 1</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Tree>
    <p:extLst>
      <p:ext uri="{BB962C8B-B14F-4D97-AF65-F5344CB8AC3E}">
        <p14:creationId xmlns:p14="http://schemas.microsoft.com/office/powerpoint/2010/main" val="324524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12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DB724-9006-424E-A191-C08CB17EE2CA}"/>
              </a:ext>
            </a:extLst>
          </p:cNvPr>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13FB2FD4-D355-49C8-B7E0-BC49131F2FEA}"/>
              </a:ext>
            </a:extLst>
          </p:cNvPr>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4BAF68A-9D51-4222-8013-E9B5F8209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903"/>
            <a:ext cx="11600704" cy="1140891"/>
          </a:xfrm>
          <a:prstGeom prst="rect">
            <a:avLst/>
          </a:prstGeom>
        </p:spPr>
      </p:pic>
      <p:pic>
        <p:nvPicPr>
          <p:cNvPr id="3" name="Picture 3" descr="E:\002-KIMS BUSINESS\007-02-MaxPPT-Contents\150902-com-Global-Laptop\mo900.png">
            <a:extLst>
              <a:ext uri="{FF2B5EF4-FFF2-40B4-BE49-F238E27FC236}">
                <a16:creationId xmlns:a16="http://schemas.microsoft.com/office/drawing/2014/main" id="{1C4F8B41-3F98-4240-8891-4ADABC669A41}"/>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a:extLst>
              <a:ext uri="{FF2B5EF4-FFF2-40B4-BE49-F238E27FC236}">
                <a16:creationId xmlns:a16="http://schemas.microsoft.com/office/drawing/2014/main" id="{88CB46E1-8EB0-4782-9CDE-623B6BC6877B}"/>
              </a:ext>
            </a:extLst>
          </p:cNvPr>
          <p:cNvSpPr>
            <a:spLocks noGrp="1"/>
          </p:cNvSpPr>
          <p:nvPr>
            <p:ph type="pic" idx="14" hasCustomPrompt="1"/>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388CF590-A7AC-47AA-9D77-5FF843A9CE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98" r:id="rId4"/>
    <p:sldLayoutId id="2147483676" r:id="rId5"/>
    <p:sldLayoutId id="2147483677" r:id="rId6"/>
    <p:sldLayoutId id="2147483678" r:id="rId7"/>
    <p:sldLayoutId id="2147483680" r:id="rId8"/>
    <p:sldLayoutId id="2147483682" r:id="rId9"/>
    <p:sldLayoutId id="2147483684" r:id="rId10"/>
    <p:sldLayoutId id="2147483687" r:id="rId11"/>
    <p:sldLayoutId id="2147483688" r:id="rId12"/>
    <p:sldLayoutId id="2147483671" r:id="rId13"/>
    <p:sldLayoutId id="21474836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125374"/>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9999" y="1200000"/>
            <a:ext cx="11232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479999" y="2448000"/>
            <a:ext cx="11232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10152000" y="6378000"/>
            <a:ext cx="1560000" cy="480000"/>
          </a:xfrm>
          <a:prstGeom prst="rect">
            <a:avLst/>
          </a:prstGeom>
        </p:spPr>
        <p:txBody>
          <a:bodyPr vert="horz" lIns="0" tIns="0" rIns="0" bIns="0" rtlCol="0" anchor="ctr" anchorCtr="0">
            <a:noAutofit/>
          </a:bodyPr>
          <a:lstStyle>
            <a:lvl1pPr algn="ctr">
              <a:defRPr sz="1000" b="1">
                <a:solidFill>
                  <a:schemeClr val="tx1"/>
                </a:solidFill>
              </a:defRPr>
            </a:lvl1pPr>
          </a:lstStyle>
          <a:p>
            <a:pPr algn="r"/>
            <a:r>
              <a:rPr lang="fr-FR" cap="all"/>
              <a:t>15/01/2021</a:t>
            </a:r>
            <a:endParaRPr lang="fr-FR" cap="all" dirty="0"/>
          </a:p>
        </p:txBody>
      </p:sp>
      <p:sp>
        <p:nvSpPr>
          <p:cNvPr id="5" name="Espace réservé du pied de page 4"/>
          <p:cNvSpPr>
            <a:spLocks noGrp="1"/>
          </p:cNvSpPr>
          <p:nvPr>
            <p:ph type="ftr" sz="quarter" idx="3"/>
          </p:nvPr>
        </p:nvSpPr>
        <p:spPr bwMode="gray">
          <a:xfrm>
            <a:off x="480000" y="6378000"/>
            <a:ext cx="7872000" cy="480000"/>
          </a:xfrm>
          <a:prstGeom prst="rect">
            <a:avLst/>
          </a:prstGeom>
        </p:spPr>
        <p:txBody>
          <a:bodyPr vert="horz" lIns="0" tIns="0" rIns="0" bIns="0" rtlCol="0" anchor="ctr" anchorCtr="0">
            <a:noAutofit/>
          </a:bodyPr>
          <a:lstStyle>
            <a:lvl1pPr algn="l">
              <a:defRPr sz="1000" b="1">
                <a:solidFill>
                  <a:schemeClr val="tx1"/>
                </a:solidFill>
              </a:defRPr>
            </a:lvl1pPr>
          </a:lstStyle>
          <a:p>
            <a:r>
              <a:rPr lang="fr-FR"/>
              <a:t>Formation Continue des Directeurs d'Ecole - Session 1</a:t>
            </a:r>
            <a:endParaRPr lang="fr-FR" dirty="0"/>
          </a:p>
        </p:txBody>
      </p:sp>
      <p:sp>
        <p:nvSpPr>
          <p:cNvPr id="6" name="Espace réservé du numéro de diapositive 5"/>
          <p:cNvSpPr>
            <a:spLocks noGrp="1"/>
          </p:cNvSpPr>
          <p:nvPr>
            <p:ph type="sldNum" sz="quarter" idx="4"/>
          </p:nvPr>
        </p:nvSpPr>
        <p:spPr bwMode="gray">
          <a:xfrm>
            <a:off x="8352000"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985C7C26-3777-6343-8C6F-2F6E4C4CEF2C}"/>
              </a:ext>
            </a:extLst>
          </p:cNvPr>
          <p:cNvPicPr>
            <a:picLocks noChangeAspect="1"/>
          </p:cNvPicPr>
          <p:nvPr userDrawn="1"/>
        </p:nvPicPr>
        <p:blipFill>
          <a:blip r:embed="rId8"/>
          <a:stretch>
            <a:fillRect/>
          </a:stretch>
        </p:blipFill>
        <p:spPr>
          <a:xfrm>
            <a:off x="431371" y="144001"/>
            <a:ext cx="1007687" cy="828855"/>
          </a:xfrm>
          <a:prstGeom prst="rect">
            <a:avLst/>
          </a:prstGeom>
        </p:spPr>
      </p:pic>
    </p:spTree>
    <p:extLst>
      <p:ext uri="{BB962C8B-B14F-4D97-AF65-F5344CB8AC3E}">
        <p14:creationId xmlns:p14="http://schemas.microsoft.com/office/powerpoint/2010/main" val="423361048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hf hdr="0"/>
  <p:txStyles>
    <p:titleStyle>
      <a:lvl1pPr algn="l" defTabSz="1219170" rtl="0" eaLnBrk="1" latinLnBrk="0" hangingPunct="1">
        <a:lnSpc>
          <a:spcPct val="90000"/>
        </a:lnSpc>
        <a:spcBef>
          <a:spcPct val="0"/>
        </a:spcBef>
        <a:buNone/>
        <a:defRPr sz="3400" b="1" i="0" u="none" kern="1200">
          <a:solidFill>
            <a:schemeClr val="tx1"/>
          </a:solidFill>
          <a:latin typeface="+mj-lt"/>
          <a:ea typeface="+mj-ea"/>
          <a:cs typeface="+mj-cs"/>
        </a:defRPr>
      </a:lvl1pPr>
    </p:titleStyle>
    <p:bodyStyle>
      <a:lvl1pPr marL="0" indent="0" algn="l" defTabSz="1219170" rtl="0" eaLnBrk="1" latinLnBrk="0" hangingPunct="1">
        <a:lnSpc>
          <a:spcPct val="100000"/>
        </a:lnSpc>
        <a:spcBef>
          <a:spcPts val="0"/>
        </a:spcBef>
        <a:spcAft>
          <a:spcPts val="667"/>
        </a:spcAft>
        <a:buFont typeface="Arial" pitchFamily="34" charset="0"/>
        <a:buNone/>
        <a:defRPr sz="1400" b="0" kern="1200">
          <a:solidFill>
            <a:schemeClr val="tx1"/>
          </a:solidFill>
          <a:latin typeface="+mn-lt"/>
          <a:ea typeface="+mn-ea"/>
          <a:cs typeface="+mn-cs"/>
        </a:defRPr>
      </a:lvl1pPr>
      <a:lvl2pPr marL="335992" indent="-95998" algn="l" defTabSz="1219170" rtl="0" eaLnBrk="1" latinLnBrk="0" hangingPunct="1">
        <a:lnSpc>
          <a:spcPct val="100000"/>
        </a:lnSpc>
        <a:spcBef>
          <a:spcPts val="800"/>
        </a:spcBef>
        <a:spcAft>
          <a:spcPts val="800"/>
        </a:spcAft>
        <a:buFont typeface="Arial" pitchFamily="34" charset="0"/>
        <a:buChar char="•"/>
        <a:defRPr sz="1267" b="0" i="0" u="none" kern="1200">
          <a:solidFill>
            <a:schemeClr val="tx1"/>
          </a:solidFill>
          <a:latin typeface="+mn-lt"/>
          <a:ea typeface="+mn-ea"/>
          <a:cs typeface="+mn-cs"/>
        </a:defRPr>
      </a:lvl2pPr>
      <a:lvl3pPr marL="575986" indent="-95998" algn="l" defTabSz="1219170" rtl="0" eaLnBrk="1" latinLnBrk="0" hangingPunct="1">
        <a:lnSpc>
          <a:spcPct val="100000"/>
        </a:lnSpc>
        <a:spcBef>
          <a:spcPts val="133"/>
        </a:spcBef>
        <a:spcAft>
          <a:spcPts val="133"/>
        </a:spcAft>
        <a:buSzPct val="100000"/>
        <a:buFont typeface="Arial" pitchFamily="34" charset="0"/>
        <a:buChar char="•"/>
        <a:defRPr sz="1133" kern="1200">
          <a:solidFill>
            <a:schemeClr val="tx1"/>
          </a:solidFill>
          <a:latin typeface="+mn-lt"/>
          <a:ea typeface="+mn-ea"/>
          <a:cs typeface="+mn-cs"/>
        </a:defRPr>
      </a:lvl3pPr>
      <a:lvl4pPr marL="815980" indent="-95998" algn="l" defTabSz="1219170" rtl="0" eaLnBrk="1" latinLnBrk="0" hangingPunct="1">
        <a:lnSpc>
          <a:spcPct val="100000"/>
        </a:lnSpc>
        <a:spcBef>
          <a:spcPts val="133"/>
        </a:spcBef>
        <a:spcAft>
          <a:spcPts val="133"/>
        </a:spcAft>
        <a:buSzPct val="100000"/>
        <a:buFont typeface="Arial" pitchFamily="34" charset="0"/>
        <a:buChar char="•"/>
        <a:defRPr sz="1000" kern="1200">
          <a:solidFill>
            <a:schemeClr val="tx1"/>
          </a:solidFill>
          <a:latin typeface="+mn-lt"/>
          <a:ea typeface="+mn-ea"/>
          <a:cs typeface="+mn-cs"/>
        </a:defRPr>
      </a:lvl4pPr>
      <a:lvl5pPr marL="1103972" indent="-95998" algn="l" defTabSz="1219170" rtl="0" eaLnBrk="1" latinLnBrk="0" hangingPunct="1">
        <a:lnSpc>
          <a:spcPct val="100000"/>
        </a:lnSpc>
        <a:spcBef>
          <a:spcPts val="133"/>
        </a:spcBef>
        <a:spcAft>
          <a:spcPts val="133"/>
        </a:spcAft>
        <a:buSzPct val="100000"/>
        <a:buFont typeface="Arial" pitchFamily="34" charset="0"/>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TABLEAU_DE_BORD_ECOLE.doc" TargetMode="External"/><Relationship Id="rId7" Type="http://schemas.openxmlformats.org/officeDocument/2006/relationships/hyperlink" Target="outil4_aide_projet_d__ecole_tab_bord_em.rtf" TargetMode="External"/><Relationship Id="rId2" Type="http://schemas.openxmlformats.org/officeDocument/2006/relationships/image" Target="../media/image27.JP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hyperlink" Target="pdf_tableau_de_bord_des_indicateurs_V4juin09.pdf" TargetMode="Externa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jpg"/><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DIRECTEUR.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Tutoriel%20APAE.docx"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Ecole_&#233;l&#233;mentaire_Elvina_Lixef_20200616005850.pdf"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Tableau_de_bord_rmm-exemple.xlsx"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E42595B-C14E-46BD-8174-75B119EE9B8C}"/>
              </a:ext>
            </a:extLst>
          </p:cNvPr>
          <p:cNvSpPr txBox="1">
            <a:spLocks/>
          </p:cNvSpPr>
          <p:nvPr/>
        </p:nvSpPr>
        <p:spPr>
          <a:xfrm>
            <a:off x="490707" y="236529"/>
            <a:ext cx="4992866" cy="1614272"/>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1" hangingPunct="1">
              <a:lnSpc>
                <a:spcPct val="110000"/>
              </a:lnSpc>
              <a:spcBef>
                <a:spcPct val="20000"/>
              </a:spcBef>
              <a:spcAft>
                <a:spcPts val="0"/>
              </a:spcAft>
              <a:buClrTx/>
              <a:buSzTx/>
              <a:buFont typeface="Arial" pitchFamily="34" charset="0"/>
              <a:buNone/>
              <a:tabLst/>
              <a:defRPr/>
            </a:pPr>
            <a:r>
              <a:rPr lang="en-US" altLang="ko-KR" sz="4000" b="1" dirty="0">
                <a:solidFill>
                  <a:prstClr val="white"/>
                </a:solidFill>
                <a:latin typeface="Arial"/>
                <a:cs typeface="Arial" pitchFamily="34" charset="0"/>
              </a:rPr>
              <a:t>Le tableau de bord de l’école</a:t>
            </a:r>
            <a:endParaRPr kumimoji="0" lang="en-US" altLang="ko-KR" sz="4000" b="1" i="0" u="none" strike="noStrike" kern="1200" cap="none" spc="0" normalizeH="0" baseline="0" noProof="0" dirty="0">
              <a:ln>
                <a:noFill/>
              </a:ln>
              <a:solidFill>
                <a:prstClr val="white"/>
              </a:solidFill>
              <a:effectLst/>
              <a:uLnTx/>
              <a:uFillTx/>
              <a:latin typeface="Arial"/>
              <a:cs typeface="Arial" pitchFamily="34" charset="0"/>
            </a:endParaRPr>
          </a:p>
        </p:txBody>
      </p:sp>
      <p:pic>
        <p:nvPicPr>
          <p:cNvPr id="9" name="Image 8">
            <a:extLst>
              <a:ext uri="{FF2B5EF4-FFF2-40B4-BE49-F238E27FC236}">
                <a16:creationId xmlns:a16="http://schemas.microsoft.com/office/drawing/2014/main" id="{1C3648C0-8C8D-4559-84A9-273A90974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102" y="-30753"/>
            <a:ext cx="2133898" cy="1638529"/>
          </a:xfrm>
          <a:prstGeom prst="rect">
            <a:avLst/>
          </a:prstGeom>
          <a:effectLst>
            <a:softEdge rad="215900"/>
          </a:effectLst>
        </p:spPr>
      </p:pic>
      <p:sp>
        <p:nvSpPr>
          <p:cNvPr id="10" name="ZoneTexte 9">
            <a:extLst>
              <a:ext uri="{FF2B5EF4-FFF2-40B4-BE49-F238E27FC236}">
                <a16:creationId xmlns:a16="http://schemas.microsoft.com/office/drawing/2014/main" id="{F6745AB1-BA64-4392-8702-48EA5AFB2BBD}"/>
              </a:ext>
            </a:extLst>
          </p:cNvPr>
          <p:cNvSpPr txBox="1"/>
          <p:nvPr/>
        </p:nvSpPr>
        <p:spPr>
          <a:xfrm>
            <a:off x="0" y="6136893"/>
            <a:ext cx="10480430" cy="646331"/>
          </a:xfrm>
          <a:prstGeom prst="rect">
            <a:avLst/>
          </a:prstGeom>
          <a:noFill/>
        </p:spPr>
        <p:txBody>
          <a:bodyPr wrap="square" rtlCol="0">
            <a:spAutoFit/>
          </a:bodyPr>
          <a:lstStyle/>
          <a:p>
            <a:r>
              <a:rPr lang="fr-FR" dirty="0">
                <a:solidFill>
                  <a:schemeClr val="bg1"/>
                </a:solidFill>
              </a:rPr>
              <a:t>Formation des Directeurs/ RMM-MRO</a:t>
            </a:r>
          </a:p>
          <a:p>
            <a:r>
              <a:rPr lang="fr-FR" dirty="0">
                <a:solidFill>
                  <a:schemeClr val="bg1"/>
                </a:solidFill>
              </a:rPr>
              <a:t>IEN: Mme WILLIAM Liliane / M. DE LACAZE Thierry</a:t>
            </a:r>
          </a:p>
        </p:txBody>
      </p:sp>
      <p:pic>
        <p:nvPicPr>
          <p:cNvPr id="11" name="Image 10">
            <a:extLst>
              <a:ext uri="{FF2B5EF4-FFF2-40B4-BE49-F238E27FC236}">
                <a16:creationId xmlns:a16="http://schemas.microsoft.com/office/drawing/2014/main" id="{D4EAAF06-586D-47AC-93E5-CEBA3A7A6E3C}"/>
              </a:ext>
            </a:extLst>
          </p:cNvPr>
          <p:cNvPicPr>
            <a:picLocks noChangeAspect="1"/>
          </p:cNvPicPr>
          <p:nvPr/>
        </p:nvPicPr>
        <p:blipFill>
          <a:blip r:embed="rId3"/>
          <a:stretch>
            <a:fillRect/>
          </a:stretch>
        </p:blipFill>
        <p:spPr>
          <a:xfrm>
            <a:off x="5619565" y="5992427"/>
            <a:ext cx="6448523" cy="749481"/>
          </a:xfrm>
          <a:prstGeom prst="rect">
            <a:avLst/>
          </a:prstGeom>
          <a:effectLst>
            <a:softEdge rad="165100"/>
          </a:effectLst>
        </p:spPr>
      </p:pic>
    </p:spTree>
    <p:extLst>
      <p:ext uri="{BB962C8B-B14F-4D97-AF65-F5344CB8AC3E}">
        <p14:creationId xmlns:p14="http://schemas.microsoft.com/office/powerpoint/2010/main" val="1805669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Exemple de tableau de bord</a:t>
            </a:r>
          </a:p>
        </p:txBody>
      </p:sp>
      <p:grpSp>
        <p:nvGrpSpPr>
          <p:cNvPr id="3" name="그룹 76">
            <a:extLst>
              <a:ext uri="{FF2B5EF4-FFF2-40B4-BE49-F238E27FC236}">
                <a16:creationId xmlns:a16="http://schemas.microsoft.com/office/drawing/2014/main" id="{D1E0C3EA-9803-4F48-A395-D76194C72CAE}"/>
              </a:ext>
            </a:extLst>
          </p:cNvPr>
          <p:cNvGrpSpPr/>
          <p:nvPr/>
        </p:nvGrpSpPr>
        <p:grpSpPr>
          <a:xfrm flipH="1">
            <a:off x="6228081" y="1800991"/>
            <a:ext cx="1211932" cy="2707164"/>
            <a:chOff x="4748872" y="1806373"/>
            <a:chExt cx="1211932" cy="2707164"/>
          </a:xfrm>
        </p:grpSpPr>
        <p:cxnSp>
          <p:nvCxnSpPr>
            <p:cNvPr id="4" name="Elbow Connector 49">
              <a:extLst>
                <a:ext uri="{FF2B5EF4-FFF2-40B4-BE49-F238E27FC236}">
                  <a16:creationId xmlns:a16="http://schemas.microsoft.com/office/drawing/2014/main" id="{09C0C09A-B2BF-464B-A9BF-1B5E00B47BF9}"/>
                </a:ext>
              </a:extLst>
            </p:cNvPr>
            <p:cNvCxnSpPr>
              <a:cxnSpLocks/>
            </p:cNvCxnSpPr>
            <p:nvPr/>
          </p:nvCxnSpPr>
          <p:spPr>
            <a:xfrm rot="16200000" flipV="1">
              <a:off x="4716625" y="3874095"/>
              <a:ext cx="671689" cy="607195"/>
            </a:xfrm>
            <a:prstGeom prst="bentConnector3">
              <a:avLst>
                <a:gd name="adj1" fmla="val 101050"/>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Elbow Connector 50">
              <a:extLst>
                <a:ext uri="{FF2B5EF4-FFF2-40B4-BE49-F238E27FC236}">
                  <a16:creationId xmlns:a16="http://schemas.microsoft.com/office/drawing/2014/main" id="{A448AEBC-246A-43B5-97B3-01C73F6F67F6}"/>
                </a:ext>
              </a:extLst>
            </p:cNvPr>
            <p:cNvCxnSpPr>
              <a:cxnSpLocks/>
            </p:cNvCxnSpPr>
            <p:nvPr/>
          </p:nvCxnSpPr>
          <p:spPr>
            <a:xfrm rot="16200000" flipV="1">
              <a:off x="4068193" y="2620926"/>
              <a:ext cx="2707163" cy="1078058"/>
            </a:xfrm>
            <a:prstGeom prst="bentConnector3">
              <a:avLst>
                <a:gd name="adj1" fmla="val 99962"/>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CAAEC5CC-F028-40CF-AC8E-2CF8EF250B9A}"/>
              </a:ext>
            </a:extLst>
          </p:cNvPr>
          <p:cNvGrpSpPr/>
          <p:nvPr/>
        </p:nvGrpSpPr>
        <p:grpSpPr>
          <a:xfrm>
            <a:off x="4710626" y="5058203"/>
            <a:ext cx="3220608" cy="1548960"/>
            <a:chOff x="2591472" y="4529905"/>
            <a:chExt cx="2892231" cy="1391026"/>
          </a:xfrm>
        </p:grpSpPr>
        <p:grpSp>
          <p:nvGrpSpPr>
            <p:cNvPr id="9" name="Group 8">
              <a:extLst>
                <a:ext uri="{FF2B5EF4-FFF2-40B4-BE49-F238E27FC236}">
                  <a16:creationId xmlns:a16="http://schemas.microsoft.com/office/drawing/2014/main" id="{24D9FF23-0EBF-482B-8162-E9AE8D465818}"/>
                </a:ext>
              </a:extLst>
            </p:cNvPr>
            <p:cNvGrpSpPr/>
            <p:nvPr userDrawn="1"/>
          </p:nvGrpSpPr>
          <p:grpSpPr>
            <a:xfrm>
              <a:off x="2591472" y="4529905"/>
              <a:ext cx="2513902" cy="1391026"/>
              <a:chOff x="1618104" y="4774278"/>
              <a:chExt cx="2513902" cy="1391026"/>
            </a:xfrm>
          </p:grpSpPr>
          <p:sp>
            <p:nvSpPr>
              <p:cNvPr id="21" name="Rectangle 20">
                <a:extLst>
                  <a:ext uri="{FF2B5EF4-FFF2-40B4-BE49-F238E27FC236}">
                    <a16:creationId xmlns:a16="http://schemas.microsoft.com/office/drawing/2014/main" id="{1EF49879-6DA3-4EFB-8AC6-7D63A945A2AE}"/>
                  </a:ext>
                </a:extLst>
              </p:cNvPr>
              <p:cNvSpPr/>
              <p:nvPr userDrawn="1"/>
            </p:nvSpPr>
            <p:spPr>
              <a:xfrm>
                <a:off x="1919176" y="4818888"/>
                <a:ext cx="1881566" cy="1170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nvGrpSpPr>
              <p:cNvPr id="22" name="Group 21">
                <a:extLst>
                  <a:ext uri="{FF2B5EF4-FFF2-40B4-BE49-F238E27FC236}">
                    <a16:creationId xmlns:a16="http://schemas.microsoft.com/office/drawing/2014/main" id="{F4B947D5-6813-4CF5-8C8A-1898DF7B1284}"/>
                  </a:ext>
                </a:extLst>
              </p:cNvPr>
              <p:cNvGrpSpPr/>
              <p:nvPr userDrawn="1"/>
            </p:nvGrpSpPr>
            <p:grpSpPr>
              <a:xfrm>
                <a:off x="1618104" y="4774278"/>
                <a:ext cx="2513902" cy="1391026"/>
                <a:chOff x="395536" y="2564904"/>
                <a:chExt cx="4749925" cy="2628292"/>
              </a:xfrm>
              <a:solidFill>
                <a:schemeClr val="tx1"/>
              </a:solidFill>
            </p:grpSpPr>
            <p:grpSp>
              <p:nvGrpSpPr>
                <p:cNvPr id="23" name="Group 22">
                  <a:extLst>
                    <a:ext uri="{FF2B5EF4-FFF2-40B4-BE49-F238E27FC236}">
                      <a16:creationId xmlns:a16="http://schemas.microsoft.com/office/drawing/2014/main" id="{82159EDC-BA4D-4244-90E4-987D067E3A52}"/>
                    </a:ext>
                  </a:extLst>
                </p:cNvPr>
                <p:cNvGrpSpPr/>
                <p:nvPr userDrawn="1"/>
              </p:nvGrpSpPr>
              <p:grpSpPr>
                <a:xfrm>
                  <a:off x="395536" y="2564904"/>
                  <a:ext cx="4749925" cy="2628292"/>
                  <a:chOff x="395536" y="2204864"/>
                  <a:chExt cx="5400600" cy="2988332"/>
                </a:xfrm>
                <a:grpFill/>
              </p:grpSpPr>
              <p:sp>
                <p:nvSpPr>
                  <p:cNvPr id="25" name="Rounded Rectangle 3">
                    <a:extLst>
                      <a:ext uri="{FF2B5EF4-FFF2-40B4-BE49-F238E27FC236}">
                        <a16:creationId xmlns:a16="http://schemas.microsoft.com/office/drawing/2014/main" id="{AE51DDAF-65F3-44C8-AF89-4768C4DFA58D}"/>
                      </a:ext>
                    </a:extLst>
                  </p:cNvPr>
                  <p:cNvSpPr/>
                  <p:nvPr userDrawn="1"/>
                </p:nvSpPr>
                <p:spPr>
                  <a:xfrm>
                    <a:off x="971600" y="2204864"/>
                    <a:ext cx="4248472" cy="2736304"/>
                  </a:xfrm>
                  <a:custGeom>
                    <a:avLst/>
                    <a:gdLst/>
                    <a:ahLst/>
                    <a:cxnLst/>
                    <a:rect l="l" t="t" r="r" b="b"/>
                    <a:pathLst>
                      <a:path w="4248472" h="2736304">
                        <a:moveTo>
                          <a:pt x="144016" y="144016"/>
                        </a:moveTo>
                        <a:lnTo>
                          <a:pt x="144016" y="2520280"/>
                        </a:lnTo>
                        <a:lnTo>
                          <a:pt x="4104456" y="2520280"/>
                        </a:lnTo>
                        <a:lnTo>
                          <a:pt x="4104456" y="144016"/>
                        </a:lnTo>
                        <a:close/>
                        <a:moveTo>
                          <a:pt x="119332" y="0"/>
                        </a:moveTo>
                        <a:lnTo>
                          <a:pt x="4129140" y="0"/>
                        </a:lnTo>
                        <a:cubicBezTo>
                          <a:pt x="4195045" y="0"/>
                          <a:pt x="4248472" y="53427"/>
                          <a:pt x="4248472" y="119332"/>
                        </a:cubicBezTo>
                        <a:lnTo>
                          <a:pt x="4248472" y="2736304"/>
                        </a:lnTo>
                        <a:lnTo>
                          <a:pt x="0" y="2736304"/>
                        </a:lnTo>
                        <a:lnTo>
                          <a:pt x="0" y="119332"/>
                        </a:lnTo>
                        <a:cubicBezTo>
                          <a:pt x="0" y="53427"/>
                          <a:pt x="53427" y="0"/>
                          <a:pt x="119332" y="0"/>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sp>
                <p:nvSpPr>
                  <p:cNvPr id="26" name="Rectangle 25">
                    <a:extLst>
                      <a:ext uri="{FF2B5EF4-FFF2-40B4-BE49-F238E27FC236}">
                        <a16:creationId xmlns:a16="http://schemas.microsoft.com/office/drawing/2014/main" id="{D3729118-3A3A-4991-B80A-11625E2FE7A4}"/>
                      </a:ext>
                    </a:extLst>
                  </p:cNvPr>
                  <p:cNvSpPr/>
                  <p:nvPr userDrawn="1"/>
                </p:nvSpPr>
                <p:spPr>
                  <a:xfrm>
                    <a:off x="395536" y="4941168"/>
                    <a:ext cx="5400600" cy="144016"/>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sp>
                <p:nvSpPr>
                  <p:cNvPr id="27" name="Trapezoid 26">
                    <a:extLst>
                      <a:ext uri="{FF2B5EF4-FFF2-40B4-BE49-F238E27FC236}">
                        <a16:creationId xmlns:a16="http://schemas.microsoft.com/office/drawing/2014/main" id="{DAC987ED-A016-40A2-866D-31FB458626D9}"/>
                      </a:ext>
                    </a:extLst>
                  </p:cNvPr>
                  <p:cNvSpPr/>
                  <p:nvPr userDrawn="1"/>
                </p:nvSpPr>
                <p:spPr>
                  <a:xfrm rot="10800000">
                    <a:off x="395536" y="5085184"/>
                    <a:ext cx="5400600" cy="108012"/>
                  </a:xfrm>
                  <a:prstGeom prst="trapezoid">
                    <a:avLst>
                      <a:gd name="adj" fmla="val 129851"/>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grpSp>
            <p:sp>
              <p:nvSpPr>
                <p:cNvPr id="24" name="Rectangle 23">
                  <a:extLst>
                    <a:ext uri="{FF2B5EF4-FFF2-40B4-BE49-F238E27FC236}">
                      <a16:creationId xmlns:a16="http://schemas.microsoft.com/office/drawing/2014/main" id="{E5ACAF8C-C72A-4789-842B-A5396174E4E7}"/>
                    </a:ext>
                  </a:extLst>
                </p:cNvPr>
                <p:cNvSpPr/>
                <p:nvPr userDrawn="1"/>
              </p:nvSpPr>
              <p:spPr>
                <a:xfrm>
                  <a:off x="2518470" y="5009698"/>
                  <a:ext cx="504056" cy="45719"/>
                </a:xfrm>
                <a:prstGeom prst="rect">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grpSp>
        </p:grpSp>
        <p:sp>
          <p:nvSpPr>
            <p:cNvPr id="20" name="Oval 19">
              <a:extLst>
                <a:ext uri="{FF2B5EF4-FFF2-40B4-BE49-F238E27FC236}">
                  <a16:creationId xmlns:a16="http://schemas.microsoft.com/office/drawing/2014/main" id="{E33D80C6-ED12-4A7F-B9D7-F43E98715C73}"/>
                </a:ext>
              </a:extLst>
            </p:cNvPr>
            <p:cNvSpPr/>
            <p:nvPr userDrawn="1"/>
          </p:nvSpPr>
          <p:spPr>
            <a:xfrm>
              <a:off x="4806436" y="5837167"/>
              <a:ext cx="61577" cy="5518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grpSp>
          <p:nvGrpSpPr>
            <p:cNvPr id="13" name="Group 12">
              <a:extLst>
                <a:ext uri="{FF2B5EF4-FFF2-40B4-BE49-F238E27FC236}">
                  <a16:creationId xmlns:a16="http://schemas.microsoft.com/office/drawing/2014/main" id="{2696EE58-8645-4556-BEB0-98A8829F7858}"/>
                </a:ext>
              </a:extLst>
            </p:cNvPr>
            <p:cNvGrpSpPr/>
            <p:nvPr userDrawn="1"/>
          </p:nvGrpSpPr>
          <p:grpSpPr>
            <a:xfrm>
              <a:off x="5056500" y="5206313"/>
              <a:ext cx="427203" cy="711251"/>
              <a:chOff x="701317" y="1844824"/>
              <a:chExt cx="2371375" cy="3948112"/>
            </a:xfrm>
          </p:grpSpPr>
          <p:sp>
            <p:nvSpPr>
              <p:cNvPr id="14" name="Freeform 6">
                <a:extLst>
                  <a:ext uri="{FF2B5EF4-FFF2-40B4-BE49-F238E27FC236}">
                    <a16:creationId xmlns:a16="http://schemas.microsoft.com/office/drawing/2014/main" id="{FFF0C791-1946-4B6D-9275-68BE6D49BB91}"/>
                  </a:ext>
                </a:extLst>
              </p:cNvPr>
              <p:cNvSpPr>
                <a:spLocks noEditPoints="1"/>
              </p:cNvSpPr>
              <p:nvPr/>
            </p:nvSpPr>
            <p:spPr bwMode="auto">
              <a:xfrm>
                <a:off x="701317" y="1844824"/>
                <a:ext cx="2371375" cy="3948112"/>
              </a:xfrm>
              <a:custGeom>
                <a:avLst/>
                <a:gdLst>
                  <a:gd name="T0" fmla="*/ 530 w 566"/>
                  <a:gd name="T1" fmla="*/ 0 h 1053"/>
                  <a:gd name="T2" fmla="*/ 36 w 566"/>
                  <a:gd name="T3" fmla="*/ 0 h 1053"/>
                  <a:gd name="T4" fmla="*/ 0 w 566"/>
                  <a:gd name="T5" fmla="*/ 36 h 1053"/>
                  <a:gd name="T6" fmla="*/ 0 w 566"/>
                  <a:gd name="T7" fmla="*/ 1017 h 1053"/>
                  <a:gd name="T8" fmla="*/ 36 w 566"/>
                  <a:gd name="T9" fmla="*/ 1053 h 1053"/>
                  <a:gd name="T10" fmla="*/ 530 w 566"/>
                  <a:gd name="T11" fmla="*/ 1053 h 1053"/>
                  <a:gd name="T12" fmla="*/ 566 w 566"/>
                  <a:gd name="T13" fmla="*/ 1017 h 1053"/>
                  <a:gd name="T14" fmla="*/ 566 w 566"/>
                  <a:gd name="T15" fmla="*/ 36 h 1053"/>
                  <a:gd name="T16" fmla="*/ 530 w 566"/>
                  <a:gd name="T17" fmla="*/ 0 h 1053"/>
                  <a:gd name="T18" fmla="*/ 520 w 566"/>
                  <a:gd name="T19" fmla="*/ 911 h 1053"/>
                  <a:gd name="T20" fmla="*/ 48 w 566"/>
                  <a:gd name="T21" fmla="*/ 911 h 1053"/>
                  <a:gd name="T22" fmla="*/ 48 w 566"/>
                  <a:gd name="T23" fmla="*/ 108 h 1053"/>
                  <a:gd name="T24" fmla="*/ 520 w 566"/>
                  <a:gd name="T25" fmla="*/ 108 h 1053"/>
                  <a:gd name="T26" fmla="*/ 520 w 566"/>
                  <a:gd name="T27" fmla="*/ 91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6" h="1053">
                    <a:moveTo>
                      <a:pt x="530" y="0"/>
                    </a:moveTo>
                    <a:cubicBezTo>
                      <a:pt x="36" y="0"/>
                      <a:pt x="36" y="0"/>
                      <a:pt x="36" y="0"/>
                    </a:cubicBezTo>
                    <a:cubicBezTo>
                      <a:pt x="16" y="0"/>
                      <a:pt x="0" y="16"/>
                      <a:pt x="0" y="36"/>
                    </a:cubicBezTo>
                    <a:cubicBezTo>
                      <a:pt x="0" y="1017"/>
                      <a:pt x="0" y="1017"/>
                      <a:pt x="0" y="1017"/>
                    </a:cubicBezTo>
                    <a:cubicBezTo>
                      <a:pt x="0" y="1037"/>
                      <a:pt x="16" y="1053"/>
                      <a:pt x="36" y="1053"/>
                    </a:cubicBezTo>
                    <a:cubicBezTo>
                      <a:pt x="530" y="1053"/>
                      <a:pt x="530" y="1053"/>
                      <a:pt x="530" y="1053"/>
                    </a:cubicBezTo>
                    <a:cubicBezTo>
                      <a:pt x="550" y="1053"/>
                      <a:pt x="566" y="1037"/>
                      <a:pt x="566" y="1017"/>
                    </a:cubicBezTo>
                    <a:cubicBezTo>
                      <a:pt x="566" y="36"/>
                      <a:pt x="566" y="36"/>
                      <a:pt x="566" y="36"/>
                    </a:cubicBezTo>
                    <a:cubicBezTo>
                      <a:pt x="566" y="16"/>
                      <a:pt x="550" y="0"/>
                      <a:pt x="530" y="0"/>
                    </a:cubicBezTo>
                    <a:close/>
                    <a:moveTo>
                      <a:pt x="520" y="911"/>
                    </a:moveTo>
                    <a:cubicBezTo>
                      <a:pt x="48" y="911"/>
                      <a:pt x="48" y="911"/>
                      <a:pt x="48" y="911"/>
                    </a:cubicBezTo>
                    <a:cubicBezTo>
                      <a:pt x="48" y="108"/>
                      <a:pt x="48" y="108"/>
                      <a:pt x="48" y="108"/>
                    </a:cubicBezTo>
                    <a:cubicBezTo>
                      <a:pt x="520" y="108"/>
                      <a:pt x="520" y="108"/>
                      <a:pt x="520" y="108"/>
                    </a:cubicBezTo>
                    <a:lnTo>
                      <a:pt x="520" y="911"/>
                    </a:lnTo>
                    <a:close/>
                  </a:path>
                </a:pathLst>
              </a:cu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sp>
            <p:nvSpPr>
              <p:cNvPr id="15" name="Rounded Rectangle 60">
                <a:extLst>
                  <a:ext uri="{FF2B5EF4-FFF2-40B4-BE49-F238E27FC236}">
                    <a16:creationId xmlns:a16="http://schemas.microsoft.com/office/drawing/2014/main" id="{E453ED4E-035E-4924-B16A-CDFDC69D7042}"/>
                  </a:ext>
                </a:extLst>
              </p:cNvPr>
              <p:cNvSpPr/>
              <p:nvPr/>
            </p:nvSpPr>
            <p:spPr>
              <a:xfrm>
                <a:off x="1707005" y="2042848"/>
                <a:ext cx="360000" cy="36000"/>
              </a:xfrm>
              <a:prstGeom prst="roundRect">
                <a:avLst>
                  <a:gd name="adj" fmla="val 50000"/>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sp>
            <p:nvSpPr>
              <p:cNvPr id="16" name="Oval 15">
                <a:extLst>
                  <a:ext uri="{FF2B5EF4-FFF2-40B4-BE49-F238E27FC236}">
                    <a16:creationId xmlns:a16="http://schemas.microsoft.com/office/drawing/2014/main" id="{C74A02C0-F041-4C96-B837-448BF062E8EB}"/>
                  </a:ext>
                </a:extLst>
              </p:cNvPr>
              <p:cNvSpPr/>
              <p:nvPr/>
            </p:nvSpPr>
            <p:spPr>
              <a:xfrm>
                <a:off x="1715855" y="5362110"/>
                <a:ext cx="342299" cy="342299"/>
              </a:xfrm>
              <a:prstGeom prst="ellipse">
                <a:avLst/>
              </a:prstGeom>
              <a:noFill/>
              <a:ln w="127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grpSp>
      </p:grpSp>
      <p:grpSp>
        <p:nvGrpSpPr>
          <p:cNvPr id="28" name="그룹 27">
            <a:extLst>
              <a:ext uri="{FF2B5EF4-FFF2-40B4-BE49-F238E27FC236}">
                <a16:creationId xmlns:a16="http://schemas.microsoft.com/office/drawing/2014/main" id="{0F0BEE4B-224C-4865-BA56-63DD3F81DEEA}"/>
              </a:ext>
            </a:extLst>
          </p:cNvPr>
          <p:cNvGrpSpPr/>
          <p:nvPr/>
        </p:nvGrpSpPr>
        <p:grpSpPr>
          <a:xfrm>
            <a:off x="4748872" y="1806373"/>
            <a:ext cx="1211932" cy="2707164"/>
            <a:chOff x="4748872" y="1806373"/>
            <a:chExt cx="1211932" cy="2707164"/>
          </a:xfrm>
        </p:grpSpPr>
        <p:cxnSp>
          <p:nvCxnSpPr>
            <p:cNvPr id="29" name="Elbow Connector 49">
              <a:extLst>
                <a:ext uri="{FF2B5EF4-FFF2-40B4-BE49-F238E27FC236}">
                  <a16:creationId xmlns:a16="http://schemas.microsoft.com/office/drawing/2014/main" id="{3C5A7F50-1B29-4C5C-8FB4-481FF5C812C5}"/>
                </a:ext>
              </a:extLst>
            </p:cNvPr>
            <p:cNvCxnSpPr>
              <a:cxnSpLocks/>
            </p:cNvCxnSpPr>
            <p:nvPr/>
          </p:nvCxnSpPr>
          <p:spPr>
            <a:xfrm rot="16200000" flipV="1">
              <a:off x="4716625" y="3874095"/>
              <a:ext cx="671689" cy="607195"/>
            </a:xfrm>
            <a:prstGeom prst="bentConnector3">
              <a:avLst>
                <a:gd name="adj1" fmla="val 101050"/>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50">
              <a:extLst>
                <a:ext uri="{FF2B5EF4-FFF2-40B4-BE49-F238E27FC236}">
                  <a16:creationId xmlns:a16="http://schemas.microsoft.com/office/drawing/2014/main" id="{3443B610-47ED-41B9-9449-54DB47DDE15C}"/>
                </a:ext>
              </a:extLst>
            </p:cNvPr>
            <p:cNvCxnSpPr>
              <a:cxnSpLocks/>
            </p:cNvCxnSpPr>
            <p:nvPr/>
          </p:nvCxnSpPr>
          <p:spPr>
            <a:xfrm rot="16200000" flipV="1">
              <a:off x="4068193" y="2620926"/>
              <a:ext cx="2707163" cy="1078058"/>
            </a:xfrm>
            <a:prstGeom prst="bentConnector3">
              <a:avLst>
                <a:gd name="adj1" fmla="val 99962"/>
              </a:avLst>
            </a:prstGeom>
            <a:ln w="508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D79B1F18-EBF5-4F6A-9EB1-5AAD08CCBE71}"/>
              </a:ext>
            </a:extLst>
          </p:cNvPr>
          <p:cNvSpPr/>
          <p:nvPr/>
        </p:nvSpPr>
        <p:spPr>
          <a:xfrm>
            <a:off x="4280881" y="1494699"/>
            <a:ext cx="671669" cy="671669"/>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33" name="TextBox 32">
            <a:extLst>
              <a:ext uri="{FF2B5EF4-FFF2-40B4-BE49-F238E27FC236}">
                <a16:creationId xmlns:a16="http://schemas.microsoft.com/office/drawing/2014/main" id="{0787B80C-8F1C-4935-AAA0-6A7272531908}"/>
              </a:ext>
            </a:extLst>
          </p:cNvPr>
          <p:cNvSpPr txBox="1"/>
          <p:nvPr/>
        </p:nvSpPr>
        <p:spPr>
          <a:xfrm>
            <a:off x="158263" y="1507368"/>
            <a:ext cx="4000078"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a:cs typeface="+mn-cs"/>
              </a:rPr>
              <a:t>L'école et son environnement</a:t>
            </a:r>
            <a:r>
              <a:rPr kumimoji="0" lang="fr-FR" sz="2000" b="0" i="0" u="none" strike="noStrike" kern="1200" cap="none" spc="0" normalizeH="0" baseline="0" noProof="0" dirty="0">
                <a:ln>
                  <a:noFill/>
                </a:ln>
                <a:solidFill>
                  <a:prstClr val="black"/>
                </a:solidFill>
                <a:effectLst/>
                <a:uLnTx/>
                <a:uFillTx/>
                <a:latin typeface="Arial"/>
                <a:cs typeface="+mn-cs"/>
              </a:rPr>
              <a:t> </a:t>
            </a:r>
            <a:r>
              <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mn-cs"/>
              </a:rPr>
              <a:t>.</a:t>
            </a:r>
          </a:p>
        </p:txBody>
      </p:sp>
      <p:sp>
        <p:nvSpPr>
          <p:cNvPr id="36" name="Oval 35">
            <a:extLst>
              <a:ext uri="{FF2B5EF4-FFF2-40B4-BE49-F238E27FC236}">
                <a16:creationId xmlns:a16="http://schemas.microsoft.com/office/drawing/2014/main" id="{9260BB1C-A1B1-4D07-A4CC-FAF43C65AFCD}"/>
              </a:ext>
            </a:extLst>
          </p:cNvPr>
          <p:cNvSpPr/>
          <p:nvPr/>
        </p:nvSpPr>
        <p:spPr>
          <a:xfrm>
            <a:off x="7259565" y="3506035"/>
            <a:ext cx="671669" cy="671669"/>
          </a:xfrm>
          <a:prstGeom prst="ellips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37" name="TextBox 36">
            <a:extLst>
              <a:ext uri="{FF2B5EF4-FFF2-40B4-BE49-F238E27FC236}">
                <a16:creationId xmlns:a16="http://schemas.microsoft.com/office/drawing/2014/main" id="{007D29F6-9D26-40AA-A067-E3D3D2A18126}"/>
              </a:ext>
            </a:extLst>
          </p:cNvPr>
          <p:cNvSpPr txBox="1"/>
          <p:nvPr/>
        </p:nvSpPr>
        <p:spPr>
          <a:xfrm>
            <a:off x="8046975" y="3518704"/>
            <a:ext cx="3535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a:cs typeface="+mn-cs"/>
              </a:rPr>
              <a:t>Les enseignants et leurs classes</a:t>
            </a:r>
            <a:r>
              <a:rPr kumimoji="0" lang="fr-FR" sz="2000" b="0" i="0" u="none" strike="noStrike" kern="1200" cap="none" spc="0" normalizeH="0" baseline="0" noProof="0" dirty="0">
                <a:ln>
                  <a:noFill/>
                </a:ln>
                <a:solidFill>
                  <a:prstClr val="black"/>
                </a:solidFill>
                <a:effectLst/>
                <a:uLnTx/>
                <a:uFillTx/>
                <a:latin typeface="Arial"/>
                <a:cs typeface="+mn-cs"/>
              </a:rPr>
              <a:t> </a:t>
            </a:r>
            <a:endParaRPr kumimoji="0" lang="en-US" altLang="ko-KR" sz="20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38" name="Oval 37">
            <a:extLst>
              <a:ext uri="{FF2B5EF4-FFF2-40B4-BE49-F238E27FC236}">
                <a16:creationId xmlns:a16="http://schemas.microsoft.com/office/drawing/2014/main" id="{6BD6083C-1D63-418F-B3B5-370477CD9B48}"/>
              </a:ext>
            </a:extLst>
          </p:cNvPr>
          <p:cNvSpPr/>
          <p:nvPr/>
        </p:nvSpPr>
        <p:spPr>
          <a:xfrm>
            <a:off x="7259565" y="1494699"/>
            <a:ext cx="671669" cy="671669"/>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39" name="TextBox 38">
            <a:extLst>
              <a:ext uri="{FF2B5EF4-FFF2-40B4-BE49-F238E27FC236}">
                <a16:creationId xmlns:a16="http://schemas.microsoft.com/office/drawing/2014/main" id="{544A6AE4-B588-458B-8402-87C71AFB86C7}"/>
              </a:ext>
            </a:extLst>
          </p:cNvPr>
          <p:cNvSpPr txBox="1"/>
          <p:nvPr/>
        </p:nvSpPr>
        <p:spPr>
          <a:xfrm>
            <a:off x="8046975" y="1507368"/>
            <a:ext cx="3535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a:cs typeface="+mn-cs"/>
              </a:rPr>
              <a:t>Les élèves et leurs résultats</a:t>
            </a:r>
            <a:r>
              <a:rPr kumimoji="0" lang="fr-FR" sz="2000" b="0" i="0" u="none" strike="noStrike" kern="1200" cap="none" spc="0" normalizeH="0" baseline="0" noProof="0" dirty="0">
                <a:ln>
                  <a:noFill/>
                </a:ln>
                <a:solidFill>
                  <a:prstClr val="black"/>
                </a:solidFill>
                <a:effectLst/>
                <a:uLnTx/>
                <a:uFillTx/>
                <a:latin typeface="Arial"/>
                <a:cs typeface="+mn-cs"/>
              </a:rPr>
              <a:t> </a:t>
            </a:r>
            <a:endParaRPr kumimoji="0" lang="en-US" altLang="ko-KR" sz="20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42" name="Oval 41">
            <a:extLst>
              <a:ext uri="{FF2B5EF4-FFF2-40B4-BE49-F238E27FC236}">
                <a16:creationId xmlns:a16="http://schemas.microsoft.com/office/drawing/2014/main" id="{31E96354-9E2E-4FC7-84F3-4974114C5A08}"/>
              </a:ext>
            </a:extLst>
          </p:cNvPr>
          <p:cNvSpPr/>
          <p:nvPr/>
        </p:nvSpPr>
        <p:spPr>
          <a:xfrm>
            <a:off x="4280881" y="3506035"/>
            <a:ext cx="671669" cy="671669"/>
          </a:xfrm>
          <a:prstGeom prst="ellips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43" name="TextBox 42">
            <a:extLst>
              <a:ext uri="{FF2B5EF4-FFF2-40B4-BE49-F238E27FC236}">
                <a16:creationId xmlns:a16="http://schemas.microsoft.com/office/drawing/2014/main" id="{F96A2A41-D532-4ED6-9439-B5AACEDF08AE}"/>
              </a:ext>
            </a:extLst>
          </p:cNvPr>
          <p:cNvSpPr txBox="1"/>
          <p:nvPr/>
        </p:nvSpPr>
        <p:spPr>
          <a:xfrm>
            <a:off x="628651" y="3518704"/>
            <a:ext cx="3529689"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a:cs typeface="+mn-cs"/>
              </a:rPr>
              <a:t>Le projet d'école</a:t>
            </a:r>
            <a:r>
              <a:rPr kumimoji="0" lang="fr-FR" sz="2000" b="0" i="0" u="none" strike="noStrike" kern="1200" cap="none" spc="0" normalizeH="0" baseline="0" noProof="0" dirty="0">
                <a:ln>
                  <a:noFill/>
                </a:ln>
                <a:solidFill>
                  <a:prstClr val="black"/>
                </a:solidFill>
                <a:effectLst/>
                <a:uLnTx/>
                <a:uFillTx/>
                <a:latin typeface="Arial"/>
                <a:cs typeface="+mn-cs"/>
              </a:rPr>
              <a:t> </a:t>
            </a:r>
            <a:endParaRPr kumimoji="0" lang="en-US" altLang="ko-KR" sz="20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pic>
        <p:nvPicPr>
          <p:cNvPr id="50" name="Images 2">
            <a:extLst>
              <a:ext uri="{FF2B5EF4-FFF2-40B4-BE49-F238E27FC236}">
                <a16:creationId xmlns:a16="http://schemas.microsoft.com/office/drawing/2014/main" id="{73AC5C5A-7E14-45DA-962C-39D6A5775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524" y="5188478"/>
            <a:ext cx="12858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 name="Image 50">
            <a:extLst>
              <a:ext uri="{FF2B5EF4-FFF2-40B4-BE49-F238E27FC236}">
                <a16:creationId xmlns:a16="http://schemas.microsoft.com/office/drawing/2014/main" id="{BD0AB8FB-EDA9-4E8B-962E-24903B6A27BB}"/>
              </a:ext>
            </a:extLst>
          </p:cNvPr>
          <p:cNvPicPr>
            <a:picLocks noChangeAspect="1"/>
          </p:cNvPicPr>
          <p:nvPr/>
        </p:nvPicPr>
        <p:blipFill>
          <a:blip r:embed="rId4"/>
          <a:stretch>
            <a:fillRect/>
          </a:stretch>
        </p:blipFill>
        <p:spPr>
          <a:xfrm>
            <a:off x="323529" y="2013433"/>
            <a:ext cx="3059087" cy="880646"/>
          </a:xfrm>
          <a:prstGeom prst="rect">
            <a:avLst/>
          </a:prstGeom>
        </p:spPr>
      </p:pic>
      <p:pic>
        <p:nvPicPr>
          <p:cNvPr id="52" name="Image 51">
            <a:extLst>
              <a:ext uri="{FF2B5EF4-FFF2-40B4-BE49-F238E27FC236}">
                <a16:creationId xmlns:a16="http://schemas.microsoft.com/office/drawing/2014/main" id="{B009BA11-4677-40F2-B79F-E2DDF6D38F67}"/>
              </a:ext>
            </a:extLst>
          </p:cNvPr>
          <p:cNvPicPr>
            <a:picLocks noChangeAspect="1"/>
          </p:cNvPicPr>
          <p:nvPr/>
        </p:nvPicPr>
        <p:blipFill>
          <a:blip r:embed="rId5"/>
          <a:stretch>
            <a:fillRect/>
          </a:stretch>
        </p:blipFill>
        <p:spPr>
          <a:xfrm>
            <a:off x="7085708" y="4264482"/>
            <a:ext cx="5069385" cy="620741"/>
          </a:xfrm>
          <a:prstGeom prst="rect">
            <a:avLst/>
          </a:prstGeom>
        </p:spPr>
      </p:pic>
      <p:pic>
        <p:nvPicPr>
          <p:cNvPr id="53" name="Image 52">
            <a:extLst>
              <a:ext uri="{FF2B5EF4-FFF2-40B4-BE49-F238E27FC236}">
                <a16:creationId xmlns:a16="http://schemas.microsoft.com/office/drawing/2014/main" id="{EBF4F316-C303-4116-ACB8-437B05173619}"/>
              </a:ext>
            </a:extLst>
          </p:cNvPr>
          <p:cNvPicPr>
            <a:picLocks noChangeAspect="1"/>
          </p:cNvPicPr>
          <p:nvPr/>
        </p:nvPicPr>
        <p:blipFill>
          <a:blip r:embed="rId6"/>
          <a:stretch>
            <a:fillRect/>
          </a:stretch>
        </p:blipFill>
        <p:spPr>
          <a:xfrm>
            <a:off x="88741" y="4310633"/>
            <a:ext cx="5069385" cy="403132"/>
          </a:xfrm>
          <a:prstGeom prst="rect">
            <a:avLst/>
          </a:prstGeom>
        </p:spPr>
      </p:pic>
      <p:pic>
        <p:nvPicPr>
          <p:cNvPr id="54" name="Image 53">
            <a:extLst>
              <a:ext uri="{FF2B5EF4-FFF2-40B4-BE49-F238E27FC236}">
                <a16:creationId xmlns:a16="http://schemas.microsoft.com/office/drawing/2014/main" id="{148AA90E-3BDE-4428-A6C2-3A203BABBD59}"/>
              </a:ext>
            </a:extLst>
          </p:cNvPr>
          <p:cNvPicPr>
            <a:picLocks noChangeAspect="1"/>
          </p:cNvPicPr>
          <p:nvPr/>
        </p:nvPicPr>
        <p:blipFill>
          <a:blip r:embed="rId7"/>
          <a:stretch>
            <a:fillRect/>
          </a:stretch>
        </p:blipFill>
        <p:spPr>
          <a:xfrm>
            <a:off x="8611211" y="2245232"/>
            <a:ext cx="2129965" cy="1058162"/>
          </a:xfrm>
          <a:prstGeom prst="rect">
            <a:avLst/>
          </a:prstGeom>
        </p:spPr>
      </p:pic>
    </p:spTree>
    <p:extLst>
      <p:ext uri="{BB962C8B-B14F-4D97-AF65-F5344CB8AC3E}">
        <p14:creationId xmlns:p14="http://schemas.microsoft.com/office/powerpoint/2010/main" val="2205211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E8A5F44-1755-4D6F-A3CE-2B32AB960260}"/>
              </a:ext>
            </a:extLst>
          </p:cNvPr>
          <p:cNvSpPr txBox="1"/>
          <p:nvPr/>
        </p:nvSpPr>
        <p:spPr>
          <a:xfrm>
            <a:off x="1252024" y="168812"/>
            <a:ext cx="106492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600" dirty="0">
                <a:solidFill>
                  <a:prstClr val="white"/>
                </a:solidFill>
                <a:latin typeface="Arial"/>
              </a:rPr>
              <a:t>Tableau de bord école/ Exemples divers</a:t>
            </a:r>
            <a:endParaRPr kumimoji="0" lang="fr-FR" sz="3600" b="0" i="0" u="none" strike="noStrike" kern="1200" cap="none" spc="0" normalizeH="0" baseline="0" noProof="0" dirty="0">
              <a:ln>
                <a:noFill/>
              </a:ln>
              <a:solidFill>
                <a:prstClr val="white"/>
              </a:solidFill>
              <a:effectLst/>
              <a:uLnTx/>
              <a:uFillTx/>
              <a:latin typeface="Arial"/>
              <a:cs typeface="+mn-cs"/>
            </a:endParaRPr>
          </a:p>
        </p:txBody>
      </p:sp>
      <p:pic>
        <p:nvPicPr>
          <p:cNvPr id="4" name="Image 3">
            <a:extLst>
              <a:ext uri="{FF2B5EF4-FFF2-40B4-BE49-F238E27FC236}">
                <a16:creationId xmlns:a16="http://schemas.microsoft.com/office/drawing/2014/main" id="{0456F85B-9761-4181-A260-A314045E8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3263" y="916891"/>
            <a:ext cx="3238004" cy="2093595"/>
          </a:xfrm>
          <a:prstGeom prst="rect">
            <a:avLst/>
          </a:prstGeom>
        </p:spPr>
      </p:pic>
      <p:pic>
        <p:nvPicPr>
          <p:cNvPr id="5" name="Image 4">
            <a:hlinkClick r:id="rId3" action="ppaction://hlinkfile"/>
            <a:extLst>
              <a:ext uri="{FF2B5EF4-FFF2-40B4-BE49-F238E27FC236}">
                <a16:creationId xmlns:a16="http://schemas.microsoft.com/office/drawing/2014/main" id="{B773AE46-4027-4C56-B98E-0903DC216352}"/>
              </a:ext>
            </a:extLst>
          </p:cNvPr>
          <p:cNvPicPr>
            <a:picLocks noChangeAspect="1"/>
          </p:cNvPicPr>
          <p:nvPr/>
        </p:nvPicPr>
        <p:blipFill>
          <a:blip r:embed="rId4"/>
          <a:stretch>
            <a:fillRect/>
          </a:stretch>
        </p:blipFill>
        <p:spPr>
          <a:xfrm>
            <a:off x="8663263" y="3678740"/>
            <a:ext cx="3254840" cy="1162231"/>
          </a:xfrm>
          <a:prstGeom prst="rect">
            <a:avLst/>
          </a:prstGeom>
        </p:spPr>
      </p:pic>
      <p:pic>
        <p:nvPicPr>
          <p:cNvPr id="6" name="Image 5">
            <a:hlinkClick r:id="rId5" action="ppaction://hlinkfile"/>
            <a:extLst>
              <a:ext uri="{FF2B5EF4-FFF2-40B4-BE49-F238E27FC236}">
                <a16:creationId xmlns:a16="http://schemas.microsoft.com/office/drawing/2014/main" id="{4146ADA0-282B-4C9D-B838-AC4DE3BD9775}"/>
              </a:ext>
            </a:extLst>
          </p:cNvPr>
          <p:cNvPicPr>
            <a:picLocks noChangeAspect="1"/>
          </p:cNvPicPr>
          <p:nvPr/>
        </p:nvPicPr>
        <p:blipFill>
          <a:blip r:embed="rId6"/>
          <a:stretch>
            <a:fillRect/>
          </a:stretch>
        </p:blipFill>
        <p:spPr>
          <a:xfrm>
            <a:off x="5167808" y="1465404"/>
            <a:ext cx="2539584" cy="1963596"/>
          </a:xfrm>
          <a:prstGeom prst="rect">
            <a:avLst/>
          </a:prstGeom>
        </p:spPr>
      </p:pic>
      <p:pic>
        <p:nvPicPr>
          <p:cNvPr id="7" name="Image 6">
            <a:hlinkClick r:id="rId7" action="ppaction://hlinkfile"/>
            <a:extLst>
              <a:ext uri="{FF2B5EF4-FFF2-40B4-BE49-F238E27FC236}">
                <a16:creationId xmlns:a16="http://schemas.microsoft.com/office/drawing/2014/main" id="{FADEC0D1-64B0-491B-A33A-FF302150B6F5}"/>
              </a:ext>
            </a:extLst>
          </p:cNvPr>
          <p:cNvPicPr>
            <a:picLocks noChangeAspect="1"/>
          </p:cNvPicPr>
          <p:nvPr/>
        </p:nvPicPr>
        <p:blipFill>
          <a:blip r:embed="rId8"/>
          <a:stretch>
            <a:fillRect/>
          </a:stretch>
        </p:blipFill>
        <p:spPr>
          <a:xfrm>
            <a:off x="4879346" y="5183249"/>
            <a:ext cx="5656092" cy="957260"/>
          </a:xfrm>
          <a:prstGeom prst="rect">
            <a:avLst/>
          </a:prstGeom>
        </p:spPr>
      </p:pic>
    </p:spTree>
    <p:extLst>
      <p:ext uri="{BB962C8B-B14F-4D97-AF65-F5344CB8AC3E}">
        <p14:creationId xmlns:p14="http://schemas.microsoft.com/office/powerpoint/2010/main" val="234345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967543" y="306470"/>
            <a:ext cx="8352928" cy="509575"/>
          </a:xfrm>
        </p:spPr>
        <p:txBody>
          <a:bodyPr/>
          <a:lstStyle/>
          <a:p>
            <a:r>
              <a:rPr lang="fr-FR" sz="3200" dirty="0">
                <a:solidFill>
                  <a:srgbClr val="E1000F"/>
                </a:solidFill>
              </a:rPr>
              <a:t>Temps 3 : Définition des outils pour piloter</a:t>
            </a:r>
          </a:p>
        </p:txBody>
      </p:sp>
      <p:sp>
        <p:nvSpPr>
          <p:cNvPr id="2" name="Espace réservé de la date 1"/>
          <p:cNvSpPr>
            <a:spLocks noGrp="1"/>
          </p:cNvSpPr>
          <p:nvPr>
            <p:ph type="dt" sz="half" idx="10"/>
          </p:nvPr>
        </p:nvSpPr>
        <p:spPr/>
        <p:txBody>
          <a:bodyPr/>
          <a:lstStyle/>
          <a:p>
            <a:pPr algn="r" defTabSz="1219170"/>
            <a:r>
              <a:rPr lang="fr-FR" cap="all">
                <a:solidFill>
                  <a:srgbClr val="000000"/>
                </a:solidFill>
                <a:latin typeface="Arial"/>
              </a:rPr>
              <a:t>15/01/2021</a:t>
            </a:r>
            <a:endParaRPr lang="fr-FR" cap="all" dirty="0">
              <a:solidFill>
                <a:srgbClr val="000000"/>
              </a:solidFill>
              <a:latin typeface="Arial"/>
            </a:endParaRPr>
          </a:p>
        </p:txBody>
      </p:sp>
      <p:sp>
        <p:nvSpPr>
          <p:cNvPr id="3" name="Espace réservé du pied de page 2"/>
          <p:cNvSpPr>
            <a:spLocks noGrp="1"/>
          </p:cNvSpPr>
          <p:nvPr>
            <p:ph type="ftr" sz="quarter" idx="11"/>
          </p:nvPr>
        </p:nvSpPr>
        <p:spPr/>
        <p:txBody>
          <a:bodyPr/>
          <a:lstStyle/>
          <a:p>
            <a:pPr defTabSz="1219170"/>
            <a:r>
              <a:rPr lang="fr-FR" dirty="0">
                <a:solidFill>
                  <a:srgbClr val="000000"/>
                </a:solidFill>
                <a:latin typeface="Arial"/>
              </a:rPr>
              <a:t>Formation Continue des Directeurs d'Ecole - Session 1</a:t>
            </a:r>
          </a:p>
        </p:txBody>
      </p:sp>
      <p:sp>
        <p:nvSpPr>
          <p:cNvPr id="4" name="Espace réservé du numéro de diapositive 3"/>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12</a:t>
            </a:fld>
            <a:endParaRPr lang="fr-FR" dirty="0">
              <a:solidFill>
                <a:srgbClr val="000000"/>
              </a:solidFill>
              <a:latin typeface="Aria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524" y="235548"/>
            <a:ext cx="816865" cy="762001"/>
          </a:xfrm>
          <a:prstGeom prst="rect">
            <a:avLst/>
          </a:prstGeom>
        </p:spPr>
      </p:pic>
      <p:sp>
        <p:nvSpPr>
          <p:cNvPr id="5" name="Rectangle 4"/>
          <p:cNvSpPr/>
          <p:nvPr/>
        </p:nvSpPr>
        <p:spPr>
          <a:xfrm>
            <a:off x="431371" y="1220755"/>
            <a:ext cx="11041227" cy="1330364"/>
          </a:xfrm>
          <a:prstGeom prst="rect">
            <a:avLst/>
          </a:prstGeom>
        </p:spPr>
        <p:txBody>
          <a:bodyPr wrap="square">
            <a:spAutoFit/>
          </a:bodyPr>
          <a:lstStyle/>
          <a:p>
            <a:pPr algn="just" defTabSz="1219170">
              <a:lnSpc>
                <a:spcPct val="115000"/>
              </a:lnSpc>
            </a:pPr>
            <a:r>
              <a:rPr lang="fr-FR" sz="2400" i="1" u="sng" dirty="0">
                <a:solidFill>
                  <a:srgbClr val="000000"/>
                </a:solidFill>
                <a:latin typeface="Calibri" panose="020F0502020204030204" pitchFamily="34" charset="0"/>
                <a:ea typeface="Calibri" panose="020F0502020204030204" pitchFamily="34" charset="0"/>
                <a:cs typeface="Calibri" panose="020F0502020204030204" pitchFamily="34" charset="0"/>
              </a:rPr>
              <a:t>Consigne :</a:t>
            </a:r>
            <a:r>
              <a:rPr lang="fr-FR"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FR" sz="2400" i="1" dirty="0">
                <a:solidFill>
                  <a:srgbClr val="000000"/>
                </a:solidFill>
                <a:latin typeface="Arial"/>
                <a:ea typeface="Calibri" panose="020F0502020204030204" pitchFamily="34" charset="0"/>
                <a:cs typeface="Calibri" panose="020F0502020204030204" pitchFamily="34" charset="0"/>
              </a:rPr>
              <a:t>Voici un exemple de tableau de bord. Vous allez ensemble en prendre connaissance afin de le réajuster, l’affiner pour en faire un outil partagé et commun pour piloter pédagogiquement vos écoles.</a:t>
            </a:r>
            <a:endParaRPr lang="fr-FR" sz="3200" i="1" dirty="0">
              <a:solidFill>
                <a:srgbClr val="000000"/>
              </a:solidFill>
              <a:latin typeface="Arial"/>
              <a:ea typeface="Calibri" panose="020F0502020204030204" pitchFamily="34" charset="0"/>
              <a:cs typeface="Times New Roman" panose="02020603050405020304" pitchFamily="18" charset="0"/>
            </a:endParaRPr>
          </a:p>
        </p:txBody>
      </p:sp>
      <p:graphicFrame>
        <p:nvGraphicFramePr>
          <p:cNvPr id="11" name="Tableau 10"/>
          <p:cNvGraphicFramePr>
            <a:graphicFrameLocks noGrp="1"/>
          </p:cNvGraphicFramePr>
          <p:nvPr/>
        </p:nvGraphicFramePr>
        <p:xfrm>
          <a:off x="441684" y="2555439"/>
          <a:ext cx="5536841" cy="4104640"/>
        </p:xfrm>
        <a:graphic>
          <a:graphicData uri="http://schemas.openxmlformats.org/drawingml/2006/table">
            <a:tbl>
              <a:tblPr firstRow="1" bandRow="1">
                <a:tableStyleId>{5C22544A-7EE6-4342-B048-85BDC9FD1C3A}</a:tableStyleId>
              </a:tblPr>
              <a:tblGrid>
                <a:gridCol w="5536841">
                  <a:extLst>
                    <a:ext uri="{9D8B030D-6E8A-4147-A177-3AD203B41FA5}">
                      <a16:colId xmlns:a16="http://schemas.microsoft.com/office/drawing/2014/main" val="3858229760"/>
                    </a:ext>
                  </a:extLst>
                </a:gridCol>
              </a:tblGrid>
              <a:tr h="609600">
                <a:tc>
                  <a:txBody>
                    <a:bodyPr/>
                    <a:lstStyle/>
                    <a:p>
                      <a:endParaRPr lang="fr-FR" sz="3200" dirty="0">
                        <a:solidFill>
                          <a:schemeClr val="tx1"/>
                        </a:solidFill>
                      </a:endParaRPr>
                    </a:p>
                  </a:txBody>
                  <a:tcPr marL="121920" marR="121920" marT="60960" marB="60960">
                    <a:noFill/>
                  </a:tcPr>
                </a:tc>
                <a:extLst>
                  <a:ext uri="{0D108BD9-81ED-4DB2-BD59-A6C34878D82A}">
                    <a16:rowId xmlns:a16="http://schemas.microsoft.com/office/drawing/2014/main" val="2724519958"/>
                  </a:ext>
                </a:extLst>
              </a:tr>
              <a:tr h="447040">
                <a:tc>
                  <a:txBody>
                    <a:bodyPr/>
                    <a:lstStyle/>
                    <a:p>
                      <a:r>
                        <a:rPr lang="fr-FR" sz="2100" dirty="0">
                          <a:solidFill>
                            <a:schemeClr val="bg1"/>
                          </a:solidFill>
                          <a:effectLst>
                            <a:outerShdw blurRad="38100" dist="38100" dir="2700000" algn="tl">
                              <a:srgbClr val="000000">
                                <a:alpha val="43137"/>
                              </a:srgbClr>
                            </a:outerShdw>
                          </a:effectLst>
                        </a:rPr>
                        <a:t>Structure de</a:t>
                      </a:r>
                      <a:r>
                        <a:rPr lang="fr-FR" sz="2100" baseline="0" dirty="0">
                          <a:solidFill>
                            <a:schemeClr val="bg1"/>
                          </a:solidFill>
                          <a:effectLst>
                            <a:outerShdw blurRad="38100" dist="38100" dir="2700000" algn="tl">
                              <a:srgbClr val="000000">
                                <a:alpha val="43137"/>
                              </a:srgbClr>
                            </a:outerShdw>
                          </a:effectLst>
                        </a:rPr>
                        <a:t> l’école</a:t>
                      </a:r>
                      <a:endParaRPr lang="fr-FR" sz="2100" dirty="0">
                        <a:solidFill>
                          <a:schemeClr val="bg1"/>
                        </a:solidFill>
                        <a:effectLst>
                          <a:outerShdw blurRad="38100" dist="38100" dir="2700000" algn="tl">
                            <a:srgbClr val="000000">
                              <a:alpha val="43137"/>
                            </a:srgbClr>
                          </a:outerShdw>
                        </a:effectLst>
                      </a:endParaRPr>
                    </a:p>
                  </a:txBody>
                  <a:tcPr marL="121920" marR="121920" marT="60960" marB="60960">
                    <a:solidFill>
                      <a:schemeClr val="accent5">
                        <a:lumMod val="75000"/>
                      </a:schemeClr>
                    </a:solidFill>
                  </a:tcPr>
                </a:tc>
                <a:extLst>
                  <a:ext uri="{0D108BD9-81ED-4DB2-BD59-A6C34878D82A}">
                    <a16:rowId xmlns:a16="http://schemas.microsoft.com/office/drawing/2014/main" val="344590460"/>
                  </a:ext>
                </a:extLst>
              </a:tr>
              <a:tr h="447040">
                <a:tc>
                  <a:txBody>
                    <a:bodyPr/>
                    <a:lstStyle/>
                    <a:p>
                      <a:r>
                        <a:rPr lang="fr-FR" sz="2100" b="0" i="0" u="none" strike="noStrike" kern="1200" baseline="0" dirty="0">
                          <a:solidFill>
                            <a:schemeClr val="bg1"/>
                          </a:solidFill>
                          <a:effectLst>
                            <a:outerShdw blurRad="38100" dist="38100" dir="2700000" algn="tl">
                              <a:srgbClr val="000000">
                                <a:alpha val="43137"/>
                              </a:srgbClr>
                            </a:outerShdw>
                          </a:effectLst>
                          <a:latin typeface="+mn-lt"/>
                          <a:ea typeface="+mn-ea"/>
                          <a:cs typeface="+mn-cs"/>
                        </a:rPr>
                        <a:t>Projets pédagogiques</a:t>
                      </a:r>
                      <a:endParaRPr lang="fr-FR" sz="2100" dirty="0">
                        <a:solidFill>
                          <a:schemeClr val="bg1"/>
                        </a:solidFill>
                        <a:effectLst>
                          <a:outerShdw blurRad="38100" dist="38100" dir="2700000" algn="tl">
                            <a:srgbClr val="000000">
                              <a:alpha val="43137"/>
                            </a:srgbClr>
                          </a:outerShdw>
                        </a:effectLst>
                      </a:endParaRPr>
                    </a:p>
                  </a:txBody>
                  <a:tcPr marL="121920" marR="121920" marT="60960" marB="60960">
                    <a:solidFill>
                      <a:schemeClr val="accent5">
                        <a:lumMod val="75000"/>
                      </a:schemeClr>
                    </a:solidFill>
                  </a:tcPr>
                </a:tc>
                <a:extLst>
                  <a:ext uri="{0D108BD9-81ED-4DB2-BD59-A6C34878D82A}">
                    <a16:rowId xmlns:a16="http://schemas.microsoft.com/office/drawing/2014/main" val="3370471519"/>
                  </a:ext>
                </a:extLst>
              </a:tr>
              <a:tr h="447040">
                <a:tc>
                  <a:txBody>
                    <a:bodyPr/>
                    <a:lstStyle/>
                    <a:p>
                      <a:r>
                        <a:rPr lang="fr-FR" sz="2100" b="0" i="0" u="none" strike="noStrike" kern="1200" baseline="0" dirty="0">
                          <a:solidFill>
                            <a:schemeClr val="bg1"/>
                          </a:solidFill>
                          <a:effectLst>
                            <a:outerShdw blurRad="38100" dist="38100" dir="2700000" algn="tl">
                              <a:srgbClr val="000000">
                                <a:alpha val="43137"/>
                              </a:srgbClr>
                            </a:outerShdw>
                          </a:effectLst>
                          <a:latin typeface="+mn-lt"/>
                          <a:ea typeface="+mn-ea"/>
                          <a:cs typeface="+mn-cs"/>
                        </a:rPr>
                        <a:t>Evaluations GS/CP/CE1/6</a:t>
                      </a:r>
                      <a:r>
                        <a:rPr lang="fr-FR" sz="2100" b="0" i="0" u="none" strike="noStrike" kern="1200" baseline="30000" dirty="0">
                          <a:solidFill>
                            <a:schemeClr val="bg1"/>
                          </a:solidFill>
                          <a:effectLst>
                            <a:outerShdw blurRad="38100" dist="38100" dir="2700000" algn="tl">
                              <a:srgbClr val="000000">
                                <a:alpha val="43137"/>
                              </a:srgbClr>
                            </a:outerShdw>
                          </a:effectLst>
                          <a:latin typeface="+mn-lt"/>
                          <a:ea typeface="+mn-ea"/>
                          <a:cs typeface="+mn-cs"/>
                        </a:rPr>
                        <a:t>ème</a:t>
                      </a:r>
                      <a:r>
                        <a:rPr lang="fr-FR" sz="2100" b="0" i="0" u="none" strike="noStrike" kern="1200" baseline="0" dirty="0">
                          <a:solidFill>
                            <a:schemeClr val="bg1"/>
                          </a:solidFill>
                          <a:effectLst>
                            <a:outerShdw blurRad="38100" dist="38100" dir="2700000" algn="tl">
                              <a:srgbClr val="000000">
                                <a:alpha val="43137"/>
                              </a:srgbClr>
                            </a:outerShdw>
                          </a:effectLst>
                          <a:latin typeface="+mn-lt"/>
                          <a:ea typeface="+mn-ea"/>
                          <a:cs typeface="+mn-cs"/>
                        </a:rPr>
                        <a:t>… LSU</a:t>
                      </a:r>
                      <a:endParaRPr lang="fr-FR" sz="2100" dirty="0">
                        <a:solidFill>
                          <a:schemeClr val="bg1"/>
                        </a:solidFill>
                        <a:effectLst>
                          <a:outerShdw blurRad="38100" dist="38100" dir="2700000" algn="tl">
                            <a:srgbClr val="000000">
                              <a:alpha val="43137"/>
                            </a:srgbClr>
                          </a:outerShdw>
                        </a:effectLst>
                      </a:endParaRPr>
                    </a:p>
                  </a:txBody>
                  <a:tcPr marL="121920" marR="121920" marT="60960" marB="60960">
                    <a:solidFill>
                      <a:schemeClr val="accent5">
                        <a:lumMod val="75000"/>
                      </a:schemeClr>
                    </a:solidFill>
                  </a:tcPr>
                </a:tc>
                <a:extLst>
                  <a:ext uri="{0D108BD9-81ED-4DB2-BD59-A6C34878D82A}">
                    <a16:rowId xmlns:a16="http://schemas.microsoft.com/office/drawing/2014/main" val="152165195"/>
                  </a:ext>
                </a:extLst>
              </a:tr>
              <a:tr h="447040">
                <a:tc>
                  <a:txBody>
                    <a:bodyPr/>
                    <a:lstStyle/>
                    <a:p>
                      <a:r>
                        <a:rPr lang="fr-FR" sz="2100" dirty="0">
                          <a:solidFill>
                            <a:schemeClr val="bg1"/>
                          </a:solidFill>
                          <a:effectLst>
                            <a:outerShdw blurRad="38100" dist="38100" dir="2700000" algn="tl">
                              <a:srgbClr val="000000">
                                <a:alpha val="43137"/>
                              </a:srgbClr>
                            </a:outerShdw>
                          </a:effectLst>
                        </a:rPr>
                        <a:t>LVE</a:t>
                      </a:r>
                    </a:p>
                  </a:txBody>
                  <a:tcPr marL="121920" marR="121920" marT="60960" marB="60960">
                    <a:solidFill>
                      <a:schemeClr val="accent5">
                        <a:lumMod val="75000"/>
                      </a:schemeClr>
                    </a:solidFill>
                  </a:tcPr>
                </a:tc>
                <a:extLst>
                  <a:ext uri="{0D108BD9-81ED-4DB2-BD59-A6C34878D82A}">
                    <a16:rowId xmlns:a16="http://schemas.microsoft.com/office/drawing/2014/main" val="2349787907"/>
                  </a:ext>
                </a:extLst>
              </a:tr>
              <a:tr h="609600">
                <a:tc>
                  <a:txBody>
                    <a:bodyPr/>
                    <a:lstStyle/>
                    <a:p>
                      <a:r>
                        <a:rPr lang="fr-FR" sz="3200" dirty="0">
                          <a:solidFill>
                            <a:schemeClr val="bg1"/>
                          </a:solidFill>
                          <a:effectLst>
                            <a:outerShdw blurRad="38100" dist="38100" dir="2700000" algn="tl">
                              <a:srgbClr val="000000">
                                <a:alpha val="43137"/>
                              </a:srgbClr>
                            </a:outerShdw>
                          </a:effectLst>
                        </a:rPr>
                        <a:t>EANA</a:t>
                      </a:r>
                    </a:p>
                  </a:txBody>
                  <a:tcPr marL="121920" marR="121920" marT="60960" marB="60960">
                    <a:solidFill>
                      <a:schemeClr val="accent5">
                        <a:lumMod val="75000"/>
                      </a:schemeClr>
                    </a:solidFill>
                  </a:tcPr>
                </a:tc>
                <a:extLst>
                  <a:ext uri="{0D108BD9-81ED-4DB2-BD59-A6C34878D82A}">
                    <a16:rowId xmlns:a16="http://schemas.microsoft.com/office/drawing/2014/main" val="3661654484"/>
                  </a:ext>
                </a:extLst>
              </a:tr>
              <a:tr h="1097280">
                <a:tc>
                  <a:txBody>
                    <a:bodyPr/>
                    <a:lstStyle/>
                    <a:p>
                      <a:r>
                        <a:rPr lang="fr-FR" sz="3200" dirty="0">
                          <a:solidFill>
                            <a:schemeClr val="bg1"/>
                          </a:solidFill>
                          <a:effectLst>
                            <a:outerShdw blurRad="38100" dist="38100" dir="2700000" algn="tl">
                              <a:srgbClr val="000000">
                                <a:alpha val="43137"/>
                              </a:srgbClr>
                            </a:outerShdw>
                          </a:effectLst>
                        </a:rPr>
                        <a:t>Difficultés scolaires</a:t>
                      </a:r>
                      <a:r>
                        <a:rPr lang="fr-FR" sz="3200" baseline="0" dirty="0">
                          <a:solidFill>
                            <a:schemeClr val="bg1"/>
                          </a:solidFill>
                          <a:effectLst>
                            <a:outerShdw blurRad="38100" dist="38100" dir="2700000" algn="tl">
                              <a:srgbClr val="000000">
                                <a:alpha val="43137"/>
                              </a:srgbClr>
                            </a:outerShdw>
                          </a:effectLst>
                        </a:rPr>
                        <a:t> : </a:t>
                      </a:r>
                      <a:r>
                        <a:rPr lang="fr-FR" sz="3200" dirty="0">
                          <a:solidFill>
                            <a:schemeClr val="bg1"/>
                          </a:solidFill>
                          <a:effectLst>
                            <a:outerShdw blurRad="38100" dist="38100" dir="2700000" algn="tl">
                              <a:srgbClr val="000000">
                                <a:alpha val="43137"/>
                              </a:srgbClr>
                            </a:outerShdw>
                          </a:effectLst>
                        </a:rPr>
                        <a:t>RASED – PPRE</a:t>
                      </a:r>
                    </a:p>
                  </a:txBody>
                  <a:tcPr marL="121920" marR="121920" marT="60960" marB="60960">
                    <a:solidFill>
                      <a:schemeClr val="accent5">
                        <a:lumMod val="75000"/>
                      </a:schemeClr>
                    </a:solidFill>
                  </a:tcPr>
                </a:tc>
                <a:extLst>
                  <a:ext uri="{0D108BD9-81ED-4DB2-BD59-A6C34878D82A}">
                    <a16:rowId xmlns:a16="http://schemas.microsoft.com/office/drawing/2014/main" val="4154339016"/>
                  </a:ext>
                </a:extLst>
              </a:tr>
            </a:tbl>
          </a:graphicData>
        </a:graphic>
      </p:graphicFrame>
      <p:graphicFrame>
        <p:nvGraphicFramePr>
          <p:cNvPr id="7" name="Tableau 6"/>
          <p:cNvGraphicFramePr>
            <a:graphicFrameLocks noGrp="1"/>
          </p:cNvGraphicFramePr>
          <p:nvPr/>
        </p:nvGraphicFramePr>
        <p:xfrm>
          <a:off x="6130145" y="2579536"/>
          <a:ext cx="5487243" cy="4104640"/>
        </p:xfrm>
        <a:graphic>
          <a:graphicData uri="http://schemas.openxmlformats.org/drawingml/2006/table">
            <a:tbl>
              <a:tblPr firstRow="1" bandRow="1">
                <a:tableStyleId>{5C22544A-7EE6-4342-B048-85BDC9FD1C3A}</a:tableStyleId>
              </a:tblPr>
              <a:tblGrid>
                <a:gridCol w="5487243">
                  <a:extLst>
                    <a:ext uri="{9D8B030D-6E8A-4147-A177-3AD203B41FA5}">
                      <a16:colId xmlns:a16="http://schemas.microsoft.com/office/drawing/2014/main" val="3753749896"/>
                    </a:ext>
                  </a:extLst>
                </a:gridCol>
              </a:tblGrid>
              <a:tr h="609600">
                <a:tc>
                  <a:txBody>
                    <a:bodyPr/>
                    <a:lstStyle/>
                    <a:p>
                      <a:endParaRPr lang="fr-FR" sz="3200" dirty="0">
                        <a:solidFill>
                          <a:schemeClr val="tx1"/>
                        </a:solidFill>
                      </a:endParaRPr>
                    </a:p>
                  </a:txBody>
                  <a:tcPr marL="121920" marR="121920" marT="60960" marB="60960">
                    <a:noFill/>
                  </a:tcPr>
                </a:tc>
                <a:extLst>
                  <a:ext uri="{0D108BD9-81ED-4DB2-BD59-A6C34878D82A}">
                    <a16:rowId xmlns:a16="http://schemas.microsoft.com/office/drawing/2014/main" val="2690665784"/>
                  </a:ext>
                </a:extLst>
              </a:tr>
              <a:tr h="447040">
                <a:tc>
                  <a:txBody>
                    <a:bodyPr/>
                    <a:lstStyle/>
                    <a:p>
                      <a:r>
                        <a:rPr lang="fr-FR" sz="2100" dirty="0">
                          <a:solidFill>
                            <a:schemeClr val="bg1"/>
                          </a:solidFill>
                          <a:effectLst>
                            <a:outerShdw blurRad="38100" dist="38100" dir="2700000" algn="tl">
                              <a:srgbClr val="000000">
                                <a:alpha val="43137"/>
                              </a:srgbClr>
                            </a:outerShdw>
                          </a:effectLst>
                        </a:rPr>
                        <a:t>Taux d’avance</a:t>
                      </a:r>
                      <a:r>
                        <a:rPr lang="fr-FR" sz="2100" baseline="0" dirty="0">
                          <a:solidFill>
                            <a:schemeClr val="bg1"/>
                          </a:solidFill>
                          <a:effectLst>
                            <a:outerShdw blurRad="38100" dist="38100" dir="2700000" algn="tl">
                              <a:srgbClr val="000000">
                                <a:alpha val="43137"/>
                              </a:srgbClr>
                            </a:outerShdw>
                          </a:effectLst>
                        </a:rPr>
                        <a:t> / Taux de retard</a:t>
                      </a:r>
                      <a:endParaRPr lang="fr-FR" sz="2100" dirty="0">
                        <a:solidFill>
                          <a:schemeClr val="bg1"/>
                        </a:solidFill>
                        <a:effectLst>
                          <a:outerShdw blurRad="38100" dist="38100" dir="2700000" algn="tl">
                            <a:srgbClr val="000000">
                              <a:alpha val="43137"/>
                            </a:srgbClr>
                          </a:outerShdw>
                        </a:effectLst>
                      </a:endParaRPr>
                    </a:p>
                  </a:txBody>
                  <a:tcPr marL="121920" marR="121920" marT="60960" marB="60960">
                    <a:solidFill>
                      <a:schemeClr val="accent5">
                        <a:lumMod val="75000"/>
                      </a:schemeClr>
                    </a:solidFill>
                  </a:tcPr>
                </a:tc>
                <a:extLst>
                  <a:ext uri="{0D108BD9-81ED-4DB2-BD59-A6C34878D82A}">
                    <a16:rowId xmlns:a16="http://schemas.microsoft.com/office/drawing/2014/main" val="381657734"/>
                  </a:ext>
                </a:extLst>
              </a:tr>
              <a:tr h="447040">
                <a:tc>
                  <a:txBody>
                    <a:bodyPr/>
                    <a:lstStyle/>
                    <a:p>
                      <a:r>
                        <a:rPr lang="fr-FR" sz="2100" b="0" i="0" u="none" strike="noStrike" kern="1200" baseline="0" dirty="0">
                          <a:solidFill>
                            <a:schemeClr val="bg1"/>
                          </a:solidFill>
                          <a:effectLst>
                            <a:outerShdw blurRad="38100" dist="38100" dir="2700000" algn="tl">
                              <a:srgbClr val="000000">
                                <a:alpha val="43137"/>
                              </a:srgbClr>
                            </a:outerShdw>
                          </a:effectLst>
                          <a:latin typeface="+mn-lt"/>
                          <a:ea typeface="+mn-ea"/>
                          <a:cs typeface="+mn-cs"/>
                        </a:rPr>
                        <a:t>Taux de maintien</a:t>
                      </a:r>
                      <a:endParaRPr lang="fr-FR" sz="2100" dirty="0">
                        <a:solidFill>
                          <a:schemeClr val="bg1"/>
                        </a:solidFill>
                        <a:effectLst>
                          <a:outerShdw blurRad="38100" dist="38100" dir="2700000" algn="tl">
                            <a:srgbClr val="000000">
                              <a:alpha val="43137"/>
                            </a:srgbClr>
                          </a:outerShdw>
                        </a:effectLst>
                      </a:endParaRPr>
                    </a:p>
                  </a:txBody>
                  <a:tcPr marL="121920" marR="121920" marT="60960" marB="60960">
                    <a:solidFill>
                      <a:schemeClr val="accent5">
                        <a:lumMod val="75000"/>
                      </a:schemeClr>
                    </a:solidFill>
                  </a:tcPr>
                </a:tc>
                <a:extLst>
                  <a:ext uri="{0D108BD9-81ED-4DB2-BD59-A6C34878D82A}">
                    <a16:rowId xmlns:a16="http://schemas.microsoft.com/office/drawing/2014/main" val="3809767820"/>
                  </a:ext>
                </a:extLst>
              </a:tr>
              <a:tr h="447040">
                <a:tc>
                  <a:txBody>
                    <a:bodyPr/>
                    <a:lstStyle/>
                    <a:p>
                      <a:r>
                        <a:rPr lang="fr-FR" sz="2100" b="0" i="0" u="none" strike="noStrike" kern="1200" baseline="0" dirty="0">
                          <a:solidFill>
                            <a:schemeClr val="bg1"/>
                          </a:solidFill>
                          <a:effectLst>
                            <a:outerShdw blurRad="38100" dist="38100" dir="2700000" algn="tl">
                              <a:srgbClr val="000000">
                                <a:alpha val="43137"/>
                              </a:srgbClr>
                            </a:outerShdw>
                          </a:effectLst>
                          <a:latin typeface="+mn-lt"/>
                          <a:ea typeface="+mn-ea"/>
                          <a:cs typeface="+mn-cs"/>
                        </a:rPr>
                        <a:t>Outils et Ressources communs</a:t>
                      </a:r>
                      <a:endParaRPr lang="fr-FR" sz="2100" dirty="0">
                        <a:solidFill>
                          <a:schemeClr val="bg1"/>
                        </a:solidFill>
                        <a:effectLst>
                          <a:outerShdw blurRad="38100" dist="38100" dir="2700000" algn="tl">
                            <a:srgbClr val="000000">
                              <a:alpha val="43137"/>
                            </a:srgbClr>
                          </a:outerShdw>
                        </a:effectLst>
                      </a:endParaRPr>
                    </a:p>
                  </a:txBody>
                  <a:tcPr marL="121920" marR="121920" marT="60960" marB="60960">
                    <a:solidFill>
                      <a:schemeClr val="accent5">
                        <a:lumMod val="75000"/>
                      </a:schemeClr>
                    </a:solidFill>
                  </a:tcPr>
                </a:tc>
                <a:extLst>
                  <a:ext uri="{0D108BD9-81ED-4DB2-BD59-A6C34878D82A}">
                    <a16:rowId xmlns:a16="http://schemas.microsoft.com/office/drawing/2014/main" val="785676980"/>
                  </a:ext>
                </a:extLst>
              </a:tr>
              <a:tr h="447040">
                <a:tc>
                  <a:txBody>
                    <a:bodyPr/>
                    <a:lstStyle/>
                    <a:p>
                      <a:r>
                        <a:rPr lang="fr-FR" sz="2100" dirty="0">
                          <a:solidFill>
                            <a:schemeClr val="bg1"/>
                          </a:solidFill>
                          <a:effectLst>
                            <a:outerShdw blurRad="38100" dist="38100" dir="2700000" algn="tl">
                              <a:srgbClr val="000000">
                                <a:alpha val="43137"/>
                              </a:srgbClr>
                            </a:outerShdw>
                          </a:effectLst>
                        </a:rPr>
                        <a:t>Matériel</a:t>
                      </a:r>
                      <a:r>
                        <a:rPr lang="fr-FR" sz="2100" baseline="0" dirty="0">
                          <a:solidFill>
                            <a:schemeClr val="bg1"/>
                          </a:solidFill>
                          <a:effectLst>
                            <a:outerShdw blurRad="38100" dist="38100" dir="2700000" algn="tl">
                              <a:srgbClr val="000000">
                                <a:alpha val="43137"/>
                              </a:srgbClr>
                            </a:outerShdw>
                          </a:effectLst>
                        </a:rPr>
                        <a:t> scolaire (choix, utilisation…)</a:t>
                      </a:r>
                      <a:endParaRPr lang="fr-FR" sz="2100" dirty="0">
                        <a:solidFill>
                          <a:schemeClr val="bg1"/>
                        </a:solidFill>
                        <a:effectLst>
                          <a:outerShdw blurRad="38100" dist="38100" dir="2700000" algn="tl">
                            <a:srgbClr val="000000">
                              <a:alpha val="43137"/>
                            </a:srgbClr>
                          </a:outerShdw>
                        </a:effectLst>
                      </a:endParaRPr>
                    </a:p>
                  </a:txBody>
                  <a:tcPr marL="121920" marR="121920" marT="60960" marB="60960">
                    <a:solidFill>
                      <a:schemeClr val="accent5">
                        <a:lumMod val="75000"/>
                      </a:schemeClr>
                    </a:solidFill>
                  </a:tcPr>
                </a:tc>
                <a:extLst>
                  <a:ext uri="{0D108BD9-81ED-4DB2-BD59-A6C34878D82A}">
                    <a16:rowId xmlns:a16="http://schemas.microsoft.com/office/drawing/2014/main" val="295489968"/>
                  </a:ext>
                </a:extLst>
              </a:tr>
              <a:tr h="1097280">
                <a:tc>
                  <a:txBody>
                    <a:bodyPr/>
                    <a:lstStyle/>
                    <a:p>
                      <a:r>
                        <a:rPr lang="fr-FR" sz="3200" dirty="0">
                          <a:solidFill>
                            <a:schemeClr val="bg1"/>
                          </a:solidFill>
                          <a:effectLst>
                            <a:outerShdw blurRad="38100" dist="38100" dir="2700000" algn="tl">
                              <a:srgbClr val="000000">
                                <a:alpha val="43137"/>
                              </a:srgbClr>
                            </a:outerShdw>
                          </a:effectLst>
                        </a:rPr>
                        <a:t>Assiduité des élèves/enseignants</a:t>
                      </a:r>
                    </a:p>
                  </a:txBody>
                  <a:tcPr marL="121920" marR="121920" marT="60960" marB="60960">
                    <a:solidFill>
                      <a:schemeClr val="accent5">
                        <a:lumMod val="75000"/>
                      </a:schemeClr>
                    </a:solidFill>
                  </a:tcPr>
                </a:tc>
                <a:extLst>
                  <a:ext uri="{0D108BD9-81ED-4DB2-BD59-A6C34878D82A}">
                    <a16:rowId xmlns:a16="http://schemas.microsoft.com/office/drawing/2014/main" val="3648831453"/>
                  </a:ext>
                </a:extLst>
              </a:tr>
              <a:tr h="609600">
                <a:tc>
                  <a:txBody>
                    <a:bodyPr/>
                    <a:lstStyle/>
                    <a:p>
                      <a:r>
                        <a:rPr lang="fr-FR" sz="3200" dirty="0">
                          <a:solidFill>
                            <a:schemeClr val="bg1"/>
                          </a:solidFill>
                          <a:effectLst>
                            <a:outerShdw blurRad="38100" dist="38100" dir="2700000" algn="tl">
                              <a:srgbClr val="000000">
                                <a:alpha val="43137"/>
                              </a:srgbClr>
                            </a:outerShdw>
                          </a:effectLst>
                        </a:rPr>
                        <a:t>…</a:t>
                      </a:r>
                    </a:p>
                  </a:txBody>
                  <a:tcPr marL="121920" marR="121920" marT="60960" marB="60960">
                    <a:solidFill>
                      <a:schemeClr val="accent5">
                        <a:lumMod val="75000"/>
                      </a:schemeClr>
                    </a:solidFill>
                  </a:tcPr>
                </a:tc>
                <a:extLst>
                  <a:ext uri="{0D108BD9-81ED-4DB2-BD59-A6C34878D82A}">
                    <a16:rowId xmlns:a16="http://schemas.microsoft.com/office/drawing/2014/main" val="2149960005"/>
                  </a:ext>
                </a:extLst>
              </a:tr>
            </a:tbl>
          </a:graphicData>
        </a:graphic>
      </p:graphicFrame>
    </p:spTree>
    <p:extLst>
      <p:ext uri="{BB962C8B-B14F-4D97-AF65-F5344CB8AC3E}">
        <p14:creationId xmlns:p14="http://schemas.microsoft.com/office/powerpoint/2010/main" val="129065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5BA3FA5-FA57-4313-9DF4-64E137512FCB}"/>
              </a:ext>
            </a:extLst>
          </p:cNvPr>
          <p:cNvGrpSpPr/>
          <p:nvPr/>
        </p:nvGrpSpPr>
        <p:grpSpPr>
          <a:xfrm>
            <a:off x="1472153" y="0"/>
            <a:ext cx="8859717" cy="1025987"/>
            <a:chOff x="-501310" y="4978117"/>
            <a:chExt cx="12693310" cy="1025987"/>
          </a:xfrm>
        </p:grpSpPr>
        <p:sp>
          <p:nvSpPr>
            <p:cNvPr id="2" name="TextBox 1">
              <a:extLst>
                <a:ext uri="{FF2B5EF4-FFF2-40B4-BE49-F238E27FC236}">
                  <a16:creationId xmlns:a16="http://schemas.microsoft.com/office/drawing/2014/main" id="{29E2714A-BE29-4E83-A155-D5802C472B0A}"/>
                </a:ext>
              </a:extLst>
            </p:cNvPr>
            <p:cNvSpPr txBox="1"/>
            <p:nvPr/>
          </p:nvSpPr>
          <p:spPr>
            <a:xfrm>
              <a:off x="-501310" y="4978117"/>
              <a:ext cx="12192000"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rPr>
                <a:t>Merci de votre écoute</a:t>
              </a:r>
              <a:endParaRPr kumimoji="0" lang="ko-KR" altLang="en-US" sz="36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3" name="TextBox 2">
              <a:extLst>
                <a:ext uri="{FF2B5EF4-FFF2-40B4-BE49-F238E27FC236}">
                  <a16:creationId xmlns:a16="http://schemas.microsoft.com/office/drawing/2014/main" id="{279A9243-91CB-437D-9D82-6D402B13F59A}"/>
                </a:ext>
              </a:extLst>
            </p:cNvPr>
            <p:cNvSpPr txBox="1"/>
            <p:nvPr/>
          </p:nvSpPr>
          <p:spPr>
            <a:xfrm>
              <a:off x="148" y="5624448"/>
              <a:ext cx="12191852" cy="37965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67"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grpSp>
      <p:pic>
        <p:nvPicPr>
          <p:cNvPr id="9" name="Image 8">
            <a:extLst>
              <a:ext uri="{FF2B5EF4-FFF2-40B4-BE49-F238E27FC236}">
                <a16:creationId xmlns:a16="http://schemas.microsoft.com/office/drawing/2014/main" id="{141CB361-3C41-409D-81B9-35E4657D0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56" y="4450559"/>
            <a:ext cx="3287818" cy="2327158"/>
          </a:xfrm>
          <a:prstGeom prst="rect">
            <a:avLst/>
          </a:prstGeom>
        </p:spPr>
      </p:pic>
      <p:pic>
        <p:nvPicPr>
          <p:cNvPr id="10" name="Image 9">
            <a:extLst>
              <a:ext uri="{FF2B5EF4-FFF2-40B4-BE49-F238E27FC236}">
                <a16:creationId xmlns:a16="http://schemas.microsoft.com/office/drawing/2014/main" id="{39F44460-41A5-4E7B-9340-242D5F7A8B8A}"/>
              </a:ext>
            </a:extLst>
          </p:cNvPr>
          <p:cNvPicPr>
            <a:picLocks noChangeAspect="1"/>
          </p:cNvPicPr>
          <p:nvPr/>
        </p:nvPicPr>
        <p:blipFill>
          <a:blip r:embed="rId4"/>
          <a:stretch>
            <a:fillRect/>
          </a:stretch>
        </p:blipFill>
        <p:spPr>
          <a:xfrm>
            <a:off x="3647751" y="5129209"/>
            <a:ext cx="7648575" cy="1352550"/>
          </a:xfrm>
          <a:prstGeom prst="rect">
            <a:avLst/>
          </a:prstGeom>
          <a:effectLst>
            <a:softEdge rad="241300"/>
          </a:effectLst>
        </p:spPr>
      </p:pic>
    </p:spTree>
    <p:extLst>
      <p:ext uri="{BB962C8B-B14F-4D97-AF65-F5344CB8AC3E}">
        <p14:creationId xmlns:p14="http://schemas.microsoft.com/office/powerpoint/2010/main" val="852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DD088C-C363-4BC7-B5A2-DA6D3232600F}"/>
              </a:ext>
            </a:extLst>
          </p:cNvPr>
          <p:cNvSpPr txBox="1"/>
          <p:nvPr/>
        </p:nvSpPr>
        <p:spPr>
          <a:xfrm>
            <a:off x="239889" y="0"/>
            <a:ext cx="7738041" cy="720710"/>
          </a:xfrm>
          <a:prstGeom prst="rect">
            <a:avLst/>
          </a:prstGeom>
          <a:noFill/>
        </p:spPr>
        <p:txBody>
          <a:bodyPr wrap="square" lIns="108000" rIns="108000" rtlCol="0" anchor="ctr">
            <a:spAutoFit/>
          </a:bodyPr>
          <a:lstStyle/>
          <a:p>
            <a:pPr>
              <a:lnSpc>
                <a:spcPts val="4900"/>
              </a:lnSpc>
            </a:pPr>
            <a:r>
              <a:rPr lang="en-US" altLang="ko-KR" sz="4400" b="1" dirty="0" err="1">
                <a:solidFill>
                  <a:schemeClr val="accent3"/>
                </a:solidFill>
                <a:cs typeface="Arial" pitchFamily="34" charset="0"/>
              </a:rPr>
              <a:t>Etat</a:t>
            </a:r>
            <a:r>
              <a:rPr lang="en-US" altLang="ko-KR" sz="4400" b="1" dirty="0">
                <a:solidFill>
                  <a:schemeClr val="accent3"/>
                </a:solidFill>
                <a:cs typeface="Arial" pitchFamily="34" charset="0"/>
              </a:rPr>
              <a:t> de la recherche</a:t>
            </a:r>
          </a:p>
        </p:txBody>
      </p:sp>
      <p:cxnSp>
        <p:nvCxnSpPr>
          <p:cNvPr id="3" name="Straight Connector 2">
            <a:extLst>
              <a:ext uri="{FF2B5EF4-FFF2-40B4-BE49-F238E27FC236}">
                <a16:creationId xmlns:a16="http://schemas.microsoft.com/office/drawing/2014/main" id="{093B9DA0-D59C-4979-B937-BB01E02E6CD3}"/>
              </a:ext>
            </a:extLst>
          </p:cNvPr>
          <p:cNvCxnSpPr>
            <a:cxnSpLocks/>
          </p:cNvCxnSpPr>
          <p:nvPr/>
        </p:nvCxnSpPr>
        <p:spPr>
          <a:xfrm flipV="1">
            <a:off x="2814903" y="746191"/>
            <a:ext cx="8620234" cy="1"/>
          </a:xfrm>
          <a:prstGeom prst="line">
            <a:avLst/>
          </a:prstGeom>
          <a:ln w="22225"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 name="직사각형 1">
            <a:extLst>
              <a:ext uri="{FF2B5EF4-FFF2-40B4-BE49-F238E27FC236}">
                <a16:creationId xmlns:a16="http://schemas.microsoft.com/office/drawing/2014/main" id="{C0A38D19-7D5E-44D9-8CFE-A5E47E9467C9}"/>
              </a:ext>
            </a:extLst>
          </p:cNvPr>
          <p:cNvSpPr/>
          <p:nvPr/>
        </p:nvSpPr>
        <p:spPr>
          <a:xfrm>
            <a:off x="6900159" y="1488255"/>
            <a:ext cx="4431061" cy="276999"/>
          </a:xfrm>
          <a:prstGeom prst="rect">
            <a:avLst/>
          </a:prstGeom>
        </p:spPr>
        <p:txBody>
          <a:bodyPr wrap="square">
            <a:spAutoFit/>
          </a:bodyPr>
          <a:lstStyle/>
          <a:p>
            <a:pPr algn="r"/>
            <a:endParaRPr lang="en-US" altLang="ko-KR" sz="1200" dirty="0">
              <a:solidFill>
                <a:schemeClr val="bg1"/>
              </a:solidFill>
            </a:endParaRPr>
          </a:p>
        </p:txBody>
      </p:sp>
      <p:sp>
        <p:nvSpPr>
          <p:cNvPr id="7" name="Rectangle 6">
            <a:extLst>
              <a:ext uri="{FF2B5EF4-FFF2-40B4-BE49-F238E27FC236}">
                <a16:creationId xmlns:a16="http://schemas.microsoft.com/office/drawing/2014/main" id="{2E57DED2-8B59-4193-9A12-8108D885739F}"/>
              </a:ext>
            </a:extLst>
          </p:cNvPr>
          <p:cNvSpPr/>
          <p:nvPr/>
        </p:nvSpPr>
        <p:spPr>
          <a:xfrm>
            <a:off x="2743200" y="1120676"/>
            <a:ext cx="9345335" cy="1938992"/>
          </a:xfrm>
          <a:prstGeom prst="rect">
            <a:avLst/>
          </a:prstGeom>
        </p:spPr>
        <p:txBody>
          <a:bodyPr wrap="square">
            <a:spAutoFit/>
          </a:bodyPr>
          <a:lstStyle/>
          <a:p>
            <a:r>
              <a:rPr lang="fr-FR" sz="2400" dirty="0">
                <a:solidFill>
                  <a:schemeClr val="bg1"/>
                </a:solidFill>
              </a:rPr>
              <a:t>Issue du nouveau management public des années 1970</a:t>
            </a:r>
          </a:p>
          <a:p>
            <a:endParaRPr lang="fr-FR" sz="2400" dirty="0">
              <a:solidFill>
                <a:schemeClr val="bg1"/>
              </a:solidFill>
            </a:endParaRPr>
          </a:p>
          <a:p>
            <a:r>
              <a:rPr lang="fr-FR" sz="2400" dirty="0">
                <a:solidFill>
                  <a:schemeClr val="bg1"/>
                </a:solidFill>
              </a:rPr>
              <a:t>(Charbonneau, 2012), la gestion axée sur les résultats s’est</a:t>
            </a:r>
          </a:p>
          <a:p>
            <a:endParaRPr lang="fr-FR" sz="2400" dirty="0">
              <a:solidFill>
                <a:schemeClr val="bg1"/>
              </a:solidFill>
            </a:endParaRPr>
          </a:p>
          <a:p>
            <a:r>
              <a:rPr lang="fr-FR" sz="2400" dirty="0">
                <a:solidFill>
                  <a:schemeClr val="bg1"/>
                </a:solidFill>
              </a:rPr>
              <a:t>actualisée depuis l’an 2000 dans le monde de l’éducation.</a:t>
            </a:r>
          </a:p>
        </p:txBody>
      </p:sp>
      <p:sp>
        <p:nvSpPr>
          <p:cNvPr id="8" name="Rectangle 7">
            <a:extLst>
              <a:ext uri="{FF2B5EF4-FFF2-40B4-BE49-F238E27FC236}">
                <a16:creationId xmlns:a16="http://schemas.microsoft.com/office/drawing/2014/main" id="{2BD106E9-CADD-4C9B-AC46-290236C37064}"/>
              </a:ext>
            </a:extLst>
          </p:cNvPr>
          <p:cNvSpPr/>
          <p:nvPr/>
        </p:nvSpPr>
        <p:spPr>
          <a:xfrm>
            <a:off x="3505201" y="3798333"/>
            <a:ext cx="8686799" cy="923330"/>
          </a:xfrm>
          <a:prstGeom prst="rect">
            <a:avLst/>
          </a:prstGeom>
        </p:spPr>
        <p:txBody>
          <a:bodyPr wrap="square">
            <a:spAutoFit/>
          </a:bodyPr>
          <a:lstStyle/>
          <a:p>
            <a:r>
              <a:rPr lang="fr-FR" dirty="0">
                <a:solidFill>
                  <a:schemeClr val="bg1"/>
                </a:solidFill>
              </a:rPr>
              <a:t>Encore peu étudiés en contexte éducatif, les tableaux de bord sont surtout utilisés au primaire tant par des enseignants qui l’utilisent comme moyen d’émulation (Fortin, 2016) que par des gestionnaires scolaires (</a:t>
            </a:r>
            <a:r>
              <a:rPr lang="fr-FR" dirty="0" err="1">
                <a:solidFill>
                  <a:schemeClr val="bg1"/>
                </a:solidFill>
              </a:rPr>
              <a:t>Dumaresq</a:t>
            </a:r>
            <a:r>
              <a:rPr lang="fr-FR" dirty="0">
                <a:solidFill>
                  <a:schemeClr val="bg1"/>
                </a:solidFill>
              </a:rPr>
              <a:t>, 2017).</a:t>
            </a:r>
          </a:p>
        </p:txBody>
      </p:sp>
    </p:spTree>
    <p:extLst>
      <p:ext uri="{BB962C8B-B14F-4D97-AF65-F5344CB8AC3E}">
        <p14:creationId xmlns:p14="http://schemas.microsoft.com/office/powerpoint/2010/main" val="2498161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DD088C-C363-4BC7-B5A2-DA6D3232600F}"/>
              </a:ext>
            </a:extLst>
          </p:cNvPr>
          <p:cNvSpPr txBox="1"/>
          <p:nvPr/>
        </p:nvSpPr>
        <p:spPr>
          <a:xfrm>
            <a:off x="239889" y="0"/>
            <a:ext cx="7738041" cy="720710"/>
          </a:xfrm>
          <a:prstGeom prst="rect">
            <a:avLst/>
          </a:prstGeom>
          <a:noFill/>
        </p:spPr>
        <p:txBody>
          <a:bodyPr wrap="square" lIns="108000" rIns="108000" rtlCol="0" anchor="ctr">
            <a:spAutoFit/>
          </a:bodyPr>
          <a:lstStyle/>
          <a:p>
            <a:pPr>
              <a:lnSpc>
                <a:spcPts val="4900"/>
              </a:lnSpc>
            </a:pPr>
            <a:r>
              <a:rPr lang="en-US" altLang="ko-KR" sz="4400" b="1" dirty="0" err="1">
                <a:solidFill>
                  <a:schemeClr val="accent3"/>
                </a:solidFill>
                <a:cs typeface="Arial" pitchFamily="34" charset="0"/>
              </a:rPr>
              <a:t>Etat</a:t>
            </a:r>
            <a:r>
              <a:rPr lang="en-US" altLang="ko-KR" sz="4400" b="1" dirty="0">
                <a:solidFill>
                  <a:schemeClr val="accent3"/>
                </a:solidFill>
                <a:cs typeface="Arial" pitchFamily="34" charset="0"/>
              </a:rPr>
              <a:t> de la recherche</a:t>
            </a:r>
          </a:p>
        </p:txBody>
      </p:sp>
      <p:cxnSp>
        <p:nvCxnSpPr>
          <p:cNvPr id="3" name="Straight Connector 2">
            <a:extLst>
              <a:ext uri="{FF2B5EF4-FFF2-40B4-BE49-F238E27FC236}">
                <a16:creationId xmlns:a16="http://schemas.microsoft.com/office/drawing/2014/main" id="{093B9DA0-D59C-4979-B937-BB01E02E6CD3}"/>
              </a:ext>
            </a:extLst>
          </p:cNvPr>
          <p:cNvCxnSpPr>
            <a:cxnSpLocks/>
          </p:cNvCxnSpPr>
          <p:nvPr/>
        </p:nvCxnSpPr>
        <p:spPr>
          <a:xfrm flipV="1">
            <a:off x="2814903" y="746191"/>
            <a:ext cx="8620234" cy="1"/>
          </a:xfrm>
          <a:prstGeom prst="line">
            <a:avLst/>
          </a:prstGeom>
          <a:ln w="22225"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6" name="직사각형 1">
            <a:extLst>
              <a:ext uri="{FF2B5EF4-FFF2-40B4-BE49-F238E27FC236}">
                <a16:creationId xmlns:a16="http://schemas.microsoft.com/office/drawing/2014/main" id="{C0A38D19-7D5E-44D9-8CFE-A5E47E9467C9}"/>
              </a:ext>
            </a:extLst>
          </p:cNvPr>
          <p:cNvSpPr/>
          <p:nvPr/>
        </p:nvSpPr>
        <p:spPr>
          <a:xfrm>
            <a:off x="6900159" y="1488255"/>
            <a:ext cx="4431061" cy="276999"/>
          </a:xfrm>
          <a:prstGeom prst="rect">
            <a:avLst/>
          </a:prstGeom>
        </p:spPr>
        <p:txBody>
          <a:bodyPr wrap="square">
            <a:spAutoFit/>
          </a:bodyPr>
          <a:lstStyle/>
          <a:p>
            <a:pPr algn="r"/>
            <a:endParaRPr lang="en-US" altLang="ko-KR" sz="1200" dirty="0">
              <a:solidFill>
                <a:schemeClr val="bg1"/>
              </a:solidFill>
            </a:endParaRPr>
          </a:p>
        </p:txBody>
      </p:sp>
      <p:sp>
        <p:nvSpPr>
          <p:cNvPr id="7" name="Rectangle 6">
            <a:extLst>
              <a:ext uri="{FF2B5EF4-FFF2-40B4-BE49-F238E27FC236}">
                <a16:creationId xmlns:a16="http://schemas.microsoft.com/office/drawing/2014/main" id="{2E57DED2-8B59-4193-9A12-8108D885739F}"/>
              </a:ext>
            </a:extLst>
          </p:cNvPr>
          <p:cNvSpPr/>
          <p:nvPr/>
        </p:nvSpPr>
        <p:spPr>
          <a:xfrm>
            <a:off x="3098333" y="894930"/>
            <a:ext cx="9032147" cy="3046988"/>
          </a:xfrm>
          <a:prstGeom prst="rect">
            <a:avLst/>
          </a:prstGeom>
        </p:spPr>
        <p:txBody>
          <a:bodyPr wrap="square">
            <a:spAutoFit/>
          </a:bodyPr>
          <a:lstStyle/>
          <a:p>
            <a:r>
              <a:rPr lang="fr-FR" sz="2400" dirty="0">
                <a:solidFill>
                  <a:schemeClr val="bg1"/>
                </a:solidFill>
              </a:rPr>
              <a:t>Kaplan et Norton voient le tableau de bord en tant qu’outil de management. </a:t>
            </a:r>
          </a:p>
          <a:p>
            <a:endParaRPr lang="fr-FR" sz="2400" dirty="0">
              <a:solidFill>
                <a:schemeClr val="bg1"/>
              </a:solidFill>
            </a:endParaRPr>
          </a:p>
          <a:p>
            <a:r>
              <a:rPr lang="fr-FR" sz="2400" dirty="0">
                <a:solidFill>
                  <a:schemeClr val="bg1"/>
                </a:solidFill>
              </a:rPr>
              <a:t>Fernandez l’appréhende comme un instrument de pilotage et d’aide à la prise de décision. </a:t>
            </a:r>
          </a:p>
          <a:p>
            <a:endParaRPr lang="fr-FR" sz="2400" dirty="0">
              <a:solidFill>
                <a:schemeClr val="bg1"/>
              </a:solidFill>
            </a:endParaRPr>
          </a:p>
          <a:p>
            <a:r>
              <a:rPr lang="fr-FR" sz="2400" dirty="0">
                <a:solidFill>
                  <a:schemeClr val="bg1"/>
                </a:solidFill>
              </a:rPr>
              <a:t>De son côté, Voyer le considère plus comme une manière d’évaluer la performance.</a:t>
            </a:r>
          </a:p>
        </p:txBody>
      </p:sp>
    </p:spTree>
    <p:extLst>
      <p:ext uri="{BB962C8B-B14F-4D97-AF65-F5344CB8AC3E}">
        <p14:creationId xmlns:p14="http://schemas.microsoft.com/office/powerpoint/2010/main" val="278529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Présentation</a:t>
            </a:r>
          </a:p>
        </p:txBody>
      </p:sp>
      <p:grpSp>
        <p:nvGrpSpPr>
          <p:cNvPr id="3" name="Group 2">
            <a:extLst>
              <a:ext uri="{FF2B5EF4-FFF2-40B4-BE49-F238E27FC236}">
                <a16:creationId xmlns:a16="http://schemas.microsoft.com/office/drawing/2014/main" id="{F6915FD2-D0E6-4DEB-B1C9-9340552A3344}"/>
              </a:ext>
            </a:extLst>
          </p:cNvPr>
          <p:cNvGrpSpPr/>
          <p:nvPr/>
        </p:nvGrpSpPr>
        <p:grpSpPr>
          <a:xfrm>
            <a:off x="6565182" y="3429000"/>
            <a:ext cx="1486111" cy="3217985"/>
            <a:chOff x="896897" y="372794"/>
            <a:chExt cx="2425766" cy="6145697"/>
          </a:xfrm>
          <a:solidFill>
            <a:schemeClr val="accent1">
              <a:lumMod val="20000"/>
              <a:lumOff val="80000"/>
            </a:schemeClr>
          </a:solidFill>
        </p:grpSpPr>
        <p:sp>
          <p:nvSpPr>
            <p:cNvPr id="4" name="Freeform: Shape 3">
              <a:extLst>
                <a:ext uri="{FF2B5EF4-FFF2-40B4-BE49-F238E27FC236}">
                  <a16:creationId xmlns:a16="http://schemas.microsoft.com/office/drawing/2014/main" id="{D1D8A4D9-073F-4BB6-A662-1EFDCB85E80C}"/>
                </a:ext>
              </a:extLst>
            </p:cNvPr>
            <p:cNvSpPr/>
            <p:nvPr/>
          </p:nvSpPr>
          <p:spPr>
            <a:xfrm>
              <a:off x="1884251" y="5904482"/>
              <a:ext cx="908701" cy="422652"/>
            </a:xfrm>
            <a:custGeom>
              <a:avLst/>
              <a:gdLst>
                <a:gd name="connsiteX0" fmla="*/ 46881 w 1005941"/>
                <a:gd name="connsiteY0" fmla="*/ 266526 h 467879"/>
                <a:gd name="connsiteX1" fmla="*/ 46881 w 1005941"/>
                <a:gd name="connsiteY1" fmla="*/ 175289 h 467879"/>
                <a:gd name="connsiteX2" fmla="*/ 67935 w 1005941"/>
                <a:gd name="connsiteY2" fmla="*/ 107447 h 467879"/>
                <a:gd name="connsiteX3" fmla="*/ 355681 w 1005941"/>
                <a:gd name="connsiteY3" fmla="*/ 105107 h 467879"/>
                <a:gd name="connsiteX4" fmla="*/ 472651 w 1005941"/>
                <a:gd name="connsiteY4" fmla="*/ 44283 h 467879"/>
                <a:gd name="connsiteX5" fmla="*/ 507742 w 1005941"/>
                <a:gd name="connsiteY5" fmla="*/ 72356 h 467879"/>
                <a:gd name="connsiteX6" fmla="*/ 739343 w 1005941"/>
                <a:gd name="connsiteY6" fmla="*/ 247811 h 467879"/>
                <a:gd name="connsiteX7" fmla="*/ 790810 w 1005941"/>
                <a:gd name="connsiteY7" fmla="*/ 259508 h 467879"/>
                <a:gd name="connsiteX8" fmla="*/ 917137 w 1005941"/>
                <a:gd name="connsiteY8" fmla="*/ 273545 h 467879"/>
                <a:gd name="connsiteX9" fmla="*/ 973283 w 1005941"/>
                <a:gd name="connsiteY9" fmla="*/ 329690 h 467879"/>
                <a:gd name="connsiteX10" fmla="*/ 926495 w 1005941"/>
                <a:gd name="connsiteY10" fmla="*/ 392854 h 467879"/>
                <a:gd name="connsiteX11" fmla="*/ 470312 w 1005941"/>
                <a:gd name="connsiteY11" fmla="*/ 392854 h 467879"/>
                <a:gd name="connsiteX12" fmla="*/ 320590 w 1005941"/>
                <a:gd name="connsiteY12" fmla="*/ 376478 h 467879"/>
                <a:gd name="connsiteX13" fmla="*/ 96008 w 1005941"/>
                <a:gd name="connsiteY13" fmla="*/ 362441 h 467879"/>
                <a:gd name="connsiteX14" fmla="*/ 46881 w 1005941"/>
                <a:gd name="connsiteY14" fmla="*/ 296938 h 467879"/>
                <a:gd name="connsiteX15" fmla="*/ 46881 w 1005941"/>
                <a:gd name="connsiteY15" fmla="*/ 266526 h 4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941" h="467879">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grpFill/>
            <a:ln w="23341"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07DF9A70-42B4-4956-A6DE-65EC83042B41}"/>
                </a:ext>
              </a:extLst>
            </p:cNvPr>
            <p:cNvSpPr/>
            <p:nvPr/>
          </p:nvSpPr>
          <p:spPr>
            <a:xfrm>
              <a:off x="1403251" y="5981252"/>
              <a:ext cx="401519" cy="528315"/>
            </a:xfrm>
            <a:custGeom>
              <a:avLst/>
              <a:gdLst>
                <a:gd name="connsiteX0" fmla="*/ 102117 w 444485"/>
                <a:gd name="connsiteY0" fmla="*/ 247044 h 584849"/>
                <a:gd name="connsiteX1" fmla="*/ 111474 w 444485"/>
                <a:gd name="connsiteY1" fmla="*/ 76268 h 584849"/>
                <a:gd name="connsiteX2" fmla="*/ 319681 w 444485"/>
                <a:gd name="connsiteY2" fmla="*/ 43516 h 584849"/>
                <a:gd name="connsiteX3" fmla="*/ 382844 w 444485"/>
                <a:gd name="connsiteY3" fmla="*/ 55213 h 584849"/>
                <a:gd name="connsiteX4" fmla="*/ 392202 w 444485"/>
                <a:gd name="connsiteY4" fmla="*/ 300850 h 584849"/>
                <a:gd name="connsiteX5" fmla="*/ 417935 w 444485"/>
                <a:gd name="connsiteY5" fmla="*/ 424839 h 584849"/>
                <a:gd name="connsiteX6" fmla="*/ 340735 w 444485"/>
                <a:gd name="connsiteY6" fmla="*/ 537130 h 584849"/>
                <a:gd name="connsiteX7" fmla="*/ 102117 w 444485"/>
                <a:gd name="connsiteY7" fmla="*/ 532450 h 584849"/>
                <a:gd name="connsiteX8" fmla="*/ 55329 w 444485"/>
                <a:gd name="connsiteY8" fmla="*/ 389748 h 584849"/>
                <a:gd name="connsiteX9" fmla="*/ 102117 w 444485"/>
                <a:gd name="connsiteY9" fmla="*/ 247044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85" h="584849">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grpFill/>
            <a:ln w="2334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1EA2B28-8846-4C7F-88A9-8ADBC0501178}"/>
                </a:ext>
              </a:extLst>
            </p:cNvPr>
            <p:cNvSpPr/>
            <p:nvPr/>
          </p:nvSpPr>
          <p:spPr>
            <a:xfrm>
              <a:off x="896897" y="1140047"/>
              <a:ext cx="1606075" cy="1415883"/>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grpFill/>
            <a:ln w="23341"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BF3EF62E-06EA-4D0D-A441-B65B6FB961EF}"/>
                </a:ext>
              </a:extLst>
            </p:cNvPr>
            <p:cNvSpPr/>
            <p:nvPr/>
          </p:nvSpPr>
          <p:spPr>
            <a:xfrm>
              <a:off x="1235707" y="2205536"/>
              <a:ext cx="1289086" cy="3888394"/>
            </a:xfrm>
            <a:custGeom>
              <a:avLst/>
              <a:gdLst>
                <a:gd name="connsiteX0" fmla="*/ 1305229 w 1427033"/>
                <a:gd name="connsiteY0" fmla="*/ 73181 h 4304494"/>
                <a:gd name="connsiteX1" fmla="*/ 1279495 w 1427033"/>
                <a:gd name="connsiteY1" fmla="*/ 87218 h 4304494"/>
                <a:gd name="connsiteX2" fmla="*/ 673591 w 1427033"/>
                <a:gd name="connsiteY2" fmla="*/ 122309 h 4304494"/>
                <a:gd name="connsiteX3" fmla="*/ 638500 w 1427033"/>
                <a:gd name="connsiteY3" fmla="*/ 143363 h 4304494"/>
                <a:gd name="connsiteX4" fmla="*/ 109796 w 1427033"/>
                <a:gd name="connsiteY4" fmla="*/ 407715 h 4304494"/>
                <a:gd name="connsiteX5" fmla="*/ 91081 w 1427033"/>
                <a:gd name="connsiteY5" fmla="*/ 454503 h 4304494"/>
                <a:gd name="connsiteX6" fmla="*/ 91081 w 1427033"/>
                <a:gd name="connsiteY6" fmla="*/ 524685 h 4304494"/>
                <a:gd name="connsiteX7" fmla="*/ 74705 w 1427033"/>
                <a:gd name="connsiteY7" fmla="*/ 583170 h 4304494"/>
                <a:gd name="connsiteX8" fmla="*/ 55990 w 1427033"/>
                <a:gd name="connsiteY8" fmla="*/ 693122 h 4304494"/>
                <a:gd name="connsiteX9" fmla="*/ 95759 w 1427033"/>
                <a:gd name="connsiteY9" fmla="*/ 739910 h 4304494"/>
                <a:gd name="connsiteX10" fmla="*/ 123832 w 1427033"/>
                <a:gd name="connsiteY10" fmla="*/ 805413 h 4304494"/>
                <a:gd name="connsiteX11" fmla="*/ 116814 w 1427033"/>
                <a:gd name="connsiteY11" fmla="*/ 1086141 h 4304494"/>
                <a:gd name="connsiteX12" fmla="*/ 114475 w 1427033"/>
                <a:gd name="connsiteY12" fmla="*/ 1100177 h 4304494"/>
                <a:gd name="connsiteX13" fmla="*/ 114475 w 1427033"/>
                <a:gd name="connsiteY13" fmla="*/ 1359851 h 4304494"/>
                <a:gd name="connsiteX14" fmla="*/ 109796 w 1427033"/>
                <a:gd name="connsiteY14" fmla="*/ 1504894 h 4304494"/>
                <a:gd name="connsiteX15" fmla="*/ 133190 w 1427033"/>
                <a:gd name="connsiteY15" fmla="*/ 1713100 h 4304494"/>
                <a:gd name="connsiteX16" fmla="*/ 156584 w 1427033"/>
                <a:gd name="connsiteY16" fmla="*/ 1851125 h 4304494"/>
                <a:gd name="connsiteX17" fmla="*/ 186996 w 1427033"/>
                <a:gd name="connsiteY17" fmla="*/ 2021901 h 4304494"/>
                <a:gd name="connsiteX18" fmla="*/ 210390 w 1427033"/>
                <a:gd name="connsiteY18" fmla="*/ 2309647 h 4304494"/>
                <a:gd name="connsiteX19" fmla="*/ 198693 w 1427033"/>
                <a:gd name="connsiteY19" fmla="*/ 2333041 h 4304494"/>
                <a:gd name="connsiteX20" fmla="*/ 208050 w 1427033"/>
                <a:gd name="connsiteY20" fmla="*/ 2494460 h 4304494"/>
                <a:gd name="connsiteX21" fmla="*/ 215069 w 1427033"/>
                <a:gd name="connsiteY21" fmla="*/ 2545926 h 4304494"/>
                <a:gd name="connsiteX22" fmla="*/ 172959 w 1427033"/>
                <a:gd name="connsiteY22" fmla="*/ 2690969 h 4304494"/>
                <a:gd name="connsiteX23" fmla="*/ 172959 w 1427033"/>
                <a:gd name="connsiteY23" fmla="*/ 2705006 h 4304494"/>
                <a:gd name="connsiteX24" fmla="*/ 175299 w 1427033"/>
                <a:gd name="connsiteY24" fmla="*/ 2903855 h 4304494"/>
                <a:gd name="connsiteX25" fmla="*/ 161262 w 1427033"/>
                <a:gd name="connsiteY25" fmla="*/ 3151831 h 4304494"/>
                <a:gd name="connsiteX26" fmla="*/ 158923 w 1427033"/>
                <a:gd name="connsiteY26" fmla="*/ 3161188 h 4304494"/>
                <a:gd name="connsiteX27" fmla="*/ 149565 w 1427033"/>
                <a:gd name="connsiteY27" fmla="*/ 3413844 h 4304494"/>
                <a:gd name="connsiteX28" fmla="*/ 151905 w 1427033"/>
                <a:gd name="connsiteY28" fmla="*/ 3647784 h 4304494"/>
                <a:gd name="connsiteX29" fmla="*/ 194014 w 1427033"/>
                <a:gd name="connsiteY29" fmla="*/ 4008051 h 4304494"/>
                <a:gd name="connsiteX30" fmla="*/ 226766 w 1427033"/>
                <a:gd name="connsiteY30" fmla="*/ 4197542 h 4304494"/>
                <a:gd name="connsiteX31" fmla="*/ 275893 w 1427033"/>
                <a:gd name="connsiteY31" fmla="*/ 4256027 h 4304494"/>
                <a:gd name="connsiteX32" fmla="*/ 299287 w 1427033"/>
                <a:gd name="connsiteY32" fmla="*/ 4265385 h 4304494"/>
                <a:gd name="connsiteX33" fmla="*/ 374148 w 1427033"/>
                <a:gd name="connsiteY33" fmla="*/ 4256027 h 4304494"/>
                <a:gd name="connsiteX34" fmla="*/ 572997 w 1427033"/>
                <a:gd name="connsiteY34" fmla="*/ 4244330 h 4304494"/>
                <a:gd name="connsiteX35" fmla="*/ 624464 w 1427033"/>
                <a:gd name="connsiteY35" fmla="*/ 4234973 h 4304494"/>
                <a:gd name="connsiteX36" fmla="*/ 640839 w 1427033"/>
                <a:gd name="connsiteY36" fmla="*/ 4199882 h 4304494"/>
                <a:gd name="connsiteX37" fmla="*/ 636161 w 1427033"/>
                <a:gd name="connsiteY37" fmla="*/ 3872366 h 4304494"/>
                <a:gd name="connsiteX38" fmla="*/ 610427 w 1427033"/>
                <a:gd name="connsiteY38" fmla="*/ 3549529 h 4304494"/>
                <a:gd name="connsiteX39" fmla="*/ 605748 w 1427033"/>
                <a:gd name="connsiteY39" fmla="*/ 3467650 h 4304494"/>
                <a:gd name="connsiteX40" fmla="*/ 622124 w 1427033"/>
                <a:gd name="connsiteY40" fmla="*/ 2807939 h 4304494"/>
                <a:gd name="connsiteX41" fmla="*/ 666573 w 1427033"/>
                <a:gd name="connsiteY41" fmla="*/ 2457029 h 4304494"/>
                <a:gd name="connsiteX42" fmla="*/ 696985 w 1427033"/>
                <a:gd name="connsiteY42" fmla="*/ 2005525 h 4304494"/>
                <a:gd name="connsiteX43" fmla="*/ 795240 w 1427033"/>
                <a:gd name="connsiteY43" fmla="*/ 1537645 h 4304494"/>
                <a:gd name="connsiteX44" fmla="*/ 771846 w 1427033"/>
                <a:gd name="connsiteY44" fmla="*/ 1766906 h 4304494"/>
                <a:gd name="connsiteX45" fmla="*/ 746112 w 1427033"/>
                <a:gd name="connsiteY45" fmla="*/ 1977452 h 4304494"/>
                <a:gd name="connsiteX46" fmla="*/ 769506 w 1427033"/>
                <a:gd name="connsiteY46" fmla="*/ 2209053 h 4304494"/>
                <a:gd name="connsiteX47" fmla="*/ 785882 w 1427033"/>
                <a:gd name="connsiteY47" fmla="*/ 2335380 h 4304494"/>
                <a:gd name="connsiteX48" fmla="*/ 795240 w 1427033"/>
                <a:gd name="connsiteY48" fmla="*/ 2714363 h 4304494"/>
                <a:gd name="connsiteX49" fmla="*/ 748452 w 1427033"/>
                <a:gd name="connsiteY49" fmla="*/ 3114400 h 4304494"/>
                <a:gd name="connsiteX50" fmla="*/ 755470 w 1427033"/>
                <a:gd name="connsiteY50" fmla="*/ 3647784 h 4304494"/>
                <a:gd name="connsiteX51" fmla="*/ 757809 w 1427033"/>
                <a:gd name="connsiteY51" fmla="*/ 3769432 h 4304494"/>
                <a:gd name="connsiteX52" fmla="*/ 760149 w 1427033"/>
                <a:gd name="connsiteY52" fmla="*/ 4052500 h 4304494"/>
                <a:gd name="connsiteX53" fmla="*/ 767167 w 1427033"/>
                <a:gd name="connsiteY53" fmla="*/ 4185845 h 4304494"/>
                <a:gd name="connsiteX54" fmla="*/ 792900 w 1427033"/>
                <a:gd name="connsiteY54" fmla="*/ 4206900 h 4304494"/>
                <a:gd name="connsiteX55" fmla="*/ 1045555 w 1427033"/>
                <a:gd name="connsiteY55" fmla="*/ 4211579 h 4304494"/>
                <a:gd name="connsiteX56" fmla="*/ 1197616 w 1427033"/>
                <a:gd name="connsiteY56" fmla="*/ 4143736 h 4304494"/>
                <a:gd name="connsiteX57" fmla="*/ 1211653 w 1427033"/>
                <a:gd name="connsiteY57" fmla="*/ 4071215 h 4304494"/>
                <a:gd name="connsiteX58" fmla="*/ 1185919 w 1427033"/>
                <a:gd name="connsiteY58" fmla="*/ 3888742 h 4304494"/>
                <a:gd name="connsiteX59" fmla="*/ 1171883 w 1427033"/>
                <a:gd name="connsiteY59" fmla="*/ 3757735 h 4304494"/>
                <a:gd name="connsiteX60" fmla="*/ 1174222 w 1427033"/>
                <a:gd name="connsiteY60" fmla="*/ 3610353 h 4304494"/>
                <a:gd name="connsiteX61" fmla="*/ 1157847 w 1427033"/>
                <a:gd name="connsiteY61" fmla="*/ 3404486 h 4304494"/>
                <a:gd name="connsiteX62" fmla="*/ 1195277 w 1427033"/>
                <a:gd name="connsiteY62" fmla="*/ 2992752 h 4304494"/>
                <a:gd name="connsiteX63" fmla="*/ 1258441 w 1427033"/>
                <a:gd name="connsiteY63" fmla="*/ 2751794 h 4304494"/>
                <a:gd name="connsiteX64" fmla="*/ 1274817 w 1427033"/>
                <a:gd name="connsiteY64" fmla="*/ 2655878 h 4304494"/>
                <a:gd name="connsiteX65" fmla="*/ 1274817 w 1427033"/>
                <a:gd name="connsiteY65" fmla="*/ 2578678 h 4304494"/>
                <a:gd name="connsiteX66" fmla="*/ 1302889 w 1427033"/>
                <a:gd name="connsiteY66" fmla="*/ 2209053 h 4304494"/>
                <a:gd name="connsiteX67" fmla="*/ 1302889 w 1427033"/>
                <a:gd name="connsiteY67" fmla="*/ 2192677 h 4304494"/>
                <a:gd name="connsiteX68" fmla="*/ 1314586 w 1427033"/>
                <a:gd name="connsiteY68" fmla="*/ 1649936 h 4304494"/>
                <a:gd name="connsiteX69" fmla="*/ 1181241 w 1427033"/>
                <a:gd name="connsiteY69" fmla="*/ 898989 h 4304494"/>
                <a:gd name="connsiteX70" fmla="*/ 1202295 w 1427033"/>
                <a:gd name="connsiteY70" fmla="*/ 714177 h 4304494"/>
                <a:gd name="connsiteX71" fmla="*/ 1190598 w 1427033"/>
                <a:gd name="connsiteY71" fmla="*/ 475558 h 4304494"/>
                <a:gd name="connsiteX72" fmla="*/ 1302889 w 1427033"/>
                <a:gd name="connsiteY72" fmla="*/ 452164 h 4304494"/>
                <a:gd name="connsiteX73" fmla="*/ 1293532 w 1427033"/>
                <a:gd name="connsiteY73" fmla="*/ 435788 h 4304494"/>
                <a:gd name="connsiteX74" fmla="*/ 1272477 w 1427033"/>
                <a:gd name="connsiteY74" fmla="*/ 435788 h 4304494"/>
                <a:gd name="connsiteX75" fmla="*/ 1178901 w 1427033"/>
                <a:gd name="connsiteY75" fmla="*/ 367946 h 4304494"/>
                <a:gd name="connsiteX76" fmla="*/ 1169544 w 1427033"/>
                <a:gd name="connsiteY76" fmla="*/ 314139 h 4304494"/>
                <a:gd name="connsiteX77" fmla="*/ 1176562 w 1427033"/>
                <a:gd name="connsiteY77" fmla="*/ 236939 h 4304494"/>
                <a:gd name="connsiteX78" fmla="*/ 1314586 w 1427033"/>
                <a:gd name="connsiteY78" fmla="*/ 150382 h 4304494"/>
                <a:gd name="connsiteX79" fmla="*/ 1354356 w 1427033"/>
                <a:gd name="connsiteY79" fmla="*/ 77860 h 4304494"/>
                <a:gd name="connsiteX80" fmla="*/ 1382429 w 1427033"/>
                <a:gd name="connsiteY80" fmla="*/ 73181 h 4304494"/>
                <a:gd name="connsiteX81" fmla="*/ 1394126 w 1427033"/>
                <a:gd name="connsiteY81" fmla="*/ 63824 h 4304494"/>
                <a:gd name="connsiteX82" fmla="*/ 1305229 w 1427033"/>
                <a:gd name="connsiteY82" fmla="*/ 73181 h 43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427033" h="4304494">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grpFill/>
            <a:ln w="2334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E20A684-E434-40C4-84DE-66387E9E9CDA}"/>
                </a:ext>
              </a:extLst>
            </p:cNvPr>
            <p:cNvSpPr/>
            <p:nvPr/>
          </p:nvSpPr>
          <p:spPr>
            <a:xfrm>
              <a:off x="1870706" y="5880287"/>
              <a:ext cx="929833" cy="486049"/>
            </a:xfrm>
            <a:custGeom>
              <a:avLst/>
              <a:gdLst>
                <a:gd name="connsiteX0" fmla="*/ 1002314 w 1029335"/>
                <a:gd name="connsiteY0" fmla="*/ 349456 h 538061"/>
                <a:gd name="connsiteX1" fmla="*/ 936811 w 1029335"/>
                <a:gd name="connsiteY1" fmla="*/ 283952 h 538061"/>
                <a:gd name="connsiteX2" fmla="*/ 819841 w 1029335"/>
                <a:gd name="connsiteY2" fmla="*/ 274595 h 538061"/>
                <a:gd name="connsiteX3" fmla="*/ 819841 w 1029335"/>
                <a:gd name="connsiteY3" fmla="*/ 274595 h 538061"/>
                <a:gd name="connsiteX4" fmla="*/ 819841 w 1029335"/>
                <a:gd name="connsiteY4" fmla="*/ 274595 h 538061"/>
                <a:gd name="connsiteX5" fmla="*/ 819841 w 1029335"/>
                <a:gd name="connsiteY5" fmla="*/ 274595 h 538061"/>
                <a:gd name="connsiteX6" fmla="*/ 775393 w 1029335"/>
                <a:gd name="connsiteY6" fmla="*/ 265237 h 538061"/>
                <a:gd name="connsiteX7" fmla="*/ 525077 w 1029335"/>
                <a:gd name="connsiteY7" fmla="*/ 68728 h 538061"/>
                <a:gd name="connsiteX8" fmla="*/ 501683 w 1029335"/>
                <a:gd name="connsiteY8" fmla="*/ 42994 h 538061"/>
                <a:gd name="connsiteX9" fmla="*/ 482968 w 1029335"/>
                <a:gd name="connsiteY9" fmla="*/ 71067 h 538061"/>
                <a:gd name="connsiteX10" fmla="*/ 508701 w 1029335"/>
                <a:gd name="connsiteY10" fmla="*/ 85103 h 538061"/>
                <a:gd name="connsiteX11" fmla="*/ 791768 w 1029335"/>
                <a:gd name="connsiteY11" fmla="*/ 288631 h 538061"/>
                <a:gd name="connsiteX12" fmla="*/ 925114 w 1029335"/>
                <a:gd name="connsiteY12" fmla="*/ 305007 h 538061"/>
                <a:gd name="connsiteX13" fmla="*/ 981260 w 1029335"/>
                <a:gd name="connsiteY13" fmla="*/ 365831 h 538061"/>
                <a:gd name="connsiteX14" fmla="*/ 929793 w 1029335"/>
                <a:gd name="connsiteY14" fmla="*/ 428995 h 538061"/>
                <a:gd name="connsiteX15" fmla="*/ 475950 w 1029335"/>
                <a:gd name="connsiteY15" fmla="*/ 424316 h 538061"/>
                <a:gd name="connsiteX16" fmla="*/ 302834 w 1029335"/>
                <a:gd name="connsiteY16" fmla="*/ 414959 h 538061"/>
                <a:gd name="connsiteX17" fmla="*/ 108664 w 1029335"/>
                <a:gd name="connsiteY17" fmla="*/ 393904 h 538061"/>
                <a:gd name="connsiteX18" fmla="*/ 59536 w 1029335"/>
                <a:gd name="connsiteY18" fmla="*/ 328401 h 538061"/>
                <a:gd name="connsiteX19" fmla="*/ 57197 w 1029335"/>
                <a:gd name="connsiteY19" fmla="*/ 213770 h 538061"/>
                <a:gd name="connsiteX20" fmla="*/ 80591 w 1029335"/>
                <a:gd name="connsiteY20" fmla="*/ 141249 h 538061"/>
                <a:gd name="connsiteX21" fmla="*/ 68894 w 1029335"/>
                <a:gd name="connsiteY21" fmla="*/ 134231 h 538061"/>
                <a:gd name="connsiteX22" fmla="*/ 50179 w 1029335"/>
                <a:gd name="connsiteY22" fmla="*/ 199734 h 538061"/>
                <a:gd name="connsiteX23" fmla="*/ 50179 w 1029335"/>
                <a:gd name="connsiteY23" fmla="*/ 309686 h 538061"/>
                <a:gd name="connsiteX24" fmla="*/ 80591 w 1029335"/>
                <a:gd name="connsiteY24" fmla="*/ 403262 h 538061"/>
                <a:gd name="connsiteX25" fmla="*/ 314531 w 1029335"/>
                <a:gd name="connsiteY25" fmla="*/ 431335 h 538061"/>
                <a:gd name="connsiteX26" fmla="*/ 487647 w 1029335"/>
                <a:gd name="connsiteY26" fmla="*/ 447710 h 538061"/>
                <a:gd name="connsiteX27" fmla="*/ 950847 w 1029335"/>
                <a:gd name="connsiteY27" fmla="*/ 445371 h 538061"/>
                <a:gd name="connsiteX28" fmla="*/ 1002314 w 1029335"/>
                <a:gd name="connsiteY28" fmla="*/ 349456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9335" h="538061">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grpFill/>
            <a:ln w="23341"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2723C70-5094-47B0-BC93-ED8A527333DB}"/>
                </a:ext>
              </a:extLst>
            </p:cNvPr>
            <p:cNvSpPr/>
            <p:nvPr/>
          </p:nvSpPr>
          <p:spPr>
            <a:xfrm>
              <a:off x="1518804" y="372794"/>
              <a:ext cx="697375" cy="591712"/>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grpFill/>
            <a:ln w="2334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1EF34FD-D5C4-4393-B6D7-67E4DFF7534A}"/>
                </a:ext>
              </a:extLst>
            </p:cNvPr>
            <p:cNvSpPr/>
            <p:nvPr/>
          </p:nvSpPr>
          <p:spPr>
            <a:xfrm>
              <a:off x="1389934" y="5990176"/>
              <a:ext cx="443784" cy="528315"/>
            </a:xfrm>
            <a:custGeom>
              <a:avLst/>
              <a:gdLst>
                <a:gd name="connsiteX0" fmla="*/ 439696 w 491273"/>
                <a:gd name="connsiteY0" fmla="*/ 361153 h 584849"/>
                <a:gd name="connsiteX1" fmla="*/ 418641 w 491273"/>
                <a:gd name="connsiteY1" fmla="*/ 251201 h 584849"/>
                <a:gd name="connsiteX2" fmla="*/ 418641 w 491273"/>
                <a:gd name="connsiteY2" fmla="*/ 117855 h 584849"/>
                <a:gd name="connsiteX3" fmla="*/ 423320 w 491273"/>
                <a:gd name="connsiteY3" fmla="*/ 50013 h 584849"/>
                <a:gd name="connsiteX4" fmla="*/ 397587 w 491273"/>
                <a:gd name="connsiteY4" fmla="*/ 42994 h 584849"/>
                <a:gd name="connsiteX5" fmla="*/ 399926 w 491273"/>
                <a:gd name="connsiteY5" fmla="*/ 117855 h 584849"/>
                <a:gd name="connsiteX6" fmla="*/ 404605 w 491273"/>
                <a:gd name="connsiteY6" fmla="*/ 279274 h 584849"/>
                <a:gd name="connsiteX7" fmla="*/ 432678 w 491273"/>
                <a:gd name="connsiteY7" fmla="*/ 426656 h 584849"/>
                <a:gd name="connsiteX8" fmla="*/ 357817 w 491273"/>
                <a:gd name="connsiteY8" fmla="*/ 522571 h 584849"/>
                <a:gd name="connsiteX9" fmla="*/ 107501 w 491273"/>
                <a:gd name="connsiteY9" fmla="*/ 515553 h 584849"/>
                <a:gd name="connsiteX10" fmla="*/ 72410 w 491273"/>
                <a:gd name="connsiteY10" fmla="*/ 370510 h 584849"/>
                <a:gd name="connsiteX11" fmla="*/ 116859 w 491273"/>
                <a:gd name="connsiteY11" fmla="*/ 232486 h 584849"/>
                <a:gd name="connsiteX12" fmla="*/ 126216 w 491273"/>
                <a:gd name="connsiteY12" fmla="*/ 61710 h 584849"/>
                <a:gd name="connsiteX13" fmla="*/ 105162 w 491273"/>
                <a:gd name="connsiteY13" fmla="*/ 64050 h 584849"/>
                <a:gd name="connsiteX14" fmla="*/ 105162 w 491273"/>
                <a:gd name="connsiteY14" fmla="*/ 225468 h 584849"/>
                <a:gd name="connsiteX15" fmla="*/ 105162 w 491273"/>
                <a:gd name="connsiteY15" fmla="*/ 225468 h 584849"/>
                <a:gd name="connsiteX16" fmla="*/ 105162 w 491273"/>
                <a:gd name="connsiteY16" fmla="*/ 225468 h 584849"/>
                <a:gd name="connsiteX17" fmla="*/ 56034 w 491273"/>
                <a:gd name="connsiteY17" fmla="*/ 372850 h 584849"/>
                <a:gd name="connsiteX18" fmla="*/ 98143 w 491273"/>
                <a:gd name="connsiteY18" fmla="*/ 531929 h 584849"/>
                <a:gd name="connsiteX19" fmla="*/ 98143 w 491273"/>
                <a:gd name="connsiteY19" fmla="*/ 531929 h 584849"/>
                <a:gd name="connsiteX20" fmla="*/ 177683 w 491273"/>
                <a:gd name="connsiteY20" fmla="*/ 543626 h 584849"/>
                <a:gd name="connsiteX21" fmla="*/ 353138 w 491273"/>
                <a:gd name="connsiteY21" fmla="*/ 543626 h 584849"/>
                <a:gd name="connsiteX22" fmla="*/ 453732 w 491273"/>
                <a:gd name="connsiteY22" fmla="*/ 440692 h 584849"/>
                <a:gd name="connsiteX23" fmla="*/ 439696 w 491273"/>
                <a:gd name="connsiteY23" fmla="*/ 361153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273" h="584849">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grpFill/>
            <a:ln w="2334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F4A134F-9F05-4D10-8F90-D5BBBDC78A1A}"/>
                </a:ext>
              </a:extLst>
            </p:cNvPr>
            <p:cNvSpPr/>
            <p:nvPr/>
          </p:nvSpPr>
          <p:spPr>
            <a:xfrm>
              <a:off x="988313" y="705022"/>
              <a:ext cx="1914616" cy="1929923"/>
            </a:xfrm>
            <a:custGeom>
              <a:avLst/>
              <a:gdLst>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15289 w 1914616"/>
                <a:gd name="connsiteY15" fmla="*/ 1515903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07512 w 1914616"/>
                <a:gd name="connsiteY14" fmla="*/ 1539148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25000 w 1914616"/>
                <a:gd name="connsiteY14" fmla="*/ 1534151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 name="connsiteX0" fmla="*/ 1895064 w 1914616"/>
                <a:gd name="connsiteY0" fmla="*/ 1476543 h 1929923"/>
                <a:gd name="connsiteX1" fmla="*/ 1912499 w 1914616"/>
                <a:gd name="connsiteY1" fmla="*/ 1486317 h 1929923"/>
                <a:gd name="connsiteX2" fmla="*/ 1893480 w 1914616"/>
                <a:gd name="connsiteY2" fmla="*/ 1518016 h 1929923"/>
                <a:gd name="connsiteX3" fmla="*/ 1597623 w 1914616"/>
                <a:gd name="connsiteY3" fmla="*/ 1777947 h 1929923"/>
                <a:gd name="connsiteX4" fmla="*/ 1415882 w 1914616"/>
                <a:gd name="connsiteY4" fmla="*/ 1902629 h 1929923"/>
                <a:gd name="connsiteX5" fmla="*/ 1299653 w 1914616"/>
                <a:gd name="connsiteY5" fmla="*/ 1832892 h 1929923"/>
                <a:gd name="connsiteX6" fmla="*/ 1453921 w 1914616"/>
                <a:gd name="connsiteY6" fmla="*/ 1627905 h 1929923"/>
                <a:gd name="connsiteX7" fmla="*/ 1481394 w 1914616"/>
                <a:gd name="connsiteY7" fmla="*/ 1617339 h 1929923"/>
                <a:gd name="connsiteX8" fmla="*/ 1472941 w 1914616"/>
                <a:gd name="connsiteY8" fmla="*/ 1598319 h 1929923"/>
                <a:gd name="connsiteX9" fmla="*/ 1441242 w 1914616"/>
                <a:gd name="connsiteY9" fmla="*/ 1564507 h 1929923"/>
                <a:gd name="connsiteX10" fmla="*/ 1496186 w 1914616"/>
                <a:gd name="connsiteY10" fmla="*/ 1560281 h 1929923"/>
                <a:gd name="connsiteX11" fmla="*/ 1553244 w 1914616"/>
                <a:gd name="connsiteY11" fmla="*/ 1583527 h 1929923"/>
                <a:gd name="connsiteX12" fmla="*/ 1553244 w 1914616"/>
                <a:gd name="connsiteY12" fmla="*/ 1541262 h 1929923"/>
                <a:gd name="connsiteX13" fmla="*/ 1606076 w 1914616"/>
                <a:gd name="connsiteY13" fmla="*/ 1541262 h 1929923"/>
                <a:gd name="connsiteX14" fmla="*/ 1715007 w 1914616"/>
                <a:gd name="connsiteY14" fmla="*/ 1529154 h 1929923"/>
                <a:gd name="connsiteX15" fmla="*/ 1800299 w 1914616"/>
                <a:gd name="connsiteY15" fmla="*/ 1520899 h 1929923"/>
                <a:gd name="connsiteX16" fmla="*/ 1874460 w 1914616"/>
                <a:gd name="connsiteY16" fmla="*/ 1477864 h 1929923"/>
                <a:gd name="connsiteX17" fmla="*/ 1895064 w 1914616"/>
                <a:gd name="connsiteY17" fmla="*/ 1476543 h 1929923"/>
                <a:gd name="connsiteX18" fmla="*/ 1244180 w 1914616"/>
                <a:gd name="connsiteY18" fmla="*/ 1396504 h 1929923"/>
                <a:gd name="connsiteX19" fmla="*/ 1430676 w 1914616"/>
                <a:gd name="connsiteY19" fmla="*/ 1431372 h 1929923"/>
                <a:gd name="connsiteX20" fmla="*/ 1443355 w 1914616"/>
                <a:gd name="connsiteY20" fmla="*/ 1441939 h 1929923"/>
                <a:gd name="connsiteX21" fmla="*/ 1428562 w 1914616"/>
                <a:gd name="connsiteY21" fmla="*/ 1456732 h 1929923"/>
                <a:gd name="connsiteX22" fmla="*/ 1363051 w 1914616"/>
                <a:gd name="connsiteY22" fmla="*/ 1463072 h 1929923"/>
                <a:gd name="connsiteX23" fmla="*/ 1286973 w 1914616"/>
                <a:gd name="connsiteY23" fmla="*/ 1450392 h 1929923"/>
                <a:gd name="connsiteX24" fmla="*/ 1198217 w 1914616"/>
                <a:gd name="connsiteY24" fmla="*/ 1446166 h 1929923"/>
                <a:gd name="connsiteX25" fmla="*/ 1286973 w 1914616"/>
                <a:gd name="connsiteY25" fmla="*/ 1467298 h 1929923"/>
                <a:gd name="connsiteX26" fmla="*/ 1240482 w 1914616"/>
                <a:gd name="connsiteY26" fmla="*/ 1496883 h 1929923"/>
                <a:gd name="connsiteX27" fmla="*/ 1147498 w 1914616"/>
                <a:gd name="connsiteY27" fmla="*/ 1486317 h 1929923"/>
                <a:gd name="connsiteX28" fmla="*/ 1109460 w 1914616"/>
                <a:gd name="connsiteY28" fmla="*/ 1494770 h 1929923"/>
                <a:gd name="connsiteX29" fmla="*/ 1147498 w 1914616"/>
                <a:gd name="connsiteY29" fmla="*/ 1496883 h 1929923"/>
                <a:gd name="connsiteX30" fmla="*/ 1210896 w 1914616"/>
                <a:gd name="connsiteY30" fmla="*/ 1513790 h 1929923"/>
                <a:gd name="connsiteX31" fmla="*/ 1073535 w 1914616"/>
                <a:gd name="connsiteY31" fmla="*/ 1551829 h 1929923"/>
                <a:gd name="connsiteX32" fmla="*/ 898134 w 1914616"/>
                <a:gd name="connsiteY32" fmla="*/ 1581414 h 1929923"/>
                <a:gd name="connsiteX33" fmla="*/ 862209 w 1914616"/>
                <a:gd name="connsiteY33" fmla="*/ 1606773 h 1929923"/>
                <a:gd name="connsiteX34" fmla="*/ 813604 w 1914616"/>
                <a:gd name="connsiteY34" fmla="*/ 1638472 h 1929923"/>
                <a:gd name="connsiteX35" fmla="*/ 678355 w 1914616"/>
                <a:gd name="connsiteY35" fmla="*/ 1720889 h 1929923"/>
                <a:gd name="connsiteX36" fmla="*/ 342348 w 1914616"/>
                <a:gd name="connsiteY36" fmla="*/ 1870931 h 1929923"/>
                <a:gd name="connsiteX37" fmla="*/ 156381 w 1914616"/>
                <a:gd name="connsiteY37" fmla="*/ 1917423 h 1929923"/>
                <a:gd name="connsiteX38" fmla="*/ 57058 w 1914616"/>
                <a:gd name="connsiteY38" fmla="*/ 1908969 h 1929923"/>
                <a:gd name="connsiteX39" fmla="*/ 0 w 1914616"/>
                <a:gd name="connsiteY39" fmla="*/ 1809646 h 1929923"/>
                <a:gd name="connsiteX40" fmla="*/ 112003 w 1914616"/>
                <a:gd name="connsiteY40" fmla="*/ 1691303 h 1929923"/>
                <a:gd name="connsiteX41" fmla="*/ 416312 w 1914616"/>
                <a:gd name="connsiteY41" fmla="*/ 1598320 h 1929923"/>
                <a:gd name="connsiteX42" fmla="*/ 608618 w 1914616"/>
                <a:gd name="connsiteY42" fmla="*/ 1566621 h 1929923"/>
                <a:gd name="connsiteX43" fmla="*/ 836849 w 1914616"/>
                <a:gd name="connsiteY43" fmla="*/ 1511676 h 1929923"/>
                <a:gd name="connsiteX44" fmla="*/ 1048175 w 1914616"/>
                <a:gd name="connsiteY44" fmla="*/ 1412353 h 1929923"/>
                <a:gd name="connsiteX45" fmla="*/ 1244180 w 1914616"/>
                <a:gd name="connsiteY45" fmla="*/ 1396504 h 1929923"/>
                <a:gd name="connsiteX46" fmla="*/ 946179 w 1914616"/>
                <a:gd name="connsiteY46" fmla="*/ 991 h 1929923"/>
                <a:gd name="connsiteX47" fmla="*/ 982666 w 1914616"/>
                <a:gd name="connsiteY47" fmla="*/ 18162 h 1929923"/>
                <a:gd name="connsiteX48" fmla="*/ 1151726 w 1914616"/>
                <a:gd name="connsiteY48" fmla="*/ 70993 h 1929923"/>
                <a:gd name="connsiteX49" fmla="*/ 1155953 w 1914616"/>
                <a:gd name="connsiteY49" fmla="*/ 111145 h 1929923"/>
                <a:gd name="connsiteX50" fmla="*/ 1155953 w 1914616"/>
                <a:gd name="connsiteY50" fmla="*/ 208355 h 1929923"/>
                <a:gd name="connsiteX51" fmla="*/ 1117914 w 1914616"/>
                <a:gd name="connsiteY51" fmla="*/ 373189 h 1929923"/>
                <a:gd name="connsiteX52" fmla="*/ 1067196 w 1914616"/>
                <a:gd name="connsiteY52" fmla="*/ 493645 h 1929923"/>
                <a:gd name="connsiteX53" fmla="*/ 1016478 w 1914616"/>
                <a:gd name="connsiteY53" fmla="*/ 563382 h 1929923"/>
                <a:gd name="connsiteX54" fmla="*/ 989006 w 1914616"/>
                <a:gd name="connsiteY54" fmla="*/ 624667 h 1929923"/>
                <a:gd name="connsiteX55" fmla="*/ 965495 w 1914616"/>
                <a:gd name="connsiteY55" fmla="*/ 646328 h 1929923"/>
                <a:gd name="connsiteX56" fmla="*/ 959415 w 1914616"/>
                <a:gd name="connsiteY56" fmla="*/ 645000 h 1929923"/>
                <a:gd name="connsiteX57" fmla="*/ 880948 w 1914616"/>
                <a:gd name="connsiteY57" fmla="*/ 615551 h 1929923"/>
                <a:gd name="connsiteX58" fmla="*/ 856567 w 1914616"/>
                <a:gd name="connsiteY58" fmla="*/ 604576 h 1929923"/>
                <a:gd name="connsiteX59" fmla="*/ 773453 w 1914616"/>
                <a:gd name="connsiteY59" fmla="*/ 559156 h 1929923"/>
                <a:gd name="connsiteX60" fmla="*/ 846625 w 1914616"/>
                <a:gd name="connsiteY60" fmla="*/ 600101 h 1929923"/>
                <a:gd name="connsiteX61" fmla="*/ 856567 w 1914616"/>
                <a:gd name="connsiteY61" fmla="*/ 604576 h 1929923"/>
                <a:gd name="connsiteX62" fmla="*/ 867229 w 1914616"/>
                <a:gd name="connsiteY62" fmla="*/ 610403 h 1929923"/>
                <a:gd name="connsiteX63" fmla="*/ 880948 w 1914616"/>
                <a:gd name="connsiteY63" fmla="*/ 615551 h 1929923"/>
                <a:gd name="connsiteX64" fmla="*/ 934060 w 1914616"/>
                <a:gd name="connsiteY64" fmla="*/ 639460 h 1929923"/>
                <a:gd name="connsiteX65" fmla="*/ 959415 w 1914616"/>
                <a:gd name="connsiteY65" fmla="*/ 645000 h 1929923"/>
                <a:gd name="connsiteX66" fmla="*/ 978439 w 1914616"/>
                <a:gd name="connsiteY66" fmla="*/ 652139 h 1929923"/>
                <a:gd name="connsiteX67" fmla="*/ 984779 w 1914616"/>
                <a:gd name="connsiteY67" fmla="*/ 662705 h 1929923"/>
                <a:gd name="connsiteX68" fmla="*/ 955193 w 1914616"/>
                <a:gd name="connsiteY68" fmla="*/ 918410 h 1929923"/>
                <a:gd name="connsiteX69" fmla="*/ 938287 w 1914616"/>
                <a:gd name="connsiteY69" fmla="*/ 994487 h 1929923"/>
                <a:gd name="connsiteX70" fmla="*/ 921381 w 1914616"/>
                <a:gd name="connsiteY70" fmla="*/ 1030413 h 1929923"/>
                <a:gd name="connsiteX71" fmla="*/ 754433 w 1914616"/>
                <a:gd name="connsiteY71" fmla="*/ 797954 h 1929923"/>
                <a:gd name="connsiteX72" fmla="*/ 655111 w 1914616"/>
                <a:gd name="connsiteY72" fmla="*/ 728217 h 1929923"/>
                <a:gd name="connsiteX73" fmla="*/ 579033 w 1914616"/>
                <a:gd name="connsiteY73" fmla="*/ 508438 h 1929923"/>
                <a:gd name="connsiteX74" fmla="*/ 616511 w 1914616"/>
                <a:gd name="connsiteY74" fmla="*/ 312772 h 1929923"/>
                <a:gd name="connsiteX75" fmla="*/ 699489 w 1914616"/>
                <a:gd name="connsiteY75" fmla="*/ 333037 h 1929923"/>
                <a:gd name="connsiteX76" fmla="*/ 614958 w 1914616"/>
                <a:gd name="connsiteY76" fmla="*/ 265413 h 1929923"/>
                <a:gd name="connsiteX77" fmla="*/ 585372 w 1914616"/>
                <a:gd name="connsiteY77" fmla="*/ 197789 h 1929923"/>
                <a:gd name="connsiteX78" fmla="*/ 576920 w 1914616"/>
                <a:gd name="connsiteY78" fmla="*/ 101013 h 1929923"/>
                <a:gd name="connsiteX79" fmla="*/ 710055 w 1914616"/>
                <a:gd name="connsiteY79" fmla="*/ 229487 h 1929923"/>
                <a:gd name="connsiteX80" fmla="*/ 737527 w 1914616"/>
                <a:gd name="connsiteY80" fmla="*/ 157637 h 1929923"/>
                <a:gd name="connsiteX81" fmla="*/ 777680 w 1914616"/>
                <a:gd name="connsiteY81" fmla="*/ 115372 h 1929923"/>
                <a:gd name="connsiteX82" fmla="*/ 853757 w 1914616"/>
                <a:gd name="connsiteY82" fmla="*/ 60427 h 1929923"/>
                <a:gd name="connsiteX83" fmla="*/ 946179 w 1914616"/>
                <a:gd name="connsiteY83" fmla="*/ 991 h 192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914616" h="1929923">
                  <a:moveTo>
                    <a:pt x="1895064" y="1476543"/>
                  </a:moveTo>
                  <a:lnTo>
                    <a:pt x="1912499" y="1486317"/>
                  </a:lnTo>
                  <a:cubicBezTo>
                    <a:pt x="1920952" y="1503222"/>
                    <a:pt x="1901932" y="1507449"/>
                    <a:pt x="1893480" y="1518016"/>
                  </a:cubicBezTo>
                  <a:cubicBezTo>
                    <a:pt x="1802609" y="1613112"/>
                    <a:pt x="1696946" y="1691303"/>
                    <a:pt x="1597623" y="1777947"/>
                  </a:cubicBezTo>
                  <a:cubicBezTo>
                    <a:pt x="1542678" y="1826552"/>
                    <a:pt x="1479280" y="1864591"/>
                    <a:pt x="1415882" y="1902629"/>
                  </a:cubicBezTo>
                  <a:cubicBezTo>
                    <a:pt x="1335579" y="1921649"/>
                    <a:pt x="1318673" y="1911083"/>
                    <a:pt x="1299653" y="1832892"/>
                  </a:cubicBezTo>
                  <a:cubicBezTo>
                    <a:pt x="1270068" y="1710323"/>
                    <a:pt x="1322899" y="1638472"/>
                    <a:pt x="1453921" y="1627905"/>
                  </a:cubicBezTo>
                  <a:cubicBezTo>
                    <a:pt x="1464487" y="1627905"/>
                    <a:pt x="1475054" y="1627905"/>
                    <a:pt x="1481394" y="1617339"/>
                  </a:cubicBezTo>
                  <a:cubicBezTo>
                    <a:pt x="1485620" y="1608886"/>
                    <a:pt x="1479280" y="1604660"/>
                    <a:pt x="1472941" y="1598319"/>
                  </a:cubicBezTo>
                  <a:cubicBezTo>
                    <a:pt x="1462374" y="1585640"/>
                    <a:pt x="1432788" y="1583527"/>
                    <a:pt x="1441242" y="1564507"/>
                  </a:cubicBezTo>
                  <a:cubicBezTo>
                    <a:pt x="1451808" y="1543375"/>
                    <a:pt x="1477167" y="1556054"/>
                    <a:pt x="1496186" y="1560281"/>
                  </a:cubicBezTo>
                  <a:cubicBezTo>
                    <a:pt x="1515206" y="1568734"/>
                    <a:pt x="1536338" y="1570847"/>
                    <a:pt x="1553244" y="1583527"/>
                  </a:cubicBezTo>
                  <a:cubicBezTo>
                    <a:pt x="1563811" y="1566620"/>
                    <a:pt x="1536338" y="1556054"/>
                    <a:pt x="1553244" y="1541262"/>
                  </a:cubicBezTo>
                  <a:cubicBezTo>
                    <a:pt x="1572264" y="1520129"/>
                    <a:pt x="1589170" y="1526469"/>
                    <a:pt x="1606076" y="1541262"/>
                  </a:cubicBezTo>
                  <a:cubicBezTo>
                    <a:pt x="1642001" y="1589867"/>
                    <a:pt x="1618736" y="1597569"/>
                    <a:pt x="1715007" y="1529154"/>
                  </a:cubicBezTo>
                  <a:cubicBezTo>
                    <a:pt x="1743824" y="1568556"/>
                    <a:pt x="1732092" y="1565690"/>
                    <a:pt x="1800299" y="1520899"/>
                  </a:cubicBezTo>
                  <a:cubicBezTo>
                    <a:pt x="1808751" y="1533578"/>
                    <a:pt x="1855440" y="1494770"/>
                    <a:pt x="1874460" y="1477864"/>
                  </a:cubicBezTo>
                  <a:cubicBezTo>
                    <a:pt x="1880800" y="1479977"/>
                    <a:pt x="1888196" y="1477335"/>
                    <a:pt x="1895064" y="1476543"/>
                  </a:cubicBezTo>
                  <a:close/>
                  <a:moveTo>
                    <a:pt x="1244180" y="1396504"/>
                  </a:moveTo>
                  <a:cubicBezTo>
                    <a:pt x="1304408" y="1400202"/>
                    <a:pt x="1363051" y="1412353"/>
                    <a:pt x="1430676" y="1431372"/>
                  </a:cubicBezTo>
                  <a:cubicBezTo>
                    <a:pt x="1437015" y="1433485"/>
                    <a:pt x="1443355" y="1433485"/>
                    <a:pt x="1443355" y="1441939"/>
                  </a:cubicBezTo>
                  <a:cubicBezTo>
                    <a:pt x="1445468" y="1452505"/>
                    <a:pt x="1437015" y="1454618"/>
                    <a:pt x="1428562" y="1456732"/>
                  </a:cubicBezTo>
                  <a:cubicBezTo>
                    <a:pt x="1407429" y="1465184"/>
                    <a:pt x="1388411" y="1473638"/>
                    <a:pt x="1363051" y="1463072"/>
                  </a:cubicBezTo>
                  <a:cubicBezTo>
                    <a:pt x="1339805" y="1452505"/>
                    <a:pt x="1312333" y="1454618"/>
                    <a:pt x="1286973" y="1450392"/>
                  </a:cubicBezTo>
                  <a:cubicBezTo>
                    <a:pt x="1261615" y="1439826"/>
                    <a:pt x="1227802" y="1437712"/>
                    <a:pt x="1198217" y="1446166"/>
                  </a:cubicBezTo>
                  <a:cubicBezTo>
                    <a:pt x="1227802" y="1450392"/>
                    <a:pt x="1267955" y="1454618"/>
                    <a:pt x="1286973" y="1467298"/>
                  </a:cubicBezTo>
                  <a:cubicBezTo>
                    <a:pt x="1289087" y="1509563"/>
                    <a:pt x="1257388" y="1492658"/>
                    <a:pt x="1240482" y="1496883"/>
                  </a:cubicBezTo>
                  <a:cubicBezTo>
                    <a:pt x="1213009" y="1490544"/>
                    <a:pt x="1170744" y="1482091"/>
                    <a:pt x="1147498" y="1486317"/>
                  </a:cubicBezTo>
                  <a:cubicBezTo>
                    <a:pt x="1134819" y="1490544"/>
                    <a:pt x="1115800" y="1492658"/>
                    <a:pt x="1109460" y="1494770"/>
                  </a:cubicBezTo>
                  <a:cubicBezTo>
                    <a:pt x="1115800" y="1496883"/>
                    <a:pt x="1132705" y="1498997"/>
                    <a:pt x="1147498" y="1496883"/>
                  </a:cubicBezTo>
                  <a:cubicBezTo>
                    <a:pt x="1181310" y="1492658"/>
                    <a:pt x="1202443" y="1494770"/>
                    <a:pt x="1210896" y="1513790"/>
                  </a:cubicBezTo>
                  <a:cubicBezTo>
                    <a:pt x="1166518" y="1530696"/>
                    <a:pt x="1115800" y="1524356"/>
                    <a:pt x="1073535" y="1551829"/>
                  </a:cubicBezTo>
                  <a:cubicBezTo>
                    <a:pt x="1014363" y="1562395"/>
                    <a:pt x="957305" y="1572961"/>
                    <a:pt x="898134" y="1581414"/>
                  </a:cubicBezTo>
                  <a:cubicBezTo>
                    <a:pt x="881228" y="1583528"/>
                    <a:pt x="870662" y="1591980"/>
                    <a:pt x="862209" y="1606773"/>
                  </a:cubicBezTo>
                  <a:cubicBezTo>
                    <a:pt x="857982" y="1613113"/>
                    <a:pt x="832624" y="1625793"/>
                    <a:pt x="813604" y="1638472"/>
                  </a:cubicBezTo>
                  <a:lnTo>
                    <a:pt x="678355" y="1720889"/>
                  </a:lnTo>
                  <a:cubicBezTo>
                    <a:pt x="572693" y="1788513"/>
                    <a:pt x="467030" y="1839232"/>
                    <a:pt x="342348" y="1870931"/>
                  </a:cubicBezTo>
                  <a:cubicBezTo>
                    <a:pt x="333894" y="1873043"/>
                    <a:pt x="228231" y="1887837"/>
                    <a:pt x="156381" y="1917423"/>
                  </a:cubicBezTo>
                  <a:cubicBezTo>
                    <a:pt x="118343" y="1934328"/>
                    <a:pt x="84530" y="1936441"/>
                    <a:pt x="57058" y="1908969"/>
                  </a:cubicBezTo>
                  <a:cubicBezTo>
                    <a:pt x="29586" y="1879384"/>
                    <a:pt x="14793" y="1851911"/>
                    <a:pt x="0" y="1809646"/>
                  </a:cubicBezTo>
                  <a:cubicBezTo>
                    <a:pt x="69738" y="1750475"/>
                    <a:pt x="57058" y="1731456"/>
                    <a:pt x="112003" y="1691303"/>
                  </a:cubicBezTo>
                  <a:cubicBezTo>
                    <a:pt x="293743" y="1579301"/>
                    <a:pt x="369820" y="1600433"/>
                    <a:pt x="416312" y="1598320"/>
                  </a:cubicBezTo>
                  <a:cubicBezTo>
                    <a:pt x="469143" y="1591980"/>
                    <a:pt x="530428" y="1591980"/>
                    <a:pt x="608618" y="1566621"/>
                  </a:cubicBezTo>
                  <a:cubicBezTo>
                    <a:pt x="712168" y="1534922"/>
                    <a:pt x="762885" y="1532809"/>
                    <a:pt x="836849" y="1511676"/>
                  </a:cubicBezTo>
                  <a:cubicBezTo>
                    <a:pt x="934060" y="1486317"/>
                    <a:pt x="982665" y="1439826"/>
                    <a:pt x="1048175" y="1412353"/>
                  </a:cubicBezTo>
                  <a:cubicBezTo>
                    <a:pt x="1122139" y="1397560"/>
                    <a:pt x="1183952" y="1392805"/>
                    <a:pt x="1244180" y="1396504"/>
                  </a:cubicBezTo>
                  <a:close/>
                  <a:moveTo>
                    <a:pt x="946179" y="991"/>
                  </a:moveTo>
                  <a:cubicBezTo>
                    <a:pt x="959024" y="3105"/>
                    <a:pt x="971571" y="8652"/>
                    <a:pt x="982666" y="18162"/>
                  </a:cubicBezTo>
                  <a:cubicBezTo>
                    <a:pt x="1031271" y="51974"/>
                    <a:pt x="1096782" y="60427"/>
                    <a:pt x="1151726" y="70993"/>
                  </a:cubicBezTo>
                  <a:cubicBezTo>
                    <a:pt x="1153840" y="90013"/>
                    <a:pt x="1155953" y="98466"/>
                    <a:pt x="1155953" y="111145"/>
                  </a:cubicBezTo>
                  <a:lnTo>
                    <a:pt x="1155953" y="208355"/>
                  </a:lnTo>
                  <a:cubicBezTo>
                    <a:pt x="1122141" y="261186"/>
                    <a:pt x="1115801" y="307678"/>
                    <a:pt x="1117914" y="373189"/>
                  </a:cubicBezTo>
                  <a:cubicBezTo>
                    <a:pt x="1120027" y="417568"/>
                    <a:pt x="1098895" y="459833"/>
                    <a:pt x="1067196" y="493645"/>
                  </a:cubicBezTo>
                  <a:cubicBezTo>
                    <a:pt x="1048177" y="514777"/>
                    <a:pt x="1033384" y="529570"/>
                    <a:pt x="1016478" y="563382"/>
                  </a:cubicBezTo>
                  <a:cubicBezTo>
                    <a:pt x="1005912" y="586628"/>
                    <a:pt x="999572" y="605647"/>
                    <a:pt x="989006" y="624667"/>
                  </a:cubicBezTo>
                  <a:cubicBezTo>
                    <a:pt x="983723" y="638403"/>
                    <a:pt x="975269" y="644743"/>
                    <a:pt x="965495" y="646328"/>
                  </a:cubicBezTo>
                  <a:lnTo>
                    <a:pt x="959415" y="645000"/>
                  </a:lnTo>
                  <a:lnTo>
                    <a:pt x="880948" y="615551"/>
                  </a:lnTo>
                  <a:lnTo>
                    <a:pt x="856567" y="604576"/>
                  </a:lnTo>
                  <a:lnTo>
                    <a:pt x="773453" y="559156"/>
                  </a:lnTo>
                  <a:cubicBezTo>
                    <a:pt x="792472" y="576062"/>
                    <a:pt x="818360" y="588213"/>
                    <a:pt x="846625" y="600101"/>
                  </a:cubicBezTo>
                  <a:lnTo>
                    <a:pt x="856567" y="604576"/>
                  </a:lnTo>
                  <a:lnTo>
                    <a:pt x="867229" y="610403"/>
                  </a:lnTo>
                  <a:lnTo>
                    <a:pt x="880948" y="615551"/>
                  </a:lnTo>
                  <a:lnTo>
                    <a:pt x="934060" y="639460"/>
                  </a:lnTo>
                  <a:lnTo>
                    <a:pt x="959415" y="645000"/>
                  </a:lnTo>
                  <a:lnTo>
                    <a:pt x="978439" y="652139"/>
                  </a:lnTo>
                  <a:cubicBezTo>
                    <a:pt x="982666" y="654253"/>
                    <a:pt x="984779" y="658479"/>
                    <a:pt x="984779" y="662705"/>
                  </a:cubicBezTo>
                  <a:cubicBezTo>
                    <a:pt x="1001685" y="751463"/>
                    <a:pt x="965759" y="831766"/>
                    <a:pt x="955193" y="918410"/>
                  </a:cubicBezTo>
                  <a:cubicBezTo>
                    <a:pt x="953080" y="943769"/>
                    <a:pt x="944627" y="969128"/>
                    <a:pt x="938287" y="994487"/>
                  </a:cubicBezTo>
                  <a:cubicBezTo>
                    <a:pt x="925608" y="1002941"/>
                    <a:pt x="944627" y="1026186"/>
                    <a:pt x="921381" y="1030413"/>
                  </a:cubicBezTo>
                  <a:cubicBezTo>
                    <a:pt x="879116" y="943769"/>
                    <a:pt x="813605" y="871918"/>
                    <a:pt x="754433" y="797954"/>
                  </a:cubicBezTo>
                  <a:cubicBezTo>
                    <a:pt x="729075" y="768368"/>
                    <a:pt x="688922" y="749350"/>
                    <a:pt x="655111" y="728217"/>
                  </a:cubicBezTo>
                  <a:cubicBezTo>
                    <a:pt x="574806" y="677498"/>
                    <a:pt x="547334" y="595081"/>
                    <a:pt x="579033" y="508438"/>
                  </a:cubicBezTo>
                  <a:cubicBezTo>
                    <a:pt x="602279" y="451380"/>
                    <a:pt x="605945" y="374057"/>
                    <a:pt x="616511" y="312772"/>
                  </a:cubicBezTo>
                  <a:cubicBezTo>
                    <a:pt x="641870" y="325451"/>
                    <a:pt x="669903" y="366849"/>
                    <a:pt x="699489" y="333037"/>
                  </a:cubicBezTo>
                  <a:cubicBezTo>
                    <a:pt x="640318" y="333037"/>
                    <a:pt x="629751" y="320357"/>
                    <a:pt x="614958" y="265413"/>
                  </a:cubicBezTo>
                  <a:cubicBezTo>
                    <a:pt x="608619" y="242168"/>
                    <a:pt x="591712" y="225188"/>
                    <a:pt x="585372" y="197789"/>
                  </a:cubicBezTo>
                  <a:cubicBezTo>
                    <a:pt x="579033" y="170389"/>
                    <a:pt x="553673" y="130598"/>
                    <a:pt x="576920" y="101013"/>
                  </a:cubicBezTo>
                  <a:cubicBezTo>
                    <a:pt x="644544" y="98899"/>
                    <a:pt x="705828" y="136505"/>
                    <a:pt x="710055" y="229487"/>
                  </a:cubicBezTo>
                  <a:cubicBezTo>
                    <a:pt x="739641" y="212582"/>
                    <a:pt x="739641" y="185109"/>
                    <a:pt x="737527" y="157637"/>
                  </a:cubicBezTo>
                  <a:cubicBezTo>
                    <a:pt x="735414" y="128051"/>
                    <a:pt x="741754" y="109032"/>
                    <a:pt x="777680" y="115372"/>
                  </a:cubicBezTo>
                  <a:cubicBezTo>
                    <a:pt x="822058" y="123824"/>
                    <a:pt x="841077" y="96352"/>
                    <a:pt x="853757" y="60427"/>
                  </a:cubicBezTo>
                  <a:cubicBezTo>
                    <a:pt x="866436" y="19218"/>
                    <a:pt x="907645" y="-5348"/>
                    <a:pt x="946179" y="991"/>
                  </a:cubicBezTo>
                  <a:close/>
                </a:path>
              </a:pathLst>
            </a:custGeom>
            <a:grpFill/>
            <a:ln w="9525" cap="flat">
              <a:noFill/>
              <a:prstDash val="solid"/>
              <a:miter/>
            </a:ln>
          </p:spPr>
          <p:txBody>
            <a:bodyPr rtlCol="0" anchor="ctr"/>
            <a:lstStyle/>
            <a:p>
              <a:endParaRPr lang="en-US"/>
            </a:p>
          </p:txBody>
        </p:sp>
        <p:grpSp>
          <p:nvGrpSpPr>
            <p:cNvPr id="12" name="Group 11">
              <a:extLst>
                <a:ext uri="{FF2B5EF4-FFF2-40B4-BE49-F238E27FC236}">
                  <a16:creationId xmlns:a16="http://schemas.microsoft.com/office/drawing/2014/main" id="{E5F9C0EC-A17E-433A-8DA0-F9E36EE2B618}"/>
                </a:ext>
              </a:extLst>
            </p:cNvPr>
            <p:cNvGrpSpPr/>
            <p:nvPr/>
          </p:nvGrpSpPr>
          <p:grpSpPr>
            <a:xfrm>
              <a:off x="1314164" y="2864343"/>
              <a:ext cx="1013391" cy="285088"/>
              <a:chOff x="8963351" y="2835327"/>
              <a:chExt cx="1121835" cy="315595"/>
            </a:xfrm>
            <a:grpFill/>
          </p:grpSpPr>
          <p:sp>
            <p:nvSpPr>
              <p:cNvPr id="16" name="Freeform: Shape 15">
                <a:extLst>
                  <a:ext uri="{FF2B5EF4-FFF2-40B4-BE49-F238E27FC236}">
                    <a16:creationId xmlns:a16="http://schemas.microsoft.com/office/drawing/2014/main" id="{C2A4C65E-0C75-4DB0-82EF-744D0558FF37}"/>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grpFill/>
              <a:ln w="2334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AB7B3CA-67A1-4869-BE7B-1BEA69037B5E}"/>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grpFill/>
              <a:ln w="2334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D98CE6B-6D12-45B9-A830-4F286947E6BE}"/>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grpFill/>
              <a:ln w="2334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65AE8CE-85F5-4CEF-80A8-3599D73F25D1}"/>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grpFill/>
              <a:ln w="2334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FC040DF-8608-444D-92AC-39F0AE68CB07}"/>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grpFill/>
              <a:ln w="2334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389FFD7-DE4F-47D1-9314-82320CDDE13E}"/>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grpFill/>
              <a:ln w="23341" cap="flat">
                <a:noFill/>
                <a:prstDash val="solid"/>
                <a:miter/>
              </a:ln>
            </p:spPr>
            <p:txBody>
              <a:bodyPr rtlCol="0" anchor="ctr"/>
              <a:lstStyle/>
              <a:p>
                <a:endParaRPr lang="en-US"/>
              </a:p>
            </p:txBody>
          </p:sp>
        </p:grpSp>
        <p:sp>
          <p:nvSpPr>
            <p:cNvPr id="13" name="Freeform: Shape 12">
              <a:extLst>
                <a:ext uri="{FF2B5EF4-FFF2-40B4-BE49-F238E27FC236}">
                  <a16:creationId xmlns:a16="http://schemas.microsoft.com/office/drawing/2014/main" id="{E972D6D6-3A17-4A2E-AAB1-897CF6022D4F}"/>
                </a:ext>
              </a:extLst>
            </p:cNvPr>
            <p:cNvSpPr/>
            <p:nvPr/>
          </p:nvSpPr>
          <p:spPr>
            <a:xfrm>
              <a:off x="1909694" y="1707401"/>
              <a:ext cx="217666" cy="1291202"/>
            </a:xfrm>
            <a:custGeom>
              <a:avLst/>
              <a:gdLst>
                <a:gd name="connsiteX0" fmla="*/ 200760 w 217666"/>
                <a:gd name="connsiteY0" fmla="*/ 1217238 h 1291202"/>
                <a:gd name="connsiteX1" fmla="*/ 217666 w 217666"/>
                <a:gd name="connsiteY1" fmla="*/ 1232030 h 1291202"/>
                <a:gd name="connsiteX2" fmla="*/ 202873 w 217666"/>
                <a:gd name="connsiteY2" fmla="*/ 1251050 h 1291202"/>
                <a:gd name="connsiteX3" fmla="*/ 183853 w 217666"/>
                <a:gd name="connsiteY3" fmla="*/ 1236257 h 1291202"/>
                <a:gd name="connsiteX4" fmla="*/ 200760 w 217666"/>
                <a:gd name="connsiteY4" fmla="*/ 1217238 h 1291202"/>
                <a:gd name="connsiteX5" fmla="*/ 188082 w 217666"/>
                <a:gd name="connsiteY5" fmla="*/ 929834 h 1291202"/>
                <a:gd name="connsiteX6" fmla="*/ 204988 w 217666"/>
                <a:gd name="connsiteY6" fmla="*/ 950967 h 1291202"/>
                <a:gd name="connsiteX7" fmla="*/ 181742 w 217666"/>
                <a:gd name="connsiteY7" fmla="*/ 969987 h 1291202"/>
                <a:gd name="connsiteX8" fmla="*/ 166949 w 217666"/>
                <a:gd name="connsiteY8" fmla="*/ 946740 h 1291202"/>
                <a:gd name="connsiteX9" fmla="*/ 188082 w 217666"/>
                <a:gd name="connsiteY9" fmla="*/ 929834 h 1291202"/>
                <a:gd name="connsiteX10" fmla="*/ 128909 w 217666"/>
                <a:gd name="connsiteY10" fmla="*/ 657225 h 1291202"/>
                <a:gd name="connsiteX11" fmla="*/ 141589 w 217666"/>
                <a:gd name="connsiteY11" fmla="*/ 674131 h 1291202"/>
                <a:gd name="connsiteX12" fmla="*/ 124682 w 217666"/>
                <a:gd name="connsiteY12" fmla="*/ 691037 h 1291202"/>
                <a:gd name="connsiteX13" fmla="*/ 109890 w 217666"/>
                <a:gd name="connsiteY13" fmla="*/ 672017 h 1291202"/>
                <a:gd name="connsiteX14" fmla="*/ 128909 w 217666"/>
                <a:gd name="connsiteY14" fmla="*/ 657225 h 1291202"/>
                <a:gd name="connsiteX15" fmla="*/ 69737 w 217666"/>
                <a:gd name="connsiteY15" fmla="*/ 623411 h 1291202"/>
                <a:gd name="connsiteX16" fmla="*/ 88757 w 217666"/>
                <a:gd name="connsiteY16" fmla="*/ 648770 h 1291202"/>
                <a:gd name="connsiteX17" fmla="*/ 120456 w 217666"/>
                <a:gd name="connsiteY17" fmla="*/ 828398 h 1291202"/>
                <a:gd name="connsiteX18" fmla="*/ 164834 w 217666"/>
                <a:gd name="connsiteY18" fmla="*/ 980552 h 1291202"/>
                <a:gd name="connsiteX19" fmla="*/ 173288 w 217666"/>
                <a:gd name="connsiteY19" fmla="*/ 1219351 h 1291202"/>
                <a:gd name="connsiteX20" fmla="*/ 147928 w 217666"/>
                <a:gd name="connsiteY20" fmla="*/ 1291202 h 1291202"/>
                <a:gd name="connsiteX21" fmla="*/ 137362 w 217666"/>
                <a:gd name="connsiteY21" fmla="*/ 1289088 h 1291202"/>
                <a:gd name="connsiteX22" fmla="*/ 158495 w 217666"/>
                <a:gd name="connsiteY22" fmla="*/ 1217238 h 1291202"/>
                <a:gd name="connsiteX23" fmla="*/ 150042 w 217666"/>
                <a:gd name="connsiteY23" fmla="*/ 980552 h 1291202"/>
                <a:gd name="connsiteX24" fmla="*/ 105663 w 217666"/>
                <a:gd name="connsiteY24" fmla="*/ 800925 h 1291202"/>
                <a:gd name="connsiteX25" fmla="*/ 69737 w 217666"/>
                <a:gd name="connsiteY25" fmla="*/ 623411 h 1291202"/>
                <a:gd name="connsiteX26" fmla="*/ 50719 w 217666"/>
                <a:gd name="connsiteY26" fmla="*/ 120456 h 1291202"/>
                <a:gd name="connsiteX27" fmla="*/ 67625 w 217666"/>
                <a:gd name="connsiteY27" fmla="*/ 137363 h 1291202"/>
                <a:gd name="connsiteX28" fmla="*/ 52832 w 217666"/>
                <a:gd name="connsiteY28" fmla="*/ 154269 h 1291202"/>
                <a:gd name="connsiteX29" fmla="*/ 33812 w 217666"/>
                <a:gd name="connsiteY29" fmla="*/ 139476 h 1291202"/>
                <a:gd name="connsiteX30" fmla="*/ 50719 w 217666"/>
                <a:gd name="connsiteY30" fmla="*/ 120456 h 1291202"/>
                <a:gd name="connsiteX31" fmla="*/ 8454 w 217666"/>
                <a:gd name="connsiteY31" fmla="*/ 0 h 1291202"/>
                <a:gd name="connsiteX32" fmla="*/ 10567 w 217666"/>
                <a:gd name="connsiteY32" fmla="*/ 99323 h 1291202"/>
                <a:gd name="connsiteX33" fmla="*/ 23247 w 217666"/>
                <a:gd name="connsiteY33" fmla="*/ 226119 h 1291202"/>
                <a:gd name="connsiteX34" fmla="*/ 42266 w 217666"/>
                <a:gd name="connsiteY34" fmla="*/ 460692 h 1291202"/>
                <a:gd name="connsiteX35" fmla="*/ 25360 w 217666"/>
                <a:gd name="connsiteY35" fmla="*/ 469144 h 1291202"/>
                <a:gd name="connsiteX36" fmla="*/ 2114 w 217666"/>
                <a:gd name="connsiteY36" fmla="*/ 109890 h 1291202"/>
                <a:gd name="connsiteX37" fmla="*/ 0 w 217666"/>
                <a:gd name="connsiteY37" fmla="*/ 29586 h 1291202"/>
                <a:gd name="connsiteX38" fmla="*/ 8454 w 217666"/>
                <a:gd name="connsiteY38" fmla="*/ 0 h 129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7666" h="1291202">
                  <a:moveTo>
                    <a:pt x="200760" y="1217238"/>
                  </a:moveTo>
                  <a:cubicBezTo>
                    <a:pt x="209213" y="1215124"/>
                    <a:pt x="215553" y="1221464"/>
                    <a:pt x="217666" y="1232030"/>
                  </a:cubicBezTo>
                  <a:cubicBezTo>
                    <a:pt x="217666" y="1242597"/>
                    <a:pt x="213440" y="1248937"/>
                    <a:pt x="202873" y="1251050"/>
                  </a:cubicBezTo>
                  <a:cubicBezTo>
                    <a:pt x="192307" y="1251050"/>
                    <a:pt x="185967" y="1244710"/>
                    <a:pt x="183853" y="1236257"/>
                  </a:cubicBezTo>
                  <a:cubicBezTo>
                    <a:pt x="183853" y="1225691"/>
                    <a:pt x="190194" y="1219351"/>
                    <a:pt x="200760" y="1217238"/>
                  </a:cubicBezTo>
                  <a:close/>
                  <a:moveTo>
                    <a:pt x="188082" y="929834"/>
                  </a:moveTo>
                  <a:cubicBezTo>
                    <a:pt x="198648" y="931948"/>
                    <a:pt x="207101" y="940401"/>
                    <a:pt x="204988" y="950967"/>
                  </a:cubicBezTo>
                  <a:cubicBezTo>
                    <a:pt x="204988" y="963647"/>
                    <a:pt x="196534" y="974214"/>
                    <a:pt x="181742" y="969987"/>
                  </a:cubicBezTo>
                  <a:cubicBezTo>
                    <a:pt x="169062" y="967873"/>
                    <a:pt x="164835" y="957307"/>
                    <a:pt x="166949" y="946740"/>
                  </a:cubicBezTo>
                  <a:cubicBezTo>
                    <a:pt x="169062" y="936174"/>
                    <a:pt x="175401" y="929834"/>
                    <a:pt x="188082" y="929834"/>
                  </a:cubicBezTo>
                  <a:close/>
                  <a:moveTo>
                    <a:pt x="128909" y="657225"/>
                  </a:moveTo>
                  <a:cubicBezTo>
                    <a:pt x="137362" y="659338"/>
                    <a:pt x="143702" y="665678"/>
                    <a:pt x="141589" y="674131"/>
                  </a:cubicBezTo>
                  <a:cubicBezTo>
                    <a:pt x="141589" y="684697"/>
                    <a:pt x="135249" y="691037"/>
                    <a:pt x="124682" y="691037"/>
                  </a:cubicBezTo>
                  <a:cubicBezTo>
                    <a:pt x="114116" y="688924"/>
                    <a:pt x="107776" y="684697"/>
                    <a:pt x="109890" y="672017"/>
                  </a:cubicBezTo>
                  <a:cubicBezTo>
                    <a:pt x="112003" y="661451"/>
                    <a:pt x="118343" y="655111"/>
                    <a:pt x="128909" y="657225"/>
                  </a:cubicBezTo>
                  <a:close/>
                  <a:moveTo>
                    <a:pt x="69737" y="623411"/>
                  </a:moveTo>
                  <a:cubicBezTo>
                    <a:pt x="86644" y="623411"/>
                    <a:pt x="86644" y="636091"/>
                    <a:pt x="88757" y="648770"/>
                  </a:cubicBezTo>
                  <a:cubicBezTo>
                    <a:pt x="103550" y="707942"/>
                    <a:pt x="122569" y="765000"/>
                    <a:pt x="120456" y="828398"/>
                  </a:cubicBezTo>
                  <a:cubicBezTo>
                    <a:pt x="118343" y="879116"/>
                    <a:pt x="139476" y="931948"/>
                    <a:pt x="164834" y="980552"/>
                  </a:cubicBezTo>
                  <a:cubicBezTo>
                    <a:pt x="204987" y="1058743"/>
                    <a:pt x="224007" y="1136933"/>
                    <a:pt x="173288" y="1219351"/>
                  </a:cubicBezTo>
                  <a:cubicBezTo>
                    <a:pt x="160608" y="1240483"/>
                    <a:pt x="156382" y="1267956"/>
                    <a:pt x="147928" y="1291202"/>
                  </a:cubicBezTo>
                  <a:cubicBezTo>
                    <a:pt x="143702" y="1291202"/>
                    <a:pt x="141589" y="1289088"/>
                    <a:pt x="137362" y="1289088"/>
                  </a:cubicBezTo>
                  <a:cubicBezTo>
                    <a:pt x="143702" y="1265843"/>
                    <a:pt x="145815" y="1238370"/>
                    <a:pt x="158495" y="1217238"/>
                  </a:cubicBezTo>
                  <a:cubicBezTo>
                    <a:pt x="207100" y="1134820"/>
                    <a:pt x="188081" y="1056630"/>
                    <a:pt x="150042" y="980552"/>
                  </a:cubicBezTo>
                  <a:cubicBezTo>
                    <a:pt x="122569" y="923494"/>
                    <a:pt x="101436" y="864323"/>
                    <a:pt x="105663" y="800925"/>
                  </a:cubicBezTo>
                  <a:cubicBezTo>
                    <a:pt x="109890" y="739640"/>
                    <a:pt x="73964" y="684696"/>
                    <a:pt x="69737" y="623411"/>
                  </a:cubicBezTo>
                  <a:close/>
                  <a:moveTo>
                    <a:pt x="50719" y="120456"/>
                  </a:moveTo>
                  <a:cubicBezTo>
                    <a:pt x="61286" y="120456"/>
                    <a:pt x="67625" y="126797"/>
                    <a:pt x="67625" y="137363"/>
                  </a:cubicBezTo>
                  <a:cubicBezTo>
                    <a:pt x="67625" y="147930"/>
                    <a:pt x="63399" y="154269"/>
                    <a:pt x="52832" y="154269"/>
                  </a:cubicBezTo>
                  <a:cubicBezTo>
                    <a:pt x="42266" y="154269"/>
                    <a:pt x="35926" y="150043"/>
                    <a:pt x="33812" y="139476"/>
                  </a:cubicBezTo>
                  <a:cubicBezTo>
                    <a:pt x="33812" y="128910"/>
                    <a:pt x="40153" y="124683"/>
                    <a:pt x="50719" y="120456"/>
                  </a:cubicBezTo>
                  <a:close/>
                  <a:moveTo>
                    <a:pt x="8454" y="0"/>
                  </a:moveTo>
                  <a:cubicBezTo>
                    <a:pt x="8454" y="35926"/>
                    <a:pt x="10567" y="63399"/>
                    <a:pt x="10567" y="99323"/>
                  </a:cubicBezTo>
                  <a:cubicBezTo>
                    <a:pt x="12681" y="139476"/>
                    <a:pt x="21133" y="190194"/>
                    <a:pt x="23247" y="226119"/>
                  </a:cubicBezTo>
                  <a:cubicBezTo>
                    <a:pt x="27474" y="291631"/>
                    <a:pt x="42266" y="458578"/>
                    <a:pt x="42266" y="460692"/>
                  </a:cubicBezTo>
                  <a:cubicBezTo>
                    <a:pt x="33814" y="462805"/>
                    <a:pt x="33814" y="464917"/>
                    <a:pt x="25360" y="469144"/>
                  </a:cubicBezTo>
                  <a:cubicBezTo>
                    <a:pt x="6341" y="350802"/>
                    <a:pt x="10567" y="221893"/>
                    <a:pt x="2114" y="109890"/>
                  </a:cubicBezTo>
                  <a:cubicBezTo>
                    <a:pt x="-2113" y="80305"/>
                    <a:pt x="2114" y="54945"/>
                    <a:pt x="0" y="29586"/>
                  </a:cubicBezTo>
                  <a:cubicBezTo>
                    <a:pt x="4227" y="10566"/>
                    <a:pt x="4227" y="14793"/>
                    <a:pt x="8454" y="0"/>
                  </a:cubicBezTo>
                  <a:close/>
                </a:path>
              </a:pathLst>
            </a:custGeom>
            <a:grp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C3898C49-F9BC-4092-B007-970A80368E3F}"/>
                </a:ext>
              </a:extLst>
            </p:cNvPr>
            <p:cNvSpPr/>
            <p:nvPr/>
          </p:nvSpPr>
          <p:spPr>
            <a:xfrm>
              <a:off x="971407" y="764890"/>
              <a:ext cx="1967442" cy="1883145"/>
            </a:xfrm>
            <a:custGeom>
              <a:avLst/>
              <a:gdLst>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37774 w 1967442"/>
                <a:gd name="connsiteY50" fmla="*/ 1684267 h 1883145"/>
                <a:gd name="connsiteX51" fmla="*/ 1889252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37774 w 1967442"/>
                <a:gd name="connsiteY50" fmla="*/ 1684267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64486 w 1967442"/>
                <a:gd name="connsiteY49" fmla="*/ 1811063 h 1883145"/>
                <a:gd name="connsiteX50" fmla="*/ 1654300 w 1967442"/>
                <a:gd name="connsiteY50" fmla="*/ 1692529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92529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05777 w 1967442"/>
                <a:gd name="connsiteY51" fmla="*/ 1462374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19548 w 1967442"/>
                <a:gd name="connsiteY51" fmla="*/ 1459620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 name="connsiteX0" fmla="*/ 16907 w 1967442"/>
                <a:gd name="connsiteY0" fmla="*/ 1749777 h 1883145"/>
                <a:gd name="connsiteX1" fmla="*/ 59172 w 1967442"/>
                <a:gd name="connsiteY1" fmla="*/ 1832195 h 1883145"/>
                <a:gd name="connsiteX2" fmla="*/ 173288 w 1967442"/>
                <a:gd name="connsiteY2" fmla="*/ 1857554 h 1883145"/>
                <a:gd name="connsiteX3" fmla="*/ 323329 w 1967442"/>
                <a:gd name="connsiteY3" fmla="*/ 1817402 h 1883145"/>
                <a:gd name="connsiteX4" fmla="*/ 359255 w 1967442"/>
                <a:gd name="connsiteY4" fmla="*/ 1811062 h 1883145"/>
                <a:gd name="connsiteX5" fmla="*/ 346576 w 1967442"/>
                <a:gd name="connsiteY5" fmla="*/ 1851215 h 1883145"/>
                <a:gd name="connsiteX6" fmla="*/ 327556 w 1967442"/>
                <a:gd name="connsiteY6" fmla="*/ 1825855 h 1883145"/>
                <a:gd name="connsiteX7" fmla="*/ 177515 w 1967442"/>
                <a:gd name="connsiteY7" fmla="*/ 1872347 h 1883145"/>
                <a:gd name="connsiteX8" fmla="*/ 50719 w 1967442"/>
                <a:gd name="connsiteY8" fmla="*/ 1842761 h 1883145"/>
                <a:gd name="connsiteX9" fmla="*/ 12680 w 1967442"/>
                <a:gd name="connsiteY9" fmla="*/ 1779363 h 1883145"/>
                <a:gd name="connsiteX10" fmla="*/ 0 w 1967442"/>
                <a:gd name="connsiteY10" fmla="*/ 1751891 h 1883145"/>
                <a:gd name="connsiteX11" fmla="*/ 16907 w 1967442"/>
                <a:gd name="connsiteY11" fmla="*/ 1749777 h 1883145"/>
                <a:gd name="connsiteX12" fmla="*/ 1572262 w 1967442"/>
                <a:gd name="connsiteY12" fmla="*/ 1487733 h 1883145"/>
                <a:gd name="connsiteX13" fmla="*/ 1587056 w 1967442"/>
                <a:gd name="connsiteY13" fmla="*/ 1536339 h 1883145"/>
                <a:gd name="connsiteX14" fmla="*/ 1532111 w 1967442"/>
                <a:gd name="connsiteY14" fmla="*/ 1513093 h 1883145"/>
                <a:gd name="connsiteX15" fmla="*/ 1515204 w 1967442"/>
                <a:gd name="connsiteY15" fmla="*/ 1500413 h 1883145"/>
                <a:gd name="connsiteX16" fmla="*/ 1532111 w 1967442"/>
                <a:gd name="connsiteY16" fmla="*/ 1502526 h 1883145"/>
                <a:gd name="connsiteX17" fmla="*/ 1580716 w 1967442"/>
                <a:gd name="connsiteY17" fmla="*/ 1529998 h 1883145"/>
                <a:gd name="connsiteX18" fmla="*/ 1572262 w 1967442"/>
                <a:gd name="connsiteY18" fmla="*/ 1487733 h 1883145"/>
                <a:gd name="connsiteX19" fmla="*/ 1697209 w 1967442"/>
                <a:gd name="connsiteY19" fmla="*/ 1483508 h 1883145"/>
                <a:gd name="connsiteX20" fmla="*/ 1709624 w 1967442"/>
                <a:gd name="connsiteY20" fmla="*/ 1487734 h 1883145"/>
                <a:gd name="connsiteX21" fmla="*/ 1682151 w 1967442"/>
                <a:gd name="connsiteY21" fmla="*/ 1510981 h 1883145"/>
                <a:gd name="connsiteX22" fmla="*/ 1625093 w 1967442"/>
                <a:gd name="connsiteY22" fmla="*/ 1489848 h 1883145"/>
                <a:gd name="connsiteX23" fmla="*/ 1646226 w 1967442"/>
                <a:gd name="connsiteY23" fmla="*/ 1487734 h 1883145"/>
                <a:gd name="connsiteX24" fmla="*/ 1644113 w 1967442"/>
                <a:gd name="connsiteY24" fmla="*/ 1508867 h 1883145"/>
                <a:gd name="connsiteX25" fmla="*/ 1667358 w 1967442"/>
                <a:gd name="connsiteY25" fmla="*/ 1508867 h 1883145"/>
                <a:gd name="connsiteX26" fmla="*/ 1686378 w 1967442"/>
                <a:gd name="connsiteY26" fmla="*/ 1485621 h 1883145"/>
                <a:gd name="connsiteX27" fmla="*/ 1697209 w 1967442"/>
                <a:gd name="connsiteY27" fmla="*/ 1483508 h 1883145"/>
                <a:gd name="connsiteX28" fmla="*/ 1800494 w 1967442"/>
                <a:gd name="connsiteY28" fmla="*/ 1459997 h 1883145"/>
                <a:gd name="connsiteX29" fmla="*/ 1808947 w 1967442"/>
                <a:gd name="connsiteY29" fmla="*/ 1462375 h 1883145"/>
                <a:gd name="connsiteX30" fmla="*/ 1787814 w 1967442"/>
                <a:gd name="connsiteY30" fmla="*/ 1485621 h 1883145"/>
                <a:gd name="connsiteX31" fmla="*/ 1745549 w 1967442"/>
                <a:gd name="connsiteY31" fmla="*/ 1464488 h 1883145"/>
                <a:gd name="connsiteX32" fmla="*/ 1762456 w 1967442"/>
                <a:gd name="connsiteY32" fmla="*/ 1464488 h 1883145"/>
                <a:gd name="connsiteX33" fmla="*/ 1760342 w 1967442"/>
                <a:gd name="connsiteY33" fmla="*/ 1485621 h 1883145"/>
                <a:gd name="connsiteX34" fmla="*/ 1777248 w 1967442"/>
                <a:gd name="connsiteY34" fmla="*/ 1485621 h 1883145"/>
                <a:gd name="connsiteX35" fmla="*/ 1792041 w 1967442"/>
                <a:gd name="connsiteY35" fmla="*/ 1462375 h 1883145"/>
                <a:gd name="connsiteX36" fmla="*/ 1800494 w 1967442"/>
                <a:gd name="connsiteY36" fmla="*/ 1459997 h 1883145"/>
                <a:gd name="connsiteX37" fmla="*/ 1187122 w 1967442"/>
                <a:gd name="connsiteY37" fmla="*/ 1428033 h 1883145"/>
                <a:gd name="connsiteX38" fmla="*/ 1255275 w 1967442"/>
                <a:gd name="connsiteY38" fmla="*/ 1439128 h 1883145"/>
                <a:gd name="connsiteX39" fmla="*/ 1227802 w 1967442"/>
                <a:gd name="connsiteY39" fmla="*/ 1456034 h 1883145"/>
                <a:gd name="connsiteX40" fmla="*/ 1122139 w 1967442"/>
                <a:gd name="connsiteY40" fmla="*/ 1439128 h 1883145"/>
                <a:gd name="connsiteX41" fmla="*/ 1187122 w 1967442"/>
                <a:gd name="connsiteY41" fmla="*/ 1428033 h 1883145"/>
                <a:gd name="connsiteX42" fmla="*/ 1923328 w 1967442"/>
                <a:gd name="connsiteY42" fmla="*/ 1407165 h 1883145"/>
                <a:gd name="connsiteX43" fmla="*/ 1942084 w 1967442"/>
                <a:gd name="connsiteY43" fmla="*/ 1430675 h 1883145"/>
                <a:gd name="connsiteX44" fmla="*/ 1967442 w 1967442"/>
                <a:gd name="connsiteY44" fmla="*/ 1447581 h 1883145"/>
                <a:gd name="connsiteX45" fmla="*/ 1868120 w 1967442"/>
                <a:gd name="connsiteY45" fmla="*/ 1517319 h 1883145"/>
                <a:gd name="connsiteX46" fmla="*/ 1544791 w 1967442"/>
                <a:gd name="connsiteY46" fmla="*/ 1792043 h 1883145"/>
                <a:gd name="connsiteX47" fmla="*/ 1441240 w 1967442"/>
                <a:gd name="connsiteY47" fmla="*/ 1851214 h 1883145"/>
                <a:gd name="connsiteX48" fmla="*/ 1432787 w 1967442"/>
                <a:gd name="connsiteY48" fmla="*/ 1842761 h 1883145"/>
                <a:gd name="connsiteX49" fmla="*/ 1475503 w 1967442"/>
                <a:gd name="connsiteY49" fmla="*/ 1819326 h 1883145"/>
                <a:gd name="connsiteX50" fmla="*/ 1654300 w 1967442"/>
                <a:gd name="connsiteY50" fmla="*/ 1689775 h 1883145"/>
                <a:gd name="connsiteX51" fmla="*/ 1914039 w 1967442"/>
                <a:gd name="connsiteY51" fmla="*/ 1459620 h 1883145"/>
                <a:gd name="connsiteX52" fmla="*/ 1893478 w 1967442"/>
                <a:gd name="connsiteY52" fmla="*/ 1420109 h 1883145"/>
                <a:gd name="connsiteX53" fmla="*/ 1923328 w 1967442"/>
                <a:gd name="connsiteY53" fmla="*/ 1407165 h 1883145"/>
                <a:gd name="connsiteX54" fmla="*/ 1238469 w 1967442"/>
                <a:gd name="connsiteY54" fmla="*/ 1382533 h 1883145"/>
                <a:gd name="connsiteX55" fmla="*/ 1261880 w 1967442"/>
                <a:gd name="connsiteY55" fmla="*/ 1382599 h 1883145"/>
                <a:gd name="connsiteX56" fmla="*/ 1301768 w 1967442"/>
                <a:gd name="connsiteY56" fmla="*/ 1392637 h 1883145"/>
                <a:gd name="connsiteX57" fmla="*/ 1301768 w 1967442"/>
                <a:gd name="connsiteY57" fmla="*/ 1409543 h 1883145"/>
                <a:gd name="connsiteX58" fmla="*/ 1210896 w 1967442"/>
                <a:gd name="connsiteY58" fmla="*/ 1388410 h 1883145"/>
                <a:gd name="connsiteX59" fmla="*/ 1238469 w 1967442"/>
                <a:gd name="connsiteY59" fmla="*/ 1382533 h 1883145"/>
                <a:gd name="connsiteX60" fmla="*/ 657224 w 1967442"/>
                <a:gd name="connsiteY60" fmla="*/ 128910 h 1883145"/>
                <a:gd name="connsiteX61" fmla="*/ 659336 w 1967442"/>
                <a:gd name="connsiteY61" fmla="*/ 147929 h 1883145"/>
                <a:gd name="connsiteX62" fmla="*/ 663563 w 1967442"/>
                <a:gd name="connsiteY62" fmla="*/ 196534 h 1883145"/>
                <a:gd name="connsiteX63" fmla="*/ 636091 w 1967442"/>
                <a:gd name="connsiteY63" fmla="*/ 152155 h 1883145"/>
                <a:gd name="connsiteX64" fmla="*/ 640317 w 1967442"/>
                <a:gd name="connsiteY64" fmla="*/ 133136 h 1883145"/>
                <a:gd name="connsiteX65" fmla="*/ 657224 w 1967442"/>
                <a:gd name="connsiteY65" fmla="*/ 128910 h 1883145"/>
                <a:gd name="connsiteX66" fmla="*/ 589599 w 1967442"/>
                <a:gd name="connsiteY66" fmla="*/ 31698 h 1883145"/>
                <a:gd name="connsiteX67" fmla="*/ 598052 w 1967442"/>
                <a:gd name="connsiteY67" fmla="*/ 42264 h 1883145"/>
                <a:gd name="connsiteX68" fmla="*/ 642430 w 1967442"/>
                <a:gd name="connsiteY68" fmla="*/ 224006 h 1883145"/>
                <a:gd name="connsiteX69" fmla="*/ 678356 w 1967442"/>
                <a:gd name="connsiteY69" fmla="*/ 262044 h 1883145"/>
                <a:gd name="connsiteX70" fmla="*/ 710055 w 1967442"/>
                <a:gd name="connsiteY70" fmla="*/ 266271 h 1883145"/>
                <a:gd name="connsiteX71" fmla="*/ 682582 w 1967442"/>
                <a:gd name="connsiteY71" fmla="*/ 283177 h 1883145"/>
                <a:gd name="connsiteX72" fmla="*/ 642430 w 1967442"/>
                <a:gd name="connsiteY72" fmla="*/ 264157 h 1883145"/>
                <a:gd name="connsiteX73" fmla="*/ 629751 w 1967442"/>
                <a:gd name="connsiteY73" fmla="*/ 340235 h 1883145"/>
                <a:gd name="connsiteX74" fmla="*/ 606505 w 1967442"/>
                <a:gd name="connsiteY74" fmla="*/ 420539 h 1883145"/>
                <a:gd name="connsiteX75" fmla="*/ 598052 w 1967442"/>
                <a:gd name="connsiteY75" fmla="*/ 414199 h 1883145"/>
                <a:gd name="connsiteX76" fmla="*/ 627637 w 1967442"/>
                <a:gd name="connsiteY76" fmla="*/ 238798 h 1883145"/>
                <a:gd name="connsiteX77" fmla="*/ 610731 w 1967442"/>
                <a:gd name="connsiteY77" fmla="*/ 158494 h 1883145"/>
                <a:gd name="connsiteX78" fmla="*/ 589599 w 1967442"/>
                <a:gd name="connsiteY78" fmla="*/ 31698 h 1883145"/>
                <a:gd name="connsiteX79" fmla="*/ 1177085 w 1967442"/>
                <a:gd name="connsiteY79" fmla="*/ 0 h 1883145"/>
                <a:gd name="connsiteX80" fmla="*/ 1177085 w 1967442"/>
                <a:gd name="connsiteY80" fmla="*/ 147928 h 1883145"/>
                <a:gd name="connsiteX81" fmla="*/ 1134820 w 1967442"/>
                <a:gd name="connsiteY81" fmla="*/ 333895 h 1883145"/>
                <a:gd name="connsiteX82" fmla="*/ 1071422 w 1967442"/>
                <a:gd name="connsiteY82" fmla="*/ 452238 h 1883145"/>
                <a:gd name="connsiteX83" fmla="*/ 1039723 w 1967442"/>
                <a:gd name="connsiteY83" fmla="*/ 498730 h 1883145"/>
                <a:gd name="connsiteX84" fmla="*/ 1005911 w 1967442"/>
                <a:gd name="connsiteY84" fmla="*/ 576920 h 1883145"/>
                <a:gd name="connsiteX85" fmla="*/ 967872 w 1967442"/>
                <a:gd name="connsiteY85" fmla="*/ 593827 h 1883145"/>
                <a:gd name="connsiteX86" fmla="*/ 750206 w 1967442"/>
                <a:gd name="connsiteY86" fmla="*/ 471257 h 1883145"/>
                <a:gd name="connsiteX87" fmla="*/ 976325 w 1967442"/>
                <a:gd name="connsiteY87" fmla="*/ 585374 h 1883145"/>
                <a:gd name="connsiteX88" fmla="*/ 1029157 w 1967442"/>
                <a:gd name="connsiteY88" fmla="*/ 500843 h 1883145"/>
                <a:gd name="connsiteX89" fmla="*/ 1069309 w 1967442"/>
                <a:gd name="connsiteY89" fmla="*/ 443785 h 1883145"/>
                <a:gd name="connsiteX90" fmla="*/ 1168632 w 1967442"/>
                <a:gd name="connsiteY90" fmla="*/ 145815 h 1883145"/>
                <a:gd name="connsiteX91" fmla="*/ 1164406 w 1967442"/>
                <a:gd name="connsiteY91" fmla="*/ 12680 h 1883145"/>
                <a:gd name="connsiteX92" fmla="*/ 1177085 w 1967442"/>
                <a:gd name="connsiteY92" fmla="*/ 0 h 188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967442" h="1883145">
                  <a:moveTo>
                    <a:pt x="16907" y="1749777"/>
                  </a:moveTo>
                  <a:cubicBezTo>
                    <a:pt x="31699" y="1787817"/>
                    <a:pt x="40152" y="1808949"/>
                    <a:pt x="59172" y="1832195"/>
                  </a:cubicBezTo>
                  <a:cubicBezTo>
                    <a:pt x="97211" y="1880800"/>
                    <a:pt x="133136" y="1874460"/>
                    <a:pt x="173288" y="1857554"/>
                  </a:cubicBezTo>
                  <a:cubicBezTo>
                    <a:pt x="224007" y="1838535"/>
                    <a:pt x="270498" y="1823741"/>
                    <a:pt x="323329" y="1817402"/>
                  </a:cubicBezTo>
                  <a:cubicBezTo>
                    <a:pt x="338122" y="1815289"/>
                    <a:pt x="350802" y="1813175"/>
                    <a:pt x="359255" y="1811062"/>
                  </a:cubicBezTo>
                  <a:cubicBezTo>
                    <a:pt x="344462" y="1827968"/>
                    <a:pt x="350802" y="1838535"/>
                    <a:pt x="346576" y="1851215"/>
                  </a:cubicBezTo>
                  <a:cubicBezTo>
                    <a:pt x="348689" y="1830082"/>
                    <a:pt x="346576" y="1821629"/>
                    <a:pt x="327556" y="1825855"/>
                  </a:cubicBezTo>
                  <a:cubicBezTo>
                    <a:pt x="270498" y="1838535"/>
                    <a:pt x="228232" y="1851215"/>
                    <a:pt x="177515" y="1872347"/>
                  </a:cubicBezTo>
                  <a:cubicBezTo>
                    <a:pt x="145816" y="1882914"/>
                    <a:pt x="92984" y="1899820"/>
                    <a:pt x="50719" y="1842761"/>
                  </a:cubicBezTo>
                  <a:cubicBezTo>
                    <a:pt x="31699" y="1815289"/>
                    <a:pt x="27473" y="1804723"/>
                    <a:pt x="12680" y="1779363"/>
                  </a:cubicBezTo>
                  <a:cubicBezTo>
                    <a:pt x="8453" y="1768797"/>
                    <a:pt x="10566" y="1762457"/>
                    <a:pt x="0" y="1751891"/>
                  </a:cubicBezTo>
                  <a:cubicBezTo>
                    <a:pt x="12680" y="1751891"/>
                    <a:pt x="12680" y="1751891"/>
                    <a:pt x="16907" y="1749777"/>
                  </a:cubicBezTo>
                  <a:close/>
                  <a:moveTo>
                    <a:pt x="1572262" y="1487733"/>
                  </a:moveTo>
                  <a:cubicBezTo>
                    <a:pt x="1576489" y="1508866"/>
                    <a:pt x="1606075" y="1527886"/>
                    <a:pt x="1587056" y="1536339"/>
                  </a:cubicBezTo>
                  <a:cubicBezTo>
                    <a:pt x="1563810" y="1549018"/>
                    <a:pt x="1559583" y="1525773"/>
                    <a:pt x="1532111" y="1513093"/>
                  </a:cubicBezTo>
                  <a:cubicBezTo>
                    <a:pt x="1525770" y="1510980"/>
                    <a:pt x="1519431" y="1504640"/>
                    <a:pt x="1515204" y="1500413"/>
                  </a:cubicBezTo>
                  <a:cubicBezTo>
                    <a:pt x="1519431" y="1500413"/>
                    <a:pt x="1529997" y="1502526"/>
                    <a:pt x="1532111" y="1502526"/>
                  </a:cubicBezTo>
                  <a:cubicBezTo>
                    <a:pt x="1540563" y="1504640"/>
                    <a:pt x="1561696" y="1534225"/>
                    <a:pt x="1580716" y="1529998"/>
                  </a:cubicBezTo>
                  <a:cubicBezTo>
                    <a:pt x="1593395" y="1527886"/>
                    <a:pt x="1557469" y="1494074"/>
                    <a:pt x="1572262" y="1487733"/>
                  </a:cubicBezTo>
                  <a:close/>
                  <a:moveTo>
                    <a:pt x="1697209" y="1483508"/>
                  </a:moveTo>
                  <a:cubicBezTo>
                    <a:pt x="1700114" y="1485093"/>
                    <a:pt x="1703284" y="1487734"/>
                    <a:pt x="1709624" y="1487734"/>
                  </a:cubicBezTo>
                  <a:cubicBezTo>
                    <a:pt x="1699057" y="1496188"/>
                    <a:pt x="1694831" y="1502527"/>
                    <a:pt x="1682151" y="1510981"/>
                  </a:cubicBezTo>
                  <a:cubicBezTo>
                    <a:pt x="1639886" y="1540566"/>
                    <a:pt x="1644113" y="1542680"/>
                    <a:pt x="1625093" y="1489848"/>
                  </a:cubicBezTo>
                  <a:cubicBezTo>
                    <a:pt x="1639886" y="1489848"/>
                    <a:pt x="1633546" y="1487734"/>
                    <a:pt x="1646226" y="1487734"/>
                  </a:cubicBezTo>
                  <a:cubicBezTo>
                    <a:pt x="1641999" y="1496188"/>
                    <a:pt x="1635659" y="1494074"/>
                    <a:pt x="1644113" y="1508867"/>
                  </a:cubicBezTo>
                  <a:cubicBezTo>
                    <a:pt x="1648340" y="1517320"/>
                    <a:pt x="1658906" y="1515207"/>
                    <a:pt x="1667358" y="1508867"/>
                  </a:cubicBezTo>
                  <a:cubicBezTo>
                    <a:pt x="1673698" y="1502527"/>
                    <a:pt x="1684264" y="1496188"/>
                    <a:pt x="1686378" y="1485621"/>
                  </a:cubicBezTo>
                  <a:cubicBezTo>
                    <a:pt x="1691661" y="1481395"/>
                    <a:pt x="1694303" y="1481923"/>
                    <a:pt x="1697209" y="1483508"/>
                  </a:cubicBezTo>
                  <a:close/>
                  <a:moveTo>
                    <a:pt x="1800494" y="1459997"/>
                  </a:moveTo>
                  <a:cubicBezTo>
                    <a:pt x="1802608" y="1461318"/>
                    <a:pt x="1804721" y="1463432"/>
                    <a:pt x="1808947" y="1462375"/>
                  </a:cubicBezTo>
                  <a:cubicBezTo>
                    <a:pt x="1800495" y="1470829"/>
                    <a:pt x="1796268" y="1477168"/>
                    <a:pt x="1787814" y="1485621"/>
                  </a:cubicBezTo>
                  <a:cubicBezTo>
                    <a:pt x="1756115" y="1515207"/>
                    <a:pt x="1760342" y="1517320"/>
                    <a:pt x="1745549" y="1464488"/>
                  </a:cubicBezTo>
                  <a:lnTo>
                    <a:pt x="1762456" y="1464488"/>
                  </a:lnTo>
                  <a:cubicBezTo>
                    <a:pt x="1758229" y="1472942"/>
                    <a:pt x="1754003" y="1470829"/>
                    <a:pt x="1760342" y="1485621"/>
                  </a:cubicBezTo>
                  <a:cubicBezTo>
                    <a:pt x="1764569" y="1494074"/>
                    <a:pt x="1770909" y="1491961"/>
                    <a:pt x="1777248" y="1485621"/>
                  </a:cubicBezTo>
                  <a:cubicBezTo>
                    <a:pt x="1783589" y="1479281"/>
                    <a:pt x="1789928" y="1472942"/>
                    <a:pt x="1792041" y="1462375"/>
                  </a:cubicBezTo>
                  <a:cubicBezTo>
                    <a:pt x="1796268" y="1458148"/>
                    <a:pt x="1798381" y="1458677"/>
                    <a:pt x="1800494" y="1459997"/>
                  </a:cubicBezTo>
                  <a:close/>
                  <a:moveTo>
                    <a:pt x="1187122" y="1428033"/>
                  </a:moveTo>
                  <a:cubicBezTo>
                    <a:pt x="1208783" y="1428033"/>
                    <a:pt x="1230972" y="1431732"/>
                    <a:pt x="1255275" y="1439128"/>
                  </a:cubicBezTo>
                  <a:cubicBezTo>
                    <a:pt x="1246822" y="1443355"/>
                    <a:pt x="1238369" y="1449695"/>
                    <a:pt x="1227802" y="1456034"/>
                  </a:cubicBezTo>
                  <a:cubicBezTo>
                    <a:pt x="1198217" y="1420109"/>
                    <a:pt x="1158065" y="1451808"/>
                    <a:pt x="1122139" y="1439128"/>
                  </a:cubicBezTo>
                  <a:cubicBezTo>
                    <a:pt x="1144329" y="1431732"/>
                    <a:pt x="1165461" y="1428033"/>
                    <a:pt x="1187122" y="1428033"/>
                  </a:cubicBezTo>
                  <a:close/>
                  <a:moveTo>
                    <a:pt x="1923328" y="1407165"/>
                  </a:moveTo>
                  <a:cubicBezTo>
                    <a:pt x="1932045" y="1407429"/>
                    <a:pt x="1938913" y="1413769"/>
                    <a:pt x="1942084" y="1430675"/>
                  </a:cubicBezTo>
                  <a:cubicBezTo>
                    <a:pt x="1946309" y="1447581"/>
                    <a:pt x="1958990" y="1443355"/>
                    <a:pt x="1967442" y="1447581"/>
                  </a:cubicBezTo>
                  <a:cubicBezTo>
                    <a:pt x="1925177" y="1460260"/>
                    <a:pt x="1895592" y="1487734"/>
                    <a:pt x="1868120" y="1517319"/>
                  </a:cubicBezTo>
                  <a:cubicBezTo>
                    <a:pt x="1770909" y="1620869"/>
                    <a:pt x="1652567" y="1699059"/>
                    <a:pt x="1544791" y="1792043"/>
                  </a:cubicBezTo>
                  <a:cubicBezTo>
                    <a:pt x="1513092" y="1819515"/>
                    <a:pt x="1477166" y="1834308"/>
                    <a:pt x="1441240" y="1851214"/>
                  </a:cubicBezTo>
                  <a:lnTo>
                    <a:pt x="1432787" y="1842761"/>
                  </a:lnTo>
                  <a:cubicBezTo>
                    <a:pt x="1430674" y="1819515"/>
                    <a:pt x="1438584" y="1844824"/>
                    <a:pt x="1475503" y="1819326"/>
                  </a:cubicBezTo>
                  <a:cubicBezTo>
                    <a:pt x="1512422" y="1793828"/>
                    <a:pt x="1581211" y="1749726"/>
                    <a:pt x="1654300" y="1689775"/>
                  </a:cubicBezTo>
                  <a:cubicBezTo>
                    <a:pt x="1727389" y="1629824"/>
                    <a:pt x="1833735" y="1535697"/>
                    <a:pt x="1914039" y="1459620"/>
                  </a:cubicBezTo>
                  <a:cubicBezTo>
                    <a:pt x="1930945" y="1442714"/>
                    <a:pt x="1912498" y="1434902"/>
                    <a:pt x="1893478" y="1420109"/>
                  </a:cubicBezTo>
                  <a:cubicBezTo>
                    <a:pt x="1904044" y="1412712"/>
                    <a:pt x="1914611" y="1406901"/>
                    <a:pt x="1923328" y="1407165"/>
                  </a:cubicBezTo>
                  <a:close/>
                  <a:moveTo>
                    <a:pt x="1238469" y="1382533"/>
                  </a:moveTo>
                  <a:cubicBezTo>
                    <a:pt x="1246889" y="1381675"/>
                    <a:pt x="1254616" y="1381807"/>
                    <a:pt x="1261880" y="1382599"/>
                  </a:cubicBezTo>
                  <a:cubicBezTo>
                    <a:pt x="1276408" y="1384184"/>
                    <a:pt x="1289088" y="1388410"/>
                    <a:pt x="1301768" y="1392637"/>
                  </a:cubicBezTo>
                  <a:cubicBezTo>
                    <a:pt x="1303881" y="1398977"/>
                    <a:pt x="1301768" y="1403204"/>
                    <a:pt x="1301768" y="1409543"/>
                  </a:cubicBezTo>
                  <a:cubicBezTo>
                    <a:pt x="1278521" y="1394750"/>
                    <a:pt x="1251049" y="1390523"/>
                    <a:pt x="1210896" y="1388410"/>
                  </a:cubicBezTo>
                  <a:cubicBezTo>
                    <a:pt x="1220935" y="1385241"/>
                    <a:pt x="1230048" y="1383392"/>
                    <a:pt x="1238469" y="1382533"/>
                  </a:cubicBezTo>
                  <a:close/>
                  <a:moveTo>
                    <a:pt x="657224" y="128910"/>
                  </a:moveTo>
                  <a:cubicBezTo>
                    <a:pt x="672017" y="133136"/>
                    <a:pt x="661450" y="141589"/>
                    <a:pt x="659336" y="147929"/>
                  </a:cubicBezTo>
                  <a:cubicBezTo>
                    <a:pt x="655111" y="164835"/>
                    <a:pt x="684696" y="177514"/>
                    <a:pt x="663563" y="196534"/>
                  </a:cubicBezTo>
                  <a:cubicBezTo>
                    <a:pt x="646657" y="185968"/>
                    <a:pt x="648770" y="164835"/>
                    <a:pt x="636091" y="152155"/>
                  </a:cubicBezTo>
                  <a:cubicBezTo>
                    <a:pt x="629751" y="145815"/>
                    <a:pt x="633978" y="137363"/>
                    <a:pt x="640317" y="133136"/>
                  </a:cubicBezTo>
                  <a:cubicBezTo>
                    <a:pt x="644544" y="131022"/>
                    <a:pt x="652997" y="126797"/>
                    <a:pt x="657224" y="128910"/>
                  </a:cubicBezTo>
                  <a:close/>
                  <a:moveTo>
                    <a:pt x="589599" y="31698"/>
                  </a:moveTo>
                  <a:cubicBezTo>
                    <a:pt x="595938" y="38038"/>
                    <a:pt x="595938" y="38038"/>
                    <a:pt x="598052" y="42264"/>
                  </a:cubicBezTo>
                  <a:cubicBezTo>
                    <a:pt x="560013" y="112003"/>
                    <a:pt x="625525" y="116229"/>
                    <a:pt x="642430" y="224006"/>
                  </a:cubicBezTo>
                  <a:cubicBezTo>
                    <a:pt x="644543" y="240912"/>
                    <a:pt x="661449" y="259930"/>
                    <a:pt x="678356" y="262044"/>
                  </a:cubicBezTo>
                  <a:cubicBezTo>
                    <a:pt x="688923" y="264157"/>
                    <a:pt x="699489" y="266271"/>
                    <a:pt x="710055" y="266271"/>
                  </a:cubicBezTo>
                  <a:cubicBezTo>
                    <a:pt x="731188" y="266271"/>
                    <a:pt x="693148" y="287403"/>
                    <a:pt x="682582" y="283177"/>
                  </a:cubicBezTo>
                  <a:cubicBezTo>
                    <a:pt x="663563" y="276837"/>
                    <a:pt x="648770" y="268384"/>
                    <a:pt x="642430" y="264157"/>
                  </a:cubicBezTo>
                  <a:cubicBezTo>
                    <a:pt x="633977" y="259930"/>
                    <a:pt x="633977" y="316989"/>
                    <a:pt x="629751" y="340235"/>
                  </a:cubicBezTo>
                  <a:cubicBezTo>
                    <a:pt x="623411" y="374047"/>
                    <a:pt x="617071" y="390953"/>
                    <a:pt x="606505" y="420539"/>
                  </a:cubicBezTo>
                  <a:cubicBezTo>
                    <a:pt x="602278" y="412085"/>
                    <a:pt x="608619" y="420539"/>
                    <a:pt x="598052" y="414199"/>
                  </a:cubicBezTo>
                  <a:cubicBezTo>
                    <a:pt x="619185" y="352914"/>
                    <a:pt x="627637" y="300083"/>
                    <a:pt x="627637" y="238798"/>
                  </a:cubicBezTo>
                  <a:cubicBezTo>
                    <a:pt x="627637" y="213439"/>
                    <a:pt x="623411" y="177514"/>
                    <a:pt x="610731" y="158494"/>
                  </a:cubicBezTo>
                  <a:cubicBezTo>
                    <a:pt x="570579" y="103549"/>
                    <a:pt x="568466" y="80304"/>
                    <a:pt x="589599" y="31698"/>
                  </a:cubicBezTo>
                  <a:close/>
                  <a:moveTo>
                    <a:pt x="1177085" y="0"/>
                  </a:moveTo>
                  <a:cubicBezTo>
                    <a:pt x="1177085" y="52831"/>
                    <a:pt x="1187652" y="95097"/>
                    <a:pt x="1177085" y="147928"/>
                  </a:cubicBezTo>
                  <a:cubicBezTo>
                    <a:pt x="1139047" y="204987"/>
                    <a:pt x="1141160" y="270497"/>
                    <a:pt x="1134820" y="333895"/>
                  </a:cubicBezTo>
                  <a:cubicBezTo>
                    <a:pt x="1128480" y="380387"/>
                    <a:pt x="1101008" y="416313"/>
                    <a:pt x="1071422" y="452238"/>
                  </a:cubicBezTo>
                  <a:cubicBezTo>
                    <a:pt x="1060856" y="467031"/>
                    <a:pt x="1039723" y="498730"/>
                    <a:pt x="1039723" y="498730"/>
                  </a:cubicBezTo>
                  <a:cubicBezTo>
                    <a:pt x="1033384" y="513522"/>
                    <a:pt x="1016478" y="551562"/>
                    <a:pt x="1005911" y="576920"/>
                  </a:cubicBezTo>
                  <a:cubicBezTo>
                    <a:pt x="999571" y="591713"/>
                    <a:pt x="982665" y="598053"/>
                    <a:pt x="967872" y="593827"/>
                  </a:cubicBezTo>
                  <a:cubicBezTo>
                    <a:pt x="889682" y="566354"/>
                    <a:pt x="811491" y="532542"/>
                    <a:pt x="750206" y="471257"/>
                  </a:cubicBezTo>
                  <a:cubicBezTo>
                    <a:pt x="807264" y="515636"/>
                    <a:pt x="910815" y="562128"/>
                    <a:pt x="976325" y="585374"/>
                  </a:cubicBezTo>
                  <a:cubicBezTo>
                    <a:pt x="991118" y="589600"/>
                    <a:pt x="1010137" y="532542"/>
                    <a:pt x="1029157" y="500843"/>
                  </a:cubicBezTo>
                  <a:cubicBezTo>
                    <a:pt x="1029157" y="500843"/>
                    <a:pt x="1058743" y="456465"/>
                    <a:pt x="1069309" y="443785"/>
                  </a:cubicBezTo>
                  <a:cubicBezTo>
                    <a:pt x="1179198" y="319103"/>
                    <a:pt x="1094668" y="281064"/>
                    <a:pt x="1168632" y="145815"/>
                  </a:cubicBezTo>
                  <a:cubicBezTo>
                    <a:pt x="1172859" y="90871"/>
                    <a:pt x="1168632" y="57058"/>
                    <a:pt x="1164406" y="12680"/>
                  </a:cubicBezTo>
                  <a:cubicBezTo>
                    <a:pt x="1174972" y="6341"/>
                    <a:pt x="1166519" y="6341"/>
                    <a:pt x="1177085" y="0"/>
                  </a:cubicBezTo>
                  <a:close/>
                </a:path>
              </a:pathLst>
            </a:custGeom>
            <a:grpFill/>
            <a:ln w="23341"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4BECFD8E-5027-4C50-A0BB-AC8B7749E800}"/>
                </a:ext>
              </a:extLst>
            </p:cNvPr>
            <p:cNvSpPr/>
            <p:nvPr/>
          </p:nvSpPr>
          <p:spPr>
            <a:xfrm>
              <a:off x="1801118" y="1230989"/>
              <a:ext cx="1521545" cy="1141159"/>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grpFill/>
            <a:ln w="23341" cap="flat">
              <a:noFill/>
              <a:prstDash val="solid"/>
              <a:miter/>
            </a:ln>
          </p:spPr>
          <p:txBody>
            <a:bodyPr rtlCol="0" anchor="ctr"/>
            <a:lstStyle/>
            <a:p>
              <a:endParaRPr lang="en-US"/>
            </a:p>
          </p:txBody>
        </p:sp>
      </p:grpSp>
      <p:cxnSp>
        <p:nvCxnSpPr>
          <p:cNvPr id="23" name="Straight Connector 22">
            <a:extLst>
              <a:ext uri="{FF2B5EF4-FFF2-40B4-BE49-F238E27FC236}">
                <a16:creationId xmlns:a16="http://schemas.microsoft.com/office/drawing/2014/main" id="{A646A5DF-7051-4C18-B094-C43D66612CBC}"/>
              </a:ext>
            </a:extLst>
          </p:cNvPr>
          <p:cNvCxnSpPr>
            <a:cxnSpLocks/>
          </p:cNvCxnSpPr>
          <p:nvPr/>
        </p:nvCxnSpPr>
        <p:spPr>
          <a:xfrm flipH="1">
            <a:off x="5697472" y="5200232"/>
            <a:ext cx="1" cy="977375"/>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F1CB0C-008D-4D93-912A-EB0C7B258BFC}"/>
              </a:ext>
            </a:extLst>
          </p:cNvPr>
          <p:cNvCxnSpPr>
            <a:cxnSpLocks/>
          </p:cNvCxnSpPr>
          <p:nvPr/>
        </p:nvCxnSpPr>
        <p:spPr>
          <a:xfrm flipH="1">
            <a:off x="8688496" y="5200232"/>
            <a:ext cx="1" cy="977375"/>
          </a:xfrm>
          <a:prstGeom prst="line">
            <a:avLst/>
          </a:prstGeom>
          <a:ln w="317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551691E-CFFF-4C4E-95FD-17B69B4CDD60}"/>
              </a:ext>
            </a:extLst>
          </p:cNvPr>
          <p:cNvSpPr txBox="1"/>
          <p:nvPr/>
        </p:nvSpPr>
        <p:spPr>
          <a:xfrm>
            <a:off x="2644229" y="5362785"/>
            <a:ext cx="2779724" cy="276999"/>
          </a:xfrm>
          <a:prstGeom prst="rect">
            <a:avLst/>
          </a:prstGeom>
          <a:noFill/>
        </p:spPr>
        <p:txBody>
          <a:bodyPr wrap="square" rtlCol="0">
            <a:spAutoFit/>
          </a:bodyPr>
          <a:lstStyle/>
          <a:p>
            <a:pPr algn="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C6C3C59D-33C5-4A9A-A278-5DFEAF565112}"/>
              </a:ext>
            </a:extLst>
          </p:cNvPr>
          <p:cNvSpPr txBox="1"/>
          <p:nvPr/>
        </p:nvSpPr>
        <p:spPr>
          <a:xfrm>
            <a:off x="8868308" y="5039619"/>
            <a:ext cx="2779724" cy="1200329"/>
          </a:xfrm>
          <a:prstGeom prst="rect">
            <a:avLst/>
          </a:prstGeom>
          <a:noFill/>
        </p:spPr>
        <p:txBody>
          <a:bodyPr wrap="square" rtlCol="0">
            <a:spAutoFit/>
          </a:bodyPr>
          <a:lstStyle/>
          <a:p>
            <a:r>
              <a:rPr lang="fr-FR" dirty="0"/>
              <a:t>Ce tableau de bord est à renseigner collectivement, en réunion d’équipe.</a:t>
            </a:r>
            <a:endParaRPr lang="ko-KR" altLang="en-US"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9B583191-69B8-463E-8E8A-295A73BDD1DC}"/>
              </a:ext>
            </a:extLst>
          </p:cNvPr>
          <p:cNvSpPr txBox="1"/>
          <p:nvPr/>
        </p:nvSpPr>
        <p:spPr>
          <a:xfrm>
            <a:off x="1806146" y="1085955"/>
            <a:ext cx="9023841" cy="2585323"/>
          </a:xfrm>
          <a:prstGeom prst="rect">
            <a:avLst/>
          </a:prstGeom>
          <a:noFill/>
        </p:spPr>
        <p:txBody>
          <a:bodyPr wrap="square" lIns="0" rtlCol="0">
            <a:spAutoFit/>
          </a:bodyPr>
          <a:lstStyle/>
          <a:p>
            <a:pPr marL="171450" indent="-171450">
              <a:buFont typeface="Wingdings" pitchFamily="2" charset="2"/>
              <a:buChar char="ü"/>
            </a:pPr>
            <a:r>
              <a:rPr lang="fr-FR" dirty="0"/>
              <a:t>Un tableau de bord présente les données essentielles de l’école</a:t>
            </a:r>
          </a:p>
          <a:p>
            <a:endParaRPr lang="fr-FR" dirty="0"/>
          </a:p>
          <a:p>
            <a:pPr marL="171450" indent="-171450">
              <a:buFont typeface="Wingdings" pitchFamily="2" charset="2"/>
              <a:buChar char="ü"/>
            </a:pPr>
            <a:r>
              <a:rPr lang="fr-FR" kern="50" dirty="0">
                <a:ea typeface="Times New Roman" panose="02020603050405020304" pitchFamily="18" charset="0"/>
              </a:rPr>
              <a:t>C’est un outil qui permet d’analyser en équipe, la situation d’une école.</a:t>
            </a:r>
            <a:r>
              <a:rPr lang="fr-FR" b="1" kern="50" dirty="0">
                <a:ea typeface="Times New Roman" panose="02020603050405020304" pitchFamily="18" charset="0"/>
              </a:rPr>
              <a:t> </a:t>
            </a:r>
            <a:r>
              <a:rPr lang="fr-FR" kern="50" dirty="0">
                <a:ea typeface="Times New Roman" panose="02020603050405020304" pitchFamily="18" charset="0"/>
              </a:rPr>
              <a:t>A partir de cette analyse, l’équipe conduit une réflexion qui va l’aider à choisir les axes de travail     prioritaires à mettre en œuvre.</a:t>
            </a:r>
            <a:endParaRPr lang="fr-FR" b="1" kern="50" dirty="0">
              <a:ea typeface="Times New Roman" panose="02020603050405020304" pitchFamily="18" charset="0"/>
            </a:endParaRPr>
          </a:p>
          <a:p>
            <a:pPr algn="just">
              <a:spcAft>
                <a:spcPts val="0"/>
              </a:spcAft>
            </a:pPr>
            <a:r>
              <a:rPr lang="fr-FR" b="1" dirty="0">
                <a:ea typeface="Times New Roman" panose="02020603050405020304" pitchFamily="18" charset="0"/>
                <a:cs typeface="Tahoma" panose="020B0604030504040204" pitchFamily="34" charset="0"/>
              </a:rPr>
              <a:t> </a:t>
            </a:r>
            <a:endParaRPr lang="en-US" altLang="ko-KR" dirty="0">
              <a:solidFill>
                <a:schemeClr val="tx1">
                  <a:lumMod val="75000"/>
                  <a:lumOff val="25000"/>
                </a:schemeClr>
              </a:solidFill>
              <a:cs typeface="Arial" pitchFamily="34" charset="0"/>
            </a:endParaRPr>
          </a:p>
          <a:p>
            <a:pPr marL="171450" indent="-171450">
              <a:buFont typeface="Wingdings" pitchFamily="2" charset="2"/>
              <a:buChar char="ü"/>
            </a:pPr>
            <a:r>
              <a:rPr lang="fr-FR" altLang="ko-KR" dirty="0">
                <a:cs typeface="Arial" pitchFamily="34" charset="0"/>
              </a:rPr>
              <a:t>Il comprend une série d’indicateurs qui doivent pouvoir mesurer les progrès des élèves et les effets de la politique de l’école. Il est différent selon qu’on se situe en école maternelle ou élémentaire. </a:t>
            </a:r>
            <a:endParaRPr lang="en-US" altLang="ko-KR" dirty="0">
              <a:solidFill>
                <a:schemeClr val="tx1">
                  <a:lumMod val="75000"/>
                  <a:lumOff val="25000"/>
                </a:schemeClr>
              </a:solidFill>
              <a:cs typeface="Arial" pitchFamily="34" charset="0"/>
            </a:endParaRPr>
          </a:p>
        </p:txBody>
      </p:sp>
      <p:sp>
        <p:nvSpPr>
          <p:cNvPr id="31" name="Rectangle 30">
            <a:extLst>
              <a:ext uri="{FF2B5EF4-FFF2-40B4-BE49-F238E27FC236}">
                <a16:creationId xmlns:a16="http://schemas.microsoft.com/office/drawing/2014/main" id="{988A1ECD-0AF4-458D-AD0E-FBD3A422EAB3}"/>
              </a:ext>
            </a:extLst>
          </p:cNvPr>
          <p:cNvSpPr/>
          <p:nvPr/>
        </p:nvSpPr>
        <p:spPr>
          <a:xfrm>
            <a:off x="-9703" y="5227254"/>
            <a:ext cx="5645571" cy="923330"/>
          </a:xfrm>
          <a:prstGeom prst="rect">
            <a:avLst/>
          </a:prstGeom>
        </p:spPr>
        <p:txBody>
          <a:bodyPr wrap="square">
            <a:spAutoFit/>
          </a:bodyPr>
          <a:lstStyle/>
          <a:p>
            <a:r>
              <a:rPr lang="fr-FR" dirty="0">
                <a:latin typeface="Arial" panose="020B0604020202020204" pitchFamily="34" charset="0"/>
              </a:rPr>
              <a:t>Un tableau de bord est un outil permettant de voir en une seule vue les principaux indicateurs pour évaluer la situation d’un système.</a:t>
            </a:r>
            <a:endParaRPr lang="fr-FR" dirty="0"/>
          </a:p>
        </p:txBody>
      </p:sp>
    </p:spTree>
    <p:extLst>
      <p:ext uri="{BB962C8B-B14F-4D97-AF65-F5344CB8AC3E}">
        <p14:creationId xmlns:p14="http://schemas.microsoft.com/office/powerpoint/2010/main" val="62469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Les indicateurs</a:t>
            </a:r>
          </a:p>
        </p:txBody>
      </p:sp>
      <p:sp>
        <p:nvSpPr>
          <p:cNvPr id="3" name="Rounded Rectangle 2">
            <a:extLst>
              <a:ext uri="{FF2B5EF4-FFF2-40B4-BE49-F238E27FC236}">
                <a16:creationId xmlns:a16="http://schemas.microsoft.com/office/drawing/2014/main" id="{6EC19A04-28B4-4D0B-8025-F4143F9948D0}"/>
              </a:ext>
            </a:extLst>
          </p:cNvPr>
          <p:cNvSpPr/>
          <p:nvPr/>
        </p:nvSpPr>
        <p:spPr>
          <a:xfrm>
            <a:off x="4689749" y="1753657"/>
            <a:ext cx="2704353"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black">
                  <a:lumMod val="65000"/>
                  <a:lumOff val="35000"/>
                </a:prstClr>
              </a:solidFill>
              <a:effectLst/>
              <a:uLnTx/>
              <a:uFillTx/>
              <a:latin typeface="Arial"/>
              <a:cs typeface="+mn-cs"/>
            </a:endParaRPr>
          </a:p>
        </p:txBody>
      </p:sp>
      <p:sp>
        <p:nvSpPr>
          <p:cNvPr id="5" name="Rounded Rectangle 4">
            <a:extLst>
              <a:ext uri="{FF2B5EF4-FFF2-40B4-BE49-F238E27FC236}">
                <a16:creationId xmlns:a16="http://schemas.microsoft.com/office/drawing/2014/main" id="{351E4AF5-699F-4CD2-98AA-9806BE9E7D32}"/>
              </a:ext>
            </a:extLst>
          </p:cNvPr>
          <p:cNvSpPr/>
          <p:nvPr/>
        </p:nvSpPr>
        <p:spPr>
          <a:xfrm rot="10800000">
            <a:off x="1211656" y="2841404"/>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black">
                  <a:lumMod val="65000"/>
                  <a:lumOff val="35000"/>
                </a:prstClr>
              </a:solidFill>
              <a:effectLst/>
              <a:uLnTx/>
              <a:uFillTx/>
              <a:latin typeface="Arial"/>
              <a:cs typeface="+mn-cs"/>
            </a:endParaRPr>
          </a:p>
        </p:txBody>
      </p:sp>
      <p:sp>
        <p:nvSpPr>
          <p:cNvPr id="7" name="Rounded Rectangle 6">
            <a:extLst>
              <a:ext uri="{FF2B5EF4-FFF2-40B4-BE49-F238E27FC236}">
                <a16:creationId xmlns:a16="http://schemas.microsoft.com/office/drawing/2014/main" id="{90620830-E559-478B-96BA-CD846DB0FC83}"/>
              </a:ext>
            </a:extLst>
          </p:cNvPr>
          <p:cNvSpPr/>
          <p:nvPr/>
        </p:nvSpPr>
        <p:spPr>
          <a:xfrm>
            <a:off x="7636051" y="2841404"/>
            <a:ext cx="3312000" cy="444529"/>
          </a:xfrm>
          <a:prstGeom prst="roundRect">
            <a:avLst>
              <a:gd name="adj" fmla="val 50000"/>
            </a:avLst>
          </a:prstGeom>
          <a:solidFill>
            <a:schemeClr val="bg1"/>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black">
                  <a:lumMod val="65000"/>
                  <a:lumOff val="35000"/>
                </a:prstClr>
              </a:solidFill>
              <a:effectLst/>
              <a:uLnTx/>
              <a:uFillTx/>
              <a:latin typeface="Arial"/>
              <a:cs typeface="+mn-cs"/>
            </a:endParaRPr>
          </a:p>
        </p:txBody>
      </p:sp>
      <p:sp>
        <p:nvSpPr>
          <p:cNvPr id="10" name="Rounded Rectangle 10">
            <a:extLst>
              <a:ext uri="{FF2B5EF4-FFF2-40B4-BE49-F238E27FC236}">
                <a16:creationId xmlns:a16="http://schemas.microsoft.com/office/drawing/2014/main" id="{EC09DA69-3F9C-4D37-9C49-2A803AD65058}"/>
              </a:ext>
            </a:extLst>
          </p:cNvPr>
          <p:cNvSpPr/>
          <p:nvPr/>
        </p:nvSpPr>
        <p:spPr>
          <a:xfrm>
            <a:off x="4696199" y="5629719"/>
            <a:ext cx="2704353" cy="444529"/>
          </a:xfrm>
          <a:prstGeom prst="roundRect">
            <a:avLst>
              <a:gd name="adj" fmla="val 50000"/>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black">
                  <a:lumMod val="65000"/>
                  <a:lumOff val="35000"/>
                </a:prstClr>
              </a:solidFill>
              <a:effectLst/>
              <a:uLnTx/>
              <a:uFillTx/>
              <a:latin typeface="Arial"/>
              <a:cs typeface="+mn-cs"/>
            </a:endParaRPr>
          </a:p>
        </p:txBody>
      </p:sp>
      <p:sp>
        <p:nvSpPr>
          <p:cNvPr id="12" name="Rounded Rectangle 12">
            <a:extLst>
              <a:ext uri="{FF2B5EF4-FFF2-40B4-BE49-F238E27FC236}">
                <a16:creationId xmlns:a16="http://schemas.microsoft.com/office/drawing/2014/main" id="{C1859829-58F5-4051-87D2-FBD14E507F98}"/>
              </a:ext>
            </a:extLst>
          </p:cNvPr>
          <p:cNvSpPr/>
          <p:nvPr/>
        </p:nvSpPr>
        <p:spPr>
          <a:xfrm rot="10800000">
            <a:off x="1211656" y="4569863"/>
            <a:ext cx="3312000" cy="444529"/>
          </a:xfrm>
          <a:prstGeom prst="roundRect">
            <a:avLst>
              <a:gd name="adj" fmla="val 50000"/>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black">
                  <a:lumMod val="65000"/>
                  <a:lumOff val="35000"/>
                </a:prstClr>
              </a:solidFill>
              <a:effectLst/>
              <a:uLnTx/>
              <a:uFillTx/>
              <a:latin typeface="Arial"/>
              <a:cs typeface="+mn-cs"/>
            </a:endParaRPr>
          </a:p>
        </p:txBody>
      </p:sp>
      <p:sp>
        <p:nvSpPr>
          <p:cNvPr id="15" name="Rounded Rectangle 15">
            <a:extLst>
              <a:ext uri="{FF2B5EF4-FFF2-40B4-BE49-F238E27FC236}">
                <a16:creationId xmlns:a16="http://schemas.microsoft.com/office/drawing/2014/main" id="{8BBB4C73-EBBA-4A93-ACD4-A8C458CC504C}"/>
              </a:ext>
            </a:extLst>
          </p:cNvPr>
          <p:cNvSpPr/>
          <p:nvPr/>
        </p:nvSpPr>
        <p:spPr>
          <a:xfrm>
            <a:off x="7636051" y="4569863"/>
            <a:ext cx="3312000" cy="444529"/>
          </a:xfrm>
          <a:prstGeom prst="roundRect">
            <a:avLst>
              <a:gd name="adj" fmla="val 50000"/>
            </a:avLst>
          </a:pr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black">
                  <a:lumMod val="65000"/>
                  <a:lumOff val="35000"/>
                </a:prstClr>
              </a:solidFill>
              <a:effectLst/>
              <a:uLnTx/>
              <a:uFillTx/>
              <a:latin typeface="Arial"/>
              <a:cs typeface="+mn-cs"/>
            </a:endParaRPr>
          </a:p>
        </p:txBody>
      </p:sp>
      <p:sp>
        <p:nvSpPr>
          <p:cNvPr id="26" name="Block Arc 25">
            <a:extLst>
              <a:ext uri="{FF2B5EF4-FFF2-40B4-BE49-F238E27FC236}">
                <a16:creationId xmlns:a16="http://schemas.microsoft.com/office/drawing/2014/main" id="{19DD76C1-DB6C-43B9-B9B1-4E81B5B4AE96}"/>
              </a:ext>
            </a:extLst>
          </p:cNvPr>
          <p:cNvSpPr/>
          <p:nvPr/>
        </p:nvSpPr>
        <p:spPr>
          <a:xfrm>
            <a:off x="4456297" y="2274935"/>
            <a:ext cx="3275024" cy="3275024"/>
          </a:xfrm>
          <a:prstGeom prst="blockArc">
            <a:avLst>
              <a:gd name="adj1" fmla="val 11470999"/>
              <a:gd name="adj2" fmla="val 20797308"/>
              <a:gd name="adj3" fmla="val 50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black"/>
              </a:solidFill>
              <a:effectLst/>
              <a:uLnTx/>
              <a:uFillTx/>
              <a:latin typeface="Arial"/>
              <a:cs typeface="+mn-cs"/>
            </a:endParaRPr>
          </a:p>
        </p:txBody>
      </p:sp>
      <p:sp>
        <p:nvSpPr>
          <p:cNvPr id="27" name="Block Arc 26">
            <a:extLst>
              <a:ext uri="{FF2B5EF4-FFF2-40B4-BE49-F238E27FC236}">
                <a16:creationId xmlns:a16="http://schemas.microsoft.com/office/drawing/2014/main" id="{4E94853E-B80F-4B76-99C5-97CCDB562F85}"/>
              </a:ext>
            </a:extLst>
          </p:cNvPr>
          <p:cNvSpPr/>
          <p:nvPr/>
        </p:nvSpPr>
        <p:spPr>
          <a:xfrm rot="10800000">
            <a:off x="4456298" y="2274935"/>
            <a:ext cx="3275024" cy="3275024"/>
          </a:xfrm>
          <a:prstGeom prst="blockArc">
            <a:avLst>
              <a:gd name="adj1" fmla="val 11470999"/>
              <a:gd name="adj2" fmla="val 20797308"/>
              <a:gd name="adj3" fmla="val 50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black"/>
              </a:solidFill>
              <a:effectLst/>
              <a:uLnTx/>
              <a:uFillTx/>
              <a:latin typeface="Arial"/>
              <a:cs typeface="+mn-cs"/>
            </a:endParaRPr>
          </a:p>
        </p:txBody>
      </p:sp>
      <p:sp>
        <p:nvSpPr>
          <p:cNvPr id="37" name="TextBox 36">
            <a:extLst>
              <a:ext uri="{FF2B5EF4-FFF2-40B4-BE49-F238E27FC236}">
                <a16:creationId xmlns:a16="http://schemas.microsoft.com/office/drawing/2014/main" id="{CF8C611F-3C02-421B-8678-F815F1186610}"/>
              </a:ext>
            </a:extLst>
          </p:cNvPr>
          <p:cNvSpPr txBox="1"/>
          <p:nvPr/>
        </p:nvSpPr>
        <p:spPr>
          <a:xfrm>
            <a:off x="4847562" y="1763920"/>
            <a:ext cx="24016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ko-KR"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 INDICATEURS CENTRES SUR LES ELEVES</a:t>
            </a:r>
            <a:r>
              <a:rPr kumimoji="0" lang="en-US" altLang="ko-KR"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 </a:t>
            </a:r>
            <a:endParaRPr kumimoji="0" lang="ko-KR" altLang="en-US"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sp>
        <p:nvSpPr>
          <p:cNvPr id="40" name="TextBox 39">
            <a:extLst>
              <a:ext uri="{FF2B5EF4-FFF2-40B4-BE49-F238E27FC236}">
                <a16:creationId xmlns:a16="http://schemas.microsoft.com/office/drawing/2014/main" id="{9833A0D1-6D57-4C52-858E-F83B2A9293E6}"/>
              </a:ext>
            </a:extLst>
          </p:cNvPr>
          <p:cNvSpPr txBox="1"/>
          <p:nvPr/>
        </p:nvSpPr>
        <p:spPr>
          <a:xfrm>
            <a:off x="1364693" y="2871993"/>
            <a:ext cx="30673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ko-KR"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INDICATEURS CENTRES SUR L’ENVIRONNEMENT DE L’ECOLE</a:t>
            </a:r>
            <a:r>
              <a:rPr kumimoji="0" lang="en-US" altLang="ko-KR"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 </a:t>
            </a:r>
            <a:endParaRPr kumimoji="0" lang="ko-KR" altLang="en-US"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sp>
        <p:nvSpPr>
          <p:cNvPr id="41" name="TextBox 40">
            <a:extLst>
              <a:ext uri="{FF2B5EF4-FFF2-40B4-BE49-F238E27FC236}">
                <a16:creationId xmlns:a16="http://schemas.microsoft.com/office/drawing/2014/main" id="{C8EC16C0-2E24-4681-A501-414361E4CC10}"/>
              </a:ext>
            </a:extLst>
          </p:cNvPr>
          <p:cNvSpPr txBox="1"/>
          <p:nvPr/>
        </p:nvSpPr>
        <p:spPr>
          <a:xfrm>
            <a:off x="7750890" y="2856980"/>
            <a:ext cx="30673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ko-KR"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INDICATEURS CENTRES SUR LA VIE SCOLAIRE</a:t>
            </a:r>
            <a:endParaRPr kumimoji="0" lang="ko-KR" altLang="en-US"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sp>
        <p:nvSpPr>
          <p:cNvPr id="43" name="TextBox 42">
            <a:extLst>
              <a:ext uri="{FF2B5EF4-FFF2-40B4-BE49-F238E27FC236}">
                <a16:creationId xmlns:a16="http://schemas.microsoft.com/office/drawing/2014/main" id="{6AAA50AE-4750-4E17-9A93-57BCD0AE29FB}"/>
              </a:ext>
            </a:extLst>
          </p:cNvPr>
          <p:cNvSpPr txBox="1"/>
          <p:nvPr/>
        </p:nvSpPr>
        <p:spPr>
          <a:xfrm>
            <a:off x="1164744" y="4595885"/>
            <a:ext cx="34672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ko-KR"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INDICATEURS CENTRES SUR LES MOYENS, LES CONDITIONS MATERIELLES</a:t>
            </a:r>
            <a:endParaRPr kumimoji="0" lang="ko-KR" altLang="en-US"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sp>
        <p:nvSpPr>
          <p:cNvPr id="44" name="TextBox 43">
            <a:extLst>
              <a:ext uri="{FF2B5EF4-FFF2-40B4-BE49-F238E27FC236}">
                <a16:creationId xmlns:a16="http://schemas.microsoft.com/office/drawing/2014/main" id="{C54650D7-400F-4348-9096-B2933B2C60B4}"/>
              </a:ext>
            </a:extLst>
          </p:cNvPr>
          <p:cNvSpPr txBox="1"/>
          <p:nvPr/>
        </p:nvSpPr>
        <p:spPr>
          <a:xfrm>
            <a:off x="4847562" y="5713484"/>
            <a:ext cx="240162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 </a:t>
            </a:r>
            <a:endParaRPr kumimoji="0" lang="ko-KR" altLang="en-US"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sp>
        <p:nvSpPr>
          <p:cNvPr id="48" name="TextBox 47">
            <a:extLst>
              <a:ext uri="{FF2B5EF4-FFF2-40B4-BE49-F238E27FC236}">
                <a16:creationId xmlns:a16="http://schemas.microsoft.com/office/drawing/2014/main" id="{402B3B6F-324F-4B0D-A08E-E5EF6E27050A}"/>
              </a:ext>
            </a:extLst>
          </p:cNvPr>
          <p:cNvSpPr txBox="1"/>
          <p:nvPr/>
        </p:nvSpPr>
        <p:spPr>
          <a:xfrm>
            <a:off x="7707769" y="4573019"/>
            <a:ext cx="30673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ko-KR"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INDICATEURS CENTRES SUR L’EQUIPE PEDAGOGIQUE</a:t>
            </a:r>
            <a:endParaRPr kumimoji="0" lang="ko-KR" altLang="en-US"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sp>
        <p:nvSpPr>
          <p:cNvPr id="49" name="TextBox 48">
            <a:extLst>
              <a:ext uri="{FF2B5EF4-FFF2-40B4-BE49-F238E27FC236}">
                <a16:creationId xmlns:a16="http://schemas.microsoft.com/office/drawing/2014/main" id="{5CDB7240-67D6-419F-9FBD-B34F0D508DBC}"/>
              </a:ext>
            </a:extLst>
          </p:cNvPr>
          <p:cNvSpPr txBox="1"/>
          <p:nvPr/>
        </p:nvSpPr>
        <p:spPr>
          <a:xfrm>
            <a:off x="4508229" y="5593116"/>
            <a:ext cx="30673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ko-KR"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rPr>
              <a:t>INDICATEURS CENTRES SUR LE FONCTIONNEMENT PEDAGOGIQUE</a:t>
            </a:r>
            <a:endParaRPr kumimoji="0" lang="ko-KR" altLang="en-US" sz="1200" b="0" i="0" u="none" strike="noStrike" kern="1200" cap="none" spc="0" normalizeH="0" baseline="0" noProof="0" dirty="0">
              <a:ln>
                <a:noFill/>
              </a:ln>
              <a:solidFill>
                <a:prstClr val="black">
                  <a:lumMod val="65000"/>
                  <a:lumOff val="35000"/>
                </a:prstClr>
              </a:solidFill>
              <a:effectLst/>
              <a:uLnTx/>
              <a:uFillTx/>
              <a:latin typeface="Arial"/>
              <a:cs typeface="Arial" pitchFamily="34" charset="0"/>
            </a:endParaRPr>
          </a:p>
        </p:txBody>
      </p:sp>
      <p:sp>
        <p:nvSpPr>
          <p:cNvPr id="52" name="Rectangle 30">
            <a:extLst>
              <a:ext uri="{FF2B5EF4-FFF2-40B4-BE49-F238E27FC236}">
                <a16:creationId xmlns:a16="http://schemas.microsoft.com/office/drawing/2014/main" id="{5142A023-BCFF-4429-84EC-BAEB1A45FFA2}"/>
              </a:ext>
            </a:extLst>
          </p:cNvPr>
          <p:cNvSpPr/>
          <p:nvPr/>
        </p:nvSpPr>
        <p:spPr>
          <a:xfrm>
            <a:off x="6590342" y="4487569"/>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sp>
        <p:nvSpPr>
          <p:cNvPr id="53" name="Rounded Rectangle 10">
            <a:extLst>
              <a:ext uri="{FF2B5EF4-FFF2-40B4-BE49-F238E27FC236}">
                <a16:creationId xmlns:a16="http://schemas.microsoft.com/office/drawing/2014/main" id="{12A03457-0863-4ADC-8FCA-AD3F3E6AC1D4}"/>
              </a:ext>
            </a:extLst>
          </p:cNvPr>
          <p:cNvSpPr/>
          <p:nvPr/>
        </p:nvSpPr>
        <p:spPr>
          <a:xfrm>
            <a:off x="5106373" y="4401687"/>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sp>
        <p:nvSpPr>
          <p:cNvPr id="54" name="Rounded Rectangle 6">
            <a:extLst>
              <a:ext uri="{FF2B5EF4-FFF2-40B4-BE49-F238E27FC236}">
                <a16:creationId xmlns:a16="http://schemas.microsoft.com/office/drawing/2014/main" id="{2A934E91-946D-4B3A-9928-05D5128056D1}"/>
              </a:ext>
            </a:extLst>
          </p:cNvPr>
          <p:cNvSpPr/>
          <p:nvPr/>
        </p:nvSpPr>
        <p:spPr>
          <a:xfrm>
            <a:off x="5945056" y="2800410"/>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prstClr val="white"/>
              </a:solidFill>
              <a:effectLst/>
              <a:uLnTx/>
              <a:uFillTx/>
              <a:latin typeface="Arial"/>
              <a:cs typeface="+mn-cs"/>
            </a:endParaRPr>
          </a:p>
        </p:txBody>
      </p:sp>
      <p:pic>
        <p:nvPicPr>
          <p:cNvPr id="57" name="Image 56">
            <a:extLst>
              <a:ext uri="{FF2B5EF4-FFF2-40B4-BE49-F238E27FC236}">
                <a16:creationId xmlns:a16="http://schemas.microsoft.com/office/drawing/2014/main" id="{61175D30-33AA-42C7-80F5-8D7FB584EE27}"/>
              </a:ext>
            </a:extLst>
          </p:cNvPr>
          <p:cNvPicPr>
            <a:picLocks noChangeAspect="1"/>
          </p:cNvPicPr>
          <p:nvPr/>
        </p:nvPicPr>
        <p:blipFill>
          <a:blip r:embed="rId3"/>
          <a:stretch>
            <a:fillRect/>
          </a:stretch>
        </p:blipFill>
        <p:spPr>
          <a:xfrm>
            <a:off x="4858584" y="3545261"/>
            <a:ext cx="2470450" cy="563701"/>
          </a:xfrm>
          <a:prstGeom prst="rect">
            <a:avLst/>
          </a:prstGeom>
        </p:spPr>
      </p:pic>
      <p:pic>
        <p:nvPicPr>
          <p:cNvPr id="4" name="Image 3">
            <a:hlinkClick r:id="rId4" action="ppaction://hlinkfile"/>
            <a:extLst>
              <a:ext uri="{FF2B5EF4-FFF2-40B4-BE49-F238E27FC236}">
                <a16:creationId xmlns:a16="http://schemas.microsoft.com/office/drawing/2014/main" id="{D4554971-AB4A-4B86-8CB6-D110C74F34DC}"/>
              </a:ext>
            </a:extLst>
          </p:cNvPr>
          <p:cNvPicPr>
            <a:picLocks noChangeAspect="1"/>
          </p:cNvPicPr>
          <p:nvPr/>
        </p:nvPicPr>
        <p:blipFill>
          <a:blip r:embed="rId5"/>
          <a:stretch>
            <a:fillRect/>
          </a:stretch>
        </p:blipFill>
        <p:spPr>
          <a:xfrm>
            <a:off x="101997" y="136601"/>
            <a:ext cx="1543924" cy="2167687"/>
          </a:xfrm>
          <a:prstGeom prst="rect">
            <a:avLst/>
          </a:prstGeom>
        </p:spPr>
      </p:pic>
    </p:spTree>
    <p:extLst>
      <p:ext uri="{BB962C8B-B14F-4D97-AF65-F5344CB8AC3E}">
        <p14:creationId xmlns:p14="http://schemas.microsoft.com/office/powerpoint/2010/main" val="300929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E8A5F44-1755-4D6F-A3CE-2B32AB960260}"/>
              </a:ext>
            </a:extLst>
          </p:cNvPr>
          <p:cNvSpPr txBox="1"/>
          <p:nvPr/>
        </p:nvSpPr>
        <p:spPr>
          <a:xfrm>
            <a:off x="116873" y="168812"/>
            <a:ext cx="43003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Arial"/>
                <a:cs typeface="+mn-cs"/>
              </a:rPr>
              <a:t>APAE 1</a:t>
            </a:r>
            <a:r>
              <a:rPr kumimoji="0" lang="fr-FR" sz="3600" b="0" i="0" u="none" strike="noStrike" kern="1200" cap="none" spc="0" normalizeH="0" baseline="30000" noProof="0" dirty="0">
                <a:ln>
                  <a:noFill/>
                </a:ln>
                <a:solidFill>
                  <a:prstClr val="white"/>
                </a:solidFill>
                <a:effectLst/>
                <a:uLnTx/>
                <a:uFillTx/>
                <a:latin typeface="Arial"/>
                <a:cs typeface="+mn-cs"/>
              </a:rPr>
              <a:t>er</a:t>
            </a:r>
            <a:r>
              <a:rPr kumimoji="0" lang="fr-FR" sz="3600" b="0" i="0" u="none" strike="noStrike" kern="1200" cap="none" spc="0" normalizeH="0" baseline="0" noProof="0" dirty="0">
                <a:ln>
                  <a:noFill/>
                </a:ln>
                <a:solidFill>
                  <a:prstClr val="white"/>
                </a:solidFill>
                <a:effectLst/>
                <a:uLnTx/>
                <a:uFillTx/>
                <a:latin typeface="Arial"/>
                <a:cs typeface="+mn-cs"/>
              </a:rPr>
              <a:t> degré</a:t>
            </a:r>
          </a:p>
        </p:txBody>
      </p:sp>
      <p:pic>
        <p:nvPicPr>
          <p:cNvPr id="3" name="Image 2">
            <a:extLst>
              <a:ext uri="{FF2B5EF4-FFF2-40B4-BE49-F238E27FC236}">
                <a16:creationId xmlns:a16="http://schemas.microsoft.com/office/drawing/2014/main" id="{D1AF2051-EA16-4B1F-A5CC-5C7A7C4F7F53}"/>
              </a:ext>
            </a:extLst>
          </p:cNvPr>
          <p:cNvPicPr>
            <a:picLocks noChangeAspect="1"/>
          </p:cNvPicPr>
          <p:nvPr/>
        </p:nvPicPr>
        <p:blipFill>
          <a:blip r:embed="rId2"/>
          <a:stretch>
            <a:fillRect/>
          </a:stretch>
        </p:blipFill>
        <p:spPr>
          <a:xfrm rot="983375">
            <a:off x="3422332" y="2350185"/>
            <a:ext cx="8529636" cy="1574702"/>
          </a:xfrm>
          <a:prstGeom prst="rect">
            <a:avLst/>
          </a:prstGeom>
        </p:spPr>
      </p:pic>
    </p:spTree>
    <p:extLst>
      <p:ext uri="{BB962C8B-B14F-4D97-AF65-F5344CB8AC3E}">
        <p14:creationId xmlns:p14="http://schemas.microsoft.com/office/powerpoint/2010/main" val="322513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hlinkClick r:id="rId2" action="ppaction://hlinkfile"/>
            <a:extLst>
              <a:ext uri="{FF2B5EF4-FFF2-40B4-BE49-F238E27FC236}">
                <a16:creationId xmlns:a16="http://schemas.microsoft.com/office/drawing/2014/main" id="{037A67A5-14F5-4617-BDBC-56FFC1A692B0}"/>
              </a:ext>
            </a:extLst>
          </p:cNvPr>
          <p:cNvPicPr>
            <a:picLocks noChangeAspect="1"/>
          </p:cNvPicPr>
          <p:nvPr/>
        </p:nvPicPr>
        <p:blipFill>
          <a:blip r:embed="rId3"/>
          <a:stretch>
            <a:fillRect/>
          </a:stretch>
        </p:blipFill>
        <p:spPr>
          <a:xfrm>
            <a:off x="4619380" y="1392921"/>
            <a:ext cx="7572620" cy="3601110"/>
          </a:xfrm>
          <a:prstGeom prst="rect">
            <a:avLst/>
          </a:prstGeom>
        </p:spPr>
      </p:pic>
      <p:sp>
        <p:nvSpPr>
          <p:cNvPr id="8" name="ZoneTexte 7">
            <a:extLst>
              <a:ext uri="{FF2B5EF4-FFF2-40B4-BE49-F238E27FC236}">
                <a16:creationId xmlns:a16="http://schemas.microsoft.com/office/drawing/2014/main" id="{FE8A5F44-1755-4D6F-A3CE-2B32AB960260}"/>
              </a:ext>
            </a:extLst>
          </p:cNvPr>
          <p:cNvSpPr txBox="1"/>
          <p:nvPr/>
        </p:nvSpPr>
        <p:spPr>
          <a:xfrm>
            <a:off x="1252025" y="168812"/>
            <a:ext cx="31652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Arial"/>
                <a:cs typeface="+mn-cs"/>
              </a:rPr>
              <a:t>Tutoriel APAE</a:t>
            </a:r>
          </a:p>
        </p:txBody>
      </p:sp>
    </p:spTree>
    <p:extLst>
      <p:ext uri="{BB962C8B-B14F-4D97-AF65-F5344CB8AC3E}">
        <p14:creationId xmlns:p14="http://schemas.microsoft.com/office/powerpoint/2010/main" val="2555357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E8A5F44-1755-4D6F-A3CE-2B32AB960260}"/>
              </a:ext>
            </a:extLst>
          </p:cNvPr>
          <p:cNvSpPr txBox="1"/>
          <p:nvPr/>
        </p:nvSpPr>
        <p:spPr>
          <a:xfrm>
            <a:off x="1252025" y="168812"/>
            <a:ext cx="31652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600" dirty="0">
                <a:solidFill>
                  <a:prstClr val="white"/>
                </a:solidFill>
                <a:latin typeface="Arial"/>
              </a:rPr>
              <a:t>Extrait</a:t>
            </a:r>
            <a:r>
              <a:rPr kumimoji="0" lang="fr-FR" sz="3600" b="0" i="0" u="none" strike="noStrike" kern="1200" cap="none" spc="0" normalizeH="0" baseline="0" noProof="0" dirty="0">
                <a:ln>
                  <a:noFill/>
                </a:ln>
                <a:solidFill>
                  <a:prstClr val="white"/>
                </a:solidFill>
                <a:effectLst/>
                <a:uLnTx/>
                <a:uFillTx/>
                <a:latin typeface="Arial"/>
                <a:cs typeface="+mn-cs"/>
              </a:rPr>
              <a:t> APAE</a:t>
            </a:r>
          </a:p>
        </p:txBody>
      </p:sp>
      <p:pic>
        <p:nvPicPr>
          <p:cNvPr id="2" name="Image 1">
            <a:hlinkClick r:id="rId2" action="ppaction://hlinkfile"/>
            <a:extLst>
              <a:ext uri="{FF2B5EF4-FFF2-40B4-BE49-F238E27FC236}">
                <a16:creationId xmlns:a16="http://schemas.microsoft.com/office/drawing/2014/main" id="{506071AC-8D0A-4768-B848-F9BA96B08E23}"/>
              </a:ext>
            </a:extLst>
          </p:cNvPr>
          <p:cNvPicPr>
            <a:picLocks noChangeAspect="1"/>
          </p:cNvPicPr>
          <p:nvPr/>
        </p:nvPicPr>
        <p:blipFill>
          <a:blip r:embed="rId3"/>
          <a:stretch>
            <a:fillRect/>
          </a:stretch>
        </p:blipFill>
        <p:spPr>
          <a:xfrm>
            <a:off x="4436012" y="815143"/>
            <a:ext cx="6972886" cy="5553526"/>
          </a:xfrm>
          <a:prstGeom prst="rect">
            <a:avLst/>
          </a:prstGeom>
        </p:spPr>
      </p:pic>
    </p:spTree>
    <p:extLst>
      <p:ext uri="{BB962C8B-B14F-4D97-AF65-F5344CB8AC3E}">
        <p14:creationId xmlns:p14="http://schemas.microsoft.com/office/powerpoint/2010/main" val="437145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E8A5F44-1755-4D6F-A3CE-2B32AB960260}"/>
              </a:ext>
            </a:extLst>
          </p:cNvPr>
          <p:cNvSpPr txBox="1"/>
          <p:nvPr/>
        </p:nvSpPr>
        <p:spPr>
          <a:xfrm>
            <a:off x="1252024" y="168812"/>
            <a:ext cx="106492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600" dirty="0">
                <a:solidFill>
                  <a:prstClr val="white"/>
                </a:solidFill>
                <a:latin typeface="Arial"/>
              </a:rPr>
              <a:t>Tableau de bord école/ Rémire-Montjoly Matoury</a:t>
            </a:r>
            <a:endParaRPr kumimoji="0" lang="fr-FR" sz="3600" b="0" i="0" u="none" strike="noStrike" kern="1200" cap="none" spc="0" normalizeH="0" baseline="0" noProof="0" dirty="0">
              <a:ln>
                <a:noFill/>
              </a:ln>
              <a:solidFill>
                <a:prstClr val="white"/>
              </a:solidFill>
              <a:effectLst/>
              <a:uLnTx/>
              <a:uFillTx/>
              <a:latin typeface="Arial"/>
              <a:cs typeface="+mn-cs"/>
            </a:endParaRPr>
          </a:p>
        </p:txBody>
      </p:sp>
      <p:pic>
        <p:nvPicPr>
          <p:cNvPr id="3" name="Image 2">
            <a:hlinkClick r:id="rId2" action="ppaction://hlinkfile"/>
            <a:extLst>
              <a:ext uri="{FF2B5EF4-FFF2-40B4-BE49-F238E27FC236}">
                <a16:creationId xmlns:a16="http://schemas.microsoft.com/office/drawing/2014/main" id="{8EA0748F-F1F1-4BD1-A4D8-5DFB825AB81F}"/>
              </a:ext>
            </a:extLst>
          </p:cNvPr>
          <p:cNvPicPr>
            <a:picLocks noChangeAspect="1"/>
          </p:cNvPicPr>
          <p:nvPr/>
        </p:nvPicPr>
        <p:blipFill>
          <a:blip r:embed="rId3"/>
          <a:stretch>
            <a:fillRect/>
          </a:stretch>
        </p:blipFill>
        <p:spPr>
          <a:xfrm>
            <a:off x="4069373" y="1689955"/>
            <a:ext cx="7981950" cy="4181475"/>
          </a:xfrm>
          <a:prstGeom prst="rect">
            <a:avLst/>
          </a:prstGeom>
        </p:spPr>
      </p:pic>
    </p:spTree>
    <p:extLst>
      <p:ext uri="{BB962C8B-B14F-4D97-AF65-F5344CB8AC3E}">
        <p14:creationId xmlns:p14="http://schemas.microsoft.com/office/powerpoint/2010/main" val="3458390009"/>
      </p:ext>
    </p:extLst>
  </p:cSld>
  <p:clrMapOvr>
    <a:masterClrMapping/>
  </p:clrMapOvr>
</p:sld>
</file>

<file path=ppt/theme/theme1.xml><?xml version="1.0" encoding="utf-8"?>
<a:theme xmlns:a="http://schemas.openxmlformats.org/drawingml/2006/main" name="Contents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ver and End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2346</TotalTime>
  <Words>531</Words>
  <Application>Microsoft Office PowerPoint</Application>
  <PresentationFormat>Grand écran</PresentationFormat>
  <Paragraphs>67</Paragraphs>
  <Slides>13</Slides>
  <Notes>2</Notes>
  <HiddenSlides>0</HiddenSlides>
  <MMClips>0</MMClips>
  <ScaleCrop>false</ScaleCrop>
  <HeadingPairs>
    <vt:vector size="6" baseType="variant">
      <vt:variant>
        <vt:lpstr>Polices utilisées</vt:lpstr>
      </vt:variant>
      <vt:variant>
        <vt:i4>3</vt:i4>
      </vt:variant>
      <vt:variant>
        <vt:lpstr>Thème</vt:lpstr>
      </vt:variant>
      <vt:variant>
        <vt:i4>4</vt:i4>
      </vt:variant>
      <vt:variant>
        <vt:lpstr>Titres des diapositives</vt:lpstr>
      </vt:variant>
      <vt:variant>
        <vt:i4>13</vt:i4>
      </vt:variant>
    </vt:vector>
  </HeadingPairs>
  <TitlesOfParts>
    <vt:vector size="20" baseType="lpstr">
      <vt:lpstr>Arial</vt:lpstr>
      <vt:lpstr>Calibri</vt:lpstr>
      <vt:lpstr>Wingdings</vt:lpstr>
      <vt:lpstr>Contents Slide Master</vt:lpstr>
      <vt:lpstr>Section Break Slide Master</vt:lpstr>
      <vt:lpstr>Cover and End Slide Master</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Temps 3 : Définition des outils pour piloter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mpepin</cp:lastModifiedBy>
  <cp:revision>88</cp:revision>
  <dcterms:created xsi:type="dcterms:W3CDTF">2020-01-20T05:08:25Z</dcterms:created>
  <dcterms:modified xsi:type="dcterms:W3CDTF">2021-01-15T14:13:42Z</dcterms:modified>
</cp:coreProperties>
</file>