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332" r:id="rId3"/>
    <p:sldId id="335" r:id="rId4"/>
    <p:sldId id="350" r:id="rId5"/>
    <p:sldId id="367" r:id="rId6"/>
    <p:sldId id="370" r:id="rId7"/>
    <p:sldId id="371" r:id="rId8"/>
    <p:sldId id="372" r:id="rId9"/>
    <p:sldId id="375" r:id="rId10"/>
    <p:sldId id="374" r:id="rId11"/>
    <p:sldId id="373" r:id="rId12"/>
    <p:sldId id="398" r:id="rId13"/>
    <p:sldId id="379" r:id="rId14"/>
    <p:sldId id="401" r:id="rId15"/>
    <p:sldId id="378" r:id="rId16"/>
    <p:sldId id="377" r:id="rId17"/>
    <p:sldId id="366" r:id="rId18"/>
    <p:sldId id="384" r:id="rId19"/>
    <p:sldId id="383" r:id="rId20"/>
    <p:sldId id="304" r:id="rId21"/>
    <p:sldId id="380" r:id="rId22"/>
    <p:sldId id="391" r:id="rId23"/>
    <p:sldId id="390" r:id="rId24"/>
    <p:sldId id="389" r:id="rId25"/>
    <p:sldId id="388" r:id="rId26"/>
    <p:sldId id="387" r:id="rId27"/>
    <p:sldId id="386" r:id="rId28"/>
    <p:sldId id="385" r:id="rId29"/>
    <p:sldId id="397" r:id="rId30"/>
    <p:sldId id="396" r:id="rId31"/>
    <p:sldId id="395" r:id="rId32"/>
    <p:sldId id="392" r:id="rId33"/>
    <p:sldId id="290" r:id="rId34"/>
    <p:sldId id="399" r:id="rId35"/>
    <p:sldId id="400" r:id="rId36"/>
  </p:sldIdLst>
  <p:sldSz cx="18288000" cy="10287000"/>
  <p:notesSz cx="6858000" cy="9144000"/>
  <p:embeddedFontLst>
    <p:embeddedFont>
      <p:font typeface="Calibri" panose="020F05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Open Sans Bold" panose="020B0806030504020204" pitchFamily="34"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0055" autoAdjust="0"/>
  </p:normalViewPr>
  <p:slideViewPr>
    <p:cSldViewPr>
      <p:cViewPr varScale="1">
        <p:scale>
          <a:sx n="44" d="100"/>
          <a:sy n="44" d="100"/>
        </p:scale>
        <p:origin x="8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2930D-86EA-434F-B191-10E30E8AD188}" type="datetimeFigureOut">
              <a:rPr lang="fr-FR" smtClean="0"/>
              <a:t>17/02/2021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A35B8-54D9-4D5C-BF58-BC2E891D740D}" type="slidenum">
              <a:rPr lang="fr-FR" smtClean="0"/>
              <a:t>‹N°›</a:t>
            </a:fld>
            <a:endParaRPr lang="fr-FR"/>
          </a:p>
        </p:txBody>
      </p:sp>
    </p:spTree>
    <p:extLst>
      <p:ext uri="{BB962C8B-B14F-4D97-AF65-F5344CB8AC3E}">
        <p14:creationId xmlns:p14="http://schemas.microsoft.com/office/powerpoint/2010/main" val="150497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L’acte de lire repose sur deux grandes composantes, deux processus fondamentaux et transversaux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l’identification de mots écrits qui est spécifique à la lecture;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la compréhension qui relève de processus généraux non spécifiques à la lecture.</a:t>
            </a:r>
            <a:r>
              <a:rPr lang="fr-FR" dirty="0"/>
              <a:t> </a:t>
            </a:r>
            <a:br>
              <a:rPr lang="fr-FR" dirty="0"/>
            </a:b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3</a:t>
            </a:fld>
            <a:endParaRPr lang="fr-FR"/>
          </a:p>
        </p:txBody>
      </p:sp>
    </p:spTree>
    <p:extLst>
      <p:ext uri="{BB962C8B-B14F-4D97-AF65-F5344CB8AC3E}">
        <p14:creationId xmlns:p14="http://schemas.microsoft.com/office/powerpoint/2010/main" val="41082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12</a:t>
            </a:fld>
            <a:endParaRPr lang="fr-FR"/>
          </a:p>
        </p:txBody>
      </p:sp>
    </p:spTree>
    <p:extLst>
      <p:ext uri="{BB962C8B-B14F-4D97-AF65-F5344CB8AC3E}">
        <p14:creationId xmlns:p14="http://schemas.microsoft.com/office/powerpoint/2010/main" val="419326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13</a:t>
            </a:fld>
            <a:endParaRPr lang="fr-FR"/>
          </a:p>
        </p:txBody>
      </p:sp>
    </p:spTree>
    <p:extLst>
      <p:ext uri="{BB962C8B-B14F-4D97-AF65-F5344CB8AC3E}">
        <p14:creationId xmlns:p14="http://schemas.microsoft.com/office/powerpoint/2010/main" val="324540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14</a:t>
            </a:fld>
            <a:endParaRPr lang="fr-FR"/>
          </a:p>
        </p:txBody>
      </p:sp>
    </p:spTree>
    <p:extLst>
      <p:ext uri="{BB962C8B-B14F-4D97-AF65-F5344CB8AC3E}">
        <p14:creationId xmlns:p14="http://schemas.microsoft.com/office/powerpoint/2010/main" val="105339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sz="1200" kern="1200" dirty="0">
                <a:solidFill>
                  <a:schemeClr val="tx1"/>
                </a:solidFill>
                <a:latin typeface="+mn-lt"/>
                <a:ea typeface="+mn-ea"/>
                <a:cs typeface="+mn-cs"/>
              </a:rPr>
              <a:t>« L’apprentissage global des mots écrits permet de reconnaître des mots écrits comme s’ils étaient des objets visuels, un signe routier ou publicitaire, un emblème, mais il ne permet pas d’identifier des dizaines de milliers de mots qu’on n’a jamais lus, ou entendus ».</a:t>
            </a:r>
          </a:p>
          <a:p>
            <a:pPr marL="171450" indent="-171450">
              <a:buFont typeface="Wingdings" panose="05000000000000000000" pitchFamily="2" charset="2"/>
              <a:buChar char="q"/>
            </a:pPr>
            <a:r>
              <a:rPr lang="fr-FR" sz="1200" kern="1200" dirty="0">
                <a:solidFill>
                  <a:schemeClr val="tx1"/>
                </a:solidFill>
                <a:latin typeface="+mn-lt"/>
                <a:ea typeface="+mn-ea"/>
                <a:cs typeface="+mn-cs"/>
              </a:rPr>
              <a:t>Devant un texte nouveau, les élèves ne peuvent pas décoder tous les mots.  Ils doivent procéder par analogie en cherchant à reconnaître des syllabes qu’ils connaissent dans d’autres mots.  «Carnaval» commence comme «caramel», se termine comme «cheval» et contient le «na» de «banane»</a:t>
            </a:r>
          </a:p>
          <a:p>
            <a:pPr marL="171450" indent="-171450">
              <a:buFont typeface="Wingdings" panose="05000000000000000000" pitchFamily="2" charset="2"/>
              <a:buChar char="q"/>
            </a:pPr>
            <a:r>
              <a:rPr lang="fr-FR" sz="1200" kern="1200" dirty="0">
                <a:solidFill>
                  <a:schemeClr val="tx1"/>
                </a:solidFill>
                <a:latin typeface="+mn-lt"/>
                <a:ea typeface="+mn-ea"/>
                <a:cs typeface="+mn-cs"/>
              </a:rPr>
              <a:t> Les erreurs de lecture dues à ces recherches analogiques finissent par amener les élèves — lancés sur l’à-peu-près — à lire «coulé» pour «couleur» </a:t>
            </a:r>
          </a:p>
          <a:p>
            <a:pPr marL="171450" indent="-171450">
              <a:buFont typeface="Wingdings" panose="05000000000000000000" pitchFamily="2" charset="2"/>
              <a:buChar char="q"/>
            </a:pPr>
            <a:r>
              <a:rPr lang="fr-FR" sz="1200" kern="1200" dirty="0">
                <a:solidFill>
                  <a:schemeClr val="tx1"/>
                </a:solidFill>
                <a:latin typeface="+mn-lt"/>
                <a:ea typeface="+mn-ea"/>
                <a:cs typeface="+mn-cs"/>
              </a:rPr>
              <a:t>« L’utilisation plus importante du contexte par les mauvais lecteurs est une conséquence de leur infériorité au niveau du décodage. C’est parce que le décodage est insuffisant ou lent que la connaissance dérivée du contexte intervient pour permettre la reconnaissance du mot. Le contexte joue donc un rôle compensatoire ».</a:t>
            </a:r>
          </a:p>
          <a:p>
            <a:pPr marL="171450" indent="-171450">
              <a:buFont typeface="Wingdings" panose="05000000000000000000" pitchFamily="2" charset="2"/>
              <a:buChar char="q"/>
            </a:pPr>
            <a:r>
              <a:rPr lang="fr-FR" sz="1200" b="0" i="0" kern="1200" dirty="0">
                <a:solidFill>
                  <a:schemeClr val="tx1"/>
                </a:solidFill>
                <a:effectLst/>
                <a:latin typeface="+mn-lt"/>
                <a:ea typeface="+mn-ea"/>
                <a:cs typeface="+mn-cs"/>
              </a:rPr>
              <a:t>Le dessin occupe une place importante dans de nombreux manuels et cahiers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d’exercices</a:t>
            </a:r>
            <a:r>
              <a:rPr lang="fr-FR" dirty="0"/>
              <a:t> </a:t>
            </a:r>
            <a:br>
              <a:rPr lang="fr-FR" dirty="0"/>
            </a:b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15</a:t>
            </a:fld>
            <a:endParaRPr lang="fr-FR"/>
          </a:p>
        </p:txBody>
      </p:sp>
    </p:spTree>
    <p:extLst>
      <p:ext uri="{BB962C8B-B14F-4D97-AF65-F5344CB8AC3E}">
        <p14:creationId xmlns:p14="http://schemas.microsoft.com/office/powerpoint/2010/main" val="311346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dirty="0"/>
              <a:t>Fin CE1/ Diagnostic de dyslexie</a:t>
            </a:r>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16</a:t>
            </a:fld>
            <a:endParaRPr lang="fr-FR"/>
          </a:p>
        </p:txBody>
      </p:sp>
    </p:spTree>
    <p:extLst>
      <p:ext uri="{BB962C8B-B14F-4D97-AF65-F5344CB8AC3E}">
        <p14:creationId xmlns:p14="http://schemas.microsoft.com/office/powerpoint/2010/main" val="359837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sz="1200" b="0" i="0" kern="1200" dirty="0">
                <a:solidFill>
                  <a:schemeClr val="tx1"/>
                </a:solidFill>
                <a:effectLst/>
                <a:latin typeface="+mn-lt"/>
                <a:ea typeface="+mn-ea"/>
                <a:cs typeface="+mn-cs"/>
              </a:rPr>
              <a:t>L’étude du code a souvent été présentée par le passé comme une activité de bas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niveau qui ne répondrait pas aux exigences de la compréhension et donc produirait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des déchiffreurs non lecteurs</a:t>
            </a:r>
            <a:r>
              <a:rPr lang="fr-FR" dirty="0"/>
              <a:t> </a:t>
            </a:r>
            <a:br>
              <a:rPr lang="fr-FR" dirty="0"/>
            </a:b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17</a:t>
            </a:fld>
            <a:endParaRPr lang="fr-FR"/>
          </a:p>
        </p:txBody>
      </p:sp>
    </p:spTree>
    <p:extLst>
      <p:ext uri="{BB962C8B-B14F-4D97-AF65-F5344CB8AC3E}">
        <p14:creationId xmlns:p14="http://schemas.microsoft.com/office/powerpoint/2010/main" val="94314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dirty="0"/>
              <a:t>Problématique de l’emploi du temps</a:t>
            </a:r>
          </a:p>
          <a:p>
            <a:pPr marL="171450" indent="-171450">
              <a:buFont typeface="Wingdings" panose="05000000000000000000" pitchFamily="2" charset="2"/>
              <a:buChar char="q"/>
            </a:pPr>
            <a:r>
              <a:rPr lang="fr-FR" dirty="0"/>
              <a:t>Exemple des MACLE</a:t>
            </a:r>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18</a:t>
            </a:fld>
            <a:endParaRPr lang="fr-FR"/>
          </a:p>
        </p:txBody>
      </p:sp>
    </p:spTree>
    <p:extLst>
      <p:ext uri="{BB962C8B-B14F-4D97-AF65-F5344CB8AC3E}">
        <p14:creationId xmlns:p14="http://schemas.microsoft.com/office/powerpoint/2010/main" val="195454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19</a:t>
            </a:fld>
            <a:endParaRPr lang="fr-FR"/>
          </a:p>
        </p:txBody>
      </p:sp>
    </p:spTree>
    <p:extLst>
      <p:ext uri="{BB962C8B-B14F-4D97-AF65-F5344CB8AC3E}">
        <p14:creationId xmlns:p14="http://schemas.microsoft.com/office/powerpoint/2010/main" val="3358048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21</a:t>
            </a:fld>
            <a:endParaRPr lang="fr-FR"/>
          </a:p>
        </p:txBody>
      </p:sp>
    </p:spTree>
    <p:extLst>
      <p:ext uri="{BB962C8B-B14F-4D97-AF65-F5344CB8AC3E}">
        <p14:creationId xmlns:p14="http://schemas.microsoft.com/office/powerpoint/2010/main" val="3425064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22</a:t>
            </a:fld>
            <a:endParaRPr lang="fr-FR"/>
          </a:p>
        </p:txBody>
      </p:sp>
    </p:spTree>
    <p:extLst>
      <p:ext uri="{BB962C8B-B14F-4D97-AF65-F5344CB8AC3E}">
        <p14:creationId xmlns:p14="http://schemas.microsoft.com/office/powerpoint/2010/main" val="358867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4</a:t>
            </a:fld>
            <a:endParaRPr lang="fr-FR"/>
          </a:p>
        </p:txBody>
      </p:sp>
    </p:spTree>
    <p:extLst>
      <p:ext uri="{BB962C8B-B14F-4D97-AF65-F5344CB8AC3E}">
        <p14:creationId xmlns:p14="http://schemas.microsoft.com/office/powerpoint/2010/main" val="1081985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23</a:t>
            </a:fld>
            <a:endParaRPr lang="fr-FR"/>
          </a:p>
        </p:txBody>
      </p:sp>
    </p:spTree>
    <p:extLst>
      <p:ext uri="{BB962C8B-B14F-4D97-AF65-F5344CB8AC3E}">
        <p14:creationId xmlns:p14="http://schemas.microsoft.com/office/powerpoint/2010/main" val="416636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24</a:t>
            </a:fld>
            <a:endParaRPr lang="fr-FR"/>
          </a:p>
        </p:txBody>
      </p:sp>
    </p:spTree>
    <p:extLst>
      <p:ext uri="{BB962C8B-B14F-4D97-AF65-F5344CB8AC3E}">
        <p14:creationId xmlns:p14="http://schemas.microsoft.com/office/powerpoint/2010/main" val="159506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25</a:t>
            </a:fld>
            <a:endParaRPr lang="fr-FR"/>
          </a:p>
        </p:txBody>
      </p:sp>
    </p:spTree>
    <p:extLst>
      <p:ext uri="{BB962C8B-B14F-4D97-AF65-F5344CB8AC3E}">
        <p14:creationId xmlns:p14="http://schemas.microsoft.com/office/powerpoint/2010/main" val="4067630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26</a:t>
            </a:fld>
            <a:endParaRPr lang="fr-FR"/>
          </a:p>
        </p:txBody>
      </p:sp>
    </p:spTree>
    <p:extLst>
      <p:ext uri="{BB962C8B-B14F-4D97-AF65-F5344CB8AC3E}">
        <p14:creationId xmlns:p14="http://schemas.microsoft.com/office/powerpoint/2010/main" val="3089460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27</a:t>
            </a:fld>
            <a:endParaRPr lang="fr-FR"/>
          </a:p>
        </p:txBody>
      </p:sp>
    </p:spTree>
    <p:extLst>
      <p:ext uri="{BB962C8B-B14F-4D97-AF65-F5344CB8AC3E}">
        <p14:creationId xmlns:p14="http://schemas.microsoft.com/office/powerpoint/2010/main" val="1822202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28</a:t>
            </a:fld>
            <a:endParaRPr lang="fr-FR"/>
          </a:p>
        </p:txBody>
      </p:sp>
    </p:spTree>
    <p:extLst>
      <p:ext uri="{BB962C8B-B14F-4D97-AF65-F5344CB8AC3E}">
        <p14:creationId xmlns:p14="http://schemas.microsoft.com/office/powerpoint/2010/main" val="3408744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29</a:t>
            </a:fld>
            <a:endParaRPr lang="fr-FR"/>
          </a:p>
        </p:txBody>
      </p:sp>
    </p:spTree>
    <p:extLst>
      <p:ext uri="{BB962C8B-B14F-4D97-AF65-F5344CB8AC3E}">
        <p14:creationId xmlns:p14="http://schemas.microsoft.com/office/powerpoint/2010/main" val="1824011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sz="1200" b="0" i="0" kern="1200" dirty="0">
                <a:solidFill>
                  <a:schemeClr val="tx1"/>
                </a:solidFill>
                <a:effectLst/>
                <a:latin typeface="+mn-lt"/>
                <a:ea typeface="+mn-ea"/>
                <a:cs typeface="+mn-cs"/>
              </a:rPr>
              <a:t>La copie, quant à elle, est parfois considérée comme une activité de bas niveau peu motivante pour les élèves. Or, elle leur permet d’être particulièrement attentifs aux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lettres, aux syllabes, aux mots </a:t>
            </a:r>
          </a:p>
          <a:p>
            <a:pPr marL="171450" indent="-171450">
              <a:buFont typeface="Wingdings" panose="05000000000000000000" pitchFamily="2" charset="2"/>
              <a:buChar char="q"/>
            </a:pPr>
            <a:r>
              <a:rPr lang="fr-FR" sz="1200" b="0" i="0" kern="1200" dirty="0">
                <a:solidFill>
                  <a:schemeClr val="tx1"/>
                </a:solidFill>
                <a:effectLst/>
                <a:latin typeface="+mn-lt"/>
                <a:ea typeface="+mn-ea"/>
                <a:cs typeface="+mn-cs"/>
              </a:rPr>
              <a:t>Il est important de </a:t>
            </a:r>
            <a:r>
              <a:rPr lang="fr-FR" sz="1200" b="1" i="0" kern="1200" dirty="0">
                <a:solidFill>
                  <a:schemeClr val="tx1"/>
                </a:solidFill>
                <a:effectLst/>
                <a:latin typeface="+mn-lt"/>
                <a:ea typeface="+mn-ea"/>
                <a:cs typeface="+mn-cs"/>
              </a:rPr>
              <a:t>proposer des textes « résistants »</a:t>
            </a:r>
            <a:r>
              <a:rPr lang="fr-FR" sz="1200" b="0" i="0" kern="1200" dirty="0">
                <a:solidFill>
                  <a:schemeClr val="tx1"/>
                </a:solidFill>
                <a:effectLst/>
                <a:latin typeface="+mn-lt"/>
                <a:ea typeface="+mn-ea"/>
                <a:cs typeface="+mn-cs"/>
              </a:rPr>
              <a:t>, qui ne livrent pas leur sens aisément, contenant par exemple des inférences, des implicites, sans laisser aux</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textes lus par le professeur le soin d’être le support principal de ce travail</a:t>
            </a:r>
            <a:r>
              <a:rPr lang="fr-FR" dirty="0"/>
              <a:t> </a:t>
            </a:r>
            <a:br>
              <a:rPr lang="fr-FR" dirty="0"/>
            </a:br>
            <a:br>
              <a:rPr lang="fr-FR" dirty="0"/>
            </a:b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30</a:t>
            </a:fld>
            <a:endParaRPr lang="fr-FR"/>
          </a:p>
        </p:txBody>
      </p:sp>
    </p:spTree>
    <p:extLst>
      <p:ext uri="{BB962C8B-B14F-4D97-AF65-F5344CB8AC3E}">
        <p14:creationId xmlns:p14="http://schemas.microsoft.com/office/powerpoint/2010/main" val="123705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sz="1200" b="0" i="0" kern="1200" dirty="0">
                <a:solidFill>
                  <a:schemeClr val="tx1"/>
                </a:solidFill>
                <a:effectLst/>
                <a:latin typeface="+mn-lt"/>
                <a:ea typeface="+mn-ea"/>
                <a:cs typeface="+mn-cs"/>
              </a:rPr>
              <a:t>L’écriture joue un rôle important dans l’apprentissage de la lecture et l’améliore : l’automatisation du geste d’écriture, les exercices quotidiens de copie et de dictée, la production de phrases à l’écrit, à partir des mots que les élèves savent déchiffrer parfaitement sont des activités essentielles.</a:t>
            </a:r>
            <a:r>
              <a:rPr lang="fr-FR" dirty="0"/>
              <a:t> </a:t>
            </a:r>
            <a:br>
              <a:rPr lang="fr-FR" dirty="0"/>
            </a:b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31</a:t>
            </a:fld>
            <a:endParaRPr lang="fr-FR"/>
          </a:p>
        </p:txBody>
      </p:sp>
    </p:spTree>
    <p:extLst>
      <p:ext uri="{BB962C8B-B14F-4D97-AF65-F5344CB8AC3E}">
        <p14:creationId xmlns:p14="http://schemas.microsoft.com/office/powerpoint/2010/main" val="2626972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r>
              <a:rPr lang="fr-FR" sz="1200" b="0" i="0" kern="1200" dirty="0">
                <a:solidFill>
                  <a:schemeClr val="tx1"/>
                </a:solidFill>
                <a:effectLst/>
                <a:latin typeface="+mn-lt"/>
                <a:ea typeface="+mn-ea"/>
                <a:cs typeface="+mn-cs"/>
              </a:rPr>
              <a:t>Plusieurs études menées en classe auprès d’enfants en CP ou en CE1, repérés soit faibles </a:t>
            </a:r>
            <a:r>
              <a:rPr lang="fr-FR" sz="1200" b="0" i="0" kern="1200" dirty="0" err="1">
                <a:solidFill>
                  <a:schemeClr val="tx1"/>
                </a:solidFill>
                <a:effectLst/>
                <a:latin typeface="+mn-lt"/>
                <a:ea typeface="+mn-ea"/>
                <a:cs typeface="+mn-cs"/>
              </a:rPr>
              <a:t>identifieurs</a:t>
            </a:r>
            <a:r>
              <a:rPr lang="fr-FR" sz="1200" b="0" i="0" kern="1200" dirty="0">
                <a:solidFill>
                  <a:schemeClr val="tx1"/>
                </a:solidFill>
                <a:effectLst/>
                <a:latin typeface="+mn-lt"/>
                <a:ea typeface="+mn-ea"/>
                <a:cs typeface="+mn-cs"/>
              </a:rPr>
              <a:t>, soit faibles </a:t>
            </a:r>
            <a:r>
              <a:rPr lang="fr-FR" sz="1200" b="0" i="0" kern="1200" dirty="0" err="1">
                <a:solidFill>
                  <a:schemeClr val="tx1"/>
                </a:solidFill>
                <a:effectLst/>
                <a:latin typeface="+mn-lt"/>
                <a:ea typeface="+mn-ea"/>
                <a:cs typeface="+mn-cs"/>
              </a:rPr>
              <a:t>compreneurs</a:t>
            </a:r>
            <a:r>
              <a:rPr lang="fr-FR" sz="1200" b="0" i="0" kern="1200" dirty="0">
                <a:solidFill>
                  <a:schemeClr val="tx1"/>
                </a:solidFill>
                <a:effectLst/>
                <a:latin typeface="+mn-lt"/>
                <a:ea typeface="+mn-ea"/>
                <a:cs typeface="+mn-cs"/>
              </a:rPr>
              <a:t>, soit les deux à la fois, ont montré leur</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efficacité. Le dispositif général est simple : évaluation – entraînement – évaluation. Après que les enfants ont été évalués au début de la recherche, ils ont été affectés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de façon aléatoire dans un groupe, soit en bénéficiant d’un entraînement au traitement syllabique pour les faibles </a:t>
            </a:r>
            <a:r>
              <a:rPr lang="fr-FR" sz="1200" b="0" i="0" kern="1200" dirty="0" err="1">
                <a:solidFill>
                  <a:schemeClr val="tx1"/>
                </a:solidFill>
                <a:effectLst/>
                <a:latin typeface="+mn-lt"/>
                <a:ea typeface="+mn-ea"/>
                <a:cs typeface="+mn-cs"/>
              </a:rPr>
              <a:t>identifieurs</a:t>
            </a:r>
            <a:r>
              <a:rPr lang="fr-FR" sz="1200" b="0" i="0" kern="1200" dirty="0">
                <a:solidFill>
                  <a:schemeClr val="tx1"/>
                </a:solidFill>
                <a:effectLst/>
                <a:latin typeface="+mn-lt"/>
                <a:ea typeface="+mn-ea"/>
                <a:cs typeface="+mn-cs"/>
              </a:rPr>
              <a:t>, soit en bénéficiant d’un entraînement</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en compréhension pour les faibles </a:t>
            </a:r>
            <a:r>
              <a:rPr lang="fr-FR" sz="1200" b="0" i="0" kern="1200" dirty="0" err="1">
                <a:solidFill>
                  <a:schemeClr val="tx1"/>
                </a:solidFill>
                <a:effectLst/>
                <a:latin typeface="+mn-lt"/>
                <a:ea typeface="+mn-ea"/>
                <a:cs typeface="+mn-cs"/>
              </a:rPr>
              <a:t>compreneurs</a:t>
            </a:r>
            <a:r>
              <a:rPr lang="fr-FR" sz="1200" b="0" i="0" kern="1200" dirty="0">
                <a:solidFill>
                  <a:schemeClr val="tx1"/>
                </a:solidFill>
                <a:effectLst/>
                <a:latin typeface="+mn-lt"/>
                <a:ea typeface="+mn-ea"/>
                <a:cs typeface="+mn-cs"/>
              </a:rPr>
              <a:t>. Globalement, l’entraînement durait cinq semaines (de quatre jours), à raison de trente minutes par jour, soit dix heures</a:t>
            </a:r>
            <a:r>
              <a:rPr lang="fr-FR" dirty="0"/>
              <a:t> </a:t>
            </a:r>
            <a:br>
              <a:rPr lang="fr-FR" dirty="0"/>
            </a:b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32</a:t>
            </a:fld>
            <a:endParaRPr lang="fr-FR"/>
          </a:p>
        </p:txBody>
      </p:sp>
    </p:spTree>
    <p:extLst>
      <p:ext uri="{BB962C8B-B14F-4D97-AF65-F5344CB8AC3E}">
        <p14:creationId xmlns:p14="http://schemas.microsoft.com/office/powerpoint/2010/main" val="408845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5</a:t>
            </a:fld>
            <a:endParaRPr lang="fr-FR"/>
          </a:p>
        </p:txBody>
      </p:sp>
    </p:spTree>
    <p:extLst>
      <p:ext uri="{BB962C8B-B14F-4D97-AF65-F5344CB8AC3E}">
        <p14:creationId xmlns:p14="http://schemas.microsoft.com/office/powerpoint/2010/main" val="119650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«L’étape charnière de la lecture, c’est le décodage des graphèmes en phonèmes, c’est le passage d’une unité visuelle à une unité auditive. C’est donc sur cette opération</a:t>
            </a:r>
            <a:br>
              <a:rPr lang="fr-FR" sz="1200" b="0" i="1" kern="1200" dirty="0">
                <a:solidFill>
                  <a:schemeClr val="tx1"/>
                </a:solidFill>
                <a:effectLst/>
                <a:latin typeface="+mn-lt"/>
                <a:ea typeface="+mn-ea"/>
                <a:cs typeface="+mn-cs"/>
              </a:rPr>
            </a:br>
            <a:r>
              <a:rPr lang="fr-FR" sz="1200" b="0" i="1" kern="1200" dirty="0">
                <a:solidFill>
                  <a:schemeClr val="tx1"/>
                </a:solidFill>
                <a:effectLst/>
                <a:latin typeface="+mn-lt"/>
                <a:ea typeface="+mn-ea"/>
                <a:cs typeface="+mn-cs"/>
              </a:rPr>
              <a:t>que doivent se focaliser tous les efforts. »</a:t>
            </a:r>
            <a:r>
              <a:rPr lang="fr-FR" dirty="0"/>
              <a:t> </a:t>
            </a:r>
            <a:br>
              <a:rPr lang="fr-FR" dirty="0"/>
            </a:br>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6</a:t>
            </a:fld>
            <a:endParaRPr lang="fr-FR"/>
          </a:p>
        </p:txBody>
      </p:sp>
    </p:spTree>
    <p:extLst>
      <p:ext uri="{BB962C8B-B14F-4D97-AF65-F5344CB8AC3E}">
        <p14:creationId xmlns:p14="http://schemas.microsoft.com/office/powerpoint/2010/main" val="343815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7</a:t>
            </a:fld>
            <a:endParaRPr lang="fr-FR"/>
          </a:p>
        </p:txBody>
      </p:sp>
    </p:spTree>
    <p:extLst>
      <p:ext uri="{BB962C8B-B14F-4D97-AF65-F5344CB8AC3E}">
        <p14:creationId xmlns:p14="http://schemas.microsoft.com/office/powerpoint/2010/main" val="390930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8</a:t>
            </a:fld>
            <a:endParaRPr lang="fr-FR"/>
          </a:p>
        </p:txBody>
      </p:sp>
    </p:spTree>
    <p:extLst>
      <p:ext uri="{BB962C8B-B14F-4D97-AF65-F5344CB8AC3E}">
        <p14:creationId xmlns:p14="http://schemas.microsoft.com/office/powerpoint/2010/main" val="187300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9</a:t>
            </a:fld>
            <a:endParaRPr lang="fr-FR"/>
          </a:p>
        </p:txBody>
      </p:sp>
    </p:spTree>
    <p:extLst>
      <p:ext uri="{BB962C8B-B14F-4D97-AF65-F5344CB8AC3E}">
        <p14:creationId xmlns:p14="http://schemas.microsoft.com/office/powerpoint/2010/main" val="325633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10</a:t>
            </a:fld>
            <a:endParaRPr lang="fr-FR"/>
          </a:p>
        </p:txBody>
      </p:sp>
    </p:spTree>
    <p:extLst>
      <p:ext uri="{BB962C8B-B14F-4D97-AF65-F5344CB8AC3E}">
        <p14:creationId xmlns:p14="http://schemas.microsoft.com/office/powerpoint/2010/main" val="241914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DA35B8-54D9-4D5C-BF58-BC2E891D740D}" type="slidenum">
              <a:rPr lang="fr-FR" smtClean="0"/>
              <a:t>11</a:t>
            </a:fld>
            <a:endParaRPr lang="fr-FR"/>
          </a:p>
        </p:txBody>
      </p:sp>
    </p:spTree>
    <p:extLst>
      <p:ext uri="{BB962C8B-B14F-4D97-AF65-F5344CB8AC3E}">
        <p14:creationId xmlns:p14="http://schemas.microsoft.com/office/powerpoint/2010/main" val="211864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1" y="0"/>
            <a:ext cx="18287999" cy="1595634"/>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485294" y="287192"/>
            <a:ext cx="17359796" cy="1086371"/>
          </a:xfrm>
          <a:prstGeom prst="rect">
            <a:avLst/>
          </a:prstGeom>
        </p:spPr>
        <p:txBody>
          <a:bodyPr anchor="ctr"/>
          <a:lstStyle>
            <a:lvl1pPr marL="0" indent="0" algn="ctr">
              <a:buNone/>
              <a:defRPr sz="81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8703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14858999" y="6853523"/>
            <a:ext cx="3272623" cy="3246441"/>
            <a:chOff x="0" y="0"/>
            <a:chExt cx="8177058" cy="8729695"/>
          </a:xfrm>
        </p:grpSpPr>
        <p:pic>
          <p:nvPicPr>
            <p:cNvPr id="3" name="Picture 3"/>
            <p:cNvPicPr>
              <a:picLocks noChangeAspect="1"/>
            </p:cNvPicPr>
            <p:nvPr/>
          </p:nvPicPr>
          <p:blipFill>
            <a:blip r:embed="rId2"/>
            <a:srcRect/>
            <a:stretch>
              <a:fillRect/>
            </a:stretch>
          </p:blipFill>
          <p:spPr>
            <a:xfrm>
              <a:off x="0" y="0"/>
              <a:ext cx="3608274" cy="8729695"/>
            </a:xfrm>
            <a:prstGeom prst="rect">
              <a:avLst/>
            </a:prstGeom>
          </p:spPr>
        </p:pic>
        <p:pic>
          <p:nvPicPr>
            <p:cNvPr id="4" name="Picture 4"/>
            <p:cNvPicPr>
              <a:picLocks noChangeAspect="1"/>
            </p:cNvPicPr>
            <p:nvPr/>
          </p:nvPicPr>
          <p:blipFill>
            <a:blip r:embed="rId3"/>
            <a:srcRect/>
            <a:stretch>
              <a:fillRect/>
            </a:stretch>
          </p:blipFill>
          <p:spPr>
            <a:xfrm>
              <a:off x="4219597" y="0"/>
              <a:ext cx="3957462" cy="8729695"/>
            </a:xfrm>
            <a:prstGeom prst="rect">
              <a:avLst/>
            </a:prstGeom>
          </p:spPr>
        </p:pic>
      </p:grpSp>
      <p:grpSp>
        <p:nvGrpSpPr>
          <p:cNvPr id="5" name="Group 5"/>
          <p:cNvGrpSpPr/>
          <p:nvPr/>
        </p:nvGrpSpPr>
        <p:grpSpPr>
          <a:xfrm>
            <a:off x="842683" y="2274020"/>
            <a:ext cx="16149917" cy="5710385"/>
            <a:chOff x="-29028" y="-38100"/>
            <a:chExt cx="21533223" cy="7613846"/>
          </a:xfrm>
        </p:grpSpPr>
        <p:sp>
          <p:nvSpPr>
            <p:cNvPr id="6" name="TextBox 6"/>
            <p:cNvSpPr txBox="1"/>
            <p:nvPr/>
          </p:nvSpPr>
          <p:spPr>
            <a:xfrm>
              <a:off x="-29028" y="468104"/>
              <a:ext cx="21533223" cy="3440086"/>
            </a:xfrm>
            <a:prstGeom prst="rect">
              <a:avLst/>
            </a:prstGeom>
          </p:spPr>
          <p:txBody>
            <a:bodyPr wrap="square" lIns="0" tIns="0" rIns="0" bIns="0" rtlCol="0" anchor="t">
              <a:spAutoFit/>
            </a:bodyPr>
            <a:lstStyle/>
            <a:p>
              <a:pPr algn="l">
                <a:lnSpc>
                  <a:spcPts val="10710"/>
                </a:lnSpc>
              </a:pPr>
              <a:r>
                <a:rPr lang="en-US" sz="5400" dirty="0">
                  <a:solidFill>
                    <a:srgbClr val="273755"/>
                  </a:solidFill>
                  <a:latin typeface="Open Sans Bold"/>
                </a:rPr>
                <a:t>L’apprentissage des correspondances graphèmes-phonèmes </a:t>
              </a:r>
            </a:p>
          </p:txBody>
        </p:sp>
        <p:sp>
          <p:nvSpPr>
            <p:cNvPr id="7" name="TextBox 7"/>
            <p:cNvSpPr txBox="1"/>
            <p:nvPr/>
          </p:nvSpPr>
          <p:spPr>
            <a:xfrm>
              <a:off x="0" y="-38100"/>
              <a:ext cx="17643395" cy="513132"/>
            </a:xfrm>
            <a:prstGeom prst="rect">
              <a:avLst/>
            </a:prstGeom>
          </p:spPr>
          <p:txBody>
            <a:bodyPr wrap="square" lIns="0" tIns="0" rIns="0" bIns="0" rtlCol="0" anchor="t">
              <a:spAutoFit/>
            </a:bodyPr>
            <a:lstStyle/>
            <a:p>
              <a:pPr algn="l">
                <a:lnSpc>
                  <a:spcPts val="2940"/>
                </a:lnSpc>
              </a:pPr>
              <a:r>
                <a:rPr lang="en-US" sz="3200" spc="44" dirty="0">
                  <a:solidFill>
                    <a:srgbClr val="273755"/>
                  </a:solidFill>
                  <a:latin typeface="Open Sans Bold"/>
                </a:rPr>
                <a:t>Novembre 2020/ EEPU Eugène Honorien/ 15h00 à 17h00</a:t>
              </a:r>
            </a:p>
          </p:txBody>
        </p:sp>
        <p:sp>
          <p:nvSpPr>
            <p:cNvPr id="8" name="TextBox 8"/>
            <p:cNvSpPr txBox="1"/>
            <p:nvPr/>
          </p:nvSpPr>
          <p:spPr>
            <a:xfrm>
              <a:off x="0" y="6949636"/>
              <a:ext cx="11974464" cy="626110"/>
            </a:xfrm>
            <a:prstGeom prst="rect">
              <a:avLst/>
            </a:prstGeom>
          </p:spPr>
          <p:txBody>
            <a:bodyPr lIns="0" tIns="0" rIns="0" bIns="0" rtlCol="0" anchor="t">
              <a:spAutoFit/>
            </a:bodyPr>
            <a:lstStyle/>
            <a:p>
              <a:pPr algn="l">
                <a:lnSpc>
                  <a:spcPts val="3919"/>
                </a:lnSpc>
              </a:pPr>
              <a:r>
                <a:rPr lang="en-US" sz="2800">
                  <a:solidFill>
                    <a:srgbClr val="273755"/>
                  </a:solidFill>
                  <a:latin typeface="Open Sans"/>
                </a:rPr>
                <a:t>Circonscription de Rémire-Montjoly Matoury</a:t>
              </a:r>
            </a:p>
          </p:txBody>
        </p:sp>
        <p:sp>
          <p:nvSpPr>
            <p:cNvPr id="9" name="AutoShape 9"/>
            <p:cNvSpPr/>
            <p:nvPr/>
          </p:nvSpPr>
          <p:spPr>
            <a:xfrm>
              <a:off x="0" y="5823353"/>
              <a:ext cx="5448828" cy="244551"/>
            </a:xfrm>
            <a:prstGeom prst="rect">
              <a:avLst/>
            </a:prstGeom>
            <a:solidFill>
              <a:srgbClr val="8AABCA"/>
            </a:solidFill>
          </p:spPr>
        </p:sp>
      </p:grpSp>
      <p:pic>
        <p:nvPicPr>
          <p:cNvPr id="11" name="Picture 11"/>
          <p:cNvPicPr>
            <a:picLocks noChangeAspect="1"/>
          </p:cNvPicPr>
          <p:nvPr/>
        </p:nvPicPr>
        <p:blipFill>
          <a:blip r:embed="rId4"/>
          <a:srcRect/>
          <a:stretch>
            <a:fillRect/>
          </a:stretch>
        </p:blipFill>
        <p:spPr>
          <a:xfrm>
            <a:off x="0" y="0"/>
            <a:ext cx="2308972" cy="1634319"/>
          </a:xfrm>
          <a:prstGeom prst="rect">
            <a:avLst/>
          </a:prstGeom>
        </p:spPr>
      </p:pic>
      <p:pic>
        <p:nvPicPr>
          <p:cNvPr id="13" name="Picture 13"/>
          <p:cNvPicPr>
            <a:picLocks noChangeAspect="1"/>
          </p:cNvPicPr>
          <p:nvPr/>
        </p:nvPicPr>
        <p:blipFill>
          <a:blip r:embed="rId5"/>
          <a:srcRect/>
          <a:stretch>
            <a:fillRect/>
          </a:stretch>
        </p:blipFill>
        <p:spPr>
          <a:xfrm>
            <a:off x="653614" y="8138360"/>
            <a:ext cx="8999541" cy="2148640"/>
          </a:xfrm>
          <a:prstGeom prst="rect">
            <a:avLst/>
          </a:prstGeom>
        </p:spPr>
      </p:pic>
      <p:pic>
        <p:nvPicPr>
          <p:cNvPr id="14" name="Image 13">
            <a:extLst>
              <a:ext uri="{FF2B5EF4-FFF2-40B4-BE49-F238E27FC236}">
                <a16:creationId xmlns:a16="http://schemas.microsoft.com/office/drawing/2014/main" id="{4E94649A-5A4C-4812-8349-27837AC01391}"/>
              </a:ext>
            </a:extLst>
          </p:cNvPr>
          <p:cNvPicPr>
            <a:picLocks noChangeAspect="1"/>
          </p:cNvPicPr>
          <p:nvPr/>
        </p:nvPicPr>
        <p:blipFill>
          <a:blip r:embed="rId6"/>
          <a:stretch>
            <a:fillRect/>
          </a:stretch>
        </p:blipFill>
        <p:spPr>
          <a:xfrm>
            <a:off x="15928220" y="0"/>
            <a:ext cx="2130668" cy="1634319"/>
          </a:xfrm>
          <a:prstGeom prst="rect">
            <a:avLst/>
          </a:prstGeom>
        </p:spPr>
      </p:pic>
      <p:sp>
        <p:nvSpPr>
          <p:cNvPr id="10" name="ZoneTexte 9">
            <a:extLst>
              <a:ext uri="{FF2B5EF4-FFF2-40B4-BE49-F238E27FC236}">
                <a16:creationId xmlns:a16="http://schemas.microsoft.com/office/drawing/2014/main" id="{8CEE2E6B-0C55-4505-9155-F14942865BC1}"/>
              </a:ext>
            </a:extLst>
          </p:cNvPr>
          <p:cNvSpPr txBox="1"/>
          <p:nvPr/>
        </p:nvSpPr>
        <p:spPr>
          <a:xfrm>
            <a:off x="864454" y="5524500"/>
            <a:ext cx="7746146" cy="923330"/>
          </a:xfrm>
          <a:prstGeom prst="rect">
            <a:avLst/>
          </a:prstGeom>
          <a:noFill/>
        </p:spPr>
        <p:txBody>
          <a:bodyPr wrap="square" rtlCol="0">
            <a:spAutoFit/>
          </a:bodyPr>
          <a:lstStyle/>
          <a:p>
            <a:r>
              <a:rPr lang="fr-FR" dirty="0"/>
              <a:t>PEPIN Médéric CPNE</a:t>
            </a:r>
          </a:p>
          <a:p>
            <a:r>
              <a:rPr lang="fr-FR" dirty="0"/>
              <a:t>PERISSE-POUPARD Nadège PEMF</a:t>
            </a:r>
          </a:p>
          <a:p>
            <a:r>
              <a:rPr lang="fr-FR" dirty="0"/>
              <a:t>JEAN-LOUIS Béatrice </a:t>
            </a:r>
            <a:r>
              <a:rPr lang="fr-FR" dirty="0" err="1"/>
              <a:t>Coordonnatrsice</a:t>
            </a:r>
            <a:r>
              <a:rPr lang="fr-FR" dirty="0"/>
              <a:t> REP+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3429000" y="5292329"/>
            <a:ext cx="1205119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fr-FR" sz="3600" dirty="0">
                <a:solidFill>
                  <a:srgbClr val="000000"/>
                </a:solidFill>
                <a:latin typeface="Chivo-Regular"/>
              </a:rPr>
              <a:t>CGP étudiées </a:t>
            </a:r>
            <a:r>
              <a:rPr lang="fr-FR" sz="3600" dirty="0">
                <a:solidFill>
                  <a:srgbClr val="000000"/>
                </a:solidFill>
                <a:latin typeface="Chivo-Light"/>
              </a:rPr>
              <a:t>au cours des 9 premières semaines de l’année</a:t>
            </a:r>
            <a:endParaRPr lang="fr-FR" sz="36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 coins arrondis 4">
            <a:extLst>
              <a:ext uri="{FF2B5EF4-FFF2-40B4-BE49-F238E27FC236}">
                <a16:creationId xmlns:a16="http://schemas.microsoft.com/office/drawing/2014/main" id="{08295A1A-153D-4EF4-9795-C60952C588FB}"/>
              </a:ext>
            </a:extLst>
          </p:cNvPr>
          <p:cNvSpPr/>
          <p:nvPr/>
        </p:nvSpPr>
        <p:spPr>
          <a:xfrm>
            <a:off x="3906384" y="2251652"/>
            <a:ext cx="2362200" cy="1389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Tempo</a:t>
            </a:r>
          </a:p>
        </p:txBody>
      </p:sp>
      <p:sp>
        <p:nvSpPr>
          <p:cNvPr id="10" name="Rectangle : coins arrondis 9">
            <a:extLst>
              <a:ext uri="{FF2B5EF4-FFF2-40B4-BE49-F238E27FC236}">
                <a16:creationId xmlns:a16="http://schemas.microsoft.com/office/drawing/2014/main" id="{23D4925D-89A6-450B-B07A-53EB92A66F65}"/>
              </a:ext>
            </a:extLst>
          </p:cNvPr>
          <p:cNvSpPr/>
          <p:nvPr/>
        </p:nvSpPr>
        <p:spPr>
          <a:xfrm>
            <a:off x="11506199" y="2324100"/>
            <a:ext cx="4460337" cy="1389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Vitesse à laquelle le code est étudié</a:t>
            </a:r>
          </a:p>
        </p:txBody>
      </p:sp>
      <p:cxnSp>
        <p:nvCxnSpPr>
          <p:cNvPr id="12" name="Connecteur droit avec flèche 11">
            <a:extLst>
              <a:ext uri="{FF2B5EF4-FFF2-40B4-BE49-F238E27FC236}">
                <a16:creationId xmlns:a16="http://schemas.microsoft.com/office/drawing/2014/main" id="{C87661D8-6A8E-4A48-9591-53A7A9575BE5}"/>
              </a:ext>
            </a:extLst>
          </p:cNvPr>
          <p:cNvCxnSpPr>
            <a:cxnSpLocks/>
          </p:cNvCxnSpPr>
          <p:nvPr/>
        </p:nvCxnSpPr>
        <p:spPr>
          <a:xfrm flipH="1">
            <a:off x="10363200" y="3923818"/>
            <a:ext cx="2133600" cy="1219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4AC85ED4-4FE9-4DDB-8936-2222E0FCD587}"/>
              </a:ext>
            </a:extLst>
          </p:cNvPr>
          <p:cNvSpPr txBox="1"/>
          <p:nvPr/>
        </p:nvSpPr>
        <p:spPr>
          <a:xfrm>
            <a:off x="13065663" y="7674218"/>
            <a:ext cx="4460337" cy="984885"/>
          </a:xfrm>
          <a:prstGeom prst="rect">
            <a:avLst/>
          </a:prstGeom>
          <a:noFill/>
        </p:spPr>
        <p:txBody>
          <a:bodyPr wrap="square" rtlCol="0">
            <a:spAutoFit/>
          </a:bodyPr>
          <a:lstStyle/>
          <a:p>
            <a:r>
              <a:rPr lang="fr-FR" sz="4000" dirty="0"/>
              <a:t>Les plus rapides: 20 </a:t>
            </a:r>
            <a:br>
              <a:rPr lang="fr-FR" dirty="0"/>
            </a:br>
            <a:endParaRPr lang="fr-FR" dirty="0"/>
          </a:p>
        </p:txBody>
      </p:sp>
      <p:cxnSp>
        <p:nvCxnSpPr>
          <p:cNvPr id="18" name="Connecteur droit avec flèche 17">
            <a:extLst>
              <a:ext uri="{FF2B5EF4-FFF2-40B4-BE49-F238E27FC236}">
                <a16:creationId xmlns:a16="http://schemas.microsoft.com/office/drawing/2014/main" id="{A8FC47DE-DE20-41A4-8746-67332F1C3290}"/>
              </a:ext>
            </a:extLst>
          </p:cNvPr>
          <p:cNvCxnSpPr/>
          <p:nvPr/>
        </p:nvCxnSpPr>
        <p:spPr>
          <a:xfrm flipH="1">
            <a:off x="6532831" y="6473970"/>
            <a:ext cx="1963469" cy="803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4826AB4-94D6-494F-9735-D9BEEEAE4B57}"/>
              </a:ext>
            </a:extLst>
          </p:cNvPr>
          <p:cNvCxnSpPr/>
          <p:nvPr/>
        </p:nvCxnSpPr>
        <p:spPr>
          <a:xfrm>
            <a:off x="10372463" y="6443048"/>
            <a:ext cx="3429000" cy="823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C6C0BA27-4712-4AB9-8B81-58B4634C13B7}"/>
              </a:ext>
            </a:extLst>
          </p:cNvPr>
          <p:cNvSpPr txBox="1"/>
          <p:nvPr/>
        </p:nvSpPr>
        <p:spPr>
          <a:xfrm>
            <a:off x="762000" y="7653635"/>
            <a:ext cx="8382000" cy="707886"/>
          </a:xfrm>
          <a:prstGeom prst="rect">
            <a:avLst/>
          </a:prstGeom>
          <a:noFill/>
        </p:spPr>
        <p:txBody>
          <a:bodyPr wrap="square" rtlCol="0">
            <a:spAutoFit/>
          </a:bodyPr>
          <a:lstStyle/>
          <a:p>
            <a:r>
              <a:rPr lang="fr-FR" sz="4000" dirty="0"/>
              <a:t>Classes les plus lentes : 6 en moyenne</a:t>
            </a:r>
          </a:p>
        </p:txBody>
      </p:sp>
      <p:sp>
        <p:nvSpPr>
          <p:cNvPr id="23" name="Flèche : courbe vers le bas 22">
            <a:extLst>
              <a:ext uri="{FF2B5EF4-FFF2-40B4-BE49-F238E27FC236}">
                <a16:creationId xmlns:a16="http://schemas.microsoft.com/office/drawing/2014/main" id="{E0725DEA-F1EE-43F7-9A2B-09A7C625DCA6}"/>
              </a:ext>
            </a:extLst>
          </p:cNvPr>
          <p:cNvSpPr/>
          <p:nvPr/>
        </p:nvSpPr>
        <p:spPr>
          <a:xfrm>
            <a:off x="6268584" y="1323362"/>
            <a:ext cx="4953000" cy="6475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ZoneTexte 23">
            <a:extLst>
              <a:ext uri="{FF2B5EF4-FFF2-40B4-BE49-F238E27FC236}">
                <a16:creationId xmlns:a16="http://schemas.microsoft.com/office/drawing/2014/main" id="{96454645-00D8-47E4-9D3D-7C72068B6A23}"/>
              </a:ext>
            </a:extLst>
          </p:cNvPr>
          <p:cNvSpPr txBox="1"/>
          <p:nvPr/>
        </p:nvSpPr>
        <p:spPr>
          <a:xfrm>
            <a:off x="7772400" y="601493"/>
            <a:ext cx="3050637" cy="584775"/>
          </a:xfrm>
          <a:prstGeom prst="rect">
            <a:avLst/>
          </a:prstGeom>
          <a:noFill/>
        </p:spPr>
        <p:txBody>
          <a:bodyPr wrap="square" rtlCol="0">
            <a:spAutoFit/>
          </a:bodyPr>
          <a:lstStyle/>
          <a:p>
            <a:r>
              <a:rPr lang="fr-FR" sz="3200" dirty="0"/>
              <a:t>Définition</a:t>
            </a:r>
          </a:p>
        </p:txBody>
      </p:sp>
    </p:spTree>
    <p:extLst>
      <p:ext uri="{BB962C8B-B14F-4D97-AF65-F5344CB8AC3E}">
        <p14:creationId xmlns:p14="http://schemas.microsoft.com/office/powerpoint/2010/main" val="423614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7" name="Rectangle 6">
            <a:extLst>
              <a:ext uri="{FF2B5EF4-FFF2-40B4-BE49-F238E27FC236}">
                <a16:creationId xmlns:a16="http://schemas.microsoft.com/office/drawing/2014/main" id="{FD48FE29-C580-4ED8-9132-298EC5203777}"/>
              </a:ext>
            </a:extLst>
          </p:cNvPr>
          <p:cNvSpPr/>
          <p:nvPr/>
        </p:nvSpPr>
        <p:spPr>
          <a:xfrm>
            <a:off x="4572000" y="4681835"/>
            <a:ext cx="9144000" cy="646331"/>
          </a:xfrm>
          <a:prstGeom prst="rect">
            <a:avLst/>
          </a:prstGeom>
        </p:spPr>
        <p:txBody>
          <a:bodyPr>
            <a:spAutoFit/>
          </a:bodyPr>
          <a:lstStyle/>
          <a:p>
            <a:br>
              <a:rPr lang="fr-FR" dirty="0"/>
            </a:br>
            <a:endParaRPr lang="fr-FR" dirty="0"/>
          </a:p>
        </p:txBody>
      </p:sp>
      <p:sp>
        <p:nvSpPr>
          <p:cNvPr id="8" name="Parchemin : horizontal 7">
            <a:extLst>
              <a:ext uri="{FF2B5EF4-FFF2-40B4-BE49-F238E27FC236}">
                <a16:creationId xmlns:a16="http://schemas.microsoft.com/office/drawing/2014/main" id="{24B2D78E-8F40-4824-98FD-611AE93C9405}"/>
              </a:ext>
            </a:extLst>
          </p:cNvPr>
          <p:cNvSpPr/>
          <p:nvPr/>
        </p:nvSpPr>
        <p:spPr>
          <a:xfrm>
            <a:off x="685800" y="4257341"/>
            <a:ext cx="16840200" cy="247952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dirty="0">
                <a:solidFill>
                  <a:srgbClr val="000000"/>
                </a:solidFill>
                <a:latin typeface="Chivo-Light"/>
              </a:rPr>
              <a:t>14 ou 15 correspondances doivent être étudiées les deux premiers mois.</a:t>
            </a:r>
            <a:endParaRPr lang="fr-FR" sz="4800" dirty="0"/>
          </a:p>
        </p:txBody>
      </p:sp>
    </p:spTree>
    <p:extLst>
      <p:ext uri="{BB962C8B-B14F-4D97-AF65-F5344CB8AC3E}">
        <p14:creationId xmlns:p14="http://schemas.microsoft.com/office/powerpoint/2010/main" val="262541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95D65090-FFEC-4739-8B4D-3905F9E6A3A7}"/>
              </a:ext>
            </a:extLst>
          </p:cNvPr>
          <p:cNvPicPr>
            <a:picLocks noChangeAspect="1"/>
          </p:cNvPicPr>
          <p:nvPr/>
        </p:nvPicPr>
        <p:blipFill>
          <a:blip r:embed="rId6"/>
          <a:stretch>
            <a:fillRect/>
          </a:stretch>
        </p:blipFill>
        <p:spPr>
          <a:xfrm>
            <a:off x="404199" y="1503814"/>
            <a:ext cx="13638724" cy="6830940"/>
          </a:xfrm>
          <a:prstGeom prst="rect">
            <a:avLst/>
          </a:prstGeom>
        </p:spPr>
      </p:pic>
    </p:spTree>
    <p:extLst>
      <p:ext uri="{BB962C8B-B14F-4D97-AF65-F5344CB8AC3E}">
        <p14:creationId xmlns:p14="http://schemas.microsoft.com/office/powerpoint/2010/main" val="364581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4">
            <a:extLst>
              <a:ext uri="{FF2B5EF4-FFF2-40B4-BE49-F238E27FC236}">
                <a16:creationId xmlns:a16="http://schemas.microsoft.com/office/drawing/2014/main" id="{BEB3BDC3-0B8B-4556-92A7-AA428159CEF3}"/>
              </a:ext>
            </a:extLst>
          </p:cNvPr>
          <p:cNvSpPr/>
          <p:nvPr/>
        </p:nvSpPr>
        <p:spPr>
          <a:xfrm>
            <a:off x="2133600" y="250581"/>
            <a:ext cx="9144000" cy="2308324"/>
          </a:xfrm>
          <a:prstGeom prst="rect">
            <a:avLst/>
          </a:prstGeom>
        </p:spPr>
        <p:txBody>
          <a:bodyPr>
            <a:spAutoFit/>
          </a:bodyPr>
          <a:lstStyle/>
          <a:p>
            <a:r>
              <a:rPr lang="fr-FR" sz="4800" dirty="0" err="1">
                <a:solidFill>
                  <a:srgbClr val="FF893D"/>
                </a:solidFill>
                <a:latin typeface="Chivo-Black"/>
              </a:rPr>
              <a:t>Anagraph</a:t>
            </a:r>
            <a:r>
              <a:rPr lang="fr-FR" sz="4800" dirty="0">
                <a:solidFill>
                  <a:srgbClr val="FF893D"/>
                </a:solidFill>
                <a:latin typeface="Chivo-Black"/>
              </a:rPr>
              <a:t> : un outil pour mesurer</a:t>
            </a:r>
            <a:br>
              <a:rPr lang="fr-FR" sz="4800" dirty="0">
                <a:solidFill>
                  <a:srgbClr val="FF893D"/>
                </a:solidFill>
                <a:latin typeface="Chivo-Black"/>
              </a:rPr>
            </a:br>
            <a:r>
              <a:rPr lang="fr-FR" sz="4800" dirty="0">
                <a:solidFill>
                  <a:srgbClr val="FF893D"/>
                </a:solidFill>
                <a:latin typeface="Chivo-Black"/>
              </a:rPr>
              <a:t>la </a:t>
            </a:r>
            <a:r>
              <a:rPr lang="fr-FR" sz="4800" dirty="0" err="1">
                <a:solidFill>
                  <a:srgbClr val="FF893D"/>
                </a:solidFill>
                <a:latin typeface="Chivo-Black"/>
              </a:rPr>
              <a:t>déchiffrabilité</a:t>
            </a:r>
            <a:r>
              <a:rPr lang="fr-FR" sz="4800" dirty="0">
                <a:solidFill>
                  <a:srgbClr val="FF893D"/>
                </a:solidFill>
                <a:latin typeface="Chivo-Black"/>
              </a:rPr>
              <a:t> des textes</a:t>
            </a:r>
            <a:r>
              <a:rPr lang="fr-FR" sz="4800" dirty="0"/>
              <a:t> </a:t>
            </a:r>
            <a:br>
              <a:rPr lang="fr-FR" sz="4800" dirty="0"/>
            </a:br>
            <a:endParaRPr lang="fr-FR" sz="4800" dirty="0"/>
          </a:p>
        </p:txBody>
      </p:sp>
      <p:pic>
        <p:nvPicPr>
          <p:cNvPr id="7" name="Image 6">
            <a:extLst>
              <a:ext uri="{FF2B5EF4-FFF2-40B4-BE49-F238E27FC236}">
                <a16:creationId xmlns:a16="http://schemas.microsoft.com/office/drawing/2014/main" id="{FF5247D6-C81C-42DA-AB9A-969BEC641DD4}"/>
              </a:ext>
            </a:extLst>
          </p:cNvPr>
          <p:cNvPicPr>
            <a:picLocks noChangeAspect="1"/>
          </p:cNvPicPr>
          <p:nvPr/>
        </p:nvPicPr>
        <p:blipFill>
          <a:blip r:embed="rId6"/>
          <a:stretch>
            <a:fillRect/>
          </a:stretch>
        </p:blipFill>
        <p:spPr>
          <a:xfrm>
            <a:off x="0" y="1916186"/>
            <a:ext cx="12228966" cy="7087988"/>
          </a:xfrm>
          <a:prstGeom prst="rect">
            <a:avLst/>
          </a:prstGeom>
        </p:spPr>
      </p:pic>
      <p:pic>
        <p:nvPicPr>
          <p:cNvPr id="8" name="Image 7">
            <a:extLst>
              <a:ext uri="{FF2B5EF4-FFF2-40B4-BE49-F238E27FC236}">
                <a16:creationId xmlns:a16="http://schemas.microsoft.com/office/drawing/2014/main" id="{65FD12D7-D37F-4D9A-91B2-E843049E4C84}"/>
              </a:ext>
            </a:extLst>
          </p:cNvPr>
          <p:cNvPicPr>
            <a:picLocks noChangeAspect="1"/>
          </p:cNvPicPr>
          <p:nvPr/>
        </p:nvPicPr>
        <p:blipFill>
          <a:blip r:embed="rId7"/>
          <a:stretch>
            <a:fillRect/>
          </a:stretch>
        </p:blipFill>
        <p:spPr>
          <a:xfrm>
            <a:off x="12228966" y="3467637"/>
            <a:ext cx="5835887" cy="3351725"/>
          </a:xfrm>
          <a:prstGeom prst="rect">
            <a:avLst/>
          </a:prstGeom>
        </p:spPr>
      </p:pic>
    </p:spTree>
    <p:extLst>
      <p:ext uri="{BB962C8B-B14F-4D97-AF65-F5344CB8AC3E}">
        <p14:creationId xmlns:p14="http://schemas.microsoft.com/office/powerpoint/2010/main" val="317573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4">
            <a:extLst>
              <a:ext uri="{FF2B5EF4-FFF2-40B4-BE49-F238E27FC236}">
                <a16:creationId xmlns:a16="http://schemas.microsoft.com/office/drawing/2014/main" id="{BEB3BDC3-0B8B-4556-92A7-AA428159CEF3}"/>
              </a:ext>
            </a:extLst>
          </p:cNvPr>
          <p:cNvSpPr/>
          <p:nvPr/>
        </p:nvSpPr>
        <p:spPr>
          <a:xfrm>
            <a:off x="2133600" y="250581"/>
            <a:ext cx="9144000" cy="2308324"/>
          </a:xfrm>
          <a:prstGeom prst="rect">
            <a:avLst/>
          </a:prstGeom>
        </p:spPr>
        <p:txBody>
          <a:bodyPr>
            <a:spAutoFit/>
          </a:bodyPr>
          <a:lstStyle/>
          <a:p>
            <a:r>
              <a:rPr lang="fr-FR" sz="4800" dirty="0" err="1">
                <a:solidFill>
                  <a:srgbClr val="FF893D"/>
                </a:solidFill>
                <a:latin typeface="Chivo-Black"/>
              </a:rPr>
              <a:t>Anagraph</a:t>
            </a:r>
            <a:r>
              <a:rPr lang="fr-FR" sz="4800" dirty="0">
                <a:solidFill>
                  <a:srgbClr val="FF893D"/>
                </a:solidFill>
                <a:latin typeface="Chivo-Black"/>
              </a:rPr>
              <a:t> : un outil pour mesurer</a:t>
            </a:r>
            <a:br>
              <a:rPr lang="fr-FR" sz="4800" dirty="0">
                <a:solidFill>
                  <a:srgbClr val="FF893D"/>
                </a:solidFill>
                <a:latin typeface="Chivo-Black"/>
              </a:rPr>
            </a:br>
            <a:r>
              <a:rPr lang="fr-FR" sz="4800" dirty="0">
                <a:solidFill>
                  <a:srgbClr val="FF893D"/>
                </a:solidFill>
                <a:latin typeface="Chivo-Black"/>
              </a:rPr>
              <a:t>la </a:t>
            </a:r>
            <a:r>
              <a:rPr lang="fr-FR" sz="4800" dirty="0" err="1">
                <a:solidFill>
                  <a:srgbClr val="FF893D"/>
                </a:solidFill>
                <a:latin typeface="Chivo-Black"/>
              </a:rPr>
              <a:t>déchiffrabilité</a:t>
            </a:r>
            <a:r>
              <a:rPr lang="fr-FR" sz="4800" dirty="0">
                <a:solidFill>
                  <a:srgbClr val="FF893D"/>
                </a:solidFill>
                <a:latin typeface="Chivo-Black"/>
              </a:rPr>
              <a:t> des textes</a:t>
            </a:r>
            <a:r>
              <a:rPr lang="fr-FR" sz="4800" dirty="0"/>
              <a:t> </a:t>
            </a:r>
            <a:br>
              <a:rPr lang="fr-FR" sz="4800" dirty="0"/>
            </a:br>
            <a:endParaRPr lang="fr-FR" sz="4800" dirty="0"/>
          </a:p>
        </p:txBody>
      </p:sp>
      <p:pic>
        <p:nvPicPr>
          <p:cNvPr id="10" name="Image 9">
            <a:extLst>
              <a:ext uri="{FF2B5EF4-FFF2-40B4-BE49-F238E27FC236}">
                <a16:creationId xmlns:a16="http://schemas.microsoft.com/office/drawing/2014/main" id="{1E03D114-740C-483F-933B-0387A890CF07}"/>
              </a:ext>
            </a:extLst>
          </p:cNvPr>
          <p:cNvPicPr>
            <a:picLocks noChangeAspect="1"/>
          </p:cNvPicPr>
          <p:nvPr/>
        </p:nvPicPr>
        <p:blipFill>
          <a:blip r:embed="rId6"/>
          <a:stretch>
            <a:fillRect/>
          </a:stretch>
        </p:blipFill>
        <p:spPr>
          <a:xfrm>
            <a:off x="1295400" y="3788104"/>
            <a:ext cx="16304915" cy="3770775"/>
          </a:xfrm>
          <a:prstGeom prst="rect">
            <a:avLst/>
          </a:prstGeom>
        </p:spPr>
      </p:pic>
    </p:spTree>
    <p:extLst>
      <p:ext uri="{BB962C8B-B14F-4D97-AF65-F5344CB8AC3E}">
        <p14:creationId xmlns:p14="http://schemas.microsoft.com/office/powerpoint/2010/main" val="2317773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152375" y="710863"/>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9004174"/>
            <a:ext cx="1559463" cy="1196179"/>
          </a:xfrm>
          <a:prstGeom prst="rect">
            <a:avLst/>
          </a:prstGeom>
        </p:spPr>
      </p:pic>
      <p:sp>
        <p:nvSpPr>
          <p:cNvPr id="5" name="Rectangle 4">
            <a:extLst>
              <a:ext uri="{FF2B5EF4-FFF2-40B4-BE49-F238E27FC236}">
                <a16:creationId xmlns:a16="http://schemas.microsoft.com/office/drawing/2014/main" id="{EF194F80-2BA3-48CC-AECB-5895D80C9C89}"/>
              </a:ext>
            </a:extLst>
          </p:cNvPr>
          <p:cNvSpPr/>
          <p:nvPr/>
        </p:nvSpPr>
        <p:spPr>
          <a:xfrm>
            <a:off x="381000" y="440196"/>
            <a:ext cx="4224000" cy="1107996"/>
          </a:xfrm>
          <a:prstGeom prst="rect">
            <a:avLst/>
          </a:prstGeom>
        </p:spPr>
        <p:txBody>
          <a:bodyPr wrap="square">
            <a:spAutoFit/>
          </a:bodyPr>
          <a:lstStyle/>
          <a:p>
            <a:r>
              <a:rPr lang="fr-FR" sz="4800" dirty="0">
                <a:solidFill>
                  <a:srgbClr val="000000"/>
                </a:solidFill>
                <a:latin typeface="Chivo-Light"/>
              </a:rPr>
              <a:t>Méthode mixte</a:t>
            </a:r>
            <a:r>
              <a:rPr lang="fr-FR" sz="4800" dirty="0"/>
              <a:t> </a:t>
            </a:r>
            <a:br>
              <a:rPr lang="fr-FR" dirty="0"/>
            </a:br>
            <a:endParaRPr lang="fr-FR" dirty="0"/>
          </a:p>
        </p:txBody>
      </p:sp>
      <p:pic>
        <p:nvPicPr>
          <p:cNvPr id="7" name="Image 6">
            <a:extLst>
              <a:ext uri="{FF2B5EF4-FFF2-40B4-BE49-F238E27FC236}">
                <a16:creationId xmlns:a16="http://schemas.microsoft.com/office/drawing/2014/main" id="{D074DABE-8F73-4B88-9C53-416FE2D1591E}"/>
              </a:ext>
            </a:extLst>
          </p:cNvPr>
          <p:cNvPicPr>
            <a:picLocks noChangeAspect="1"/>
          </p:cNvPicPr>
          <p:nvPr/>
        </p:nvPicPr>
        <p:blipFill>
          <a:blip r:embed="rId5"/>
          <a:stretch>
            <a:fillRect/>
          </a:stretch>
        </p:blipFill>
        <p:spPr>
          <a:xfrm>
            <a:off x="-413" y="2185731"/>
            <a:ext cx="13846016" cy="2514600"/>
          </a:xfrm>
          <a:prstGeom prst="rect">
            <a:avLst/>
          </a:prstGeom>
        </p:spPr>
      </p:pic>
      <p:sp>
        <p:nvSpPr>
          <p:cNvPr id="8" name="Rectangle : en biseau 7">
            <a:extLst>
              <a:ext uri="{FF2B5EF4-FFF2-40B4-BE49-F238E27FC236}">
                <a16:creationId xmlns:a16="http://schemas.microsoft.com/office/drawing/2014/main" id="{5E27EA15-FFFA-4260-A0B7-E4F3157D3709}"/>
              </a:ext>
            </a:extLst>
          </p:cNvPr>
          <p:cNvSpPr/>
          <p:nvPr/>
        </p:nvSpPr>
        <p:spPr>
          <a:xfrm>
            <a:off x="10642472" y="272696"/>
            <a:ext cx="5584723" cy="1446550"/>
          </a:xfrm>
          <a:prstGeom prst="beve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rPr>
              <a:t>Reconnaître des mots écrits comme s’ils étaient des objets visuels, un signe routier ou publicitaire, un emblème</a:t>
            </a:r>
          </a:p>
        </p:txBody>
      </p:sp>
      <p:sp>
        <p:nvSpPr>
          <p:cNvPr id="10" name="Rectangle : en biseau 9">
            <a:extLst>
              <a:ext uri="{FF2B5EF4-FFF2-40B4-BE49-F238E27FC236}">
                <a16:creationId xmlns:a16="http://schemas.microsoft.com/office/drawing/2014/main" id="{11DF7700-AE62-4036-9859-4DEE261BE80C}"/>
              </a:ext>
            </a:extLst>
          </p:cNvPr>
          <p:cNvSpPr/>
          <p:nvPr/>
        </p:nvSpPr>
        <p:spPr>
          <a:xfrm>
            <a:off x="227470" y="7103396"/>
            <a:ext cx="7840081" cy="149771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55C33264-640A-4E1F-99F7-42A7E39BA5D5}"/>
              </a:ext>
            </a:extLst>
          </p:cNvPr>
          <p:cNvSpPr/>
          <p:nvPr/>
        </p:nvSpPr>
        <p:spPr>
          <a:xfrm>
            <a:off x="381001" y="7479489"/>
            <a:ext cx="7536850" cy="984885"/>
          </a:xfrm>
          <a:prstGeom prst="rect">
            <a:avLst/>
          </a:prstGeom>
        </p:spPr>
        <p:txBody>
          <a:bodyPr wrap="square">
            <a:spAutoFit/>
          </a:bodyPr>
          <a:lstStyle/>
          <a:p>
            <a:r>
              <a:rPr lang="fr-FR" sz="2000" dirty="0">
                <a:solidFill>
                  <a:srgbClr val="000000"/>
                </a:solidFill>
                <a:latin typeface="Chivo-Light"/>
              </a:rPr>
              <a:t>«Carnaval» commence comme «caramel», se termine comme «cheval»</a:t>
            </a:r>
            <a:br>
              <a:rPr lang="fr-FR" sz="2000" dirty="0">
                <a:solidFill>
                  <a:srgbClr val="000000"/>
                </a:solidFill>
                <a:latin typeface="Chivo-Light"/>
              </a:rPr>
            </a:br>
            <a:r>
              <a:rPr lang="fr-FR" sz="2000" dirty="0">
                <a:solidFill>
                  <a:srgbClr val="000000"/>
                </a:solidFill>
                <a:latin typeface="Chivo-Light"/>
              </a:rPr>
              <a:t>et contient le «na» de «banane».</a:t>
            </a:r>
            <a:r>
              <a:rPr lang="fr-FR" sz="2000" dirty="0"/>
              <a:t> </a:t>
            </a:r>
            <a:br>
              <a:rPr lang="fr-FR" dirty="0"/>
            </a:br>
            <a:endParaRPr lang="fr-FR" dirty="0"/>
          </a:p>
        </p:txBody>
      </p:sp>
      <p:sp>
        <p:nvSpPr>
          <p:cNvPr id="11" name="Rectangle : en biseau 10">
            <a:extLst>
              <a:ext uri="{FF2B5EF4-FFF2-40B4-BE49-F238E27FC236}">
                <a16:creationId xmlns:a16="http://schemas.microsoft.com/office/drawing/2014/main" id="{E8F61DCF-2E2D-48CA-AFCE-912E566FCBA7}"/>
              </a:ext>
            </a:extLst>
          </p:cNvPr>
          <p:cNvSpPr/>
          <p:nvPr/>
        </p:nvSpPr>
        <p:spPr>
          <a:xfrm>
            <a:off x="10439400" y="7103396"/>
            <a:ext cx="7315200" cy="1698561"/>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t> </a:t>
            </a:r>
            <a:r>
              <a:rPr lang="fr-FR" sz="2000" dirty="0">
                <a:solidFill>
                  <a:schemeClr val="tx1"/>
                </a:solidFill>
              </a:rPr>
              <a:t>Hypothèses de sens, recherches d’indices</a:t>
            </a:r>
          </a:p>
        </p:txBody>
      </p:sp>
      <p:sp>
        <p:nvSpPr>
          <p:cNvPr id="12" name="Rectangle : en biseau 11">
            <a:extLst>
              <a:ext uri="{FF2B5EF4-FFF2-40B4-BE49-F238E27FC236}">
                <a16:creationId xmlns:a16="http://schemas.microsoft.com/office/drawing/2014/main" id="{A8589445-405C-4FD7-ACC8-ED70BE3BB983}"/>
              </a:ext>
            </a:extLst>
          </p:cNvPr>
          <p:cNvSpPr/>
          <p:nvPr/>
        </p:nvSpPr>
        <p:spPr>
          <a:xfrm>
            <a:off x="13682039" y="4999195"/>
            <a:ext cx="4495800" cy="1386003"/>
          </a:xfrm>
          <a:prstGeom prst="beve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Dessin= indice graphique</a:t>
            </a:r>
          </a:p>
        </p:txBody>
      </p:sp>
      <p:cxnSp>
        <p:nvCxnSpPr>
          <p:cNvPr id="18" name="Connecteur droit avec flèche 17">
            <a:extLst>
              <a:ext uri="{FF2B5EF4-FFF2-40B4-BE49-F238E27FC236}">
                <a16:creationId xmlns:a16="http://schemas.microsoft.com/office/drawing/2014/main" id="{BD608BAE-CC3E-40B5-AC70-299A91DC0688}"/>
              </a:ext>
            </a:extLst>
          </p:cNvPr>
          <p:cNvCxnSpPr/>
          <p:nvPr/>
        </p:nvCxnSpPr>
        <p:spPr>
          <a:xfrm>
            <a:off x="12649200" y="4341211"/>
            <a:ext cx="990600" cy="867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8C44271-1B33-416A-BD32-4D538A4F847E}"/>
              </a:ext>
            </a:extLst>
          </p:cNvPr>
          <p:cNvCxnSpPr/>
          <p:nvPr/>
        </p:nvCxnSpPr>
        <p:spPr>
          <a:xfrm>
            <a:off x="11049000" y="4415938"/>
            <a:ext cx="609600" cy="247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CB1F9548-C8F5-4CA5-ACDE-7767BFDB0B6C}"/>
              </a:ext>
            </a:extLst>
          </p:cNvPr>
          <p:cNvCxnSpPr/>
          <p:nvPr/>
        </p:nvCxnSpPr>
        <p:spPr>
          <a:xfrm flipH="1">
            <a:off x="6248400" y="3797526"/>
            <a:ext cx="3792757" cy="309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8305192-760D-4592-9F2C-615A3B120B2D}"/>
              </a:ext>
            </a:extLst>
          </p:cNvPr>
          <p:cNvCxnSpPr/>
          <p:nvPr/>
        </p:nvCxnSpPr>
        <p:spPr>
          <a:xfrm flipV="1">
            <a:off x="12443397" y="1813053"/>
            <a:ext cx="991436" cy="981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94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4">
            <a:extLst>
              <a:ext uri="{FF2B5EF4-FFF2-40B4-BE49-F238E27FC236}">
                <a16:creationId xmlns:a16="http://schemas.microsoft.com/office/drawing/2014/main" id="{ED8CAAA8-7865-4A40-8FCC-44431A2EABBC}"/>
              </a:ext>
            </a:extLst>
          </p:cNvPr>
          <p:cNvSpPr/>
          <p:nvPr/>
        </p:nvSpPr>
        <p:spPr>
          <a:xfrm>
            <a:off x="914400" y="4095411"/>
            <a:ext cx="16840200" cy="1446550"/>
          </a:xfrm>
          <a:prstGeom prst="rect">
            <a:avLst/>
          </a:prstGeom>
        </p:spPr>
        <p:txBody>
          <a:bodyPr wrap="square">
            <a:spAutoFit/>
          </a:bodyPr>
          <a:lstStyle/>
          <a:p>
            <a:r>
              <a:rPr lang="fr-FR" sz="4400" dirty="0">
                <a:latin typeface="Open Sans" panose="020B0606030504020204" pitchFamily="34" charset="0"/>
              </a:rPr>
              <a:t>En France, le nombre d’orthophonistes a augmenté de 72% entre 1995 et 2010, soit une moyenne de 3,7% par an. </a:t>
            </a:r>
            <a:endParaRPr lang="fr-FR" sz="4400" dirty="0"/>
          </a:p>
        </p:txBody>
      </p:sp>
      <p:sp>
        <p:nvSpPr>
          <p:cNvPr id="7" name="Rectangle : en biseau 6">
            <a:extLst>
              <a:ext uri="{FF2B5EF4-FFF2-40B4-BE49-F238E27FC236}">
                <a16:creationId xmlns:a16="http://schemas.microsoft.com/office/drawing/2014/main" id="{598FDE16-97BE-48FB-8907-E138E44FF8FC}"/>
              </a:ext>
            </a:extLst>
          </p:cNvPr>
          <p:cNvSpPr/>
          <p:nvPr/>
        </p:nvSpPr>
        <p:spPr>
          <a:xfrm>
            <a:off x="2057400" y="876300"/>
            <a:ext cx="10820400" cy="2209800"/>
          </a:xfrm>
          <a:prstGeom prst="beve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solidFill>
                  <a:schemeClr val="tx1"/>
                </a:solidFill>
              </a:rPr>
              <a:t>La médicalisation des difficultés</a:t>
            </a:r>
          </a:p>
        </p:txBody>
      </p:sp>
      <p:cxnSp>
        <p:nvCxnSpPr>
          <p:cNvPr id="10" name="Connecteur droit avec flèche 9">
            <a:extLst>
              <a:ext uri="{FF2B5EF4-FFF2-40B4-BE49-F238E27FC236}">
                <a16:creationId xmlns:a16="http://schemas.microsoft.com/office/drawing/2014/main" id="{1D1E00C5-37EC-4A20-A22E-DFDA88D53EA6}"/>
              </a:ext>
            </a:extLst>
          </p:cNvPr>
          <p:cNvCxnSpPr>
            <a:cxnSpLocks/>
          </p:cNvCxnSpPr>
          <p:nvPr/>
        </p:nvCxnSpPr>
        <p:spPr>
          <a:xfrm flipH="1">
            <a:off x="5943600" y="5553828"/>
            <a:ext cx="1368963" cy="1418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 coins arrondis 10">
            <a:extLst>
              <a:ext uri="{FF2B5EF4-FFF2-40B4-BE49-F238E27FC236}">
                <a16:creationId xmlns:a16="http://schemas.microsoft.com/office/drawing/2014/main" id="{FB3DB213-B643-4C1E-A3A4-AD0C439D14A0}"/>
              </a:ext>
            </a:extLst>
          </p:cNvPr>
          <p:cNvSpPr/>
          <p:nvPr/>
        </p:nvSpPr>
        <p:spPr>
          <a:xfrm>
            <a:off x="914400" y="7179157"/>
            <a:ext cx="5410200" cy="17383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Modalité des apprentissages?</a:t>
            </a:r>
          </a:p>
        </p:txBody>
      </p:sp>
      <p:cxnSp>
        <p:nvCxnSpPr>
          <p:cNvPr id="15" name="Connecteur droit avec flèche 14">
            <a:extLst>
              <a:ext uri="{FF2B5EF4-FFF2-40B4-BE49-F238E27FC236}">
                <a16:creationId xmlns:a16="http://schemas.microsoft.com/office/drawing/2014/main" id="{B18E77B4-89FF-42D8-850C-C03D341B6D71}"/>
              </a:ext>
            </a:extLst>
          </p:cNvPr>
          <p:cNvCxnSpPr>
            <a:cxnSpLocks/>
          </p:cNvCxnSpPr>
          <p:nvPr/>
        </p:nvCxnSpPr>
        <p:spPr>
          <a:xfrm>
            <a:off x="8494980" y="5553828"/>
            <a:ext cx="2173022" cy="137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66C58C1C-2BCA-4A94-B5DD-BC55DD2737F4}"/>
              </a:ext>
            </a:extLst>
          </p:cNvPr>
          <p:cNvSpPr/>
          <p:nvPr/>
        </p:nvSpPr>
        <p:spPr>
          <a:xfrm>
            <a:off x="10744201" y="6408261"/>
            <a:ext cx="5562600" cy="156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Troubles spécifiques ?</a:t>
            </a:r>
          </a:p>
        </p:txBody>
      </p:sp>
      <p:sp>
        <p:nvSpPr>
          <p:cNvPr id="21" name="ZoneTexte 20">
            <a:extLst>
              <a:ext uri="{FF2B5EF4-FFF2-40B4-BE49-F238E27FC236}">
                <a16:creationId xmlns:a16="http://schemas.microsoft.com/office/drawing/2014/main" id="{33B90041-9D5C-4AD0-B9BE-FA343A31E91E}"/>
              </a:ext>
            </a:extLst>
          </p:cNvPr>
          <p:cNvSpPr txBox="1"/>
          <p:nvPr/>
        </p:nvSpPr>
        <p:spPr>
          <a:xfrm>
            <a:off x="10640440" y="8101899"/>
            <a:ext cx="8001000" cy="1107996"/>
          </a:xfrm>
          <a:prstGeom prst="rect">
            <a:avLst/>
          </a:prstGeom>
          <a:noFill/>
        </p:spPr>
        <p:txBody>
          <a:bodyPr wrap="square" rtlCol="0">
            <a:spAutoFit/>
          </a:bodyPr>
          <a:lstStyle/>
          <a:p>
            <a:r>
              <a:rPr lang="fr-FR" sz="2400" dirty="0"/>
              <a:t>Le diagnostic de dyslexie ne peut pas être posé avant l’entrée en CE2</a:t>
            </a:r>
            <a:r>
              <a:rPr lang="fr-FR" dirty="0"/>
              <a:t>. </a:t>
            </a:r>
            <a:br>
              <a:rPr lang="fr-FR" dirty="0"/>
            </a:br>
            <a:endParaRPr lang="fr-FR" dirty="0"/>
          </a:p>
        </p:txBody>
      </p:sp>
    </p:spTree>
    <p:extLst>
      <p:ext uri="{BB962C8B-B14F-4D97-AF65-F5344CB8AC3E}">
        <p14:creationId xmlns:p14="http://schemas.microsoft.com/office/powerpoint/2010/main" val="159632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703020"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4">
            <a:extLst>
              <a:ext uri="{FF2B5EF4-FFF2-40B4-BE49-F238E27FC236}">
                <a16:creationId xmlns:a16="http://schemas.microsoft.com/office/drawing/2014/main" id="{A8561353-F267-4B00-A9E0-91690E648B86}"/>
              </a:ext>
            </a:extLst>
          </p:cNvPr>
          <p:cNvSpPr/>
          <p:nvPr/>
        </p:nvSpPr>
        <p:spPr>
          <a:xfrm>
            <a:off x="2514600" y="396266"/>
            <a:ext cx="6477000" cy="984885"/>
          </a:xfrm>
          <a:prstGeom prst="rect">
            <a:avLst/>
          </a:prstGeom>
        </p:spPr>
        <p:txBody>
          <a:bodyPr wrap="square">
            <a:spAutoFit/>
          </a:bodyPr>
          <a:lstStyle/>
          <a:p>
            <a:r>
              <a:rPr lang="fr-FR" sz="4000" dirty="0">
                <a:solidFill>
                  <a:srgbClr val="FF893D"/>
                </a:solidFill>
                <a:latin typeface="HernandezNiu-Heavy"/>
              </a:rPr>
              <a:t>Déchiffrer et comprendre</a:t>
            </a:r>
            <a:r>
              <a:rPr lang="fr-FR" sz="4000" dirty="0"/>
              <a:t> </a:t>
            </a:r>
            <a:br>
              <a:rPr lang="fr-FR" dirty="0"/>
            </a:br>
            <a:endParaRPr lang="fr-FR" dirty="0"/>
          </a:p>
        </p:txBody>
      </p:sp>
      <p:pic>
        <p:nvPicPr>
          <p:cNvPr id="7" name="Image 6">
            <a:extLst>
              <a:ext uri="{FF2B5EF4-FFF2-40B4-BE49-F238E27FC236}">
                <a16:creationId xmlns:a16="http://schemas.microsoft.com/office/drawing/2014/main" id="{F2BDCA86-A2B9-47D1-8B13-3243B6C922F2}"/>
              </a:ext>
            </a:extLst>
          </p:cNvPr>
          <p:cNvPicPr>
            <a:picLocks noChangeAspect="1"/>
          </p:cNvPicPr>
          <p:nvPr/>
        </p:nvPicPr>
        <p:blipFill>
          <a:blip r:embed="rId6"/>
          <a:stretch>
            <a:fillRect/>
          </a:stretch>
        </p:blipFill>
        <p:spPr>
          <a:xfrm>
            <a:off x="290512" y="1548233"/>
            <a:ext cx="7821501" cy="7369294"/>
          </a:xfrm>
          <a:prstGeom prst="rect">
            <a:avLst/>
          </a:prstGeom>
        </p:spPr>
      </p:pic>
      <p:sp>
        <p:nvSpPr>
          <p:cNvPr id="8" name="ZoneTexte 7">
            <a:extLst>
              <a:ext uri="{FF2B5EF4-FFF2-40B4-BE49-F238E27FC236}">
                <a16:creationId xmlns:a16="http://schemas.microsoft.com/office/drawing/2014/main" id="{72856176-4E19-4444-B8CB-0C3FED5B8C44}"/>
              </a:ext>
            </a:extLst>
          </p:cNvPr>
          <p:cNvSpPr txBox="1"/>
          <p:nvPr/>
        </p:nvSpPr>
        <p:spPr>
          <a:xfrm>
            <a:off x="8382000" y="8336411"/>
            <a:ext cx="3276600" cy="584775"/>
          </a:xfrm>
          <a:prstGeom prst="rect">
            <a:avLst/>
          </a:prstGeom>
          <a:noFill/>
        </p:spPr>
        <p:txBody>
          <a:bodyPr wrap="square" rtlCol="0">
            <a:spAutoFit/>
          </a:bodyPr>
          <a:lstStyle/>
          <a:p>
            <a:r>
              <a:rPr lang="fr-FR" sz="3200" dirty="0" err="1"/>
              <a:t>Wren.S</a:t>
            </a:r>
            <a:r>
              <a:rPr lang="fr-FR" sz="3200" dirty="0"/>
              <a:t> 2001</a:t>
            </a:r>
          </a:p>
        </p:txBody>
      </p:sp>
    </p:spTree>
    <p:extLst>
      <p:ext uri="{BB962C8B-B14F-4D97-AF65-F5344CB8AC3E}">
        <p14:creationId xmlns:p14="http://schemas.microsoft.com/office/powerpoint/2010/main" val="233486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5753100" y="9152073"/>
            <a:ext cx="1559463" cy="1175420"/>
          </a:xfrm>
          <a:prstGeom prst="rect">
            <a:avLst/>
          </a:prstGeom>
        </p:spPr>
      </p:pic>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9004174"/>
            <a:ext cx="1559463" cy="1196179"/>
          </a:xfrm>
          <a:prstGeom prst="rect">
            <a:avLst/>
          </a:prstGeom>
        </p:spPr>
      </p:pic>
      <p:sp>
        <p:nvSpPr>
          <p:cNvPr id="5" name="Ellipse 4">
            <a:extLst>
              <a:ext uri="{FF2B5EF4-FFF2-40B4-BE49-F238E27FC236}">
                <a16:creationId xmlns:a16="http://schemas.microsoft.com/office/drawing/2014/main" id="{79B11DF8-A495-47D5-91F2-4D924D3E0A7D}"/>
              </a:ext>
            </a:extLst>
          </p:cNvPr>
          <p:cNvSpPr/>
          <p:nvPr/>
        </p:nvSpPr>
        <p:spPr>
          <a:xfrm>
            <a:off x="752022" y="3102878"/>
            <a:ext cx="8196164" cy="44028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4000" i="1" dirty="0"/>
              <a:t>Activités de lecture (incluant la compréhension</a:t>
            </a:r>
            <a:br>
              <a:rPr lang="fr-FR" sz="4000" i="1" dirty="0"/>
            </a:br>
            <a:r>
              <a:rPr lang="fr-FR" sz="4000" i="1" dirty="0"/>
              <a:t>de textes) </a:t>
            </a:r>
            <a:br>
              <a:rPr lang="fr-FR" dirty="0"/>
            </a:br>
            <a:endParaRPr lang="fr-FR" dirty="0"/>
          </a:p>
        </p:txBody>
      </p:sp>
      <p:sp>
        <p:nvSpPr>
          <p:cNvPr id="7" name="Ellipse 6">
            <a:extLst>
              <a:ext uri="{FF2B5EF4-FFF2-40B4-BE49-F238E27FC236}">
                <a16:creationId xmlns:a16="http://schemas.microsoft.com/office/drawing/2014/main" id="{51E4DF71-6CFC-446F-A0F5-F0E5197298A4}"/>
              </a:ext>
            </a:extLst>
          </p:cNvPr>
          <p:cNvSpPr/>
          <p:nvPr/>
        </p:nvSpPr>
        <p:spPr>
          <a:xfrm>
            <a:off x="12649200" y="3503320"/>
            <a:ext cx="3657600" cy="162286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200" dirty="0"/>
              <a:t>Production</a:t>
            </a:r>
          </a:p>
        </p:txBody>
      </p:sp>
      <p:sp>
        <p:nvSpPr>
          <p:cNvPr id="8" name="Flèche : haut 7">
            <a:extLst>
              <a:ext uri="{FF2B5EF4-FFF2-40B4-BE49-F238E27FC236}">
                <a16:creationId xmlns:a16="http://schemas.microsoft.com/office/drawing/2014/main" id="{78E6EF73-1A71-4C6B-A536-465FE9040056}"/>
              </a:ext>
            </a:extLst>
          </p:cNvPr>
          <p:cNvSpPr/>
          <p:nvPr/>
        </p:nvSpPr>
        <p:spPr>
          <a:xfrm rot="18219911">
            <a:off x="9149316" y="6221844"/>
            <a:ext cx="381000" cy="18300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EC80E23-BDD6-48DF-B670-E14F1EA5DDC2}"/>
              </a:ext>
            </a:extLst>
          </p:cNvPr>
          <p:cNvSpPr txBox="1"/>
          <p:nvPr/>
        </p:nvSpPr>
        <p:spPr>
          <a:xfrm>
            <a:off x="9144000" y="7802655"/>
            <a:ext cx="6766093" cy="707886"/>
          </a:xfrm>
          <a:prstGeom prst="rect">
            <a:avLst/>
          </a:prstGeom>
          <a:noFill/>
        </p:spPr>
        <p:txBody>
          <a:bodyPr wrap="square" rtlCol="0">
            <a:spAutoFit/>
          </a:bodyPr>
          <a:lstStyle/>
          <a:p>
            <a:r>
              <a:rPr lang="fr-FR" sz="4000" dirty="0"/>
              <a:t>Asymétrie ( durée des séances )</a:t>
            </a:r>
          </a:p>
        </p:txBody>
      </p:sp>
      <p:sp>
        <p:nvSpPr>
          <p:cNvPr id="11" name="Bulle narrative : rectangle à coins arrondis 10">
            <a:extLst>
              <a:ext uri="{FF2B5EF4-FFF2-40B4-BE49-F238E27FC236}">
                <a16:creationId xmlns:a16="http://schemas.microsoft.com/office/drawing/2014/main" id="{686FB358-91BE-4833-80C5-75C0163EC3C8}"/>
              </a:ext>
            </a:extLst>
          </p:cNvPr>
          <p:cNvSpPr/>
          <p:nvPr/>
        </p:nvSpPr>
        <p:spPr>
          <a:xfrm>
            <a:off x="2705100" y="555492"/>
            <a:ext cx="3048000" cy="179221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Lecture-compréhension</a:t>
            </a:r>
          </a:p>
        </p:txBody>
      </p:sp>
      <p:sp>
        <p:nvSpPr>
          <p:cNvPr id="12" name="Bulle narrative : rectangle à coins arrondis 11">
            <a:extLst>
              <a:ext uri="{FF2B5EF4-FFF2-40B4-BE49-F238E27FC236}">
                <a16:creationId xmlns:a16="http://schemas.microsoft.com/office/drawing/2014/main" id="{E7ADE836-108B-4E55-A8B5-02A60190B455}"/>
              </a:ext>
            </a:extLst>
          </p:cNvPr>
          <p:cNvSpPr/>
          <p:nvPr/>
        </p:nvSpPr>
        <p:spPr>
          <a:xfrm>
            <a:off x="13833764" y="1215111"/>
            <a:ext cx="2438400" cy="148465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Ecriture-rédaction</a:t>
            </a:r>
          </a:p>
        </p:txBody>
      </p:sp>
      <p:sp>
        <p:nvSpPr>
          <p:cNvPr id="15" name="Flèche : haut 14">
            <a:extLst>
              <a:ext uri="{FF2B5EF4-FFF2-40B4-BE49-F238E27FC236}">
                <a16:creationId xmlns:a16="http://schemas.microsoft.com/office/drawing/2014/main" id="{A10615F0-F30D-4B18-A2BD-BC066F7C42A3}"/>
              </a:ext>
            </a:extLst>
          </p:cNvPr>
          <p:cNvSpPr/>
          <p:nvPr/>
        </p:nvSpPr>
        <p:spPr>
          <a:xfrm rot="2693245">
            <a:off x="12770430" y="5680776"/>
            <a:ext cx="312176" cy="22577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356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4">
            <a:extLst>
              <a:ext uri="{FF2B5EF4-FFF2-40B4-BE49-F238E27FC236}">
                <a16:creationId xmlns:a16="http://schemas.microsoft.com/office/drawing/2014/main" id="{D77DFE80-54D5-46ED-8D55-19BDDFE6BB64}"/>
              </a:ext>
            </a:extLst>
          </p:cNvPr>
          <p:cNvSpPr/>
          <p:nvPr/>
        </p:nvSpPr>
        <p:spPr>
          <a:xfrm>
            <a:off x="1661862" y="953602"/>
            <a:ext cx="11514719" cy="1354217"/>
          </a:xfrm>
          <a:prstGeom prst="rect">
            <a:avLst/>
          </a:prstGeom>
        </p:spPr>
        <p:txBody>
          <a:bodyPr wrap="square">
            <a:spAutoFit/>
          </a:bodyPr>
          <a:lstStyle/>
          <a:p>
            <a:r>
              <a:rPr lang="fr-FR" sz="3200" dirty="0">
                <a:solidFill>
                  <a:srgbClr val="000000"/>
                </a:solidFill>
                <a:latin typeface="Chivo-Light"/>
              </a:rPr>
              <a:t>Écrire un mot qu’ils savent lire leur permet d’en fixer l’orthographe qui, à son tour, en conforte la lecture.</a:t>
            </a:r>
            <a:r>
              <a:rPr lang="fr-FR" sz="3200" dirty="0"/>
              <a:t> </a:t>
            </a:r>
            <a:br>
              <a:rPr lang="fr-FR" dirty="0"/>
            </a:br>
            <a:endParaRPr lang="fr-FR" dirty="0"/>
          </a:p>
        </p:txBody>
      </p:sp>
      <p:sp>
        <p:nvSpPr>
          <p:cNvPr id="7" name="ZoneTexte 6">
            <a:extLst>
              <a:ext uri="{FF2B5EF4-FFF2-40B4-BE49-F238E27FC236}">
                <a16:creationId xmlns:a16="http://schemas.microsoft.com/office/drawing/2014/main" id="{2264B8D4-FE92-42EA-8774-3F335C0F8FFA}"/>
              </a:ext>
            </a:extLst>
          </p:cNvPr>
          <p:cNvSpPr txBox="1"/>
          <p:nvPr/>
        </p:nvSpPr>
        <p:spPr>
          <a:xfrm>
            <a:off x="2958772" y="3054918"/>
            <a:ext cx="5257800" cy="400110"/>
          </a:xfrm>
          <a:prstGeom prst="rect">
            <a:avLst/>
          </a:prstGeom>
          <a:noFill/>
        </p:spPr>
        <p:txBody>
          <a:bodyPr wrap="square" rtlCol="0">
            <a:spAutoFit/>
          </a:bodyPr>
          <a:lstStyle/>
          <a:p>
            <a:r>
              <a:rPr lang="fr-FR" sz="2000" dirty="0"/>
              <a:t>Graphème</a:t>
            </a:r>
          </a:p>
        </p:txBody>
      </p:sp>
      <p:sp>
        <p:nvSpPr>
          <p:cNvPr id="8" name="ZoneTexte 7">
            <a:extLst>
              <a:ext uri="{FF2B5EF4-FFF2-40B4-BE49-F238E27FC236}">
                <a16:creationId xmlns:a16="http://schemas.microsoft.com/office/drawing/2014/main" id="{9F9203B9-A34D-49F6-AB5E-4D996754081D}"/>
              </a:ext>
            </a:extLst>
          </p:cNvPr>
          <p:cNvSpPr txBox="1"/>
          <p:nvPr/>
        </p:nvSpPr>
        <p:spPr>
          <a:xfrm>
            <a:off x="2880545" y="5794098"/>
            <a:ext cx="1752600" cy="523220"/>
          </a:xfrm>
          <a:prstGeom prst="rect">
            <a:avLst/>
          </a:prstGeom>
          <a:noFill/>
        </p:spPr>
        <p:txBody>
          <a:bodyPr wrap="square" rtlCol="0">
            <a:spAutoFit/>
          </a:bodyPr>
          <a:lstStyle/>
          <a:p>
            <a:r>
              <a:rPr lang="fr-FR" sz="2800" dirty="0"/>
              <a:t>Phonème</a:t>
            </a:r>
          </a:p>
        </p:txBody>
      </p:sp>
      <p:sp>
        <p:nvSpPr>
          <p:cNvPr id="10" name="ZoneTexte 9">
            <a:extLst>
              <a:ext uri="{FF2B5EF4-FFF2-40B4-BE49-F238E27FC236}">
                <a16:creationId xmlns:a16="http://schemas.microsoft.com/office/drawing/2014/main" id="{EDC7938D-160B-475E-9A2E-C41317C3C3A3}"/>
              </a:ext>
            </a:extLst>
          </p:cNvPr>
          <p:cNvSpPr txBox="1"/>
          <p:nvPr/>
        </p:nvSpPr>
        <p:spPr>
          <a:xfrm>
            <a:off x="8534400" y="3044344"/>
            <a:ext cx="2209800" cy="400110"/>
          </a:xfrm>
          <a:prstGeom prst="rect">
            <a:avLst/>
          </a:prstGeom>
          <a:noFill/>
        </p:spPr>
        <p:txBody>
          <a:bodyPr wrap="square" rtlCol="0">
            <a:spAutoFit/>
          </a:bodyPr>
          <a:lstStyle/>
          <a:p>
            <a:r>
              <a:rPr lang="fr-FR" sz="2000" dirty="0"/>
              <a:t>Phonème</a:t>
            </a:r>
          </a:p>
        </p:txBody>
      </p:sp>
      <p:sp>
        <p:nvSpPr>
          <p:cNvPr id="11" name="ZoneTexte 10">
            <a:extLst>
              <a:ext uri="{FF2B5EF4-FFF2-40B4-BE49-F238E27FC236}">
                <a16:creationId xmlns:a16="http://schemas.microsoft.com/office/drawing/2014/main" id="{069776D6-C7B4-4F4B-9390-5D48F96A51EE}"/>
              </a:ext>
            </a:extLst>
          </p:cNvPr>
          <p:cNvSpPr txBox="1"/>
          <p:nvPr/>
        </p:nvSpPr>
        <p:spPr>
          <a:xfrm>
            <a:off x="8590045" y="5664605"/>
            <a:ext cx="1828800" cy="400110"/>
          </a:xfrm>
          <a:prstGeom prst="rect">
            <a:avLst/>
          </a:prstGeom>
          <a:noFill/>
        </p:spPr>
        <p:txBody>
          <a:bodyPr wrap="square" rtlCol="0">
            <a:spAutoFit/>
          </a:bodyPr>
          <a:lstStyle/>
          <a:p>
            <a:r>
              <a:rPr lang="fr-FR" sz="2000" dirty="0"/>
              <a:t>Graphème</a:t>
            </a:r>
          </a:p>
        </p:txBody>
      </p:sp>
      <p:sp>
        <p:nvSpPr>
          <p:cNvPr id="12" name="Flèche : courbe vers la droite 11">
            <a:extLst>
              <a:ext uri="{FF2B5EF4-FFF2-40B4-BE49-F238E27FC236}">
                <a16:creationId xmlns:a16="http://schemas.microsoft.com/office/drawing/2014/main" id="{079A1E10-FB90-4E3A-8CD5-881C61DBB934}"/>
              </a:ext>
            </a:extLst>
          </p:cNvPr>
          <p:cNvSpPr/>
          <p:nvPr/>
        </p:nvSpPr>
        <p:spPr>
          <a:xfrm>
            <a:off x="2334422" y="3516305"/>
            <a:ext cx="495300" cy="19941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1AB8F426-85F2-4EAE-A77A-1A6B029D4561}"/>
              </a:ext>
            </a:extLst>
          </p:cNvPr>
          <p:cNvSpPr txBox="1"/>
          <p:nvPr/>
        </p:nvSpPr>
        <p:spPr>
          <a:xfrm>
            <a:off x="1378385" y="4258872"/>
            <a:ext cx="1559463" cy="400110"/>
          </a:xfrm>
          <a:prstGeom prst="rect">
            <a:avLst/>
          </a:prstGeom>
          <a:noFill/>
        </p:spPr>
        <p:txBody>
          <a:bodyPr wrap="square" rtlCol="0">
            <a:spAutoFit/>
          </a:bodyPr>
          <a:lstStyle/>
          <a:p>
            <a:r>
              <a:rPr lang="fr-FR" sz="2000" dirty="0"/>
              <a:t>Lire</a:t>
            </a:r>
          </a:p>
        </p:txBody>
      </p:sp>
      <p:sp>
        <p:nvSpPr>
          <p:cNvPr id="16" name="Flèche : courbe vers la droite 15">
            <a:extLst>
              <a:ext uri="{FF2B5EF4-FFF2-40B4-BE49-F238E27FC236}">
                <a16:creationId xmlns:a16="http://schemas.microsoft.com/office/drawing/2014/main" id="{5C0ACEB3-2318-447E-848B-3F5452A0584F}"/>
              </a:ext>
            </a:extLst>
          </p:cNvPr>
          <p:cNvSpPr/>
          <p:nvPr/>
        </p:nvSpPr>
        <p:spPr>
          <a:xfrm>
            <a:off x="7721272" y="3580758"/>
            <a:ext cx="495300" cy="20948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a:extLst>
              <a:ext uri="{FF2B5EF4-FFF2-40B4-BE49-F238E27FC236}">
                <a16:creationId xmlns:a16="http://schemas.microsoft.com/office/drawing/2014/main" id="{48649927-9C85-4DDD-B770-9AF1B395E1A0}"/>
              </a:ext>
            </a:extLst>
          </p:cNvPr>
          <p:cNvSpPr txBox="1"/>
          <p:nvPr/>
        </p:nvSpPr>
        <p:spPr>
          <a:xfrm>
            <a:off x="6621873" y="4259055"/>
            <a:ext cx="1594699" cy="400110"/>
          </a:xfrm>
          <a:prstGeom prst="rect">
            <a:avLst/>
          </a:prstGeom>
          <a:noFill/>
        </p:spPr>
        <p:txBody>
          <a:bodyPr wrap="square" rtlCol="0">
            <a:spAutoFit/>
          </a:bodyPr>
          <a:lstStyle/>
          <a:p>
            <a:r>
              <a:rPr lang="fr-FR" sz="2000" dirty="0"/>
              <a:t>Ecrire</a:t>
            </a:r>
          </a:p>
        </p:txBody>
      </p:sp>
      <p:cxnSp>
        <p:nvCxnSpPr>
          <p:cNvPr id="19" name="Connecteur droit avec flèche 18">
            <a:extLst>
              <a:ext uri="{FF2B5EF4-FFF2-40B4-BE49-F238E27FC236}">
                <a16:creationId xmlns:a16="http://schemas.microsoft.com/office/drawing/2014/main" id="{F16FEC98-3A4B-4521-AE91-2738608A1DEB}"/>
              </a:ext>
            </a:extLst>
          </p:cNvPr>
          <p:cNvCxnSpPr/>
          <p:nvPr/>
        </p:nvCxnSpPr>
        <p:spPr>
          <a:xfrm flipH="1" flipV="1">
            <a:off x="9906000" y="6323992"/>
            <a:ext cx="2383582"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 en biseau 19">
            <a:extLst>
              <a:ext uri="{FF2B5EF4-FFF2-40B4-BE49-F238E27FC236}">
                <a16:creationId xmlns:a16="http://schemas.microsoft.com/office/drawing/2014/main" id="{A3A8443D-076F-4D60-9241-940EB2FF3C61}"/>
              </a:ext>
            </a:extLst>
          </p:cNvPr>
          <p:cNvSpPr/>
          <p:nvPr/>
        </p:nvSpPr>
        <p:spPr>
          <a:xfrm>
            <a:off x="12801600" y="7592697"/>
            <a:ext cx="4141994" cy="127095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Opération plus complexe</a:t>
            </a:r>
          </a:p>
        </p:txBody>
      </p:sp>
      <p:sp>
        <p:nvSpPr>
          <p:cNvPr id="21" name="Rectangle : en biseau 20">
            <a:extLst>
              <a:ext uri="{FF2B5EF4-FFF2-40B4-BE49-F238E27FC236}">
                <a16:creationId xmlns:a16="http://schemas.microsoft.com/office/drawing/2014/main" id="{0F06AE43-66EC-4C67-952D-9B316C88A230}"/>
              </a:ext>
            </a:extLst>
          </p:cNvPr>
          <p:cNvSpPr/>
          <p:nvPr/>
        </p:nvSpPr>
        <p:spPr>
          <a:xfrm>
            <a:off x="10418845" y="2617133"/>
            <a:ext cx="7418275" cy="3554474"/>
          </a:xfrm>
          <a:prstGeom prst="beve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i="1" dirty="0">
                <a:solidFill>
                  <a:srgbClr val="000000"/>
                </a:solidFill>
                <a:latin typeface="Chivo-LightItalic"/>
              </a:rPr>
              <a:t>L’identification des mots écrits est soutenue par un travail de mémorisation de formes orthographiques : copie, restitution différée, encodage; écrire est l’un des moyens d’apprendre à lire</a:t>
            </a:r>
            <a:endParaRPr lang="fr-FR" sz="2800" dirty="0"/>
          </a:p>
        </p:txBody>
      </p:sp>
    </p:spTree>
    <p:extLst>
      <p:ext uri="{BB962C8B-B14F-4D97-AF65-F5344CB8AC3E}">
        <p14:creationId xmlns:p14="http://schemas.microsoft.com/office/powerpoint/2010/main" val="413900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sz="1800"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2"/>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16383000" y="7873428"/>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7378258"/>
            <a:ext cx="2130668" cy="1634319"/>
          </a:xfrm>
          <a:prstGeom prst="rect">
            <a:avLst/>
          </a:prstGeom>
        </p:spPr>
      </p:pic>
      <p:sp>
        <p:nvSpPr>
          <p:cNvPr id="8" name="ZoneTexte 7">
            <a:extLst>
              <a:ext uri="{FF2B5EF4-FFF2-40B4-BE49-F238E27FC236}">
                <a16:creationId xmlns:a16="http://schemas.microsoft.com/office/drawing/2014/main" id="{50752258-4855-4FF0-9F81-D4B2A1A70CDC}"/>
              </a:ext>
            </a:extLst>
          </p:cNvPr>
          <p:cNvSpPr txBox="1"/>
          <p:nvPr/>
        </p:nvSpPr>
        <p:spPr>
          <a:xfrm>
            <a:off x="1133592" y="495300"/>
            <a:ext cx="9915408" cy="923330"/>
          </a:xfrm>
          <a:prstGeom prst="rect">
            <a:avLst/>
          </a:prstGeom>
          <a:noFill/>
        </p:spPr>
        <p:txBody>
          <a:bodyPr wrap="square" rtlCol="0">
            <a:spAutoFit/>
          </a:bodyPr>
          <a:lstStyle/>
          <a:p>
            <a:r>
              <a:rPr lang="fr-FR" sz="5400" dirty="0"/>
              <a:t>Document de référence</a:t>
            </a:r>
          </a:p>
        </p:txBody>
      </p:sp>
      <p:sp>
        <p:nvSpPr>
          <p:cNvPr id="15" name="Rectangle 14">
            <a:extLst>
              <a:ext uri="{FF2B5EF4-FFF2-40B4-BE49-F238E27FC236}">
                <a16:creationId xmlns:a16="http://schemas.microsoft.com/office/drawing/2014/main" id="{2A441583-FC96-41BC-88D3-2CEA5EAD412C}"/>
              </a:ext>
            </a:extLst>
          </p:cNvPr>
          <p:cNvSpPr/>
          <p:nvPr/>
        </p:nvSpPr>
        <p:spPr>
          <a:xfrm>
            <a:off x="4658316" y="7456506"/>
            <a:ext cx="12036405" cy="1200329"/>
          </a:xfrm>
          <a:prstGeom prst="rect">
            <a:avLst/>
          </a:prstGeom>
        </p:spPr>
        <p:txBody>
          <a:bodyPr wrap="square">
            <a:spAutoFit/>
          </a:bodyPr>
          <a:lstStyle/>
          <a:p>
            <a:r>
              <a:rPr lang="fr-FR" sz="4000" dirty="0"/>
              <a:t>Pour enseigner la lecture et l’écriture au CP </a:t>
            </a:r>
            <a:br>
              <a:rPr lang="fr-FR" sz="3200" dirty="0"/>
            </a:br>
            <a:endParaRPr lang="fr-FR" sz="3200" dirty="0"/>
          </a:p>
        </p:txBody>
      </p:sp>
      <p:pic>
        <p:nvPicPr>
          <p:cNvPr id="7" name="Image 6">
            <a:extLst>
              <a:ext uri="{FF2B5EF4-FFF2-40B4-BE49-F238E27FC236}">
                <a16:creationId xmlns:a16="http://schemas.microsoft.com/office/drawing/2014/main" id="{2C07C01E-37B4-452D-8908-582491709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1844171"/>
            <a:ext cx="3657600" cy="5141203"/>
          </a:xfrm>
          <a:prstGeom prst="rect">
            <a:avLst/>
          </a:prstGeom>
        </p:spPr>
      </p:pic>
    </p:spTree>
    <p:extLst>
      <p:ext uri="{BB962C8B-B14F-4D97-AF65-F5344CB8AC3E}">
        <p14:creationId xmlns:p14="http://schemas.microsoft.com/office/powerpoint/2010/main" val="1871241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normAutofit fontScale="55000" lnSpcReduction="20000"/>
          </a:bodyPr>
          <a:lstStyle/>
          <a:p>
            <a:r>
              <a:rPr lang="fr-FR" dirty="0">
                <a:solidFill>
                  <a:schemeClr val="tx1"/>
                </a:solidFill>
                <a:latin typeface="Chivo-Black"/>
              </a:rPr>
              <a:t>Quelques principes directeurs pour enseigner l’apprentissage de la lecture</a:t>
            </a:r>
            <a:endParaRPr lang="en-US" dirty="0">
              <a:solidFill>
                <a:schemeClr val="tx1"/>
              </a:solidFill>
            </a:endParaRPr>
          </a:p>
        </p:txBody>
      </p:sp>
      <p:grpSp>
        <p:nvGrpSpPr>
          <p:cNvPr id="3" name="Group 2">
            <a:extLst>
              <a:ext uri="{FF2B5EF4-FFF2-40B4-BE49-F238E27FC236}">
                <a16:creationId xmlns:a16="http://schemas.microsoft.com/office/drawing/2014/main" id="{A66F95CF-88C4-49E7-AFA4-33EE5C9919CC}"/>
              </a:ext>
            </a:extLst>
          </p:cNvPr>
          <p:cNvGrpSpPr/>
          <p:nvPr/>
        </p:nvGrpSpPr>
        <p:grpSpPr>
          <a:xfrm>
            <a:off x="9454520" y="2878321"/>
            <a:ext cx="7661905" cy="6379979"/>
            <a:chOff x="8624030" y="2378078"/>
            <a:chExt cx="3180149" cy="2051871"/>
          </a:xfrm>
        </p:grpSpPr>
        <p:grpSp>
          <p:nvGrpSpPr>
            <p:cNvPr id="4" name="Group 3">
              <a:extLst>
                <a:ext uri="{FF2B5EF4-FFF2-40B4-BE49-F238E27FC236}">
                  <a16:creationId xmlns:a16="http://schemas.microsoft.com/office/drawing/2014/main" id="{52576E32-7A38-467E-8EE5-59768124CAD3}"/>
                </a:ext>
              </a:extLst>
            </p:cNvPr>
            <p:cNvGrpSpPr/>
            <p:nvPr/>
          </p:nvGrpSpPr>
          <p:grpSpPr>
            <a:xfrm flipH="1">
              <a:off x="8624030" y="2378078"/>
              <a:ext cx="3180149" cy="2051871"/>
              <a:chOff x="1070741" y="2355612"/>
              <a:chExt cx="3613027" cy="2331169"/>
            </a:xfrm>
          </p:grpSpPr>
          <p:sp>
            <p:nvSpPr>
              <p:cNvPr id="21" name="Freeform 2">
                <a:extLst>
                  <a:ext uri="{FF2B5EF4-FFF2-40B4-BE49-F238E27FC236}">
                    <a16:creationId xmlns:a16="http://schemas.microsoft.com/office/drawing/2014/main"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chemeClr val="bg1">
                      <a:alpha val="20000"/>
                    </a:schemeClr>
                  </a:gs>
                  <a:gs pos="27000">
                    <a:schemeClr val="bg1">
                      <a:alpha val="80000"/>
                    </a:schemeClr>
                  </a:gs>
                  <a:gs pos="100000">
                    <a:schemeClr val="accent6">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nvGrpSpPr>
              <p:cNvPr id="22" name="Group 21">
                <a:extLst>
                  <a:ext uri="{FF2B5EF4-FFF2-40B4-BE49-F238E27FC236}">
                    <a16:creationId xmlns:a16="http://schemas.microsoft.com/office/drawing/2014/main" id="{58570506-0B44-4CBA-AEC9-89984F03F6C9}"/>
                  </a:ext>
                </a:extLst>
              </p:cNvPr>
              <p:cNvGrpSpPr/>
              <p:nvPr/>
            </p:nvGrpSpPr>
            <p:grpSpPr>
              <a:xfrm rot="3660000">
                <a:off x="1772640" y="2273771"/>
                <a:ext cx="112390" cy="1065317"/>
                <a:chOff x="1039691" y="2468855"/>
                <a:chExt cx="190176" cy="1802639"/>
              </a:xfrm>
            </p:grpSpPr>
            <p:sp>
              <p:nvSpPr>
                <p:cNvPr id="31" name="Rectangle 30">
                  <a:extLst>
                    <a:ext uri="{FF2B5EF4-FFF2-40B4-BE49-F238E27FC236}">
                      <a16:creationId xmlns:a16="http://schemas.microsoft.com/office/drawing/2014/main" id="{F7988BCE-A951-4751-8BC8-FFC39B196E45}"/>
                    </a:ext>
                  </a:extLst>
                </p:cNvPr>
                <p:cNvSpPr/>
                <p:nvPr/>
              </p:nvSpPr>
              <p:spPr>
                <a:xfrm>
                  <a:off x="1039691" y="2471295"/>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sp>
              <p:nvSpPr>
                <p:cNvPr id="32" name="Rectangle 31">
                  <a:extLst>
                    <a:ext uri="{FF2B5EF4-FFF2-40B4-BE49-F238E27FC236}">
                      <a16:creationId xmlns:a16="http://schemas.microsoft.com/office/drawing/2014/main" id="{F349909D-7882-4E17-9247-957B60B97E12}"/>
                    </a:ext>
                  </a:extLst>
                </p:cNvPr>
                <p:cNvSpPr/>
                <p:nvPr/>
              </p:nvSpPr>
              <p:spPr>
                <a:xfrm>
                  <a:off x="1157859" y="2468855"/>
                  <a:ext cx="72008" cy="1800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grpSp>
            <p:nvGrpSpPr>
              <p:cNvPr id="23" name="Group 22">
                <a:extLst>
                  <a:ext uri="{FF2B5EF4-FFF2-40B4-BE49-F238E27FC236}">
                    <a16:creationId xmlns:a16="http://schemas.microsoft.com/office/drawing/2014/main" id="{21A0DC4F-6599-4DB4-803D-11C0A040E3A5}"/>
                  </a:ext>
                </a:extLst>
              </p:cNvPr>
              <p:cNvGrpSpPr/>
              <p:nvPr/>
            </p:nvGrpSpPr>
            <p:grpSpPr>
              <a:xfrm>
                <a:off x="1314845" y="3097544"/>
                <a:ext cx="136170" cy="1065354"/>
                <a:chOff x="1093356" y="2490394"/>
                <a:chExt cx="230413" cy="1802702"/>
              </a:xfrm>
            </p:grpSpPr>
            <p:sp>
              <p:nvSpPr>
                <p:cNvPr id="29" name="Rectangle 28">
                  <a:extLst>
                    <a:ext uri="{FF2B5EF4-FFF2-40B4-BE49-F238E27FC236}">
                      <a16:creationId xmlns:a16="http://schemas.microsoft.com/office/drawing/2014/main" id="{A60CAC78-58E1-4E16-AFB8-E834B54224EB}"/>
                    </a:ext>
                  </a:extLst>
                </p:cNvPr>
                <p:cNvSpPr/>
                <p:nvPr/>
              </p:nvSpPr>
              <p:spPr>
                <a:xfrm>
                  <a:off x="1093356" y="2492897"/>
                  <a:ext cx="72008"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sp>
              <p:nvSpPr>
                <p:cNvPr id="30" name="Rectangle 29">
                  <a:extLst>
                    <a:ext uri="{FF2B5EF4-FFF2-40B4-BE49-F238E27FC236}">
                      <a16:creationId xmlns:a16="http://schemas.microsoft.com/office/drawing/2014/main" id="{1A85975C-3ACE-4AEF-94CD-8D8799E1E2DE}"/>
                    </a:ext>
                  </a:extLst>
                </p:cNvPr>
                <p:cNvSpPr/>
                <p:nvPr/>
              </p:nvSpPr>
              <p:spPr>
                <a:xfrm>
                  <a:off x="1251762" y="2490394"/>
                  <a:ext cx="72007" cy="18001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grpSp>
            <p:nvGrpSpPr>
              <p:cNvPr id="24" name="Group 23">
                <a:extLst>
                  <a:ext uri="{FF2B5EF4-FFF2-40B4-BE49-F238E27FC236}">
                    <a16:creationId xmlns:a16="http://schemas.microsoft.com/office/drawing/2014/main" id="{98D96DE6-19E8-4927-AC54-63401994934C}"/>
                  </a:ext>
                </a:extLst>
              </p:cNvPr>
              <p:cNvGrpSpPr/>
              <p:nvPr/>
            </p:nvGrpSpPr>
            <p:grpSpPr>
              <a:xfrm>
                <a:off x="1243434" y="2957732"/>
                <a:ext cx="279625" cy="279625"/>
                <a:chOff x="3275856" y="4077072"/>
                <a:chExt cx="504056" cy="504056"/>
              </a:xfrm>
            </p:grpSpPr>
            <p:sp>
              <p:nvSpPr>
                <p:cNvPr id="27" name="Oval 26">
                  <a:extLst>
                    <a:ext uri="{FF2B5EF4-FFF2-40B4-BE49-F238E27FC236}">
                      <a16:creationId xmlns:a16="http://schemas.microsoft.com/office/drawing/2014/main" id="{0D52B68E-FBEF-4AC1-931E-A8049FF648EB}"/>
                    </a:ext>
                  </a:extLst>
                </p:cNvPr>
                <p:cNvSpPr/>
                <p:nvPr/>
              </p:nvSpPr>
              <p:spPr>
                <a:xfrm>
                  <a:off x="3275856" y="4077072"/>
                  <a:ext cx="504056" cy="50405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sp>
              <p:nvSpPr>
                <p:cNvPr id="28" name="Oval 27">
                  <a:extLst>
                    <a:ext uri="{FF2B5EF4-FFF2-40B4-BE49-F238E27FC236}">
                      <a16:creationId xmlns:a16="http://schemas.microsoft.com/office/drawing/2014/main" id="{BD55167C-16BE-48BA-98F7-56D5F93EEC88}"/>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sp>
            <p:nvSpPr>
              <p:cNvPr id="25" name="Rounded Rectangle 14">
                <a:extLst>
                  <a:ext uri="{FF2B5EF4-FFF2-40B4-BE49-F238E27FC236}">
                    <a16:creationId xmlns:a16="http://schemas.microsoft.com/office/drawing/2014/main"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sp>
            <p:nvSpPr>
              <p:cNvPr id="26" name="Diagonal Stripe 25">
                <a:extLst>
                  <a:ext uri="{FF2B5EF4-FFF2-40B4-BE49-F238E27FC236}">
                    <a16:creationId xmlns:a16="http://schemas.microsoft.com/office/drawing/2014/main" id="{D5287912-4FEC-40A3-859F-CB09257ACF14}"/>
                  </a:ext>
                </a:extLst>
              </p:cNvPr>
              <p:cNvSpPr/>
              <p:nvPr/>
            </p:nvSpPr>
            <p:spPr>
              <a:xfrm rot="2700000">
                <a:off x="1070741" y="4062402"/>
                <a:ext cx="624379" cy="624379"/>
              </a:xfrm>
              <a:prstGeom prst="diagStrip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grpSp>
          <p:nvGrpSpPr>
            <p:cNvPr id="5" name="Group 4">
              <a:extLst>
                <a:ext uri="{FF2B5EF4-FFF2-40B4-BE49-F238E27FC236}">
                  <a16:creationId xmlns:a16="http://schemas.microsoft.com/office/drawing/2014/main" id="{ABEF344E-980F-4D8E-A1FE-9092C5510222}"/>
                </a:ext>
              </a:extLst>
            </p:cNvPr>
            <p:cNvGrpSpPr/>
            <p:nvPr/>
          </p:nvGrpSpPr>
          <p:grpSpPr>
            <a:xfrm>
              <a:off x="9777396" y="3381522"/>
              <a:ext cx="906980" cy="797418"/>
              <a:chOff x="3983887" y="4061275"/>
              <a:chExt cx="2122406" cy="1866023"/>
            </a:xfrm>
          </p:grpSpPr>
          <p:grpSp>
            <p:nvGrpSpPr>
              <p:cNvPr id="6" name="Group 5">
                <a:extLst>
                  <a:ext uri="{FF2B5EF4-FFF2-40B4-BE49-F238E27FC236}">
                    <a16:creationId xmlns:a16="http://schemas.microsoft.com/office/drawing/2014/main"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19" name="Freeform 15">
                  <a:extLst>
                    <a:ext uri="{FF2B5EF4-FFF2-40B4-BE49-F238E27FC236}">
                      <a16:creationId xmlns:a16="http://schemas.microsoft.com/office/drawing/2014/main"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dirty="0"/>
                </a:p>
              </p:txBody>
            </p:sp>
            <p:sp>
              <p:nvSpPr>
                <p:cNvPr id="20" name="Rectangle 22">
                  <a:extLst>
                    <a:ext uri="{FF2B5EF4-FFF2-40B4-BE49-F238E27FC236}">
                      <a16:creationId xmlns:a16="http://schemas.microsoft.com/office/drawing/2014/main"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grpSp>
            <p:nvGrpSpPr>
              <p:cNvPr id="7" name="Group 6">
                <a:extLst>
                  <a:ext uri="{FF2B5EF4-FFF2-40B4-BE49-F238E27FC236}">
                    <a16:creationId xmlns:a16="http://schemas.microsoft.com/office/drawing/2014/main"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17" name="Freeform 18">
                  <a:extLst>
                    <a:ext uri="{FF2B5EF4-FFF2-40B4-BE49-F238E27FC236}">
                      <a16:creationId xmlns:a16="http://schemas.microsoft.com/office/drawing/2014/main"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sp>
              <p:nvSpPr>
                <p:cNvPr id="18" name="Freeform 19">
                  <a:extLst>
                    <a:ext uri="{FF2B5EF4-FFF2-40B4-BE49-F238E27FC236}">
                      <a16:creationId xmlns:a16="http://schemas.microsoft.com/office/drawing/2014/main"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ko-KR" altLang="en-US" sz="4052"/>
                </a:p>
              </p:txBody>
            </p:sp>
          </p:grpSp>
          <p:grpSp>
            <p:nvGrpSpPr>
              <p:cNvPr id="8" name="Group 7">
                <a:extLst>
                  <a:ext uri="{FF2B5EF4-FFF2-40B4-BE49-F238E27FC236}">
                    <a16:creationId xmlns:a16="http://schemas.microsoft.com/office/drawing/2014/main"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15" name="Freeform 21">
                  <a:extLst>
                    <a:ext uri="{FF2B5EF4-FFF2-40B4-BE49-F238E27FC236}">
                      <a16:creationId xmlns:a16="http://schemas.microsoft.com/office/drawing/2014/main"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dirty="0"/>
                </a:p>
              </p:txBody>
            </p:sp>
            <p:sp>
              <p:nvSpPr>
                <p:cNvPr id="16" name="Rectangle 22">
                  <a:extLst>
                    <a:ext uri="{FF2B5EF4-FFF2-40B4-BE49-F238E27FC236}">
                      <a16:creationId xmlns:a16="http://schemas.microsoft.com/office/drawing/2014/main"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grpSp>
            <p:nvGrpSpPr>
              <p:cNvPr id="9" name="Group 8">
                <a:extLst>
                  <a:ext uri="{FF2B5EF4-FFF2-40B4-BE49-F238E27FC236}">
                    <a16:creationId xmlns:a16="http://schemas.microsoft.com/office/drawing/2014/main"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3" name="Freeform 24">
                  <a:extLst>
                    <a:ext uri="{FF2B5EF4-FFF2-40B4-BE49-F238E27FC236}">
                      <a16:creationId xmlns:a16="http://schemas.microsoft.com/office/drawing/2014/main"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dirty="0"/>
                </a:p>
              </p:txBody>
            </p:sp>
            <p:sp>
              <p:nvSpPr>
                <p:cNvPr id="14" name="Rectangle 22">
                  <a:extLst>
                    <a:ext uri="{FF2B5EF4-FFF2-40B4-BE49-F238E27FC236}">
                      <a16:creationId xmlns:a16="http://schemas.microsoft.com/office/drawing/2014/main"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a:p>
              </p:txBody>
            </p:sp>
          </p:grpSp>
          <p:grpSp>
            <p:nvGrpSpPr>
              <p:cNvPr id="10" name="Group 9">
                <a:extLst>
                  <a:ext uri="{FF2B5EF4-FFF2-40B4-BE49-F238E27FC236}">
                    <a16:creationId xmlns:a16="http://schemas.microsoft.com/office/drawing/2014/main"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1" name="Freeform 27">
                  <a:extLst>
                    <a:ext uri="{FF2B5EF4-FFF2-40B4-BE49-F238E27FC236}">
                      <a16:creationId xmlns:a16="http://schemas.microsoft.com/office/drawing/2014/main"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052" dirty="0"/>
                </a:p>
              </p:txBody>
            </p:sp>
            <p:sp>
              <p:nvSpPr>
                <p:cNvPr id="12" name="Freeform 28">
                  <a:extLst>
                    <a:ext uri="{FF2B5EF4-FFF2-40B4-BE49-F238E27FC236}">
                      <a16:creationId xmlns:a16="http://schemas.microsoft.com/office/drawing/2014/main"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ko-KR" altLang="en-US" sz="4052"/>
                </a:p>
              </p:txBody>
            </p:sp>
          </p:grpSp>
        </p:grpSp>
      </p:grpSp>
      <p:sp>
        <p:nvSpPr>
          <p:cNvPr id="33" name="Rectangle 32">
            <a:extLst>
              <a:ext uri="{FF2B5EF4-FFF2-40B4-BE49-F238E27FC236}">
                <a16:creationId xmlns:a16="http://schemas.microsoft.com/office/drawing/2014/main" id="{336EC194-EB10-46EC-9831-215CB1A89AB3}"/>
              </a:ext>
            </a:extLst>
          </p:cNvPr>
          <p:cNvSpPr/>
          <p:nvPr/>
        </p:nvSpPr>
        <p:spPr>
          <a:xfrm>
            <a:off x="195146" y="1782303"/>
            <a:ext cx="12540413" cy="800219"/>
          </a:xfrm>
          <a:prstGeom prst="rect">
            <a:avLst/>
          </a:prstGeom>
        </p:spPr>
        <p:txBody>
          <a:bodyPr wrap="square">
            <a:spAutoFit/>
          </a:bodyPr>
          <a:lstStyle/>
          <a:p>
            <a:r>
              <a:rPr lang="fr-FR" sz="2800" dirty="0">
                <a:solidFill>
                  <a:srgbClr val="FF893D"/>
                </a:solidFill>
                <a:latin typeface="Chivo-Regular"/>
              </a:rPr>
              <a:t>Identifier les graphèmes et leur prononciation, et étudier leurs combinaisons. </a:t>
            </a:r>
            <a:br>
              <a:rPr lang="fr-FR" dirty="0"/>
            </a:br>
            <a:endParaRPr lang="fr-FR" dirty="0"/>
          </a:p>
        </p:txBody>
      </p:sp>
      <p:sp>
        <p:nvSpPr>
          <p:cNvPr id="34" name="Rectangle 33">
            <a:extLst>
              <a:ext uri="{FF2B5EF4-FFF2-40B4-BE49-F238E27FC236}">
                <a16:creationId xmlns:a16="http://schemas.microsoft.com/office/drawing/2014/main" id="{70F21AFC-3805-4941-8DC8-081B10E94F76}"/>
              </a:ext>
            </a:extLst>
          </p:cNvPr>
          <p:cNvSpPr/>
          <p:nvPr/>
        </p:nvSpPr>
        <p:spPr>
          <a:xfrm>
            <a:off x="211197" y="2798179"/>
            <a:ext cx="11990188" cy="1231106"/>
          </a:xfrm>
          <a:prstGeom prst="rect">
            <a:avLst/>
          </a:prstGeom>
        </p:spPr>
        <p:txBody>
          <a:bodyPr wrap="square">
            <a:spAutoFit/>
          </a:bodyPr>
          <a:lstStyle/>
          <a:p>
            <a:r>
              <a:rPr lang="fr-FR" sz="2800" dirty="0">
                <a:solidFill>
                  <a:srgbClr val="FF893D"/>
                </a:solidFill>
                <a:latin typeface="Chivo-Regular"/>
              </a:rPr>
              <a:t>Éviter de confronter l’élève au déchiffrage des graphèmes qui ne lui ont pas été</a:t>
            </a:r>
            <a:br>
              <a:rPr lang="fr-FR" sz="2800" dirty="0">
                <a:solidFill>
                  <a:srgbClr val="FF893D"/>
                </a:solidFill>
                <a:latin typeface="Chivo-Regular"/>
              </a:rPr>
            </a:br>
            <a:r>
              <a:rPr lang="fr-FR" sz="2800" dirty="0">
                <a:solidFill>
                  <a:srgbClr val="FF893D"/>
                </a:solidFill>
                <a:latin typeface="Chivo-Regular"/>
              </a:rPr>
              <a:t>enseignés.</a:t>
            </a:r>
            <a:r>
              <a:rPr lang="fr-FR" sz="2800" dirty="0"/>
              <a:t> </a:t>
            </a:r>
            <a:br>
              <a:rPr lang="fr-FR" dirty="0"/>
            </a:br>
            <a:endParaRPr lang="fr-FR" dirty="0"/>
          </a:p>
        </p:txBody>
      </p:sp>
      <p:sp>
        <p:nvSpPr>
          <p:cNvPr id="35" name="Rectangle 34">
            <a:extLst>
              <a:ext uri="{FF2B5EF4-FFF2-40B4-BE49-F238E27FC236}">
                <a16:creationId xmlns:a16="http://schemas.microsoft.com/office/drawing/2014/main" id="{E7D037C9-5D71-407F-8419-D2A9E2252AB6}"/>
              </a:ext>
            </a:extLst>
          </p:cNvPr>
          <p:cNvSpPr/>
          <p:nvPr/>
        </p:nvSpPr>
        <p:spPr>
          <a:xfrm>
            <a:off x="195146" y="4361640"/>
            <a:ext cx="11295003" cy="1231106"/>
          </a:xfrm>
          <a:prstGeom prst="rect">
            <a:avLst/>
          </a:prstGeom>
        </p:spPr>
        <p:txBody>
          <a:bodyPr wrap="square">
            <a:spAutoFit/>
          </a:bodyPr>
          <a:lstStyle/>
          <a:p>
            <a:r>
              <a:rPr lang="fr-FR" sz="2800" dirty="0">
                <a:solidFill>
                  <a:srgbClr val="FF893D"/>
                </a:solidFill>
                <a:latin typeface="Chivo-Regular"/>
              </a:rPr>
              <a:t>L’oral reste en début d’année l’entrée première pour la compréhension et pas seulement pour les histoires entendues.</a:t>
            </a:r>
            <a:br>
              <a:rPr lang="fr-FR" dirty="0"/>
            </a:br>
            <a:endParaRPr lang="fr-FR" dirty="0"/>
          </a:p>
        </p:txBody>
      </p:sp>
      <p:sp>
        <p:nvSpPr>
          <p:cNvPr id="36" name="Rectangle 35">
            <a:extLst>
              <a:ext uri="{FF2B5EF4-FFF2-40B4-BE49-F238E27FC236}">
                <a16:creationId xmlns:a16="http://schemas.microsoft.com/office/drawing/2014/main" id="{3058AE93-ADE6-419B-B966-B5F3B8297623}"/>
              </a:ext>
            </a:extLst>
          </p:cNvPr>
          <p:cNvSpPr/>
          <p:nvPr/>
        </p:nvSpPr>
        <p:spPr>
          <a:xfrm>
            <a:off x="211197" y="5894629"/>
            <a:ext cx="10089822" cy="1661993"/>
          </a:xfrm>
          <a:prstGeom prst="rect">
            <a:avLst/>
          </a:prstGeom>
        </p:spPr>
        <p:txBody>
          <a:bodyPr wrap="square">
            <a:spAutoFit/>
          </a:bodyPr>
          <a:lstStyle/>
          <a:p>
            <a:r>
              <a:rPr lang="fr-FR" sz="2800" dirty="0">
                <a:solidFill>
                  <a:srgbClr val="FF893D"/>
                </a:solidFill>
                <a:latin typeface="Chivo-Regular"/>
              </a:rPr>
              <a:t>L’écriture conforte l’apprentissage de la lecture en permettant aux élèves d’écrire les graphèmes correspondant aux sons entendus. Elle favorise également la mémorisation de l’orthographe.</a:t>
            </a:r>
            <a:r>
              <a:rPr lang="fr-FR" sz="2800" dirty="0"/>
              <a:t> </a:t>
            </a:r>
            <a:br>
              <a:rPr lang="fr-FR" dirty="0"/>
            </a:br>
            <a:endParaRPr lang="fr-FR" dirty="0"/>
          </a:p>
        </p:txBody>
      </p:sp>
      <p:sp>
        <p:nvSpPr>
          <p:cNvPr id="43" name="Rectangle 42">
            <a:extLst>
              <a:ext uri="{FF2B5EF4-FFF2-40B4-BE49-F238E27FC236}">
                <a16:creationId xmlns:a16="http://schemas.microsoft.com/office/drawing/2014/main" id="{0BF2785C-45D2-4218-814A-1017C499F692}"/>
              </a:ext>
            </a:extLst>
          </p:cNvPr>
          <p:cNvSpPr/>
          <p:nvPr/>
        </p:nvSpPr>
        <p:spPr>
          <a:xfrm>
            <a:off x="220176" y="7943834"/>
            <a:ext cx="9144000" cy="1231106"/>
          </a:xfrm>
          <a:prstGeom prst="rect">
            <a:avLst/>
          </a:prstGeom>
        </p:spPr>
        <p:txBody>
          <a:bodyPr>
            <a:spAutoFit/>
          </a:bodyPr>
          <a:lstStyle/>
          <a:p>
            <a:r>
              <a:rPr lang="fr-FR" sz="2800" dirty="0">
                <a:solidFill>
                  <a:srgbClr val="FF893D"/>
                </a:solidFill>
                <a:latin typeface="Chivo-Regular"/>
              </a:rPr>
              <a:t>Accéder à la compréhension des textes déchiffrés en lien avec une ambition concernant le vocabulaire utilisé. </a:t>
            </a:r>
            <a:br>
              <a:rPr lang="fr-FR" dirty="0"/>
            </a:br>
            <a:endParaRPr lang="fr-FR" dirty="0"/>
          </a:p>
        </p:txBody>
      </p:sp>
    </p:spTree>
    <p:extLst>
      <p:ext uri="{BB962C8B-B14F-4D97-AF65-F5344CB8AC3E}">
        <p14:creationId xmlns:p14="http://schemas.microsoft.com/office/powerpoint/2010/main" val="134962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51F95242-05D0-4C61-BFB7-D7EFC0F636A3}"/>
              </a:ext>
            </a:extLst>
          </p:cNvPr>
          <p:cNvPicPr>
            <a:picLocks noChangeAspect="1"/>
          </p:cNvPicPr>
          <p:nvPr/>
        </p:nvPicPr>
        <p:blipFill>
          <a:blip r:embed="rId6"/>
          <a:stretch>
            <a:fillRect/>
          </a:stretch>
        </p:blipFill>
        <p:spPr>
          <a:xfrm>
            <a:off x="2971800" y="3391497"/>
            <a:ext cx="13544794" cy="5259895"/>
          </a:xfrm>
          <a:prstGeom prst="rect">
            <a:avLst/>
          </a:prstGeom>
        </p:spPr>
      </p:pic>
      <p:sp>
        <p:nvSpPr>
          <p:cNvPr id="7" name="Rectangle 6">
            <a:extLst>
              <a:ext uri="{FF2B5EF4-FFF2-40B4-BE49-F238E27FC236}">
                <a16:creationId xmlns:a16="http://schemas.microsoft.com/office/drawing/2014/main" id="{ABCC96BE-B8BF-4C83-9615-F625D6240617}"/>
              </a:ext>
            </a:extLst>
          </p:cNvPr>
          <p:cNvSpPr/>
          <p:nvPr/>
        </p:nvSpPr>
        <p:spPr>
          <a:xfrm>
            <a:off x="1960831" y="888709"/>
            <a:ext cx="9144000" cy="646331"/>
          </a:xfrm>
          <a:prstGeom prst="rect">
            <a:avLst/>
          </a:prstGeom>
        </p:spPr>
        <p:txBody>
          <a:bodyPr>
            <a:spAutoFit/>
          </a:bodyPr>
          <a:lstStyle/>
          <a:p>
            <a:br>
              <a:rPr lang="fr-FR" dirty="0"/>
            </a:br>
            <a:endParaRPr lang="fr-FR" dirty="0"/>
          </a:p>
        </p:txBody>
      </p:sp>
      <p:sp>
        <p:nvSpPr>
          <p:cNvPr id="8" name="Rectangle : en biseau 7">
            <a:extLst>
              <a:ext uri="{FF2B5EF4-FFF2-40B4-BE49-F238E27FC236}">
                <a16:creationId xmlns:a16="http://schemas.microsoft.com/office/drawing/2014/main" id="{345B0B7B-0781-404D-9646-598540A435DC}"/>
              </a:ext>
            </a:extLst>
          </p:cNvPr>
          <p:cNvSpPr/>
          <p:nvPr/>
        </p:nvSpPr>
        <p:spPr>
          <a:xfrm>
            <a:off x="658238" y="204690"/>
            <a:ext cx="12752962" cy="1715547"/>
          </a:xfrm>
          <a:prstGeom prst="beve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Chivo-Black"/>
              </a:rPr>
              <a:t>Progression et programmation</a:t>
            </a:r>
            <a:br>
              <a:rPr lang="fr-FR" sz="3600" dirty="0">
                <a:solidFill>
                  <a:schemeClr val="tx1"/>
                </a:solidFill>
                <a:latin typeface="Chivo-Black"/>
              </a:rPr>
            </a:br>
            <a:r>
              <a:rPr lang="fr-FR" sz="3600" dirty="0">
                <a:solidFill>
                  <a:schemeClr val="tx1"/>
                </a:solidFill>
                <a:latin typeface="Chivo-Black"/>
              </a:rPr>
              <a:t>de l’apprentissage de la lecture</a:t>
            </a:r>
            <a:endParaRPr lang="fr-FR" sz="3600" dirty="0">
              <a:solidFill>
                <a:schemeClr val="tx1"/>
              </a:solidFill>
            </a:endParaRPr>
          </a:p>
        </p:txBody>
      </p:sp>
      <p:sp>
        <p:nvSpPr>
          <p:cNvPr id="10" name="Rectangle 9">
            <a:extLst>
              <a:ext uri="{FF2B5EF4-FFF2-40B4-BE49-F238E27FC236}">
                <a16:creationId xmlns:a16="http://schemas.microsoft.com/office/drawing/2014/main" id="{90030760-C493-4BFA-B66C-7D46AF98C3C4}"/>
              </a:ext>
            </a:extLst>
          </p:cNvPr>
          <p:cNvSpPr/>
          <p:nvPr/>
        </p:nvSpPr>
        <p:spPr>
          <a:xfrm>
            <a:off x="676072" y="2323624"/>
            <a:ext cx="17271563" cy="800219"/>
          </a:xfrm>
          <a:prstGeom prst="rect">
            <a:avLst/>
          </a:prstGeom>
        </p:spPr>
        <p:txBody>
          <a:bodyPr wrap="square">
            <a:spAutoFit/>
          </a:bodyPr>
          <a:lstStyle/>
          <a:p>
            <a:r>
              <a:rPr lang="fr-FR" sz="2800" dirty="0">
                <a:solidFill>
                  <a:srgbClr val="000000"/>
                </a:solidFill>
                <a:latin typeface="Chivo-Light"/>
              </a:rPr>
              <a:t>Apprentissage de la correspondance graphèmes-phonèmes en partant des graphèmes vers les phonèmes</a:t>
            </a:r>
            <a:r>
              <a:rPr lang="fr-FR" sz="2800" dirty="0"/>
              <a:t> </a:t>
            </a:r>
            <a:br>
              <a:rPr lang="fr-FR" dirty="0"/>
            </a:br>
            <a:endParaRPr lang="fr-FR" dirty="0"/>
          </a:p>
        </p:txBody>
      </p:sp>
    </p:spTree>
    <p:extLst>
      <p:ext uri="{BB962C8B-B14F-4D97-AF65-F5344CB8AC3E}">
        <p14:creationId xmlns:p14="http://schemas.microsoft.com/office/powerpoint/2010/main" val="3093992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7" name="Image 6">
            <a:extLst>
              <a:ext uri="{FF2B5EF4-FFF2-40B4-BE49-F238E27FC236}">
                <a16:creationId xmlns:a16="http://schemas.microsoft.com/office/drawing/2014/main" id="{53F0883C-C161-4B57-B97A-895B1A1021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731" y="154702"/>
            <a:ext cx="8846364" cy="8929664"/>
          </a:xfrm>
          <a:prstGeom prst="rect">
            <a:avLst/>
          </a:prstGeom>
        </p:spPr>
      </p:pic>
    </p:spTree>
    <p:extLst>
      <p:ext uri="{BB962C8B-B14F-4D97-AF65-F5344CB8AC3E}">
        <p14:creationId xmlns:p14="http://schemas.microsoft.com/office/powerpoint/2010/main" val="361114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D5D8688F-DC60-45DA-83BB-D9B80046C7A7}"/>
              </a:ext>
            </a:extLst>
          </p:cNvPr>
          <p:cNvPicPr>
            <a:picLocks noChangeAspect="1"/>
          </p:cNvPicPr>
          <p:nvPr/>
        </p:nvPicPr>
        <p:blipFill>
          <a:blip r:embed="rId6"/>
          <a:stretch>
            <a:fillRect/>
          </a:stretch>
        </p:blipFill>
        <p:spPr>
          <a:xfrm>
            <a:off x="779731" y="3372495"/>
            <a:ext cx="15930575" cy="4225488"/>
          </a:xfrm>
          <a:prstGeom prst="rect">
            <a:avLst/>
          </a:prstGeom>
        </p:spPr>
      </p:pic>
    </p:spTree>
    <p:extLst>
      <p:ext uri="{BB962C8B-B14F-4D97-AF65-F5344CB8AC3E}">
        <p14:creationId xmlns:p14="http://schemas.microsoft.com/office/powerpoint/2010/main" val="64086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71F4C63F-8E22-474E-9E5E-28517C8FCBD8}"/>
              </a:ext>
            </a:extLst>
          </p:cNvPr>
          <p:cNvPicPr>
            <a:picLocks noChangeAspect="1"/>
          </p:cNvPicPr>
          <p:nvPr/>
        </p:nvPicPr>
        <p:blipFill>
          <a:blip r:embed="rId6"/>
          <a:stretch>
            <a:fillRect/>
          </a:stretch>
        </p:blipFill>
        <p:spPr>
          <a:xfrm>
            <a:off x="75520" y="0"/>
            <a:ext cx="6043617" cy="9065426"/>
          </a:xfrm>
          <a:prstGeom prst="rect">
            <a:avLst/>
          </a:prstGeom>
        </p:spPr>
      </p:pic>
      <p:pic>
        <p:nvPicPr>
          <p:cNvPr id="7" name="Image 6">
            <a:extLst>
              <a:ext uri="{FF2B5EF4-FFF2-40B4-BE49-F238E27FC236}">
                <a16:creationId xmlns:a16="http://schemas.microsoft.com/office/drawing/2014/main" id="{EB6A64FD-8691-4DAE-9BD1-475752352151}"/>
              </a:ext>
            </a:extLst>
          </p:cNvPr>
          <p:cNvPicPr>
            <a:picLocks noChangeAspect="1"/>
          </p:cNvPicPr>
          <p:nvPr/>
        </p:nvPicPr>
        <p:blipFill>
          <a:blip r:embed="rId7"/>
          <a:stretch>
            <a:fillRect/>
          </a:stretch>
        </p:blipFill>
        <p:spPr>
          <a:xfrm>
            <a:off x="6532830" y="3165329"/>
            <a:ext cx="11662967" cy="3044971"/>
          </a:xfrm>
          <a:prstGeom prst="rect">
            <a:avLst/>
          </a:prstGeom>
        </p:spPr>
      </p:pic>
    </p:spTree>
    <p:extLst>
      <p:ext uri="{BB962C8B-B14F-4D97-AF65-F5344CB8AC3E}">
        <p14:creationId xmlns:p14="http://schemas.microsoft.com/office/powerpoint/2010/main" val="397909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BA261B01-791B-42DB-8B00-832044A98719}"/>
              </a:ext>
            </a:extLst>
          </p:cNvPr>
          <p:cNvPicPr>
            <a:picLocks noChangeAspect="1"/>
          </p:cNvPicPr>
          <p:nvPr/>
        </p:nvPicPr>
        <p:blipFill>
          <a:blip r:embed="rId5"/>
          <a:stretch>
            <a:fillRect/>
          </a:stretch>
        </p:blipFill>
        <p:spPr>
          <a:xfrm>
            <a:off x="125950" y="66381"/>
            <a:ext cx="6437710" cy="8897300"/>
          </a:xfrm>
          <a:prstGeom prst="rect">
            <a:avLst/>
          </a:prstGeom>
        </p:spPr>
      </p:pic>
      <p:pic>
        <p:nvPicPr>
          <p:cNvPr id="7" name="Image 6">
            <a:extLst>
              <a:ext uri="{FF2B5EF4-FFF2-40B4-BE49-F238E27FC236}">
                <a16:creationId xmlns:a16="http://schemas.microsoft.com/office/drawing/2014/main" id="{9A2F50EE-C04F-475A-9A5B-82C1647A5AA1}"/>
              </a:ext>
            </a:extLst>
          </p:cNvPr>
          <p:cNvPicPr>
            <a:picLocks noChangeAspect="1"/>
          </p:cNvPicPr>
          <p:nvPr/>
        </p:nvPicPr>
        <p:blipFill>
          <a:blip r:embed="rId6"/>
          <a:stretch>
            <a:fillRect/>
          </a:stretch>
        </p:blipFill>
        <p:spPr>
          <a:xfrm>
            <a:off x="7986408" y="66381"/>
            <a:ext cx="10301592" cy="8986495"/>
          </a:xfrm>
          <a:prstGeom prst="rect">
            <a:avLst/>
          </a:prstGeom>
        </p:spPr>
      </p:pic>
    </p:spTree>
    <p:extLst>
      <p:ext uri="{BB962C8B-B14F-4D97-AF65-F5344CB8AC3E}">
        <p14:creationId xmlns:p14="http://schemas.microsoft.com/office/powerpoint/2010/main" val="63421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E986A08C-1F57-476C-B760-73B93A4C03B3}"/>
              </a:ext>
            </a:extLst>
          </p:cNvPr>
          <p:cNvPicPr>
            <a:picLocks noChangeAspect="1"/>
          </p:cNvPicPr>
          <p:nvPr/>
        </p:nvPicPr>
        <p:blipFill>
          <a:blip r:embed="rId6"/>
          <a:stretch>
            <a:fillRect/>
          </a:stretch>
        </p:blipFill>
        <p:spPr>
          <a:xfrm>
            <a:off x="-1" y="0"/>
            <a:ext cx="14042923" cy="8729384"/>
          </a:xfrm>
          <a:prstGeom prst="rect">
            <a:avLst/>
          </a:prstGeom>
        </p:spPr>
      </p:pic>
    </p:spTree>
    <p:extLst>
      <p:ext uri="{BB962C8B-B14F-4D97-AF65-F5344CB8AC3E}">
        <p14:creationId xmlns:p14="http://schemas.microsoft.com/office/powerpoint/2010/main" val="176319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99186EAC-E021-4EF5-AF80-A70982AE0D4C}"/>
              </a:ext>
            </a:extLst>
          </p:cNvPr>
          <p:cNvPicPr>
            <a:picLocks noChangeAspect="1"/>
          </p:cNvPicPr>
          <p:nvPr/>
        </p:nvPicPr>
        <p:blipFill>
          <a:blip r:embed="rId6"/>
          <a:stretch>
            <a:fillRect/>
          </a:stretch>
        </p:blipFill>
        <p:spPr>
          <a:xfrm>
            <a:off x="103083" y="89079"/>
            <a:ext cx="9269517" cy="8923893"/>
          </a:xfrm>
          <a:prstGeom prst="rect">
            <a:avLst/>
          </a:prstGeom>
        </p:spPr>
      </p:pic>
    </p:spTree>
    <p:extLst>
      <p:ext uri="{BB962C8B-B14F-4D97-AF65-F5344CB8AC3E}">
        <p14:creationId xmlns:p14="http://schemas.microsoft.com/office/powerpoint/2010/main" val="391113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9004174"/>
            <a:ext cx="1559463" cy="1196179"/>
          </a:xfrm>
          <a:prstGeom prst="rect">
            <a:avLst/>
          </a:prstGeom>
        </p:spPr>
      </p:pic>
      <p:pic>
        <p:nvPicPr>
          <p:cNvPr id="7" name="Image 6">
            <a:extLst>
              <a:ext uri="{FF2B5EF4-FFF2-40B4-BE49-F238E27FC236}">
                <a16:creationId xmlns:a16="http://schemas.microsoft.com/office/drawing/2014/main" id="{6DECD04C-FAD3-4F84-B429-6831FD09311D}"/>
              </a:ext>
            </a:extLst>
          </p:cNvPr>
          <p:cNvPicPr>
            <a:picLocks noChangeAspect="1"/>
          </p:cNvPicPr>
          <p:nvPr/>
        </p:nvPicPr>
        <p:blipFill>
          <a:blip r:embed="rId5"/>
          <a:stretch>
            <a:fillRect/>
          </a:stretch>
        </p:blipFill>
        <p:spPr>
          <a:xfrm>
            <a:off x="10137164" y="0"/>
            <a:ext cx="8116789" cy="9025700"/>
          </a:xfrm>
          <a:prstGeom prst="rect">
            <a:avLst/>
          </a:prstGeom>
        </p:spPr>
      </p:pic>
      <p:pic>
        <p:nvPicPr>
          <p:cNvPr id="11" name="Image 10">
            <a:extLst>
              <a:ext uri="{FF2B5EF4-FFF2-40B4-BE49-F238E27FC236}">
                <a16:creationId xmlns:a16="http://schemas.microsoft.com/office/drawing/2014/main" id="{44E55F62-ACF4-4B4A-AC09-8FF817E8076E}"/>
              </a:ext>
            </a:extLst>
          </p:cNvPr>
          <p:cNvPicPr>
            <a:picLocks noChangeAspect="1"/>
          </p:cNvPicPr>
          <p:nvPr/>
        </p:nvPicPr>
        <p:blipFill>
          <a:blip r:embed="rId6"/>
          <a:stretch>
            <a:fillRect/>
          </a:stretch>
        </p:blipFill>
        <p:spPr>
          <a:xfrm>
            <a:off x="34047" y="-22338"/>
            <a:ext cx="5924513" cy="9003701"/>
          </a:xfrm>
          <a:prstGeom prst="rect">
            <a:avLst/>
          </a:prstGeom>
        </p:spPr>
      </p:pic>
    </p:spTree>
    <p:extLst>
      <p:ext uri="{BB962C8B-B14F-4D97-AF65-F5344CB8AC3E}">
        <p14:creationId xmlns:p14="http://schemas.microsoft.com/office/powerpoint/2010/main" val="2003144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4">
            <a:extLst>
              <a:ext uri="{FF2B5EF4-FFF2-40B4-BE49-F238E27FC236}">
                <a16:creationId xmlns:a16="http://schemas.microsoft.com/office/drawing/2014/main" id="{B5A45D1E-2EB4-43C5-9A0C-181CF10A45B6}"/>
              </a:ext>
            </a:extLst>
          </p:cNvPr>
          <p:cNvSpPr/>
          <p:nvPr/>
        </p:nvSpPr>
        <p:spPr>
          <a:xfrm>
            <a:off x="835563" y="213421"/>
            <a:ext cx="12954000" cy="1723549"/>
          </a:xfrm>
          <a:prstGeom prst="rect">
            <a:avLst/>
          </a:prstGeom>
        </p:spPr>
        <p:txBody>
          <a:bodyPr wrap="square">
            <a:spAutoFit/>
          </a:bodyPr>
          <a:lstStyle/>
          <a:p>
            <a:r>
              <a:rPr lang="fr-FR" sz="4400" dirty="0">
                <a:latin typeface="Chivo-Black"/>
              </a:rPr>
              <a:t>Le rôle de l’écriture dans l’apprentissage des correspondances entre les graphèmes et les phonèmes</a:t>
            </a:r>
            <a:r>
              <a:rPr lang="fr-FR" sz="4400" dirty="0"/>
              <a:t> </a:t>
            </a:r>
            <a:br>
              <a:rPr lang="fr-FR" dirty="0"/>
            </a:br>
            <a:endParaRPr lang="fr-FR" dirty="0"/>
          </a:p>
        </p:txBody>
      </p:sp>
      <p:sp>
        <p:nvSpPr>
          <p:cNvPr id="8" name="Parchemin : horizontal 7">
            <a:extLst>
              <a:ext uri="{FF2B5EF4-FFF2-40B4-BE49-F238E27FC236}">
                <a16:creationId xmlns:a16="http://schemas.microsoft.com/office/drawing/2014/main" id="{89A60056-37C6-4043-BD56-5B54C9353DE1}"/>
              </a:ext>
            </a:extLst>
          </p:cNvPr>
          <p:cNvSpPr/>
          <p:nvPr/>
        </p:nvSpPr>
        <p:spPr>
          <a:xfrm>
            <a:off x="1981200" y="6057900"/>
            <a:ext cx="14401800" cy="246890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a:t>Les exercices d’écriture ont une durée quotidienne de deux fois quinze minutes. Ils sont complétés chaque jour par une dictée d’une durée de dix à quinze minutes. </a:t>
            </a:r>
            <a:br>
              <a:rPr lang="fr-FR" dirty="0"/>
            </a:br>
            <a:endParaRPr lang="fr-FR" dirty="0"/>
          </a:p>
        </p:txBody>
      </p:sp>
      <p:sp>
        <p:nvSpPr>
          <p:cNvPr id="10" name="Parchemin : horizontal 9">
            <a:extLst>
              <a:ext uri="{FF2B5EF4-FFF2-40B4-BE49-F238E27FC236}">
                <a16:creationId xmlns:a16="http://schemas.microsoft.com/office/drawing/2014/main" id="{578FAB0F-9E0B-4B14-8FF8-F75F9F86724A}"/>
              </a:ext>
            </a:extLst>
          </p:cNvPr>
          <p:cNvSpPr/>
          <p:nvPr/>
        </p:nvSpPr>
        <p:spPr>
          <a:xfrm>
            <a:off x="152400" y="2258648"/>
            <a:ext cx="17678400" cy="422373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a:solidFill>
                  <a:schemeClr val="bg1"/>
                </a:solidFill>
                <a:latin typeface="Chivo-Regular"/>
              </a:rPr>
              <a:t>Dès l’étude du premier graphème [a], l’élève est amené à écrire en copiant avec</a:t>
            </a:r>
            <a:br>
              <a:rPr lang="fr-FR" sz="4000" dirty="0">
                <a:solidFill>
                  <a:schemeClr val="bg1"/>
                </a:solidFill>
                <a:latin typeface="Chivo-Regular"/>
              </a:rPr>
            </a:br>
            <a:r>
              <a:rPr lang="fr-FR" sz="4000" dirty="0">
                <a:solidFill>
                  <a:schemeClr val="bg1"/>
                </a:solidFill>
                <a:latin typeface="Chivo-Regular"/>
              </a:rPr>
              <a:t>modèle puis sous la dictée. Ces deux activités se complètent et se complexifient tout au long de l’étude des graphèmes pour permettre l’écriture de syllabes, de mots puis de phrases dès la troisième semaine d’apprentissage.</a:t>
            </a:r>
            <a:endParaRPr lang="fr-FR" sz="4000" dirty="0">
              <a:solidFill>
                <a:schemeClr val="bg1"/>
              </a:solidFill>
            </a:endParaRPr>
          </a:p>
        </p:txBody>
      </p:sp>
    </p:spTree>
    <p:extLst>
      <p:ext uri="{BB962C8B-B14F-4D97-AF65-F5344CB8AC3E}">
        <p14:creationId xmlns:p14="http://schemas.microsoft.com/office/powerpoint/2010/main" val="143431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336356" y="4773831"/>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4" cy="1196180"/>
          </a:xfrm>
          <a:prstGeom prst="rect">
            <a:avLst/>
          </a:prstGeom>
        </p:spPr>
      </p:pic>
      <p:sp>
        <p:nvSpPr>
          <p:cNvPr id="7" name="Rectangle : coins arrondis 6">
            <a:extLst>
              <a:ext uri="{FF2B5EF4-FFF2-40B4-BE49-F238E27FC236}">
                <a16:creationId xmlns:a16="http://schemas.microsoft.com/office/drawing/2014/main" id="{B3B2D2C9-6925-48CC-831F-7AC15CE33C34}"/>
              </a:ext>
            </a:extLst>
          </p:cNvPr>
          <p:cNvSpPr/>
          <p:nvPr/>
        </p:nvSpPr>
        <p:spPr>
          <a:xfrm>
            <a:off x="2350942" y="6692303"/>
            <a:ext cx="4728188" cy="15115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4400" dirty="0"/>
              <a:t>La compréhension</a:t>
            </a:r>
          </a:p>
        </p:txBody>
      </p:sp>
      <p:sp>
        <p:nvSpPr>
          <p:cNvPr id="23" name="Rectangle : coins arrondis 22">
            <a:extLst>
              <a:ext uri="{FF2B5EF4-FFF2-40B4-BE49-F238E27FC236}">
                <a16:creationId xmlns:a16="http://schemas.microsoft.com/office/drawing/2014/main" id="{5A73E0B9-9368-4C09-9C55-97DE034314C6}"/>
              </a:ext>
            </a:extLst>
          </p:cNvPr>
          <p:cNvSpPr/>
          <p:nvPr/>
        </p:nvSpPr>
        <p:spPr>
          <a:xfrm>
            <a:off x="12268200" y="6489396"/>
            <a:ext cx="4000500" cy="151159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4400" dirty="0"/>
              <a:t>Identification de mots écrits</a:t>
            </a:r>
          </a:p>
        </p:txBody>
      </p:sp>
      <p:sp>
        <p:nvSpPr>
          <p:cNvPr id="10" name="Ellipse 9">
            <a:extLst>
              <a:ext uri="{FF2B5EF4-FFF2-40B4-BE49-F238E27FC236}">
                <a16:creationId xmlns:a16="http://schemas.microsoft.com/office/drawing/2014/main" id="{232A100B-178D-4400-A5C1-00D66027B87F}"/>
              </a:ext>
            </a:extLst>
          </p:cNvPr>
          <p:cNvSpPr/>
          <p:nvPr/>
        </p:nvSpPr>
        <p:spPr>
          <a:xfrm>
            <a:off x="6858000" y="893113"/>
            <a:ext cx="4572000" cy="223486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Acte de lire</a:t>
            </a:r>
          </a:p>
        </p:txBody>
      </p:sp>
      <p:sp>
        <p:nvSpPr>
          <p:cNvPr id="11" name="Flèche : bas 10">
            <a:extLst>
              <a:ext uri="{FF2B5EF4-FFF2-40B4-BE49-F238E27FC236}">
                <a16:creationId xmlns:a16="http://schemas.microsoft.com/office/drawing/2014/main" id="{8AF42D4E-2A40-41E3-8178-F4690D87A629}"/>
              </a:ext>
            </a:extLst>
          </p:cNvPr>
          <p:cNvSpPr/>
          <p:nvPr/>
        </p:nvSpPr>
        <p:spPr>
          <a:xfrm rot="18471791">
            <a:off x="12470963" y="2973487"/>
            <a:ext cx="419100" cy="289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bas 28">
            <a:extLst>
              <a:ext uri="{FF2B5EF4-FFF2-40B4-BE49-F238E27FC236}">
                <a16:creationId xmlns:a16="http://schemas.microsoft.com/office/drawing/2014/main" id="{EFC8EFEB-45D7-47F4-A9A1-593249EDDA0C}"/>
              </a:ext>
            </a:extLst>
          </p:cNvPr>
          <p:cNvSpPr/>
          <p:nvPr/>
        </p:nvSpPr>
        <p:spPr>
          <a:xfrm rot="2590713">
            <a:off x="5726507" y="3310940"/>
            <a:ext cx="419100" cy="289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638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9029DBD8-CAD5-464F-AC14-7478FCA2D5C4}"/>
              </a:ext>
            </a:extLst>
          </p:cNvPr>
          <p:cNvPicPr>
            <a:picLocks noChangeAspect="1"/>
          </p:cNvPicPr>
          <p:nvPr/>
        </p:nvPicPr>
        <p:blipFill>
          <a:blip r:embed="rId6"/>
          <a:stretch>
            <a:fillRect/>
          </a:stretch>
        </p:blipFill>
        <p:spPr>
          <a:xfrm>
            <a:off x="385658" y="29994"/>
            <a:ext cx="8005584" cy="8621398"/>
          </a:xfrm>
          <a:prstGeom prst="rect">
            <a:avLst/>
          </a:prstGeom>
        </p:spPr>
      </p:pic>
      <p:cxnSp>
        <p:nvCxnSpPr>
          <p:cNvPr id="8" name="Connecteur droit avec flèche 7">
            <a:extLst>
              <a:ext uri="{FF2B5EF4-FFF2-40B4-BE49-F238E27FC236}">
                <a16:creationId xmlns:a16="http://schemas.microsoft.com/office/drawing/2014/main" id="{782F016E-7F15-4C38-AA67-CD1820F6709A}"/>
              </a:ext>
            </a:extLst>
          </p:cNvPr>
          <p:cNvCxnSpPr>
            <a:cxnSpLocks/>
            <a:endCxn id="10" idx="6"/>
          </p:cNvCxnSpPr>
          <p:nvPr/>
        </p:nvCxnSpPr>
        <p:spPr>
          <a:xfrm>
            <a:off x="8534400" y="1257300"/>
            <a:ext cx="5867400" cy="14465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 en biseau 9">
            <a:extLst>
              <a:ext uri="{FF2B5EF4-FFF2-40B4-BE49-F238E27FC236}">
                <a16:creationId xmlns:a16="http://schemas.microsoft.com/office/drawing/2014/main" id="{EE0C9E3D-C479-4C99-8AFD-7E6EAFFE994D}"/>
              </a:ext>
            </a:extLst>
          </p:cNvPr>
          <p:cNvSpPr/>
          <p:nvPr/>
        </p:nvSpPr>
        <p:spPr>
          <a:xfrm>
            <a:off x="11201400" y="2703850"/>
            <a:ext cx="6400800" cy="197817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Dans un cahier destiné à la copie et à la dictée, </a:t>
            </a:r>
            <a:r>
              <a:rPr lang="fr-FR" sz="2400" b="1" dirty="0"/>
              <a:t>les élèves s’entraînent à copier des syllabes.</a:t>
            </a:r>
            <a:r>
              <a:rPr lang="fr-FR" sz="2400" dirty="0"/>
              <a:t> </a:t>
            </a:r>
            <a:br>
              <a:rPr lang="fr-FR" dirty="0"/>
            </a:br>
            <a:endParaRPr lang="fr-FR" dirty="0"/>
          </a:p>
        </p:txBody>
      </p:sp>
      <p:sp>
        <p:nvSpPr>
          <p:cNvPr id="11" name="Rectangle : en biseau 10">
            <a:extLst>
              <a:ext uri="{FF2B5EF4-FFF2-40B4-BE49-F238E27FC236}">
                <a16:creationId xmlns:a16="http://schemas.microsoft.com/office/drawing/2014/main" id="{0838B8B2-6D0C-4C15-936D-821FB0922B8F}"/>
              </a:ext>
            </a:extLst>
          </p:cNvPr>
          <p:cNvSpPr/>
          <p:nvPr/>
        </p:nvSpPr>
        <p:spPr>
          <a:xfrm>
            <a:off x="11201400" y="5046238"/>
            <a:ext cx="6553200" cy="197817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Pour les mots qui ont un référent dans la réalité matérielle, Internet ou des images peuvent montrer à quoi ils correspondent. </a:t>
            </a:r>
            <a:br>
              <a:rPr lang="fr-FR" dirty="0"/>
            </a:br>
            <a:endParaRPr lang="fr-FR" dirty="0"/>
          </a:p>
        </p:txBody>
      </p:sp>
      <p:cxnSp>
        <p:nvCxnSpPr>
          <p:cNvPr id="15" name="Connecteur droit avec flèche 14">
            <a:extLst>
              <a:ext uri="{FF2B5EF4-FFF2-40B4-BE49-F238E27FC236}">
                <a16:creationId xmlns:a16="http://schemas.microsoft.com/office/drawing/2014/main" id="{44D2AD90-6373-48DB-B617-D2560BA84363}"/>
              </a:ext>
            </a:extLst>
          </p:cNvPr>
          <p:cNvCxnSpPr>
            <a:endCxn id="11" idx="4"/>
          </p:cNvCxnSpPr>
          <p:nvPr/>
        </p:nvCxnSpPr>
        <p:spPr>
          <a:xfrm>
            <a:off x="8686800" y="2836438"/>
            <a:ext cx="2514600" cy="3198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2154DC46-976A-4D3D-90B7-814427E871CB}"/>
              </a:ext>
            </a:extLst>
          </p:cNvPr>
          <p:cNvCxnSpPr/>
          <p:nvPr/>
        </p:nvCxnSpPr>
        <p:spPr>
          <a:xfrm>
            <a:off x="8391242" y="8496300"/>
            <a:ext cx="18195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57CE6C0A-7926-4BBA-B153-9BAE93C02C88}"/>
              </a:ext>
            </a:extLst>
          </p:cNvPr>
          <p:cNvSpPr txBox="1"/>
          <p:nvPr/>
        </p:nvSpPr>
        <p:spPr>
          <a:xfrm>
            <a:off x="10531507" y="8311634"/>
            <a:ext cx="2971800" cy="369332"/>
          </a:xfrm>
          <a:prstGeom prst="rect">
            <a:avLst/>
          </a:prstGeom>
          <a:noFill/>
        </p:spPr>
        <p:txBody>
          <a:bodyPr wrap="square" rtlCol="0">
            <a:spAutoFit/>
          </a:bodyPr>
          <a:lstStyle/>
          <a:p>
            <a:r>
              <a:rPr lang="fr-FR" dirty="0"/>
              <a:t>P 73</a:t>
            </a:r>
          </a:p>
        </p:txBody>
      </p:sp>
      <p:sp>
        <p:nvSpPr>
          <p:cNvPr id="20" name="Rectangle : en biseau 19">
            <a:extLst>
              <a:ext uri="{FF2B5EF4-FFF2-40B4-BE49-F238E27FC236}">
                <a16:creationId xmlns:a16="http://schemas.microsoft.com/office/drawing/2014/main" id="{29FFBF6F-BA8A-4A73-9720-E429414206E8}"/>
              </a:ext>
            </a:extLst>
          </p:cNvPr>
          <p:cNvSpPr/>
          <p:nvPr/>
        </p:nvSpPr>
        <p:spPr>
          <a:xfrm>
            <a:off x="11201401" y="7327524"/>
            <a:ext cx="6700942" cy="15536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La dictée est envisagée ici sous un angle constructif et non évaluatif.</a:t>
            </a:r>
            <a:r>
              <a:rPr lang="fr-FR" dirty="0"/>
              <a:t>. </a:t>
            </a:r>
            <a:br>
              <a:rPr lang="fr-FR" dirty="0"/>
            </a:br>
            <a:br>
              <a:rPr lang="fr-FR" dirty="0"/>
            </a:br>
            <a:endParaRPr lang="fr-FR" dirty="0"/>
          </a:p>
        </p:txBody>
      </p:sp>
    </p:spTree>
    <p:extLst>
      <p:ext uri="{BB962C8B-B14F-4D97-AF65-F5344CB8AC3E}">
        <p14:creationId xmlns:p14="http://schemas.microsoft.com/office/powerpoint/2010/main" val="204122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32EB10C2-9A37-4D25-8314-DD30798A821F}"/>
              </a:ext>
            </a:extLst>
          </p:cNvPr>
          <p:cNvPicPr>
            <a:picLocks noChangeAspect="1"/>
          </p:cNvPicPr>
          <p:nvPr/>
        </p:nvPicPr>
        <p:blipFill>
          <a:blip r:embed="rId5"/>
          <a:stretch>
            <a:fillRect/>
          </a:stretch>
        </p:blipFill>
        <p:spPr>
          <a:xfrm>
            <a:off x="296178" y="3561042"/>
            <a:ext cx="9246553" cy="3793851"/>
          </a:xfrm>
          <a:prstGeom prst="rect">
            <a:avLst/>
          </a:prstGeom>
        </p:spPr>
      </p:pic>
      <p:sp>
        <p:nvSpPr>
          <p:cNvPr id="8" name="ZoneTexte 7">
            <a:extLst>
              <a:ext uri="{FF2B5EF4-FFF2-40B4-BE49-F238E27FC236}">
                <a16:creationId xmlns:a16="http://schemas.microsoft.com/office/drawing/2014/main" id="{FC3D12E5-76F8-4021-B2E1-253F6196031F}"/>
              </a:ext>
            </a:extLst>
          </p:cNvPr>
          <p:cNvSpPr txBox="1"/>
          <p:nvPr/>
        </p:nvSpPr>
        <p:spPr>
          <a:xfrm>
            <a:off x="604935" y="2738375"/>
            <a:ext cx="8001000" cy="707886"/>
          </a:xfrm>
          <a:prstGeom prst="rect">
            <a:avLst/>
          </a:prstGeom>
          <a:noFill/>
        </p:spPr>
        <p:txBody>
          <a:bodyPr wrap="square" rtlCol="0">
            <a:spAutoFit/>
          </a:bodyPr>
          <a:lstStyle/>
          <a:p>
            <a:r>
              <a:rPr lang="fr-FR" sz="4000" dirty="0"/>
              <a:t>Lecture de syllabes et de mots</a:t>
            </a:r>
          </a:p>
        </p:txBody>
      </p:sp>
      <p:pic>
        <p:nvPicPr>
          <p:cNvPr id="10" name="Image 9">
            <a:extLst>
              <a:ext uri="{FF2B5EF4-FFF2-40B4-BE49-F238E27FC236}">
                <a16:creationId xmlns:a16="http://schemas.microsoft.com/office/drawing/2014/main" id="{D3839AF2-5B03-4DD2-B462-408795923D10}"/>
              </a:ext>
            </a:extLst>
          </p:cNvPr>
          <p:cNvPicPr>
            <a:picLocks noChangeAspect="1"/>
          </p:cNvPicPr>
          <p:nvPr/>
        </p:nvPicPr>
        <p:blipFill>
          <a:blip r:embed="rId6"/>
          <a:stretch>
            <a:fillRect/>
          </a:stretch>
        </p:blipFill>
        <p:spPr>
          <a:xfrm>
            <a:off x="10668000" y="1955535"/>
            <a:ext cx="7620000" cy="7025130"/>
          </a:xfrm>
          <a:prstGeom prst="rect">
            <a:avLst/>
          </a:prstGeom>
        </p:spPr>
      </p:pic>
      <p:sp>
        <p:nvSpPr>
          <p:cNvPr id="15" name="ZoneTexte 14">
            <a:extLst>
              <a:ext uri="{FF2B5EF4-FFF2-40B4-BE49-F238E27FC236}">
                <a16:creationId xmlns:a16="http://schemas.microsoft.com/office/drawing/2014/main" id="{B3055B94-4BC9-4985-8F8B-E8171BB01BBF}"/>
              </a:ext>
            </a:extLst>
          </p:cNvPr>
          <p:cNvSpPr txBox="1"/>
          <p:nvPr/>
        </p:nvSpPr>
        <p:spPr>
          <a:xfrm>
            <a:off x="11125200" y="1207156"/>
            <a:ext cx="8001000" cy="707886"/>
          </a:xfrm>
          <a:prstGeom prst="rect">
            <a:avLst/>
          </a:prstGeom>
          <a:noFill/>
        </p:spPr>
        <p:txBody>
          <a:bodyPr wrap="square" rtlCol="0">
            <a:spAutoFit/>
          </a:bodyPr>
          <a:lstStyle/>
          <a:p>
            <a:r>
              <a:rPr lang="fr-FR" sz="4000" dirty="0"/>
              <a:t>Dictée de syllabes et de mots</a:t>
            </a:r>
          </a:p>
        </p:txBody>
      </p:sp>
      <p:sp>
        <p:nvSpPr>
          <p:cNvPr id="11" name="Rectangle : en biseau 10">
            <a:extLst>
              <a:ext uri="{FF2B5EF4-FFF2-40B4-BE49-F238E27FC236}">
                <a16:creationId xmlns:a16="http://schemas.microsoft.com/office/drawing/2014/main" id="{768EAE69-A4D2-46C5-A95F-3D0DF945BAD4}"/>
              </a:ext>
            </a:extLst>
          </p:cNvPr>
          <p:cNvSpPr/>
          <p:nvPr/>
        </p:nvSpPr>
        <p:spPr>
          <a:xfrm>
            <a:off x="3522931" y="266700"/>
            <a:ext cx="6019800" cy="137551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Evaluation</a:t>
            </a:r>
          </a:p>
        </p:txBody>
      </p:sp>
    </p:spTree>
    <p:extLst>
      <p:ext uri="{BB962C8B-B14F-4D97-AF65-F5344CB8AC3E}">
        <p14:creationId xmlns:p14="http://schemas.microsoft.com/office/powerpoint/2010/main" val="4189817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F78E15E3-3F27-4AE1-8B65-017A9C0495D2}"/>
              </a:ext>
            </a:extLst>
          </p:cNvPr>
          <p:cNvPicPr>
            <a:picLocks noChangeAspect="1"/>
          </p:cNvPicPr>
          <p:nvPr/>
        </p:nvPicPr>
        <p:blipFill>
          <a:blip r:embed="rId5"/>
          <a:stretch>
            <a:fillRect/>
          </a:stretch>
        </p:blipFill>
        <p:spPr>
          <a:xfrm>
            <a:off x="111188" y="-1"/>
            <a:ext cx="11761911" cy="8917527"/>
          </a:xfrm>
          <a:prstGeom prst="rect">
            <a:avLst/>
          </a:prstGeom>
        </p:spPr>
      </p:pic>
      <p:cxnSp>
        <p:nvCxnSpPr>
          <p:cNvPr id="8" name="Connecteur droit avec flèche 7">
            <a:extLst>
              <a:ext uri="{FF2B5EF4-FFF2-40B4-BE49-F238E27FC236}">
                <a16:creationId xmlns:a16="http://schemas.microsoft.com/office/drawing/2014/main" id="{7ED1639D-5BA8-4AF3-95D3-76644EDF3E80}"/>
              </a:ext>
            </a:extLst>
          </p:cNvPr>
          <p:cNvCxnSpPr>
            <a:cxnSpLocks/>
          </p:cNvCxnSpPr>
          <p:nvPr/>
        </p:nvCxnSpPr>
        <p:spPr>
          <a:xfrm flipH="1">
            <a:off x="8305800" y="3314700"/>
            <a:ext cx="495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 en biseau 9">
            <a:extLst>
              <a:ext uri="{FF2B5EF4-FFF2-40B4-BE49-F238E27FC236}">
                <a16:creationId xmlns:a16="http://schemas.microsoft.com/office/drawing/2014/main" id="{ABA4D42C-D632-4F90-B501-919E990DDCCF}"/>
              </a:ext>
            </a:extLst>
          </p:cNvPr>
          <p:cNvSpPr/>
          <p:nvPr/>
        </p:nvSpPr>
        <p:spPr>
          <a:xfrm>
            <a:off x="13258800" y="2294416"/>
            <a:ext cx="4724400" cy="1978171"/>
          </a:xfrm>
          <a:prstGeom prst="beve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Bons </a:t>
            </a:r>
            <a:r>
              <a:rPr lang="fr-FR" sz="3200" dirty="0" err="1">
                <a:solidFill>
                  <a:schemeClr val="tx1"/>
                </a:solidFill>
              </a:rPr>
              <a:t>identifieurs</a:t>
            </a:r>
            <a:r>
              <a:rPr lang="fr-FR" sz="3200" dirty="0">
                <a:solidFill>
                  <a:schemeClr val="tx1"/>
                </a:solidFill>
              </a:rPr>
              <a:t> et bons </a:t>
            </a:r>
            <a:r>
              <a:rPr lang="fr-FR" sz="3200" dirty="0" err="1">
                <a:solidFill>
                  <a:schemeClr val="tx1"/>
                </a:solidFill>
              </a:rPr>
              <a:t>compreneurs</a:t>
            </a:r>
            <a:endParaRPr lang="fr-FR" sz="3200" dirty="0">
              <a:solidFill>
                <a:schemeClr val="tx1"/>
              </a:solidFill>
            </a:endParaRPr>
          </a:p>
        </p:txBody>
      </p:sp>
      <p:sp>
        <p:nvSpPr>
          <p:cNvPr id="11" name="Rectangle : en biseau 10">
            <a:extLst>
              <a:ext uri="{FF2B5EF4-FFF2-40B4-BE49-F238E27FC236}">
                <a16:creationId xmlns:a16="http://schemas.microsoft.com/office/drawing/2014/main" id="{33037077-735F-4E35-B0D5-8EC5DAEC2A01}"/>
              </a:ext>
            </a:extLst>
          </p:cNvPr>
          <p:cNvSpPr/>
          <p:nvPr/>
        </p:nvSpPr>
        <p:spPr>
          <a:xfrm>
            <a:off x="103082" y="891353"/>
            <a:ext cx="4773717" cy="144655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Enfants dyslexiques ( 5% d’une classe d’âge ) </a:t>
            </a:r>
            <a:br>
              <a:rPr lang="fr-FR" dirty="0"/>
            </a:br>
            <a:endParaRPr lang="fr-FR" dirty="0"/>
          </a:p>
        </p:txBody>
      </p:sp>
      <p:cxnSp>
        <p:nvCxnSpPr>
          <p:cNvPr id="17" name="Connecteur droit avec flèche 16">
            <a:extLst>
              <a:ext uri="{FF2B5EF4-FFF2-40B4-BE49-F238E27FC236}">
                <a16:creationId xmlns:a16="http://schemas.microsoft.com/office/drawing/2014/main" id="{D88F80CA-4FF0-4C5A-9E55-BE2A772EBC4D}"/>
              </a:ext>
            </a:extLst>
          </p:cNvPr>
          <p:cNvCxnSpPr/>
          <p:nvPr/>
        </p:nvCxnSpPr>
        <p:spPr>
          <a:xfrm>
            <a:off x="3962400" y="2337903"/>
            <a:ext cx="643036" cy="671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972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329024" y="448918"/>
            <a:ext cx="3917150" cy="3499501"/>
            <a:chOff x="0" y="0"/>
            <a:chExt cx="5222867" cy="4666001"/>
          </a:xfrm>
        </p:grpSpPr>
        <p:sp>
          <p:nvSpPr>
            <p:cNvPr id="3" name="TextBox 3"/>
            <p:cNvSpPr txBox="1"/>
            <p:nvPr/>
          </p:nvSpPr>
          <p:spPr>
            <a:xfrm>
              <a:off x="0" y="-47625"/>
              <a:ext cx="4734288" cy="582877"/>
            </a:xfrm>
            <a:prstGeom prst="rect">
              <a:avLst/>
            </a:prstGeom>
          </p:spPr>
          <p:txBody>
            <a:bodyPr lIns="0" tIns="0" rIns="0" bIns="0" rtlCol="0" anchor="t">
              <a:spAutoFit/>
            </a:bodyPr>
            <a:lstStyle/>
            <a:p>
              <a:pPr algn="l">
                <a:lnSpc>
                  <a:spcPts val="3687"/>
                </a:lnSpc>
              </a:pPr>
              <a:r>
                <a:rPr lang="en-US" sz="2634">
                  <a:solidFill>
                    <a:srgbClr val="273755"/>
                  </a:solidFill>
                  <a:latin typeface="Open Sans Bold"/>
                </a:rPr>
                <a:t>QUESTIONS DIVERSES</a:t>
              </a:r>
            </a:p>
          </p:txBody>
        </p:sp>
        <p:sp>
          <p:nvSpPr>
            <p:cNvPr id="4" name="AutoShape 4"/>
            <p:cNvSpPr/>
            <p:nvPr/>
          </p:nvSpPr>
          <p:spPr>
            <a:xfrm>
              <a:off x="0" y="875803"/>
              <a:ext cx="2870567" cy="128835"/>
            </a:xfrm>
            <a:prstGeom prst="rect">
              <a:avLst/>
            </a:prstGeom>
            <a:solidFill>
              <a:srgbClr val="8AABCA"/>
            </a:solidFill>
          </p:spPr>
        </p:sp>
        <p:sp>
          <p:nvSpPr>
            <p:cNvPr id="5" name="TextBox 5"/>
            <p:cNvSpPr txBox="1"/>
            <p:nvPr/>
          </p:nvSpPr>
          <p:spPr>
            <a:xfrm>
              <a:off x="0" y="1499123"/>
              <a:ext cx="5216132" cy="328316"/>
            </a:xfrm>
            <a:prstGeom prst="rect">
              <a:avLst/>
            </a:prstGeom>
          </p:spPr>
          <p:txBody>
            <a:bodyPr lIns="0" tIns="0" rIns="0" bIns="0" rtlCol="0" anchor="t">
              <a:spAutoFit/>
            </a:bodyPr>
            <a:lstStyle/>
            <a:p>
              <a:pPr algn="l">
                <a:lnSpc>
                  <a:spcPts val="2065"/>
                </a:lnSpc>
              </a:pPr>
              <a:endParaRPr/>
            </a:p>
          </p:txBody>
        </p:sp>
        <p:sp>
          <p:nvSpPr>
            <p:cNvPr id="6" name="TextBox 6"/>
            <p:cNvSpPr txBox="1"/>
            <p:nvPr/>
          </p:nvSpPr>
          <p:spPr>
            <a:xfrm>
              <a:off x="0" y="1961950"/>
              <a:ext cx="5019424" cy="254561"/>
            </a:xfrm>
            <a:prstGeom prst="rect">
              <a:avLst/>
            </a:prstGeom>
          </p:spPr>
          <p:txBody>
            <a:bodyPr lIns="0" tIns="0" rIns="0" bIns="0" rtlCol="0" anchor="t">
              <a:spAutoFit/>
            </a:bodyPr>
            <a:lstStyle/>
            <a:p>
              <a:pPr algn="l">
                <a:lnSpc>
                  <a:spcPts val="1622"/>
                </a:lnSpc>
              </a:pPr>
              <a:endParaRPr/>
            </a:p>
          </p:txBody>
        </p:sp>
        <p:sp>
          <p:nvSpPr>
            <p:cNvPr id="7" name="TextBox 7"/>
            <p:cNvSpPr txBox="1"/>
            <p:nvPr/>
          </p:nvSpPr>
          <p:spPr>
            <a:xfrm>
              <a:off x="0" y="2701923"/>
              <a:ext cx="5222867" cy="328316"/>
            </a:xfrm>
            <a:prstGeom prst="rect">
              <a:avLst/>
            </a:prstGeom>
          </p:spPr>
          <p:txBody>
            <a:bodyPr lIns="0" tIns="0" rIns="0" bIns="0" rtlCol="0" anchor="t">
              <a:spAutoFit/>
            </a:bodyPr>
            <a:lstStyle/>
            <a:p>
              <a:pPr algn="l">
                <a:lnSpc>
                  <a:spcPts val="2065"/>
                </a:lnSpc>
              </a:pPr>
              <a:endParaRPr/>
            </a:p>
          </p:txBody>
        </p:sp>
        <p:sp>
          <p:nvSpPr>
            <p:cNvPr id="8" name="TextBox 8"/>
            <p:cNvSpPr txBox="1"/>
            <p:nvPr/>
          </p:nvSpPr>
          <p:spPr>
            <a:xfrm>
              <a:off x="0" y="3948614"/>
              <a:ext cx="5222867" cy="328316"/>
            </a:xfrm>
            <a:prstGeom prst="rect">
              <a:avLst/>
            </a:prstGeom>
          </p:spPr>
          <p:txBody>
            <a:bodyPr lIns="0" tIns="0" rIns="0" bIns="0" rtlCol="0" anchor="t">
              <a:spAutoFit/>
            </a:bodyPr>
            <a:lstStyle/>
            <a:p>
              <a:pPr algn="l">
                <a:lnSpc>
                  <a:spcPts val="2065"/>
                </a:lnSpc>
              </a:pPr>
              <a:endParaRPr/>
            </a:p>
          </p:txBody>
        </p:sp>
        <p:sp>
          <p:nvSpPr>
            <p:cNvPr id="9" name="TextBox 9"/>
            <p:cNvSpPr txBox="1"/>
            <p:nvPr/>
          </p:nvSpPr>
          <p:spPr>
            <a:xfrm>
              <a:off x="0" y="3164749"/>
              <a:ext cx="5019424" cy="254561"/>
            </a:xfrm>
            <a:prstGeom prst="rect">
              <a:avLst/>
            </a:prstGeom>
          </p:spPr>
          <p:txBody>
            <a:bodyPr lIns="0" tIns="0" rIns="0" bIns="0" rtlCol="0" anchor="t">
              <a:spAutoFit/>
            </a:bodyPr>
            <a:lstStyle/>
            <a:p>
              <a:pPr algn="l">
                <a:lnSpc>
                  <a:spcPts val="1622"/>
                </a:lnSpc>
              </a:pPr>
              <a:endParaRPr/>
            </a:p>
          </p:txBody>
        </p:sp>
        <p:sp>
          <p:nvSpPr>
            <p:cNvPr id="10" name="TextBox 10"/>
            <p:cNvSpPr txBox="1"/>
            <p:nvPr/>
          </p:nvSpPr>
          <p:spPr>
            <a:xfrm>
              <a:off x="0" y="4411440"/>
              <a:ext cx="5019424" cy="254561"/>
            </a:xfrm>
            <a:prstGeom prst="rect">
              <a:avLst/>
            </a:prstGeom>
          </p:spPr>
          <p:txBody>
            <a:bodyPr lIns="0" tIns="0" rIns="0" bIns="0" rtlCol="0" anchor="t">
              <a:spAutoFit/>
            </a:bodyPr>
            <a:lstStyle/>
            <a:p>
              <a:pPr algn="l">
                <a:lnSpc>
                  <a:spcPts val="1622"/>
                </a:lnSpc>
              </a:pPr>
              <a:endParaRPr/>
            </a:p>
          </p:txBody>
        </p:sp>
      </p:grpSp>
      <p:grpSp>
        <p:nvGrpSpPr>
          <p:cNvPr id="11" name="Group 11"/>
          <p:cNvGrpSpPr/>
          <p:nvPr/>
        </p:nvGrpSpPr>
        <p:grpSpPr>
          <a:xfrm>
            <a:off x="540604" y="2706937"/>
            <a:ext cx="3493990" cy="3730127"/>
            <a:chOff x="0" y="0"/>
            <a:chExt cx="4658653" cy="4973503"/>
          </a:xfrm>
        </p:grpSpPr>
        <p:pic>
          <p:nvPicPr>
            <p:cNvPr id="12" name="Picture 12"/>
            <p:cNvPicPr>
              <a:picLocks noChangeAspect="1"/>
            </p:cNvPicPr>
            <p:nvPr/>
          </p:nvPicPr>
          <p:blipFill>
            <a:blip r:embed="rId2"/>
            <a:srcRect/>
            <a:stretch>
              <a:fillRect/>
            </a:stretch>
          </p:blipFill>
          <p:spPr>
            <a:xfrm>
              <a:off x="0" y="0"/>
              <a:ext cx="2055714" cy="4973503"/>
            </a:xfrm>
            <a:prstGeom prst="rect">
              <a:avLst/>
            </a:prstGeom>
          </p:spPr>
        </p:pic>
        <p:pic>
          <p:nvPicPr>
            <p:cNvPr id="13" name="Picture 13"/>
            <p:cNvPicPr>
              <a:picLocks noChangeAspect="1"/>
            </p:cNvPicPr>
            <p:nvPr/>
          </p:nvPicPr>
          <p:blipFill>
            <a:blip r:embed="rId3"/>
            <a:srcRect/>
            <a:stretch>
              <a:fillRect/>
            </a:stretch>
          </p:blipFill>
          <p:spPr>
            <a:xfrm>
              <a:off x="2403999" y="0"/>
              <a:ext cx="2254654" cy="4973503"/>
            </a:xfrm>
            <a:prstGeom prst="rect">
              <a:avLst/>
            </a:prstGeom>
          </p:spPr>
        </p:pic>
      </p:grpSp>
      <p:pic>
        <p:nvPicPr>
          <p:cNvPr id="14" name="Picture 14"/>
          <p:cNvPicPr>
            <a:picLocks noChangeAspect="1"/>
          </p:cNvPicPr>
          <p:nvPr/>
        </p:nvPicPr>
        <p:blipFill>
          <a:blip r:embed="rId4"/>
          <a:srcRect/>
          <a:stretch>
            <a:fillRect/>
          </a:stretch>
        </p:blipFill>
        <p:spPr>
          <a:xfrm>
            <a:off x="9842037" y="2823033"/>
            <a:ext cx="7683963" cy="5498008"/>
          </a:xfrm>
          <a:prstGeom prst="rect">
            <a:avLst/>
          </a:prstGeom>
        </p:spPr>
      </p:pic>
      <p:sp>
        <p:nvSpPr>
          <p:cNvPr id="15" name="TextBox 15"/>
          <p:cNvSpPr txBox="1"/>
          <p:nvPr/>
        </p:nvSpPr>
        <p:spPr>
          <a:xfrm>
            <a:off x="381714" y="8321040"/>
            <a:ext cx="6056471" cy="54483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Open Sans"/>
              </a:rPr>
              <a:t>MERCI POUR VOTRE ECOUTE</a:t>
            </a:r>
          </a:p>
        </p:txBody>
      </p:sp>
      <p:pic>
        <p:nvPicPr>
          <p:cNvPr id="16" name="Picture 10">
            <a:extLst>
              <a:ext uri="{FF2B5EF4-FFF2-40B4-BE49-F238E27FC236}">
                <a16:creationId xmlns:a16="http://schemas.microsoft.com/office/drawing/2014/main" id="{83877D10-D16E-4DF1-A15B-ADD34AE8E8D7}"/>
              </a:ext>
            </a:extLst>
          </p:cNvPr>
          <p:cNvPicPr>
            <a:picLocks noChangeAspect="1"/>
          </p:cNvPicPr>
          <p:nvPr/>
        </p:nvPicPr>
        <p:blipFill>
          <a:blip r:embed="rId5"/>
          <a:srcRect/>
          <a:stretch>
            <a:fillRect/>
          </a:stretch>
        </p:blipFill>
        <p:spPr>
          <a:xfrm>
            <a:off x="16298338" y="44294"/>
            <a:ext cx="1660638" cy="1175420"/>
          </a:xfrm>
          <a:prstGeom prst="rect">
            <a:avLst/>
          </a:prstGeom>
        </p:spPr>
      </p:pic>
      <p:sp>
        <p:nvSpPr>
          <p:cNvPr id="17" name="ZoneTexte 16">
            <a:extLst>
              <a:ext uri="{FF2B5EF4-FFF2-40B4-BE49-F238E27FC236}">
                <a16:creationId xmlns:a16="http://schemas.microsoft.com/office/drawing/2014/main" id="{8958512B-0E55-4BA4-98E9-6196CEFAA1E0}"/>
              </a:ext>
            </a:extLst>
          </p:cNvPr>
          <p:cNvSpPr txBox="1"/>
          <p:nvPr/>
        </p:nvSpPr>
        <p:spPr>
          <a:xfrm>
            <a:off x="6934200" y="9873374"/>
            <a:ext cx="12015376" cy="369332"/>
          </a:xfrm>
          <a:prstGeom prst="rect">
            <a:avLst/>
          </a:prstGeom>
          <a:noFill/>
        </p:spPr>
        <p:txBody>
          <a:bodyPr wrap="square" rtlCol="0">
            <a:spAutoFit/>
          </a:bodyPr>
          <a:lstStyle/>
          <a:p>
            <a:r>
              <a:rPr lang="fr-FR" i="1" dirty="0"/>
              <a:t>Diaporama élaboré par PEPIN Médéric/ Référent Français de Circonscription/ Novembre 2020/ Rémire-Montjoly Matoury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329024" y="413199"/>
            <a:ext cx="3917150" cy="3535220"/>
            <a:chOff x="0" y="-47625"/>
            <a:chExt cx="5222867" cy="4713626"/>
          </a:xfrm>
        </p:grpSpPr>
        <p:sp>
          <p:nvSpPr>
            <p:cNvPr id="3" name="TextBox 3"/>
            <p:cNvSpPr txBox="1"/>
            <p:nvPr/>
          </p:nvSpPr>
          <p:spPr>
            <a:xfrm>
              <a:off x="0" y="-47625"/>
              <a:ext cx="4734288" cy="590760"/>
            </a:xfrm>
            <a:prstGeom prst="rect">
              <a:avLst/>
            </a:prstGeom>
          </p:spPr>
          <p:txBody>
            <a:bodyPr lIns="0" tIns="0" rIns="0" bIns="0" rtlCol="0" anchor="t">
              <a:spAutoFit/>
            </a:bodyPr>
            <a:lstStyle/>
            <a:p>
              <a:pPr algn="l">
                <a:lnSpc>
                  <a:spcPts val="3687"/>
                </a:lnSpc>
              </a:pPr>
              <a:r>
                <a:rPr lang="en-US" sz="2634" dirty="0">
                  <a:solidFill>
                    <a:srgbClr val="273755"/>
                  </a:solidFill>
                  <a:latin typeface="Open Sans Bold"/>
                </a:rPr>
                <a:t>ANNEXES</a:t>
              </a:r>
            </a:p>
          </p:txBody>
        </p:sp>
        <p:sp>
          <p:nvSpPr>
            <p:cNvPr id="4" name="AutoShape 4"/>
            <p:cNvSpPr/>
            <p:nvPr/>
          </p:nvSpPr>
          <p:spPr>
            <a:xfrm>
              <a:off x="0" y="875803"/>
              <a:ext cx="2870567" cy="128835"/>
            </a:xfrm>
            <a:prstGeom prst="rect">
              <a:avLst/>
            </a:prstGeom>
            <a:solidFill>
              <a:srgbClr val="8AABCA"/>
            </a:solidFill>
          </p:spPr>
        </p:sp>
        <p:sp>
          <p:nvSpPr>
            <p:cNvPr id="5" name="TextBox 5"/>
            <p:cNvSpPr txBox="1"/>
            <p:nvPr/>
          </p:nvSpPr>
          <p:spPr>
            <a:xfrm>
              <a:off x="0" y="1499123"/>
              <a:ext cx="5216132" cy="328316"/>
            </a:xfrm>
            <a:prstGeom prst="rect">
              <a:avLst/>
            </a:prstGeom>
          </p:spPr>
          <p:txBody>
            <a:bodyPr lIns="0" tIns="0" rIns="0" bIns="0" rtlCol="0" anchor="t">
              <a:spAutoFit/>
            </a:bodyPr>
            <a:lstStyle/>
            <a:p>
              <a:pPr algn="l">
                <a:lnSpc>
                  <a:spcPts val="2065"/>
                </a:lnSpc>
              </a:pPr>
              <a:endParaRPr/>
            </a:p>
          </p:txBody>
        </p:sp>
        <p:sp>
          <p:nvSpPr>
            <p:cNvPr id="6" name="TextBox 6"/>
            <p:cNvSpPr txBox="1"/>
            <p:nvPr/>
          </p:nvSpPr>
          <p:spPr>
            <a:xfrm>
              <a:off x="0" y="1961950"/>
              <a:ext cx="5019424" cy="254561"/>
            </a:xfrm>
            <a:prstGeom prst="rect">
              <a:avLst/>
            </a:prstGeom>
          </p:spPr>
          <p:txBody>
            <a:bodyPr lIns="0" tIns="0" rIns="0" bIns="0" rtlCol="0" anchor="t">
              <a:spAutoFit/>
            </a:bodyPr>
            <a:lstStyle/>
            <a:p>
              <a:pPr algn="l">
                <a:lnSpc>
                  <a:spcPts val="1622"/>
                </a:lnSpc>
              </a:pPr>
              <a:endParaRPr/>
            </a:p>
          </p:txBody>
        </p:sp>
        <p:sp>
          <p:nvSpPr>
            <p:cNvPr id="7" name="TextBox 7"/>
            <p:cNvSpPr txBox="1"/>
            <p:nvPr/>
          </p:nvSpPr>
          <p:spPr>
            <a:xfrm>
              <a:off x="0" y="2701923"/>
              <a:ext cx="5222867" cy="328316"/>
            </a:xfrm>
            <a:prstGeom prst="rect">
              <a:avLst/>
            </a:prstGeom>
          </p:spPr>
          <p:txBody>
            <a:bodyPr lIns="0" tIns="0" rIns="0" bIns="0" rtlCol="0" anchor="t">
              <a:spAutoFit/>
            </a:bodyPr>
            <a:lstStyle/>
            <a:p>
              <a:pPr algn="l">
                <a:lnSpc>
                  <a:spcPts val="2065"/>
                </a:lnSpc>
              </a:pPr>
              <a:endParaRPr/>
            </a:p>
          </p:txBody>
        </p:sp>
        <p:sp>
          <p:nvSpPr>
            <p:cNvPr id="8" name="TextBox 8"/>
            <p:cNvSpPr txBox="1"/>
            <p:nvPr/>
          </p:nvSpPr>
          <p:spPr>
            <a:xfrm>
              <a:off x="0" y="3948614"/>
              <a:ext cx="5222867" cy="328316"/>
            </a:xfrm>
            <a:prstGeom prst="rect">
              <a:avLst/>
            </a:prstGeom>
          </p:spPr>
          <p:txBody>
            <a:bodyPr lIns="0" tIns="0" rIns="0" bIns="0" rtlCol="0" anchor="t">
              <a:spAutoFit/>
            </a:bodyPr>
            <a:lstStyle/>
            <a:p>
              <a:pPr algn="l">
                <a:lnSpc>
                  <a:spcPts val="2065"/>
                </a:lnSpc>
              </a:pPr>
              <a:endParaRPr/>
            </a:p>
          </p:txBody>
        </p:sp>
        <p:sp>
          <p:nvSpPr>
            <p:cNvPr id="9" name="TextBox 9"/>
            <p:cNvSpPr txBox="1"/>
            <p:nvPr/>
          </p:nvSpPr>
          <p:spPr>
            <a:xfrm>
              <a:off x="0" y="3164749"/>
              <a:ext cx="5019424" cy="254561"/>
            </a:xfrm>
            <a:prstGeom prst="rect">
              <a:avLst/>
            </a:prstGeom>
          </p:spPr>
          <p:txBody>
            <a:bodyPr lIns="0" tIns="0" rIns="0" bIns="0" rtlCol="0" anchor="t">
              <a:spAutoFit/>
            </a:bodyPr>
            <a:lstStyle/>
            <a:p>
              <a:pPr algn="l">
                <a:lnSpc>
                  <a:spcPts val="1622"/>
                </a:lnSpc>
              </a:pPr>
              <a:endParaRPr/>
            </a:p>
          </p:txBody>
        </p:sp>
        <p:sp>
          <p:nvSpPr>
            <p:cNvPr id="10" name="TextBox 10"/>
            <p:cNvSpPr txBox="1"/>
            <p:nvPr/>
          </p:nvSpPr>
          <p:spPr>
            <a:xfrm>
              <a:off x="0" y="4411440"/>
              <a:ext cx="5019424" cy="254561"/>
            </a:xfrm>
            <a:prstGeom prst="rect">
              <a:avLst/>
            </a:prstGeom>
          </p:spPr>
          <p:txBody>
            <a:bodyPr lIns="0" tIns="0" rIns="0" bIns="0" rtlCol="0" anchor="t">
              <a:spAutoFit/>
            </a:bodyPr>
            <a:lstStyle/>
            <a:p>
              <a:pPr algn="l">
                <a:lnSpc>
                  <a:spcPts val="1622"/>
                </a:lnSpc>
              </a:pPr>
              <a:endParaRPr/>
            </a:p>
          </p:txBody>
        </p:sp>
      </p:grpSp>
      <p:pic>
        <p:nvPicPr>
          <p:cNvPr id="16" name="Picture 10">
            <a:extLst>
              <a:ext uri="{FF2B5EF4-FFF2-40B4-BE49-F238E27FC236}">
                <a16:creationId xmlns:a16="http://schemas.microsoft.com/office/drawing/2014/main" id="{83877D10-D16E-4DF1-A15B-ADD34AE8E8D7}"/>
              </a:ext>
            </a:extLst>
          </p:cNvPr>
          <p:cNvPicPr>
            <a:picLocks noChangeAspect="1"/>
          </p:cNvPicPr>
          <p:nvPr/>
        </p:nvPicPr>
        <p:blipFill>
          <a:blip r:embed="rId2"/>
          <a:srcRect/>
          <a:stretch>
            <a:fillRect/>
          </a:stretch>
        </p:blipFill>
        <p:spPr>
          <a:xfrm>
            <a:off x="16298338" y="44294"/>
            <a:ext cx="1660638" cy="1175420"/>
          </a:xfrm>
          <a:prstGeom prst="rect">
            <a:avLst/>
          </a:prstGeom>
        </p:spPr>
      </p:pic>
      <p:sp>
        <p:nvSpPr>
          <p:cNvPr id="17" name="ZoneTexte 16">
            <a:extLst>
              <a:ext uri="{FF2B5EF4-FFF2-40B4-BE49-F238E27FC236}">
                <a16:creationId xmlns:a16="http://schemas.microsoft.com/office/drawing/2014/main" id="{8958512B-0E55-4BA4-98E9-6196CEFAA1E0}"/>
              </a:ext>
            </a:extLst>
          </p:cNvPr>
          <p:cNvSpPr txBox="1"/>
          <p:nvPr/>
        </p:nvSpPr>
        <p:spPr>
          <a:xfrm>
            <a:off x="6934200" y="9873374"/>
            <a:ext cx="12015376" cy="369332"/>
          </a:xfrm>
          <a:prstGeom prst="rect">
            <a:avLst/>
          </a:prstGeom>
          <a:noFill/>
        </p:spPr>
        <p:txBody>
          <a:bodyPr wrap="square" rtlCol="0">
            <a:spAutoFit/>
          </a:bodyPr>
          <a:lstStyle/>
          <a:p>
            <a:r>
              <a:rPr lang="fr-FR" i="1" dirty="0"/>
              <a:t>Diaporama élaboré par PEPIN Médéric/ Référent Français de Circonscription/ Novembre 2020/ Rémire-Montjoly Matoury</a:t>
            </a:r>
          </a:p>
        </p:txBody>
      </p:sp>
      <p:pic>
        <p:nvPicPr>
          <p:cNvPr id="18" name="Image 17">
            <a:extLst>
              <a:ext uri="{FF2B5EF4-FFF2-40B4-BE49-F238E27FC236}">
                <a16:creationId xmlns:a16="http://schemas.microsoft.com/office/drawing/2014/main" id="{AEE5C457-5DAB-4FFF-B764-87E01080EED8}"/>
              </a:ext>
            </a:extLst>
          </p:cNvPr>
          <p:cNvPicPr>
            <a:picLocks noChangeAspect="1"/>
          </p:cNvPicPr>
          <p:nvPr/>
        </p:nvPicPr>
        <p:blipFill>
          <a:blip r:embed="rId3"/>
          <a:stretch>
            <a:fillRect/>
          </a:stretch>
        </p:blipFill>
        <p:spPr>
          <a:xfrm>
            <a:off x="1600200" y="1819497"/>
            <a:ext cx="15663931" cy="6894243"/>
          </a:xfrm>
          <a:prstGeom prst="rect">
            <a:avLst/>
          </a:prstGeom>
        </p:spPr>
      </p:pic>
    </p:spTree>
    <p:extLst>
      <p:ext uri="{BB962C8B-B14F-4D97-AF65-F5344CB8AC3E}">
        <p14:creationId xmlns:p14="http://schemas.microsoft.com/office/powerpoint/2010/main" val="87963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329024" y="413199"/>
            <a:ext cx="3917150" cy="3535220"/>
            <a:chOff x="0" y="-47625"/>
            <a:chExt cx="5222867" cy="4713626"/>
          </a:xfrm>
        </p:grpSpPr>
        <p:sp>
          <p:nvSpPr>
            <p:cNvPr id="3" name="TextBox 3"/>
            <p:cNvSpPr txBox="1"/>
            <p:nvPr/>
          </p:nvSpPr>
          <p:spPr>
            <a:xfrm>
              <a:off x="0" y="-47625"/>
              <a:ext cx="4734288" cy="590760"/>
            </a:xfrm>
            <a:prstGeom prst="rect">
              <a:avLst/>
            </a:prstGeom>
          </p:spPr>
          <p:txBody>
            <a:bodyPr lIns="0" tIns="0" rIns="0" bIns="0" rtlCol="0" anchor="t">
              <a:spAutoFit/>
            </a:bodyPr>
            <a:lstStyle/>
            <a:p>
              <a:pPr algn="l">
                <a:lnSpc>
                  <a:spcPts val="3687"/>
                </a:lnSpc>
              </a:pPr>
              <a:r>
                <a:rPr lang="en-US" sz="2634" dirty="0">
                  <a:solidFill>
                    <a:srgbClr val="273755"/>
                  </a:solidFill>
                  <a:latin typeface="Open Sans Bold"/>
                </a:rPr>
                <a:t>ANNEXES</a:t>
              </a:r>
            </a:p>
          </p:txBody>
        </p:sp>
        <p:sp>
          <p:nvSpPr>
            <p:cNvPr id="4" name="AutoShape 4"/>
            <p:cNvSpPr/>
            <p:nvPr/>
          </p:nvSpPr>
          <p:spPr>
            <a:xfrm>
              <a:off x="0" y="875803"/>
              <a:ext cx="2870567" cy="128835"/>
            </a:xfrm>
            <a:prstGeom prst="rect">
              <a:avLst/>
            </a:prstGeom>
            <a:solidFill>
              <a:srgbClr val="8AABCA"/>
            </a:solidFill>
          </p:spPr>
        </p:sp>
        <p:sp>
          <p:nvSpPr>
            <p:cNvPr id="5" name="TextBox 5"/>
            <p:cNvSpPr txBox="1"/>
            <p:nvPr/>
          </p:nvSpPr>
          <p:spPr>
            <a:xfrm>
              <a:off x="0" y="1499123"/>
              <a:ext cx="5216132" cy="328316"/>
            </a:xfrm>
            <a:prstGeom prst="rect">
              <a:avLst/>
            </a:prstGeom>
          </p:spPr>
          <p:txBody>
            <a:bodyPr lIns="0" tIns="0" rIns="0" bIns="0" rtlCol="0" anchor="t">
              <a:spAutoFit/>
            </a:bodyPr>
            <a:lstStyle/>
            <a:p>
              <a:pPr algn="l">
                <a:lnSpc>
                  <a:spcPts val="2065"/>
                </a:lnSpc>
              </a:pPr>
              <a:endParaRPr/>
            </a:p>
          </p:txBody>
        </p:sp>
        <p:sp>
          <p:nvSpPr>
            <p:cNvPr id="6" name="TextBox 6"/>
            <p:cNvSpPr txBox="1"/>
            <p:nvPr/>
          </p:nvSpPr>
          <p:spPr>
            <a:xfrm>
              <a:off x="0" y="1961950"/>
              <a:ext cx="5019424" cy="254561"/>
            </a:xfrm>
            <a:prstGeom prst="rect">
              <a:avLst/>
            </a:prstGeom>
          </p:spPr>
          <p:txBody>
            <a:bodyPr lIns="0" tIns="0" rIns="0" bIns="0" rtlCol="0" anchor="t">
              <a:spAutoFit/>
            </a:bodyPr>
            <a:lstStyle/>
            <a:p>
              <a:pPr algn="l">
                <a:lnSpc>
                  <a:spcPts val="1622"/>
                </a:lnSpc>
              </a:pPr>
              <a:endParaRPr/>
            </a:p>
          </p:txBody>
        </p:sp>
        <p:sp>
          <p:nvSpPr>
            <p:cNvPr id="7" name="TextBox 7"/>
            <p:cNvSpPr txBox="1"/>
            <p:nvPr/>
          </p:nvSpPr>
          <p:spPr>
            <a:xfrm>
              <a:off x="0" y="2701923"/>
              <a:ext cx="5222867" cy="328316"/>
            </a:xfrm>
            <a:prstGeom prst="rect">
              <a:avLst/>
            </a:prstGeom>
          </p:spPr>
          <p:txBody>
            <a:bodyPr lIns="0" tIns="0" rIns="0" bIns="0" rtlCol="0" anchor="t">
              <a:spAutoFit/>
            </a:bodyPr>
            <a:lstStyle/>
            <a:p>
              <a:pPr algn="l">
                <a:lnSpc>
                  <a:spcPts val="2065"/>
                </a:lnSpc>
              </a:pPr>
              <a:endParaRPr/>
            </a:p>
          </p:txBody>
        </p:sp>
        <p:sp>
          <p:nvSpPr>
            <p:cNvPr id="8" name="TextBox 8"/>
            <p:cNvSpPr txBox="1"/>
            <p:nvPr/>
          </p:nvSpPr>
          <p:spPr>
            <a:xfrm>
              <a:off x="0" y="3948614"/>
              <a:ext cx="5222867" cy="328316"/>
            </a:xfrm>
            <a:prstGeom prst="rect">
              <a:avLst/>
            </a:prstGeom>
          </p:spPr>
          <p:txBody>
            <a:bodyPr lIns="0" tIns="0" rIns="0" bIns="0" rtlCol="0" anchor="t">
              <a:spAutoFit/>
            </a:bodyPr>
            <a:lstStyle/>
            <a:p>
              <a:pPr algn="l">
                <a:lnSpc>
                  <a:spcPts val="2065"/>
                </a:lnSpc>
              </a:pPr>
              <a:endParaRPr/>
            </a:p>
          </p:txBody>
        </p:sp>
        <p:sp>
          <p:nvSpPr>
            <p:cNvPr id="9" name="TextBox 9"/>
            <p:cNvSpPr txBox="1"/>
            <p:nvPr/>
          </p:nvSpPr>
          <p:spPr>
            <a:xfrm>
              <a:off x="0" y="3164749"/>
              <a:ext cx="5019424" cy="254561"/>
            </a:xfrm>
            <a:prstGeom prst="rect">
              <a:avLst/>
            </a:prstGeom>
          </p:spPr>
          <p:txBody>
            <a:bodyPr lIns="0" tIns="0" rIns="0" bIns="0" rtlCol="0" anchor="t">
              <a:spAutoFit/>
            </a:bodyPr>
            <a:lstStyle/>
            <a:p>
              <a:pPr algn="l">
                <a:lnSpc>
                  <a:spcPts val="1622"/>
                </a:lnSpc>
              </a:pPr>
              <a:endParaRPr/>
            </a:p>
          </p:txBody>
        </p:sp>
        <p:sp>
          <p:nvSpPr>
            <p:cNvPr id="10" name="TextBox 10"/>
            <p:cNvSpPr txBox="1"/>
            <p:nvPr/>
          </p:nvSpPr>
          <p:spPr>
            <a:xfrm>
              <a:off x="0" y="4411440"/>
              <a:ext cx="5019424" cy="254561"/>
            </a:xfrm>
            <a:prstGeom prst="rect">
              <a:avLst/>
            </a:prstGeom>
          </p:spPr>
          <p:txBody>
            <a:bodyPr lIns="0" tIns="0" rIns="0" bIns="0" rtlCol="0" anchor="t">
              <a:spAutoFit/>
            </a:bodyPr>
            <a:lstStyle/>
            <a:p>
              <a:pPr algn="l">
                <a:lnSpc>
                  <a:spcPts val="1622"/>
                </a:lnSpc>
              </a:pPr>
              <a:endParaRPr/>
            </a:p>
          </p:txBody>
        </p:sp>
      </p:grpSp>
      <p:pic>
        <p:nvPicPr>
          <p:cNvPr id="16" name="Picture 10">
            <a:extLst>
              <a:ext uri="{FF2B5EF4-FFF2-40B4-BE49-F238E27FC236}">
                <a16:creationId xmlns:a16="http://schemas.microsoft.com/office/drawing/2014/main" id="{83877D10-D16E-4DF1-A15B-ADD34AE8E8D7}"/>
              </a:ext>
            </a:extLst>
          </p:cNvPr>
          <p:cNvPicPr>
            <a:picLocks noChangeAspect="1"/>
          </p:cNvPicPr>
          <p:nvPr/>
        </p:nvPicPr>
        <p:blipFill>
          <a:blip r:embed="rId2"/>
          <a:srcRect/>
          <a:stretch>
            <a:fillRect/>
          </a:stretch>
        </p:blipFill>
        <p:spPr>
          <a:xfrm>
            <a:off x="16298338" y="44294"/>
            <a:ext cx="1660638" cy="1175420"/>
          </a:xfrm>
          <a:prstGeom prst="rect">
            <a:avLst/>
          </a:prstGeom>
        </p:spPr>
      </p:pic>
      <p:sp>
        <p:nvSpPr>
          <p:cNvPr id="17" name="ZoneTexte 16">
            <a:extLst>
              <a:ext uri="{FF2B5EF4-FFF2-40B4-BE49-F238E27FC236}">
                <a16:creationId xmlns:a16="http://schemas.microsoft.com/office/drawing/2014/main" id="{8958512B-0E55-4BA4-98E9-6196CEFAA1E0}"/>
              </a:ext>
            </a:extLst>
          </p:cNvPr>
          <p:cNvSpPr txBox="1"/>
          <p:nvPr/>
        </p:nvSpPr>
        <p:spPr>
          <a:xfrm>
            <a:off x="6934200" y="9873374"/>
            <a:ext cx="12015376" cy="369332"/>
          </a:xfrm>
          <a:prstGeom prst="rect">
            <a:avLst/>
          </a:prstGeom>
          <a:noFill/>
        </p:spPr>
        <p:txBody>
          <a:bodyPr wrap="square" rtlCol="0">
            <a:spAutoFit/>
          </a:bodyPr>
          <a:lstStyle/>
          <a:p>
            <a:r>
              <a:rPr lang="fr-FR" i="1" dirty="0"/>
              <a:t>Diaporama élaboré par PEPIN Médéric/ Référent Français de Circonscription/ Novembre 2020/ Rémire-Montjoly Matoury</a:t>
            </a:r>
          </a:p>
        </p:txBody>
      </p:sp>
      <p:pic>
        <p:nvPicPr>
          <p:cNvPr id="11" name="Image 10">
            <a:extLst>
              <a:ext uri="{FF2B5EF4-FFF2-40B4-BE49-F238E27FC236}">
                <a16:creationId xmlns:a16="http://schemas.microsoft.com/office/drawing/2014/main" id="{12A0497D-6145-4591-8306-345619F8FBE8}"/>
              </a:ext>
            </a:extLst>
          </p:cNvPr>
          <p:cNvPicPr>
            <a:picLocks noChangeAspect="1"/>
          </p:cNvPicPr>
          <p:nvPr/>
        </p:nvPicPr>
        <p:blipFill>
          <a:blip r:embed="rId3"/>
          <a:stretch>
            <a:fillRect/>
          </a:stretch>
        </p:blipFill>
        <p:spPr>
          <a:xfrm>
            <a:off x="1557755" y="1469215"/>
            <a:ext cx="15172490" cy="7843952"/>
          </a:xfrm>
          <a:prstGeom prst="rect">
            <a:avLst/>
          </a:prstGeom>
        </p:spPr>
      </p:pic>
    </p:spTree>
    <p:extLst>
      <p:ext uri="{BB962C8B-B14F-4D97-AF65-F5344CB8AC3E}">
        <p14:creationId xmlns:p14="http://schemas.microsoft.com/office/powerpoint/2010/main" val="42622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11" name="Rectangle : coins arrondis 10">
            <a:extLst>
              <a:ext uri="{FF2B5EF4-FFF2-40B4-BE49-F238E27FC236}">
                <a16:creationId xmlns:a16="http://schemas.microsoft.com/office/drawing/2014/main" id="{46A53BE4-977C-4CFA-913A-CC8C77E24D9A}"/>
              </a:ext>
            </a:extLst>
          </p:cNvPr>
          <p:cNvSpPr/>
          <p:nvPr/>
        </p:nvSpPr>
        <p:spPr>
          <a:xfrm>
            <a:off x="6493718" y="378067"/>
            <a:ext cx="4000500" cy="151159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4400" dirty="0"/>
              <a:t>Identification de mots écrits</a:t>
            </a:r>
          </a:p>
        </p:txBody>
      </p:sp>
      <p:sp>
        <p:nvSpPr>
          <p:cNvPr id="12" name="Rectangle : coins arrondis 11">
            <a:extLst>
              <a:ext uri="{FF2B5EF4-FFF2-40B4-BE49-F238E27FC236}">
                <a16:creationId xmlns:a16="http://schemas.microsoft.com/office/drawing/2014/main" id="{BE2B3DE9-5E7D-466E-A270-29AF5BE8B31D}"/>
              </a:ext>
            </a:extLst>
          </p:cNvPr>
          <p:cNvSpPr/>
          <p:nvPr/>
        </p:nvSpPr>
        <p:spPr>
          <a:xfrm>
            <a:off x="342517" y="5978764"/>
            <a:ext cx="6868322" cy="238454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4000" dirty="0"/>
              <a:t>Association de lettres ou groupes de lettres (graphèmes) à des sons (phonèmes) </a:t>
            </a:r>
            <a:br>
              <a:rPr lang="fr-FR" dirty="0"/>
            </a:br>
            <a:endParaRPr lang="fr-FR" dirty="0"/>
          </a:p>
        </p:txBody>
      </p:sp>
      <p:sp>
        <p:nvSpPr>
          <p:cNvPr id="16" name="Rectangle : coins arrondis 15">
            <a:extLst>
              <a:ext uri="{FF2B5EF4-FFF2-40B4-BE49-F238E27FC236}">
                <a16:creationId xmlns:a16="http://schemas.microsoft.com/office/drawing/2014/main" id="{BD392DB2-5817-4ABA-B28A-744DF4C93452}"/>
              </a:ext>
            </a:extLst>
          </p:cNvPr>
          <p:cNvSpPr/>
          <p:nvPr/>
        </p:nvSpPr>
        <p:spPr>
          <a:xfrm>
            <a:off x="9215613" y="6268358"/>
            <a:ext cx="8763000" cy="197817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4000" dirty="0"/>
              <a:t>Reconnaissance directe de la forme orthographique du mot </a:t>
            </a:r>
            <a:br>
              <a:rPr lang="fr-FR" dirty="0"/>
            </a:br>
            <a:endParaRPr lang="fr-FR" dirty="0"/>
          </a:p>
        </p:txBody>
      </p:sp>
      <p:sp>
        <p:nvSpPr>
          <p:cNvPr id="17" name="Flèche : bas 16">
            <a:extLst>
              <a:ext uri="{FF2B5EF4-FFF2-40B4-BE49-F238E27FC236}">
                <a16:creationId xmlns:a16="http://schemas.microsoft.com/office/drawing/2014/main" id="{85C4FD06-ADE3-400F-9045-4FF28469C1F4}"/>
              </a:ext>
            </a:extLst>
          </p:cNvPr>
          <p:cNvSpPr/>
          <p:nvPr/>
        </p:nvSpPr>
        <p:spPr>
          <a:xfrm rot="1821379">
            <a:off x="6720469" y="1907706"/>
            <a:ext cx="429039" cy="3427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850A7DCC-2310-456A-BF2B-E6830536C83D}"/>
              </a:ext>
            </a:extLst>
          </p:cNvPr>
          <p:cNvSpPr txBox="1"/>
          <p:nvPr/>
        </p:nvSpPr>
        <p:spPr>
          <a:xfrm>
            <a:off x="77220" y="2517738"/>
            <a:ext cx="5866379" cy="1938992"/>
          </a:xfrm>
          <a:prstGeom prst="rect">
            <a:avLst/>
          </a:prstGeom>
          <a:noFill/>
        </p:spPr>
        <p:txBody>
          <a:bodyPr wrap="square" rtlCol="0">
            <a:spAutoFit/>
          </a:bodyPr>
          <a:lstStyle/>
          <a:p>
            <a:pPr algn="ctr"/>
            <a:r>
              <a:rPr lang="fr-FR" sz="4000" dirty="0"/>
              <a:t>Déchiffrage</a:t>
            </a:r>
          </a:p>
          <a:p>
            <a:pPr algn="ctr"/>
            <a:r>
              <a:rPr lang="fr-FR" sz="4000" dirty="0"/>
              <a:t>Décodage</a:t>
            </a:r>
          </a:p>
          <a:p>
            <a:pPr algn="ctr"/>
            <a:r>
              <a:rPr lang="fr-FR" sz="4000" dirty="0"/>
              <a:t>Voie grapho-phonologique</a:t>
            </a:r>
          </a:p>
        </p:txBody>
      </p:sp>
      <p:sp>
        <p:nvSpPr>
          <p:cNvPr id="19" name="Flèche : bas 18">
            <a:extLst>
              <a:ext uri="{FF2B5EF4-FFF2-40B4-BE49-F238E27FC236}">
                <a16:creationId xmlns:a16="http://schemas.microsoft.com/office/drawing/2014/main" id="{FA627065-A279-421A-B59C-39ED88390CDA}"/>
              </a:ext>
            </a:extLst>
          </p:cNvPr>
          <p:cNvSpPr/>
          <p:nvPr/>
        </p:nvSpPr>
        <p:spPr>
          <a:xfrm rot="19288712">
            <a:off x="9605900" y="1722772"/>
            <a:ext cx="461039" cy="3853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13074EC-31E5-4718-A781-06E469CF7688}"/>
              </a:ext>
            </a:extLst>
          </p:cNvPr>
          <p:cNvSpPr txBox="1"/>
          <p:nvPr/>
        </p:nvSpPr>
        <p:spPr>
          <a:xfrm>
            <a:off x="12075134" y="3027813"/>
            <a:ext cx="5024613" cy="1323439"/>
          </a:xfrm>
          <a:prstGeom prst="rect">
            <a:avLst/>
          </a:prstGeom>
          <a:noFill/>
        </p:spPr>
        <p:txBody>
          <a:bodyPr wrap="square" rtlCol="0">
            <a:spAutoFit/>
          </a:bodyPr>
          <a:lstStyle/>
          <a:p>
            <a:r>
              <a:rPr lang="fr-FR" sz="4000" dirty="0"/>
              <a:t>Voie orthographique</a:t>
            </a:r>
          </a:p>
          <a:p>
            <a:r>
              <a:rPr lang="fr-FR" sz="4000" dirty="0"/>
              <a:t>Voie directe</a:t>
            </a:r>
          </a:p>
        </p:txBody>
      </p:sp>
    </p:spTree>
    <p:extLst>
      <p:ext uri="{BB962C8B-B14F-4D97-AF65-F5344CB8AC3E}">
        <p14:creationId xmlns:p14="http://schemas.microsoft.com/office/powerpoint/2010/main" val="172895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pic>
        <p:nvPicPr>
          <p:cNvPr id="5" name="Image 4">
            <a:extLst>
              <a:ext uri="{FF2B5EF4-FFF2-40B4-BE49-F238E27FC236}">
                <a16:creationId xmlns:a16="http://schemas.microsoft.com/office/drawing/2014/main" id="{DE9FB4FD-54DA-4271-BB13-DA8F8C6B5D7E}"/>
              </a:ext>
            </a:extLst>
          </p:cNvPr>
          <p:cNvPicPr>
            <a:picLocks noChangeAspect="1"/>
          </p:cNvPicPr>
          <p:nvPr/>
        </p:nvPicPr>
        <p:blipFill>
          <a:blip r:embed="rId6"/>
          <a:stretch>
            <a:fillRect/>
          </a:stretch>
        </p:blipFill>
        <p:spPr>
          <a:xfrm>
            <a:off x="1559463" y="71738"/>
            <a:ext cx="7944080" cy="8944303"/>
          </a:xfrm>
          <a:prstGeom prst="rect">
            <a:avLst/>
          </a:prstGeom>
        </p:spPr>
      </p:pic>
    </p:spTree>
    <p:extLst>
      <p:ext uri="{BB962C8B-B14F-4D97-AF65-F5344CB8AC3E}">
        <p14:creationId xmlns:p14="http://schemas.microsoft.com/office/powerpoint/2010/main" val="50146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5340595" y="0"/>
            <a:ext cx="2844322" cy="1358417"/>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5" name="Rectangle : coins arrondis 4">
            <a:extLst>
              <a:ext uri="{FF2B5EF4-FFF2-40B4-BE49-F238E27FC236}">
                <a16:creationId xmlns:a16="http://schemas.microsoft.com/office/drawing/2014/main" id="{5AEE074A-7D19-4844-B960-C43C4530A017}"/>
              </a:ext>
            </a:extLst>
          </p:cNvPr>
          <p:cNvSpPr/>
          <p:nvPr/>
        </p:nvSpPr>
        <p:spPr>
          <a:xfrm>
            <a:off x="2940116" y="3194710"/>
            <a:ext cx="3559585" cy="1752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4000" dirty="0"/>
              <a:t>Graphèmes</a:t>
            </a:r>
          </a:p>
        </p:txBody>
      </p:sp>
      <p:sp>
        <p:nvSpPr>
          <p:cNvPr id="10" name="Rectangle : coins arrondis 9">
            <a:extLst>
              <a:ext uri="{FF2B5EF4-FFF2-40B4-BE49-F238E27FC236}">
                <a16:creationId xmlns:a16="http://schemas.microsoft.com/office/drawing/2014/main" id="{94C61B66-5217-4913-8C4B-919A31CC5EC3}"/>
              </a:ext>
            </a:extLst>
          </p:cNvPr>
          <p:cNvSpPr/>
          <p:nvPr/>
        </p:nvSpPr>
        <p:spPr>
          <a:xfrm>
            <a:off x="11788301" y="2974963"/>
            <a:ext cx="3314443" cy="1752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4000" dirty="0"/>
              <a:t>Phonèmes</a:t>
            </a:r>
          </a:p>
        </p:txBody>
      </p:sp>
      <p:sp>
        <p:nvSpPr>
          <p:cNvPr id="7" name="Flèche : courbe vers le haut 6">
            <a:extLst>
              <a:ext uri="{FF2B5EF4-FFF2-40B4-BE49-F238E27FC236}">
                <a16:creationId xmlns:a16="http://schemas.microsoft.com/office/drawing/2014/main" id="{46108AA2-B5B5-4820-84FD-FB0300D15CF8}"/>
              </a:ext>
            </a:extLst>
          </p:cNvPr>
          <p:cNvSpPr/>
          <p:nvPr/>
        </p:nvSpPr>
        <p:spPr>
          <a:xfrm>
            <a:off x="4953000" y="5323993"/>
            <a:ext cx="8382000" cy="115916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id="{AF64C4CE-A8C8-4CBD-815B-3EE088A6A977}"/>
              </a:ext>
            </a:extLst>
          </p:cNvPr>
          <p:cNvSpPr txBox="1"/>
          <p:nvPr/>
        </p:nvSpPr>
        <p:spPr>
          <a:xfrm>
            <a:off x="8077200" y="7124700"/>
            <a:ext cx="4015901" cy="830997"/>
          </a:xfrm>
          <a:prstGeom prst="rect">
            <a:avLst/>
          </a:prstGeom>
          <a:noFill/>
        </p:spPr>
        <p:txBody>
          <a:bodyPr wrap="square" rtlCol="0">
            <a:spAutoFit/>
          </a:bodyPr>
          <a:lstStyle/>
          <a:p>
            <a:r>
              <a:rPr lang="fr-FR" sz="4800" dirty="0"/>
              <a:t>Décodage</a:t>
            </a:r>
          </a:p>
        </p:txBody>
      </p:sp>
      <p:cxnSp>
        <p:nvCxnSpPr>
          <p:cNvPr id="12" name="Connecteur droit avec flèche 11">
            <a:extLst>
              <a:ext uri="{FF2B5EF4-FFF2-40B4-BE49-F238E27FC236}">
                <a16:creationId xmlns:a16="http://schemas.microsoft.com/office/drawing/2014/main" id="{8977CE4B-5A02-4FDF-A059-A5F0068FABA0}"/>
              </a:ext>
            </a:extLst>
          </p:cNvPr>
          <p:cNvCxnSpPr/>
          <p:nvPr/>
        </p:nvCxnSpPr>
        <p:spPr>
          <a:xfrm>
            <a:off x="4572000" y="1978171"/>
            <a:ext cx="0" cy="996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B360F5BA-5073-4F1B-8A62-FFD72C4326FE}"/>
              </a:ext>
            </a:extLst>
          </p:cNvPr>
          <p:cNvSpPr txBox="1"/>
          <p:nvPr/>
        </p:nvSpPr>
        <p:spPr>
          <a:xfrm>
            <a:off x="3810000" y="1217887"/>
            <a:ext cx="4950363" cy="646331"/>
          </a:xfrm>
          <a:prstGeom prst="rect">
            <a:avLst/>
          </a:prstGeom>
          <a:noFill/>
        </p:spPr>
        <p:txBody>
          <a:bodyPr wrap="square" rtlCol="0">
            <a:spAutoFit/>
          </a:bodyPr>
          <a:lstStyle/>
          <a:p>
            <a:r>
              <a:rPr lang="fr-FR" sz="3600" dirty="0"/>
              <a:t>Unité visuelle</a:t>
            </a:r>
          </a:p>
        </p:txBody>
      </p:sp>
      <p:sp>
        <p:nvSpPr>
          <p:cNvPr id="16" name="ZoneTexte 15">
            <a:extLst>
              <a:ext uri="{FF2B5EF4-FFF2-40B4-BE49-F238E27FC236}">
                <a16:creationId xmlns:a16="http://schemas.microsoft.com/office/drawing/2014/main" id="{9667109B-97BC-4F5C-9EE0-3905227C46C9}"/>
              </a:ext>
            </a:extLst>
          </p:cNvPr>
          <p:cNvSpPr txBox="1"/>
          <p:nvPr/>
        </p:nvSpPr>
        <p:spPr>
          <a:xfrm>
            <a:off x="12066597" y="1311756"/>
            <a:ext cx="3234242" cy="646331"/>
          </a:xfrm>
          <a:prstGeom prst="rect">
            <a:avLst/>
          </a:prstGeom>
          <a:noFill/>
        </p:spPr>
        <p:txBody>
          <a:bodyPr wrap="square" rtlCol="0">
            <a:spAutoFit/>
          </a:bodyPr>
          <a:lstStyle/>
          <a:p>
            <a:r>
              <a:rPr lang="fr-FR" sz="3600" dirty="0"/>
              <a:t>Unité auditive</a:t>
            </a:r>
          </a:p>
        </p:txBody>
      </p:sp>
      <p:cxnSp>
        <p:nvCxnSpPr>
          <p:cNvPr id="18" name="Connecteur droit avec flèche 17">
            <a:extLst>
              <a:ext uri="{FF2B5EF4-FFF2-40B4-BE49-F238E27FC236}">
                <a16:creationId xmlns:a16="http://schemas.microsoft.com/office/drawing/2014/main" id="{F7EA8F19-7DC4-45E3-9004-88B9CF89372F}"/>
              </a:ext>
            </a:extLst>
          </p:cNvPr>
          <p:cNvCxnSpPr/>
          <p:nvPr/>
        </p:nvCxnSpPr>
        <p:spPr>
          <a:xfrm>
            <a:off x="13335000" y="1978171"/>
            <a:ext cx="0" cy="650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EA68E494-337E-472F-B9A4-E0244E73D36B}"/>
              </a:ext>
            </a:extLst>
          </p:cNvPr>
          <p:cNvSpPr txBox="1"/>
          <p:nvPr/>
        </p:nvSpPr>
        <p:spPr>
          <a:xfrm>
            <a:off x="6532831" y="8173785"/>
            <a:ext cx="63246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4000" dirty="0"/>
              <a:t>Etape charnière de la lecture</a:t>
            </a:r>
          </a:p>
        </p:txBody>
      </p:sp>
    </p:spTree>
    <p:extLst>
      <p:ext uri="{BB962C8B-B14F-4D97-AF65-F5344CB8AC3E}">
        <p14:creationId xmlns:p14="http://schemas.microsoft.com/office/powerpoint/2010/main" val="358043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3"/>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304800" y="2509372"/>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4"/>
          <a:stretch>
            <a:fillRect/>
          </a:stretch>
        </p:blipFill>
        <p:spPr>
          <a:xfrm>
            <a:off x="0" y="9004174"/>
            <a:ext cx="1559463" cy="1196179"/>
          </a:xfrm>
          <a:prstGeom prst="rect">
            <a:avLst/>
          </a:prstGeom>
        </p:spPr>
      </p:pic>
      <p:sp>
        <p:nvSpPr>
          <p:cNvPr id="5" name="ZoneTexte 4">
            <a:extLst>
              <a:ext uri="{FF2B5EF4-FFF2-40B4-BE49-F238E27FC236}">
                <a16:creationId xmlns:a16="http://schemas.microsoft.com/office/drawing/2014/main" id="{0506AD36-02F8-4AA2-8397-67F98FD203DE}"/>
              </a:ext>
            </a:extLst>
          </p:cNvPr>
          <p:cNvSpPr txBox="1"/>
          <p:nvPr/>
        </p:nvSpPr>
        <p:spPr>
          <a:xfrm>
            <a:off x="5753100" y="58252"/>
            <a:ext cx="8229600" cy="923330"/>
          </a:xfrm>
          <a:prstGeom prst="rect">
            <a:avLst/>
          </a:prstGeom>
          <a:noFill/>
        </p:spPr>
        <p:txBody>
          <a:bodyPr wrap="square" rtlCol="0">
            <a:spAutoFit/>
          </a:bodyPr>
          <a:lstStyle/>
          <a:p>
            <a:r>
              <a:rPr lang="fr-FR" sz="3600" dirty="0"/>
              <a:t>Partir du phonème ou du graphème ? </a:t>
            </a:r>
            <a:br>
              <a:rPr lang="fr-FR" dirty="0"/>
            </a:br>
            <a:endParaRPr lang="fr-FR" dirty="0"/>
          </a:p>
        </p:txBody>
      </p:sp>
      <p:sp>
        <p:nvSpPr>
          <p:cNvPr id="7" name="Rectangle 6">
            <a:extLst>
              <a:ext uri="{FF2B5EF4-FFF2-40B4-BE49-F238E27FC236}">
                <a16:creationId xmlns:a16="http://schemas.microsoft.com/office/drawing/2014/main" id="{3C72A6F0-2CA1-4E39-BBE4-4E7258D83B7A}"/>
              </a:ext>
            </a:extLst>
          </p:cNvPr>
          <p:cNvSpPr/>
          <p:nvPr/>
        </p:nvSpPr>
        <p:spPr>
          <a:xfrm>
            <a:off x="-5591049" y="1065123"/>
            <a:ext cx="12936269" cy="923330"/>
          </a:xfrm>
          <a:prstGeom prst="rect">
            <a:avLst/>
          </a:prstGeom>
        </p:spPr>
        <p:txBody>
          <a:bodyPr wrap="square">
            <a:spAutoFit/>
          </a:bodyPr>
          <a:lstStyle/>
          <a:p>
            <a:br>
              <a:rPr lang="fr-FR" dirty="0"/>
            </a:br>
            <a:br>
              <a:rPr lang="fr-FR" dirty="0"/>
            </a:br>
            <a:endParaRPr lang="fr-FR" dirty="0"/>
          </a:p>
        </p:txBody>
      </p:sp>
      <p:sp>
        <p:nvSpPr>
          <p:cNvPr id="8" name="Rectangle : en biseau 7">
            <a:extLst>
              <a:ext uri="{FF2B5EF4-FFF2-40B4-BE49-F238E27FC236}">
                <a16:creationId xmlns:a16="http://schemas.microsoft.com/office/drawing/2014/main" id="{4C19AC3A-6ECD-419A-B1C0-F2F8E1CFE619}"/>
              </a:ext>
            </a:extLst>
          </p:cNvPr>
          <p:cNvSpPr/>
          <p:nvPr/>
        </p:nvSpPr>
        <p:spPr>
          <a:xfrm>
            <a:off x="2604843" y="667763"/>
            <a:ext cx="14249400" cy="825765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a:solidFill>
                  <a:schemeClr val="bg1"/>
                </a:solidFill>
                <a:latin typeface="Chivo-Light"/>
              </a:rPr>
              <a:t>Beaucoup de manuels partent du phonème dont la correspondance graphémique est lue à l’intérieur d’un mot illustré par un dessin. Par exemple, le phonème /p/ peut se lire dans les mots « panier », « pomme » ou « chapeau », écrits sous des dessins. </a:t>
            </a:r>
          </a:p>
          <a:p>
            <a:br>
              <a:rPr lang="fr-FR" sz="4000" dirty="0"/>
            </a:br>
            <a:endParaRPr lang="fr-FR" sz="4000" dirty="0">
              <a:solidFill>
                <a:srgbClr val="000000"/>
              </a:solidFill>
              <a:latin typeface="Chivo-Light"/>
            </a:endParaRPr>
          </a:p>
          <a:p>
            <a:r>
              <a:rPr lang="fr-FR" sz="4000" dirty="0"/>
              <a:t>Partir des phonèmes, c’est faire des «leçons de sons». Alors qu’une grande majorité de graphèmes n’ont qu’une prononciation à apprendre,</a:t>
            </a:r>
          </a:p>
        </p:txBody>
      </p:sp>
    </p:spTree>
    <p:extLst>
      <p:ext uri="{BB962C8B-B14F-4D97-AF65-F5344CB8AC3E}">
        <p14:creationId xmlns:p14="http://schemas.microsoft.com/office/powerpoint/2010/main" val="153810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err="1">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sp>
        <p:nvSpPr>
          <p:cNvPr id="6" name="ZoneTexte 5">
            <a:extLst>
              <a:ext uri="{FF2B5EF4-FFF2-40B4-BE49-F238E27FC236}">
                <a16:creationId xmlns:a16="http://schemas.microsoft.com/office/drawing/2014/main" id="{CD7B5690-2FB0-45E7-AEA0-88B671C2CD7E}"/>
              </a:ext>
            </a:extLst>
          </p:cNvPr>
          <p:cNvSpPr txBox="1"/>
          <p:nvPr/>
        </p:nvSpPr>
        <p:spPr>
          <a:xfrm>
            <a:off x="4605436" y="4229100"/>
            <a:ext cx="11777564" cy="1446550"/>
          </a:xfrm>
          <a:prstGeom prst="rect">
            <a:avLst/>
          </a:prstGeom>
          <a:noFill/>
        </p:spPr>
        <p:txBody>
          <a:bodyPr wrap="square" rtlCol="0">
            <a:spAutoFit/>
          </a:bodyPr>
          <a:lstStyle/>
          <a:p>
            <a:pPr lvl="0"/>
            <a:r>
              <a:rPr lang="fr-FR" sz="8800" b="1" dirty="0"/>
              <a:t> </a:t>
            </a:r>
            <a:endParaRPr lang="fr-FR" sz="8800" dirty="0"/>
          </a:p>
        </p:txBody>
      </p:sp>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7" name="ZoneTexte 6">
            <a:extLst>
              <a:ext uri="{FF2B5EF4-FFF2-40B4-BE49-F238E27FC236}">
                <a16:creationId xmlns:a16="http://schemas.microsoft.com/office/drawing/2014/main" id="{D3D4A1E1-9885-4ED9-9B4F-93EC889A64F9}"/>
              </a:ext>
            </a:extLst>
          </p:cNvPr>
          <p:cNvSpPr txBox="1"/>
          <p:nvPr/>
        </p:nvSpPr>
        <p:spPr>
          <a:xfrm>
            <a:off x="5029200" y="1205822"/>
            <a:ext cx="5181600" cy="707886"/>
          </a:xfrm>
          <a:prstGeom prst="rect">
            <a:avLst/>
          </a:prstGeom>
          <a:noFill/>
        </p:spPr>
        <p:txBody>
          <a:bodyPr wrap="square" rtlCol="0">
            <a:spAutoFit/>
          </a:bodyPr>
          <a:lstStyle/>
          <a:p>
            <a:r>
              <a:rPr lang="fr-FR" sz="4000" dirty="0"/>
              <a:t>Syllabe= clé universelle</a:t>
            </a:r>
          </a:p>
        </p:txBody>
      </p:sp>
      <p:sp>
        <p:nvSpPr>
          <p:cNvPr id="8" name="ZoneTexte 7">
            <a:extLst>
              <a:ext uri="{FF2B5EF4-FFF2-40B4-BE49-F238E27FC236}">
                <a16:creationId xmlns:a16="http://schemas.microsoft.com/office/drawing/2014/main" id="{8F9BD31D-EDA7-4B42-8E49-22EDBA2D8B0E}"/>
              </a:ext>
            </a:extLst>
          </p:cNvPr>
          <p:cNvSpPr txBox="1"/>
          <p:nvPr/>
        </p:nvSpPr>
        <p:spPr>
          <a:xfrm>
            <a:off x="1219200" y="5426961"/>
            <a:ext cx="16383000" cy="769441"/>
          </a:xfrm>
          <a:prstGeom prst="rect">
            <a:avLst/>
          </a:prstGeom>
          <a:noFill/>
        </p:spPr>
        <p:txBody>
          <a:bodyPr wrap="square" rtlCol="0">
            <a:spAutoFit/>
          </a:bodyPr>
          <a:lstStyle/>
          <a:p>
            <a:r>
              <a:rPr lang="fr-FR" sz="4400" dirty="0">
                <a:solidFill>
                  <a:srgbClr val="000000"/>
                </a:solidFill>
                <a:latin typeface="Chivo-Light"/>
              </a:rPr>
              <a:t>«</a:t>
            </a:r>
            <a:r>
              <a:rPr lang="fr-FR" sz="4400" dirty="0" err="1">
                <a:solidFill>
                  <a:srgbClr val="000000"/>
                </a:solidFill>
                <a:latin typeface="Chivo-Light"/>
              </a:rPr>
              <a:t>pa</a:t>
            </a:r>
            <a:r>
              <a:rPr lang="fr-FR" sz="4400" dirty="0">
                <a:solidFill>
                  <a:srgbClr val="000000"/>
                </a:solidFill>
                <a:latin typeface="Chivo-Light"/>
              </a:rPr>
              <a:t>»                               «paquet», «campagne», «espagnol», «tapage»</a:t>
            </a:r>
            <a:endParaRPr lang="fr-FR" sz="4400" dirty="0"/>
          </a:p>
        </p:txBody>
      </p:sp>
      <p:sp>
        <p:nvSpPr>
          <p:cNvPr id="10" name="Flèche : courbe vers le bas 9">
            <a:extLst>
              <a:ext uri="{FF2B5EF4-FFF2-40B4-BE49-F238E27FC236}">
                <a16:creationId xmlns:a16="http://schemas.microsoft.com/office/drawing/2014/main" id="{F8C12007-0BCD-4EE0-A6D9-8463C48440EC}"/>
              </a:ext>
            </a:extLst>
          </p:cNvPr>
          <p:cNvSpPr/>
          <p:nvPr/>
        </p:nvSpPr>
        <p:spPr>
          <a:xfrm>
            <a:off x="2086058" y="4494316"/>
            <a:ext cx="4191000" cy="8574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00219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0" y="9016041"/>
            <a:ext cx="18288000" cy="1270959"/>
            <a:chOff x="0" y="0"/>
            <a:chExt cx="25311739" cy="1874214"/>
          </a:xfrm>
        </p:grpSpPr>
        <p:sp>
          <p:nvSpPr>
            <p:cNvPr id="3" name="AutoShape 3"/>
            <p:cNvSpPr/>
            <p:nvPr/>
          </p:nvSpPr>
          <p:spPr>
            <a:xfrm>
              <a:off x="0" y="0"/>
              <a:ext cx="25311739" cy="1874214"/>
            </a:xfrm>
            <a:prstGeom prst="rect">
              <a:avLst/>
            </a:prstGeom>
            <a:solidFill>
              <a:srgbClr val="8AABCA"/>
            </a:solidFill>
          </p:spPr>
        </p:sp>
        <p:sp>
          <p:nvSpPr>
            <p:cNvPr id="4" name="TextBox 4"/>
            <p:cNvSpPr txBox="1"/>
            <p:nvPr/>
          </p:nvSpPr>
          <p:spPr>
            <a:xfrm>
              <a:off x="5787539" y="446986"/>
              <a:ext cx="17978868" cy="442515"/>
            </a:xfrm>
            <a:prstGeom prst="rect">
              <a:avLst/>
            </a:prstGeom>
          </p:spPr>
          <p:txBody>
            <a:bodyPr lIns="0" tIns="0" rIns="0" bIns="0" rtlCol="0" anchor="t">
              <a:spAutoFit/>
            </a:bodyPr>
            <a:lstStyle/>
            <a:p>
              <a:pPr algn="r">
                <a:lnSpc>
                  <a:spcPts val="2520"/>
                </a:lnSpc>
              </a:pPr>
              <a:r>
                <a:rPr lang="en-US" sz="1800" dirty="0">
                  <a:solidFill>
                    <a:srgbClr val="F9FCFF"/>
                  </a:solidFill>
                  <a:latin typeface="Open Sans"/>
                </a:rPr>
                <a:t>Circonscription de Rémire-Montjoly Matoury / </a:t>
              </a:r>
              <a:r>
                <a:rPr lang="en-US" dirty="0">
                  <a:solidFill>
                    <a:srgbClr val="F9FCFF"/>
                  </a:solidFill>
                  <a:latin typeface="Open Sans"/>
                </a:rPr>
                <a:t>Novembre</a:t>
              </a:r>
              <a:r>
                <a:rPr lang="en-US" sz="1800" dirty="0">
                  <a:solidFill>
                    <a:srgbClr val="F9FCFF"/>
                  </a:solidFill>
                  <a:latin typeface="Open Sans"/>
                </a:rPr>
                <a:t> 2020</a:t>
              </a:r>
            </a:p>
          </p:txBody>
        </p:sp>
      </p:grpSp>
      <p:pic>
        <p:nvPicPr>
          <p:cNvPr id="13" name="Picture 13"/>
          <p:cNvPicPr>
            <a:picLocks noChangeAspect="1"/>
          </p:cNvPicPr>
          <p:nvPr/>
        </p:nvPicPr>
        <p:blipFill>
          <a:blip r:embed="rId3"/>
          <a:srcRect/>
          <a:stretch>
            <a:fillRect/>
          </a:stretch>
        </p:blipFill>
        <p:spPr>
          <a:xfrm>
            <a:off x="14042923" y="0"/>
            <a:ext cx="4141994" cy="1978171"/>
          </a:xfrm>
          <a:prstGeom prst="rect">
            <a:avLst/>
          </a:prstGeom>
        </p:spPr>
      </p:pic>
      <p:pic>
        <p:nvPicPr>
          <p:cNvPr id="14" name="Picture 10">
            <a:extLst>
              <a:ext uri="{FF2B5EF4-FFF2-40B4-BE49-F238E27FC236}">
                <a16:creationId xmlns:a16="http://schemas.microsoft.com/office/drawing/2014/main" id="{6FF22B3F-5DC1-4385-8B04-AAFA30908EC6}"/>
              </a:ext>
            </a:extLst>
          </p:cNvPr>
          <p:cNvPicPr>
            <a:picLocks noChangeAspect="1"/>
          </p:cNvPicPr>
          <p:nvPr/>
        </p:nvPicPr>
        <p:blipFill>
          <a:blip r:embed="rId4"/>
          <a:srcRect/>
          <a:stretch>
            <a:fillRect/>
          </a:stretch>
        </p:blipFill>
        <p:spPr>
          <a:xfrm>
            <a:off x="5753100" y="9152073"/>
            <a:ext cx="1559463" cy="1175420"/>
          </a:xfrm>
          <a:prstGeom prst="rect">
            <a:avLst/>
          </a:prstGeom>
        </p:spPr>
      </p:pic>
      <p:pic>
        <p:nvPicPr>
          <p:cNvPr id="9" name="Image 8">
            <a:extLst>
              <a:ext uri="{FF2B5EF4-FFF2-40B4-BE49-F238E27FC236}">
                <a16:creationId xmlns:a16="http://schemas.microsoft.com/office/drawing/2014/main" id="{AC1EE377-9827-4BC7-91E3-7024CB22B235}"/>
              </a:ext>
            </a:extLst>
          </p:cNvPr>
          <p:cNvPicPr>
            <a:picLocks noChangeAspect="1"/>
          </p:cNvPicPr>
          <p:nvPr/>
        </p:nvPicPr>
        <p:blipFill>
          <a:blip r:embed="rId5"/>
          <a:stretch>
            <a:fillRect/>
          </a:stretch>
        </p:blipFill>
        <p:spPr>
          <a:xfrm>
            <a:off x="0" y="9004174"/>
            <a:ext cx="1559463" cy="1196179"/>
          </a:xfrm>
          <a:prstGeom prst="rect">
            <a:avLst/>
          </a:prstGeom>
        </p:spPr>
      </p:pic>
      <p:sp>
        <p:nvSpPr>
          <p:cNvPr id="12" name="Rectangle 11">
            <a:extLst>
              <a:ext uri="{FF2B5EF4-FFF2-40B4-BE49-F238E27FC236}">
                <a16:creationId xmlns:a16="http://schemas.microsoft.com/office/drawing/2014/main" id="{86FD405F-C26D-4711-A337-0F4120E9D452}"/>
              </a:ext>
            </a:extLst>
          </p:cNvPr>
          <p:cNvSpPr/>
          <p:nvPr/>
        </p:nvSpPr>
        <p:spPr>
          <a:xfrm>
            <a:off x="1066800" y="2640954"/>
            <a:ext cx="6629400" cy="86171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dirty="0"/>
              <a:t>Rendement effectif</a:t>
            </a:r>
          </a:p>
        </p:txBody>
      </p:sp>
      <p:sp>
        <p:nvSpPr>
          <p:cNvPr id="15" name="Phylactère : pensées 14">
            <a:extLst>
              <a:ext uri="{FF2B5EF4-FFF2-40B4-BE49-F238E27FC236}">
                <a16:creationId xmlns:a16="http://schemas.microsoft.com/office/drawing/2014/main" id="{07732FF6-43EE-4B47-B628-0B9D8FB96CAC}"/>
              </a:ext>
            </a:extLst>
          </p:cNvPr>
          <p:cNvSpPr/>
          <p:nvPr/>
        </p:nvSpPr>
        <p:spPr>
          <a:xfrm>
            <a:off x="4181558" y="140961"/>
            <a:ext cx="7950960" cy="176687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i="1" dirty="0">
                <a:solidFill>
                  <a:srgbClr val="000000"/>
                </a:solidFill>
                <a:latin typeface="Chivo-LightItalic"/>
              </a:rPr>
              <a:t>Pourcentage de graphèmes déchiffrables des textes utilisés en dixième semaine</a:t>
            </a:r>
            <a:endParaRPr lang="fr-FR" sz="3200" dirty="0"/>
          </a:p>
        </p:txBody>
      </p:sp>
      <p:sp>
        <p:nvSpPr>
          <p:cNvPr id="16" name="Flèche : droite 15">
            <a:extLst>
              <a:ext uri="{FF2B5EF4-FFF2-40B4-BE49-F238E27FC236}">
                <a16:creationId xmlns:a16="http://schemas.microsoft.com/office/drawing/2014/main" id="{030F50AE-41C5-4BE2-86AF-00D07B96D86A}"/>
              </a:ext>
            </a:extLst>
          </p:cNvPr>
          <p:cNvSpPr/>
          <p:nvPr/>
        </p:nvSpPr>
        <p:spPr>
          <a:xfrm>
            <a:off x="7924800" y="2943306"/>
            <a:ext cx="2286000" cy="242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7F569D8E-E8E6-48D0-8450-C4F3EC256E73}"/>
              </a:ext>
            </a:extLst>
          </p:cNvPr>
          <p:cNvSpPr/>
          <p:nvPr/>
        </p:nvSpPr>
        <p:spPr>
          <a:xfrm>
            <a:off x="10591802" y="2210954"/>
            <a:ext cx="7315198" cy="152154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fr-FR" sz="3200" dirty="0">
                <a:solidFill>
                  <a:srgbClr val="000000"/>
                </a:solidFill>
                <a:latin typeface="Chivo-Regular"/>
              </a:rPr>
              <a:t>43% de graphèmes déchiffrables en moyenne dans les textes lus à la dixième semaine</a:t>
            </a:r>
            <a:endParaRPr lang="fr-FR" sz="3200" dirty="0"/>
          </a:p>
        </p:txBody>
      </p:sp>
      <p:cxnSp>
        <p:nvCxnSpPr>
          <p:cNvPr id="19" name="Connecteur droit avec flèche 18">
            <a:extLst>
              <a:ext uri="{FF2B5EF4-FFF2-40B4-BE49-F238E27FC236}">
                <a16:creationId xmlns:a16="http://schemas.microsoft.com/office/drawing/2014/main" id="{FE69506D-E010-46DB-B453-EB4E3EC152D8}"/>
              </a:ext>
            </a:extLst>
          </p:cNvPr>
          <p:cNvCxnSpPr>
            <a:cxnSpLocks/>
          </p:cNvCxnSpPr>
          <p:nvPr/>
        </p:nvCxnSpPr>
        <p:spPr>
          <a:xfrm flipH="1">
            <a:off x="3331418" y="4221662"/>
            <a:ext cx="8022382" cy="301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F6309FC1-709C-453C-A9AA-73B61CDBDB49}"/>
              </a:ext>
            </a:extLst>
          </p:cNvPr>
          <p:cNvSpPr txBox="1"/>
          <p:nvPr/>
        </p:nvSpPr>
        <p:spPr>
          <a:xfrm>
            <a:off x="769792" y="7386424"/>
            <a:ext cx="5334000" cy="646331"/>
          </a:xfrm>
          <a:prstGeom prst="rect">
            <a:avLst/>
          </a:prstGeom>
          <a:noFill/>
        </p:spPr>
        <p:txBody>
          <a:bodyPr wrap="square" rtlCol="0">
            <a:spAutoFit/>
          </a:bodyPr>
          <a:lstStyle/>
          <a:p>
            <a:r>
              <a:rPr lang="fr-FR" sz="3600" dirty="0"/>
              <a:t>Classes les plus lentes: 11%</a:t>
            </a:r>
          </a:p>
        </p:txBody>
      </p:sp>
      <p:cxnSp>
        <p:nvCxnSpPr>
          <p:cNvPr id="22" name="Connecteur droit avec flèche 21">
            <a:extLst>
              <a:ext uri="{FF2B5EF4-FFF2-40B4-BE49-F238E27FC236}">
                <a16:creationId xmlns:a16="http://schemas.microsoft.com/office/drawing/2014/main" id="{3FC66DAE-F778-47FA-A97A-CE7E1B776A8A}"/>
              </a:ext>
            </a:extLst>
          </p:cNvPr>
          <p:cNvCxnSpPr>
            <a:cxnSpLocks/>
          </p:cNvCxnSpPr>
          <p:nvPr/>
        </p:nvCxnSpPr>
        <p:spPr>
          <a:xfrm>
            <a:off x="11353800" y="4221662"/>
            <a:ext cx="2286000" cy="296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0EEF4CA5-038D-4FFE-9535-ADCC262B1653}"/>
              </a:ext>
            </a:extLst>
          </p:cNvPr>
          <p:cNvSpPr txBox="1"/>
          <p:nvPr/>
        </p:nvSpPr>
        <p:spPr>
          <a:xfrm>
            <a:off x="10439400" y="7386424"/>
            <a:ext cx="6629400" cy="646331"/>
          </a:xfrm>
          <a:prstGeom prst="rect">
            <a:avLst/>
          </a:prstGeom>
          <a:noFill/>
        </p:spPr>
        <p:txBody>
          <a:bodyPr wrap="square" rtlCol="0">
            <a:spAutoFit/>
          </a:bodyPr>
          <a:lstStyle/>
          <a:p>
            <a:r>
              <a:rPr lang="fr-FR" sz="3600" dirty="0"/>
              <a:t>Classes les plus avancées: 76%</a:t>
            </a:r>
          </a:p>
        </p:txBody>
      </p:sp>
    </p:spTree>
    <p:extLst>
      <p:ext uri="{BB962C8B-B14F-4D97-AF65-F5344CB8AC3E}">
        <p14:creationId xmlns:p14="http://schemas.microsoft.com/office/powerpoint/2010/main" val="2786056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1746</Words>
  <Application>Microsoft Office PowerPoint</Application>
  <PresentationFormat>Personnalisé</PresentationFormat>
  <Paragraphs>201</Paragraphs>
  <Slides>35</Slides>
  <Notes>29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35</vt:i4>
      </vt:variant>
    </vt:vector>
  </HeadingPairs>
  <TitlesOfParts>
    <vt:vector size="46" baseType="lpstr">
      <vt:lpstr>Chivo-Regular</vt:lpstr>
      <vt:lpstr>Wingdings</vt:lpstr>
      <vt:lpstr>Open Sans Bold</vt:lpstr>
      <vt:lpstr>Chivo-Light</vt:lpstr>
      <vt:lpstr>Arial</vt:lpstr>
      <vt:lpstr>Chivo-LightItalic</vt:lpstr>
      <vt:lpstr>Chivo-Black</vt:lpstr>
      <vt:lpstr>HernandezNiu-Heavy</vt:lpstr>
      <vt:lpstr>Open Sans</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des directeurs 28 01 2020</dc:title>
  <dc:creator>mpepin</dc:creator>
  <cp:lastModifiedBy>mpepin</cp:lastModifiedBy>
  <cp:revision>166</cp:revision>
  <dcterms:created xsi:type="dcterms:W3CDTF">2006-08-16T00:00:00Z</dcterms:created>
  <dcterms:modified xsi:type="dcterms:W3CDTF">2021-02-18T00:14:10Z</dcterms:modified>
  <dc:identifier>DADyISMh-aU</dc:identifier>
</cp:coreProperties>
</file>