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handoutMasterIdLst>
    <p:handoutMasterId r:id="rId58"/>
  </p:handoutMasterIdLst>
  <p:sldIdLst>
    <p:sldId id="281" r:id="rId5"/>
    <p:sldId id="287" r:id="rId6"/>
    <p:sldId id="343" r:id="rId7"/>
    <p:sldId id="298" r:id="rId8"/>
    <p:sldId id="361" r:id="rId9"/>
    <p:sldId id="300" r:id="rId10"/>
    <p:sldId id="363" r:id="rId11"/>
    <p:sldId id="362" r:id="rId12"/>
    <p:sldId id="304" r:id="rId13"/>
    <p:sldId id="301" r:id="rId14"/>
    <p:sldId id="310" r:id="rId15"/>
    <p:sldId id="364" r:id="rId16"/>
    <p:sldId id="332" r:id="rId17"/>
    <p:sldId id="326" r:id="rId18"/>
    <p:sldId id="366" r:id="rId19"/>
    <p:sldId id="327" r:id="rId20"/>
    <p:sldId id="365" r:id="rId21"/>
    <p:sldId id="329" r:id="rId22"/>
    <p:sldId id="312" r:id="rId23"/>
    <p:sldId id="328" r:id="rId24"/>
    <p:sldId id="330" r:id="rId25"/>
    <p:sldId id="348" r:id="rId26"/>
    <p:sldId id="355" r:id="rId27"/>
    <p:sldId id="359" r:id="rId28"/>
    <p:sldId id="356" r:id="rId29"/>
    <p:sldId id="357" r:id="rId30"/>
    <p:sldId id="358" r:id="rId31"/>
    <p:sldId id="335" r:id="rId32"/>
    <p:sldId id="336" r:id="rId33"/>
    <p:sldId id="337" r:id="rId34"/>
    <p:sldId id="338" r:id="rId35"/>
    <p:sldId id="339" r:id="rId36"/>
    <p:sldId id="351" r:id="rId37"/>
    <p:sldId id="352" r:id="rId38"/>
    <p:sldId id="321" r:id="rId39"/>
    <p:sldId id="350" r:id="rId40"/>
    <p:sldId id="316" r:id="rId41"/>
    <p:sldId id="299" r:id="rId42"/>
    <p:sldId id="277" r:id="rId43"/>
    <p:sldId id="313" r:id="rId44"/>
    <p:sldId id="346" r:id="rId45"/>
    <p:sldId id="314" r:id="rId46"/>
    <p:sldId id="353" r:id="rId47"/>
    <p:sldId id="319" r:id="rId48"/>
    <p:sldId id="354" r:id="rId49"/>
    <p:sldId id="311" r:id="rId50"/>
    <p:sldId id="283" r:id="rId51"/>
    <p:sldId id="324" r:id="rId52"/>
    <p:sldId id="340" r:id="rId53"/>
    <p:sldId id="349" r:id="rId54"/>
    <p:sldId id="333" r:id="rId55"/>
    <p:sldId id="295" r:id="rId5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B41"/>
    <a:srgbClr val="AB678E"/>
    <a:srgbClr val="B2606E"/>
    <a:srgbClr val="0D3047"/>
    <a:srgbClr val="114263"/>
    <a:srgbClr val="401918"/>
    <a:srgbClr val="731F1C"/>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291" autoAdjust="0"/>
  </p:normalViewPr>
  <p:slideViewPr>
    <p:cSldViewPr snapToGrid="0">
      <p:cViewPr varScale="1">
        <p:scale>
          <a:sx n="72" d="100"/>
          <a:sy n="72" d="100"/>
        </p:scale>
        <p:origin x="618" y="96"/>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8" d="100"/>
          <a:sy n="88" d="100"/>
        </p:scale>
        <p:origin x="303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AC49572-5098-4FC4-AF0C-4155D5E78B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8AA88ED-9106-452F-A16C-BA63DCB68E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142A3-90E2-478A-BA2C-6CC385EA1380}" type="datetimeFigureOut">
              <a:rPr lang="fr-FR" smtClean="0"/>
              <a:t>05/10/2021</a:t>
            </a:fld>
            <a:endParaRPr lang="fr-FR"/>
          </a:p>
        </p:txBody>
      </p:sp>
      <p:sp>
        <p:nvSpPr>
          <p:cNvPr id="4" name="Espace réservé du pied de page 3">
            <a:extLst>
              <a:ext uri="{FF2B5EF4-FFF2-40B4-BE49-F238E27FC236}">
                <a16:creationId xmlns:a16="http://schemas.microsoft.com/office/drawing/2014/main" id="{CCA1C77C-B810-49D7-A7A2-0F7E9D8635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4752286-8EA3-4402-A03D-C0595845B2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902C78-D536-4665-BE56-C8F556A0504A}" type="slidenum">
              <a:rPr lang="fr-FR" smtClean="0"/>
              <a:t>‹N°›</a:t>
            </a:fld>
            <a:endParaRPr lang="fr-FR"/>
          </a:p>
        </p:txBody>
      </p:sp>
    </p:spTree>
    <p:extLst>
      <p:ext uri="{BB962C8B-B14F-4D97-AF65-F5344CB8AC3E}">
        <p14:creationId xmlns:p14="http://schemas.microsoft.com/office/powerpoint/2010/main" val="1512578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F2451-6A58-4377-953A-113910610DCC}" type="datetimeFigureOut">
              <a:rPr lang="fr-FR" noProof="0" smtClean="0"/>
              <a:t>05/10/2021</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E5BA3-7562-41F3-85A3-5244B451D190}" type="slidenum">
              <a:rPr lang="fr-FR" noProof="0" smtClean="0"/>
              <a:t>‹N°›</a:t>
            </a:fld>
            <a:endParaRPr lang="fr-FR" noProof="0"/>
          </a:p>
        </p:txBody>
      </p:sp>
    </p:spTree>
    <p:extLst>
      <p:ext uri="{BB962C8B-B14F-4D97-AF65-F5344CB8AC3E}">
        <p14:creationId xmlns:p14="http://schemas.microsoft.com/office/powerpoint/2010/main" val="41523381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a:t>
            </a:fld>
            <a:endParaRPr lang="fr-FR"/>
          </a:p>
        </p:txBody>
      </p:sp>
    </p:spTree>
    <p:extLst>
      <p:ext uri="{BB962C8B-B14F-4D97-AF65-F5344CB8AC3E}">
        <p14:creationId xmlns:p14="http://schemas.microsoft.com/office/powerpoint/2010/main" val="9896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10</a:t>
            </a:fld>
            <a:endParaRPr lang="fr-FR"/>
          </a:p>
        </p:txBody>
      </p:sp>
    </p:spTree>
    <p:extLst>
      <p:ext uri="{BB962C8B-B14F-4D97-AF65-F5344CB8AC3E}">
        <p14:creationId xmlns:p14="http://schemas.microsoft.com/office/powerpoint/2010/main" val="179761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Nous devons nous positionner, nous "mentors" comme "pairs experts". Pairs car issus d'un même horizon professionnel, exerçant le même métier dans le même cadre. Experts parce que capables d'une pratique reconnue et validée dans le cadre de la conduite de classe et capables aussi de conduire une situation d'analyse et l'exploitation formatrice qui lui est associée.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11</a:t>
            </a:fld>
            <a:endParaRPr lang="fr-FR"/>
          </a:p>
        </p:txBody>
      </p:sp>
    </p:spTree>
    <p:extLst>
      <p:ext uri="{BB962C8B-B14F-4D97-AF65-F5344CB8AC3E}">
        <p14:creationId xmlns:p14="http://schemas.microsoft.com/office/powerpoint/2010/main" val="380347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Nous devons nous positionner, nous "mentors" comme "pairs experts". Pairs car issus d'un même horizon professionnel, exerçant le même métier dans le même cadre. Experts parce que capables d'une pratique reconnue et validée dans le cadre de la conduite de classe et capables aussi de conduire une situation d'analyse et l'exploitation formatrice qui lui est associée.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12</a:t>
            </a:fld>
            <a:endParaRPr lang="fr-FR"/>
          </a:p>
        </p:txBody>
      </p:sp>
    </p:spTree>
    <p:extLst>
      <p:ext uri="{BB962C8B-B14F-4D97-AF65-F5344CB8AC3E}">
        <p14:creationId xmlns:p14="http://schemas.microsoft.com/office/powerpoint/2010/main" val="2058769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multi-agenda est un outil pour appréhender le travail enseignant dans sa complexité. Une modélisation plus fine des gestes d'étayage, au cœur du métier d'enseignant est développée à travers les postures enseignantes et les postures d'élèves. </a:t>
            </a: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13</a:t>
            </a:fld>
            <a:endParaRPr lang="fr-FR"/>
          </a:p>
        </p:txBody>
      </p:sp>
    </p:spTree>
    <p:extLst>
      <p:ext uri="{BB962C8B-B14F-4D97-AF65-F5344CB8AC3E}">
        <p14:creationId xmlns:p14="http://schemas.microsoft.com/office/powerpoint/2010/main" val="373942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 </a:t>
            </a:r>
            <a:r>
              <a:rPr lang="fr-FR" b="1" dirty="0"/>
              <a:t>postures d’étayage</a:t>
            </a:r>
            <a:r>
              <a:rPr lang="fr-FR" dirty="0"/>
              <a:t> » permettent de rendre compte de la diversité des conduites de l’activité des élèves par les maîtres pendant la classe : Une </a:t>
            </a:r>
            <a:r>
              <a:rPr lang="fr-FR" b="1" dirty="0"/>
              <a:t>posture de contrôle</a:t>
            </a:r>
            <a:r>
              <a:rPr lang="fr-FR" dirty="0"/>
              <a:t> : elle vise à mettre en place un certain cadrage de la situation : par un pilotage serré de l’avancée des tâches, l’enseignant cherche à faire avancer tout le groupe en synchronie. </a:t>
            </a:r>
          </a:p>
          <a:p>
            <a:r>
              <a:rPr lang="fr-FR" dirty="0"/>
              <a:t>Une </a:t>
            </a:r>
            <a:r>
              <a:rPr lang="fr-FR" b="1" dirty="0"/>
              <a:t>posture d’accompagnement</a:t>
            </a:r>
            <a:r>
              <a:rPr lang="fr-FR" dirty="0"/>
              <a:t> : le maître apporte, de manière latérale, une aide </a:t>
            </a:r>
            <a:r>
              <a:rPr lang="fr-FR" dirty="0" err="1"/>
              <a:t>ponstuelle</a:t>
            </a:r>
            <a:r>
              <a:rPr lang="fr-FR" dirty="0"/>
              <a:t>, en partie individuelle en partie collective, en fonction de l’avancée de la tâche et des obstacles à surmonter.</a:t>
            </a:r>
          </a:p>
          <a:p>
            <a:r>
              <a:rPr lang="fr-FR" dirty="0"/>
              <a:t>Une </a:t>
            </a:r>
            <a:r>
              <a:rPr lang="fr-FR" b="1" dirty="0"/>
              <a:t>posture de lâcher-prise</a:t>
            </a:r>
            <a:r>
              <a:rPr lang="fr-FR" dirty="0"/>
              <a:t> : l’enseignant assigne aux élèves la responsabilité de leur travail et l’autorisation à expérimenter les chemins qu’ils choisissent.</a:t>
            </a:r>
          </a:p>
          <a:p>
            <a:r>
              <a:rPr lang="fr-FR" dirty="0"/>
              <a:t>Une </a:t>
            </a:r>
            <a:r>
              <a:rPr lang="fr-FR" b="1" dirty="0"/>
              <a:t>posture de sur-étayage ou contre-étayage</a:t>
            </a:r>
            <a:r>
              <a:rPr lang="fr-FR" dirty="0"/>
              <a:t> : variante de la posture de contrôle, le maître pour avancer plus vite, si la nécessité s’impose, peut aller jusqu’à faire à la place de l’élève.</a:t>
            </a:r>
          </a:p>
          <a:p>
            <a:r>
              <a:rPr lang="fr-FR" dirty="0"/>
              <a:t>Une </a:t>
            </a:r>
            <a:r>
              <a:rPr lang="fr-FR" b="1" dirty="0"/>
              <a:t>posture d’enseignement</a:t>
            </a:r>
            <a:r>
              <a:rPr lang="fr-FR" dirty="0"/>
              <a:t> : l’enseignant formule, structure les savoirs, les normes, en fait éventuellement la démonstration.</a:t>
            </a:r>
          </a:p>
          <a:p>
            <a:r>
              <a:rPr lang="fr-FR" dirty="0"/>
              <a:t>Une </a:t>
            </a:r>
            <a:r>
              <a:rPr lang="fr-FR" b="1" dirty="0"/>
              <a:t>posture dite du « magicien »</a:t>
            </a:r>
            <a:r>
              <a:rPr lang="fr-FR" dirty="0"/>
              <a:t> : par des jeux, des gestes théâtraux, des récits frappants, l’enseignant capte momentanément l’attention des élèves.</a:t>
            </a:r>
          </a:p>
          <a:p>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14</a:t>
            </a:fld>
            <a:endParaRPr lang="fr-FR"/>
          </a:p>
        </p:txBody>
      </p:sp>
    </p:spTree>
    <p:extLst>
      <p:ext uri="{BB962C8B-B14F-4D97-AF65-F5344CB8AC3E}">
        <p14:creationId xmlns:p14="http://schemas.microsoft.com/office/powerpoint/2010/main" val="100338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 </a:t>
            </a:r>
            <a:r>
              <a:rPr lang="fr-FR" b="1" dirty="0"/>
              <a:t>postures d’étayage</a:t>
            </a:r>
            <a:r>
              <a:rPr lang="fr-FR" dirty="0"/>
              <a:t> » permettent de rendre compte de la diversité des conduites de l’activité des élèves par les maîtres pendant la classe : Une </a:t>
            </a:r>
            <a:r>
              <a:rPr lang="fr-FR" b="1" dirty="0"/>
              <a:t>posture de contrôle</a:t>
            </a:r>
            <a:r>
              <a:rPr lang="fr-FR" dirty="0"/>
              <a:t> : elle vise à mettre en place un certain cadrage de la situation : par un pilotage serré de l’avancée des tâches, l’enseignant cherche à faire avancer tout le groupe en synchronie. </a:t>
            </a:r>
          </a:p>
          <a:p>
            <a:r>
              <a:rPr lang="fr-FR" dirty="0"/>
              <a:t>Une </a:t>
            </a:r>
            <a:r>
              <a:rPr lang="fr-FR" b="1" dirty="0"/>
              <a:t>posture d’accompagnement</a:t>
            </a:r>
            <a:r>
              <a:rPr lang="fr-FR" dirty="0"/>
              <a:t> : le maître apporte, de manière latérale, une aide </a:t>
            </a:r>
            <a:r>
              <a:rPr lang="fr-FR" dirty="0" err="1"/>
              <a:t>ponstuelle</a:t>
            </a:r>
            <a:r>
              <a:rPr lang="fr-FR" dirty="0"/>
              <a:t>, en partie individuelle en partie collective, en fonction de l’avancée de la tâche et des obstacles à surmonter.</a:t>
            </a:r>
          </a:p>
          <a:p>
            <a:r>
              <a:rPr lang="fr-FR" dirty="0"/>
              <a:t>Une </a:t>
            </a:r>
            <a:r>
              <a:rPr lang="fr-FR" b="1" dirty="0"/>
              <a:t>posture de lâcher-prise</a:t>
            </a:r>
            <a:r>
              <a:rPr lang="fr-FR" dirty="0"/>
              <a:t> : l’enseignant assigne aux élèves la responsabilité de leur travail et l’autorisation à expérimenter les chemins qu’ils choisissent.</a:t>
            </a:r>
          </a:p>
          <a:p>
            <a:r>
              <a:rPr lang="fr-FR" dirty="0"/>
              <a:t>Une </a:t>
            </a:r>
            <a:r>
              <a:rPr lang="fr-FR" b="1" dirty="0"/>
              <a:t>posture de sur-étayage ou contre-étayage</a:t>
            </a:r>
            <a:r>
              <a:rPr lang="fr-FR" dirty="0"/>
              <a:t> : variante de la posture de contrôle, le maître pour avancer plus vite, si la nécessité s’impose, peut aller jusqu’à faire à la place de l’élève.</a:t>
            </a:r>
          </a:p>
          <a:p>
            <a:r>
              <a:rPr lang="fr-FR" dirty="0"/>
              <a:t>Une </a:t>
            </a:r>
            <a:r>
              <a:rPr lang="fr-FR" b="1" dirty="0"/>
              <a:t>posture d’enseignement</a:t>
            </a:r>
            <a:r>
              <a:rPr lang="fr-FR" dirty="0"/>
              <a:t> : l’enseignant formule, structure les savoirs, les normes, en fait éventuellement la démonstration.</a:t>
            </a:r>
          </a:p>
          <a:p>
            <a:r>
              <a:rPr lang="fr-FR" dirty="0"/>
              <a:t>Une </a:t>
            </a:r>
            <a:r>
              <a:rPr lang="fr-FR" b="1" dirty="0"/>
              <a:t>posture dite du « magicien »</a:t>
            </a:r>
            <a:r>
              <a:rPr lang="fr-FR" dirty="0"/>
              <a:t> : par des jeux, des gestes théâtraux, des récits frappants, l’enseignant capte momentanément l’attention des élèves.</a:t>
            </a:r>
          </a:p>
          <a:p>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15</a:t>
            </a:fld>
            <a:endParaRPr lang="fr-FR"/>
          </a:p>
        </p:txBody>
      </p:sp>
    </p:spTree>
    <p:extLst>
      <p:ext uri="{BB962C8B-B14F-4D97-AF65-F5344CB8AC3E}">
        <p14:creationId xmlns:p14="http://schemas.microsoft.com/office/powerpoint/2010/main" val="3333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Chez les élèves, cinq postures traduisant l’engagement des élèves dans les tâches ont été identifiées. Les élèves les plus en réussite disposent d’une gamme plus variés de postures et savent en changer devant la difficulté :</a:t>
            </a:r>
          </a:p>
          <a:p>
            <a:r>
              <a:rPr lang="fr-FR" dirty="0"/>
              <a:t>La </a:t>
            </a:r>
            <a:r>
              <a:rPr lang="fr-FR" b="1" dirty="0"/>
              <a:t>posture première</a:t>
            </a:r>
            <a:r>
              <a:rPr lang="fr-FR" dirty="0"/>
              <a:t> correspond à la manière dont les élèves se lancent dans la tâche sans trop réfléchir.</a:t>
            </a:r>
          </a:p>
          <a:p>
            <a:r>
              <a:rPr lang="fr-FR" dirty="0"/>
              <a:t>La </a:t>
            </a:r>
            <a:r>
              <a:rPr lang="fr-FR" b="1" dirty="0"/>
              <a:t>posture ludique-créative</a:t>
            </a:r>
            <a:r>
              <a:rPr lang="fr-FR" dirty="0"/>
              <a:t> traduit la tentation toujours latente et plus ou moins assurée de détourner la tâche ou de la </a:t>
            </a:r>
            <a:r>
              <a:rPr lang="fr-FR" dirty="0" err="1"/>
              <a:t>re-prescrire</a:t>
            </a:r>
            <a:r>
              <a:rPr lang="fr-FR" dirty="0"/>
              <a:t> à son gré.</a:t>
            </a:r>
          </a:p>
          <a:p>
            <a:r>
              <a:rPr lang="fr-FR" dirty="0"/>
              <a:t>La </a:t>
            </a:r>
            <a:r>
              <a:rPr lang="fr-FR" b="1" dirty="0"/>
              <a:t>posture réflexive</a:t>
            </a:r>
            <a:r>
              <a:rPr lang="fr-FR" dirty="0"/>
              <a:t> est celle qui permet à l’élève non seulement d’être dans l’agir mais de revenir sur cet agir, de le « secondariser » pour en comprendre les finalités, les ratés, les apports.</a:t>
            </a:r>
          </a:p>
          <a:p>
            <a:r>
              <a:rPr lang="fr-FR" dirty="0"/>
              <a:t>La </a:t>
            </a:r>
            <a:r>
              <a:rPr lang="fr-FR" b="1" dirty="0"/>
              <a:t>posture de refus</a:t>
            </a:r>
            <a:r>
              <a:rPr lang="fr-FR" dirty="0"/>
              <a:t> : refus de faire, d’apprendre, refus de se conformer est toujours un indicateur à prendre au sérieux qui renvoie souvent à des problèmes identitaires, psycho-affectifs, à des violences symboliques ou réelles subies par les élèves.</a:t>
            </a:r>
          </a:p>
          <a:p>
            <a:r>
              <a:rPr lang="fr-FR" dirty="0"/>
              <a:t>La </a:t>
            </a:r>
            <a:r>
              <a:rPr lang="fr-FR" b="1" dirty="0"/>
              <a:t>posture scolaire</a:t>
            </a:r>
            <a:r>
              <a:rPr lang="fr-FR" dirty="0"/>
              <a:t> caractérise davantage la manière dont l’élève essaie avant tout de rentrer dans les normes scolaires attendues, tente de se caler dans les attentes du maître. </a:t>
            </a:r>
          </a:p>
          <a:p>
            <a:endParaRPr lang="fr-FR" dirty="0"/>
          </a:p>
          <a:p>
            <a:r>
              <a:rPr lang="fr-FR" sz="1200" kern="1200" dirty="0">
                <a:solidFill>
                  <a:schemeClr val="tx1"/>
                </a:solidFill>
                <a:latin typeface="+mn-lt"/>
                <a:ea typeface="+mn-ea"/>
                <a:cs typeface="+mn-cs"/>
              </a:rPr>
              <a:t>Les élèves des milieux favorisés sont à 70 % dans un jeu</a:t>
            </a:r>
          </a:p>
          <a:p>
            <a:r>
              <a:rPr lang="fr-FR" sz="1200" kern="1200" dirty="0">
                <a:solidFill>
                  <a:schemeClr val="tx1"/>
                </a:solidFill>
                <a:latin typeface="+mn-lt"/>
                <a:ea typeface="+mn-ea"/>
                <a:cs typeface="+mn-cs"/>
              </a:rPr>
              <a:t>de 3 à 4 postures : ludique, première, réflexive,</a:t>
            </a:r>
          </a:p>
          <a:p>
            <a:r>
              <a:rPr lang="fr-FR" sz="1200" kern="1200" dirty="0">
                <a:solidFill>
                  <a:schemeClr val="tx1"/>
                </a:solidFill>
                <a:latin typeface="+mn-lt"/>
                <a:ea typeface="+mn-ea"/>
                <a:cs typeface="+mn-cs"/>
              </a:rPr>
              <a:t>Scolaire</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Les élèves de milieux défavorisés sont à 70% dans</a:t>
            </a:r>
          </a:p>
          <a:p>
            <a:r>
              <a:rPr lang="fr-FR" sz="1200" kern="1200" dirty="0">
                <a:solidFill>
                  <a:schemeClr val="tx1"/>
                </a:solidFill>
                <a:latin typeface="+mn-lt"/>
                <a:ea typeface="+mn-ea"/>
                <a:cs typeface="+mn-cs"/>
              </a:rPr>
              <a:t>deux postures : scolaire et première.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16</a:t>
            </a:fld>
            <a:endParaRPr lang="fr-FR"/>
          </a:p>
        </p:txBody>
      </p:sp>
    </p:spTree>
    <p:extLst>
      <p:ext uri="{BB962C8B-B14F-4D97-AF65-F5344CB8AC3E}">
        <p14:creationId xmlns:p14="http://schemas.microsoft.com/office/powerpoint/2010/main" val="240295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17</a:t>
            </a:fld>
            <a:endParaRPr lang="fr-FR"/>
          </a:p>
        </p:txBody>
      </p:sp>
    </p:spTree>
    <p:extLst>
      <p:ext uri="{BB962C8B-B14F-4D97-AF65-F5344CB8AC3E}">
        <p14:creationId xmlns:p14="http://schemas.microsoft.com/office/powerpoint/2010/main" val="204222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t>
            </a:r>
            <a:r>
              <a:rPr lang="fr-FR" b="1" dirty="0"/>
              <a:t>gestes professionnels de l'enseignant</a:t>
            </a:r>
            <a:br>
              <a:rPr lang="fr-FR" dirty="0"/>
            </a:br>
            <a:br>
              <a:rPr lang="fr-FR" dirty="0"/>
            </a:br>
            <a:r>
              <a:rPr lang="fr-FR" dirty="0"/>
              <a:t>Ils visent à engager activement les élèves dans la tâche proposée, à maintenir leur motivation tout au long de l'activité et à favoriser la régulation. Ils relèvent à la fois de la communication verbale et non verbale en situation.</a:t>
            </a: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18</a:t>
            </a:fld>
            <a:endParaRPr lang="fr-FR"/>
          </a:p>
        </p:txBody>
      </p:sp>
    </p:spTree>
    <p:extLst>
      <p:ext uri="{BB962C8B-B14F-4D97-AF65-F5344CB8AC3E}">
        <p14:creationId xmlns:p14="http://schemas.microsoft.com/office/powerpoint/2010/main" val="1293486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19</a:t>
            </a:fld>
            <a:endParaRPr lang="fr-FR"/>
          </a:p>
        </p:txBody>
      </p:sp>
    </p:spTree>
    <p:extLst>
      <p:ext uri="{BB962C8B-B14F-4D97-AF65-F5344CB8AC3E}">
        <p14:creationId xmlns:p14="http://schemas.microsoft.com/office/powerpoint/2010/main" val="263410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a:t>
            </a:fld>
            <a:endParaRPr lang="fr-FR"/>
          </a:p>
        </p:txBody>
      </p:sp>
    </p:spTree>
    <p:extLst>
      <p:ext uri="{BB962C8B-B14F-4D97-AF65-F5344CB8AC3E}">
        <p14:creationId xmlns:p14="http://schemas.microsoft.com/office/powerpoint/2010/main" val="2131872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20</a:t>
            </a:fld>
            <a:endParaRPr lang="fr-FR"/>
          </a:p>
        </p:txBody>
      </p:sp>
    </p:spTree>
    <p:extLst>
      <p:ext uri="{BB962C8B-B14F-4D97-AF65-F5344CB8AC3E}">
        <p14:creationId xmlns:p14="http://schemas.microsoft.com/office/powerpoint/2010/main" val="2946575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21</a:t>
            </a:fld>
            <a:endParaRPr lang="fr-FR"/>
          </a:p>
        </p:txBody>
      </p:sp>
    </p:spTree>
    <p:extLst>
      <p:ext uri="{BB962C8B-B14F-4D97-AF65-F5344CB8AC3E}">
        <p14:creationId xmlns:p14="http://schemas.microsoft.com/office/powerpoint/2010/main" val="305890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22</a:t>
            </a:fld>
            <a:endParaRPr lang="fr-FR"/>
          </a:p>
        </p:txBody>
      </p:sp>
    </p:spTree>
    <p:extLst>
      <p:ext uri="{BB962C8B-B14F-4D97-AF65-F5344CB8AC3E}">
        <p14:creationId xmlns:p14="http://schemas.microsoft.com/office/powerpoint/2010/main" val="1810630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23</a:t>
            </a:fld>
            <a:endParaRPr lang="fr-FR"/>
          </a:p>
        </p:txBody>
      </p:sp>
    </p:spTree>
    <p:extLst>
      <p:ext uri="{BB962C8B-B14F-4D97-AF65-F5344CB8AC3E}">
        <p14:creationId xmlns:p14="http://schemas.microsoft.com/office/powerpoint/2010/main" val="1070967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24</a:t>
            </a:fld>
            <a:endParaRPr lang="fr-FR"/>
          </a:p>
        </p:txBody>
      </p:sp>
    </p:spTree>
    <p:extLst>
      <p:ext uri="{BB962C8B-B14F-4D97-AF65-F5344CB8AC3E}">
        <p14:creationId xmlns:p14="http://schemas.microsoft.com/office/powerpoint/2010/main" val="4189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25</a:t>
            </a:fld>
            <a:endParaRPr lang="fr-FR"/>
          </a:p>
        </p:txBody>
      </p:sp>
    </p:spTree>
    <p:extLst>
      <p:ext uri="{BB962C8B-B14F-4D97-AF65-F5344CB8AC3E}">
        <p14:creationId xmlns:p14="http://schemas.microsoft.com/office/powerpoint/2010/main" val="2477999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26</a:t>
            </a:fld>
            <a:endParaRPr lang="fr-FR"/>
          </a:p>
        </p:txBody>
      </p:sp>
    </p:spTree>
    <p:extLst>
      <p:ext uri="{BB962C8B-B14F-4D97-AF65-F5344CB8AC3E}">
        <p14:creationId xmlns:p14="http://schemas.microsoft.com/office/powerpoint/2010/main" val="3102161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27</a:t>
            </a:fld>
            <a:endParaRPr lang="fr-FR"/>
          </a:p>
        </p:txBody>
      </p:sp>
    </p:spTree>
    <p:extLst>
      <p:ext uri="{BB962C8B-B14F-4D97-AF65-F5344CB8AC3E}">
        <p14:creationId xmlns:p14="http://schemas.microsoft.com/office/powerpoint/2010/main" val="225813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28</a:t>
            </a:fld>
            <a:endParaRPr lang="fr-FR"/>
          </a:p>
        </p:txBody>
      </p:sp>
    </p:spTree>
    <p:extLst>
      <p:ext uri="{BB962C8B-B14F-4D97-AF65-F5344CB8AC3E}">
        <p14:creationId xmlns:p14="http://schemas.microsoft.com/office/powerpoint/2010/main" val="2504293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29</a:t>
            </a:fld>
            <a:endParaRPr lang="fr-FR"/>
          </a:p>
        </p:txBody>
      </p:sp>
    </p:spTree>
    <p:extLst>
      <p:ext uri="{BB962C8B-B14F-4D97-AF65-F5344CB8AC3E}">
        <p14:creationId xmlns:p14="http://schemas.microsoft.com/office/powerpoint/2010/main" val="385055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a:t>
            </a:fld>
            <a:endParaRPr lang="fr-FR"/>
          </a:p>
        </p:txBody>
      </p:sp>
    </p:spTree>
    <p:extLst>
      <p:ext uri="{BB962C8B-B14F-4D97-AF65-F5344CB8AC3E}">
        <p14:creationId xmlns:p14="http://schemas.microsoft.com/office/powerpoint/2010/main" val="564318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30</a:t>
            </a:fld>
            <a:endParaRPr lang="fr-FR"/>
          </a:p>
        </p:txBody>
      </p:sp>
    </p:spTree>
    <p:extLst>
      <p:ext uri="{BB962C8B-B14F-4D97-AF65-F5344CB8AC3E}">
        <p14:creationId xmlns:p14="http://schemas.microsoft.com/office/powerpoint/2010/main" val="3555467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31</a:t>
            </a:fld>
            <a:endParaRPr lang="fr-FR"/>
          </a:p>
        </p:txBody>
      </p:sp>
    </p:spTree>
    <p:extLst>
      <p:ext uri="{BB962C8B-B14F-4D97-AF65-F5344CB8AC3E}">
        <p14:creationId xmlns:p14="http://schemas.microsoft.com/office/powerpoint/2010/main" val="2608758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32</a:t>
            </a:fld>
            <a:endParaRPr lang="fr-FR"/>
          </a:p>
        </p:txBody>
      </p:sp>
    </p:spTree>
    <p:extLst>
      <p:ext uri="{BB962C8B-B14F-4D97-AF65-F5344CB8AC3E}">
        <p14:creationId xmlns:p14="http://schemas.microsoft.com/office/powerpoint/2010/main" val="1132924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33</a:t>
            </a:fld>
            <a:endParaRPr lang="fr-FR"/>
          </a:p>
        </p:txBody>
      </p:sp>
    </p:spTree>
    <p:extLst>
      <p:ext uri="{BB962C8B-B14F-4D97-AF65-F5344CB8AC3E}">
        <p14:creationId xmlns:p14="http://schemas.microsoft.com/office/powerpoint/2010/main" val="1720909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34</a:t>
            </a:fld>
            <a:endParaRPr lang="fr-FR"/>
          </a:p>
        </p:txBody>
      </p:sp>
    </p:spTree>
    <p:extLst>
      <p:ext uri="{BB962C8B-B14F-4D97-AF65-F5344CB8AC3E}">
        <p14:creationId xmlns:p14="http://schemas.microsoft.com/office/powerpoint/2010/main" val="4172217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35</a:t>
            </a:fld>
            <a:endParaRPr lang="fr-FR"/>
          </a:p>
        </p:txBody>
      </p:sp>
    </p:spTree>
    <p:extLst>
      <p:ext uri="{BB962C8B-B14F-4D97-AF65-F5344CB8AC3E}">
        <p14:creationId xmlns:p14="http://schemas.microsoft.com/office/powerpoint/2010/main" val="1043302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36</a:t>
            </a:fld>
            <a:endParaRPr lang="fr-FR"/>
          </a:p>
        </p:txBody>
      </p:sp>
    </p:spTree>
    <p:extLst>
      <p:ext uri="{BB962C8B-B14F-4D97-AF65-F5344CB8AC3E}">
        <p14:creationId xmlns:p14="http://schemas.microsoft.com/office/powerpoint/2010/main" val="1021156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37</a:t>
            </a:fld>
            <a:endParaRPr lang="fr-FR"/>
          </a:p>
        </p:txBody>
      </p:sp>
    </p:spTree>
    <p:extLst>
      <p:ext uri="{BB962C8B-B14F-4D97-AF65-F5344CB8AC3E}">
        <p14:creationId xmlns:p14="http://schemas.microsoft.com/office/powerpoint/2010/main" val="3447504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latin typeface="+mn-lt"/>
                <a:ea typeface="+mn-ea"/>
                <a:cs typeface="+mn-cs"/>
              </a:rPr>
              <a:t>Les PES ont souvent comme stratégie de secours ou de survie de se replier sur les seules pratiques qu'ils pensent maîtriser ou sur celles qu'ils ont connues comme élèves, ce qui génère de vives tensions, voire des contradictions avec le modèle avancé en formation initiale.</a:t>
            </a:r>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38</a:t>
            </a:fld>
            <a:endParaRPr lang="fr-FR"/>
          </a:p>
        </p:txBody>
      </p:sp>
    </p:spTree>
    <p:extLst>
      <p:ext uri="{BB962C8B-B14F-4D97-AF65-F5344CB8AC3E}">
        <p14:creationId xmlns:p14="http://schemas.microsoft.com/office/powerpoint/2010/main" val="493343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latin typeface="+mn-lt"/>
                <a:ea typeface="+mn-ea"/>
                <a:cs typeface="+mn-cs"/>
              </a:rPr>
              <a:t>Nous devons nous positionner, nous "mentors" comme "pairs experts". Pairs car issus d'un même horizon professionnel, exerçant le même métier dans le même cadre. Experts parce que capables d'une pratique reconnue et validée dans le cadre de la conduite de classe et capables aussi de conduire une situation d'analyse et l'exploitation formatrice qui lui est associée. </a:t>
            </a:r>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39</a:t>
            </a:fld>
            <a:endParaRPr lang="fr-FR"/>
          </a:p>
        </p:txBody>
      </p:sp>
    </p:spTree>
    <p:extLst>
      <p:ext uri="{BB962C8B-B14F-4D97-AF65-F5344CB8AC3E}">
        <p14:creationId xmlns:p14="http://schemas.microsoft.com/office/powerpoint/2010/main" val="10022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a:t>
            </a:fld>
            <a:endParaRPr lang="fr-FR"/>
          </a:p>
        </p:txBody>
      </p:sp>
    </p:spTree>
    <p:extLst>
      <p:ext uri="{BB962C8B-B14F-4D97-AF65-F5344CB8AC3E}">
        <p14:creationId xmlns:p14="http://schemas.microsoft.com/office/powerpoint/2010/main" val="346930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40</a:t>
            </a:fld>
            <a:endParaRPr lang="fr-FR"/>
          </a:p>
        </p:txBody>
      </p:sp>
    </p:spTree>
    <p:extLst>
      <p:ext uri="{BB962C8B-B14F-4D97-AF65-F5344CB8AC3E}">
        <p14:creationId xmlns:p14="http://schemas.microsoft.com/office/powerpoint/2010/main" val="2569325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41</a:t>
            </a:fld>
            <a:endParaRPr lang="fr-FR"/>
          </a:p>
        </p:txBody>
      </p:sp>
    </p:spTree>
    <p:extLst>
      <p:ext uri="{BB962C8B-B14F-4D97-AF65-F5344CB8AC3E}">
        <p14:creationId xmlns:p14="http://schemas.microsoft.com/office/powerpoint/2010/main" val="3070994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42</a:t>
            </a:fld>
            <a:endParaRPr lang="fr-FR"/>
          </a:p>
        </p:txBody>
      </p:sp>
    </p:spTree>
    <p:extLst>
      <p:ext uri="{BB962C8B-B14F-4D97-AF65-F5344CB8AC3E}">
        <p14:creationId xmlns:p14="http://schemas.microsoft.com/office/powerpoint/2010/main" val="1214073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43</a:t>
            </a:fld>
            <a:endParaRPr lang="fr-FR"/>
          </a:p>
        </p:txBody>
      </p:sp>
    </p:spTree>
    <p:extLst>
      <p:ext uri="{BB962C8B-B14F-4D97-AF65-F5344CB8AC3E}">
        <p14:creationId xmlns:p14="http://schemas.microsoft.com/office/powerpoint/2010/main" val="3928362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44</a:t>
            </a:fld>
            <a:endParaRPr lang="fr-FR"/>
          </a:p>
        </p:txBody>
      </p:sp>
    </p:spTree>
    <p:extLst>
      <p:ext uri="{BB962C8B-B14F-4D97-AF65-F5344CB8AC3E}">
        <p14:creationId xmlns:p14="http://schemas.microsoft.com/office/powerpoint/2010/main" val="3521285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45</a:t>
            </a:fld>
            <a:endParaRPr lang="fr-FR"/>
          </a:p>
        </p:txBody>
      </p:sp>
    </p:spTree>
    <p:extLst>
      <p:ext uri="{BB962C8B-B14F-4D97-AF65-F5344CB8AC3E}">
        <p14:creationId xmlns:p14="http://schemas.microsoft.com/office/powerpoint/2010/main" val="3889839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46</a:t>
            </a:fld>
            <a:endParaRPr lang="fr-FR"/>
          </a:p>
        </p:txBody>
      </p:sp>
    </p:spTree>
    <p:extLst>
      <p:ext uri="{BB962C8B-B14F-4D97-AF65-F5344CB8AC3E}">
        <p14:creationId xmlns:p14="http://schemas.microsoft.com/office/powerpoint/2010/main" val="747275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piège de cette relation de proximité, relation impliquante, c’est la tentation de faire à la place, ce qui n’a jamais rien fait avancer, et qui au contraire, peut installer l’accompagné dans un sentiment d’incapacité.</a:t>
            </a:r>
          </a:p>
          <a:p>
            <a:r>
              <a:rPr lang="fr-FR" sz="1200" kern="1200" dirty="0">
                <a:solidFill>
                  <a:schemeClr val="tx1"/>
                </a:solidFill>
                <a:latin typeface="+mn-lt"/>
                <a:ea typeface="+mn-ea"/>
                <a:cs typeface="+mn-cs"/>
              </a:rPr>
              <a:t>Notion de "zone proximale de développement" de Vygotski. Inutile de travailler loin de ce que sait faire votre stagiaire. Il faut repartir de ce qui est "déjà là" et profiter du travail d'interactions que vous allez pouvoir offrir pour faire avancer, dans cet étayage, votre collègue.</a:t>
            </a:r>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47</a:t>
            </a:fld>
            <a:endParaRPr lang="fr-FR"/>
          </a:p>
        </p:txBody>
      </p:sp>
    </p:spTree>
    <p:extLst>
      <p:ext uri="{BB962C8B-B14F-4D97-AF65-F5344CB8AC3E}">
        <p14:creationId xmlns:p14="http://schemas.microsoft.com/office/powerpoint/2010/main" val="1285466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piège de cette relation de proximité, relation impliquante, c’est la tentation de faire à la place, ce qui n’a jamais rien fait avancer, et qui au contraire, peut installer l’accompagné dans un sentiment d’incapacité.</a:t>
            </a:r>
          </a:p>
          <a:p>
            <a:r>
              <a:rPr lang="fr-FR" sz="1200" kern="1200" dirty="0">
                <a:solidFill>
                  <a:schemeClr val="tx1"/>
                </a:solidFill>
                <a:latin typeface="+mn-lt"/>
                <a:ea typeface="+mn-ea"/>
                <a:cs typeface="+mn-cs"/>
              </a:rPr>
              <a:t>Notion de "zone proximale de développement" de Vygotski. Inutile de travailler loin de ce que sait faire votre stagiaire. Il faut repartir de ce qui est "déjà là" et profiter du travail d'interactions que vous allez pouvoir offrir pour faire avancer, dans cet étayage, votre collègue.</a:t>
            </a:r>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48</a:t>
            </a:fld>
            <a:endParaRPr lang="fr-FR"/>
          </a:p>
        </p:txBody>
      </p:sp>
    </p:spTree>
    <p:extLst>
      <p:ext uri="{BB962C8B-B14F-4D97-AF65-F5344CB8AC3E}">
        <p14:creationId xmlns:p14="http://schemas.microsoft.com/office/powerpoint/2010/main" val="38981160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49</a:t>
            </a:fld>
            <a:endParaRPr lang="fr-FR"/>
          </a:p>
        </p:txBody>
      </p:sp>
    </p:spTree>
    <p:extLst>
      <p:ext uri="{BB962C8B-B14F-4D97-AF65-F5344CB8AC3E}">
        <p14:creationId xmlns:p14="http://schemas.microsoft.com/office/powerpoint/2010/main" val="1155068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rtlCol="0"/>
          <a:lstStyle/>
          <a:p>
            <a:pPr rtl="0"/>
            <a:fld id="{F07F282E-55F5-4803-B60F-09BA4600E538}" type="slidenum">
              <a:rPr lang="fr-FR" smtClean="0"/>
              <a:t>5</a:t>
            </a:fld>
            <a:endParaRPr lang="fr-FR" dirty="0"/>
          </a:p>
        </p:txBody>
      </p:sp>
      <p:sp>
        <p:nvSpPr>
          <p:cNvPr id="5" name="Espace réservé de la date 4">
            <a:extLst>
              <a:ext uri="{FF2B5EF4-FFF2-40B4-BE49-F238E27FC236}">
                <a16:creationId xmlns:a16="http://schemas.microsoft.com/office/drawing/2014/main" id="{81C24460-CAD3-4B56-8BDC-5E8277E9E56A}"/>
              </a:ext>
            </a:extLst>
          </p:cNvPr>
          <p:cNvSpPr>
            <a:spLocks noGrp="1"/>
          </p:cNvSpPr>
          <p:nvPr>
            <p:ph type="dt" idx="1"/>
          </p:nvPr>
        </p:nvSpPr>
        <p:spPr/>
        <p:txBody>
          <a:bodyPr/>
          <a:lstStyle/>
          <a:p>
            <a:pPr rtl="0"/>
            <a:fld id="{A2C41D51-38B3-492F-B1F3-694789ACA113}" type="datetime1">
              <a:rPr lang="fr-FR" smtClean="0"/>
              <a:t>05/10/2021</a:t>
            </a:fld>
            <a:endParaRPr lang="fr-FR" dirty="0"/>
          </a:p>
        </p:txBody>
      </p:sp>
    </p:spTree>
    <p:extLst>
      <p:ext uri="{BB962C8B-B14F-4D97-AF65-F5344CB8AC3E}">
        <p14:creationId xmlns:p14="http://schemas.microsoft.com/office/powerpoint/2010/main" val="1073023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50</a:t>
            </a:fld>
            <a:endParaRPr lang="fr-FR"/>
          </a:p>
        </p:txBody>
      </p:sp>
    </p:spTree>
    <p:extLst>
      <p:ext uri="{BB962C8B-B14F-4D97-AF65-F5344CB8AC3E}">
        <p14:creationId xmlns:p14="http://schemas.microsoft.com/office/powerpoint/2010/main" val="3679738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51</a:t>
            </a:fld>
            <a:endParaRPr lang="fr-FR"/>
          </a:p>
        </p:txBody>
      </p:sp>
    </p:spTree>
    <p:extLst>
      <p:ext uri="{BB962C8B-B14F-4D97-AF65-F5344CB8AC3E}">
        <p14:creationId xmlns:p14="http://schemas.microsoft.com/office/powerpoint/2010/main" val="3778477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noProof="0" smtClean="0"/>
              <a:t>52</a:t>
            </a:fld>
            <a:endParaRPr lang="fr-FR" noProof="0"/>
          </a:p>
        </p:txBody>
      </p:sp>
    </p:spTree>
    <p:extLst>
      <p:ext uri="{BB962C8B-B14F-4D97-AF65-F5344CB8AC3E}">
        <p14:creationId xmlns:p14="http://schemas.microsoft.com/office/powerpoint/2010/main" val="30860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Epreuve one shot/ Artificielle/ Part d’aléatoire</a:t>
            </a: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6</a:t>
            </a:fld>
            <a:endParaRPr lang="fr-FR"/>
          </a:p>
        </p:txBody>
      </p:sp>
    </p:spTree>
    <p:extLst>
      <p:ext uri="{BB962C8B-B14F-4D97-AF65-F5344CB8AC3E}">
        <p14:creationId xmlns:p14="http://schemas.microsoft.com/office/powerpoint/2010/main" val="267320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7</a:t>
            </a:fld>
            <a:endParaRPr lang="fr-FR"/>
          </a:p>
        </p:txBody>
      </p:sp>
    </p:spTree>
    <p:extLst>
      <p:ext uri="{BB962C8B-B14F-4D97-AF65-F5344CB8AC3E}">
        <p14:creationId xmlns:p14="http://schemas.microsoft.com/office/powerpoint/2010/main" val="129066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8</a:t>
            </a:fld>
            <a:endParaRPr lang="fr-FR"/>
          </a:p>
        </p:txBody>
      </p:sp>
    </p:spTree>
    <p:extLst>
      <p:ext uri="{BB962C8B-B14F-4D97-AF65-F5344CB8AC3E}">
        <p14:creationId xmlns:p14="http://schemas.microsoft.com/office/powerpoint/2010/main" val="3259631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latin typeface="+mn-lt"/>
                <a:ea typeface="+mn-ea"/>
                <a:cs typeface="+mn-cs"/>
              </a:rPr>
              <a:t>Notre action visera à permettre aux PES de dépasser le sentiment d'incompétence qui les submerge souvent.</a:t>
            </a:r>
          </a:p>
          <a:p>
            <a:r>
              <a:rPr lang="fr-FR" sz="1200" kern="1200" dirty="0">
                <a:solidFill>
                  <a:schemeClr val="tx1"/>
                </a:solidFill>
                <a:latin typeface="+mn-lt"/>
                <a:ea typeface="+mn-ea"/>
                <a:cs typeface="+mn-cs"/>
              </a:rPr>
              <a:t>1 enseignant sur 100 démissionne lors de la formation. Ses chiffres sont de l'ordre de 15 à 20% au Canada.</a:t>
            </a:r>
          </a:p>
          <a:p>
            <a:r>
              <a:rPr lang="fr-FR" sz="1200" kern="1200" dirty="0">
                <a:solidFill>
                  <a:schemeClr val="tx1"/>
                </a:solidFill>
                <a:latin typeface="+mn-lt"/>
                <a:ea typeface="+mn-ea"/>
                <a:cs typeface="+mn-cs"/>
              </a:rPr>
              <a:t>Un enseignant qui se sent en sécurité et outillé peut avoir recours à plus de 30 stratégies professionnelles quand un sujet usé ou en tension, ou brûlé" comme disent les Canadiens, n'a plus recours qu'à 5 stratégies souvent stéréotypées et donc peu adaptées à la diversité des situations de classe.</a:t>
            </a:r>
            <a:endParaRPr lang="fr-FR" dirty="0"/>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9</a:t>
            </a:fld>
            <a:endParaRPr lang="fr-FR"/>
          </a:p>
        </p:txBody>
      </p:sp>
    </p:spTree>
    <p:extLst>
      <p:ext uri="{BB962C8B-B14F-4D97-AF65-F5344CB8AC3E}">
        <p14:creationId xmlns:p14="http://schemas.microsoft.com/office/powerpoint/2010/main" val="110196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Espace réservé d’imag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fr-FR" noProof="0"/>
              <a:t>Insérer une image</a:t>
            </a:r>
          </a:p>
        </p:txBody>
      </p:sp>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fr-FR" noProof="0"/>
              <a:t>Sous-titre</a:t>
            </a:r>
          </a:p>
        </p:txBody>
      </p:sp>
      <p:grpSp>
        <p:nvGrpSpPr>
          <p:cNvPr id="6" name="Groupe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Oval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Oval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rtl="0"/>
              <a:t>‹N°›</a:t>
            </a:fld>
            <a:endParaRPr lang="fr-FR" sz="1200" noProof="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exte Images_Important 01">
    <p:spTree>
      <p:nvGrpSpPr>
        <p:cNvPr id="1" name=""/>
        <p:cNvGrpSpPr/>
        <p:nvPr/>
      </p:nvGrpSpPr>
      <p:grpSpPr>
        <a:xfrm>
          <a:off x="0" y="0"/>
          <a:ext cx="0" cy="0"/>
          <a:chOff x="0" y="0"/>
          <a:chExt cx="0" cy="0"/>
        </a:xfrm>
      </p:grpSpPr>
      <p:sp>
        <p:nvSpPr>
          <p:cNvPr id="17" name="Espace réservé d’image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fr-FR" noProof="0"/>
              <a:t>Insérer une image</a:t>
            </a:r>
          </a:p>
        </p:txBody>
      </p:sp>
      <p:sp>
        <p:nvSpPr>
          <p:cNvPr id="12" name="Espace réservé d’image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fr-FR" noProof="0"/>
              <a:t>Insérer une image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fr-FR" noProof="0"/>
              <a:t>Modifiez les styles du texte du masque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fr-FR" noProof="0"/>
              <a:t>Modifiez le style du titre</a:t>
            </a:r>
          </a:p>
        </p:txBody>
      </p:sp>
      <p:sp>
        <p:nvSpPr>
          <p:cNvPr id="20" name="Espace réservé du numéro de diapositive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rtl="0"/>
              <a:t>‹N°›</a:t>
            </a:fld>
            <a:endParaRPr lang="fr-FR" noProof="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Ovale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5" name="Espace réservé du numéro de diapositive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rtl="0"/>
              <a:t>‹N°›</a:t>
            </a:fld>
            <a:endParaRPr lang="fr-FR" noProof="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écision">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0" name="Titr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fr-FR" noProof="0" dirty="0"/>
              <a:t>TITRE</a:t>
            </a:r>
          </a:p>
        </p:txBody>
      </p:sp>
      <p:sp>
        <p:nvSpPr>
          <p:cNvPr id="17" name="Espace réservé du texte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Nom</a:t>
            </a:r>
          </a:p>
        </p:txBody>
      </p:sp>
      <p:sp>
        <p:nvSpPr>
          <p:cNvPr id="18" name="Espace réservé du texte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Téléphone</a:t>
            </a:r>
          </a:p>
        </p:txBody>
      </p:sp>
      <p:sp>
        <p:nvSpPr>
          <p:cNvPr id="19" name="Espace réservé du texte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Adresse électronique</a:t>
            </a:r>
          </a:p>
        </p:txBody>
      </p:sp>
      <p:sp>
        <p:nvSpPr>
          <p:cNvPr id="20" name="Espace réservé du texte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Site web</a:t>
            </a:r>
          </a:p>
        </p:txBody>
      </p:sp>
      <p:sp>
        <p:nvSpPr>
          <p:cNvPr id="3" name="Espace réservé du contenu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fr-FR" noProof="0"/>
              <a:t>Icône</a:t>
            </a:r>
          </a:p>
        </p:txBody>
      </p:sp>
      <p:sp>
        <p:nvSpPr>
          <p:cNvPr id="28" name="Espace réservé du contenu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fr-FR" noProof="0"/>
              <a:t>Icône</a:t>
            </a:r>
          </a:p>
        </p:txBody>
      </p:sp>
      <p:sp>
        <p:nvSpPr>
          <p:cNvPr id="29" name="Espace réservé du contenu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fr-FR" noProof="0"/>
              <a:t>Icône</a:t>
            </a:r>
          </a:p>
        </p:txBody>
      </p:sp>
      <p:sp>
        <p:nvSpPr>
          <p:cNvPr id="30" name="Espace réservé du contenu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fr-FR" noProof="0"/>
              <a:t>Icône</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fr-FR" noProof="0"/>
              <a:t>Sous-titre</a:t>
            </a:r>
          </a:p>
        </p:txBody>
      </p:sp>
      <p:grpSp>
        <p:nvGrpSpPr>
          <p:cNvPr id="6" name="Groupe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Oval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Oval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3" name="Forme libre : Form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fr-FR" noProof="0"/>
              <a:t>Sous-titre</a:t>
            </a:r>
          </a:p>
        </p:txBody>
      </p:sp>
      <p:grpSp>
        <p:nvGrpSpPr>
          <p:cNvPr id="6" name="Groupe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Oval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Oval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rtl="0"/>
              <a:t>‹N°›</a:t>
            </a:fld>
            <a:endParaRPr lang="fr-FR" sz="1200" noProof="0">
              <a:solidFill>
                <a:schemeClr val="bg1"/>
              </a:solidFill>
            </a:endParaRPr>
          </a:p>
        </p:txBody>
      </p:sp>
      <p:sp>
        <p:nvSpPr>
          <p:cNvPr id="9" name="Espace réservé du contenu 2">
            <a:extLst>
              <a:ext uri="{FF2B5EF4-FFF2-40B4-BE49-F238E27FC236}">
                <a16:creationId xmlns:a16="http://schemas.microsoft.com/office/drawing/2014/main" id="{C7BBA6D3-FEB9-412B-8FBB-095FC3A60ABF}"/>
              </a:ext>
            </a:extLst>
          </p:cNvPr>
          <p:cNvSpPr>
            <a:spLocks noGrp="1"/>
          </p:cNvSpPr>
          <p:nvPr>
            <p:ph idx="1" hasCustomPrompt="1"/>
          </p:nvPr>
        </p:nvSpPr>
        <p:spPr>
          <a:xfrm>
            <a:off x="633186" y="1825625"/>
            <a:ext cx="10815864"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rtl="0"/>
              <a:t>‹N°›</a:t>
            </a:fld>
            <a:endParaRPr lang="fr-FR" sz="1200" noProof="0">
              <a:solidFill>
                <a:schemeClr val="bg1"/>
              </a:solidFill>
            </a:endParaRPr>
          </a:p>
        </p:txBody>
      </p:sp>
      <p:sp>
        <p:nvSpPr>
          <p:cNvPr id="9" name="Espace réservé du contenu 2">
            <a:extLst>
              <a:ext uri="{FF2B5EF4-FFF2-40B4-BE49-F238E27FC236}">
                <a16:creationId xmlns:a16="http://schemas.microsoft.com/office/drawing/2014/main" id="{64A4F74B-B2CD-407C-865A-037EDFAC9DB0}"/>
              </a:ext>
            </a:extLst>
          </p:cNvPr>
          <p:cNvSpPr>
            <a:spLocks noGrp="1"/>
          </p:cNvSpPr>
          <p:nvPr>
            <p:ph sz="half" idx="1" hasCustomPrompt="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contenu 3">
            <a:extLst>
              <a:ext uri="{FF2B5EF4-FFF2-40B4-BE49-F238E27FC236}">
                <a16:creationId xmlns:a16="http://schemas.microsoft.com/office/drawing/2014/main" id="{A2548E2E-973A-4D52-ACB9-BF564F407308}"/>
              </a:ext>
            </a:extLst>
          </p:cNvPr>
          <p:cNvSpPr>
            <a:spLocks noGrp="1"/>
          </p:cNvSpPr>
          <p:nvPr>
            <p:ph sz="half" idx="2" hasCustomPrompt="1"/>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rtl="0"/>
              <a:t>‹N°›</a:t>
            </a:fld>
            <a:endParaRPr lang="fr-FR" sz="1200" noProof="0">
              <a:solidFill>
                <a:schemeClr val="bg1"/>
              </a:solidFill>
            </a:endParaRPr>
          </a:p>
        </p:txBody>
      </p:sp>
      <p:sp>
        <p:nvSpPr>
          <p:cNvPr id="9" name="Espace réservé du texte 2">
            <a:extLst>
              <a:ext uri="{FF2B5EF4-FFF2-40B4-BE49-F238E27FC236}">
                <a16:creationId xmlns:a16="http://schemas.microsoft.com/office/drawing/2014/main" id="{10CD1AD0-C8B7-4785-A47D-D822CF4F248F}"/>
              </a:ext>
            </a:extLst>
          </p:cNvPr>
          <p:cNvSpPr>
            <a:spLocks noGrp="1"/>
          </p:cNvSpPr>
          <p:nvPr>
            <p:ph type="body" idx="1" hasCustomPrompt="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0" name="Espace réservé du texte 4">
            <a:extLst>
              <a:ext uri="{FF2B5EF4-FFF2-40B4-BE49-F238E27FC236}">
                <a16:creationId xmlns:a16="http://schemas.microsoft.com/office/drawing/2014/main" id="{90A1BBCF-EEF1-4C9A-BA10-9657A79560D3}"/>
              </a:ext>
            </a:extLst>
          </p:cNvPr>
          <p:cNvSpPr>
            <a:spLocks noGrp="1"/>
          </p:cNvSpPr>
          <p:nvPr>
            <p:ph type="body" sz="quarter" idx="3" hasCustomPrompt="1"/>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1" name="Espace réservé du contenu 3">
            <a:extLst>
              <a:ext uri="{FF2B5EF4-FFF2-40B4-BE49-F238E27FC236}">
                <a16:creationId xmlns:a16="http://schemas.microsoft.com/office/drawing/2014/main" id="{79F8415A-57A2-4D5C-97B0-E78499CC7C6F}"/>
              </a:ext>
            </a:extLst>
          </p:cNvPr>
          <p:cNvSpPr>
            <a:spLocks noGrp="1"/>
          </p:cNvSpPr>
          <p:nvPr>
            <p:ph sz="half" idx="2" hasCustomPrompt="1"/>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contenu 5">
            <a:extLst>
              <a:ext uri="{FF2B5EF4-FFF2-40B4-BE49-F238E27FC236}">
                <a16:creationId xmlns:a16="http://schemas.microsoft.com/office/drawing/2014/main" id="{37A31490-A10D-455A-B515-E26064D0E10A}"/>
              </a:ext>
            </a:extLst>
          </p:cNvPr>
          <p:cNvSpPr>
            <a:spLocks noGrp="1"/>
          </p:cNvSpPr>
          <p:nvPr>
            <p:ph sz="quarter" idx="4" hasCustomPrompt="1"/>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rtl="0"/>
              <a:t>‹N°›</a:t>
            </a:fld>
            <a:endParaRPr lang="fr-FR" sz="1200" noProof="0">
              <a:solidFill>
                <a:schemeClr val="bg1"/>
              </a:solidFill>
            </a:endParaRPr>
          </a:p>
        </p:txBody>
      </p:sp>
      <p:sp>
        <p:nvSpPr>
          <p:cNvPr id="9" name="Espace réservé du texte 3">
            <a:extLst>
              <a:ext uri="{FF2B5EF4-FFF2-40B4-BE49-F238E27FC236}">
                <a16:creationId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0" name="Espace réservé du contenu 2">
            <a:extLst>
              <a:ext uri="{FF2B5EF4-FFF2-40B4-BE49-F238E27FC236}">
                <a16:creationId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Titr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Espace réservé d’imag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fr-FR" noProof="0"/>
              <a:t>Insérer une image</a:t>
            </a:r>
          </a:p>
        </p:txBody>
      </p:sp>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fr-FR" noProof="0"/>
              <a:t>Sous-titre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Oval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8" name="Espace réservé du numéro de diapositive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rtl="0"/>
              <a:t>‹N°›</a:t>
            </a:fld>
            <a:endParaRPr lang="fr-FR" sz="1200" noProof="0">
              <a:solidFill>
                <a:schemeClr val="bg1"/>
              </a:solidFill>
            </a:endParaRPr>
          </a:p>
        </p:txBody>
      </p:sp>
      <p:sp>
        <p:nvSpPr>
          <p:cNvPr id="9" name="Titr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10" name="Espace réservé du texte 3">
            <a:extLst>
              <a:ext uri="{FF2B5EF4-FFF2-40B4-BE49-F238E27FC236}">
                <a16:creationId xmlns:a16="http://schemas.microsoft.com/office/drawing/2014/main" id="{436B2E80-B2B9-4309-8C9B-11D0B83C43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1" name="Espace réservé d’image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Tree>
    <p:extLst>
      <p:ext uri="{BB962C8B-B14F-4D97-AF65-F5344CB8AC3E}">
        <p14:creationId xmlns:p14="http://schemas.microsoft.com/office/powerpoint/2010/main" val="429434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it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Forme libre : Forme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rtlCol="0" anchor="t">
            <a:noAutofit/>
          </a:bodyPr>
          <a:lstStyle>
            <a:lvl1pPr algn="ctr">
              <a:defRPr/>
            </a:lvl1pPr>
          </a:lstStyle>
          <a:p>
            <a:pPr rtl="0"/>
            <a:r>
              <a:rPr lang="fr-FR"/>
              <a:t>Cliquez pour ajouter une photo</a:t>
            </a:r>
          </a:p>
        </p:txBody>
      </p:sp>
      <p:sp>
        <p:nvSpPr>
          <p:cNvPr id="2" name="Titr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rtlCol="0" anchor="b"/>
          <a:lstStyle>
            <a:lvl1pPr marL="365760">
              <a:lnSpc>
                <a:spcPct val="100000"/>
              </a:lnSpc>
              <a:spcBef>
                <a:spcPts val="1000"/>
              </a:spcBef>
              <a:defRPr sz="3600">
                <a:solidFill>
                  <a:schemeClr val="bg1"/>
                </a:solidFill>
              </a:defRPr>
            </a:lvl1pPr>
          </a:lstStyle>
          <a:p>
            <a:pPr rtl="0"/>
            <a:r>
              <a:rPr lang="fr-FR"/>
              <a:t>CLIQUEZ POUR MODIFIER LE STYLE DU TITRE DE MASQUE</a:t>
            </a:r>
          </a:p>
        </p:txBody>
      </p:sp>
      <p:sp>
        <p:nvSpPr>
          <p:cNvPr id="5" name="Espace réservé du texte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rtlCol="0"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a:t>Cliquez pour modifier les styles du texte du masque</a:t>
            </a:r>
          </a:p>
        </p:txBody>
      </p:sp>
      <p:sp>
        <p:nvSpPr>
          <p:cNvPr id="24" name="Espace réservé du pied de page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fr-FR"/>
              <a:t>Titre de la présentation</a:t>
            </a:r>
          </a:p>
        </p:txBody>
      </p:sp>
      <p:sp>
        <p:nvSpPr>
          <p:cNvPr id="26" name="Espace réservé de la date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fr-FR"/>
              <a:t>1/02/20XX</a:t>
            </a:r>
            <a:endParaRPr lang="fr-FR" dirty="0"/>
          </a:p>
        </p:txBody>
      </p:sp>
      <p:sp>
        <p:nvSpPr>
          <p:cNvPr id="27" name="Espace réservé du numéro de diapositive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fr-FR" smtClean="0"/>
              <a:pPr rtl="0"/>
              <a:t>‹N°›</a:t>
            </a:fld>
            <a:endParaRPr lang="fr-FR" dirty="0"/>
          </a:p>
        </p:txBody>
      </p:sp>
    </p:spTree>
    <p:extLst>
      <p:ext uri="{BB962C8B-B14F-4D97-AF65-F5344CB8AC3E}">
        <p14:creationId xmlns:p14="http://schemas.microsoft.com/office/powerpoint/2010/main" val="368337826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Espace réservé d’image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fr-FR" noProof="0"/>
              <a:t>Insérer une image</a:t>
            </a:r>
          </a:p>
        </p:txBody>
      </p:sp>
      <p:sp>
        <p:nvSpPr>
          <p:cNvPr id="2" name="Titr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fr-FR" noProof="0"/>
              <a:t>TITRE</a:t>
            </a:r>
          </a:p>
        </p:txBody>
      </p:sp>
      <p:sp>
        <p:nvSpPr>
          <p:cNvPr id="3" name="Sous-titr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fr-FR" noProof="0"/>
              <a:t>Sous-titre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avec image">
    <p:spTree>
      <p:nvGrpSpPr>
        <p:cNvPr id="1" name=""/>
        <p:cNvGrpSpPr/>
        <p:nvPr/>
      </p:nvGrpSpPr>
      <p:grpSpPr>
        <a:xfrm>
          <a:off x="0" y="0"/>
          <a:ext cx="0" cy="0"/>
          <a:chOff x="0" y="0"/>
          <a:chExt cx="0" cy="0"/>
        </a:xfrm>
      </p:grpSpPr>
      <p:sp>
        <p:nvSpPr>
          <p:cNvPr id="7" name="Espace réservé d’image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fr-FR" noProof="0"/>
              <a:t>Insérer une image</a:t>
            </a:r>
          </a:p>
        </p:txBody>
      </p:sp>
      <p:sp>
        <p:nvSpPr>
          <p:cNvPr id="2" name="Titr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fr-FR" noProof="0"/>
              <a:t>Modifiez le style du titre</a:t>
            </a:r>
          </a:p>
        </p:txBody>
      </p:sp>
      <p:sp>
        <p:nvSpPr>
          <p:cNvPr id="3" name="Espace réservé du texte 2">
            <a:extLst>
              <a:ext uri="{FF2B5EF4-FFF2-40B4-BE49-F238E27FC236}">
                <a16:creationId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fr-FR" noProof="0"/>
              <a:t>Modifiez les styles du texte du masque</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onne">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4" name="Espace réservé du texte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fr-FR" noProof="0"/>
              <a:t>Modifiez les styles du texte du masque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fr-FR" noProof="0"/>
              <a:t>Modifiez les styles du texte du masque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fr-FR" noProof="0"/>
              <a:t>Modifiez le style du titre</a:t>
            </a:r>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fr-FR" noProof="0"/>
              <a:t>Icône</a:t>
            </a:r>
          </a:p>
        </p:txBody>
      </p:sp>
      <p:sp>
        <p:nvSpPr>
          <p:cNvPr id="17" name="Espace réservé du contenu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fr-FR" noProof="0"/>
              <a:t>Icône</a:t>
            </a:r>
          </a:p>
        </p:txBody>
      </p:sp>
      <p:sp>
        <p:nvSpPr>
          <p:cNvPr id="18" name="Espace réservé du numéro de diapositive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rtl="0"/>
              <a:t>‹N°›</a:t>
            </a:fld>
            <a:endParaRPr lang="fr-FR" noProof="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nne Content_3 02">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4" name="Espace réservé du texte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fr-FR" noProof="0"/>
              <a:t>Modifiez les styles du texte du masque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fr-FR" noProof="0" dirty="0"/>
              <a:t>Modifiez les styles du texte du masque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fr-FR" noProof="0"/>
              <a:t>Modifiez le style du titre</a:t>
            </a:r>
            <a:endParaRPr lang="fr-FR" noProof="0" dirty="0"/>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17" name="Espace réservé du contenu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8" name="Espace réservé du texte 12">
            <a:extLst>
              <a:ext uri="{FF2B5EF4-FFF2-40B4-BE49-F238E27FC236}">
                <a16:creationId xmlns:a16="http://schemas.microsoft.com/office/drawing/2014/main" id="{DEF523FD-B1FC-40A7-93AA-389CB38E17C0}"/>
              </a:ext>
            </a:extLst>
          </p:cNvPr>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fr-FR" noProof="0"/>
              <a:t>Modifiez les styles du texte du masque</a:t>
            </a:r>
          </a:p>
        </p:txBody>
      </p:sp>
      <p:sp>
        <p:nvSpPr>
          <p:cNvPr id="10" name="Espace réservé du contenu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11" name="Espace réservé du numéro de diapositive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rtl="0"/>
              <a:t>‹N°›</a:t>
            </a:fld>
            <a:endParaRPr lang="fr-FR" noProof="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fr-FR" noProof="0"/>
              <a:t>Modifiez les styles du texte du masque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fr-FR" noProof="0"/>
              <a:t>Modifiez le style du titre</a:t>
            </a:r>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11" name="Espace réservé du texte 12">
            <a:extLst>
              <a:ext uri="{FF2B5EF4-FFF2-40B4-BE49-F238E27FC236}">
                <a16:creationId xmlns:a16="http://schemas.microsoft.com/office/drawing/2014/main" id="{C3BB8EAB-4266-4938-A8CB-6D18C938017F}"/>
              </a:ext>
            </a:extLst>
          </p:cNvPr>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fr-FR" noProof="0"/>
              <a:t>Modifiez les styles du texte du masque</a:t>
            </a:r>
          </a:p>
        </p:txBody>
      </p:sp>
      <p:sp>
        <p:nvSpPr>
          <p:cNvPr id="12" name="Espace réservé du contenu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15" name="Espace réservé du numéro de diapositive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rtl="0"/>
              <a:t>‹N°›</a:t>
            </a:fld>
            <a:endParaRPr lang="fr-FR" noProof="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onne">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fr-FR" noProof="0"/>
              <a:t>Modifiez les styles du texte du masque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fr-FR" noProof="0"/>
              <a:t>Modifiez le style du titre</a:t>
            </a:r>
            <a:endParaRPr lang="fr-FR" noProof="0" dirty="0"/>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fr-FR" noProof="0"/>
              <a:t>Icône</a:t>
            </a:r>
          </a:p>
        </p:txBody>
      </p:sp>
      <p:sp>
        <p:nvSpPr>
          <p:cNvPr id="8" name="Espace réservé du numéro de diapositive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rtl="0"/>
              <a:t>‹N°›</a:t>
            </a:fld>
            <a:endParaRPr lang="fr-FR" noProof="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05">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fr-FR" noProof="0"/>
              <a:t>Modifiez les styles du texte du masque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fr-FR" noProof="0"/>
              <a:t>Modifiez le style du titre</a:t>
            </a:r>
          </a:p>
        </p:txBody>
      </p:sp>
      <p:sp>
        <p:nvSpPr>
          <p:cNvPr id="16" name="Espace réservé du contenu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fr-FR" noProof="0"/>
              <a:t>Icône</a:t>
            </a:r>
          </a:p>
        </p:txBody>
      </p:sp>
      <p:grpSp>
        <p:nvGrpSpPr>
          <p:cNvPr id="11" name="Groupe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Ovale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5" name="Espace réservé du numéro de diapositive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noProof="0" smtClean="0">
                <a:solidFill>
                  <a:schemeClr val="bg1"/>
                </a:solidFill>
              </a:rPr>
              <a:pPr algn="ctr" rtl="0"/>
              <a:t>‹N°›</a:t>
            </a:fld>
            <a:endParaRPr lang="fr-FR" sz="1200" noProof="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rtl="0"/>
            <a:fld id="{817179DE-9BF3-494C-804F-0C7C90AC8700}" type="slidenum">
              <a:rPr lang="fr-FR" noProof="0" smtClean="0"/>
              <a:pPr algn="ctr" rtl="0"/>
              <a:t>‹N°›</a:t>
            </a:fld>
            <a:endParaRPr lang="fr-FR" noProof="0"/>
          </a:p>
        </p:txBody>
      </p:sp>
      <p:sp>
        <p:nvSpPr>
          <p:cNvPr id="2" name="Espace réservé au titre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http://neo.ens-lyon.fr/neo/formation/analyse/le-multi-agend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Multi%20agenda%20de%20Bucheton.xmin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Multi%20agenda%20de%20Bucheton.xmi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Multi%20agenda%20de%20Bucheton.xmind"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Multi%20agenda%20de%20Bucheton.xmind"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Epreuve%20CAFIPEMF%20Grille%20d'observation.docx"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Copie%20de%20Copie%20de%20Copie%20de%20Organisation%20visite%20CAFIPEMF%202021%202022-1%20(2).xls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hyperlink" Target="Le%20guide%20du%20formateur.xmind" TargetMode="Externa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Arr&#234;t&#233;%20CAFIPEMF.pdf" TargetMode="External"/><Relationship Id="rId7" Type="http://schemas.openxmlformats.org/officeDocument/2006/relationships/hyperlink" Target="CAFIPEMF%202021-2022.pptx"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hyperlink" Target="pre&#769;sentation%20CAFIPEMF%20nouveau.pptx" TargetMode="Externa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R&#233;f&#233;rentiel_comp&#233;tences_professionnelles_formateur_des_personnels_enseignants_et_&#233;ducatifs.pdf"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descr="Trois personnes assises à la table de pique-niqu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3740" y="0"/>
            <a:ext cx="6676568" cy="6858000"/>
          </a:xfrm>
        </p:spPr>
      </p:pic>
      <p:sp>
        <p:nvSpPr>
          <p:cNvPr id="2" name="Titre 1">
            <a:extLst>
              <a:ext uri="{FF2B5EF4-FFF2-40B4-BE49-F238E27FC236}">
                <a16:creationId xmlns:a16="http://schemas.microsoft.com/office/drawing/2014/main" id="{28BAA8DA-C40B-4AB9-9407-30FB70335152}"/>
              </a:ext>
            </a:extLst>
          </p:cNvPr>
          <p:cNvSpPr>
            <a:spLocks noGrp="1"/>
          </p:cNvSpPr>
          <p:nvPr>
            <p:ph type="ctrTitle"/>
          </p:nvPr>
        </p:nvSpPr>
        <p:spPr>
          <a:xfrm>
            <a:off x="6841307" y="2006174"/>
            <a:ext cx="5016616" cy="1889966"/>
          </a:xfrm>
        </p:spPr>
        <p:txBody>
          <a:bodyPr rtlCol="0"/>
          <a:lstStyle/>
          <a:p>
            <a:pPr rtl="0"/>
            <a:r>
              <a:rPr lang="fr-FR" dirty="0"/>
              <a:t>Comment endosser une pré-posture de</a:t>
            </a:r>
            <a:br>
              <a:rPr lang="fr-FR" dirty="0"/>
            </a:br>
            <a:r>
              <a:rPr lang="fr-FR" dirty="0"/>
              <a:t>formateur ? </a:t>
            </a:r>
          </a:p>
        </p:txBody>
      </p:sp>
      <p:grpSp>
        <p:nvGrpSpPr>
          <p:cNvPr id="4" name="Groupe 3" descr="élément décoratif">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orme libre : Form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sp>
        <p:nvSpPr>
          <p:cNvPr id="8" name="ZoneTexte 7">
            <a:extLst>
              <a:ext uri="{FF2B5EF4-FFF2-40B4-BE49-F238E27FC236}">
                <a16:creationId xmlns:a16="http://schemas.microsoft.com/office/drawing/2014/main" id="{D7867B1A-F9D7-4E97-9E12-61AC70DA7FAD}"/>
              </a:ext>
            </a:extLst>
          </p:cNvPr>
          <p:cNvSpPr txBox="1"/>
          <p:nvPr/>
        </p:nvSpPr>
        <p:spPr>
          <a:xfrm>
            <a:off x="165597" y="6245465"/>
            <a:ext cx="11860805" cy="800219"/>
          </a:xfrm>
          <a:prstGeom prst="rect">
            <a:avLst/>
          </a:prstGeom>
          <a:noFill/>
        </p:spPr>
        <p:txBody>
          <a:bodyPr wrap="square" rtlCol="0">
            <a:spAutoFit/>
          </a:bodyPr>
          <a:lstStyle/>
          <a:p>
            <a:r>
              <a:rPr lang="fr-FR" sz="1400" i="1" dirty="0">
                <a:solidFill>
                  <a:srgbClr val="002060"/>
                </a:solidFill>
              </a:rPr>
              <a:t>Diaporama élaboré par PEPIN Médéric/Conseiller pédagogique au numérique éducatif</a:t>
            </a:r>
          </a:p>
          <a:p>
            <a:r>
              <a:rPr lang="fr-FR" sz="1400" i="1" dirty="0">
                <a:solidFill>
                  <a:srgbClr val="002060"/>
                </a:solidFill>
              </a:rPr>
              <a:t>Circonscription de Rémire-Montjoly Matoury      30/09/2021</a:t>
            </a:r>
          </a:p>
          <a:p>
            <a:endParaRPr lang="fr-FR" dirty="0"/>
          </a:p>
        </p:txBody>
      </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image 19">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a:blip r:embed="rId3"/>
          <a:srcRect/>
          <a:stretch/>
        </p:blipFill>
        <p:spPr>
          <a:xfrm>
            <a:off x="-304800" y="494323"/>
            <a:ext cx="12192001" cy="5901859"/>
          </a:xfrm>
          <a:effectLst>
            <a:softEdge rad="1270000"/>
          </a:effectLst>
        </p:spPr>
      </p:pic>
      <p:sp>
        <p:nvSpPr>
          <p:cNvPr id="4" name="Parchemin : horizontal 3">
            <a:extLst>
              <a:ext uri="{FF2B5EF4-FFF2-40B4-BE49-F238E27FC236}">
                <a16:creationId xmlns:a16="http://schemas.microsoft.com/office/drawing/2014/main" id="{4BC2D068-7DC5-46D7-AE09-0ADD3A3E9506}"/>
              </a:ext>
            </a:extLst>
          </p:cNvPr>
          <p:cNvSpPr/>
          <p:nvPr/>
        </p:nvSpPr>
        <p:spPr>
          <a:xfrm>
            <a:off x="3750365" y="16253"/>
            <a:ext cx="4240696" cy="82163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Attentes de l’institution</a:t>
            </a:r>
          </a:p>
        </p:txBody>
      </p:sp>
      <p:sp>
        <p:nvSpPr>
          <p:cNvPr id="6" name="Parchemin : horizontal 5">
            <a:extLst>
              <a:ext uri="{FF2B5EF4-FFF2-40B4-BE49-F238E27FC236}">
                <a16:creationId xmlns:a16="http://schemas.microsoft.com/office/drawing/2014/main" id="{0002B06C-2FA6-48A0-B4C5-BFB75CEDE8BB}"/>
              </a:ext>
            </a:extLst>
          </p:cNvPr>
          <p:cNvSpPr/>
          <p:nvPr/>
        </p:nvSpPr>
        <p:spPr>
          <a:xfrm>
            <a:off x="4013128" y="5830749"/>
            <a:ext cx="4240697" cy="82163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Attentes de l’accompagné</a:t>
            </a:r>
          </a:p>
        </p:txBody>
      </p:sp>
      <p:sp>
        <p:nvSpPr>
          <p:cNvPr id="7" name="Parchemin : horizontal 6">
            <a:extLst>
              <a:ext uri="{FF2B5EF4-FFF2-40B4-BE49-F238E27FC236}">
                <a16:creationId xmlns:a16="http://schemas.microsoft.com/office/drawing/2014/main" id="{269DFAC8-4844-4726-A0BA-413253A461CB}"/>
              </a:ext>
            </a:extLst>
          </p:cNvPr>
          <p:cNvSpPr/>
          <p:nvPr/>
        </p:nvSpPr>
        <p:spPr>
          <a:xfrm>
            <a:off x="8110330" y="2611970"/>
            <a:ext cx="3790122" cy="106861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Niveau d’exigence à atteindre</a:t>
            </a:r>
          </a:p>
        </p:txBody>
      </p:sp>
      <p:sp>
        <p:nvSpPr>
          <p:cNvPr id="8" name="Parchemin : horizontal 7">
            <a:extLst>
              <a:ext uri="{FF2B5EF4-FFF2-40B4-BE49-F238E27FC236}">
                <a16:creationId xmlns:a16="http://schemas.microsoft.com/office/drawing/2014/main" id="{B662E0F2-F9B9-4B4E-96EA-70292189D619}"/>
              </a:ext>
            </a:extLst>
          </p:cNvPr>
          <p:cNvSpPr/>
          <p:nvPr/>
        </p:nvSpPr>
        <p:spPr>
          <a:xfrm>
            <a:off x="205408" y="2588987"/>
            <a:ext cx="3266662" cy="106861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Réalité des pratiques observées</a:t>
            </a:r>
          </a:p>
        </p:txBody>
      </p:sp>
      <p:cxnSp>
        <p:nvCxnSpPr>
          <p:cNvPr id="11" name="Connecteur droit avec flèche 10">
            <a:extLst>
              <a:ext uri="{FF2B5EF4-FFF2-40B4-BE49-F238E27FC236}">
                <a16:creationId xmlns:a16="http://schemas.microsoft.com/office/drawing/2014/main" id="{81119AA1-A2B3-4150-B44F-A91E558BA4B3}"/>
              </a:ext>
            </a:extLst>
          </p:cNvPr>
          <p:cNvCxnSpPr/>
          <p:nvPr/>
        </p:nvCxnSpPr>
        <p:spPr>
          <a:xfrm flipH="1">
            <a:off x="3591339" y="3123293"/>
            <a:ext cx="14577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1819BAE-CE35-4A60-85E7-CDC4C5D4BD14}"/>
              </a:ext>
            </a:extLst>
          </p:cNvPr>
          <p:cNvCxnSpPr/>
          <p:nvPr/>
        </p:nvCxnSpPr>
        <p:spPr>
          <a:xfrm>
            <a:off x="6679096" y="3040312"/>
            <a:ext cx="119269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7C285517-0655-4260-A32B-94C8BCB6FCA8}"/>
              </a:ext>
            </a:extLst>
          </p:cNvPr>
          <p:cNvCxnSpPr/>
          <p:nvPr/>
        </p:nvCxnSpPr>
        <p:spPr>
          <a:xfrm flipV="1">
            <a:off x="5965341" y="837888"/>
            <a:ext cx="0" cy="14149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2B546387-0A49-468C-BA08-F6DE1DC0D590}"/>
              </a:ext>
            </a:extLst>
          </p:cNvPr>
          <p:cNvCxnSpPr/>
          <p:nvPr/>
        </p:nvCxnSpPr>
        <p:spPr>
          <a:xfrm>
            <a:off x="5965341" y="3816626"/>
            <a:ext cx="0" cy="17625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A42FD7FD-9675-486C-B5D4-3F2C8C218B84}"/>
              </a:ext>
            </a:extLst>
          </p:cNvPr>
          <p:cNvSpPr/>
          <p:nvPr/>
        </p:nvSpPr>
        <p:spPr>
          <a:xfrm>
            <a:off x="4673255" y="4014599"/>
            <a:ext cx="2584171" cy="106860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Asymétrie Formateur/ PES</a:t>
            </a:r>
          </a:p>
        </p:txBody>
      </p:sp>
      <p:sp>
        <p:nvSpPr>
          <p:cNvPr id="2" name="ZoneTexte 1">
            <a:extLst>
              <a:ext uri="{FF2B5EF4-FFF2-40B4-BE49-F238E27FC236}">
                <a16:creationId xmlns:a16="http://schemas.microsoft.com/office/drawing/2014/main" id="{A46F0070-642C-4371-8839-5CF6BC68B776}"/>
              </a:ext>
            </a:extLst>
          </p:cNvPr>
          <p:cNvSpPr txBox="1"/>
          <p:nvPr/>
        </p:nvSpPr>
        <p:spPr>
          <a:xfrm>
            <a:off x="386590" y="1883538"/>
            <a:ext cx="2690179" cy="584775"/>
          </a:xfrm>
          <a:prstGeom prst="rect">
            <a:avLst/>
          </a:prstGeom>
          <a:noFill/>
        </p:spPr>
        <p:txBody>
          <a:bodyPr wrap="square" rtlCol="0">
            <a:spAutoFit/>
          </a:bodyPr>
          <a:lstStyle/>
          <a:p>
            <a:r>
              <a:rPr lang="fr-FR" sz="3200" dirty="0">
                <a:solidFill>
                  <a:srgbClr val="002060"/>
                </a:solidFill>
              </a:rPr>
              <a:t>« Bricoleur »</a:t>
            </a:r>
          </a:p>
        </p:txBody>
      </p:sp>
      <p:sp>
        <p:nvSpPr>
          <p:cNvPr id="3" name="ZoneTexte 2">
            <a:extLst>
              <a:ext uri="{FF2B5EF4-FFF2-40B4-BE49-F238E27FC236}">
                <a16:creationId xmlns:a16="http://schemas.microsoft.com/office/drawing/2014/main" id="{9FF685AF-DC85-455B-97C4-607A844A025C}"/>
              </a:ext>
            </a:extLst>
          </p:cNvPr>
          <p:cNvSpPr txBox="1"/>
          <p:nvPr/>
        </p:nvSpPr>
        <p:spPr>
          <a:xfrm>
            <a:off x="9295779" y="1883538"/>
            <a:ext cx="2453931" cy="584775"/>
          </a:xfrm>
          <a:prstGeom prst="rect">
            <a:avLst/>
          </a:prstGeom>
          <a:noFill/>
        </p:spPr>
        <p:txBody>
          <a:bodyPr wrap="square" rtlCol="0">
            <a:spAutoFit/>
          </a:bodyPr>
          <a:lstStyle/>
          <a:p>
            <a:r>
              <a:rPr lang="fr-FR" sz="3200" dirty="0">
                <a:solidFill>
                  <a:srgbClr val="002060"/>
                </a:solidFill>
              </a:rPr>
              <a:t>« Ingénieur »</a:t>
            </a:r>
          </a:p>
        </p:txBody>
      </p:sp>
      <p:pic>
        <p:nvPicPr>
          <p:cNvPr id="16" name="Espace réservé du contenu 93" descr="Utilisateur">
            <a:extLst>
              <a:ext uri="{FF2B5EF4-FFF2-40B4-BE49-F238E27FC236}">
                <a16:creationId xmlns:a16="http://schemas.microsoft.com/office/drawing/2014/main" id="{E646486C-2A82-49E6-AC84-C76A3816BC0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12905" y="2588987"/>
            <a:ext cx="869655" cy="869653"/>
          </a:xfrm>
          <a:prstGeom prst="ellipse">
            <a:avLst/>
          </a:prstGeom>
        </p:spPr>
      </p:pic>
      <p:sp>
        <p:nvSpPr>
          <p:cNvPr id="5" name="ZoneTexte 4">
            <a:extLst>
              <a:ext uri="{FF2B5EF4-FFF2-40B4-BE49-F238E27FC236}">
                <a16:creationId xmlns:a16="http://schemas.microsoft.com/office/drawing/2014/main" id="{246AADA0-B696-4C8A-B05F-6AF47657C0A8}"/>
              </a:ext>
            </a:extLst>
          </p:cNvPr>
          <p:cNvSpPr txBox="1"/>
          <p:nvPr/>
        </p:nvSpPr>
        <p:spPr>
          <a:xfrm>
            <a:off x="5382244" y="2332785"/>
            <a:ext cx="1166191" cy="369332"/>
          </a:xfrm>
          <a:prstGeom prst="rect">
            <a:avLst/>
          </a:prstGeom>
          <a:noFill/>
        </p:spPr>
        <p:txBody>
          <a:bodyPr wrap="square" rtlCol="0">
            <a:spAutoFit/>
          </a:bodyPr>
          <a:lstStyle/>
          <a:p>
            <a:r>
              <a:rPr lang="fr-FR" dirty="0"/>
              <a:t>Formateur</a:t>
            </a:r>
          </a:p>
        </p:txBody>
      </p:sp>
    </p:spTree>
    <p:extLst>
      <p:ext uri="{BB962C8B-B14F-4D97-AF65-F5344CB8AC3E}">
        <p14:creationId xmlns:p14="http://schemas.microsoft.com/office/powerpoint/2010/main" val="227228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5141843" y="2132674"/>
            <a:ext cx="7050157" cy="3412814"/>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11</a:t>
            </a:fld>
            <a:endParaRPr lang="fr-FR" sz="1200">
              <a:solidFill>
                <a:schemeClr val="bg1"/>
              </a:solidFill>
            </a:endParaRPr>
          </a:p>
        </p:txBody>
      </p:sp>
      <p:pic>
        <p:nvPicPr>
          <p:cNvPr id="5" name="Image 4">
            <a:extLst>
              <a:ext uri="{FF2B5EF4-FFF2-40B4-BE49-F238E27FC236}">
                <a16:creationId xmlns:a16="http://schemas.microsoft.com/office/drawing/2014/main" id="{449E81B8-C90C-4F53-AB64-F8321A3F7DDD}"/>
              </a:ext>
            </a:extLst>
          </p:cNvPr>
          <p:cNvPicPr>
            <a:picLocks noChangeAspect="1"/>
          </p:cNvPicPr>
          <p:nvPr/>
        </p:nvPicPr>
        <p:blipFill>
          <a:blip r:embed="rId4"/>
          <a:stretch>
            <a:fillRect/>
          </a:stretch>
        </p:blipFill>
        <p:spPr>
          <a:xfrm>
            <a:off x="13251" y="410800"/>
            <a:ext cx="9089765" cy="6196020"/>
          </a:xfrm>
          <a:prstGeom prst="rect">
            <a:avLst/>
          </a:prstGeom>
        </p:spPr>
      </p:pic>
      <p:sp>
        <p:nvSpPr>
          <p:cNvPr id="8" name="Rectangle : coins arrondis 7">
            <a:extLst>
              <a:ext uri="{FF2B5EF4-FFF2-40B4-BE49-F238E27FC236}">
                <a16:creationId xmlns:a16="http://schemas.microsoft.com/office/drawing/2014/main" id="{96E03FB6-8EEB-4614-9014-294B5B0420F1}"/>
              </a:ext>
            </a:extLst>
          </p:cNvPr>
          <p:cNvSpPr/>
          <p:nvPr/>
        </p:nvSpPr>
        <p:spPr>
          <a:xfrm>
            <a:off x="8613913" y="273412"/>
            <a:ext cx="3423410" cy="1409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Modèles de l'accompagnement et de la formation</a:t>
            </a:r>
          </a:p>
        </p:txBody>
      </p:sp>
    </p:spTree>
    <p:extLst>
      <p:ext uri="{BB962C8B-B14F-4D97-AF65-F5344CB8AC3E}">
        <p14:creationId xmlns:p14="http://schemas.microsoft.com/office/powerpoint/2010/main" val="267258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2197976" y="-395250"/>
            <a:ext cx="7050157" cy="3412814"/>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12</a:t>
            </a:fld>
            <a:endParaRPr lang="fr-FR" sz="1200">
              <a:solidFill>
                <a:schemeClr val="bg1"/>
              </a:solidFill>
            </a:endParaRPr>
          </a:p>
        </p:txBody>
      </p:sp>
      <p:pic>
        <p:nvPicPr>
          <p:cNvPr id="3" name="Image 2">
            <a:extLst>
              <a:ext uri="{FF2B5EF4-FFF2-40B4-BE49-F238E27FC236}">
                <a16:creationId xmlns:a16="http://schemas.microsoft.com/office/drawing/2014/main" id="{0CCB8DDC-7570-492C-A3A4-A9178D7CE2CC}"/>
              </a:ext>
            </a:extLst>
          </p:cNvPr>
          <p:cNvPicPr>
            <a:picLocks noChangeAspect="1"/>
          </p:cNvPicPr>
          <p:nvPr/>
        </p:nvPicPr>
        <p:blipFill>
          <a:blip r:embed="rId4"/>
          <a:stretch>
            <a:fillRect/>
          </a:stretch>
        </p:blipFill>
        <p:spPr>
          <a:xfrm>
            <a:off x="1335569" y="43647"/>
            <a:ext cx="9925013" cy="1903650"/>
          </a:xfrm>
          <a:prstGeom prst="rect">
            <a:avLst/>
          </a:prstGeom>
        </p:spPr>
      </p:pic>
      <p:sp>
        <p:nvSpPr>
          <p:cNvPr id="4" name="Rectangle : coins arrondis 3">
            <a:extLst>
              <a:ext uri="{FF2B5EF4-FFF2-40B4-BE49-F238E27FC236}">
                <a16:creationId xmlns:a16="http://schemas.microsoft.com/office/drawing/2014/main" id="{E4742EB6-51B3-4A5A-9CF1-9AB2CC8EEC77}"/>
              </a:ext>
            </a:extLst>
          </p:cNvPr>
          <p:cNvSpPr/>
          <p:nvPr/>
        </p:nvSpPr>
        <p:spPr>
          <a:xfrm>
            <a:off x="1164007" y="2216578"/>
            <a:ext cx="3422827" cy="1311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même horizon professionnel</a:t>
            </a:r>
          </a:p>
        </p:txBody>
      </p:sp>
      <p:sp>
        <p:nvSpPr>
          <p:cNvPr id="6" name="Rectangle : coins arrondis 5">
            <a:extLst>
              <a:ext uri="{FF2B5EF4-FFF2-40B4-BE49-F238E27FC236}">
                <a16:creationId xmlns:a16="http://schemas.microsoft.com/office/drawing/2014/main" id="{6EE3EC54-C3E4-4296-9031-528A48B4ADD9}"/>
              </a:ext>
            </a:extLst>
          </p:cNvPr>
          <p:cNvSpPr/>
          <p:nvPr/>
        </p:nvSpPr>
        <p:spPr>
          <a:xfrm>
            <a:off x="4876800" y="2071998"/>
            <a:ext cx="3422827" cy="1583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même métier</a:t>
            </a:r>
          </a:p>
        </p:txBody>
      </p:sp>
      <p:sp>
        <p:nvSpPr>
          <p:cNvPr id="12" name="Rectangle : coins arrondis 11">
            <a:extLst>
              <a:ext uri="{FF2B5EF4-FFF2-40B4-BE49-F238E27FC236}">
                <a16:creationId xmlns:a16="http://schemas.microsoft.com/office/drawing/2014/main" id="{9E0CB7FD-4E49-4AC2-8D7D-21CCAB8E7BF8}"/>
              </a:ext>
            </a:extLst>
          </p:cNvPr>
          <p:cNvSpPr/>
          <p:nvPr/>
        </p:nvSpPr>
        <p:spPr>
          <a:xfrm>
            <a:off x="8589593" y="2050163"/>
            <a:ext cx="3422827" cy="1583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Même cadre</a:t>
            </a:r>
          </a:p>
        </p:txBody>
      </p:sp>
      <p:sp>
        <p:nvSpPr>
          <p:cNvPr id="9" name="Ellipse 8">
            <a:extLst>
              <a:ext uri="{FF2B5EF4-FFF2-40B4-BE49-F238E27FC236}">
                <a16:creationId xmlns:a16="http://schemas.microsoft.com/office/drawing/2014/main" id="{79786147-51BE-485E-85BC-FC41277FD82A}"/>
              </a:ext>
            </a:extLst>
          </p:cNvPr>
          <p:cNvSpPr/>
          <p:nvPr/>
        </p:nvSpPr>
        <p:spPr>
          <a:xfrm>
            <a:off x="1798529" y="4398626"/>
            <a:ext cx="3078271" cy="1778848"/>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pratique reconnue et validée dans le cadre de la conduite de classe</a:t>
            </a:r>
          </a:p>
        </p:txBody>
      </p:sp>
      <p:sp>
        <p:nvSpPr>
          <p:cNvPr id="10" name="Ellipse 9">
            <a:extLst>
              <a:ext uri="{FF2B5EF4-FFF2-40B4-BE49-F238E27FC236}">
                <a16:creationId xmlns:a16="http://schemas.microsoft.com/office/drawing/2014/main" id="{D7956D65-DB48-43A6-A341-FEE2993033C8}"/>
              </a:ext>
            </a:extLst>
          </p:cNvPr>
          <p:cNvSpPr/>
          <p:nvPr/>
        </p:nvSpPr>
        <p:spPr>
          <a:xfrm>
            <a:off x="7315202" y="4302334"/>
            <a:ext cx="2804719" cy="1813173"/>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conduire une situation d'analyse et l'exploiter en formation</a:t>
            </a:r>
          </a:p>
        </p:txBody>
      </p:sp>
      <p:sp>
        <p:nvSpPr>
          <p:cNvPr id="11" name="Flèche : droite 10">
            <a:extLst>
              <a:ext uri="{FF2B5EF4-FFF2-40B4-BE49-F238E27FC236}">
                <a16:creationId xmlns:a16="http://schemas.microsoft.com/office/drawing/2014/main" id="{9E9D3396-B528-4058-872C-F7D406C9AB2C}"/>
              </a:ext>
            </a:extLst>
          </p:cNvPr>
          <p:cNvSpPr/>
          <p:nvPr/>
        </p:nvSpPr>
        <p:spPr>
          <a:xfrm rot="5400000">
            <a:off x="-767558" y="3880863"/>
            <a:ext cx="2453348" cy="853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CAFIPEMF</a:t>
            </a:r>
          </a:p>
        </p:txBody>
      </p:sp>
    </p:spTree>
    <p:extLst>
      <p:ext uri="{BB962C8B-B14F-4D97-AF65-F5344CB8AC3E}">
        <p14:creationId xmlns:p14="http://schemas.microsoft.com/office/powerpoint/2010/main" val="384472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13</a:t>
            </a:fld>
            <a:endParaRPr lang="fr-FR" sz="1200">
              <a:solidFill>
                <a:schemeClr val="bg1"/>
              </a:solidFill>
            </a:endParaRPr>
          </a:p>
        </p:txBody>
      </p:sp>
      <p:pic>
        <p:nvPicPr>
          <p:cNvPr id="2" name="Image 1">
            <a:extLst>
              <a:ext uri="{FF2B5EF4-FFF2-40B4-BE49-F238E27FC236}">
                <a16:creationId xmlns:a16="http://schemas.microsoft.com/office/drawing/2014/main" id="{9352E831-16AA-46B7-9C36-1A12047F76D9}"/>
              </a:ext>
            </a:extLst>
          </p:cNvPr>
          <p:cNvPicPr>
            <a:picLocks noChangeAspect="1"/>
          </p:cNvPicPr>
          <p:nvPr/>
        </p:nvPicPr>
        <p:blipFill>
          <a:blip r:embed="rId3"/>
          <a:stretch>
            <a:fillRect/>
          </a:stretch>
        </p:blipFill>
        <p:spPr>
          <a:xfrm>
            <a:off x="1374515" y="619497"/>
            <a:ext cx="9442969" cy="5466982"/>
          </a:xfrm>
          <a:prstGeom prst="rect">
            <a:avLst/>
          </a:prstGeom>
        </p:spPr>
      </p:pic>
      <p:sp>
        <p:nvSpPr>
          <p:cNvPr id="5" name="ZoneTexte 4">
            <a:extLst>
              <a:ext uri="{FF2B5EF4-FFF2-40B4-BE49-F238E27FC236}">
                <a16:creationId xmlns:a16="http://schemas.microsoft.com/office/drawing/2014/main" id="{687242D6-7561-4EDE-92AA-83DE5CB9BB6A}"/>
              </a:ext>
            </a:extLst>
          </p:cNvPr>
          <p:cNvSpPr txBox="1"/>
          <p:nvPr/>
        </p:nvSpPr>
        <p:spPr>
          <a:xfrm>
            <a:off x="185530" y="4943061"/>
            <a:ext cx="3167270" cy="830997"/>
          </a:xfrm>
          <a:prstGeom prst="rect">
            <a:avLst/>
          </a:prstGeom>
          <a:solidFill>
            <a:srgbClr val="AB678E"/>
          </a:solidFill>
          <a:ln>
            <a:solidFill>
              <a:srgbClr val="B2606E"/>
            </a:solidFill>
          </a:ln>
        </p:spPr>
        <p:txBody>
          <a:bodyPr wrap="square" rtlCol="0">
            <a:spAutoFit/>
          </a:bodyPr>
          <a:lstStyle/>
          <a:p>
            <a:r>
              <a:rPr lang="fr-FR" sz="2400" dirty="0"/>
              <a:t>Le multi-agenda de Dominique Bucheton</a:t>
            </a:r>
          </a:p>
        </p:txBody>
      </p:sp>
      <p:cxnSp>
        <p:nvCxnSpPr>
          <p:cNvPr id="9" name="Connecteur droit avec flèche 8">
            <a:extLst>
              <a:ext uri="{FF2B5EF4-FFF2-40B4-BE49-F238E27FC236}">
                <a16:creationId xmlns:a16="http://schemas.microsoft.com/office/drawing/2014/main" id="{508A3548-C27A-46A5-AEB7-700BD3E65DAE}"/>
              </a:ext>
            </a:extLst>
          </p:cNvPr>
          <p:cNvCxnSpPr>
            <a:cxnSpLocks/>
          </p:cNvCxnSpPr>
          <p:nvPr/>
        </p:nvCxnSpPr>
        <p:spPr>
          <a:xfrm flipV="1">
            <a:off x="3472070" y="4253948"/>
            <a:ext cx="649356" cy="5433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 name="Image 2">
            <a:hlinkClick r:id="rId4"/>
            <a:extLst>
              <a:ext uri="{FF2B5EF4-FFF2-40B4-BE49-F238E27FC236}">
                <a16:creationId xmlns:a16="http://schemas.microsoft.com/office/drawing/2014/main" id="{4CB6B053-EE1F-457E-B8AF-1B1106AA0CAC}"/>
              </a:ext>
            </a:extLst>
          </p:cNvPr>
          <p:cNvPicPr>
            <a:picLocks noChangeAspect="1"/>
          </p:cNvPicPr>
          <p:nvPr/>
        </p:nvPicPr>
        <p:blipFill>
          <a:blip r:embed="rId5"/>
          <a:stretch>
            <a:fillRect/>
          </a:stretch>
        </p:blipFill>
        <p:spPr>
          <a:xfrm>
            <a:off x="185530" y="119674"/>
            <a:ext cx="2277717" cy="1303693"/>
          </a:xfrm>
          <a:prstGeom prst="rect">
            <a:avLst/>
          </a:prstGeom>
        </p:spPr>
      </p:pic>
    </p:spTree>
    <p:extLst>
      <p:ext uri="{BB962C8B-B14F-4D97-AF65-F5344CB8AC3E}">
        <p14:creationId xmlns:p14="http://schemas.microsoft.com/office/powerpoint/2010/main" val="385184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746583" y="-133449"/>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14</a:t>
            </a:fld>
            <a:endParaRPr lang="fr-FR" sz="1200">
              <a:solidFill>
                <a:schemeClr val="bg1"/>
              </a:solidFill>
            </a:endParaRPr>
          </a:p>
        </p:txBody>
      </p:sp>
      <p:sp>
        <p:nvSpPr>
          <p:cNvPr id="2" name="ZoneTexte 1">
            <a:extLst>
              <a:ext uri="{FF2B5EF4-FFF2-40B4-BE49-F238E27FC236}">
                <a16:creationId xmlns:a16="http://schemas.microsoft.com/office/drawing/2014/main" id="{4C2374EF-37C3-49C7-B708-D13D76C38617}"/>
              </a:ext>
            </a:extLst>
          </p:cNvPr>
          <p:cNvSpPr txBox="1"/>
          <p:nvPr/>
        </p:nvSpPr>
        <p:spPr>
          <a:xfrm>
            <a:off x="9775967" y="273412"/>
            <a:ext cx="1528137" cy="646331"/>
          </a:xfrm>
          <a:prstGeom prst="rect">
            <a:avLst/>
          </a:prstGeom>
          <a:noFill/>
        </p:spPr>
        <p:txBody>
          <a:bodyPr wrap="square" rtlCol="0">
            <a:spAutoFit/>
          </a:bodyPr>
          <a:lstStyle/>
          <a:p>
            <a:r>
              <a:rPr lang="fr-FR" dirty="0">
                <a:hlinkClick r:id="rId4" action="ppaction://hlinkfile"/>
              </a:rPr>
              <a:t>Lien de la carte mentale</a:t>
            </a:r>
            <a:endParaRPr lang="fr-FR" dirty="0"/>
          </a:p>
        </p:txBody>
      </p:sp>
      <p:sp>
        <p:nvSpPr>
          <p:cNvPr id="5" name="ZoneTexte 4">
            <a:extLst>
              <a:ext uri="{FF2B5EF4-FFF2-40B4-BE49-F238E27FC236}">
                <a16:creationId xmlns:a16="http://schemas.microsoft.com/office/drawing/2014/main" id="{AC795FF0-E221-4DE7-A7D2-9CAB125CEB89}"/>
              </a:ext>
            </a:extLst>
          </p:cNvPr>
          <p:cNvSpPr txBox="1"/>
          <p:nvPr/>
        </p:nvSpPr>
        <p:spPr>
          <a:xfrm>
            <a:off x="10177670" y="3759332"/>
            <a:ext cx="1739246" cy="646331"/>
          </a:xfrm>
          <a:prstGeom prst="rect">
            <a:avLst/>
          </a:prstGeom>
          <a:solidFill>
            <a:srgbClr val="FFFF00"/>
          </a:solidFill>
        </p:spPr>
        <p:txBody>
          <a:bodyPr wrap="square" rtlCol="0">
            <a:spAutoFit/>
          </a:bodyPr>
          <a:lstStyle/>
          <a:p>
            <a:r>
              <a:rPr lang="fr-FR" dirty="0"/>
              <a:t>Dominique BUCHETON</a:t>
            </a:r>
          </a:p>
        </p:txBody>
      </p:sp>
      <p:pic>
        <p:nvPicPr>
          <p:cNvPr id="3" name="Image 2">
            <a:extLst>
              <a:ext uri="{FF2B5EF4-FFF2-40B4-BE49-F238E27FC236}">
                <a16:creationId xmlns:a16="http://schemas.microsoft.com/office/drawing/2014/main" id="{54D6D571-3D6C-4198-92FA-8C51B15195D1}"/>
              </a:ext>
            </a:extLst>
          </p:cNvPr>
          <p:cNvPicPr>
            <a:picLocks noChangeAspect="1"/>
          </p:cNvPicPr>
          <p:nvPr/>
        </p:nvPicPr>
        <p:blipFill>
          <a:blip r:embed="rId5"/>
          <a:stretch>
            <a:fillRect/>
          </a:stretch>
        </p:blipFill>
        <p:spPr>
          <a:xfrm>
            <a:off x="0" y="1148798"/>
            <a:ext cx="9530732" cy="4560404"/>
          </a:xfrm>
          <a:prstGeom prst="rect">
            <a:avLst/>
          </a:prstGeom>
        </p:spPr>
      </p:pic>
    </p:spTree>
    <p:extLst>
      <p:ext uri="{BB962C8B-B14F-4D97-AF65-F5344CB8AC3E}">
        <p14:creationId xmlns:p14="http://schemas.microsoft.com/office/powerpoint/2010/main" val="30632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746583" y="-133449"/>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15</a:t>
            </a:fld>
            <a:endParaRPr lang="fr-FR" sz="1200">
              <a:solidFill>
                <a:schemeClr val="bg1"/>
              </a:solidFill>
            </a:endParaRPr>
          </a:p>
        </p:txBody>
      </p:sp>
      <p:sp>
        <p:nvSpPr>
          <p:cNvPr id="2" name="ZoneTexte 1">
            <a:extLst>
              <a:ext uri="{FF2B5EF4-FFF2-40B4-BE49-F238E27FC236}">
                <a16:creationId xmlns:a16="http://schemas.microsoft.com/office/drawing/2014/main" id="{4C2374EF-37C3-49C7-B708-D13D76C38617}"/>
              </a:ext>
            </a:extLst>
          </p:cNvPr>
          <p:cNvSpPr txBox="1"/>
          <p:nvPr/>
        </p:nvSpPr>
        <p:spPr>
          <a:xfrm>
            <a:off x="9775967" y="273412"/>
            <a:ext cx="1528137" cy="646331"/>
          </a:xfrm>
          <a:prstGeom prst="rect">
            <a:avLst/>
          </a:prstGeom>
          <a:noFill/>
        </p:spPr>
        <p:txBody>
          <a:bodyPr wrap="square" rtlCol="0">
            <a:spAutoFit/>
          </a:bodyPr>
          <a:lstStyle/>
          <a:p>
            <a:r>
              <a:rPr lang="fr-FR" dirty="0">
                <a:hlinkClick r:id="rId4" action="ppaction://hlinkfile"/>
              </a:rPr>
              <a:t>Lien de la carte mentale</a:t>
            </a:r>
            <a:endParaRPr lang="fr-FR" dirty="0"/>
          </a:p>
        </p:txBody>
      </p:sp>
      <p:pic>
        <p:nvPicPr>
          <p:cNvPr id="4" name="Image 3">
            <a:extLst>
              <a:ext uri="{FF2B5EF4-FFF2-40B4-BE49-F238E27FC236}">
                <a16:creationId xmlns:a16="http://schemas.microsoft.com/office/drawing/2014/main" id="{9ED236CA-BEE4-4904-A17A-D04E71A40049}"/>
              </a:ext>
            </a:extLst>
          </p:cNvPr>
          <p:cNvPicPr>
            <a:picLocks noChangeAspect="1"/>
          </p:cNvPicPr>
          <p:nvPr/>
        </p:nvPicPr>
        <p:blipFill>
          <a:blip r:embed="rId5"/>
          <a:stretch>
            <a:fillRect/>
          </a:stretch>
        </p:blipFill>
        <p:spPr>
          <a:xfrm>
            <a:off x="451195" y="182060"/>
            <a:ext cx="9137792" cy="5904419"/>
          </a:xfrm>
          <a:prstGeom prst="rect">
            <a:avLst/>
          </a:prstGeom>
        </p:spPr>
      </p:pic>
      <p:sp>
        <p:nvSpPr>
          <p:cNvPr id="5" name="ZoneTexte 4">
            <a:extLst>
              <a:ext uri="{FF2B5EF4-FFF2-40B4-BE49-F238E27FC236}">
                <a16:creationId xmlns:a16="http://schemas.microsoft.com/office/drawing/2014/main" id="{AC795FF0-E221-4DE7-A7D2-9CAB125CEB89}"/>
              </a:ext>
            </a:extLst>
          </p:cNvPr>
          <p:cNvSpPr txBox="1"/>
          <p:nvPr/>
        </p:nvSpPr>
        <p:spPr>
          <a:xfrm>
            <a:off x="9412876" y="3759332"/>
            <a:ext cx="2504040" cy="369332"/>
          </a:xfrm>
          <a:prstGeom prst="rect">
            <a:avLst/>
          </a:prstGeom>
          <a:solidFill>
            <a:srgbClr val="FFFF00"/>
          </a:solidFill>
        </p:spPr>
        <p:txBody>
          <a:bodyPr wrap="square" rtlCol="0">
            <a:spAutoFit/>
          </a:bodyPr>
          <a:lstStyle/>
          <a:p>
            <a:r>
              <a:rPr lang="fr-FR" dirty="0"/>
              <a:t>Dominique BUCHETON</a:t>
            </a:r>
          </a:p>
        </p:txBody>
      </p:sp>
    </p:spTree>
    <p:extLst>
      <p:ext uri="{BB962C8B-B14F-4D97-AF65-F5344CB8AC3E}">
        <p14:creationId xmlns:p14="http://schemas.microsoft.com/office/powerpoint/2010/main" val="20866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746583" y="-133449"/>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16</a:t>
            </a:fld>
            <a:endParaRPr lang="fr-FR" sz="1200">
              <a:solidFill>
                <a:schemeClr val="bg1"/>
              </a:solidFill>
            </a:endParaRPr>
          </a:p>
        </p:txBody>
      </p:sp>
      <p:pic>
        <p:nvPicPr>
          <p:cNvPr id="2" name="Image 1">
            <a:extLst>
              <a:ext uri="{FF2B5EF4-FFF2-40B4-BE49-F238E27FC236}">
                <a16:creationId xmlns:a16="http://schemas.microsoft.com/office/drawing/2014/main" id="{2EDCF52F-AD85-418D-9161-A1479D12DC8D}"/>
              </a:ext>
            </a:extLst>
          </p:cNvPr>
          <p:cNvPicPr>
            <a:picLocks noChangeAspect="1"/>
          </p:cNvPicPr>
          <p:nvPr/>
        </p:nvPicPr>
        <p:blipFill>
          <a:blip r:embed="rId4"/>
          <a:stretch>
            <a:fillRect/>
          </a:stretch>
        </p:blipFill>
        <p:spPr>
          <a:xfrm>
            <a:off x="573554" y="666"/>
            <a:ext cx="11186117" cy="5982947"/>
          </a:xfrm>
          <a:prstGeom prst="rect">
            <a:avLst/>
          </a:prstGeom>
        </p:spPr>
      </p:pic>
      <p:sp>
        <p:nvSpPr>
          <p:cNvPr id="3" name="Rectangle 2">
            <a:extLst>
              <a:ext uri="{FF2B5EF4-FFF2-40B4-BE49-F238E27FC236}">
                <a16:creationId xmlns:a16="http://schemas.microsoft.com/office/drawing/2014/main" id="{45F9CA26-6DC2-4A40-B179-9BBEE4057E47}"/>
              </a:ext>
            </a:extLst>
          </p:cNvPr>
          <p:cNvSpPr/>
          <p:nvPr/>
        </p:nvSpPr>
        <p:spPr>
          <a:xfrm>
            <a:off x="432329" y="5481048"/>
            <a:ext cx="2404313" cy="369332"/>
          </a:xfrm>
          <a:prstGeom prst="rect">
            <a:avLst/>
          </a:prstGeom>
        </p:spPr>
        <p:txBody>
          <a:bodyPr wrap="none">
            <a:spAutoFit/>
          </a:bodyPr>
          <a:lstStyle/>
          <a:p>
            <a:r>
              <a:rPr lang="fr-FR" dirty="0">
                <a:hlinkClick r:id="rId5" action="ppaction://hlinkfile"/>
              </a:rPr>
              <a:t>Lien de la carte mentale</a:t>
            </a:r>
            <a:endParaRPr lang="fr-FR" dirty="0"/>
          </a:p>
        </p:txBody>
      </p:sp>
      <p:sp>
        <p:nvSpPr>
          <p:cNvPr id="8" name="ZoneTexte 7">
            <a:extLst>
              <a:ext uri="{FF2B5EF4-FFF2-40B4-BE49-F238E27FC236}">
                <a16:creationId xmlns:a16="http://schemas.microsoft.com/office/drawing/2014/main" id="{E45D4EE8-8796-4900-9291-B9C24C7DDE07}"/>
              </a:ext>
            </a:extLst>
          </p:cNvPr>
          <p:cNvSpPr txBox="1"/>
          <p:nvPr/>
        </p:nvSpPr>
        <p:spPr>
          <a:xfrm>
            <a:off x="573554" y="4859026"/>
            <a:ext cx="2504040" cy="369332"/>
          </a:xfrm>
          <a:prstGeom prst="rect">
            <a:avLst/>
          </a:prstGeom>
          <a:solidFill>
            <a:srgbClr val="FFFF00"/>
          </a:solidFill>
        </p:spPr>
        <p:txBody>
          <a:bodyPr wrap="square" rtlCol="0">
            <a:spAutoFit/>
          </a:bodyPr>
          <a:lstStyle/>
          <a:p>
            <a:r>
              <a:rPr lang="fr-FR" dirty="0"/>
              <a:t>Dominique BUCHETON</a:t>
            </a:r>
          </a:p>
        </p:txBody>
      </p:sp>
    </p:spTree>
    <p:extLst>
      <p:ext uri="{BB962C8B-B14F-4D97-AF65-F5344CB8AC3E}">
        <p14:creationId xmlns:p14="http://schemas.microsoft.com/office/powerpoint/2010/main" val="130173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22000"/>
                    </a14:imgEffect>
                  </a14:imgLayer>
                </a14:imgProps>
              </a:ext>
            </a:extLst>
          </a:blip>
          <a:srcRect/>
          <a:stretch/>
        </p:blipFill>
        <p:spPr>
          <a:xfrm>
            <a:off x="562302" y="655444"/>
            <a:ext cx="10387164" cy="5028179"/>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17</a:t>
            </a:fld>
            <a:endParaRPr lang="fr-FR" sz="1200">
              <a:solidFill>
                <a:schemeClr val="bg1"/>
              </a:solidFill>
            </a:endParaRPr>
          </a:p>
        </p:txBody>
      </p:sp>
      <p:sp>
        <p:nvSpPr>
          <p:cNvPr id="4" name="ZoneTexte 3">
            <a:extLst>
              <a:ext uri="{FF2B5EF4-FFF2-40B4-BE49-F238E27FC236}">
                <a16:creationId xmlns:a16="http://schemas.microsoft.com/office/drawing/2014/main" id="{683DA6DF-0A92-481B-9D80-6B6A729D437E}"/>
              </a:ext>
            </a:extLst>
          </p:cNvPr>
          <p:cNvSpPr txBox="1"/>
          <p:nvPr/>
        </p:nvSpPr>
        <p:spPr>
          <a:xfrm>
            <a:off x="562302" y="655444"/>
            <a:ext cx="10528908" cy="4401205"/>
          </a:xfrm>
          <a:prstGeom prst="rect">
            <a:avLst/>
          </a:prstGeom>
          <a:noFill/>
        </p:spPr>
        <p:txBody>
          <a:bodyPr wrap="square" rtlCol="0">
            <a:spAutoFit/>
          </a:bodyPr>
          <a:lstStyle/>
          <a:p>
            <a:r>
              <a:rPr lang="fr-FR" sz="4000" dirty="0">
                <a:solidFill>
                  <a:srgbClr val="0B2B41"/>
                </a:solidFill>
              </a:rPr>
              <a:t>Les </a:t>
            </a:r>
            <a:r>
              <a:rPr lang="fr-FR" sz="4000" b="1" dirty="0">
                <a:solidFill>
                  <a:srgbClr val="0B2B41"/>
                </a:solidFill>
              </a:rPr>
              <a:t>gestes professionnels de l'enseignant</a:t>
            </a:r>
            <a:br>
              <a:rPr lang="fr-FR" sz="4000" dirty="0">
                <a:solidFill>
                  <a:srgbClr val="0B2B41"/>
                </a:solidFill>
              </a:rPr>
            </a:br>
            <a:br>
              <a:rPr lang="fr-FR" sz="4000" dirty="0">
                <a:solidFill>
                  <a:srgbClr val="0B2B41"/>
                </a:solidFill>
              </a:rPr>
            </a:br>
            <a:r>
              <a:rPr lang="fr-FR" sz="4000" dirty="0">
                <a:solidFill>
                  <a:srgbClr val="0B2B41"/>
                </a:solidFill>
              </a:rPr>
              <a:t>Ils visent à engager activement les élèves dans la tâche proposée, à maintenir leur motivation tout au long de l'activité et à favoriser la régulation. Ils relèvent à la fois de la communication verbale et non verbale en situation.</a:t>
            </a:r>
          </a:p>
        </p:txBody>
      </p:sp>
    </p:spTree>
    <p:extLst>
      <p:ext uri="{BB962C8B-B14F-4D97-AF65-F5344CB8AC3E}">
        <p14:creationId xmlns:p14="http://schemas.microsoft.com/office/powerpoint/2010/main" val="78451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746583" y="-133449"/>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18</a:t>
            </a:fld>
            <a:endParaRPr lang="fr-FR" sz="1200">
              <a:solidFill>
                <a:schemeClr val="bg1"/>
              </a:solidFill>
            </a:endParaRPr>
          </a:p>
        </p:txBody>
      </p:sp>
      <p:pic>
        <p:nvPicPr>
          <p:cNvPr id="3" name="Image 2">
            <a:extLst>
              <a:ext uri="{FF2B5EF4-FFF2-40B4-BE49-F238E27FC236}">
                <a16:creationId xmlns:a16="http://schemas.microsoft.com/office/drawing/2014/main" id="{002A48AE-36D6-4B31-B3B2-F20CDC00D2BC}"/>
              </a:ext>
            </a:extLst>
          </p:cNvPr>
          <p:cNvPicPr>
            <a:picLocks noChangeAspect="1"/>
          </p:cNvPicPr>
          <p:nvPr/>
        </p:nvPicPr>
        <p:blipFill>
          <a:blip r:embed="rId4"/>
          <a:stretch>
            <a:fillRect/>
          </a:stretch>
        </p:blipFill>
        <p:spPr>
          <a:xfrm>
            <a:off x="119476" y="118648"/>
            <a:ext cx="11953254" cy="5967831"/>
          </a:xfrm>
          <a:prstGeom prst="rect">
            <a:avLst/>
          </a:prstGeom>
        </p:spPr>
      </p:pic>
      <p:sp>
        <p:nvSpPr>
          <p:cNvPr id="8" name="ZoneTexte 7">
            <a:extLst>
              <a:ext uri="{FF2B5EF4-FFF2-40B4-BE49-F238E27FC236}">
                <a16:creationId xmlns:a16="http://schemas.microsoft.com/office/drawing/2014/main" id="{956AF02B-B7F9-4DA5-9804-4D94DA7E868E}"/>
              </a:ext>
            </a:extLst>
          </p:cNvPr>
          <p:cNvSpPr txBox="1"/>
          <p:nvPr/>
        </p:nvSpPr>
        <p:spPr>
          <a:xfrm>
            <a:off x="9041693" y="4779513"/>
            <a:ext cx="2504040" cy="369332"/>
          </a:xfrm>
          <a:prstGeom prst="rect">
            <a:avLst/>
          </a:prstGeom>
          <a:solidFill>
            <a:srgbClr val="FFFF00"/>
          </a:solidFill>
        </p:spPr>
        <p:txBody>
          <a:bodyPr wrap="square" rtlCol="0">
            <a:spAutoFit/>
          </a:bodyPr>
          <a:lstStyle/>
          <a:p>
            <a:r>
              <a:rPr lang="fr-FR" dirty="0"/>
              <a:t>Dominique BUCHETON</a:t>
            </a:r>
          </a:p>
        </p:txBody>
      </p:sp>
      <p:sp>
        <p:nvSpPr>
          <p:cNvPr id="4" name="Rectangle 3">
            <a:extLst>
              <a:ext uri="{FF2B5EF4-FFF2-40B4-BE49-F238E27FC236}">
                <a16:creationId xmlns:a16="http://schemas.microsoft.com/office/drawing/2014/main" id="{3A1BDCA8-9867-4BD1-ACC8-9449A6F0A9FE}"/>
              </a:ext>
            </a:extLst>
          </p:cNvPr>
          <p:cNvSpPr/>
          <p:nvPr/>
        </p:nvSpPr>
        <p:spPr>
          <a:xfrm>
            <a:off x="9041693" y="5315260"/>
            <a:ext cx="2404313" cy="369332"/>
          </a:xfrm>
          <a:prstGeom prst="rect">
            <a:avLst/>
          </a:prstGeom>
        </p:spPr>
        <p:txBody>
          <a:bodyPr wrap="none">
            <a:spAutoFit/>
          </a:bodyPr>
          <a:lstStyle/>
          <a:p>
            <a:r>
              <a:rPr lang="fr-FR" dirty="0">
                <a:hlinkClick r:id="rId5" action="ppaction://hlinkfile"/>
              </a:rPr>
              <a:t>Lien de la carte mentale</a:t>
            </a:r>
            <a:endParaRPr lang="fr-FR" dirty="0"/>
          </a:p>
        </p:txBody>
      </p:sp>
    </p:spTree>
    <p:extLst>
      <p:ext uri="{BB962C8B-B14F-4D97-AF65-F5344CB8AC3E}">
        <p14:creationId xmlns:p14="http://schemas.microsoft.com/office/powerpoint/2010/main" val="416738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19</a:t>
            </a:fld>
            <a:endParaRPr lang="fr-FR" sz="1200">
              <a:solidFill>
                <a:schemeClr val="bg1"/>
              </a:solidFill>
            </a:endParaRPr>
          </a:p>
        </p:txBody>
      </p:sp>
      <p:sp>
        <p:nvSpPr>
          <p:cNvPr id="2" name="Rectangle : coins arrondis 1">
            <a:extLst>
              <a:ext uri="{FF2B5EF4-FFF2-40B4-BE49-F238E27FC236}">
                <a16:creationId xmlns:a16="http://schemas.microsoft.com/office/drawing/2014/main" id="{CD4E6CE5-5871-4907-94E8-1F9BB43D19CC}"/>
              </a:ext>
            </a:extLst>
          </p:cNvPr>
          <p:cNvSpPr/>
          <p:nvPr/>
        </p:nvSpPr>
        <p:spPr>
          <a:xfrm>
            <a:off x="516834" y="251791"/>
            <a:ext cx="5287617" cy="94090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L’observation de la classe: Comment lire la pratique des PES ?</a:t>
            </a:r>
          </a:p>
        </p:txBody>
      </p:sp>
      <p:sp>
        <p:nvSpPr>
          <p:cNvPr id="3" name="Ellipse 2">
            <a:extLst>
              <a:ext uri="{FF2B5EF4-FFF2-40B4-BE49-F238E27FC236}">
                <a16:creationId xmlns:a16="http://schemas.microsoft.com/office/drawing/2014/main" id="{AE760D08-E70E-442C-A120-47D55B1CD52C}"/>
              </a:ext>
            </a:extLst>
          </p:cNvPr>
          <p:cNvSpPr/>
          <p:nvPr/>
        </p:nvSpPr>
        <p:spPr>
          <a:xfrm>
            <a:off x="3353300" y="2948221"/>
            <a:ext cx="3285540" cy="94090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002060"/>
                </a:solidFill>
              </a:rPr>
              <a:t>Les composantes de la situation</a:t>
            </a:r>
          </a:p>
        </p:txBody>
      </p:sp>
      <p:cxnSp>
        <p:nvCxnSpPr>
          <p:cNvPr id="5" name="Connecteur droit avec flèche 4">
            <a:extLst>
              <a:ext uri="{FF2B5EF4-FFF2-40B4-BE49-F238E27FC236}">
                <a16:creationId xmlns:a16="http://schemas.microsoft.com/office/drawing/2014/main" id="{89B1A7DE-D248-4A5F-BA33-56030D53A30D}"/>
              </a:ext>
            </a:extLst>
          </p:cNvPr>
          <p:cNvCxnSpPr>
            <a:cxnSpLocks/>
          </p:cNvCxnSpPr>
          <p:nvPr/>
        </p:nvCxnSpPr>
        <p:spPr>
          <a:xfrm flipH="1" flipV="1">
            <a:off x="2689194" y="2542301"/>
            <a:ext cx="875641" cy="53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9160EA1-BA4A-497E-BE66-FCA6220D50E0}"/>
              </a:ext>
            </a:extLst>
          </p:cNvPr>
          <p:cNvSpPr txBox="1"/>
          <p:nvPr/>
        </p:nvSpPr>
        <p:spPr>
          <a:xfrm>
            <a:off x="200780" y="2212130"/>
            <a:ext cx="3046003" cy="461665"/>
          </a:xfrm>
          <a:prstGeom prst="rect">
            <a:avLst/>
          </a:prstGeom>
          <a:noFill/>
        </p:spPr>
        <p:txBody>
          <a:bodyPr wrap="square" rtlCol="0">
            <a:spAutoFit/>
          </a:bodyPr>
          <a:lstStyle/>
          <a:p>
            <a:r>
              <a:rPr lang="fr-FR" sz="2400" dirty="0"/>
              <a:t>Ce que fait l’élève</a:t>
            </a:r>
          </a:p>
        </p:txBody>
      </p:sp>
      <p:cxnSp>
        <p:nvCxnSpPr>
          <p:cNvPr id="10" name="Connecteur droit avec flèche 9">
            <a:extLst>
              <a:ext uri="{FF2B5EF4-FFF2-40B4-BE49-F238E27FC236}">
                <a16:creationId xmlns:a16="http://schemas.microsoft.com/office/drawing/2014/main" id="{8473D1B8-3973-4B43-A9F4-CFA68EE9796E}"/>
              </a:ext>
            </a:extLst>
          </p:cNvPr>
          <p:cNvCxnSpPr>
            <a:cxnSpLocks/>
          </p:cNvCxnSpPr>
          <p:nvPr/>
        </p:nvCxnSpPr>
        <p:spPr>
          <a:xfrm flipV="1">
            <a:off x="6771861" y="2212131"/>
            <a:ext cx="1630018" cy="86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9BC56BD4-1E4B-4343-8709-E572ADAE19B3}"/>
              </a:ext>
            </a:extLst>
          </p:cNvPr>
          <p:cNvSpPr txBox="1"/>
          <p:nvPr/>
        </p:nvSpPr>
        <p:spPr>
          <a:xfrm>
            <a:off x="8401879" y="1177373"/>
            <a:ext cx="2266122" cy="1200329"/>
          </a:xfrm>
          <a:prstGeom prst="rect">
            <a:avLst/>
          </a:prstGeom>
          <a:noFill/>
        </p:spPr>
        <p:txBody>
          <a:bodyPr wrap="square" rtlCol="0">
            <a:spAutoFit/>
          </a:bodyPr>
          <a:lstStyle/>
          <a:p>
            <a:r>
              <a:rPr lang="fr-FR" sz="2400" dirty="0"/>
              <a:t>Ce qui est mis en circulation en termes de savoir</a:t>
            </a:r>
          </a:p>
        </p:txBody>
      </p:sp>
      <p:cxnSp>
        <p:nvCxnSpPr>
          <p:cNvPr id="13" name="Connecteur droit avec flèche 12">
            <a:extLst>
              <a:ext uri="{FF2B5EF4-FFF2-40B4-BE49-F238E27FC236}">
                <a16:creationId xmlns:a16="http://schemas.microsoft.com/office/drawing/2014/main" id="{9A736821-4DFB-4D43-9C73-E820814CD5EC}"/>
              </a:ext>
            </a:extLst>
          </p:cNvPr>
          <p:cNvCxnSpPr>
            <a:cxnSpLocks/>
          </p:cNvCxnSpPr>
          <p:nvPr/>
        </p:nvCxnSpPr>
        <p:spPr>
          <a:xfrm flipH="1">
            <a:off x="1974575" y="4002157"/>
            <a:ext cx="2093842" cy="126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AF4E9576-DF00-4A91-8E55-508CA7567B05}"/>
              </a:ext>
            </a:extLst>
          </p:cNvPr>
          <p:cNvSpPr txBox="1"/>
          <p:nvPr/>
        </p:nvSpPr>
        <p:spPr>
          <a:xfrm>
            <a:off x="265043" y="5400606"/>
            <a:ext cx="4890051" cy="461665"/>
          </a:xfrm>
          <a:prstGeom prst="rect">
            <a:avLst/>
          </a:prstGeom>
          <a:noFill/>
        </p:spPr>
        <p:txBody>
          <a:bodyPr wrap="square" rtlCol="0">
            <a:spAutoFit/>
          </a:bodyPr>
          <a:lstStyle/>
          <a:p>
            <a:r>
              <a:rPr lang="fr-FR" sz="2400" dirty="0"/>
              <a:t>Comment le PES régule son action?</a:t>
            </a:r>
          </a:p>
        </p:txBody>
      </p:sp>
      <p:pic>
        <p:nvPicPr>
          <p:cNvPr id="6" name="Image 5">
            <a:hlinkClick r:id="rId3" action="ppaction://hlinkfile"/>
            <a:extLst>
              <a:ext uri="{FF2B5EF4-FFF2-40B4-BE49-F238E27FC236}">
                <a16:creationId xmlns:a16="http://schemas.microsoft.com/office/drawing/2014/main" id="{9742AFF8-8DAB-4957-A930-57DA9B4500D6}"/>
              </a:ext>
            </a:extLst>
          </p:cNvPr>
          <p:cNvPicPr>
            <a:picLocks noChangeAspect="1"/>
          </p:cNvPicPr>
          <p:nvPr/>
        </p:nvPicPr>
        <p:blipFill>
          <a:blip r:embed="rId4"/>
          <a:stretch>
            <a:fillRect/>
          </a:stretch>
        </p:blipFill>
        <p:spPr>
          <a:xfrm>
            <a:off x="6771861" y="3631594"/>
            <a:ext cx="5110576" cy="2359698"/>
          </a:xfrm>
          <a:prstGeom prst="rect">
            <a:avLst/>
          </a:prstGeom>
        </p:spPr>
      </p:pic>
    </p:spTree>
    <p:extLst>
      <p:ext uri="{BB962C8B-B14F-4D97-AF65-F5344CB8AC3E}">
        <p14:creationId xmlns:p14="http://schemas.microsoft.com/office/powerpoint/2010/main" val="274268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descr="salle de chaises rouges devant une fenêtre">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effectLst>
            <a:softEdge rad="1270000"/>
          </a:effectLst>
        </p:spPr>
      </p:pic>
      <p:grpSp>
        <p:nvGrpSpPr>
          <p:cNvPr id="4" name="Groupe 3" descr="élément décoratif">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orme libre : Form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sp>
        <p:nvSpPr>
          <p:cNvPr id="8" name="ZoneTexte 7">
            <a:extLst>
              <a:ext uri="{FF2B5EF4-FFF2-40B4-BE49-F238E27FC236}">
                <a16:creationId xmlns:a16="http://schemas.microsoft.com/office/drawing/2014/main" id="{93FF37F7-46AF-4DA6-9075-6C259F288A71}"/>
              </a:ext>
            </a:extLst>
          </p:cNvPr>
          <p:cNvSpPr txBox="1"/>
          <p:nvPr/>
        </p:nvSpPr>
        <p:spPr>
          <a:xfrm>
            <a:off x="600995" y="723332"/>
            <a:ext cx="10641497" cy="4154984"/>
          </a:xfrm>
          <a:prstGeom prst="rect">
            <a:avLst/>
          </a:prstGeom>
          <a:noFill/>
        </p:spPr>
        <p:txBody>
          <a:bodyPr wrap="square" rtlCol="0">
            <a:spAutoFit/>
          </a:bodyPr>
          <a:lstStyle/>
          <a:p>
            <a:pPr algn="ctr"/>
            <a:r>
              <a:rPr lang="fr-FR" sz="4400" dirty="0">
                <a:solidFill>
                  <a:srgbClr val="002060"/>
                </a:solidFill>
              </a:rPr>
              <a:t>Objectif de la formation</a:t>
            </a:r>
          </a:p>
          <a:p>
            <a:r>
              <a:rPr lang="fr-FR" sz="4400" dirty="0">
                <a:solidFill>
                  <a:srgbClr val="002060"/>
                </a:solidFill>
              </a:rPr>
              <a:t>Aider à amorcer la réflexion sur une posture de pré-formateur et proposer des outils:</a:t>
            </a:r>
          </a:p>
          <a:p>
            <a:pPr marL="285750" indent="-285750">
              <a:buFontTx/>
              <a:buChar char="-"/>
            </a:pPr>
            <a:r>
              <a:rPr lang="fr-FR" sz="4400" dirty="0">
                <a:solidFill>
                  <a:srgbClr val="002060"/>
                </a:solidFill>
              </a:rPr>
              <a:t>dans le cadre particulier de l’examen</a:t>
            </a:r>
          </a:p>
          <a:p>
            <a:pPr marL="285750" indent="-285750">
              <a:buFontTx/>
              <a:buChar char="-"/>
            </a:pPr>
            <a:r>
              <a:rPr lang="fr-FR" sz="4400" dirty="0">
                <a:solidFill>
                  <a:srgbClr val="002060"/>
                </a:solidFill>
              </a:rPr>
              <a:t>dans la situation particulière de l’accompagnement de terrain, dans la classe.</a:t>
            </a:r>
          </a:p>
        </p:txBody>
      </p:sp>
      <p:sp>
        <p:nvSpPr>
          <p:cNvPr id="2" name="ZoneTexte 1">
            <a:extLst>
              <a:ext uri="{FF2B5EF4-FFF2-40B4-BE49-F238E27FC236}">
                <a16:creationId xmlns:a16="http://schemas.microsoft.com/office/drawing/2014/main" id="{CB245319-C857-4E9B-8C50-F7010E3CAD30}"/>
              </a:ext>
            </a:extLst>
          </p:cNvPr>
          <p:cNvSpPr txBox="1"/>
          <p:nvPr/>
        </p:nvSpPr>
        <p:spPr>
          <a:xfrm>
            <a:off x="8640417" y="6146832"/>
            <a:ext cx="3279767" cy="369332"/>
          </a:xfrm>
          <a:prstGeom prst="rect">
            <a:avLst/>
          </a:prstGeom>
          <a:solidFill>
            <a:srgbClr val="FFFF00"/>
          </a:solidFill>
        </p:spPr>
        <p:txBody>
          <a:bodyPr wrap="square" rtlCol="0">
            <a:spAutoFit/>
          </a:bodyPr>
          <a:lstStyle/>
          <a:p>
            <a:r>
              <a:rPr lang="fr-FR" i="1" dirty="0"/>
              <a:t>Extrait Webinaire </a:t>
            </a:r>
            <a:r>
              <a:rPr lang="fr-FR" i="1"/>
              <a:t>J.L </a:t>
            </a:r>
            <a:r>
              <a:rPr lang="fr-FR" i="1" dirty="0"/>
              <a:t>Lamaurelle</a:t>
            </a:r>
          </a:p>
        </p:txBody>
      </p:sp>
    </p:spTree>
    <p:extLst>
      <p:ext uri="{BB962C8B-B14F-4D97-AF65-F5344CB8AC3E}">
        <p14:creationId xmlns:p14="http://schemas.microsoft.com/office/powerpoint/2010/main" val="281238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746583" y="-133449"/>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20</a:t>
            </a:fld>
            <a:endParaRPr lang="fr-FR" sz="1200">
              <a:solidFill>
                <a:schemeClr val="bg1"/>
              </a:solidFill>
            </a:endParaRPr>
          </a:p>
        </p:txBody>
      </p:sp>
      <p:pic>
        <p:nvPicPr>
          <p:cNvPr id="8" name="Image 7">
            <a:extLst>
              <a:ext uri="{FF2B5EF4-FFF2-40B4-BE49-F238E27FC236}">
                <a16:creationId xmlns:a16="http://schemas.microsoft.com/office/drawing/2014/main" id="{6D827B1E-9513-471D-9FE5-523C81C3F5A6}"/>
              </a:ext>
            </a:extLst>
          </p:cNvPr>
          <p:cNvPicPr/>
          <p:nvPr/>
        </p:nvPicPr>
        <p:blipFill>
          <a:blip r:embed="rId4"/>
          <a:stretch>
            <a:fillRect/>
          </a:stretch>
        </p:blipFill>
        <p:spPr>
          <a:xfrm>
            <a:off x="433555" y="540127"/>
            <a:ext cx="7756288" cy="5448113"/>
          </a:xfrm>
          <a:prstGeom prst="rect">
            <a:avLst/>
          </a:prstGeom>
        </p:spPr>
      </p:pic>
      <p:sp>
        <p:nvSpPr>
          <p:cNvPr id="2" name="ZoneTexte 1">
            <a:extLst>
              <a:ext uri="{FF2B5EF4-FFF2-40B4-BE49-F238E27FC236}">
                <a16:creationId xmlns:a16="http://schemas.microsoft.com/office/drawing/2014/main" id="{079F1BC7-06E2-4149-8402-36E838ABECBA}"/>
              </a:ext>
            </a:extLst>
          </p:cNvPr>
          <p:cNvSpPr txBox="1"/>
          <p:nvPr/>
        </p:nvSpPr>
        <p:spPr>
          <a:xfrm>
            <a:off x="9488557" y="5181600"/>
            <a:ext cx="2203627" cy="369332"/>
          </a:xfrm>
          <a:prstGeom prst="rect">
            <a:avLst/>
          </a:prstGeom>
          <a:solidFill>
            <a:srgbClr val="FFFF00"/>
          </a:solidFill>
        </p:spPr>
        <p:txBody>
          <a:bodyPr wrap="square" rtlCol="0">
            <a:spAutoFit/>
          </a:bodyPr>
          <a:lstStyle/>
          <a:p>
            <a:r>
              <a:rPr lang="fr-FR" dirty="0"/>
              <a:t>Roland GOIGOUX</a:t>
            </a:r>
          </a:p>
        </p:txBody>
      </p:sp>
    </p:spTree>
    <p:extLst>
      <p:ext uri="{BB962C8B-B14F-4D97-AF65-F5344CB8AC3E}">
        <p14:creationId xmlns:p14="http://schemas.microsoft.com/office/powerpoint/2010/main" val="310829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746583" y="-133449"/>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21</a:t>
            </a:fld>
            <a:endParaRPr lang="fr-FR" sz="1200">
              <a:solidFill>
                <a:schemeClr val="bg1"/>
              </a:solidFill>
            </a:endParaRPr>
          </a:p>
        </p:txBody>
      </p:sp>
      <p:pic>
        <p:nvPicPr>
          <p:cNvPr id="6" name="Image 5">
            <a:extLst>
              <a:ext uri="{FF2B5EF4-FFF2-40B4-BE49-F238E27FC236}">
                <a16:creationId xmlns:a16="http://schemas.microsoft.com/office/drawing/2014/main" id="{F2B792B7-7ABF-408E-AD77-936BB7FC12FB}"/>
              </a:ext>
            </a:extLst>
          </p:cNvPr>
          <p:cNvPicPr/>
          <p:nvPr/>
        </p:nvPicPr>
        <p:blipFill>
          <a:blip r:embed="rId4"/>
          <a:stretch>
            <a:fillRect/>
          </a:stretch>
        </p:blipFill>
        <p:spPr>
          <a:xfrm>
            <a:off x="0" y="203535"/>
            <a:ext cx="12006470" cy="5848422"/>
          </a:xfrm>
          <a:prstGeom prst="rect">
            <a:avLst/>
          </a:prstGeom>
        </p:spPr>
      </p:pic>
    </p:spTree>
    <p:extLst>
      <p:ext uri="{BB962C8B-B14F-4D97-AF65-F5344CB8AC3E}">
        <p14:creationId xmlns:p14="http://schemas.microsoft.com/office/powerpoint/2010/main" val="215913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845216" y="3915090"/>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22</a:t>
            </a:fld>
            <a:endParaRPr lang="fr-FR" sz="1200">
              <a:solidFill>
                <a:schemeClr val="bg1"/>
              </a:solidFill>
            </a:endParaRPr>
          </a:p>
        </p:txBody>
      </p:sp>
      <p:pic>
        <p:nvPicPr>
          <p:cNvPr id="8" name="Image 7">
            <a:extLst>
              <a:ext uri="{FF2B5EF4-FFF2-40B4-BE49-F238E27FC236}">
                <a16:creationId xmlns:a16="http://schemas.microsoft.com/office/drawing/2014/main" id="{9237CADE-E188-4A22-9B49-AB2CA0B2197F}"/>
              </a:ext>
            </a:extLst>
          </p:cNvPr>
          <p:cNvPicPr/>
          <p:nvPr/>
        </p:nvPicPr>
        <p:blipFill>
          <a:blip r:embed="rId4"/>
          <a:stretch>
            <a:fillRect/>
          </a:stretch>
        </p:blipFill>
        <p:spPr>
          <a:xfrm>
            <a:off x="107203" y="157589"/>
            <a:ext cx="11819753" cy="4467419"/>
          </a:xfrm>
          <a:prstGeom prst="rect">
            <a:avLst/>
          </a:prstGeom>
        </p:spPr>
      </p:pic>
    </p:spTree>
    <p:extLst>
      <p:ext uri="{BB962C8B-B14F-4D97-AF65-F5344CB8AC3E}">
        <p14:creationId xmlns:p14="http://schemas.microsoft.com/office/powerpoint/2010/main" val="13414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845216" y="3915090"/>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23</a:t>
            </a:fld>
            <a:endParaRPr lang="fr-FR" sz="1200">
              <a:solidFill>
                <a:schemeClr val="bg1"/>
              </a:solidFill>
            </a:endParaRPr>
          </a:p>
        </p:txBody>
      </p:sp>
      <p:pic>
        <p:nvPicPr>
          <p:cNvPr id="2" name="Image 1">
            <a:extLst>
              <a:ext uri="{FF2B5EF4-FFF2-40B4-BE49-F238E27FC236}">
                <a16:creationId xmlns:a16="http://schemas.microsoft.com/office/drawing/2014/main" id="{FF7CBF35-5BFC-444B-B135-83F0782CF4A6}"/>
              </a:ext>
            </a:extLst>
          </p:cNvPr>
          <p:cNvPicPr>
            <a:picLocks noChangeAspect="1"/>
          </p:cNvPicPr>
          <p:nvPr/>
        </p:nvPicPr>
        <p:blipFill>
          <a:blip r:embed="rId4"/>
          <a:stretch>
            <a:fillRect/>
          </a:stretch>
        </p:blipFill>
        <p:spPr>
          <a:xfrm>
            <a:off x="651052" y="410801"/>
            <a:ext cx="10894394" cy="3670870"/>
          </a:xfrm>
          <a:prstGeom prst="rect">
            <a:avLst/>
          </a:prstGeom>
        </p:spPr>
      </p:pic>
    </p:spTree>
    <p:extLst>
      <p:ext uri="{BB962C8B-B14F-4D97-AF65-F5344CB8AC3E}">
        <p14:creationId xmlns:p14="http://schemas.microsoft.com/office/powerpoint/2010/main" val="1791156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845216" y="3915090"/>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24</a:t>
            </a:fld>
            <a:endParaRPr lang="fr-FR" sz="1200">
              <a:solidFill>
                <a:schemeClr val="bg1"/>
              </a:solidFill>
            </a:endParaRPr>
          </a:p>
        </p:txBody>
      </p:sp>
      <p:pic>
        <p:nvPicPr>
          <p:cNvPr id="3" name="Image 2">
            <a:extLst>
              <a:ext uri="{FF2B5EF4-FFF2-40B4-BE49-F238E27FC236}">
                <a16:creationId xmlns:a16="http://schemas.microsoft.com/office/drawing/2014/main" id="{2ED691E0-8B3C-40C2-937F-34F3C5065C62}"/>
              </a:ext>
            </a:extLst>
          </p:cNvPr>
          <p:cNvPicPr>
            <a:picLocks noChangeAspect="1"/>
          </p:cNvPicPr>
          <p:nvPr/>
        </p:nvPicPr>
        <p:blipFill>
          <a:blip r:embed="rId4"/>
          <a:stretch>
            <a:fillRect/>
          </a:stretch>
        </p:blipFill>
        <p:spPr>
          <a:xfrm>
            <a:off x="526773" y="410800"/>
            <a:ext cx="11002618" cy="3366902"/>
          </a:xfrm>
          <a:prstGeom prst="rect">
            <a:avLst/>
          </a:prstGeom>
        </p:spPr>
      </p:pic>
    </p:spTree>
    <p:extLst>
      <p:ext uri="{BB962C8B-B14F-4D97-AF65-F5344CB8AC3E}">
        <p14:creationId xmlns:p14="http://schemas.microsoft.com/office/powerpoint/2010/main" val="2521180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845216" y="3915090"/>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25</a:t>
            </a:fld>
            <a:endParaRPr lang="fr-FR" sz="1200">
              <a:solidFill>
                <a:schemeClr val="bg1"/>
              </a:solidFill>
            </a:endParaRPr>
          </a:p>
        </p:txBody>
      </p:sp>
      <p:pic>
        <p:nvPicPr>
          <p:cNvPr id="2" name="Image 1">
            <a:extLst>
              <a:ext uri="{FF2B5EF4-FFF2-40B4-BE49-F238E27FC236}">
                <a16:creationId xmlns:a16="http://schemas.microsoft.com/office/drawing/2014/main" id="{1B43A1FC-0002-4F2B-BD90-AC711EDD8E89}"/>
              </a:ext>
            </a:extLst>
          </p:cNvPr>
          <p:cNvPicPr>
            <a:picLocks noChangeAspect="1"/>
          </p:cNvPicPr>
          <p:nvPr/>
        </p:nvPicPr>
        <p:blipFill>
          <a:blip r:embed="rId4"/>
          <a:stretch>
            <a:fillRect/>
          </a:stretch>
        </p:blipFill>
        <p:spPr>
          <a:xfrm>
            <a:off x="247670" y="636104"/>
            <a:ext cx="11444514" cy="3458818"/>
          </a:xfrm>
          <a:prstGeom prst="rect">
            <a:avLst/>
          </a:prstGeom>
        </p:spPr>
      </p:pic>
    </p:spTree>
    <p:extLst>
      <p:ext uri="{BB962C8B-B14F-4D97-AF65-F5344CB8AC3E}">
        <p14:creationId xmlns:p14="http://schemas.microsoft.com/office/powerpoint/2010/main" val="385208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845216" y="3915090"/>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26</a:t>
            </a:fld>
            <a:endParaRPr lang="fr-FR" sz="1200">
              <a:solidFill>
                <a:schemeClr val="bg1"/>
              </a:solidFill>
            </a:endParaRPr>
          </a:p>
        </p:txBody>
      </p:sp>
      <p:pic>
        <p:nvPicPr>
          <p:cNvPr id="2" name="Image 1">
            <a:extLst>
              <a:ext uri="{FF2B5EF4-FFF2-40B4-BE49-F238E27FC236}">
                <a16:creationId xmlns:a16="http://schemas.microsoft.com/office/drawing/2014/main" id="{B10DC825-1BF9-4CFC-9064-83479D310BD5}"/>
              </a:ext>
            </a:extLst>
          </p:cNvPr>
          <p:cNvPicPr>
            <a:picLocks noChangeAspect="1"/>
          </p:cNvPicPr>
          <p:nvPr/>
        </p:nvPicPr>
        <p:blipFill>
          <a:blip r:embed="rId4"/>
          <a:stretch>
            <a:fillRect/>
          </a:stretch>
        </p:blipFill>
        <p:spPr>
          <a:xfrm>
            <a:off x="428831" y="410800"/>
            <a:ext cx="11087308" cy="4717791"/>
          </a:xfrm>
          <a:prstGeom prst="rect">
            <a:avLst/>
          </a:prstGeom>
        </p:spPr>
      </p:pic>
    </p:spTree>
    <p:extLst>
      <p:ext uri="{BB962C8B-B14F-4D97-AF65-F5344CB8AC3E}">
        <p14:creationId xmlns:p14="http://schemas.microsoft.com/office/powerpoint/2010/main" val="2036126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845216" y="3915090"/>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27</a:t>
            </a:fld>
            <a:endParaRPr lang="fr-FR" sz="1200">
              <a:solidFill>
                <a:schemeClr val="bg1"/>
              </a:solidFill>
            </a:endParaRPr>
          </a:p>
        </p:txBody>
      </p:sp>
      <p:pic>
        <p:nvPicPr>
          <p:cNvPr id="2" name="Image 1">
            <a:extLst>
              <a:ext uri="{FF2B5EF4-FFF2-40B4-BE49-F238E27FC236}">
                <a16:creationId xmlns:a16="http://schemas.microsoft.com/office/drawing/2014/main" id="{2B14ECB9-6D22-4732-AA5D-B5DF88A88E5A}"/>
              </a:ext>
            </a:extLst>
          </p:cNvPr>
          <p:cNvPicPr>
            <a:picLocks noChangeAspect="1"/>
          </p:cNvPicPr>
          <p:nvPr/>
        </p:nvPicPr>
        <p:blipFill>
          <a:blip r:embed="rId4"/>
          <a:stretch>
            <a:fillRect/>
          </a:stretch>
        </p:blipFill>
        <p:spPr>
          <a:xfrm>
            <a:off x="0" y="437835"/>
            <a:ext cx="11402154" cy="3617330"/>
          </a:xfrm>
          <a:prstGeom prst="rect">
            <a:avLst/>
          </a:prstGeom>
        </p:spPr>
      </p:pic>
    </p:spTree>
    <p:extLst>
      <p:ext uri="{BB962C8B-B14F-4D97-AF65-F5344CB8AC3E}">
        <p14:creationId xmlns:p14="http://schemas.microsoft.com/office/powerpoint/2010/main" val="357121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746583" y="-133449"/>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28</a:t>
            </a:fld>
            <a:endParaRPr lang="fr-FR" sz="1200">
              <a:solidFill>
                <a:schemeClr val="bg1"/>
              </a:solidFill>
            </a:endParaRPr>
          </a:p>
        </p:txBody>
      </p:sp>
      <p:pic>
        <p:nvPicPr>
          <p:cNvPr id="2" name="Image 1">
            <a:extLst>
              <a:ext uri="{FF2B5EF4-FFF2-40B4-BE49-F238E27FC236}">
                <a16:creationId xmlns:a16="http://schemas.microsoft.com/office/drawing/2014/main" id="{F622A5F8-B03F-49B7-9598-9EC4A54B3F56}"/>
              </a:ext>
            </a:extLst>
          </p:cNvPr>
          <p:cNvPicPr>
            <a:picLocks noChangeAspect="1"/>
          </p:cNvPicPr>
          <p:nvPr/>
        </p:nvPicPr>
        <p:blipFill>
          <a:blip r:embed="rId4"/>
          <a:stretch>
            <a:fillRect/>
          </a:stretch>
        </p:blipFill>
        <p:spPr>
          <a:xfrm>
            <a:off x="170123" y="380983"/>
            <a:ext cx="11522061" cy="5273620"/>
          </a:xfrm>
          <a:prstGeom prst="rect">
            <a:avLst/>
          </a:prstGeom>
        </p:spPr>
      </p:pic>
      <p:sp>
        <p:nvSpPr>
          <p:cNvPr id="3" name="ZoneTexte 2">
            <a:extLst>
              <a:ext uri="{FF2B5EF4-FFF2-40B4-BE49-F238E27FC236}">
                <a16:creationId xmlns:a16="http://schemas.microsoft.com/office/drawing/2014/main" id="{9335B0A2-DF72-463A-AA90-C492026C1BB5}"/>
              </a:ext>
            </a:extLst>
          </p:cNvPr>
          <p:cNvSpPr txBox="1"/>
          <p:nvPr/>
        </p:nvSpPr>
        <p:spPr>
          <a:xfrm>
            <a:off x="3737114" y="5804452"/>
            <a:ext cx="4426226" cy="369332"/>
          </a:xfrm>
          <a:prstGeom prst="rect">
            <a:avLst/>
          </a:prstGeom>
          <a:solidFill>
            <a:srgbClr val="FFFF00"/>
          </a:solidFill>
        </p:spPr>
        <p:txBody>
          <a:bodyPr wrap="square" rtlCol="0">
            <a:spAutoFit/>
          </a:bodyPr>
          <a:lstStyle/>
          <a:p>
            <a:r>
              <a:rPr lang="fr-FR" dirty="0"/>
              <a:t>Exemple de grille d’observation ( Lamaurelle )</a:t>
            </a:r>
          </a:p>
        </p:txBody>
      </p:sp>
    </p:spTree>
    <p:extLst>
      <p:ext uri="{BB962C8B-B14F-4D97-AF65-F5344CB8AC3E}">
        <p14:creationId xmlns:p14="http://schemas.microsoft.com/office/powerpoint/2010/main" val="237675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468288" y="3458570"/>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29</a:t>
            </a:fld>
            <a:endParaRPr lang="fr-FR" sz="1200">
              <a:solidFill>
                <a:schemeClr val="bg1"/>
              </a:solidFill>
            </a:endParaRPr>
          </a:p>
        </p:txBody>
      </p:sp>
      <p:pic>
        <p:nvPicPr>
          <p:cNvPr id="3" name="Image 2">
            <a:extLst>
              <a:ext uri="{FF2B5EF4-FFF2-40B4-BE49-F238E27FC236}">
                <a16:creationId xmlns:a16="http://schemas.microsoft.com/office/drawing/2014/main" id="{9EA63490-5A5E-4A6B-B52D-2E12443225E6}"/>
              </a:ext>
            </a:extLst>
          </p:cNvPr>
          <p:cNvPicPr>
            <a:picLocks noChangeAspect="1"/>
          </p:cNvPicPr>
          <p:nvPr/>
        </p:nvPicPr>
        <p:blipFill>
          <a:blip r:embed="rId4"/>
          <a:stretch>
            <a:fillRect/>
          </a:stretch>
        </p:blipFill>
        <p:spPr>
          <a:xfrm>
            <a:off x="145359" y="290256"/>
            <a:ext cx="11642866" cy="3567452"/>
          </a:xfrm>
          <a:prstGeom prst="rect">
            <a:avLst/>
          </a:prstGeom>
        </p:spPr>
      </p:pic>
      <p:sp>
        <p:nvSpPr>
          <p:cNvPr id="8" name="ZoneTexte 7">
            <a:extLst>
              <a:ext uri="{FF2B5EF4-FFF2-40B4-BE49-F238E27FC236}">
                <a16:creationId xmlns:a16="http://schemas.microsoft.com/office/drawing/2014/main" id="{EFE4BB98-44B0-42C5-9201-E04ADDEF3077}"/>
              </a:ext>
            </a:extLst>
          </p:cNvPr>
          <p:cNvSpPr txBox="1"/>
          <p:nvPr/>
        </p:nvSpPr>
        <p:spPr>
          <a:xfrm>
            <a:off x="4255175" y="5526156"/>
            <a:ext cx="4426226" cy="369332"/>
          </a:xfrm>
          <a:prstGeom prst="rect">
            <a:avLst/>
          </a:prstGeom>
          <a:solidFill>
            <a:srgbClr val="FFFF00"/>
          </a:solidFill>
        </p:spPr>
        <p:txBody>
          <a:bodyPr wrap="square" rtlCol="0">
            <a:spAutoFit/>
          </a:bodyPr>
          <a:lstStyle/>
          <a:p>
            <a:r>
              <a:rPr lang="fr-FR" dirty="0"/>
              <a:t>Exemple de grille d’observation ( Lamaurelle )</a:t>
            </a:r>
          </a:p>
        </p:txBody>
      </p:sp>
    </p:spTree>
    <p:extLst>
      <p:ext uri="{BB962C8B-B14F-4D97-AF65-F5344CB8AC3E}">
        <p14:creationId xmlns:p14="http://schemas.microsoft.com/office/powerpoint/2010/main" val="280876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descr="salle de chaises rouges devant une fenêtre">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effectLst>
            <a:softEdge rad="1270000"/>
          </a:effectLst>
        </p:spPr>
      </p:pic>
      <p:grpSp>
        <p:nvGrpSpPr>
          <p:cNvPr id="4" name="Groupe 3" descr="élément décoratif">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orme libre : Form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sp>
        <p:nvSpPr>
          <p:cNvPr id="8" name="ZoneTexte 7">
            <a:extLst>
              <a:ext uri="{FF2B5EF4-FFF2-40B4-BE49-F238E27FC236}">
                <a16:creationId xmlns:a16="http://schemas.microsoft.com/office/drawing/2014/main" id="{93FF37F7-46AF-4DA6-9075-6C259F288A71}"/>
              </a:ext>
            </a:extLst>
          </p:cNvPr>
          <p:cNvSpPr txBox="1"/>
          <p:nvPr/>
        </p:nvSpPr>
        <p:spPr>
          <a:xfrm>
            <a:off x="741699" y="0"/>
            <a:ext cx="10926419" cy="7786747"/>
          </a:xfrm>
          <a:prstGeom prst="rect">
            <a:avLst/>
          </a:prstGeom>
          <a:noFill/>
        </p:spPr>
        <p:txBody>
          <a:bodyPr wrap="square" rtlCol="0">
            <a:spAutoFit/>
          </a:bodyPr>
          <a:lstStyle/>
          <a:p>
            <a:pPr algn="ctr"/>
            <a:r>
              <a:rPr lang="fr-FR" sz="2400" dirty="0">
                <a:solidFill>
                  <a:srgbClr val="002060"/>
                </a:solidFill>
              </a:rPr>
              <a:t>Déroulé de la formation</a:t>
            </a:r>
          </a:p>
          <a:p>
            <a:pPr algn="ctr"/>
            <a:endParaRPr lang="fr-FR" sz="2400" dirty="0">
              <a:solidFill>
                <a:srgbClr val="002060"/>
              </a:solidFill>
            </a:endParaRPr>
          </a:p>
          <a:p>
            <a:pPr marL="342900" indent="-342900">
              <a:buFont typeface="Wingdings" panose="05000000000000000000" pitchFamily="2" charset="2"/>
              <a:buChar char="Ø"/>
            </a:pPr>
            <a:r>
              <a:rPr lang="fr-FR" sz="2400" dirty="0">
                <a:solidFill>
                  <a:srgbClr val="002060"/>
                </a:solidFill>
              </a:rPr>
              <a:t>Tour de table ( présentation )</a:t>
            </a:r>
          </a:p>
          <a:p>
            <a:pPr marL="342900" indent="-342900">
              <a:buFont typeface="Wingdings" panose="05000000000000000000" pitchFamily="2" charset="2"/>
              <a:buChar char="Ø"/>
            </a:pPr>
            <a:endParaRPr lang="fr-FR" sz="2400" dirty="0">
              <a:solidFill>
                <a:srgbClr val="002060"/>
              </a:solidFill>
            </a:endParaRPr>
          </a:p>
          <a:p>
            <a:pPr marL="342900" indent="-342900">
              <a:buFont typeface="Wingdings" panose="05000000000000000000" pitchFamily="2" charset="2"/>
              <a:buChar char="Ø"/>
            </a:pPr>
            <a:r>
              <a:rPr lang="fr-FR" sz="2400" dirty="0">
                <a:solidFill>
                  <a:srgbClr val="002060"/>
                </a:solidFill>
              </a:rPr>
              <a:t>Rappel du cadre de l’examen ( BO/ Arrêté/ Présentation du nouveau CAFIPEMF )</a:t>
            </a:r>
          </a:p>
          <a:p>
            <a:endParaRPr lang="fr-FR" sz="2400" dirty="0">
              <a:solidFill>
                <a:srgbClr val="002060"/>
              </a:solidFill>
            </a:endParaRPr>
          </a:p>
          <a:p>
            <a:pPr marL="342900" indent="-342900">
              <a:buFont typeface="Wingdings" panose="05000000000000000000" pitchFamily="2" charset="2"/>
              <a:buChar char="Ø"/>
            </a:pPr>
            <a:r>
              <a:rPr lang="fr-FR" sz="2400" dirty="0">
                <a:solidFill>
                  <a:srgbClr val="002060"/>
                </a:solidFill>
              </a:rPr>
              <a:t>L’accompagnement ( définition, historique, enjeux, modèles )</a:t>
            </a:r>
          </a:p>
          <a:p>
            <a:endParaRPr lang="fr-FR" sz="2400" dirty="0">
              <a:solidFill>
                <a:srgbClr val="002060"/>
              </a:solidFill>
            </a:endParaRPr>
          </a:p>
          <a:p>
            <a:pPr marL="342900" indent="-342900">
              <a:buFont typeface="Wingdings" panose="05000000000000000000" pitchFamily="2" charset="2"/>
              <a:buChar char="Ø"/>
            </a:pPr>
            <a:r>
              <a:rPr lang="fr-FR" sz="2400" dirty="0">
                <a:solidFill>
                  <a:srgbClr val="002060"/>
                </a:solidFill>
              </a:rPr>
              <a:t>Multi-agenda de Bucheton ( Les postures des enseignants/ Les postures des élèves )</a:t>
            </a:r>
          </a:p>
          <a:p>
            <a:endParaRPr lang="fr-FR" sz="2400" dirty="0">
              <a:solidFill>
                <a:srgbClr val="002060"/>
              </a:solidFill>
            </a:endParaRPr>
          </a:p>
          <a:p>
            <a:pPr marL="342900" indent="-342900">
              <a:buFont typeface="Wingdings" panose="05000000000000000000" pitchFamily="2" charset="2"/>
              <a:buChar char="Ø"/>
            </a:pPr>
            <a:r>
              <a:rPr lang="fr-FR" sz="2400" dirty="0">
                <a:solidFill>
                  <a:srgbClr val="002060"/>
                </a:solidFill>
              </a:rPr>
              <a:t>Les gestes professionnels ( Définition/ Catégorisation )</a:t>
            </a:r>
          </a:p>
          <a:p>
            <a:pPr marL="342900" indent="-342900">
              <a:buFont typeface="Wingdings" panose="05000000000000000000" pitchFamily="2" charset="2"/>
              <a:buChar char="Ø"/>
            </a:pPr>
            <a:endParaRPr lang="fr-FR" sz="2400" dirty="0">
              <a:solidFill>
                <a:srgbClr val="002060"/>
              </a:solidFill>
            </a:endParaRPr>
          </a:p>
          <a:p>
            <a:pPr marL="342900" indent="-342900">
              <a:buFont typeface="Wingdings" panose="05000000000000000000" pitchFamily="2" charset="2"/>
              <a:buChar char="Ø"/>
            </a:pPr>
            <a:r>
              <a:rPr lang="fr-FR" sz="2400" dirty="0">
                <a:solidFill>
                  <a:srgbClr val="002060"/>
                </a:solidFill>
              </a:rPr>
              <a:t>L’observation de la classe ( Composantes de la situation/ Focales de Goigoux/ Proposition de grilles d’observables/ Mise en activité: créer des grilles d’observables )</a:t>
            </a:r>
          </a:p>
          <a:p>
            <a:endParaRPr lang="fr-FR" sz="2400" dirty="0">
              <a:solidFill>
                <a:srgbClr val="002060"/>
              </a:solidFill>
            </a:endParaRPr>
          </a:p>
          <a:p>
            <a:pPr marL="342900" indent="-342900">
              <a:buFont typeface="Wingdings" panose="05000000000000000000" pitchFamily="2" charset="2"/>
              <a:buChar char="Ø"/>
            </a:pPr>
            <a:r>
              <a:rPr lang="fr-FR" sz="2400" dirty="0">
                <a:solidFill>
                  <a:srgbClr val="002060"/>
                </a:solidFill>
              </a:rPr>
              <a:t>L’entretien ( attentes, déroulement, points de vigilance )</a:t>
            </a:r>
          </a:p>
          <a:p>
            <a:pPr marL="342900" indent="-342900">
              <a:buFont typeface="Wingdings" panose="05000000000000000000" pitchFamily="2" charset="2"/>
              <a:buChar char="Ø"/>
            </a:pPr>
            <a:endParaRPr lang="fr-FR" sz="2400" dirty="0">
              <a:solidFill>
                <a:srgbClr val="002060"/>
              </a:solidFill>
            </a:endParaRPr>
          </a:p>
          <a:p>
            <a:pPr marL="342900" indent="-342900">
              <a:buFont typeface="Wingdings" panose="05000000000000000000" pitchFamily="2" charset="2"/>
              <a:buChar char="Ø"/>
            </a:pPr>
            <a:r>
              <a:rPr lang="fr-FR" sz="2400" dirty="0">
                <a:solidFill>
                  <a:srgbClr val="002060"/>
                </a:solidFill>
              </a:rPr>
              <a:t>Questions diverses</a:t>
            </a:r>
          </a:p>
          <a:p>
            <a:pPr algn="ctr"/>
            <a:endParaRPr lang="fr-FR" sz="2400" dirty="0">
              <a:solidFill>
                <a:srgbClr val="002060"/>
              </a:solidFill>
            </a:endParaRPr>
          </a:p>
          <a:p>
            <a:endParaRPr lang="fr-FR" sz="4400" dirty="0">
              <a:solidFill>
                <a:srgbClr val="002060"/>
              </a:solidFill>
            </a:endParaRPr>
          </a:p>
        </p:txBody>
      </p:sp>
    </p:spTree>
    <p:extLst>
      <p:ext uri="{BB962C8B-B14F-4D97-AF65-F5344CB8AC3E}">
        <p14:creationId xmlns:p14="http://schemas.microsoft.com/office/powerpoint/2010/main" val="583715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7016323" y="3723861"/>
            <a:ext cx="5531400" cy="2677619"/>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30</a:t>
            </a:fld>
            <a:endParaRPr lang="fr-FR" sz="1200">
              <a:solidFill>
                <a:schemeClr val="bg1"/>
              </a:solidFill>
            </a:endParaRPr>
          </a:p>
        </p:txBody>
      </p:sp>
      <p:pic>
        <p:nvPicPr>
          <p:cNvPr id="2" name="Image 1">
            <a:extLst>
              <a:ext uri="{FF2B5EF4-FFF2-40B4-BE49-F238E27FC236}">
                <a16:creationId xmlns:a16="http://schemas.microsoft.com/office/drawing/2014/main" id="{E3AE0E02-E62B-49FC-9947-EEBA70A1A1F5}"/>
              </a:ext>
            </a:extLst>
          </p:cNvPr>
          <p:cNvPicPr>
            <a:picLocks noChangeAspect="1"/>
          </p:cNvPicPr>
          <p:nvPr/>
        </p:nvPicPr>
        <p:blipFill>
          <a:blip r:embed="rId4"/>
          <a:stretch>
            <a:fillRect/>
          </a:stretch>
        </p:blipFill>
        <p:spPr>
          <a:xfrm>
            <a:off x="192984" y="188222"/>
            <a:ext cx="10541596" cy="6030150"/>
          </a:xfrm>
          <a:prstGeom prst="rect">
            <a:avLst/>
          </a:prstGeom>
        </p:spPr>
      </p:pic>
    </p:spTree>
    <p:extLst>
      <p:ext uri="{BB962C8B-B14F-4D97-AF65-F5344CB8AC3E}">
        <p14:creationId xmlns:p14="http://schemas.microsoft.com/office/powerpoint/2010/main" val="2149862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7016323" y="3723861"/>
            <a:ext cx="5531400" cy="2677619"/>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31</a:t>
            </a:fld>
            <a:endParaRPr lang="fr-FR" sz="1200">
              <a:solidFill>
                <a:schemeClr val="bg1"/>
              </a:solidFill>
            </a:endParaRPr>
          </a:p>
        </p:txBody>
      </p:sp>
      <p:pic>
        <p:nvPicPr>
          <p:cNvPr id="3" name="Image 2">
            <a:extLst>
              <a:ext uri="{FF2B5EF4-FFF2-40B4-BE49-F238E27FC236}">
                <a16:creationId xmlns:a16="http://schemas.microsoft.com/office/drawing/2014/main" id="{5E7B38E0-4E9B-4ECD-8934-3AFDB7FEFD6F}"/>
              </a:ext>
            </a:extLst>
          </p:cNvPr>
          <p:cNvPicPr>
            <a:picLocks noChangeAspect="1"/>
          </p:cNvPicPr>
          <p:nvPr/>
        </p:nvPicPr>
        <p:blipFill>
          <a:blip r:embed="rId4"/>
          <a:stretch>
            <a:fillRect/>
          </a:stretch>
        </p:blipFill>
        <p:spPr>
          <a:xfrm>
            <a:off x="438977" y="266700"/>
            <a:ext cx="11310578" cy="5274034"/>
          </a:xfrm>
          <a:prstGeom prst="rect">
            <a:avLst/>
          </a:prstGeom>
        </p:spPr>
      </p:pic>
    </p:spTree>
    <p:extLst>
      <p:ext uri="{BB962C8B-B14F-4D97-AF65-F5344CB8AC3E}">
        <p14:creationId xmlns:p14="http://schemas.microsoft.com/office/powerpoint/2010/main" val="1368920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407202" y="3429001"/>
            <a:ext cx="6140521" cy="297248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32</a:t>
            </a:fld>
            <a:endParaRPr lang="fr-FR" sz="1200">
              <a:solidFill>
                <a:schemeClr val="bg1"/>
              </a:solidFill>
            </a:endParaRPr>
          </a:p>
        </p:txBody>
      </p:sp>
      <p:pic>
        <p:nvPicPr>
          <p:cNvPr id="2" name="Image 1">
            <a:extLst>
              <a:ext uri="{FF2B5EF4-FFF2-40B4-BE49-F238E27FC236}">
                <a16:creationId xmlns:a16="http://schemas.microsoft.com/office/drawing/2014/main" id="{065A47D5-A346-493E-8639-A5BBF5D777FC}"/>
              </a:ext>
            </a:extLst>
          </p:cNvPr>
          <p:cNvPicPr>
            <a:picLocks noChangeAspect="1"/>
          </p:cNvPicPr>
          <p:nvPr/>
        </p:nvPicPr>
        <p:blipFill>
          <a:blip r:embed="rId4"/>
          <a:stretch>
            <a:fillRect/>
          </a:stretch>
        </p:blipFill>
        <p:spPr>
          <a:xfrm>
            <a:off x="444982" y="194848"/>
            <a:ext cx="11232472" cy="2773639"/>
          </a:xfrm>
          <a:prstGeom prst="rect">
            <a:avLst/>
          </a:prstGeom>
        </p:spPr>
      </p:pic>
      <p:sp>
        <p:nvSpPr>
          <p:cNvPr id="9" name="ZoneTexte 8">
            <a:extLst>
              <a:ext uri="{FF2B5EF4-FFF2-40B4-BE49-F238E27FC236}">
                <a16:creationId xmlns:a16="http://schemas.microsoft.com/office/drawing/2014/main" id="{2F9A1C3E-C9A9-4683-9894-EC68FBC4D993}"/>
              </a:ext>
            </a:extLst>
          </p:cNvPr>
          <p:cNvSpPr txBox="1"/>
          <p:nvPr/>
        </p:nvSpPr>
        <p:spPr>
          <a:xfrm>
            <a:off x="4333462" y="4707715"/>
            <a:ext cx="4426226" cy="369332"/>
          </a:xfrm>
          <a:prstGeom prst="rect">
            <a:avLst/>
          </a:prstGeom>
          <a:solidFill>
            <a:srgbClr val="FFFF00"/>
          </a:solidFill>
        </p:spPr>
        <p:txBody>
          <a:bodyPr wrap="square" rtlCol="0">
            <a:spAutoFit/>
          </a:bodyPr>
          <a:lstStyle/>
          <a:p>
            <a:r>
              <a:rPr lang="fr-FR" dirty="0"/>
              <a:t>Exemple de grille d’observation ( Lamaurelle )</a:t>
            </a:r>
          </a:p>
        </p:txBody>
      </p:sp>
    </p:spTree>
    <p:extLst>
      <p:ext uri="{BB962C8B-B14F-4D97-AF65-F5344CB8AC3E}">
        <p14:creationId xmlns:p14="http://schemas.microsoft.com/office/powerpoint/2010/main" val="3318137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2683341" y="1397888"/>
            <a:ext cx="6140521" cy="297248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33</a:t>
            </a:fld>
            <a:endParaRPr lang="fr-FR" sz="1200">
              <a:solidFill>
                <a:schemeClr val="bg1"/>
              </a:solidFill>
            </a:endParaRPr>
          </a:p>
        </p:txBody>
      </p:sp>
      <p:sp>
        <p:nvSpPr>
          <p:cNvPr id="2" name="Rectangle : coins arrondis 1">
            <a:extLst>
              <a:ext uri="{FF2B5EF4-FFF2-40B4-BE49-F238E27FC236}">
                <a16:creationId xmlns:a16="http://schemas.microsoft.com/office/drawing/2014/main" id="{B305AC43-8C96-446C-A099-31B085EDFFAF}"/>
              </a:ext>
            </a:extLst>
          </p:cNvPr>
          <p:cNvSpPr/>
          <p:nvPr/>
        </p:nvSpPr>
        <p:spPr>
          <a:xfrm>
            <a:off x="4458314" y="2616826"/>
            <a:ext cx="3485322" cy="6758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Avant la séance</a:t>
            </a:r>
          </a:p>
        </p:txBody>
      </p:sp>
      <p:sp>
        <p:nvSpPr>
          <p:cNvPr id="3" name="Rectangle : coins arrondis 2">
            <a:extLst>
              <a:ext uri="{FF2B5EF4-FFF2-40B4-BE49-F238E27FC236}">
                <a16:creationId xmlns:a16="http://schemas.microsoft.com/office/drawing/2014/main" id="{6FCC23AF-6C6E-4CB2-ADA6-4DB64A57163F}"/>
              </a:ext>
            </a:extLst>
          </p:cNvPr>
          <p:cNvSpPr/>
          <p:nvPr/>
        </p:nvSpPr>
        <p:spPr>
          <a:xfrm>
            <a:off x="2146852" y="621527"/>
            <a:ext cx="8401879" cy="90114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Dédramatiser la présence du formateur, bien insister sur l’enjeu de</a:t>
            </a:r>
          </a:p>
          <a:p>
            <a:r>
              <a:rPr lang="fr-FR" sz="2400" dirty="0"/>
              <a:t>formation et non pas de sanction ou d'évaluation.</a:t>
            </a:r>
          </a:p>
        </p:txBody>
      </p:sp>
      <p:sp>
        <p:nvSpPr>
          <p:cNvPr id="4" name="Rectangle : coins arrondis 3">
            <a:extLst>
              <a:ext uri="{FF2B5EF4-FFF2-40B4-BE49-F238E27FC236}">
                <a16:creationId xmlns:a16="http://schemas.microsoft.com/office/drawing/2014/main" id="{51750D24-9327-48FC-AA6F-A8448D476302}"/>
              </a:ext>
            </a:extLst>
          </p:cNvPr>
          <p:cNvSpPr/>
          <p:nvPr/>
        </p:nvSpPr>
        <p:spPr>
          <a:xfrm>
            <a:off x="477078" y="4192357"/>
            <a:ext cx="11215106" cy="117653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Discuter du ressenti global qu’a le stagiaire sur la classe et l’interroger sur son implication dans la prise en charge de séquences et, donc, par exemple, des traces écrites existantes en affichage qui seraient liées aux projets qu’il a pu mener. </a:t>
            </a:r>
          </a:p>
        </p:txBody>
      </p:sp>
    </p:spTree>
    <p:extLst>
      <p:ext uri="{BB962C8B-B14F-4D97-AF65-F5344CB8AC3E}">
        <p14:creationId xmlns:p14="http://schemas.microsoft.com/office/powerpoint/2010/main" val="2403788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2809461" y="1415675"/>
            <a:ext cx="6140521" cy="297248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34</a:t>
            </a:fld>
            <a:endParaRPr lang="fr-FR" sz="1200">
              <a:solidFill>
                <a:schemeClr val="bg1"/>
              </a:solidFill>
            </a:endParaRPr>
          </a:p>
        </p:txBody>
      </p:sp>
      <p:sp>
        <p:nvSpPr>
          <p:cNvPr id="2" name="Rectangle : coins arrondis 1">
            <a:extLst>
              <a:ext uri="{FF2B5EF4-FFF2-40B4-BE49-F238E27FC236}">
                <a16:creationId xmlns:a16="http://schemas.microsoft.com/office/drawing/2014/main" id="{B305AC43-8C96-446C-A099-31B085EDFFAF}"/>
              </a:ext>
            </a:extLst>
          </p:cNvPr>
          <p:cNvSpPr/>
          <p:nvPr/>
        </p:nvSpPr>
        <p:spPr>
          <a:xfrm>
            <a:off x="4658138" y="2753139"/>
            <a:ext cx="3485322" cy="6758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Avant la séance</a:t>
            </a:r>
          </a:p>
        </p:txBody>
      </p:sp>
      <p:sp>
        <p:nvSpPr>
          <p:cNvPr id="6" name="Rectangle : coins arrondis 5">
            <a:extLst>
              <a:ext uri="{FF2B5EF4-FFF2-40B4-BE49-F238E27FC236}">
                <a16:creationId xmlns:a16="http://schemas.microsoft.com/office/drawing/2014/main" id="{36F8872D-7C56-4FD4-BC42-E1B535B3E455}"/>
              </a:ext>
            </a:extLst>
          </p:cNvPr>
          <p:cNvSpPr/>
          <p:nvPr/>
        </p:nvSpPr>
        <p:spPr>
          <a:xfrm>
            <a:off x="569843" y="224948"/>
            <a:ext cx="10933044" cy="193614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Même si une place a été «réservée» pour l’observation, réfléchir à la position à adopter dans la classe pour permettre de faire les observations les plus pertinentes (Lors du déroulement de la séance, les éventuels déplacements seront surtout axés sur le besoin de confirmer une hypothèse faite par rapport à l’impact de telle ou telle procédure).</a:t>
            </a:r>
          </a:p>
        </p:txBody>
      </p:sp>
      <p:sp>
        <p:nvSpPr>
          <p:cNvPr id="8" name="Rectangle : coins arrondis 7">
            <a:extLst>
              <a:ext uri="{FF2B5EF4-FFF2-40B4-BE49-F238E27FC236}">
                <a16:creationId xmlns:a16="http://schemas.microsoft.com/office/drawing/2014/main" id="{AE9D52B0-77E2-46D0-97DB-0E14A6FD287C}"/>
              </a:ext>
            </a:extLst>
          </p:cNvPr>
          <p:cNvSpPr/>
          <p:nvPr/>
        </p:nvSpPr>
        <p:spPr>
          <a:xfrm>
            <a:off x="499815" y="3933373"/>
            <a:ext cx="10804289" cy="225597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Préparer le matériel et la documentation qui pourraient être utiles,</a:t>
            </a:r>
          </a:p>
          <a:p>
            <a:r>
              <a:rPr lang="fr-FR" sz="2400" dirty="0"/>
              <a:t>dans le cadre de la méthodologie de l’observation préalablement</a:t>
            </a:r>
          </a:p>
          <a:p>
            <a:r>
              <a:rPr lang="fr-FR" sz="2400" dirty="0"/>
              <a:t>construite (grille d’observation préétablie, montre ou chronomètre,</a:t>
            </a:r>
          </a:p>
          <a:p>
            <a:r>
              <a:rPr lang="fr-FR" sz="2400" dirty="0"/>
              <a:t>un plan sommaire à constituer des tables, les différents surligneurs</a:t>
            </a:r>
          </a:p>
          <a:p>
            <a:r>
              <a:rPr lang="fr-FR" sz="2400" dirty="0"/>
              <a:t>éventuels pour mettre en évidence certains points des notes réalisées, etc.).</a:t>
            </a:r>
          </a:p>
        </p:txBody>
      </p:sp>
    </p:spTree>
    <p:extLst>
      <p:ext uri="{BB962C8B-B14F-4D97-AF65-F5344CB8AC3E}">
        <p14:creationId xmlns:p14="http://schemas.microsoft.com/office/powerpoint/2010/main" val="2683919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5304176" y="1320334"/>
            <a:ext cx="6887824" cy="3334232"/>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35</a:t>
            </a:fld>
            <a:endParaRPr lang="fr-FR" sz="1200">
              <a:solidFill>
                <a:schemeClr val="bg1"/>
              </a:solidFill>
            </a:endParaRPr>
          </a:p>
        </p:txBody>
      </p:sp>
      <p:pic>
        <p:nvPicPr>
          <p:cNvPr id="6" name="Image 5">
            <a:extLst>
              <a:ext uri="{FF2B5EF4-FFF2-40B4-BE49-F238E27FC236}">
                <a16:creationId xmlns:a16="http://schemas.microsoft.com/office/drawing/2014/main" id="{F45DFB37-444C-4DA1-B38D-EE777A0ACEF7}"/>
              </a:ext>
            </a:extLst>
          </p:cNvPr>
          <p:cNvPicPr>
            <a:picLocks noChangeAspect="1"/>
          </p:cNvPicPr>
          <p:nvPr/>
        </p:nvPicPr>
        <p:blipFill>
          <a:blip r:embed="rId4"/>
          <a:stretch>
            <a:fillRect/>
          </a:stretch>
        </p:blipFill>
        <p:spPr>
          <a:xfrm>
            <a:off x="278296" y="273412"/>
            <a:ext cx="11237843" cy="2043244"/>
          </a:xfrm>
          <a:prstGeom prst="rect">
            <a:avLst/>
          </a:prstGeom>
        </p:spPr>
      </p:pic>
      <p:pic>
        <p:nvPicPr>
          <p:cNvPr id="11" name="Image 10">
            <a:extLst>
              <a:ext uri="{FF2B5EF4-FFF2-40B4-BE49-F238E27FC236}">
                <a16:creationId xmlns:a16="http://schemas.microsoft.com/office/drawing/2014/main" id="{99778E02-C0E3-4574-9935-09E71892E660}"/>
              </a:ext>
            </a:extLst>
          </p:cNvPr>
          <p:cNvPicPr>
            <a:picLocks noChangeAspect="1"/>
          </p:cNvPicPr>
          <p:nvPr/>
        </p:nvPicPr>
        <p:blipFill>
          <a:blip r:embed="rId5"/>
          <a:stretch>
            <a:fillRect/>
          </a:stretch>
        </p:blipFill>
        <p:spPr>
          <a:xfrm>
            <a:off x="678344" y="2483071"/>
            <a:ext cx="7065151" cy="3632436"/>
          </a:xfrm>
          <a:prstGeom prst="rect">
            <a:avLst/>
          </a:prstGeom>
        </p:spPr>
      </p:pic>
    </p:spTree>
    <p:extLst>
      <p:ext uri="{BB962C8B-B14F-4D97-AF65-F5344CB8AC3E}">
        <p14:creationId xmlns:p14="http://schemas.microsoft.com/office/powerpoint/2010/main" val="1559032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1779098" y="4116542"/>
            <a:ext cx="6887824" cy="3334232"/>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36</a:t>
            </a:fld>
            <a:endParaRPr lang="fr-FR" sz="1200">
              <a:solidFill>
                <a:schemeClr val="bg1"/>
              </a:solidFill>
            </a:endParaRPr>
          </a:p>
        </p:txBody>
      </p:sp>
      <p:pic>
        <p:nvPicPr>
          <p:cNvPr id="8" name="Image 7">
            <a:extLst>
              <a:ext uri="{FF2B5EF4-FFF2-40B4-BE49-F238E27FC236}">
                <a16:creationId xmlns:a16="http://schemas.microsoft.com/office/drawing/2014/main" id="{64BD8528-CDD9-48FD-B3FB-19CD0A5D92DC}"/>
              </a:ext>
            </a:extLst>
          </p:cNvPr>
          <p:cNvPicPr/>
          <p:nvPr/>
        </p:nvPicPr>
        <p:blipFill>
          <a:blip r:embed="rId4"/>
          <a:stretch>
            <a:fillRect/>
          </a:stretch>
        </p:blipFill>
        <p:spPr>
          <a:xfrm>
            <a:off x="185944" y="100340"/>
            <a:ext cx="12006056" cy="5745886"/>
          </a:xfrm>
          <a:prstGeom prst="rect">
            <a:avLst/>
          </a:prstGeom>
        </p:spPr>
      </p:pic>
    </p:spTree>
    <p:extLst>
      <p:ext uri="{BB962C8B-B14F-4D97-AF65-F5344CB8AC3E}">
        <p14:creationId xmlns:p14="http://schemas.microsoft.com/office/powerpoint/2010/main" val="3519766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930887" y="1694617"/>
            <a:ext cx="5355875" cy="3114556"/>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37</a:t>
            </a:fld>
            <a:endParaRPr lang="fr-FR" sz="1200">
              <a:solidFill>
                <a:schemeClr val="bg1"/>
              </a:solidFill>
            </a:endParaRPr>
          </a:p>
        </p:txBody>
      </p:sp>
      <p:sp>
        <p:nvSpPr>
          <p:cNvPr id="2" name="ZoneTexte 1">
            <a:extLst>
              <a:ext uri="{FF2B5EF4-FFF2-40B4-BE49-F238E27FC236}">
                <a16:creationId xmlns:a16="http://schemas.microsoft.com/office/drawing/2014/main" id="{38B6B35D-FE32-4F1F-B437-E8579C2170CA}"/>
              </a:ext>
            </a:extLst>
          </p:cNvPr>
          <p:cNvSpPr txBox="1"/>
          <p:nvPr/>
        </p:nvSpPr>
        <p:spPr>
          <a:xfrm>
            <a:off x="2014331" y="261987"/>
            <a:ext cx="3617843" cy="1015663"/>
          </a:xfrm>
          <a:prstGeom prst="rect">
            <a:avLst/>
          </a:prstGeom>
          <a:solidFill>
            <a:srgbClr val="92D050"/>
          </a:solidFill>
        </p:spPr>
        <p:txBody>
          <a:bodyPr wrap="square" rtlCol="0">
            <a:spAutoFit/>
          </a:bodyPr>
          <a:lstStyle/>
          <a:p>
            <a:r>
              <a:rPr lang="fr-FR" sz="6000" dirty="0"/>
              <a:t>L’entretien</a:t>
            </a:r>
          </a:p>
        </p:txBody>
      </p:sp>
      <p:sp>
        <p:nvSpPr>
          <p:cNvPr id="4" name="Rectangle 3">
            <a:extLst>
              <a:ext uri="{FF2B5EF4-FFF2-40B4-BE49-F238E27FC236}">
                <a16:creationId xmlns:a16="http://schemas.microsoft.com/office/drawing/2014/main" id="{E9E962AF-8DC8-45C7-AEA2-426EFAD2BCCB}"/>
              </a:ext>
            </a:extLst>
          </p:cNvPr>
          <p:cNvSpPr/>
          <p:nvPr/>
        </p:nvSpPr>
        <p:spPr>
          <a:xfrm rot="20447545">
            <a:off x="563201" y="2003997"/>
            <a:ext cx="7565298" cy="369332"/>
          </a:xfrm>
          <a:prstGeom prst="rect">
            <a:avLst/>
          </a:prstGeom>
        </p:spPr>
        <p:txBody>
          <a:bodyPr wrap="square">
            <a:spAutoFit/>
          </a:bodyPr>
          <a:lstStyle/>
          <a:p>
            <a:r>
              <a:rPr lang="fr-FR" dirty="0">
                <a:latin typeface="Open Sans" panose="020B0606030504020204" pitchFamily="34" charset="0"/>
              </a:rPr>
              <a:t>L'entretien est à visée professionnalisante.</a:t>
            </a:r>
            <a:endParaRPr lang="fr-FR" dirty="0"/>
          </a:p>
        </p:txBody>
      </p:sp>
      <p:sp>
        <p:nvSpPr>
          <p:cNvPr id="3" name="Flèche : pentagone 2">
            <a:extLst>
              <a:ext uri="{FF2B5EF4-FFF2-40B4-BE49-F238E27FC236}">
                <a16:creationId xmlns:a16="http://schemas.microsoft.com/office/drawing/2014/main" id="{32F882C8-9D76-4CF9-BDF1-864DD47D39C8}"/>
              </a:ext>
            </a:extLst>
          </p:cNvPr>
          <p:cNvSpPr/>
          <p:nvPr/>
        </p:nvSpPr>
        <p:spPr>
          <a:xfrm>
            <a:off x="622852" y="4134678"/>
            <a:ext cx="2676939" cy="92422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Observation</a:t>
            </a:r>
          </a:p>
        </p:txBody>
      </p:sp>
      <p:sp>
        <p:nvSpPr>
          <p:cNvPr id="9" name="Flèche : pentagone 8">
            <a:extLst>
              <a:ext uri="{FF2B5EF4-FFF2-40B4-BE49-F238E27FC236}">
                <a16:creationId xmlns:a16="http://schemas.microsoft.com/office/drawing/2014/main" id="{CBFA937A-0CAD-4959-AFFB-2A00EB9C17A1}"/>
              </a:ext>
            </a:extLst>
          </p:cNvPr>
          <p:cNvSpPr/>
          <p:nvPr/>
        </p:nvSpPr>
        <p:spPr>
          <a:xfrm>
            <a:off x="3419061" y="4157677"/>
            <a:ext cx="2676939" cy="92422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Analyse</a:t>
            </a:r>
          </a:p>
        </p:txBody>
      </p:sp>
      <p:sp>
        <p:nvSpPr>
          <p:cNvPr id="10" name="Flèche : pentagone 9">
            <a:extLst>
              <a:ext uri="{FF2B5EF4-FFF2-40B4-BE49-F238E27FC236}">
                <a16:creationId xmlns:a16="http://schemas.microsoft.com/office/drawing/2014/main" id="{92721904-0EF6-4B99-9DB2-CAF5E518252A}"/>
              </a:ext>
            </a:extLst>
          </p:cNvPr>
          <p:cNvSpPr/>
          <p:nvPr/>
        </p:nvSpPr>
        <p:spPr>
          <a:xfrm>
            <a:off x="6268279" y="4149689"/>
            <a:ext cx="2676939" cy="92422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Conseil</a:t>
            </a:r>
          </a:p>
        </p:txBody>
      </p:sp>
      <p:sp>
        <p:nvSpPr>
          <p:cNvPr id="5" name="Phylactère : pensées 4">
            <a:extLst>
              <a:ext uri="{FF2B5EF4-FFF2-40B4-BE49-F238E27FC236}">
                <a16:creationId xmlns:a16="http://schemas.microsoft.com/office/drawing/2014/main" id="{0707BF5D-AF20-4DB6-8910-50A77F3D6E39}"/>
              </a:ext>
            </a:extLst>
          </p:cNvPr>
          <p:cNvSpPr/>
          <p:nvPr/>
        </p:nvSpPr>
        <p:spPr>
          <a:xfrm>
            <a:off x="7487478" y="1277650"/>
            <a:ext cx="3962400" cy="21513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Négociation</a:t>
            </a:r>
          </a:p>
          <a:p>
            <a:pPr algn="ctr"/>
            <a:endParaRPr lang="fr-FR" dirty="0"/>
          </a:p>
        </p:txBody>
      </p:sp>
      <p:cxnSp>
        <p:nvCxnSpPr>
          <p:cNvPr id="8" name="Connecteur droit avec flèche 7">
            <a:extLst>
              <a:ext uri="{FF2B5EF4-FFF2-40B4-BE49-F238E27FC236}">
                <a16:creationId xmlns:a16="http://schemas.microsoft.com/office/drawing/2014/main" id="{6CCDD2A3-DC8B-4FB7-8B99-E1353F42C09F}"/>
              </a:ext>
            </a:extLst>
          </p:cNvPr>
          <p:cNvCxnSpPr/>
          <p:nvPr/>
        </p:nvCxnSpPr>
        <p:spPr>
          <a:xfrm>
            <a:off x="9289774" y="2411896"/>
            <a:ext cx="0" cy="2846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7BBB0648-892F-4854-9362-9D6673949FB0}"/>
              </a:ext>
            </a:extLst>
          </p:cNvPr>
          <p:cNvSpPr txBox="1"/>
          <p:nvPr/>
        </p:nvSpPr>
        <p:spPr>
          <a:xfrm>
            <a:off x="8469887" y="2744132"/>
            <a:ext cx="2120341" cy="369332"/>
          </a:xfrm>
          <a:prstGeom prst="rect">
            <a:avLst/>
          </a:prstGeom>
          <a:noFill/>
        </p:spPr>
        <p:txBody>
          <a:bodyPr wrap="square" rtlCol="0">
            <a:spAutoFit/>
          </a:bodyPr>
          <a:lstStyle/>
          <a:p>
            <a:r>
              <a:rPr lang="fr-FR" dirty="0"/>
              <a:t>Contractualisation</a:t>
            </a:r>
          </a:p>
        </p:txBody>
      </p:sp>
      <p:cxnSp>
        <p:nvCxnSpPr>
          <p:cNvPr id="13" name="Connecteur droit avec flèche 12">
            <a:extLst>
              <a:ext uri="{FF2B5EF4-FFF2-40B4-BE49-F238E27FC236}">
                <a16:creationId xmlns:a16="http://schemas.microsoft.com/office/drawing/2014/main" id="{4E39CA2B-47D7-4B0C-A4D5-138176E4A801}"/>
              </a:ext>
            </a:extLst>
          </p:cNvPr>
          <p:cNvCxnSpPr>
            <a:cxnSpLocks/>
          </p:cNvCxnSpPr>
          <p:nvPr/>
        </p:nvCxnSpPr>
        <p:spPr>
          <a:xfrm>
            <a:off x="9468678" y="2353325"/>
            <a:ext cx="0" cy="3431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421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descr="salle de chaises rouges devant une fenêtre">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effectLst>
            <a:softEdge rad="1270000"/>
          </a:effectLst>
        </p:spPr>
      </p:pic>
      <p:grpSp>
        <p:nvGrpSpPr>
          <p:cNvPr id="4" name="Groupe 3" descr="élément décoratif">
            <a:extLst>
              <a:ext uri="{FF2B5EF4-FFF2-40B4-BE49-F238E27FC236}">
                <a16:creationId xmlns:a16="http://schemas.microsoft.com/office/drawing/2014/main" id="{EB664AAE-5AE9-41D7-8346-002B9F445323}"/>
              </a:ext>
            </a:extLst>
          </p:cNvPr>
          <p:cNvGrpSpPr/>
          <p:nvPr/>
        </p:nvGrpSpPr>
        <p:grpSpPr>
          <a:xfrm>
            <a:off x="-1476721" y="0"/>
            <a:ext cx="6208649" cy="6858000"/>
            <a:chOff x="-3740" y="0"/>
            <a:chExt cx="6208649" cy="6858000"/>
          </a:xfrm>
        </p:grpSpPr>
        <p:sp>
          <p:nvSpPr>
            <p:cNvPr id="11" name="Forme libre : Form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sp>
        <p:nvSpPr>
          <p:cNvPr id="8" name="Rectangle : coins arrondis 7">
            <a:extLst>
              <a:ext uri="{FF2B5EF4-FFF2-40B4-BE49-F238E27FC236}">
                <a16:creationId xmlns:a16="http://schemas.microsoft.com/office/drawing/2014/main" id="{7849C173-7DA1-46B9-9FBA-657B8E62B2BC}"/>
              </a:ext>
            </a:extLst>
          </p:cNvPr>
          <p:cNvSpPr/>
          <p:nvPr/>
        </p:nvSpPr>
        <p:spPr>
          <a:xfrm>
            <a:off x="3338283" y="491986"/>
            <a:ext cx="5653099" cy="72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Les attendus autour d’une intervention d’un pré-formateur</a:t>
            </a:r>
          </a:p>
        </p:txBody>
      </p:sp>
      <p:sp>
        <p:nvSpPr>
          <p:cNvPr id="13" name="Ellipse 12">
            <a:extLst>
              <a:ext uri="{FF2B5EF4-FFF2-40B4-BE49-F238E27FC236}">
                <a16:creationId xmlns:a16="http://schemas.microsoft.com/office/drawing/2014/main" id="{093F6455-18E3-41AF-9502-AFC3DC1ADC10}"/>
              </a:ext>
            </a:extLst>
          </p:cNvPr>
          <p:cNvSpPr/>
          <p:nvPr/>
        </p:nvSpPr>
        <p:spPr>
          <a:xfrm>
            <a:off x="3152813" y="3044688"/>
            <a:ext cx="2698986" cy="1351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Repérer des points d’ancrage</a:t>
            </a:r>
          </a:p>
        </p:txBody>
      </p:sp>
      <p:sp>
        <p:nvSpPr>
          <p:cNvPr id="15" name="Ellipse 14">
            <a:extLst>
              <a:ext uri="{FF2B5EF4-FFF2-40B4-BE49-F238E27FC236}">
                <a16:creationId xmlns:a16="http://schemas.microsoft.com/office/drawing/2014/main" id="{2FBAC6CA-8A85-4E8D-8D5B-67CC79C20AEF}"/>
              </a:ext>
            </a:extLst>
          </p:cNvPr>
          <p:cNvSpPr/>
          <p:nvPr/>
        </p:nvSpPr>
        <p:spPr>
          <a:xfrm>
            <a:off x="-1" y="2815261"/>
            <a:ext cx="2796209" cy="1351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Rassurer/ Destabiliser</a:t>
            </a:r>
          </a:p>
        </p:txBody>
      </p:sp>
      <p:sp>
        <p:nvSpPr>
          <p:cNvPr id="16" name="Ellipse 15">
            <a:extLst>
              <a:ext uri="{FF2B5EF4-FFF2-40B4-BE49-F238E27FC236}">
                <a16:creationId xmlns:a16="http://schemas.microsoft.com/office/drawing/2014/main" id="{3C217172-61C5-418C-B2A7-B78EA961D757}"/>
              </a:ext>
            </a:extLst>
          </p:cNvPr>
          <p:cNvSpPr/>
          <p:nvPr/>
        </p:nvSpPr>
        <p:spPr>
          <a:xfrm>
            <a:off x="5883965" y="3504374"/>
            <a:ext cx="2698986" cy="1351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Hiérarchiser</a:t>
            </a:r>
          </a:p>
        </p:txBody>
      </p:sp>
      <p:sp>
        <p:nvSpPr>
          <p:cNvPr id="17" name="Ellipse 16">
            <a:extLst>
              <a:ext uri="{FF2B5EF4-FFF2-40B4-BE49-F238E27FC236}">
                <a16:creationId xmlns:a16="http://schemas.microsoft.com/office/drawing/2014/main" id="{39460E34-BA2F-453E-A482-714BB48C5CD7}"/>
              </a:ext>
            </a:extLst>
          </p:cNvPr>
          <p:cNvSpPr/>
          <p:nvPr/>
        </p:nvSpPr>
        <p:spPr>
          <a:xfrm>
            <a:off x="8341638" y="1186069"/>
            <a:ext cx="3832248" cy="2799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Entrer dans/ approfondir une réflexion et une évolution professionnelles</a:t>
            </a:r>
          </a:p>
        </p:txBody>
      </p:sp>
      <p:cxnSp>
        <p:nvCxnSpPr>
          <p:cNvPr id="19" name="Connecteur droit avec flèche 18">
            <a:extLst>
              <a:ext uri="{FF2B5EF4-FFF2-40B4-BE49-F238E27FC236}">
                <a16:creationId xmlns:a16="http://schemas.microsoft.com/office/drawing/2014/main" id="{63C1CBCB-E4A7-4000-849A-8F0D418B3A34}"/>
              </a:ext>
            </a:extLst>
          </p:cNvPr>
          <p:cNvCxnSpPr/>
          <p:nvPr/>
        </p:nvCxnSpPr>
        <p:spPr>
          <a:xfrm flipH="1">
            <a:off x="2014330" y="1351722"/>
            <a:ext cx="3869635" cy="1364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D96D3996-7BD9-4DA5-B444-4B5728A2EA1F}"/>
              </a:ext>
            </a:extLst>
          </p:cNvPr>
          <p:cNvCxnSpPr>
            <a:cxnSpLocks/>
          </p:cNvCxnSpPr>
          <p:nvPr/>
        </p:nvCxnSpPr>
        <p:spPr>
          <a:xfrm flipH="1">
            <a:off x="5212660" y="1351722"/>
            <a:ext cx="671306" cy="169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544A8F15-931B-4B20-8EB1-D543BAA93728}"/>
              </a:ext>
            </a:extLst>
          </p:cNvPr>
          <p:cNvCxnSpPr>
            <a:cxnSpLocks/>
          </p:cNvCxnSpPr>
          <p:nvPr/>
        </p:nvCxnSpPr>
        <p:spPr>
          <a:xfrm>
            <a:off x="5883965" y="1351722"/>
            <a:ext cx="1039764" cy="2152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EEAE60C6-A0DA-4C22-BB36-D47F374454F4}"/>
              </a:ext>
            </a:extLst>
          </p:cNvPr>
          <p:cNvCxnSpPr>
            <a:cxnSpLocks/>
          </p:cNvCxnSpPr>
          <p:nvPr/>
        </p:nvCxnSpPr>
        <p:spPr>
          <a:xfrm>
            <a:off x="5950225" y="1345924"/>
            <a:ext cx="2915479" cy="257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82305102-65A7-426E-B8D0-5E9057F46C2B}"/>
              </a:ext>
            </a:extLst>
          </p:cNvPr>
          <p:cNvSpPr txBox="1"/>
          <p:nvPr/>
        </p:nvSpPr>
        <p:spPr>
          <a:xfrm>
            <a:off x="555096" y="5457503"/>
            <a:ext cx="3617843" cy="1015663"/>
          </a:xfrm>
          <a:prstGeom prst="rect">
            <a:avLst/>
          </a:prstGeom>
          <a:solidFill>
            <a:srgbClr val="92D050"/>
          </a:solidFill>
        </p:spPr>
        <p:txBody>
          <a:bodyPr wrap="square" rtlCol="0">
            <a:spAutoFit/>
          </a:bodyPr>
          <a:lstStyle/>
          <a:p>
            <a:r>
              <a:rPr lang="fr-FR" sz="6000" dirty="0"/>
              <a:t>L’entretien</a:t>
            </a:r>
          </a:p>
        </p:txBody>
      </p:sp>
    </p:spTree>
    <p:extLst>
      <p:ext uri="{BB962C8B-B14F-4D97-AF65-F5344CB8AC3E}">
        <p14:creationId xmlns:p14="http://schemas.microsoft.com/office/powerpoint/2010/main" val="2771510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image 19" descr="groupe d’étudiants à une table qui travaillent dans la bibliothèque">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brightnessContrast bright="21000" contrast="-85000"/>
                    </a14:imgEffect>
                  </a14:imgLayer>
                </a14:imgProps>
              </a:ext>
              <a:ext uri="{28A0092B-C50C-407E-A947-70E740481C1C}">
                <a14:useLocalDpi xmlns:a14="http://schemas.microsoft.com/office/drawing/2010/main"/>
              </a:ext>
            </a:extLst>
          </a:blip>
          <a:srcRect/>
          <a:stretch/>
        </p:blipFill>
        <p:spPr>
          <a:effectLst>
            <a:softEdge rad="1270000"/>
          </a:effectLst>
        </p:spPr>
      </p:pic>
      <p:sp>
        <p:nvSpPr>
          <p:cNvPr id="7" name="ZoneTexte 6">
            <a:extLst>
              <a:ext uri="{FF2B5EF4-FFF2-40B4-BE49-F238E27FC236}">
                <a16:creationId xmlns:a16="http://schemas.microsoft.com/office/drawing/2014/main" id="{7AC18AD1-F731-46FB-BA61-4E4EE6E22E2D}"/>
              </a:ext>
            </a:extLst>
          </p:cNvPr>
          <p:cNvSpPr txBox="1"/>
          <p:nvPr/>
        </p:nvSpPr>
        <p:spPr>
          <a:xfrm>
            <a:off x="1139687" y="251791"/>
            <a:ext cx="9581322" cy="3539430"/>
          </a:xfrm>
          <a:prstGeom prst="rect">
            <a:avLst/>
          </a:prstGeom>
          <a:noFill/>
        </p:spPr>
        <p:txBody>
          <a:bodyPr wrap="square" rtlCol="0">
            <a:spAutoFit/>
          </a:bodyPr>
          <a:lstStyle/>
          <a:p>
            <a:r>
              <a:rPr lang="fr-FR" sz="3200" dirty="0">
                <a:solidFill>
                  <a:srgbClr val="002060"/>
                </a:solidFill>
              </a:rPr>
              <a:t>Dans la situation de formation/ d’examen</a:t>
            </a:r>
          </a:p>
          <a:p>
            <a:endParaRPr lang="fr-FR" sz="3200" dirty="0">
              <a:solidFill>
                <a:srgbClr val="002060"/>
              </a:solidFill>
            </a:endParaRPr>
          </a:p>
          <a:p>
            <a:pPr marL="285750" indent="-285750">
              <a:buFont typeface="Wingdings" panose="05000000000000000000" pitchFamily="2" charset="2"/>
              <a:buChar char="q"/>
            </a:pPr>
            <a:r>
              <a:rPr lang="fr-FR" sz="3200" dirty="0">
                <a:solidFill>
                  <a:srgbClr val="002060"/>
                </a:solidFill>
              </a:rPr>
              <a:t>Comment je prends des informations?</a:t>
            </a:r>
          </a:p>
          <a:p>
            <a:pPr marL="285750" indent="-285750">
              <a:buFont typeface="Wingdings" panose="05000000000000000000" pitchFamily="2" charset="2"/>
              <a:buChar char="q"/>
            </a:pPr>
            <a:endParaRPr lang="fr-FR" sz="3200" dirty="0">
              <a:solidFill>
                <a:srgbClr val="002060"/>
              </a:solidFill>
            </a:endParaRPr>
          </a:p>
          <a:p>
            <a:pPr marL="285750" indent="-285750">
              <a:buFont typeface="Wingdings" panose="05000000000000000000" pitchFamily="2" charset="2"/>
              <a:buChar char="q"/>
            </a:pPr>
            <a:r>
              <a:rPr lang="fr-FR" sz="3200" dirty="0">
                <a:solidFill>
                  <a:srgbClr val="002060"/>
                </a:solidFill>
              </a:rPr>
              <a:t>Ce que je vais en faire ?</a:t>
            </a:r>
          </a:p>
          <a:p>
            <a:pPr marL="285750" indent="-285750">
              <a:buFont typeface="Wingdings" panose="05000000000000000000" pitchFamily="2" charset="2"/>
              <a:buChar char="q"/>
            </a:pPr>
            <a:endParaRPr lang="fr-FR" sz="3200" dirty="0">
              <a:solidFill>
                <a:srgbClr val="002060"/>
              </a:solidFill>
            </a:endParaRPr>
          </a:p>
          <a:p>
            <a:pPr marL="285750" indent="-285750">
              <a:buFont typeface="Wingdings" panose="05000000000000000000" pitchFamily="2" charset="2"/>
              <a:buChar char="q"/>
            </a:pPr>
            <a:r>
              <a:rPr lang="fr-FR" sz="3200" dirty="0">
                <a:solidFill>
                  <a:srgbClr val="002060"/>
                </a:solidFill>
              </a:rPr>
              <a:t>Quelle posture ?</a:t>
            </a:r>
          </a:p>
        </p:txBody>
      </p:sp>
      <p:sp>
        <p:nvSpPr>
          <p:cNvPr id="11" name="Rectangle : coins arrondis 10">
            <a:extLst>
              <a:ext uri="{FF2B5EF4-FFF2-40B4-BE49-F238E27FC236}">
                <a16:creationId xmlns:a16="http://schemas.microsoft.com/office/drawing/2014/main" id="{DA273383-0EA7-47FE-901E-F76042351265}"/>
              </a:ext>
            </a:extLst>
          </p:cNvPr>
          <p:cNvSpPr/>
          <p:nvPr/>
        </p:nvSpPr>
        <p:spPr>
          <a:xfrm>
            <a:off x="6983895" y="1988256"/>
            <a:ext cx="3737113" cy="795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Dans le face à face candidat-PES</a:t>
            </a:r>
          </a:p>
        </p:txBody>
      </p:sp>
      <p:sp>
        <p:nvSpPr>
          <p:cNvPr id="21" name="Rectangle : coins arrondis 20">
            <a:extLst>
              <a:ext uri="{FF2B5EF4-FFF2-40B4-BE49-F238E27FC236}">
                <a16:creationId xmlns:a16="http://schemas.microsoft.com/office/drawing/2014/main" id="{3EF4D69B-26E8-4311-ACE1-F727AE617D05}"/>
              </a:ext>
            </a:extLst>
          </p:cNvPr>
          <p:cNvSpPr/>
          <p:nvPr/>
        </p:nvSpPr>
        <p:spPr>
          <a:xfrm>
            <a:off x="7380422" y="4267200"/>
            <a:ext cx="3737113" cy="795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Dans le face à face candidat-jury</a:t>
            </a:r>
          </a:p>
        </p:txBody>
      </p:sp>
      <p:cxnSp>
        <p:nvCxnSpPr>
          <p:cNvPr id="23" name="Connecteur droit avec flèche 22">
            <a:extLst>
              <a:ext uri="{FF2B5EF4-FFF2-40B4-BE49-F238E27FC236}">
                <a16:creationId xmlns:a16="http://schemas.microsoft.com/office/drawing/2014/main" id="{3790F5BD-6AC2-47B9-9B25-C48577D10506}"/>
              </a:ext>
            </a:extLst>
          </p:cNvPr>
          <p:cNvCxnSpPr>
            <a:cxnSpLocks/>
          </p:cNvCxnSpPr>
          <p:nvPr/>
        </p:nvCxnSpPr>
        <p:spPr>
          <a:xfrm flipV="1">
            <a:off x="5547072" y="2448769"/>
            <a:ext cx="1097852" cy="933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BBCA72D3-874E-4F31-A19B-7BB8D59F729A}"/>
              </a:ext>
            </a:extLst>
          </p:cNvPr>
          <p:cNvCxnSpPr>
            <a:cxnSpLocks/>
          </p:cNvCxnSpPr>
          <p:nvPr/>
        </p:nvCxnSpPr>
        <p:spPr>
          <a:xfrm>
            <a:off x="5512905" y="2631656"/>
            <a:ext cx="1867517" cy="16355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Flèche : bas 26">
            <a:extLst>
              <a:ext uri="{FF2B5EF4-FFF2-40B4-BE49-F238E27FC236}">
                <a16:creationId xmlns:a16="http://schemas.microsoft.com/office/drawing/2014/main" id="{28C87ABF-141D-4356-8E34-E071CFD612FF}"/>
              </a:ext>
            </a:extLst>
          </p:cNvPr>
          <p:cNvSpPr/>
          <p:nvPr/>
        </p:nvSpPr>
        <p:spPr>
          <a:xfrm>
            <a:off x="2172318" y="3910490"/>
            <a:ext cx="212035" cy="1151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D5B823F4-7E79-4CAC-8D00-B939E945F359}"/>
              </a:ext>
            </a:extLst>
          </p:cNvPr>
          <p:cNvSpPr/>
          <p:nvPr/>
        </p:nvSpPr>
        <p:spPr>
          <a:xfrm>
            <a:off x="621294" y="5181599"/>
            <a:ext cx="3526117" cy="828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Pair-expert ? </a:t>
            </a:r>
          </a:p>
        </p:txBody>
      </p:sp>
    </p:spTree>
    <p:extLst>
      <p:ext uri="{BB962C8B-B14F-4D97-AF65-F5344CB8AC3E}">
        <p14:creationId xmlns:p14="http://schemas.microsoft.com/office/powerpoint/2010/main" val="95267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a:blip r:embed="rId3"/>
          <a:srcRect/>
          <a:stretch/>
        </p:blipFill>
        <p:spPr>
          <a:xfrm>
            <a:off x="-1" y="1813016"/>
            <a:ext cx="6676568" cy="3231968"/>
          </a:xfrm>
          <a:effectLst>
            <a:softEdge rad="1270000"/>
          </a:effectLst>
        </p:spPr>
      </p:pic>
      <p:grpSp>
        <p:nvGrpSpPr>
          <p:cNvPr id="4" name="Groupe 3" descr="élément décoratif">
            <a:extLst>
              <a:ext uri="{FF2B5EF4-FFF2-40B4-BE49-F238E27FC236}">
                <a16:creationId xmlns:a16="http://schemas.microsoft.com/office/drawing/2014/main" id="{EB664AAE-5AE9-41D7-8346-002B9F445323}"/>
              </a:ext>
            </a:extLst>
          </p:cNvPr>
          <p:cNvGrpSpPr/>
          <p:nvPr/>
        </p:nvGrpSpPr>
        <p:grpSpPr>
          <a:xfrm>
            <a:off x="-1476721" y="0"/>
            <a:ext cx="6208649" cy="6858000"/>
            <a:chOff x="-3740" y="0"/>
            <a:chExt cx="6208649" cy="6858000"/>
          </a:xfrm>
        </p:grpSpPr>
        <p:sp>
          <p:nvSpPr>
            <p:cNvPr id="11" name="Forme libre : Form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sp>
        <p:nvSpPr>
          <p:cNvPr id="2" name="Rectangle : coins arrondis 1">
            <a:extLst>
              <a:ext uri="{FF2B5EF4-FFF2-40B4-BE49-F238E27FC236}">
                <a16:creationId xmlns:a16="http://schemas.microsoft.com/office/drawing/2014/main" id="{0503BB35-C8C1-4A88-88E8-D2F78AAA2BE2}"/>
              </a:ext>
            </a:extLst>
          </p:cNvPr>
          <p:cNvSpPr/>
          <p:nvPr/>
        </p:nvSpPr>
        <p:spPr>
          <a:xfrm>
            <a:off x="628974" y="649357"/>
            <a:ext cx="2438400" cy="1537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Posture d’enseignant</a:t>
            </a:r>
          </a:p>
        </p:txBody>
      </p:sp>
      <p:sp>
        <p:nvSpPr>
          <p:cNvPr id="10" name="Rectangle : coins arrondis 9">
            <a:extLst>
              <a:ext uri="{FF2B5EF4-FFF2-40B4-BE49-F238E27FC236}">
                <a16:creationId xmlns:a16="http://schemas.microsoft.com/office/drawing/2014/main" id="{F1D1BA4C-6B39-4926-9E9D-7DD8F6489719}"/>
              </a:ext>
            </a:extLst>
          </p:cNvPr>
          <p:cNvSpPr/>
          <p:nvPr/>
        </p:nvSpPr>
        <p:spPr>
          <a:xfrm>
            <a:off x="8245745" y="649357"/>
            <a:ext cx="3727594" cy="1537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Pré-posture de formateur</a:t>
            </a:r>
          </a:p>
        </p:txBody>
      </p:sp>
      <p:sp>
        <p:nvSpPr>
          <p:cNvPr id="3" name="Flèche : courbe vers le haut 2">
            <a:extLst>
              <a:ext uri="{FF2B5EF4-FFF2-40B4-BE49-F238E27FC236}">
                <a16:creationId xmlns:a16="http://schemas.microsoft.com/office/drawing/2014/main" id="{4C294C43-74A8-4932-B351-47CCF77C9C06}"/>
              </a:ext>
            </a:extLst>
          </p:cNvPr>
          <p:cNvSpPr/>
          <p:nvPr/>
        </p:nvSpPr>
        <p:spPr>
          <a:xfrm>
            <a:off x="2358887" y="2372139"/>
            <a:ext cx="8083826" cy="13649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a:hlinkClick r:id="rId4" action="ppaction://hlinkfile"/>
            <a:extLst>
              <a:ext uri="{FF2B5EF4-FFF2-40B4-BE49-F238E27FC236}">
                <a16:creationId xmlns:a16="http://schemas.microsoft.com/office/drawing/2014/main" id="{89BF887D-E180-4347-80DD-CF09A8148314}"/>
              </a:ext>
            </a:extLst>
          </p:cNvPr>
          <p:cNvPicPr>
            <a:picLocks noChangeAspect="1"/>
          </p:cNvPicPr>
          <p:nvPr/>
        </p:nvPicPr>
        <p:blipFill>
          <a:blip r:embed="rId5"/>
          <a:stretch>
            <a:fillRect/>
          </a:stretch>
        </p:blipFill>
        <p:spPr>
          <a:xfrm>
            <a:off x="4590959" y="4137421"/>
            <a:ext cx="3010081" cy="2320271"/>
          </a:xfrm>
          <a:prstGeom prst="rect">
            <a:avLst/>
          </a:prstGeom>
        </p:spPr>
      </p:pic>
      <p:sp>
        <p:nvSpPr>
          <p:cNvPr id="6" name="ZoneTexte 5">
            <a:extLst>
              <a:ext uri="{FF2B5EF4-FFF2-40B4-BE49-F238E27FC236}">
                <a16:creationId xmlns:a16="http://schemas.microsoft.com/office/drawing/2014/main" id="{85827014-6FA4-43C4-9DBD-857EDFA5163E}"/>
              </a:ext>
            </a:extLst>
          </p:cNvPr>
          <p:cNvSpPr txBox="1"/>
          <p:nvPr/>
        </p:nvSpPr>
        <p:spPr>
          <a:xfrm>
            <a:off x="3609771" y="2703937"/>
            <a:ext cx="5582057" cy="646331"/>
          </a:xfrm>
          <a:prstGeom prst="rect">
            <a:avLst/>
          </a:prstGeom>
          <a:noFill/>
        </p:spPr>
        <p:txBody>
          <a:bodyPr wrap="square" rtlCol="0">
            <a:spAutoFit/>
          </a:bodyPr>
          <a:lstStyle/>
          <a:p>
            <a:r>
              <a:rPr lang="fr-FR" sz="3600" dirty="0"/>
              <a:t>Accompagnement CPC/PEMF</a:t>
            </a:r>
          </a:p>
        </p:txBody>
      </p:sp>
      <p:sp>
        <p:nvSpPr>
          <p:cNvPr id="7" name="ZoneTexte 6">
            <a:extLst>
              <a:ext uri="{FF2B5EF4-FFF2-40B4-BE49-F238E27FC236}">
                <a16:creationId xmlns:a16="http://schemas.microsoft.com/office/drawing/2014/main" id="{2BAB7F7C-650F-48B4-A98A-C46405FE3AAE}"/>
              </a:ext>
            </a:extLst>
          </p:cNvPr>
          <p:cNvSpPr txBox="1"/>
          <p:nvPr/>
        </p:nvSpPr>
        <p:spPr>
          <a:xfrm>
            <a:off x="7832035" y="5433391"/>
            <a:ext cx="4002156" cy="646331"/>
          </a:xfrm>
          <a:prstGeom prst="rect">
            <a:avLst/>
          </a:prstGeom>
          <a:noFill/>
        </p:spPr>
        <p:txBody>
          <a:bodyPr wrap="square" rtlCol="0">
            <a:spAutoFit/>
          </a:bodyPr>
          <a:lstStyle/>
          <a:p>
            <a:r>
              <a:rPr lang="fr-FR" dirty="0"/>
              <a:t>IEN-A Mme GALLE Corinne</a:t>
            </a:r>
          </a:p>
          <a:p>
            <a:r>
              <a:rPr lang="fr-FR" dirty="0"/>
              <a:t>Chargé de mission M.LAUREAT Guillaume</a:t>
            </a:r>
          </a:p>
        </p:txBody>
      </p:sp>
      <p:sp>
        <p:nvSpPr>
          <p:cNvPr id="8" name="ZoneTexte 7">
            <a:extLst>
              <a:ext uri="{FF2B5EF4-FFF2-40B4-BE49-F238E27FC236}">
                <a16:creationId xmlns:a16="http://schemas.microsoft.com/office/drawing/2014/main" id="{BB0FCF06-1FCA-41BA-8BCB-8FAF2DBF2CE8}"/>
              </a:ext>
            </a:extLst>
          </p:cNvPr>
          <p:cNvSpPr txBox="1"/>
          <p:nvPr/>
        </p:nvSpPr>
        <p:spPr>
          <a:xfrm>
            <a:off x="89070" y="4463895"/>
            <a:ext cx="4270894" cy="1938992"/>
          </a:xfrm>
          <a:prstGeom prst="rect">
            <a:avLst/>
          </a:prstGeom>
          <a:noFill/>
        </p:spPr>
        <p:txBody>
          <a:bodyPr wrap="square" rtlCol="0">
            <a:spAutoFit/>
          </a:bodyPr>
          <a:lstStyle/>
          <a:p>
            <a:pPr>
              <a:lnSpc>
                <a:spcPct val="100000"/>
              </a:lnSpc>
              <a:spcBef>
                <a:spcPts val="600"/>
              </a:spcBef>
              <a:buClr>
                <a:srgbClr val="FE8637"/>
              </a:buClr>
              <a:buSzPct val="76000"/>
            </a:pPr>
            <a:r>
              <a:rPr lang="fr-FR" altLang="fr-FR" sz="2400" dirty="0">
                <a:latin typeface="Gill Sans MT" panose="020B0502020104020203" pitchFamily="34" charset="77"/>
              </a:rPr>
              <a:t>« Au moins deux semaines d’observation et de pratique accompagnée auprès d’un PEMF ou CPC dans l’accompagnement des PES »</a:t>
            </a:r>
          </a:p>
        </p:txBody>
      </p:sp>
    </p:spTree>
    <p:extLst>
      <p:ext uri="{BB962C8B-B14F-4D97-AF65-F5344CB8AC3E}">
        <p14:creationId xmlns:p14="http://schemas.microsoft.com/office/powerpoint/2010/main" val="3807298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360833" y="-439347"/>
            <a:ext cx="5831167" cy="282273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40</a:t>
            </a:fld>
            <a:endParaRPr lang="fr-FR" sz="1200">
              <a:solidFill>
                <a:schemeClr val="bg1"/>
              </a:solidFill>
            </a:endParaRPr>
          </a:p>
        </p:txBody>
      </p:sp>
      <p:sp>
        <p:nvSpPr>
          <p:cNvPr id="5" name="Rectangle : coins arrondis 4">
            <a:extLst>
              <a:ext uri="{FF2B5EF4-FFF2-40B4-BE49-F238E27FC236}">
                <a16:creationId xmlns:a16="http://schemas.microsoft.com/office/drawing/2014/main" id="{966EFE5A-2D62-4CC9-8C46-AA579008842A}"/>
              </a:ext>
            </a:extLst>
          </p:cNvPr>
          <p:cNvSpPr/>
          <p:nvPr/>
        </p:nvSpPr>
        <p:spPr>
          <a:xfrm>
            <a:off x="172279" y="39757"/>
            <a:ext cx="6294782" cy="1046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Déroulement de l’entretien</a:t>
            </a:r>
          </a:p>
        </p:txBody>
      </p:sp>
      <p:pic>
        <p:nvPicPr>
          <p:cNvPr id="8" name="Image 7">
            <a:extLst>
              <a:ext uri="{FF2B5EF4-FFF2-40B4-BE49-F238E27FC236}">
                <a16:creationId xmlns:a16="http://schemas.microsoft.com/office/drawing/2014/main" id="{9020EC61-1B01-4A6C-99EA-6CF61AF47FB6}"/>
              </a:ext>
            </a:extLst>
          </p:cNvPr>
          <p:cNvPicPr/>
          <p:nvPr/>
        </p:nvPicPr>
        <p:blipFill>
          <a:blip r:embed="rId4"/>
          <a:stretch>
            <a:fillRect/>
          </a:stretch>
        </p:blipFill>
        <p:spPr>
          <a:xfrm>
            <a:off x="279484" y="1253094"/>
            <a:ext cx="10534290" cy="5102666"/>
          </a:xfrm>
          <a:prstGeom prst="rect">
            <a:avLst/>
          </a:prstGeom>
        </p:spPr>
      </p:pic>
      <p:sp>
        <p:nvSpPr>
          <p:cNvPr id="2" name="ZoneTexte 1">
            <a:extLst>
              <a:ext uri="{FF2B5EF4-FFF2-40B4-BE49-F238E27FC236}">
                <a16:creationId xmlns:a16="http://schemas.microsoft.com/office/drawing/2014/main" id="{EC824786-F412-4E56-88A5-13A83C35FA0A}"/>
              </a:ext>
            </a:extLst>
          </p:cNvPr>
          <p:cNvSpPr txBox="1"/>
          <p:nvPr/>
        </p:nvSpPr>
        <p:spPr>
          <a:xfrm>
            <a:off x="980661" y="6447200"/>
            <a:ext cx="3260035" cy="369332"/>
          </a:xfrm>
          <a:prstGeom prst="rect">
            <a:avLst/>
          </a:prstGeom>
          <a:noFill/>
        </p:spPr>
        <p:txBody>
          <a:bodyPr wrap="square" rtlCol="0">
            <a:spAutoFit/>
          </a:bodyPr>
          <a:lstStyle/>
          <a:p>
            <a:r>
              <a:rPr lang="fr-FR" dirty="0">
                <a:hlinkClick r:id="rId5" action="ppaction://hlinkfile"/>
              </a:rPr>
              <a:t>Lien de la carte mentale</a:t>
            </a:r>
            <a:endParaRPr lang="fr-FR" dirty="0"/>
          </a:p>
        </p:txBody>
      </p:sp>
    </p:spTree>
    <p:extLst>
      <p:ext uri="{BB962C8B-B14F-4D97-AF65-F5344CB8AC3E}">
        <p14:creationId xmlns:p14="http://schemas.microsoft.com/office/powerpoint/2010/main" val="3755095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228522" y="170547"/>
            <a:ext cx="6139466" cy="297197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41</a:t>
            </a:fld>
            <a:endParaRPr lang="fr-FR" sz="1200">
              <a:solidFill>
                <a:schemeClr val="bg1"/>
              </a:solidFill>
            </a:endParaRPr>
          </a:p>
        </p:txBody>
      </p:sp>
      <p:pic>
        <p:nvPicPr>
          <p:cNvPr id="4" name="Image 3">
            <a:extLst>
              <a:ext uri="{FF2B5EF4-FFF2-40B4-BE49-F238E27FC236}">
                <a16:creationId xmlns:a16="http://schemas.microsoft.com/office/drawing/2014/main" id="{CF8C5482-D7D8-4BC5-8775-3B7B3E4534D3}"/>
              </a:ext>
            </a:extLst>
          </p:cNvPr>
          <p:cNvPicPr>
            <a:picLocks noChangeAspect="1"/>
          </p:cNvPicPr>
          <p:nvPr/>
        </p:nvPicPr>
        <p:blipFill>
          <a:blip r:embed="rId4"/>
          <a:stretch>
            <a:fillRect/>
          </a:stretch>
        </p:blipFill>
        <p:spPr>
          <a:xfrm>
            <a:off x="0" y="2398643"/>
            <a:ext cx="11938843" cy="3584971"/>
          </a:xfrm>
          <a:prstGeom prst="rect">
            <a:avLst/>
          </a:prstGeom>
        </p:spPr>
      </p:pic>
      <p:sp>
        <p:nvSpPr>
          <p:cNvPr id="5" name="Rectangle : coins arrondis 4">
            <a:extLst>
              <a:ext uri="{FF2B5EF4-FFF2-40B4-BE49-F238E27FC236}">
                <a16:creationId xmlns:a16="http://schemas.microsoft.com/office/drawing/2014/main" id="{966EFE5A-2D62-4CC9-8C46-AA579008842A}"/>
              </a:ext>
            </a:extLst>
          </p:cNvPr>
          <p:cNvSpPr/>
          <p:nvPr/>
        </p:nvSpPr>
        <p:spPr>
          <a:xfrm>
            <a:off x="503583" y="530087"/>
            <a:ext cx="6294782" cy="1046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Déroulement de l’entretien</a:t>
            </a:r>
          </a:p>
        </p:txBody>
      </p:sp>
    </p:spTree>
    <p:extLst>
      <p:ext uri="{BB962C8B-B14F-4D97-AF65-F5344CB8AC3E}">
        <p14:creationId xmlns:p14="http://schemas.microsoft.com/office/powerpoint/2010/main" val="2787086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5791383" y="1778413"/>
            <a:ext cx="6400617" cy="3098387"/>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42</a:t>
            </a:fld>
            <a:endParaRPr lang="fr-FR" sz="1200">
              <a:solidFill>
                <a:schemeClr val="bg1"/>
              </a:solidFill>
            </a:endParaRPr>
          </a:p>
        </p:txBody>
      </p:sp>
      <p:pic>
        <p:nvPicPr>
          <p:cNvPr id="2" name="Image 1">
            <a:extLst>
              <a:ext uri="{FF2B5EF4-FFF2-40B4-BE49-F238E27FC236}">
                <a16:creationId xmlns:a16="http://schemas.microsoft.com/office/drawing/2014/main" id="{4FCD3681-A77D-4A9B-A654-4BF31C16E2D9}"/>
              </a:ext>
            </a:extLst>
          </p:cNvPr>
          <p:cNvPicPr>
            <a:picLocks noChangeAspect="1"/>
          </p:cNvPicPr>
          <p:nvPr/>
        </p:nvPicPr>
        <p:blipFill>
          <a:blip r:embed="rId4"/>
          <a:stretch>
            <a:fillRect/>
          </a:stretch>
        </p:blipFill>
        <p:spPr>
          <a:xfrm>
            <a:off x="131900" y="97762"/>
            <a:ext cx="6083370" cy="6751566"/>
          </a:xfrm>
          <a:prstGeom prst="rect">
            <a:avLst/>
          </a:prstGeom>
        </p:spPr>
      </p:pic>
      <p:sp>
        <p:nvSpPr>
          <p:cNvPr id="3" name="Phylactère : pensées 2">
            <a:extLst>
              <a:ext uri="{FF2B5EF4-FFF2-40B4-BE49-F238E27FC236}">
                <a16:creationId xmlns:a16="http://schemas.microsoft.com/office/drawing/2014/main" id="{B6D5BD91-E33F-43AF-88AC-DC7BBF3D55F3}"/>
              </a:ext>
            </a:extLst>
          </p:cNvPr>
          <p:cNvSpPr/>
          <p:nvPr/>
        </p:nvSpPr>
        <p:spPr>
          <a:xfrm>
            <a:off x="3650352" y="2159107"/>
            <a:ext cx="5612918" cy="1689730"/>
          </a:xfrm>
          <a:prstGeom prst="cloudCallout">
            <a:avLst>
              <a:gd name="adj1" fmla="val -24764"/>
              <a:gd name="adj2" fmla="val 7504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Ne pas oublier de proposer des ressources aux PES ( Bibliographie/Sitographie )</a:t>
            </a:r>
          </a:p>
        </p:txBody>
      </p:sp>
      <p:sp>
        <p:nvSpPr>
          <p:cNvPr id="4" name="ZoneTexte 3">
            <a:extLst>
              <a:ext uri="{FF2B5EF4-FFF2-40B4-BE49-F238E27FC236}">
                <a16:creationId xmlns:a16="http://schemas.microsoft.com/office/drawing/2014/main" id="{AFDC96E5-F5BB-4B3A-8424-7B62399B01E5}"/>
              </a:ext>
            </a:extLst>
          </p:cNvPr>
          <p:cNvSpPr txBox="1"/>
          <p:nvPr/>
        </p:nvSpPr>
        <p:spPr>
          <a:xfrm>
            <a:off x="6215269" y="6447200"/>
            <a:ext cx="3737113" cy="261610"/>
          </a:xfrm>
          <a:prstGeom prst="rect">
            <a:avLst/>
          </a:prstGeom>
          <a:noFill/>
        </p:spPr>
        <p:txBody>
          <a:bodyPr wrap="square" rtlCol="0">
            <a:spAutoFit/>
          </a:bodyPr>
          <a:lstStyle/>
          <a:p>
            <a:r>
              <a:rPr lang="fr-FR" sz="1100" i="1" dirty="0"/>
              <a:t>Document: PEPIN Médéric CPNE</a:t>
            </a:r>
          </a:p>
        </p:txBody>
      </p:sp>
    </p:spTree>
    <p:extLst>
      <p:ext uri="{BB962C8B-B14F-4D97-AF65-F5344CB8AC3E}">
        <p14:creationId xmlns:p14="http://schemas.microsoft.com/office/powerpoint/2010/main" val="3160547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43</a:t>
            </a:fld>
            <a:endParaRPr lang="fr-FR" sz="1200">
              <a:solidFill>
                <a:schemeClr val="bg1"/>
              </a:solidFill>
            </a:endParaRPr>
          </a:p>
        </p:txBody>
      </p:sp>
      <p:pic>
        <p:nvPicPr>
          <p:cNvPr id="4" name="Image 3">
            <a:extLst>
              <a:ext uri="{FF2B5EF4-FFF2-40B4-BE49-F238E27FC236}">
                <a16:creationId xmlns:a16="http://schemas.microsoft.com/office/drawing/2014/main" id="{4C8AC2E6-C9C5-4037-AE13-20B2EA097B2C}"/>
              </a:ext>
            </a:extLst>
          </p:cNvPr>
          <p:cNvPicPr>
            <a:picLocks noChangeAspect="1"/>
          </p:cNvPicPr>
          <p:nvPr/>
        </p:nvPicPr>
        <p:blipFill>
          <a:blip r:embed="rId3"/>
          <a:stretch>
            <a:fillRect/>
          </a:stretch>
        </p:blipFill>
        <p:spPr>
          <a:xfrm>
            <a:off x="825361" y="410799"/>
            <a:ext cx="10721652" cy="5155113"/>
          </a:xfrm>
          <a:prstGeom prst="rect">
            <a:avLst/>
          </a:prstGeom>
        </p:spPr>
      </p:pic>
    </p:spTree>
    <p:extLst>
      <p:ext uri="{BB962C8B-B14F-4D97-AF65-F5344CB8AC3E}">
        <p14:creationId xmlns:p14="http://schemas.microsoft.com/office/powerpoint/2010/main" val="851622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2416918" y="3555541"/>
            <a:ext cx="6257375" cy="3029047"/>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44</a:t>
            </a:fld>
            <a:endParaRPr lang="fr-FR" sz="1200">
              <a:solidFill>
                <a:schemeClr val="bg1"/>
              </a:solidFill>
            </a:endParaRPr>
          </a:p>
        </p:txBody>
      </p:sp>
      <p:pic>
        <p:nvPicPr>
          <p:cNvPr id="2" name="Image 1">
            <a:extLst>
              <a:ext uri="{FF2B5EF4-FFF2-40B4-BE49-F238E27FC236}">
                <a16:creationId xmlns:a16="http://schemas.microsoft.com/office/drawing/2014/main" id="{08F1A299-6A54-40E5-A975-EFD42019EC4C}"/>
              </a:ext>
            </a:extLst>
          </p:cNvPr>
          <p:cNvPicPr>
            <a:picLocks noChangeAspect="1"/>
          </p:cNvPicPr>
          <p:nvPr/>
        </p:nvPicPr>
        <p:blipFill>
          <a:blip r:embed="rId4"/>
          <a:stretch>
            <a:fillRect/>
          </a:stretch>
        </p:blipFill>
        <p:spPr>
          <a:xfrm>
            <a:off x="361949" y="410800"/>
            <a:ext cx="11609749" cy="5075600"/>
          </a:xfrm>
          <a:prstGeom prst="rect">
            <a:avLst/>
          </a:prstGeom>
        </p:spPr>
      </p:pic>
    </p:spTree>
    <p:extLst>
      <p:ext uri="{BB962C8B-B14F-4D97-AF65-F5344CB8AC3E}">
        <p14:creationId xmlns:p14="http://schemas.microsoft.com/office/powerpoint/2010/main" val="3710141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2556030" y="3293116"/>
            <a:ext cx="6257375" cy="3029047"/>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45</a:t>
            </a:fld>
            <a:endParaRPr lang="fr-FR" sz="1200">
              <a:solidFill>
                <a:schemeClr val="bg1"/>
              </a:solidFill>
            </a:endParaRPr>
          </a:p>
        </p:txBody>
      </p:sp>
      <p:pic>
        <p:nvPicPr>
          <p:cNvPr id="2" name="Image 1">
            <a:extLst>
              <a:ext uri="{FF2B5EF4-FFF2-40B4-BE49-F238E27FC236}">
                <a16:creationId xmlns:a16="http://schemas.microsoft.com/office/drawing/2014/main" id="{298DD1E4-2BCD-42A7-A814-B3EB597EBDCB}"/>
              </a:ext>
            </a:extLst>
          </p:cNvPr>
          <p:cNvPicPr>
            <a:picLocks noChangeAspect="1"/>
          </p:cNvPicPr>
          <p:nvPr/>
        </p:nvPicPr>
        <p:blipFill>
          <a:blip r:embed="rId4"/>
          <a:stretch>
            <a:fillRect/>
          </a:stretch>
        </p:blipFill>
        <p:spPr>
          <a:xfrm>
            <a:off x="419721" y="486602"/>
            <a:ext cx="11799200" cy="5359623"/>
          </a:xfrm>
          <a:prstGeom prst="rect">
            <a:avLst/>
          </a:prstGeom>
        </p:spPr>
      </p:pic>
    </p:spTree>
    <p:extLst>
      <p:ext uri="{BB962C8B-B14F-4D97-AF65-F5344CB8AC3E}">
        <p14:creationId xmlns:p14="http://schemas.microsoft.com/office/powerpoint/2010/main" val="2572723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2637182" y="1392856"/>
            <a:ext cx="6374297" cy="3085646"/>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46</a:t>
            </a:fld>
            <a:endParaRPr lang="fr-FR" sz="1200">
              <a:solidFill>
                <a:schemeClr val="bg1"/>
              </a:solidFill>
            </a:endParaRPr>
          </a:p>
        </p:txBody>
      </p:sp>
      <p:sp>
        <p:nvSpPr>
          <p:cNvPr id="8" name="Rectangle : coins arrondis 7">
            <a:extLst>
              <a:ext uri="{FF2B5EF4-FFF2-40B4-BE49-F238E27FC236}">
                <a16:creationId xmlns:a16="http://schemas.microsoft.com/office/drawing/2014/main" id="{A763E97A-1C1C-42CF-A13A-85DB3C2429CB}"/>
              </a:ext>
            </a:extLst>
          </p:cNvPr>
          <p:cNvSpPr/>
          <p:nvPr/>
        </p:nvSpPr>
        <p:spPr>
          <a:xfrm>
            <a:off x="6533323" y="518496"/>
            <a:ext cx="5353878" cy="1046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Hiérarchiser les informations notées et définir un axe prioritaire de travail.</a:t>
            </a:r>
          </a:p>
        </p:txBody>
      </p:sp>
      <p:sp>
        <p:nvSpPr>
          <p:cNvPr id="9" name="Rectangle : coins arrondis 8">
            <a:extLst>
              <a:ext uri="{FF2B5EF4-FFF2-40B4-BE49-F238E27FC236}">
                <a16:creationId xmlns:a16="http://schemas.microsoft.com/office/drawing/2014/main" id="{DB312290-1962-4E51-B2D3-3C0571BD0046}"/>
              </a:ext>
            </a:extLst>
          </p:cNvPr>
          <p:cNvSpPr/>
          <p:nvPr/>
        </p:nvSpPr>
        <p:spPr>
          <a:xfrm>
            <a:off x="154849" y="1113497"/>
            <a:ext cx="5989984" cy="1524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Noter textuellement ce que le stagiaire dit, ou décrire précisément ce qui se passe de façon à pouvoir ensuite « convoquer les faits »</a:t>
            </a:r>
          </a:p>
        </p:txBody>
      </p:sp>
      <p:sp>
        <p:nvSpPr>
          <p:cNvPr id="10" name="Rectangle : coins arrondis 9">
            <a:extLst>
              <a:ext uri="{FF2B5EF4-FFF2-40B4-BE49-F238E27FC236}">
                <a16:creationId xmlns:a16="http://schemas.microsoft.com/office/drawing/2014/main" id="{49D8B129-8872-44B0-8AD4-5427F90E121B}"/>
              </a:ext>
            </a:extLst>
          </p:cNvPr>
          <p:cNvSpPr/>
          <p:nvPr/>
        </p:nvSpPr>
        <p:spPr>
          <a:xfrm>
            <a:off x="694016" y="3883396"/>
            <a:ext cx="9152349" cy="2095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Notion de "zone proximale de développement" de Vygotski. Inutile de travailler loin de ce que sait faire votre stagiaire. Il faut repartir de ce qui est "déjà là" et profiter du travail d'interactions que vous allez pouvoir offrir pour faire avancer, dans cet étayage, votre collègue.</a:t>
            </a:r>
          </a:p>
        </p:txBody>
      </p:sp>
      <p:sp>
        <p:nvSpPr>
          <p:cNvPr id="11" name="Rectangle : coins arrondis 10">
            <a:extLst>
              <a:ext uri="{FF2B5EF4-FFF2-40B4-BE49-F238E27FC236}">
                <a16:creationId xmlns:a16="http://schemas.microsoft.com/office/drawing/2014/main" id="{775B110A-47AB-4E59-ABBE-DF71DB0AA627}"/>
              </a:ext>
            </a:extLst>
          </p:cNvPr>
          <p:cNvSpPr/>
          <p:nvPr/>
        </p:nvSpPr>
        <p:spPr>
          <a:xfrm>
            <a:off x="7769951" y="2255565"/>
            <a:ext cx="3723861" cy="1046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Adapter l'entretien au feedback qui sera fourni par le PES.</a:t>
            </a:r>
          </a:p>
        </p:txBody>
      </p:sp>
    </p:spTree>
    <p:extLst>
      <p:ext uri="{BB962C8B-B14F-4D97-AF65-F5344CB8AC3E}">
        <p14:creationId xmlns:p14="http://schemas.microsoft.com/office/powerpoint/2010/main" val="1420805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4812780" y="671659"/>
            <a:ext cx="4576777" cy="2661494"/>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47</a:t>
            </a:fld>
            <a:endParaRPr lang="fr-FR" sz="1200">
              <a:solidFill>
                <a:schemeClr val="bg1"/>
              </a:solidFill>
            </a:endParaRPr>
          </a:p>
        </p:txBody>
      </p:sp>
      <p:sp>
        <p:nvSpPr>
          <p:cNvPr id="18" name="Rectangle : coins arrondis 17">
            <a:extLst>
              <a:ext uri="{FF2B5EF4-FFF2-40B4-BE49-F238E27FC236}">
                <a16:creationId xmlns:a16="http://schemas.microsoft.com/office/drawing/2014/main" id="{8CEE9E45-2756-47C5-B9E8-0562ED2F3BCB}"/>
              </a:ext>
            </a:extLst>
          </p:cNvPr>
          <p:cNvSpPr/>
          <p:nvPr/>
        </p:nvSpPr>
        <p:spPr>
          <a:xfrm>
            <a:off x="5146472" y="2662764"/>
            <a:ext cx="3909391" cy="8309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002060"/>
                </a:solidFill>
              </a:rPr>
              <a:t>Les points de vigilance</a:t>
            </a:r>
          </a:p>
        </p:txBody>
      </p:sp>
      <p:sp>
        <p:nvSpPr>
          <p:cNvPr id="19" name="Rectangle : coins arrondis 18">
            <a:extLst>
              <a:ext uri="{FF2B5EF4-FFF2-40B4-BE49-F238E27FC236}">
                <a16:creationId xmlns:a16="http://schemas.microsoft.com/office/drawing/2014/main" id="{F927482E-6058-4D0E-8E45-AE0961B4C54F}"/>
              </a:ext>
            </a:extLst>
          </p:cNvPr>
          <p:cNvSpPr/>
          <p:nvPr/>
        </p:nvSpPr>
        <p:spPr>
          <a:xfrm>
            <a:off x="8106337" y="410800"/>
            <a:ext cx="3727854" cy="739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Tentation de faire à la place du PES…</a:t>
            </a:r>
          </a:p>
        </p:txBody>
      </p:sp>
      <p:sp>
        <p:nvSpPr>
          <p:cNvPr id="26" name="Rectangle : coins arrondis 25">
            <a:extLst>
              <a:ext uri="{FF2B5EF4-FFF2-40B4-BE49-F238E27FC236}">
                <a16:creationId xmlns:a16="http://schemas.microsoft.com/office/drawing/2014/main" id="{DFC3B565-837E-4A61-B178-8BD9E3A1C76C}"/>
              </a:ext>
            </a:extLst>
          </p:cNvPr>
          <p:cNvSpPr/>
          <p:nvPr/>
        </p:nvSpPr>
        <p:spPr>
          <a:xfrm>
            <a:off x="7366516" y="4851368"/>
            <a:ext cx="4325668" cy="739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Eviter la domination et la suffisance</a:t>
            </a:r>
          </a:p>
        </p:txBody>
      </p:sp>
      <p:sp>
        <p:nvSpPr>
          <p:cNvPr id="20" name="Rectangle : coins arrondis 19">
            <a:extLst>
              <a:ext uri="{FF2B5EF4-FFF2-40B4-BE49-F238E27FC236}">
                <a16:creationId xmlns:a16="http://schemas.microsoft.com/office/drawing/2014/main" id="{385996E3-91B8-4322-894C-83F8C71AE657}"/>
              </a:ext>
            </a:extLst>
          </p:cNvPr>
          <p:cNvSpPr/>
          <p:nvPr/>
        </p:nvSpPr>
        <p:spPr>
          <a:xfrm>
            <a:off x="462828" y="245921"/>
            <a:ext cx="5633172" cy="1160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Confronter le PES à la litanie de ce qu'il faut changer ou améliorer est contre-productif.</a:t>
            </a:r>
          </a:p>
        </p:txBody>
      </p:sp>
      <p:sp>
        <p:nvSpPr>
          <p:cNvPr id="28" name="Rectangle : coins arrondis 27">
            <a:extLst>
              <a:ext uri="{FF2B5EF4-FFF2-40B4-BE49-F238E27FC236}">
                <a16:creationId xmlns:a16="http://schemas.microsoft.com/office/drawing/2014/main" id="{E02962FF-495A-4BE5-B38B-6A6E369BAFA6}"/>
              </a:ext>
            </a:extLst>
          </p:cNvPr>
          <p:cNvSpPr/>
          <p:nvPr/>
        </p:nvSpPr>
        <p:spPr>
          <a:xfrm>
            <a:off x="265043" y="4547420"/>
            <a:ext cx="6374297" cy="1417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Vous ne pourrez faire évoluer et donc déstabiliser quelqu'un que si, à un moment il s'est senti reconnu comme professionnel, fût-ce sur des indicateurs ténus.</a:t>
            </a:r>
          </a:p>
        </p:txBody>
      </p:sp>
      <p:cxnSp>
        <p:nvCxnSpPr>
          <p:cNvPr id="30" name="Connecteur droit avec flèche 29">
            <a:extLst>
              <a:ext uri="{FF2B5EF4-FFF2-40B4-BE49-F238E27FC236}">
                <a16:creationId xmlns:a16="http://schemas.microsoft.com/office/drawing/2014/main" id="{AAB10B79-DFEC-4A14-B562-007917DE9291}"/>
              </a:ext>
            </a:extLst>
          </p:cNvPr>
          <p:cNvCxnSpPr/>
          <p:nvPr/>
        </p:nvCxnSpPr>
        <p:spPr>
          <a:xfrm flipH="1" flipV="1">
            <a:off x="3279414" y="1524000"/>
            <a:ext cx="1743160" cy="1138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C2A7763F-5100-4321-B36F-B53842E6F315}"/>
              </a:ext>
            </a:extLst>
          </p:cNvPr>
          <p:cNvCxnSpPr>
            <a:cxnSpLocks/>
          </p:cNvCxnSpPr>
          <p:nvPr/>
        </p:nvCxnSpPr>
        <p:spPr>
          <a:xfrm flipV="1">
            <a:off x="7605909" y="1379591"/>
            <a:ext cx="1305339" cy="1122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73E3E522-2A8F-49D9-9A50-5B4106EFBB59}"/>
              </a:ext>
            </a:extLst>
          </p:cNvPr>
          <p:cNvCxnSpPr/>
          <p:nvPr/>
        </p:nvCxnSpPr>
        <p:spPr>
          <a:xfrm flipH="1">
            <a:off x="4055165" y="3723510"/>
            <a:ext cx="1219200" cy="631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CC02A2E2-1110-485F-8837-D4C062F59214}"/>
              </a:ext>
            </a:extLst>
          </p:cNvPr>
          <p:cNvCxnSpPr/>
          <p:nvPr/>
        </p:nvCxnSpPr>
        <p:spPr>
          <a:xfrm>
            <a:off x="8335617" y="3624392"/>
            <a:ext cx="1775792" cy="964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 coins arrondis 38">
            <a:extLst>
              <a:ext uri="{FF2B5EF4-FFF2-40B4-BE49-F238E27FC236}">
                <a16:creationId xmlns:a16="http://schemas.microsoft.com/office/drawing/2014/main" id="{EAC5B8C9-32C4-4A2E-8A71-EEF371EB71D1}"/>
              </a:ext>
            </a:extLst>
          </p:cNvPr>
          <p:cNvSpPr/>
          <p:nvPr/>
        </p:nvSpPr>
        <p:spPr>
          <a:xfrm>
            <a:off x="265042" y="2407665"/>
            <a:ext cx="4243085" cy="141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Le formateur doit-être capable de chercher dans la situation autre chose que la conformité à ses propres pratiques.</a:t>
            </a:r>
          </a:p>
        </p:txBody>
      </p:sp>
      <p:cxnSp>
        <p:nvCxnSpPr>
          <p:cNvPr id="41" name="Connecteur droit avec flèche 40">
            <a:extLst>
              <a:ext uri="{FF2B5EF4-FFF2-40B4-BE49-F238E27FC236}">
                <a16:creationId xmlns:a16="http://schemas.microsoft.com/office/drawing/2014/main" id="{AD260B44-48EF-4E27-B7B1-6CD290A0B021}"/>
              </a:ext>
            </a:extLst>
          </p:cNvPr>
          <p:cNvCxnSpPr/>
          <p:nvPr/>
        </p:nvCxnSpPr>
        <p:spPr>
          <a:xfrm flipH="1">
            <a:off x="4550939" y="3053121"/>
            <a:ext cx="415594" cy="81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469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4812778" y="817021"/>
            <a:ext cx="4576777" cy="2661494"/>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48</a:t>
            </a:fld>
            <a:endParaRPr lang="fr-FR" sz="1200">
              <a:solidFill>
                <a:schemeClr val="bg1"/>
              </a:solidFill>
            </a:endParaRPr>
          </a:p>
        </p:txBody>
      </p:sp>
      <p:sp>
        <p:nvSpPr>
          <p:cNvPr id="18" name="Rectangle : coins arrondis 17">
            <a:extLst>
              <a:ext uri="{FF2B5EF4-FFF2-40B4-BE49-F238E27FC236}">
                <a16:creationId xmlns:a16="http://schemas.microsoft.com/office/drawing/2014/main" id="{8CEE9E45-2756-47C5-B9E8-0562ED2F3BCB}"/>
              </a:ext>
            </a:extLst>
          </p:cNvPr>
          <p:cNvSpPr/>
          <p:nvPr/>
        </p:nvSpPr>
        <p:spPr>
          <a:xfrm>
            <a:off x="5146472" y="2662764"/>
            <a:ext cx="3909391" cy="8309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002060"/>
                </a:solidFill>
              </a:rPr>
              <a:t>Les points de vigilance</a:t>
            </a:r>
          </a:p>
        </p:txBody>
      </p:sp>
      <p:cxnSp>
        <p:nvCxnSpPr>
          <p:cNvPr id="30" name="Connecteur droit avec flèche 29">
            <a:extLst>
              <a:ext uri="{FF2B5EF4-FFF2-40B4-BE49-F238E27FC236}">
                <a16:creationId xmlns:a16="http://schemas.microsoft.com/office/drawing/2014/main" id="{AAB10B79-DFEC-4A14-B562-007917DE9291}"/>
              </a:ext>
            </a:extLst>
          </p:cNvPr>
          <p:cNvCxnSpPr/>
          <p:nvPr/>
        </p:nvCxnSpPr>
        <p:spPr>
          <a:xfrm flipH="1" flipV="1">
            <a:off x="3279414" y="1524000"/>
            <a:ext cx="1743160" cy="1138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73E3E522-2A8F-49D9-9A50-5B4106EFBB59}"/>
              </a:ext>
            </a:extLst>
          </p:cNvPr>
          <p:cNvCxnSpPr>
            <a:cxnSpLocks/>
          </p:cNvCxnSpPr>
          <p:nvPr/>
        </p:nvCxnSpPr>
        <p:spPr>
          <a:xfrm flipH="1">
            <a:off x="4653752" y="3528696"/>
            <a:ext cx="1535013" cy="1552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CC02A2E2-1110-485F-8837-D4C062F59214}"/>
              </a:ext>
            </a:extLst>
          </p:cNvPr>
          <p:cNvCxnSpPr>
            <a:cxnSpLocks/>
          </p:cNvCxnSpPr>
          <p:nvPr/>
        </p:nvCxnSpPr>
        <p:spPr>
          <a:xfrm>
            <a:off x="8335617" y="3624392"/>
            <a:ext cx="331305" cy="896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Connecteur droit avec flèche 2">
            <a:extLst>
              <a:ext uri="{FF2B5EF4-FFF2-40B4-BE49-F238E27FC236}">
                <a16:creationId xmlns:a16="http://schemas.microsoft.com/office/drawing/2014/main" id="{391536DF-C585-4193-807F-8BEB5A474A2F}"/>
              </a:ext>
            </a:extLst>
          </p:cNvPr>
          <p:cNvCxnSpPr>
            <a:cxnSpLocks/>
          </p:cNvCxnSpPr>
          <p:nvPr/>
        </p:nvCxnSpPr>
        <p:spPr>
          <a:xfrm flipV="1">
            <a:off x="7673008" y="1298713"/>
            <a:ext cx="1192696" cy="1197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 coins arrondis 3">
            <a:extLst>
              <a:ext uri="{FF2B5EF4-FFF2-40B4-BE49-F238E27FC236}">
                <a16:creationId xmlns:a16="http://schemas.microsoft.com/office/drawing/2014/main" id="{E05CC3D0-F756-443D-8445-E20CA1CEA8BD}"/>
              </a:ext>
            </a:extLst>
          </p:cNvPr>
          <p:cNvSpPr/>
          <p:nvPr/>
        </p:nvSpPr>
        <p:spPr>
          <a:xfrm>
            <a:off x="9055863" y="328584"/>
            <a:ext cx="1965952" cy="830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Posture du « hérisson »</a:t>
            </a:r>
          </a:p>
        </p:txBody>
      </p:sp>
      <p:sp>
        <p:nvSpPr>
          <p:cNvPr id="23" name="Rectangle : coins arrondis 22">
            <a:extLst>
              <a:ext uri="{FF2B5EF4-FFF2-40B4-BE49-F238E27FC236}">
                <a16:creationId xmlns:a16="http://schemas.microsoft.com/office/drawing/2014/main" id="{E85AA1D6-B7D0-4A32-8CF3-FA8279C0F632}"/>
              </a:ext>
            </a:extLst>
          </p:cNvPr>
          <p:cNvSpPr/>
          <p:nvPr/>
        </p:nvSpPr>
        <p:spPr>
          <a:xfrm>
            <a:off x="225288" y="91296"/>
            <a:ext cx="3723861" cy="1524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Ne pas donner de conférence sur la pratique observée.</a:t>
            </a:r>
          </a:p>
        </p:txBody>
      </p:sp>
      <p:sp>
        <p:nvSpPr>
          <p:cNvPr id="24" name="Rectangle : coins arrondis 23">
            <a:extLst>
              <a:ext uri="{FF2B5EF4-FFF2-40B4-BE49-F238E27FC236}">
                <a16:creationId xmlns:a16="http://schemas.microsoft.com/office/drawing/2014/main" id="{013F0825-E528-4914-896D-1FA85F2CC4AE}"/>
              </a:ext>
            </a:extLst>
          </p:cNvPr>
          <p:cNvSpPr/>
          <p:nvPr/>
        </p:nvSpPr>
        <p:spPr>
          <a:xfrm>
            <a:off x="611838" y="5275590"/>
            <a:ext cx="4651514" cy="76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Stagiaire "perroquet" pour faire plaisir au formateur.</a:t>
            </a:r>
          </a:p>
        </p:txBody>
      </p:sp>
      <p:sp>
        <p:nvSpPr>
          <p:cNvPr id="25" name="Rectangle : coins arrondis 24">
            <a:extLst>
              <a:ext uri="{FF2B5EF4-FFF2-40B4-BE49-F238E27FC236}">
                <a16:creationId xmlns:a16="http://schemas.microsoft.com/office/drawing/2014/main" id="{864AEACC-1800-4912-8823-B52DCAB4AEC3}"/>
              </a:ext>
            </a:extLst>
          </p:cNvPr>
          <p:cNvSpPr/>
          <p:nvPr/>
        </p:nvSpPr>
        <p:spPr>
          <a:xfrm>
            <a:off x="8269356" y="5017717"/>
            <a:ext cx="2686199" cy="622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Inversion des rôles</a:t>
            </a:r>
          </a:p>
        </p:txBody>
      </p:sp>
      <p:sp>
        <p:nvSpPr>
          <p:cNvPr id="2" name="Phylactère : pensées 1">
            <a:extLst>
              <a:ext uri="{FF2B5EF4-FFF2-40B4-BE49-F238E27FC236}">
                <a16:creationId xmlns:a16="http://schemas.microsoft.com/office/drawing/2014/main" id="{4EDC32AE-0843-4B58-94E9-B8CC1A0AFF93}"/>
              </a:ext>
            </a:extLst>
          </p:cNvPr>
          <p:cNvSpPr/>
          <p:nvPr/>
        </p:nvSpPr>
        <p:spPr>
          <a:xfrm>
            <a:off x="1616765" y="3300905"/>
            <a:ext cx="2934174" cy="136232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Stratégie de l’écho</a:t>
            </a:r>
          </a:p>
        </p:txBody>
      </p:sp>
    </p:spTree>
    <p:extLst>
      <p:ext uri="{BB962C8B-B14F-4D97-AF65-F5344CB8AC3E}">
        <p14:creationId xmlns:p14="http://schemas.microsoft.com/office/powerpoint/2010/main" val="1511812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605679" y="3525079"/>
            <a:ext cx="5942044" cy="2876402"/>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49</a:t>
            </a:fld>
            <a:endParaRPr lang="fr-FR" sz="1200">
              <a:solidFill>
                <a:schemeClr val="bg1"/>
              </a:solidFill>
            </a:endParaRPr>
          </a:p>
        </p:txBody>
      </p:sp>
      <p:pic>
        <p:nvPicPr>
          <p:cNvPr id="3" name="Image 2">
            <a:extLst>
              <a:ext uri="{FF2B5EF4-FFF2-40B4-BE49-F238E27FC236}">
                <a16:creationId xmlns:a16="http://schemas.microsoft.com/office/drawing/2014/main" id="{3D8454DD-D879-47B3-8CA1-FCC05A0F9C75}"/>
              </a:ext>
            </a:extLst>
          </p:cNvPr>
          <p:cNvPicPr>
            <a:picLocks noChangeAspect="1"/>
          </p:cNvPicPr>
          <p:nvPr/>
        </p:nvPicPr>
        <p:blipFill>
          <a:blip r:embed="rId4"/>
          <a:stretch>
            <a:fillRect/>
          </a:stretch>
        </p:blipFill>
        <p:spPr>
          <a:xfrm>
            <a:off x="363192" y="360036"/>
            <a:ext cx="11743151" cy="3536103"/>
          </a:xfrm>
          <a:prstGeom prst="rect">
            <a:avLst/>
          </a:prstGeom>
        </p:spPr>
      </p:pic>
      <p:sp>
        <p:nvSpPr>
          <p:cNvPr id="2" name="ZoneTexte 1">
            <a:extLst>
              <a:ext uri="{FF2B5EF4-FFF2-40B4-BE49-F238E27FC236}">
                <a16:creationId xmlns:a16="http://schemas.microsoft.com/office/drawing/2014/main" id="{DCA655EA-C030-4EFC-801B-6EC296474551}"/>
              </a:ext>
            </a:extLst>
          </p:cNvPr>
          <p:cNvSpPr txBox="1"/>
          <p:nvPr/>
        </p:nvSpPr>
        <p:spPr>
          <a:xfrm>
            <a:off x="2358887" y="4346713"/>
            <a:ext cx="4246792" cy="369332"/>
          </a:xfrm>
          <a:prstGeom prst="rect">
            <a:avLst/>
          </a:prstGeom>
          <a:solidFill>
            <a:srgbClr val="FFFF00"/>
          </a:solidFill>
        </p:spPr>
        <p:txBody>
          <a:bodyPr wrap="square" rtlCol="0">
            <a:spAutoFit/>
          </a:bodyPr>
          <a:lstStyle/>
          <a:p>
            <a:r>
              <a:rPr lang="fr-FR" dirty="0"/>
              <a:t>Extrait de la grille d’observation Lamaurelle</a:t>
            </a:r>
          </a:p>
        </p:txBody>
      </p:sp>
    </p:spTree>
    <p:extLst>
      <p:ext uri="{BB962C8B-B14F-4D97-AF65-F5344CB8AC3E}">
        <p14:creationId xmlns:p14="http://schemas.microsoft.com/office/powerpoint/2010/main" val="142436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re 40">
            <a:extLst>
              <a:ext uri="{FF2B5EF4-FFF2-40B4-BE49-F238E27FC236}">
                <a16:creationId xmlns:a16="http://schemas.microsoft.com/office/drawing/2014/main" id="{1B3AD758-B43F-43DC-8A29-B21D2FA57DB1}"/>
              </a:ext>
            </a:extLst>
          </p:cNvPr>
          <p:cNvSpPr>
            <a:spLocks noGrp="1"/>
          </p:cNvSpPr>
          <p:nvPr>
            <p:ph type="title"/>
          </p:nvPr>
        </p:nvSpPr>
        <p:spPr>
          <a:xfrm>
            <a:off x="-2" y="-51783"/>
            <a:ext cx="4606535" cy="975339"/>
          </a:xfrm>
          <a:solidFill>
            <a:schemeClr val="accent3">
              <a:lumMod val="20000"/>
              <a:lumOff val="80000"/>
            </a:schemeClr>
          </a:solidFill>
          <a:effectLst>
            <a:softEdge rad="317500"/>
          </a:effectLst>
        </p:spPr>
        <p:txBody>
          <a:bodyPr rtlCol="0" anchor="b">
            <a:noAutofit/>
          </a:bodyPr>
          <a:lstStyle/>
          <a:p>
            <a:pPr rtl="0"/>
            <a:r>
              <a:rPr lang="fr-FR" sz="3200" dirty="0">
                <a:solidFill>
                  <a:schemeClr val="tx1"/>
                </a:solidFill>
              </a:rPr>
              <a:t>CAFIPEMF</a:t>
            </a:r>
          </a:p>
        </p:txBody>
      </p:sp>
      <p:sp>
        <p:nvSpPr>
          <p:cNvPr id="22" name="Espace réservé de la date 21">
            <a:extLst>
              <a:ext uri="{FF2B5EF4-FFF2-40B4-BE49-F238E27FC236}">
                <a16:creationId xmlns:a16="http://schemas.microsoft.com/office/drawing/2014/main" id="{4BF5207B-DCE0-4C8D-BC19-B3B495A8C6FA}"/>
              </a:ext>
            </a:extLst>
          </p:cNvPr>
          <p:cNvSpPr>
            <a:spLocks noGrp="1"/>
          </p:cNvSpPr>
          <p:nvPr>
            <p:ph type="dt" sz="half" idx="10"/>
          </p:nvPr>
        </p:nvSpPr>
        <p:spPr>
          <a:xfrm>
            <a:off x="8197353" y="6309360"/>
            <a:ext cx="2151134" cy="457200"/>
          </a:xfrm>
        </p:spPr>
        <p:txBody>
          <a:bodyPr rtlCol="0"/>
          <a:lstStyle/>
          <a:p>
            <a:pPr rtl="0"/>
            <a:r>
              <a:rPr lang="fr-FR"/>
              <a:t>1/02/20XX</a:t>
            </a:r>
            <a:endParaRPr lang="fr-FR" dirty="0"/>
          </a:p>
        </p:txBody>
      </p:sp>
      <p:sp>
        <p:nvSpPr>
          <p:cNvPr id="24" name="Espace réservé du numéro de diapositive 23">
            <a:extLst>
              <a:ext uri="{FF2B5EF4-FFF2-40B4-BE49-F238E27FC236}">
                <a16:creationId xmlns:a16="http://schemas.microsoft.com/office/drawing/2014/main" id="{8CCD3357-E9A1-4B6C-ACE7-EBAE9E70BFD0}"/>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fr-FR" smtClean="0"/>
              <a:pPr rtl="0"/>
              <a:t>5</a:t>
            </a:fld>
            <a:endParaRPr lang="fr-FR" dirty="0"/>
          </a:p>
        </p:txBody>
      </p:sp>
      <p:pic>
        <p:nvPicPr>
          <p:cNvPr id="2" name="Image 1">
            <a:hlinkClick r:id="rId3" action="ppaction://hlinkfile"/>
            <a:extLst>
              <a:ext uri="{FF2B5EF4-FFF2-40B4-BE49-F238E27FC236}">
                <a16:creationId xmlns:a16="http://schemas.microsoft.com/office/drawing/2014/main" id="{3CD13881-29CE-43E1-9D9E-951AB5475325}"/>
              </a:ext>
            </a:extLst>
          </p:cNvPr>
          <p:cNvPicPr>
            <a:picLocks noChangeAspect="1"/>
          </p:cNvPicPr>
          <p:nvPr/>
        </p:nvPicPr>
        <p:blipFill>
          <a:blip r:embed="rId4"/>
          <a:stretch>
            <a:fillRect/>
          </a:stretch>
        </p:blipFill>
        <p:spPr>
          <a:xfrm>
            <a:off x="4827248" y="0"/>
            <a:ext cx="6556369" cy="6766560"/>
          </a:xfrm>
          <a:prstGeom prst="rect">
            <a:avLst/>
          </a:prstGeom>
        </p:spPr>
      </p:pic>
      <p:pic>
        <p:nvPicPr>
          <p:cNvPr id="3" name="Image 2">
            <a:hlinkClick r:id="rId5" action="ppaction://hlinkpres?slideindex=1&amp;slidetitle="/>
            <a:extLst>
              <a:ext uri="{FF2B5EF4-FFF2-40B4-BE49-F238E27FC236}">
                <a16:creationId xmlns:a16="http://schemas.microsoft.com/office/drawing/2014/main" id="{26AA8DB5-4A45-4706-9556-01E03C706BC0}"/>
              </a:ext>
            </a:extLst>
          </p:cNvPr>
          <p:cNvPicPr>
            <a:picLocks noChangeAspect="1"/>
          </p:cNvPicPr>
          <p:nvPr/>
        </p:nvPicPr>
        <p:blipFill>
          <a:blip r:embed="rId6"/>
          <a:stretch>
            <a:fillRect/>
          </a:stretch>
        </p:blipFill>
        <p:spPr>
          <a:xfrm>
            <a:off x="551597" y="1347083"/>
            <a:ext cx="3503335" cy="1242359"/>
          </a:xfrm>
          <a:prstGeom prst="rect">
            <a:avLst/>
          </a:prstGeom>
        </p:spPr>
      </p:pic>
      <p:pic>
        <p:nvPicPr>
          <p:cNvPr id="4" name="Image 3">
            <a:hlinkClick r:id="rId7" action="ppaction://hlinkpres?slideindex=1&amp;slidetitle="/>
            <a:extLst>
              <a:ext uri="{FF2B5EF4-FFF2-40B4-BE49-F238E27FC236}">
                <a16:creationId xmlns:a16="http://schemas.microsoft.com/office/drawing/2014/main" id="{B546B033-1512-4F4A-A5D2-FE7F07D80B74}"/>
              </a:ext>
            </a:extLst>
          </p:cNvPr>
          <p:cNvPicPr>
            <a:picLocks noChangeAspect="1"/>
          </p:cNvPicPr>
          <p:nvPr/>
        </p:nvPicPr>
        <p:blipFill>
          <a:blip r:embed="rId8"/>
          <a:stretch>
            <a:fillRect/>
          </a:stretch>
        </p:blipFill>
        <p:spPr>
          <a:xfrm>
            <a:off x="598527" y="3931741"/>
            <a:ext cx="3608876" cy="1171671"/>
          </a:xfrm>
          <a:prstGeom prst="rect">
            <a:avLst/>
          </a:prstGeom>
        </p:spPr>
      </p:pic>
    </p:spTree>
    <p:extLst>
      <p:ext uri="{BB962C8B-B14F-4D97-AF65-F5344CB8AC3E}">
        <p14:creationId xmlns:p14="http://schemas.microsoft.com/office/powerpoint/2010/main" val="3586313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605679" y="3525079"/>
            <a:ext cx="5942044" cy="2876402"/>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50</a:t>
            </a:fld>
            <a:endParaRPr lang="fr-FR" sz="1200">
              <a:solidFill>
                <a:schemeClr val="bg1"/>
              </a:solidFill>
            </a:endParaRPr>
          </a:p>
        </p:txBody>
      </p:sp>
      <p:pic>
        <p:nvPicPr>
          <p:cNvPr id="8" name="Image 7">
            <a:extLst>
              <a:ext uri="{FF2B5EF4-FFF2-40B4-BE49-F238E27FC236}">
                <a16:creationId xmlns:a16="http://schemas.microsoft.com/office/drawing/2014/main" id="{B871ECE8-B407-4D73-8D74-B3955C4DD591}"/>
              </a:ext>
            </a:extLst>
          </p:cNvPr>
          <p:cNvPicPr/>
          <p:nvPr/>
        </p:nvPicPr>
        <p:blipFill>
          <a:blip r:embed="rId4"/>
          <a:stretch>
            <a:fillRect/>
          </a:stretch>
        </p:blipFill>
        <p:spPr>
          <a:xfrm>
            <a:off x="133709" y="106652"/>
            <a:ext cx="11965526" cy="5739574"/>
          </a:xfrm>
          <a:prstGeom prst="rect">
            <a:avLst/>
          </a:prstGeom>
        </p:spPr>
      </p:pic>
    </p:spTree>
    <p:extLst>
      <p:ext uri="{BB962C8B-B14F-4D97-AF65-F5344CB8AC3E}">
        <p14:creationId xmlns:p14="http://schemas.microsoft.com/office/powerpoint/2010/main" val="2740675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6746583" y="-133449"/>
            <a:ext cx="6079435" cy="2942910"/>
          </a:xfrm>
          <a:effectLst>
            <a:softEdge rad="1270000"/>
          </a:effectLst>
        </p:spPr>
      </p:pic>
      <p:sp>
        <p:nvSpPr>
          <p:cNvPr id="14" name="Rectangle 13" descr="élément décoratif">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Ovale 14" descr="élément décoratif">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Espace réservé du numéro de diapositive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51</a:t>
            </a:fld>
            <a:endParaRPr lang="fr-FR" sz="1200">
              <a:solidFill>
                <a:schemeClr val="bg1"/>
              </a:solidFill>
            </a:endParaRPr>
          </a:p>
        </p:txBody>
      </p:sp>
      <p:pic>
        <p:nvPicPr>
          <p:cNvPr id="9" name="Image 8">
            <a:extLst>
              <a:ext uri="{FF2B5EF4-FFF2-40B4-BE49-F238E27FC236}">
                <a16:creationId xmlns:a16="http://schemas.microsoft.com/office/drawing/2014/main" id="{D8862803-6B07-444E-BAD9-EC7A367092C8}"/>
              </a:ext>
            </a:extLst>
          </p:cNvPr>
          <p:cNvPicPr/>
          <p:nvPr/>
        </p:nvPicPr>
        <p:blipFill>
          <a:blip r:embed="rId4"/>
          <a:stretch>
            <a:fillRect/>
          </a:stretch>
        </p:blipFill>
        <p:spPr>
          <a:xfrm>
            <a:off x="754890" y="147527"/>
            <a:ext cx="8230084" cy="6208233"/>
          </a:xfrm>
          <a:prstGeom prst="rect">
            <a:avLst/>
          </a:prstGeom>
        </p:spPr>
      </p:pic>
      <p:sp>
        <p:nvSpPr>
          <p:cNvPr id="2" name="Rectangle : coins arrondis 1">
            <a:extLst>
              <a:ext uri="{FF2B5EF4-FFF2-40B4-BE49-F238E27FC236}">
                <a16:creationId xmlns:a16="http://schemas.microsoft.com/office/drawing/2014/main" id="{82744383-CA6F-4968-BC6D-7A29D962CED0}"/>
              </a:ext>
            </a:extLst>
          </p:cNvPr>
          <p:cNvSpPr/>
          <p:nvPr/>
        </p:nvSpPr>
        <p:spPr>
          <a:xfrm>
            <a:off x="9117496" y="2809460"/>
            <a:ext cx="2676939" cy="85685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Fiche récapitulative de l’entretien</a:t>
            </a:r>
          </a:p>
        </p:txBody>
      </p:sp>
    </p:spTree>
    <p:extLst>
      <p:ext uri="{BB962C8B-B14F-4D97-AF65-F5344CB8AC3E}">
        <p14:creationId xmlns:p14="http://schemas.microsoft.com/office/powerpoint/2010/main" val="2011844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image 5" descr="Un groupe de personnes assises autour d’une table en bois&#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brightnessContrast contrast="-47000"/>
                    </a14:imgEffect>
                  </a14:imgLayer>
                </a14:imgProps>
              </a:ext>
              <a:ext uri="{28A0092B-C50C-407E-A947-70E740481C1C}">
                <a14:useLocalDpi xmlns:a14="http://schemas.microsoft.com/office/drawing/2010/main"/>
              </a:ext>
            </a:extLst>
          </a:blip>
          <a:srcRect/>
          <a:stretch/>
        </p:blipFill>
        <p:spPr>
          <a:xfrm>
            <a:off x="1" y="0"/>
            <a:ext cx="12192000" cy="6858000"/>
          </a:xfrm>
          <a:effectLst>
            <a:softEdge rad="1181100"/>
          </a:effectLst>
        </p:spPr>
      </p:pic>
      <p:sp>
        <p:nvSpPr>
          <p:cNvPr id="42" name="Titre 41">
            <a:extLst>
              <a:ext uri="{FF2B5EF4-FFF2-40B4-BE49-F238E27FC236}">
                <a16:creationId xmlns:a16="http://schemas.microsoft.com/office/drawing/2014/main" id="{72FCEAE4-FA74-4446-B2F5-9AFA2DA139A2}"/>
              </a:ext>
            </a:extLst>
          </p:cNvPr>
          <p:cNvSpPr>
            <a:spLocks noGrp="1"/>
          </p:cNvSpPr>
          <p:nvPr>
            <p:ph type="ctrTitle"/>
          </p:nvPr>
        </p:nvSpPr>
        <p:spPr>
          <a:xfrm>
            <a:off x="7754657" y="185037"/>
            <a:ext cx="5578995" cy="879928"/>
          </a:xfrm>
        </p:spPr>
        <p:txBody>
          <a:bodyPr rtlCol="0"/>
          <a:lstStyle/>
          <a:p>
            <a:pPr rtl="0"/>
            <a:r>
              <a:rPr lang="fr-FR" b="0" dirty="0">
                <a:solidFill>
                  <a:srgbClr val="002060"/>
                </a:solidFill>
              </a:rPr>
              <a:t>MERCI</a:t>
            </a:r>
          </a:p>
        </p:txBody>
      </p:sp>
      <p:grpSp>
        <p:nvGrpSpPr>
          <p:cNvPr id="154" name="Groupe 153" descr="élément décoratif">
            <a:extLst>
              <a:ext uri="{FF2B5EF4-FFF2-40B4-BE49-F238E27FC236}">
                <a16:creationId xmlns:a16="http://schemas.microsoft.com/office/drawing/2014/main" id="{FF17C705-3351-4B11-BD28-D0CACC12D311}"/>
              </a:ext>
            </a:extLst>
          </p:cNvPr>
          <p:cNvGrpSpPr/>
          <p:nvPr/>
        </p:nvGrpSpPr>
        <p:grpSpPr>
          <a:xfrm>
            <a:off x="822755" y="2930325"/>
            <a:ext cx="469807" cy="79404"/>
            <a:chOff x="9330846" y="5054600"/>
            <a:chExt cx="676275" cy="114300"/>
          </a:xfrm>
          <a:solidFill>
            <a:schemeClr val="bg1"/>
          </a:solidFill>
        </p:grpSpPr>
        <p:sp>
          <p:nvSpPr>
            <p:cNvPr id="155" name="Ovale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6" name="Ellipse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7" name="Ellipse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8" name="Ovale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grpSp>
        <p:nvGrpSpPr>
          <p:cNvPr id="7" name="Groupe 6" descr="élément décoratif">
            <a:extLst>
              <a:ext uri="{FF2B5EF4-FFF2-40B4-BE49-F238E27FC236}">
                <a16:creationId xmlns:a16="http://schemas.microsoft.com/office/drawing/2014/main" id="{F5325EDA-7343-463C-83EC-5D799E8B8195}"/>
              </a:ext>
            </a:extLst>
          </p:cNvPr>
          <p:cNvGrpSpPr/>
          <p:nvPr/>
        </p:nvGrpSpPr>
        <p:grpSpPr>
          <a:xfrm>
            <a:off x="9621169" y="0"/>
            <a:ext cx="2570831" cy="6858001"/>
            <a:chOff x="9621170" y="0"/>
            <a:chExt cx="2570831" cy="6858001"/>
          </a:xfrm>
        </p:grpSpPr>
        <p:sp>
          <p:nvSpPr>
            <p:cNvPr id="32" name="Forme libre : Form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30" name="Forme libre : Form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28" name="Forme libre : Form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26" name="Forme libre : Form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24" name="Forme libre : Form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grpSp>
      <p:sp>
        <p:nvSpPr>
          <p:cNvPr id="27" name="ZoneTexte 26">
            <a:extLst>
              <a:ext uri="{FF2B5EF4-FFF2-40B4-BE49-F238E27FC236}">
                <a16:creationId xmlns:a16="http://schemas.microsoft.com/office/drawing/2014/main" id="{32CB1871-3488-4709-8314-F49E9EC68E27}"/>
              </a:ext>
            </a:extLst>
          </p:cNvPr>
          <p:cNvSpPr txBox="1"/>
          <p:nvPr/>
        </p:nvSpPr>
        <p:spPr>
          <a:xfrm>
            <a:off x="569734" y="5940054"/>
            <a:ext cx="11860805" cy="984885"/>
          </a:xfrm>
          <a:prstGeom prst="rect">
            <a:avLst/>
          </a:prstGeom>
          <a:noFill/>
        </p:spPr>
        <p:txBody>
          <a:bodyPr wrap="square" rtlCol="0">
            <a:spAutoFit/>
          </a:bodyPr>
          <a:lstStyle/>
          <a:p>
            <a:r>
              <a:rPr lang="fr-FR" sz="2000" i="1" dirty="0">
                <a:solidFill>
                  <a:srgbClr val="002060"/>
                </a:solidFill>
              </a:rPr>
              <a:t>Diaporama élaboré par PEPIN Médéric/Conseiller pédagogique au numérique éducatif</a:t>
            </a:r>
          </a:p>
          <a:p>
            <a:r>
              <a:rPr lang="fr-FR" sz="2000" i="1" dirty="0">
                <a:solidFill>
                  <a:srgbClr val="002060"/>
                </a:solidFill>
              </a:rPr>
              <a:t>Circonscription de Rémire-Montjoly Matoury      30 septembre 2021</a:t>
            </a:r>
          </a:p>
          <a:p>
            <a:endParaRPr lang="fr-FR" dirty="0"/>
          </a:p>
        </p:txBody>
      </p:sp>
      <p:sp>
        <p:nvSpPr>
          <p:cNvPr id="2" name="ZoneTexte 1">
            <a:extLst>
              <a:ext uri="{FF2B5EF4-FFF2-40B4-BE49-F238E27FC236}">
                <a16:creationId xmlns:a16="http://schemas.microsoft.com/office/drawing/2014/main" id="{8D87688A-4F35-449E-9D2A-96BBFB422A3E}"/>
              </a:ext>
            </a:extLst>
          </p:cNvPr>
          <p:cNvSpPr txBox="1"/>
          <p:nvPr/>
        </p:nvSpPr>
        <p:spPr>
          <a:xfrm>
            <a:off x="569734" y="1616765"/>
            <a:ext cx="10956179" cy="3046988"/>
          </a:xfrm>
          <a:prstGeom prst="rect">
            <a:avLst/>
          </a:prstGeom>
          <a:noFill/>
        </p:spPr>
        <p:txBody>
          <a:bodyPr wrap="square" rtlCol="0">
            <a:spAutoFit/>
          </a:bodyPr>
          <a:lstStyle/>
          <a:p>
            <a:r>
              <a:rPr lang="fr-FR" sz="2400" b="1" dirty="0">
                <a:solidFill>
                  <a:srgbClr val="002060"/>
                </a:solidFill>
              </a:rPr>
              <a:t>Sources:</a:t>
            </a:r>
          </a:p>
          <a:p>
            <a:r>
              <a:rPr lang="fr-FR" sz="2400" b="1" dirty="0">
                <a:solidFill>
                  <a:srgbClr val="002060"/>
                </a:solidFill>
              </a:rPr>
              <a:t>Multi agenda de Dominique Bucheton</a:t>
            </a:r>
          </a:p>
          <a:p>
            <a:r>
              <a:rPr lang="fr-FR" sz="2400" b="1" dirty="0">
                <a:solidFill>
                  <a:srgbClr val="002060"/>
                </a:solidFill>
              </a:rPr>
              <a:t>L’accompagnement professionnel des jeunes enseignants ( Jean Louis Lamaurelle )</a:t>
            </a:r>
          </a:p>
          <a:p>
            <a:r>
              <a:rPr lang="fr-FR" sz="2400" b="1" dirty="0">
                <a:solidFill>
                  <a:srgbClr val="002060"/>
                </a:solidFill>
              </a:rPr>
              <a:t>Webinaire </a:t>
            </a:r>
            <a:r>
              <a:rPr lang="fr-FR" sz="2400" b="1">
                <a:solidFill>
                  <a:srgbClr val="002060"/>
                </a:solidFill>
              </a:rPr>
              <a:t>Jean Louis </a:t>
            </a:r>
            <a:r>
              <a:rPr lang="fr-FR" sz="2400" b="1" dirty="0">
                <a:solidFill>
                  <a:srgbClr val="002060"/>
                </a:solidFill>
              </a:rPr>
              <a:t>Lamaurelle</a:t>
            </a:r>
          </a:p>
          <a:p>
            <a:r>
              <a:rPr lang="fr-FR" sz="2400" b="1" dirty="0">
                <a:solidFill>
                  <a:srgbClr val="002060"/>
                </a:solidFill>
              </a:rPr>
              <a:t>CRDP de l’Académie de rennes</a:t>
            </a:r>
          </a:p>
          <a:p>
            <a:r>
              <a:rPr lang="fr-FR" sz="2400" b="1" dirty="0">
                <a:solidFill>
                  <a:srgbClr val="002060"/>
                </a:solidFill>
              </a:rPr>
              <a:t>Diaporama CAFIPEMF/ Gilles BITARD – CASNAV INSPE-Académie de Guyane</a:t>
            </a:r>
          </a:p>
          <a:p>
            <a:endParaRPr lang="fr-FR" sz="2400" b="1" dirty="0">
              <a:solidFill>
                <a:srgbClr val="002060"/>
              </a:solidFill>
            </a:endParaRPr>
          </a:p>
          <a:p>
            <a:r>
              <a:rPr lang="fr-FR" sz="2400" b="1" dirty="0">
                <a:solidFill>
                  <a:srgbClr val="002060"/>
                </a:solidFill>
              </a:rPr>
              <a:t>  </a:t>
            </a:r>
          </a:p>
        </p:txBody>
      </p:sp>
    </p:spTree>
    <p:extLst>
      <p:ext uri="{BB962C8B-B14F-4D97-AF65-F5344CB8AC3E}">
        <p14:creationId xmlns:p14="http://schemas.microsoft.com/office/powerpoint/2010/main" val="267420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image 19">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contrast="-60000"/>
                    </a14:imgEffect>
                  </a14:imgLayer>
                </a14:imgProps>
              </a:ext>
            </a:extLst>
          </a:blip>
          <a:srcRect/>
          <a:stretch/>
        </p:blipFill>
        <p:spPr>
          <a:xfrm>
            <a:off x="-1" y="575914"/>
            <a:ext cx="12192001" cy="5901859"/>
          </a:xfrm>
          <a:effectLst>
            <a:softEdge rad="1270000"/>
          </a:effectLst>
        </p:spPr>
      </p:pic>
      <p:sp>
        <p:nvSpPr>
          <p:cNvPr id="21" name="Espace réservé du texte 7">
            <a:extLst>
              <a:ext uri="{FF2B5EF4-FFF2-40B4-BE49-F238E27FC236}">
                <a16:creationId xmlns:a16="http://schemas.microsoft.com/office/drawing/2014/main" id="{FDB78734-6DDE-48D5-B6AD-E0AF3A6A1A18}"/>
              </a:ext>
            </a:extLst>
          </p:cNvPr>
          <p:cNvSpPr txBox="1">
            <a:spLocks/>
          </p:cNvSpPr>
          <p:nvPr/>
        </p:nvSpPr>
        <p:spPr>
          <a:xfrm>
            <a:off x="480000" y="1086624"/>
            <a:ext cx="11231520" cy="4942176"/>
          </a:xfrm>
          <a:prstGeom prst="rect">
            <a:avLst/>
          </a:prstGeom>
        </p:spPr>
        <p:txBody>
          <a:bodyPr vert="horz" lIns="0" tIns="45720" rIns="0" bIns="45720" rtlCol="0" anchor="b" anchorCtr="1">
            <a:normAutofit fontScale="62500" lnSpcReduction="20000"/>
          </a:bodyPr>
          <a:lstStyle>
            <a:lvl1pPr algn="l" defTabSz="914400" rtl="0" eaLnBrk="1" latinLnBrk="0" hangingPunct="1">
              <a:lnSpc>
                <a:spcPct val="90000"/>
              </a:lnSpc>
              <a:spcBef>
                <a:spcPct val="0"/>
              </a:spcBef>
              <a:buNone/>
              <a:defRPr lang="en-GB" sz="4400" kern="1200" dirty="0">
                <a:solidFill>
                  <a:schemeClr val="bg1"/>
                </a:solidFill>
                <a:latin typeface="+mj-lt"/>
                <a:ea typeface="+mj-ea"/>
                <a:cs typeface="+mj-cs"/>
              </a:defRPr>
            </a:lvl1pPr>
          </a:lstStyle>
          <a:p>
            <a:pPr>
              <a:lnSpc>
                <a:spcPct val="100000"/>
              </a:lnSpc>
              <a:spcBef>
                <a:spcPts val="800"/>
              </a:spcBef>
              <a:buClr>
                <a:srgbClr val="FE8637"/>
              </a:buClr>
              <a:buSzPct val="76000"/>
              <a:buFont typeface="Wingdings 3" pitchFamily="2" charset="2"/>
              <a:buChar char=""/>
            </a:pPr>
            <a:r>
              <a:rPr lang="fr-FR" altLang="fr-FR" sz="5333" dirty="0">
                <a:solidFill>
                  <a:srgbClr val="0B2B41"/>
                </a:solidFill>
                <a:latin typeface="Gill Sans MT" panose="020B0502020104020203" pitchFamily="34" charset="77"/>
              </a:rPr>
              <a:t>Observation en classe d’une séance d’un instituteur ou d’un PES par le candidat en présence du jury (60 minutes)</a:t>
            </a:r>
          </a:p>
          <a:p>
            <a:pPr>
              <a:lnSpc>
                <a:spcPct val="100000"/>
              </a:lnSpc>
              <a:spcBef>
                <a:spcPts val="800"/>
              </a:spcBef>
              <a:buClr>
                <a:srgbClr val="FE8637"/>
              </a:buClr>
              <a:buSzPct val="76000"/>
              <a:buFont typeface="Wingdings 3" pitchFamily="2" charset="2"/>
              <a:buChar char=""/>
            </a:pPr>
            <a:r>
              <a:rPr lang="fr-FR" altLang="fr-FR" sz="5333" dirty="0">
                <a:solidFill>
                  <a:srgbClr val="0B2B41"/>
                </a:solidFill>
                <a:latin typeface="Gill Sans MT" panose="020B0502020104020203" pitchFamily="34" charset="77"/>
              </a:rPr>
              <a:t>Pause de 15 minutes</a:t>
            </a:r>
          </a:p>
          <a:p>
            <a:pPr>
              <a:lnSpc>
                <a:spcPct val="100000"/>
              </a:lnSpc>
              <a:spcBef>
                <a:spcPts val="800"/>
              </a:spcBef>
              <a:buClr>
                <a:srgbClr val="FE8637"/>
              </a:buClr>
              <a:buSzPct val="76000"/>
              <a:buFont typeface="Wingdings 3" pitchFamily="2" charset="2"/>
              <a:buChar char=""/>
            </a:pPr>
            <a:r>
              <a:rPr lang="fr-FR" altLang="fr-FR" sz="5333" dirty="0">
                <a:solidFill>
                  <a:srgbClr val="0B2B41"/>
                </a:solidFill>
                <a:latin typeface="Gill Sans MT" panose="020B0502020104020203" pitchFamily="34" charset="77"/>
              </a:rPr>
              <a:t>Analyse de la séance par le candidat avec le PES en présence du jury (30 minutes)</a:t>
            </a:r>
          </a:p>
          <a:p>
            <a:pPr algn="ctr">
              <a:lnSpc>
                <a:spcPct val="100000"/>
              </a:lnSpc>
              <a:spcBef>
                <a:spcPts val="800"/>
              </a:spcBef>
              <a:buClr>
                <a:srgbClr val="FE8637"/>
              </a:buClr>
              <a:buSzPct val="76000"/>
              <a:buFont typeface="Wingdings 3" pitchFamily="2" charset="2"/>
              <a:buChar char=""/>
            </a:pPr>
            <a:r>
              <a:rPr lang="fr-FR" altLang="fr-FR" sz="5333" dirty="0">
                <a:solidFill>
                  <a:srgbClr val="0B2B41"/>
                </a:solidFill>
                <a:latin typeface="Gill Sans MT" panose="020B0502020104020203" pitchFamily="34" charset="77"/>
              </a:rPr>
              <a:t> </a:t>
            </a:r>
            <a:r>
              <a:rPr lang="fr-FR" altLang="fr-FR" sz="5333" b="1" dirty="0">
                <a:solidFill>
                  <a:srgbClr val="0B2B41"/>
                </a:solidFill>
                <a:latin typeface="Gill Sans MT" panose="020B0502020104020203" pitchFamily="34" charset="77"/>
              </a:rPr>
              <a:t>Délai de 2 semaines</a:t>
            </a:r>
          </a:p>
          <a:p>
            <a:pPr>
              <a:lnSpc>
                <a:spcPct val="100000"/>
              </a:lnSpc>
              <a:spcBef>
                <a:spcPts val="800"/>
              </a:spcBef>
              <a:buClr>
                <a:srgbClr val="FE8637"/>
              </a:buClr>
              <a:buSzPct val="76000"/>
              <a:buFont typeface="Wingdings 3" pitchFamily="2" charset="2"/>
              <a:buChar char=""/>
            </a:pPr>
            <a:r>
              <a:rPr lang="fr-FR" altLang="fr-FR" sz="5333" dirty="0">
                <a:solidFill>
                  <a:srgbClr val="0B2B41"/>
                </a:solidFill>
                <a:latin typeface="Gill Sans MT" panose="020B0502020104020203" pitchFamily="34" charset="77"/>
              </a:rPr>
              <a:t>Production et transmission d’un bulletin de visite de 2 pages maximum</a:t>
            </a:r>
          </a:p>
          <a:p>
            <a:pPr>
              <a:lnSpc>
                <a:spcPct val="100000"/>
              </a:lnSpc>
              <a:spcBef>
                <a:spcPts val="800"/>
              </a:spcBef>
              <a:buClr>
                <a:srgbClr val="FE8637"/>
              </a:buClr>
              <a:buSzPct val="76000"/>
              <a:buFont typeface="Wingdings 3" pitchFamily="2" charset="2"/>
              <a:buChar char=""/>
            </a:pPr>
            <a:r>
              <a:rPr lang="fr-FR" altLang="fr-FR" sz="5333" dirty="0">
                <a:solidFill>
                  <a:srgbClr val="0B2B41"/>
                </a:solidFill>
                <a:latin typeface="Gill Sans MT" panose="020B0502020104020203" pitchFamily="34" charset="77"/>
              </a:rPr>
              <a:t>Entretien du candidat avec le jury  (60 minutes) : le candidat doit obtenir la moyenne pour une  note /20</a:t>
            </a:r>
          </a:p>
          <a:p>
            <a:endParaRPr lang="fr-FR" dirty="0"/>
          </a:p>
        </p:txBody>
      </p:sp>
      <p:sp>
        <p:nvSpPr>
          <p:cNvPr id="22" name="Titre 6">
            <a:extLst>
              <a:ext uri="{FF2B5EF4-FFF2-40B4-BE49-F238E27FC236}">
                <a16:creationId xmlns:a16="http://schemas.microsoft.com/office/drawing/2014/main" id="{4FFEDEE1-655F-48A9-94AE-F2D68913ACD8}"/>
              </a:ext>
            </a:extLst>
          </p:cNvPr>
          <p:cNvSpPr txBox="1">
            <a:spLocks/>
          </p:cNvSpPr>
          <p:nvPr/>
        </p:nvSpPr>
        <p:spPr>
          <a:xfrm>
            <a:off x="480000" y="127104"/>
            <a:ext cx="11231520" cy="959520"/>
          </a:xfrm>
          <a:prstGeom prst="rect">
            <a:avLst/>
          </a:prstGeom>
        </p:spPr>
        <p:txBody>
          <a:bodyPr vert="horz" lIns="0" tIns="45720" rIns="0" bIns="45720" rtlCol="0" anchor="b" anchorCtr="1">
            <a:noAutofit/>
          </a:bodyPr>
          <a:lstStyle>
            <a:lvl1pPr algn="l" defTabSz="914400" rtl="0" eaLnBrk="1" latinLnBrk="0" hangingPunct="1">
              <a:lnSpc>
                <a:spcPct val="90000"/>
              </a:lnSpc>
              <a:spcBef>
                <a:spcPct val="0"/>
              </a:spcBef>
              <a:buNone/>
              <a:defRPr lang="en-GB" sz="4400" kern="1200" dirty="0">
                <a:solidFill>
                  <a:schemeClr val="bg1"/>
                </a:solidFill>
                <a:latin typeface="+mj-lt"/>
                <a:ea typeface="+mj-ea"/>
                <a:cs typeface="+mj-cs"/>
              </a:defRPr>
            </a:lvl1pPr>
          </a:lstStyle>
          <a:p>
            <a:pPr algn="ctr"/>
            <a:r>
              <a:rPr lang="fr-FR" altLang="fr-FR">
                <a:solidFill>
                  <a:srgbClr val="575F6D"/>
                </a:solidFill>
                <a:latin typeface="Bookman Old Style" panose="02050604050505020204" pitchFamily="18" charset="0"/>
              </a:rPr>
              <a:t>Épreuve 2</a:t>
            </a:r>
            <a:endParaRPr lang="fr-FR"/>
          </a:p>
        </p:txBody>
      </p:sp>
    </p:spTree>
    <p:extLst>
      <p:ext uri="{BB962C8B-B14F-4D97-AF65-F5344CB8AC3E}">
        <p14:creationId xmlns:p14="http://schemas.microsoft.com/office/powerpoint/2010/main" val="368311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image 19">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contrast="-60000"/>
                    </a14:imgEffect>
                  </a14:imgLayer>
                </a14:imgProps>
              </a:ext>
            </a:extLst>
          </a:blip>
          <a:srcRect/>
          <a:stretch/>
        </p:blipFill>
        <p:spPr>
          <a:xfrm>
            <a:off x="-1" y="575914"/>
            <a:ext cx="12192001" cy="5901859"/>
          </a:xfrm>
          <a:effectLst>
            <a:softEdge rad="1270000"/>
          </a:effectLst>
        </p:spPr>
      </p:pic>
      <p:pic>
        <p:nvPicPr>
          <p:cNvPr id="4" name="Image 3">
            <a:hlinkClick r:id="rId5" action="ppaction://hlinkfile"/>
            <a:extLst>
              <a:ext uri="{FF2B5EF4-FFF2-40B4-BE49-F238E27FC236}">
                <a16:creationId xmlns:a16="http://schemas.microsoft.com/office/drawing/2014/main" id="{5B097B6E-99F7-4983-8A73-2CA9E1B5544B}"/>
              </a:ext>
            </a:extLst>
          </p:cNvPr>
          <p:cNvPicPr>
            <a:picLocks noChangeAspect="1"/>
          </p:cNvPicPr>
          <p:nvPr/>
        </p:nvPicPr>
        <p:blipFill>
          <a:blip r:embed="rId6"/>
          <a:stretch>
            <a:fillRect/>
          </a:stretch>
        </p:blipFill>
        <p:spPr>
          <a:xfrm>
            <a:off x="900175" y="3893322"/>
            <a:ext cx="10391647" cy="2584451"/>
          </a:xfrm>
          <a:prstGeom prst="rect">
            <a:avLst/>
          </a:prstGeom>
        </p:spPr>
      </p:pic>
      <p:pic>
        <p:nvPicPr>
          <p:cNvPr id="5" name="Image 4">
            <a:hlinkClick r:id="rId5" action="ppaction://hlinkfile"/>
            <a:extLst>
              <a:ext uri="{FF2B5EF4-FFF2-40B4-BE49-F238E27FC236}">
                <a16:creationId xmlns:a16="http://schemas.microsoft.com/office/drawing/2014/main" id="{B66D947B-83BA-43BD-A25E-E1898EECC7C0}"/>
              </a:ext>
            </a:extLst>
          </p:cNvPr>
          <p:cNvPicPr>
            <a:picLocks noChangeAspect="1"/>
          </p:cNvPicPr>
          <p:nvPr/>
        </p:nvPicPr>
        <p:blipFill>
          <a:blip r:embed="rId7"/>
          <a:stretch>
            <a:fillRect/>
          </a:stretch>
        </p:blipFill>
        <p:spPr>
          <a:xfrm>
            <a:off x="1" y="22562"/>
            <a:ext cx="3101008" cy="2179087"/>
          </a:xfrm>
          <a:prstGeom prst="rect">
            <a:avLst/>
          </a:prstGeom>
        </p:spPr>
      </p:pic>
    </p:spTree>
    <p:extLst>
      <p:ext uri="{BB962C8B-B14F-4D97-AF65-F5344CB8AC3E}">
        <p14:creationId xmlns:p14="http://schemas.microsoft.com/office/powerpoint/2010/main" val="261920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image 19">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contrast="-60000"/>
                    </a14:imgEffect>
                  </a14:imgLayer>
                </a14:imgProps>
              </a:ext>
            </a:extLst>
          </a:blip>
          <a:srcRect/>
          <a:stretch/>
        </p:blipFill>
        <p:spPr>
          <a:xfrm>
            <a:off x="-1" y="575914"/>
            <a:ext cx="12192001" cy="5901859"/>
          </a:xfrm>
          <a:effectLst>
            <a:softEdge rad="1270000"/>
          </a:effectLst>
        </p:spPr>
      </p:pic>
      <p:pic>
        <p:nvPicPr>
          <p:cNvPr id="2" name="Image 1">
            <a:extLst>
              <a:ext uri="{FF2B5EF4-FFF2-40B4-BE49-F238E27FC236}">
                <a16:creationId xmlns:a16="http://schemas.microsoft.com/office/drawing/2014/main" id="{CF30F204-A6C2-49E2-B466-B1923443F64D}"/>
              </a:ext>
            </a:extLst>
          </p:cNvPr>
          <p:cNvPicPr>
            <a:picLocks noChangeAspect="1"/>
          </p:cNvPicPr>
          <p:nvPr/>
        </p:nvPicPr>
        <p:blipFill>
          <a:blip r:embed="rId5"/>
          <a:stretch>
            <a:fillRect/>
          </a:stretch>
        </p:blipFill>
        <p:spPr>
          <a:xfrm>
            <a:off x="0" y="392738"/>
            <a:ext cx="5380382" cy="1494551"/>
          </a:xfrm>
          <a:prstGeom prst="rect">
            <a:avLst/>
          </a:prstGeom>
        </p:spPr>
      </p:pic>
      <p:sp>
        <p:nvSpPr>
          <p:cNvPr id="6" name="ZoneTexte 5">
            <a:extLst>
              <a:ext uri="{FF2B5EF4-FFF2-40B4-BE49-F238E27FC236}">
                <a16:creationId xmlns:a16="http://schemas.microsoft.com/office/drawing/2014/main" id="{F785AEBE-B303-4CBC-A649-976AF319389E}"/>
              </a:ext>
            </a:extLst>
          </p:cNvPr>
          <p:cNvSpPr txBox="1"/>
          <p:nvPr/>
        </p:nvSpPr>
        <p:spPr>
          <a:xfrm>
            <a:off x="6361044" y="239485"/>
            <a:ext cx="5380382" cy="769441"/>
          </a:xfrm>
          <a:prstGeom prst="rect">
            <a:avLst/>
          </a:prstGeom>
          <a:noFill/>
        </p:spPr>
        <p:txBody>
          <a:bodyPr wrap="square" rtlCol="0">
            <a:spAutoFit/>
          </a:bodyPr>
          <a:lstStyle/>
          <a:p>
            <a:r>
              <a:rPr lang="fr-FR" sz="4400" dirty="0"/>
              <a:t>L’ ACCOMPAGNEMENT</a:t>
            </a:r>
          </a:p>
        </p:txBody>
      </p:sp>
      <p:sp>
        <p:nvSpPr>
          <p:cNvPr id="8" name="Flèche : droite 7">
            <a:extLst>
              <a:ext uri="{FF2B5EF4-FFF2-40B4-BE49-F238E27FC236}">
                <a16:creationId xmlns:a16="http://schemas.microsoft.com/office/drawing/2014/main" id="{68D6D23E-DA63-482F-98E6-44CF4F7BC2C5}"/>
              </a:ext>
            </a:extLst>
          </p:cNvPr>
          <p:cNvSpPr/>
          <p:nvPr/>
        </p:nvSpPr>
        <p:spPr>
          <a:xfrm>
            <a:off x="330752" y="3315304"/>
            <a:ext cx="11559653" cy="423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id="{ED1131C6-5A23-4C5C-A448-1D6884AB97E0}"/>
              </a:ext>
            </a:extLst>
          </p:cNvPr>
          <p:cNvCxnSpPr/>
          <p:nvPr/>
        </p:nvCxnSpPr>
        <p:spPr>
          <a:xfrm>
            <a:off x="1911870" y="3738385"/>
            <a:ext cx="0" cy="6689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051CC9D-47B6-4226-92A3-B693CDAAB70C}"/>
              </a:ext>
            </a:extLst>
          </p:cNvPr>
          <p:cNvSpPr txBox="1"/>
          <p:nvPr/>
        </p:nvSpPr>
        <p:spPr>
          <a:xfrm>
            <a:off x="1133946" y="2461856"/>
            <a:ext cx="1555845" cy="830997"/>
          </a:xfrm>
          <a:prstGeom prst="rect">
            <a:avLst/>
          </a:prstGeom>
          <a:noFill/>
        </p:spPr>
        <p:txBody>
          <a:bodyPr wrap="square" rtlCol="0">
            <a:spAutoFit/>
          </a:bodyPr>
          <a:lstStyle/>
          <a:p>
            <a:pPr algn="ctr"/>
            <a:r>
              <a:rPr lang="fr-FR" sz="2400" dirty="0">
                <a:solidFill>
                  <a:srgbClr val="002060"/>
                </a:solidFill>
              </a:rPr>
              <a:t>Années 1990</a:t>
            </a:r>
          </a:p>
        </p:txBody>
      </p:sp>
      <p:sp>
        <p:nvSpPr>
          <p:cNvPr id="14" name="Ellipse 13">
            <a:extLst>
              <a:ext uri="{FF2B5EF4-FFF2-40B4-BE49-F238E27FC236}">
                <a16:creationId xmlns:a16="http://schemas.microsoft.com/office/drawing/2014/main" id="{72ACC3C5-D6ED-467F-86C7-49D127055F61}"/>
              </a:ext>
            </a:extLst>
          </p:cNvPr>
          <p:cNvSpPr/>
          <p:nvPr/>
        </p:nvSpPr>
        <p:spPr>
          <a:xfrm>
            <a:off x="226963" y="5038362"/>
            <a:ext cx="3369813" cy="1335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Apparition de la fonction accompagner</a:t>
            </a:r>
          </a:p>
        </p:txBody>
      </p:sp>
      <p:sp>
        <p:nvSpPr>
          <p:cNvPr id="15" name="ZoneTexte 14">
            <a:extLst>
              <a:ext uri="{FF2B5EF4-FFF2-40B4-BE49-F238E27FC236}">
                <a16:creationId xmlns:a16="http://schemas.microsoft.com/office/drawing/2014/main" id="{DA1D3E4C-FA5E-4A38-ACC3-B67D1A109FD1}"/>
              </a:ext>
            </a:extLst>
          </p:cNvPr>
          <p:cNvSpPr txBox="1"/>
          <p:nvPr/>
        </p:nvSpPr>
        <p:spPr>
          <a:xfrm>
            <a:off x="4184818" y="2436941"/>
            <a:ext cx="2391128" cy="830997"/>
          </a:xfrm>
          <a:prstGeom prst="rect">
            <a:avLst/>
          </a:prstGeom>
          <a:noFill/>
        </p:spPr>
        <p:txBody>
          <a:bodyPr wrap="square" rtlCol="0">
            <a:spAutoFit/>
          </a:bodyPr>
          <a:lstStyle/>
          <a:p>
            <a:pPr algn="ctr"/>
            <a:r>
              <a:rPr lang="fr-FR" sz="2400" dirty="0">
                <a:solidFill>
                  <a:srgbClr val="002060"/>
                </a:solidFill>
              </a:rPr>
              <a:t>BO  32 de septembre 2001</a:t>
            </a:r>
          </a:p>
        </p:txBody>
      </p:sp>
      <p:cxnSp>
        <p:nvCxnSpPr>
          <p:cNvPr id="17" name="Connecteur droit avec flèche 16">
            <a:extLst>
              <a:ext uri="{FF2B5EF4-FFF2-40B4-BE49-F238E27FC236}">
                <a16:creationId xmlns:a16="http://schemas.microsoft.com/office/drawing/2014/main" id="{99FF38F5-24CF-4AE3-BA3C-AC07653ACF17}"/>
              </a:ext>
            </a:extLst>
          </p:cNvPr>
          <p:cNvCxnSpPr/>
          <p:nvPr/>
        </p:nvCxnSpPr>
        <p:spPr>
          <a:xfrm>
            <a:off x="5380382" y="3654609"/>
            <a:ext cx="0" cy="6745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AF89699E-1276-4CA2-A89A-0DD59215EAE0}"/>
              </a:ext>
            </a:extLst>
          </p:cNvPr>
          <p:cNvSpPr/>
          <p:nvPr/>
        </p:nvSpPr>
        <p:spPr>
          <a:xfrm>
            <a:off x="3639418" y="4365306"/>
            <a:ext cx="3456489" cy="2323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Accompagnement de l’entrée dans le métier</a:t>
            </a:r>
          </a:p>
        </p:txBody>
      </p:sp>
      <p:sp>
        <p:nvSpPr>
          <p:cNvPr id="19" name="ZoneTexte 18">
            <a:extLst>
              <a:ext uri="{FF2B5EF4-FFF2-40B4-BE49-F238E27FC236}">
                <a16:creationId xmlns:a16="http://schemas.microsoft.com/office/drawing/2014/main" id="{63944B8D-4A19-4729-8D6F-20986DC2BAE1}"/>
              </a:ext>
            </a:extLst>
          </p:cNvPr>
          <p:cNvSpPr txBox="1"/>
          <p:nvPr/>
        </p:nvSpPr>
        <p:spPr>
          <a:xfrm>
            <a:off x="8598090" y="2621606"/>
            <a:ext cx="2597539" cy="461665"/>
          </a:xfrm>
          <a:prstGeom prst="rect">
            <a:avLst/>
          </a:prstGeom>
          <a:noFill/>
        </p:spPr>
        <p:txBody>
          <a:bodyPr wrap="square" rtlCol="0">
            <a:spAutoFit/>
          </a:bodyPr>
          <a:lstStyle/>
          <a:p>
            <a:pPr algn="ctr"/>
            <a:r>
              <a:rPr lang="fr-FR" sz="2400" dirty="0">
                <a:solidFill>
                  <a:srgbClr val="002060"/>
                </a:solidFill>
              </a:rPr>
              <a:t>BO 9 de mars 2007</a:t>
            </a:r>
          </a:p>
        </p:txBody>
      </p:sp>
      <p:cxnSp>
        <p:nvCxnSpPr>
          <p:cNvPr id="24" name="Connecteur droit avec flèche 23">
            <a:extLst>
              <a:ext uri="{FF2B5EF4-FFF2-40B4-BE49-F238E27FC236}">
                <a16:creationId xmlns:a16="http://schemas.microsoft.com/office/drawing/2014/main" id="{74C5D07C-E06F-470A-BFD6-981A85D2776B}"/>
              </a:ext>
            </a:extLst>
          </p:cNvPr>
          <p:cNvCxnSpPr/>
          <p:nvPr/>
        </p:nvCxnSpPr>
        <p:spPr>
          <a:xfrm>
            <a:off x="9684901" y="3695119"/>
            <a:ext cx="0" cy="6637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3C2D9F1D-6195-4C93-8B27-BF866ABF721A}"/>
              </a:ext>
            </a:extLst>
          </p:cNvPr>
          <p:cNvSpPr/>
          <p:nvPr/>
        </p:nvSpPr>
        <p:spPr>
          <a:xfrm>
            <a:off x="7236195" y="4467656"/>
            <a:ext cx="4836531" cy="2150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Cadre de la formation des enseignants qui évoque l’accompagnement</a:t>
            </a:r>
          </a:p>
        </p:txBody>
      </p:sp>
    </p:spTree>
    <p:extLst>
      <p:ext uri="{BB962C8B-B14F-4D97-AF65-F5344CB8AC3E}">
        <p14:creationId xmlns:p14="http://schemas.microsoft.com/office/powerpoint/2010/main" val="380114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image 19" descr="groupe d’étudiants à une table qui travaillent dans la bibliothèque">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brightnessContrast bright="21000" contrast="-85000"/>
                    </a14:imgEffect>
                  </a14:imgLayer>
                </a14:imgProps>
              </a:ext>
              <a:ext uri="{28A0092B-C50C-407E-A947-70E740481C1C}">
                <a14:useLocalDpi xmlns:a14="http://schemas.microsoft.com/office/drawing/2010/main"/>
              </a:ext>
            </a:extLst>
          </a:blip>
          <a:srcRect/>
          <a:stretch/>
        </p:blipFill>
        <p:spPr>
          <a:xfrm>
            <a:off x="0" y="0"/>
            <a:ext cx="12192001" cy="6858000"/>
          </a:xfrm>
          <a:effectLst>
            <a:softEdge rad="1270000"/>
          </a:effectLst>
        </p:spPr>
      </p:pic>
      <p:pic>
        <p:nvPicPr>
          <p:cNvPr id="4" name="Image 3">
            <a:extLst>
              <a:ext uri="{FF2B5EF4-FFF2-40B4-BE49-F238E27FC236}">
                <a16:creationId xmlns:a16="http://schemas.microsoft.com/office/drawing/2014/main" id="{49CCCAFF-9295-49A6-97EF-C60CF39DD808}"/>
              </a:ext>
            </a:extLst>
          </p:cNvPr>
          <p:cNvPicPr>
            <a:picLocks noChangeAspect="1"/>
          </p:cNvPicPr>
          <p:nvPr/>
        </p:nvPicPr>
        <p:blipFill>
          <a:blip r:embed="rId5"/>
          <a:stretch>
            <a:fillRect/>
          </a:stretch>
        </p:blipFill>
        <p:spPr>
          <a:xfrm>
            <a:off x="2507073" y="4086474"/>
            <a:ext cx="7373178" cy="2524512"/>
          </a:xfrm>
          <a:prstGeom prst="rect">
            <a:avLst/>
          </a:prstGeom>
        </p:spPr>
      </p:pic>
      <p:sp>
        <p:nvSpPr>
          <p:cNvPr id="6" name="ZoneTexte 5">
            <a:extLst>
              <a:ext uri="{FF2B5EF4-FFF2-40B4-BE49-F238E27FC236}">
                <a16:creationId xmlns:a16="http://schemas.microsoft.com/office/drawing/2014/main" id="{F785AEBE-B303-4CBC-A649-976AF319389E}"/>
              </a:ext>
            </a:extLst>
          </p:cNvPr>
          <p:cNvSpPr txBox="1"/>
          <p:nvPr/>
        </p:nvSpPr>
        <p:spPr>
          <a:xfrm>
            <a:off x="2106579" y="2504703"/>
            <a:ext cx="8174167" cy="769441"/>
          </a:xfrm>
          <a:prstGeom prst="rect">
            <a:avLst/>
          </a:prstGeom>
          <a:noFill/>
        </p:spPr>
        <p:txBody>
          <a:bodyPr wrap="square" rtlCol="0">
            <a:spAutoFit/>
          </a:bodyPr>
          <a:lstStyle/>
          <a:p>
            <a:r>
              <a:rPr lang="fr-FR" sz="4400" dirty="0">
                <a:solidFill>
                  <a:srgbClr val="002060"/>
                </a:solidFill>
              </a:rPr>
              <a:t>L’ ACCOMPAGNEMENT (les enjeux )</a:t>
            </a:r>
          </a:p>
        </p:txBody>
      </p:sp>
      <p:sp>
        <p:nvSpPr>
          <p:cNvPr id="7" name="Ellipse 6">
            <a:extLst>
              <a:ext uri="{FF2B5EF4-FFF2-40B4-BE49-F238E27FC236}">
                <a16:creationId xmlns:a16="http://schemas.microsoft.com/office/drawing/2014/main" id="{84375188-6A4B-4994-A961-D01D4DCD0299}"/>
              </a:ext>
            </a:extLst>
          </p:cNvPr>
          <p:cNvSpPr/>
          <p:nvPr/>
        </p:nvSpPr>
        <p:spPr>
          <a:xfrm>
            <a:off x="168597" y="117593"/>
            <a:ext cx="3875964" cy="1351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Aider le novice à explorer son propre fonctionnement</a:t>
            </a:r>
          </a:p>
        </p:txBody>
      </p:sp>
      <p:pic>
        <p:nvPicPr>
          <p:cNvPr id="8" name="Image 7">
            <a:extLst>
              <a:ext uri="{FF2B5EF4-FFF2-40B4-BE49-F238E27FC236}">
                <a16:creationId xmlns:a16="http://schemas.microsoft.com/office/drawing/2014/main" id="{E40FA887-4DF9-4761-AD63-CEFCD8174958}"/>
              </a:ext>
            </a:extLst>
          </p:cNvPr>
          <p:cNvPicPr>
            <a:picLocks noChangeAspect="1"/>
          </p:cNvPicPr>
          <p:nvPr/>
        </p:nvPicPr>
        <p:blipFill>
          <a:blip r:embed="rId6"/>
          <a:stretch>
            <a:fillRect/>
          </a:stretch>
        </p:blipFill>
        <p:spPr>
          <a:xfrm>
            <a:off x="6078671" y="0"/>
            <a:ext cx="6113329" cy="1253710"/>
          </a:xfrm>
          <a:prstGeom prst="rect">
            <a:avLst/>
          </a:prstGeom>
        </p:spPr>
      </p:pic>
      <p:cxnSp>
        <p:nvCxnSpPr>
          <p:cNvPr id="10" name="Connecteur droit avec flèche 9">
            <a:extLst>
              <a:ext uri="{FF2B5EF4-FFF2-40B4-BE49-F238E27FC236}">
                <a16:creationId xmlns:a16="http://schemas.microsoft.com/office/drawing/2014/main" id="{4BA59C7F-9271-4A10-8274-6834A28AACD7}"/>
              </a:ext>
            </a:extLst>
          </p:cNvPr>
          <p:cNvCxnSpPr>
            <a:cxnSpLocks/>
          </p:cNvCxnSpPr>
          <p:nvPr/>
        </p:nvCxnSpPr>
        <p:spPr>
          <a:xfrm flipH="1" flipV="1">
            <a:off x="2934270" y="1562952"/>
            <a:ext cx="1120895" cy="7652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6FDA773-0FEF-4B6C-A419-BD834EDB4BC2}"/>
              </a:ext>
            </a:extLst>
          </p:cNvPr>
          <p:cNvCxnSpPr>
            <a:cxnSpLocks/>
          </p:cNvCxnSpPr>
          <p:nvPr/>
        </p:nvCxnSpPr>
        <p:spPr>
          <a:xfrm flipV="1">
            <a:off x="7689401" y="1253710"/>
            <a:ext cx="999129" cy="10481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0BF993B-3FF2-49ED-83BC-99E2869FEA7F}"/>
              </a:ext>
            </a:extLst>
          </p:cNvPr>
          <p:cNvCxnSpPr/>
          <p:nvPr/>
        </p:nvCxnSpPr>
        <p:spPr>
          <a:xfrm>
            <a:off x="6078671" y="3274144"/>
            <a:ext cx="0" cy="7209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395295"/>
      </p:ext>
    </p:extLst>
  </p:cSld>
  <p:clrMapOvr>
    <a:masterClrMapping/>
  </p:clrMapOvr>
</p:sld>
</file>

<file path=ppt/theme/theme1.xml><?xml version="1.0" encoding="utf-8"?>
<a:theme xmlns:a="http://schemas.openxmlformats.org/drawingml/2006/main" name="Thème Offic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222_TF00475556" id="{1773F893-1B64-4C50-B449-C7130E3DEDFD}" vid="{AA1B2606-3863-43D4-81FC-E4C93E7D8FD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49A191-EC8C-4AA6-9C64-D32B5F04743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8941CEA3-A3B3-4568-9E84-C4619CC82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pédagogique</Template>
  <TotalTime>1527</TotalTime>
  <Words>2482</Words>
  <Application>Microsoft Office PowerPoint</Application>
  <PresentationFormat>Grand écran</PresentationFormat>
  <Paragraphs>283</Paragraphs>
  <Slides>52</Slides>
  <Notes>52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52</vt:i4>
      </vt:variant>
    </vt:vector>
  </HeadingPairs>
  <TitlesOfParts>
    <vt:vector size="62" baseType="lpstr">
      <vt:lpstr>Arial</vt:lpstr>
      <vt:lpstr>Bookman Old Style</vt:lpstr>
      <vt:lpstr>Calibri</vt:lpstr>
      <vt:lpstr>Calibri Light</vt:lpstr>
      <vt:lpstr>Corbel</vt:lpstr>
      <vt:lpstr>Gill Sans MT</vt:lpstr>
      <vt:lpstr>Open Sans</vt:lpstr>
      <vt:lpstr>Wingdings</vt:lpstr>
      <vt:lpstr>Wingdings 3</vt:lpstr>
      <vt:lpstr>Thème Office</vt:lpstr>
      <vt:lpstr>Comment endosser une pré-posture de formateur ? </vt:lpstr>
      <vt:lpstr>Présentation PowerPoint</vt:lpstr>
      <vt:lpstr>Présentation PowerPoint</vt:lpstr>
      <vt:lpstr>Présentation PowerPoint</vt:lpstr>
      <vt:lpstr>CAFIPEMF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 ADIPISCING ELIT</dc:title>
  <dc:creator>mpepin</dc:creator>
  <cp:lastModifiedBy>mpepin</cp:lastModifiedBy>
  <cp:revision>186</cp:revision>
  <dcterms:created xsi:type="dcterms:W3CDTF">2021-09-29T12:50:55Z</dcterms:created>
  <dcterms:modified xsi:type="dcterms:W3CDTF">2021-10-05T06:38:19Z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