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4" r:id="rId1"/>
  </p:sldMasterIdLst>
  <p:notesMasterIdLst>
    <p:notesMasterId r:id="rId11"/>
  </p:notesMasterIdLst>
  <p:handoutMasterIdLst>
    <p:handoutMasterId r:id="rId12"/>
  </p:handoutMasterIdLst>
  <p:sldIdLst>
    <p:sldId id="257" r:id="rId2"/>
    <p:sldId id="403" r:id="rId3"/>
    <p:sldId id="272" r:id="rId4"/>
    <p:sldId id="404" r:id="rId5"/>
    <p:sldId id="271" r:id="rId6"/>
    <p:sldId id="405" r:id="rId7"/>
    <p:sldId id="407" r:id="rId8"/>
    <p:sldId id="406" r:id="rId9"/>
    <p:sldId id="260" r:id="rId10"/>
  </p:sldIdLst>
  <p:sldSz cx="9144000" cy="6858000" type="screen4x3"/>
  <p:notesSz cx="6888163" cy="10020300"/>
  <p:embeddedFontLst>
    <p:embeddedFont>
      <p:font typeface="Calibri" panose="020F0502020204030204" pitchFamily="34" charset="0"/>
      <p:regular r:id="rId13"/>
      <p:bold r:id="rId14"/>
      <p:italic r:id="rId15"/>
      <p:boldItalic r:id="rId16"/>
    </p:embeddedFont>
    <p:embeddedFont>
      <p:font typeface="Eras Medium ITC" panose="020B0602030504020804" pitchFamily="34" charset="0"/>
      <p:regular r:id="rId17"/>
    </p:embeddedFont>
    <p:embeddedFont>
      <p:font typeface="Segoe UI Light" panose="020B0502040204020203" pitchFamily="34" charset="0"/>
      <p:regular r:id="rId18"/>
    </p:embeddedFont>
  </p:embeddedFontLst>
  <p:defaultTextStyle>
    <a:defPPr>
      <a:defRPr lang="fr-FR"/>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23638F"/>
    <a:srgbClr val="E0C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987" autoAdjust="0"/>
    <p:restoredTop sz="94660"/>
  </p:normalViewPr>
  <p:slideViewPr>
    <p:cSldViewPr snapToGrid="0">
      <p:cViewPr varScale="1">
        <p:scale>
          <a:sx n="85" d="100"/>
          <a:sy n="85" d="100"/>
        </p:scale>
        <p:origin x="139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5621" cy="501496"/>
          </a:xfrm>
          <a:prstGeom prst="rect">
            <a:avLst/>
          </a:prstGeom>
        </p:spPr>
        <p:txBody>
          <a:bodyPr vert="horz" lIns="92428" tIns="46214" rIns="92428" bIns="46214" rtlCol="0"/>
          <a:lstStyle>
            <a:lvl1pPr algn="l">
              <a:defRPr sz="1200"/>
            </a:lvl1pPr>
          </a:lstStyle>
          <a:p>
            <a:endParaRPr lang="fr-FR"/>
          </a:p>
        </p:txBody>
      </p:sp>
      <p:sp>
        <p:nvSpPr>
          <p:cNvPr id="3" name="Espace réservé de la date 2"/>
          <p:cNvSpPr>
            <a:spLocks noGrp="1"/>
          </p:cNvSpPr>
          <p:nvPr>
            <p:ph type="dt" sz="quarter" idx="1"/>
          </p:nvPr>
        </p:nvSpPr>
        <p:spPr>
          <a:xfrm>
            <a:off x="3900934" y="0"/>
            <a:ext cx="2985621" cy="501496"/>
          </a:xfrm>
          <a:prstGeom prst="rect">
            <a:avLst/>
          </a:prstGeom>
        </p:spPr>
        <p:txBody>
          <a:bodyPr vert="horz" lIns="92428" tIns="46214" rIns="92428" bIns="46214" rtlCol="0"/>
          <a:lstStyle>
            <a:lvl1pPr algn="r">
              <a:defRPr sz="1200"/>
            </a:lvl1pPr>
          </a:lstStyle>
          <a:p>
            <a:fld id="{3282AE3E-4218-4884-B9F6-6801E313C508}" type="datetimeFigureOut">
              <a:rPr lang="fr-FR" smtClean="0"/>
              <a:pPr/>
              <a:t>02/10/2018</a:t>
            </a:fld>
            <a:endParaRPr lang="fr-FR"/>
          </a:p>
        </p:txBody>
      </p:sp>
      <p:sp>
        <p:nvSpPr>
          <p:cNvPr id="4" name="Espace réservé du pied de page 3"/>
          <p:cNvSpPr>
            <a:spLocks noGrp="1"/>
          </p:cNvSpPr>
          <p:nvPr>
            <p:ph type="ftr" sz="quarter" idx="2"/>
          </p:nvPr>
        </p:nvSpPr>
        <p:spPr>
          <a:xfrm>
            <a:off x="1" y="9517202"/>
            <a:ext cx="2985621" cy="501496"/>
          </a:xfrm>
          <a:prstGeom prst="rect">
            <a:avLst/>
          </a:prstGeom>
        </p:spPr>
        <p:txBody>
          <a:bodyPr vert="horz" lIns="92428" tIns="46214" rIns="92428" bIns="4621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00934" y="9517202"/>
            <a:ext cx="2985621" cy="501496"/>
          </a:xfrm>
          <a:prstGeom prst="rect">
            <a:avLst/>
          </a:prstGeom>
        </p:spPr>
        <p:txBody>
          <a:bodyPr vert="horz" lIns="92428" tIns="46214" rIns="92428" bIns="46214" rtlCol="0" anchor="b"/>
          <a:lstStyle>
            <a:lvl1pPr algn="r">
              <a:defRPr sz="1200"/>
            </a:lvl1pPr>
          </a:lstStyle>
          <a:p>
            <a:fld id="{44D89C96-DB1E-426F-8E03-4619A0617D21}"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84870" cy="502755"/>
          </a:xfrm>
          <a:prstGeom prst="rect">
            <a:avLst/>
          </a:prstGeom>
        </p:spPr>
        <p:txBody>
          <a:bodyPr vert="horz" lIns="92428" tIns="46214" rIns="92428" bIns="46214" rtlCol="0"/>
          <a:lstStyle>
            <a:lvl1pPr algn="l" eaLnBrk="1" fontAlgn="auto" hangingPunct="1">
              <a:spcBef>
                <a:spcPts val="0"/>
              </a:spcBef>
              <a:spcAft>
                <a:spcPts val="0"/>
              </a:spcAft>
              <a:defRPr sz="1200" smtClean="0">
                <a:latin typeface="+mn-lt"/>
              </a:defRPr>
            </a:lvl1pPr>
          </a:lstStyle>
          <a:p>
            <a:pPr>
              <a:defRPr/>
            </a:pPr>
            <a:endParaRPr lang="fr-FR"/>
          </a:p>
        </p:txBody>
      </p:sp>
      <p:sp>
        <p:nvSpPr>
          <p:cNvPr id="3" name="Espace réservé de la date 2"/>
          <p:cNvSpPr>
            <a:spLocks noGrp="1"/>
          </p:cNvSpPr>
          <p:nvPr>
            <p:ph type="dt" idx="1"/>
          </p:nvPr>
        </p:nvSpPr>
        <p:spPr>
          <a:xfrm>
            <a:off x="3901700" y="0"/>
            <a:ext cx="2984870" cy="502755"/>
          </a:xfrm>
          <a:prstGeom prst="rect">
            <a:avLst/>
          </a:prstGeom>
        </p:spPr>
        <p:txBody>
          <a:bodyPr vert="horz" lIns="92428" tIns="46214" rIns="92428" bIns="46214" rtlCol="0"/>
          <a:lstStyle>
            <a:lvl1pPr algn="r" eaLnBrk="1" fontAlgn="auto" hangingPunct="1">
              <a:spcBef>
                <a:spcPts val="0"/>
              </a:spcBef>
              <a:spcAft>
                <a:spcPts val="0"/>
              </a:spcAft>
              <a:defRPr sz="1200" smtClean="0">
                <a:latin typeface="+mn-lt"/>
              </a:defRPr>
            </a:lvl1pPr>
          </a:lstStyle>
          <a:p>
            <a:pPr>
              <a:defRPr/>
            </a:pPr>
            <a:fld id="{296E3FE0-4033-4FBA-8AA8-BFE27E9308B6}" type="datetimeFigureOut">
              <a:rPr lang="fr-FR"/>
              <a:pPr>
                <a:defRPr/>
              </a:pPr>
              <a:t>02/10/2018</a:t>
            </a:fld>
            <a:endParaRPr lang="fr-FR"/>
          </a:p>
        </p:txBody>
      </p:sp>
      <p:sp>
        <p:nvSpPr>
          <p:cNvPr id="4" name="Espace réservé de l'image des diapositives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2428" tIns="46214" rIns="92428" bIns="46214" rtlCol="0" anchor="ctr"/>
          <a:lstStyle/>
          <a:p>
            <a:pPr lvl="0"/>
            <a:endParaRPr lang="fr-FR" noProof="0"/>
          </a:p>
        </p:txBody>
      </p:sp>
      <p:sp>
        <p:nvSpPr>
          <p:cNvPr id="5" name="Espace réservé des commentaires 4"/>
          <p:cNvSpPr>
            <a:spLocks noGrp="1"/>
          </p:cNvSpPr>
          <p:nvPr>
            <p:ph type="body" sz="quarter" idx="3"/>
          </p:nvPr>
        </p:nvSpPr>
        <p:spPr>
          <a:xfrm>
            <a:off x="688817" y="4822270"/>
            <a:ext cx="5510530" cy="3945493"/>
          </a:xfrm>
          <a:prstGeom prst="rect">
            <a:avLst/>
          </a:prstGeom>
        </p:spPr>
        <p:txBody>
          <a:bodyPr vert="horz" lIns="92428" tIns="46214" rIns="92428" bIns="4621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2" y="9517546"/>
            <a:ext cx="2984870" cy="502754"/>
          </a:xfrm>
          <a:prstGeom prst="rect">
            <a:avLst/>
          </a:prstGeom>
        </p:spPr>
        <p:txBody>
          <a:bodyPr vert="horz" lIns="92428" tIns="46214" rIns="92428" bIns="46214" rtlCol="0" anchor="b"/>
          <a:lstStyle>
            <a:lvl1pPr algn="l" eaLnBrk="1" fontAlgn="auto" hangingPunct="1">
              <a:spcBef>
                <a:spcPts val="0"/>
              </a:spcBef>
              <a:spcAft>
                <a:spcPts val="0"/>
              </a:spcAft>
              <a:defRPr sz="1200" smtClean="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901700" y="9517546"/>
            <a:ext cx="2984870" cy="502754"/>
          </a:xfrm>
          <a:prstGeom prst="rect">
            <a:avLst/>
          </a:prstGeom>
        </p:spPr>
        <p:txBody>
          <a:bodyPr vert="horz" wrap="square" lIns="92428" tIns="46214" rIns="92428" bIns="46214" numCol="1" anchor="b" anchorCtr="0" compatLnSpc="1">
            <a:prstTxWarp prst="textNoShape">
              <a:avLst/>
            </a:prstTxWarp>
          </a:bodyPr>
          <a:lstStyle>
            <a:lvl1pPr algn="r" eaLnBrk="1" hangingPunct="1">
              <a:defRPr sz="1200"/>
            </a:lvl1pPr>
          </a:lstStyle>
          <a:p>
            <a:fld id="{914FFD53-02DD-46A3-8687-D9D3686CE39F}"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AE2255B0-F285-45EC-9291-FBFC1C60D6AF}" type="slidenum">
              <a:rPr lang="fr-F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L’enquête Timss3 (2015), qui mesure les résultats en mathématiques et en sciences des élèves de CM1, montre qu’avec 488 points en mathématiques et 487 points en sciences, la France se situe en deçà de la moyenne internationale (500 points en mathématiques et en sciences) et de la moyenne européenne.</a:t>
            </a: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Principe du « compte est bon » avec un nombre-cible / L’élève est acteur / « L’</a:t>
            </a:r>
            <a:r>
              <a:rPr lang="fr-FR" sz="1200" b="0" i="0" kern="1200" dirty="0" err="1">
                <a:solidFill>
                  <a:schemeClr val="tx1"/>
                </a:solidFill>
                <a:effectLst/>
                <a:latin typeface="+mn-lt"/>
                <a:ea typeface="+mn-ea"/>
                <a:cs typeface="+mn-cs"/>
              </a:rPr>
              <a:t>automath</a:t>
            </a:r>
            <a:r>
              <a:rPr lang="fr-FR" sz="1200" b="0" i="0" kern="1200" dirty="0">
                <a:solidFill>
                  <a:schemeClr val="tx1"/>
                </a:solidFill>
                <a:effectLst/>
                <a:latin typeface="+mn-lt"/>
                <a:ea typeface="+mn-ea"/>
                <a:cs typeface="+mn-cs"/>
              </a:rPr>
              <a:t> » ne fonctionne plus / Sollicitation des connaissances automatisées / Donne du sens aux nombres et aux opérations / Principe non naturel qui consolide le calcul direct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Pratique de la décomposition des nombres /Ressort ludique naturel (défi)</a:t>
            </a:r>
            <a:r>
              <a:rPr lang="fr-FR" dirty="0"/>
              <a:t> </a:t>
            </a:r>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62426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AE2255B0-F285-45EC-9291-FBFC1C60D6AF}" type="slidenum">
              <a:rPr lang="fr-FR"/>
              <a:pPr/>
              <a:t>3</a:t>
            </a:fld>
            <a:endParaRPr lang="fr-FR"/>
          </a:p>
        </p:txBody>
      </p:sp>
    </p:spTree>
    <p:extLst>
      <p:ext uri="{BB962C8B-B14F-4D97-AF65-F5344CB8AC3E}">
        <p14:creationId xmlns:p14="http://schemas.microsoft.com/office/powerpoint/2010/main" val="226222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AE2255B0-F285-45EC-9291-FBFC1C60D6AF}" type="slidenum">
              <a:rPr lang="fr-FR"/>
              <a:pPr/>
              <a:t>4</a:t>
            </a:fld>
            <a:endParaRPr lang="fr-FR"/>
          </a:p>
        </p:txBody>
      </p:sp>
    </p:spTree>
    <p:extLst>
      <p:ext uri="{BB962C8B-B14F-4D97-AF65-F5344CB8AC3E}">
        <p14:creationId xmlns:p14="http://schemas.microsoft.com/office/powerpoint/2010/main" val="266610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AE2255B0-F285-45EC-9291-FBFC1C60D6AF}" type="slidenum">
              <a:rPr lang="fr-FR"/>
              <a:pPr/>
              <a:t>5</a:t>
            </a:fld>
            <a:endParaRPr lang="fr-FR"/>
          </a:p>
        </p:txBody>
      </p:sp>
    </p:spTree>
    <p:extLst>
      <p:ext uri="{BB962C8B-B14F-4D97-AF65-F5344CB8AC3E}">
        <p14:creationId xmlns:p14="http://schemas.microsoft.com/office/powerpoint/2010/main" val="3706102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AE2255B0-F285-45EC-9291-FBFC1C60D6AF}" type="slidenum">
              <a:rPr lang="fr-FR"/>
              <a:pPr/>
              <a:t>6</a:t>
            </a:fld>
            <a:endParaRPr lang="fr-FR"/>
          </a:p>
        </p:txBody>
      </p:sp>
    </p:spTree>
    <p:extLst>
      <p:ext uri="{BB962C8B-B14F-4D97-AF65-F5344CB8AC3E}">
        <p14:creationId xmlns:p14="http://schemas.microsoft.com/office/powerpoint/2010/main" val="137805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AE2255B0-F285-45EC-9291-FBFC1C60D6AF}" type="slidenum">
              <a:rPr lang="fr-FR"/>
              <a:pPr/>
              <a:t>7</a:t>
            </a:fld>
            <a:endParaRPr lang="fr-FR"/>
          </a:p>
        </p:txBody>
      </p:sp>
    </p:spTree>
    <p:extLst>
      <p:ext uri="{BB962C8B-B14F-4D97-AF65-F5344CB8AC3E}">
        <p14:creationId xmlns:p14="http://schemas.microsoft.com/office/powerpoint/2010/main" val="121678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AE2255B0-F285-45EC-9291-FBFC1C60D6AF}" type="slidenum">
              <a:rPr lang="fr-FR"/>
              <a:pPr/>
              <a:t>8</a:t>
            </a:fld>
            <a:endParaRPr lang="fr-FR"/>
          </a:p>
        </p:txBody>
      </p:sp>
    </p:spTree>
    <p:extLst>
      <p:ext uri="{BB962C8B-B14F-4D97-AF65-F5344CB8AC3E}">
        <p14:creationId xmlns:p14="http://schemas.microsoft.com/office/powerpoint/2010/main" val="200860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Cliquez pour modifier le style du titre</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20" name="Image 19" descr="Frame.png"/>
          <p:cNvPicPr>
            <a:picLocks noChangeAspect="1"/>
          </p:cNvPicPr>
          <p:nvPr userDrawn="1"/>
        </p:nvPicPr>
        <p:blipFill>
          <a:blip r:embed="rId2" cstate="print"/>
          <a:stretch>
            <a:fillRect/>
          </a:stretch>
        </p:blipFill>
        <p:spPr>
          <a:xfrm>
            <a:off x="0" y="0"/>
            <a:ext cx="9144000" cy="880599"/>
          </a:xfrm>
          <a:prstGeom prst="rect">
            <a:avLst/>
          </a:prstGeom>
        </p:spPr>
      </p:pic>
      <p:sp>
        <p:nvSpPr>
          <p:cNvPr id="24" name="Content Placeholder 2"/>
          <p:cNvSpPr>
            <a:spLocks noGrp="1"/>
          </p:cNvSpPr>
          <p:nvPr>
            <p:ph idx="1"/>
          </p:nvPr>
        </p:nvSpPr>
        <p:spPr>
          <a:xfrm>
            <a:off x="628650" y="1176867"/>
            <a:ext cx="7886700" cy="5000096"/>
          </a:xfrm>
          <a:prstGeom prst="rect">
            <a:avLst/>
          </a:prstGeom>
        </p:spPr>
        <p:txBody>
          <a:bodyPr/>
          <a:lstStyle>
            <a:lvl1pPr>
              <a:defRPr>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3" name="Titre 2"/>
          <p:cNvSpPr>
            <a:spLocks noGrp="1"/>
          </p:cNvSpPr>
          <p:nvPr>
            <p:ph type="title"/>
          </p:nvPr>
        </p:nvSpPr>
        <p:spPr>
          <a:xfrm>
            <a:off x="824971"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dirty="0"/>
              <a:t>Cliquez pour modifier le style du titre</a:t>
            </a:r>
          </a:p>
        </p:txBody>
      </p:sp>
      <p:pic>
        <p:nvPicPr>
          <p:cNvPr id="21" name="Image 2"/>
          <p:cNvPicPr>
            <a:picLocks noChangeAspect="1" noChangeArrowheads="1"/>
          </p:cNvPicPr>
          <p:nvPr userDrawn="1"/>
        </p:nvPicPr>
        <p:blipFill>
          <a:blip r:embed="rId3" cstate="print"/>
          <a:srcRect/>
          <a:stretch>
            <a:fillRect/>
          </a:stretch>
        </p:blipFill>
        <p:spPr bwMode="auto">
          <a:xfrm>
            <a:off x="6080125" y="5284788"/>
            <a:ext cx="3063875" cy="1573212"/>
          </a:xfrm>
          <a:prstGeom prst="rect">
            <a:avLst/>
          </a:prstGeom>
          <a:noFill/>
          <a:ln w="9525">
            <a:noFill/>
            <a:miter lim="800000"/>
            <a:headEnd/>
            <a:tailEnd/>
          </a:ln>
          <a:effectLst/>
        </p:spPr>
      </p:pic>
      <p:pic>
        <p:nvPicPr>
          <p:cNvPr id="22" name="Image 6" descr="logo.png"/>
          <p:cNvPicPr>
            <a:picLocks noChangeAspect="1"/>
          </p:cNvPicPr>
          <p:nvPr userDrawn="1"/>
        </p:nvPicPr>
        <p:blipFill>
          <a:blip r:embed="rId4" cstate="print"/>
          <a:srcRect/>
          <a:stretch>
            <a:fillRect/>
          </a:stretch>
        </p:blipFill>
        <p:spPr bwMode="auto">
          <a:xfrm>
            <a:off x="216429" y="6170407"/>
            <a:ext cx="757238" cy="585993"/>
          </a:xfrm>
          <a:prstGeom prst="rect">
            <a:avLst/>
          </a:prstGeom>
          <a:noFill/>
          <a:ln w="9525">
            <a:noFill/>
            <a:miter lim="800000"/>
            <a:headEnd/>
            <a:tailEnd/>
          </a:ln>
        </p:spPr>
      </p:pic>
      <p:sp>
        <p:nvSpPr>
          <p:cNvPr id="25" name="Espace réservé du texte 24"/>
          <p:cNvSpPr>
            <a:spLocks noGrp="1"/>
          </p:cNvSpPr>
          <p:nvPr>
            <p:ph type="body" sz="quarter" idx="11" hasCustomPrompt="1"/>
          </p:nvPr>
        </p:nvSpPr>
        <p:spPr>
          <a:xfrm>
            <a:off x="1023938"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pic>
        <p:nvPicPr>
          <p:cNvPr id="21" name="Image 20" descr="Frame.png"/>
          <p:cNvPicPr>
            <a:picLocks noChangeAspect="1"/>
          </p:cNvPicPr>
          <p:nvPr userDrawn="1"/>
        </p:nvPicPr>
        <p:blipFill>
          <a:blip r:embed="rId2" cstate="print"/>
          <a:stretch>
            <a:fillRect/>
          </a:stretch>
        </p:blipFill>
        <p:spPr>
          <a:xfrm>
            <a:off x="0" y="0"/>
            <a:ext cx="9144000" cy="880599"/>
          </a:xfrm>
          <a:prstGeom prst="rect">
            <a:avLst/>
          </a:prstGeom>
        </p:spPr>
      </p:pic>
      <p:pic>
        <p:nvPicPr>
          <p:cNvPr id="6" name="Image 2"/>
          <p:cNvPicPr>
            <a:picLocks noChangeAspect="1" noChangeArrowheads="1"/>
          </p:cNvPicPr>
          <p:nvPr/>
        </p:nvPicPr>
        <p:blipFill>
          <a:blip r:embed="rId3" cstate="print"/>
          <a:srcRect/>
          <a:stretch>
            <a:fillRect/>
          </a:stretch>
        </p:blipFill>
        <p:spPr bwMode="auto">
          <a:xfrm>
            <a:off x="6080125" y="5284788"/>
            <a:ext cx="3063875" cy="1573212"/>
          </a:xfrm>
          <a:prstGeom prst="rect">
            <a:avLst/>
          </a:prstGeom>
          <a:noFill/>
          <a:ln w="9525">
            <a:noFill/>
            <a:miter lim="800000"/>
            <a:headEnd/>
            <a:tailEnd/>
          </a:ln>
          <a:effectLst/>
        </p:spPr>
      </p:pic>
      <p:pic>
        <p:nvPicPr>
          <p:cNvPr id="18" name="Image 2"/>
          <p:cNvPicPr>
            <a:picLocks noChangeAspect="1" noChangeArrowheads="1"/>
          </p:cNvPicPr>
          <p:nvPr/>
        </p:nvPicPr>
        <p:blipFill>
          <a:blip r:embed="rId3" cstate="print"/>
          <a:srcRect/>
          <a:stretch>
            <a:fillRect/>
          </a:stretch>
        </p:blipFill>
        <p:spPr bwMode="auto">
          <a:xfrm>
            <a:off x="6080125" y="5284788"/>
            <a:ext cx="3063875" cy="1573212"/>
          </a:xfrm>
          <a:prstGeom prst="rect">
            <a:avLst/>
          </a:prstGeom>
          <a:noFill/>
          <a:ln w="9525">
            <a:noFill/>
            <a:miter lim="800000"/>
            <a:headEnd/>
            <a:tailEnd/>
          </a:ln>
          <a:effectLst/>
        </p:spPr>
      </p:pic>
      <p:sp>
        <p:nvSpPr>
          <p:cNvPr id="22" name="Titre 2"/>
          <p:cNvSpPr>
            <a:spLocks noGrp="1"/>
          </p:cNvSpPr>
          <p:nvPr>
            <p:ph type="title"/>
          </p:nvPr>
        </p:nvSpPr>
        <p:spPr>
          <a:xfrm>
            <a:off x="824971"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dirty="0"/>
              <a:t>Cliquez pour modifier le style du titre</a:t>
            </a:r>
          </a:p>
        </p:txBody>
      </p:sp>
      <p:sp>
        <p:nvSpPr>
          <p:cNvPr id="23" name="Content Placeholder 2"/>
          <p:cNvSpPr>
            <a:spLocks noGrp="1"/>
          </p:cNvSpPr>
          <p:nvPr>
            <p:ph idx="1"/>
          </p:nvPr>
        </p:nvSpPr>
        <p:spPr>
          <a:xfrm>
            <a:off x="628650" y="1176867"/>
            <a:ext cx="7886700" cy="5000096"/>
          </a:xfrm>
          <a:prstGeom prst="rect">
            <a:avLst/>
          </a:prstGeom>
        </p:spPr>
        <p:txBody>
          <a:bodyPr/>
          <a:lstStyle>
            <a:lvl1pPr>
              <a:defRPr>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24" name="Image 6" descr="logo.png"/>
          <p:cNvPicPr>
            <a:picLocks noChangeAspect="1"/>
          </p:cNvPicPr>
          <p:nvPr userDrawn="1"/>
        </p:nvPicPr>
        <p:blipFill>
          <a:blip r:embed="rId4" cstate="print"/>
          <a:srcRect/>
          <a:stretch>
            <a:fillRect/>
          </a:stretch>
        </p:blipFill>
        <p:spPr bwMode="auto">
          <a:xfrm>
            <a:off x="216429" y="6170407"/>
            <a:ext cx="757238" cy="585993"/>
          </a:xfrm>
          <a:prstGeom prst="rect">
            <a:avLst/>
          </a:prstGeom>
          <a:noFill/>
          <a:ln w="9525">
            <a:noFill/>
            <a:miter lim="800000"/>
            <a:headEnd/>
            <a:tailEnd/>
          </a:ln>
        </p:spPr>
      </p:pic>
      <p:sp>
        <p:nvSpPr>
          <p:cNvPr id="25" name="Espace réservé du texte 24"/>
          <p:cNvSpPr>
            <a:spLocks noGrp="1"/>
          </p:cNvSpPr>
          <p:nvPr>
            <p:ph type="body" sz="quarter" idx="11" hasCustomPrompt="1"/>
          </p:nvPr>
        </p:nvSpPr>
        <p:spPr>
          <a:xfrm>
            <a:off x="1023938"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21" name="Image 20" descr="Frame.png"/>
          <p:cNvPicPr>
            <a:picLocks noChangeAspect="1"/>
          </p:cNvPicPr>
          <p:nvPr userDrawn="1"/>
        </p:nvPicPr>
        <p:blipFill>
          <a:blip r:embed="rId2" cstate="print"/>
          <a:stretch>
            <a:fillRect/>
          </a:stretch>
        </p:blipFill>
        <p:spPr>
          <a:xfrm>
            <a:off x="0" y="0"/>
            <a:ext cx="9144000" cy="880599"/>
          </a:xfrm>
          <a:prstGeom prst="rect">
            <a:avLst/>
          </a:prstGeom>
        </p:spPr>
      </p:pic>
      <p:pic>
        <p:nvPicPr>
          <p:cNvPr id="22" name="Image 2"/>
          <p:cNvPicPr>
            <a:picLocks noChangeAspect="1" noChangeArrowheads="1"/>
          </p:cNvPicPr>
          <p:nvPr userDrawn="1"/>
        </p:nvPicPr>
        <p:blipFill>
          <a:blip r:embed="rId3" cstate="print"/>
          <a:srcRect/>
          <a:stretch>
            <a:fillRect/>
          </a:stretch>
        </p:blipFill>
        <p:spPr bwMode="auto">
          <a:xfrm>
            <a:off x="6080125" y="5284788"/>
            <a:ext cx="3063875" cy="1573212"/>
          </a:xfrm>
          <a:prstGeom prst="rect">
            <a:avLst/>
          </a:prstGeom>
          <a:noFill/>
          <a:ln w="9525">
            <a:noFill/>
            <a:miter lim="800000"/>
            <a:headEnd/>
            <a:tailEnd/>
          </a:ln>
          <a:effectLst/>
        </p:spPr>
      </p:pic>
      <p:pic>
        <p:nvPicPr>
          <p:cNvPr id="23" name="Image 2"/>
          <p:cNvPicPr>
            <a:picLocks noChangeAspect="1" noChangeArrowheads="1"/>
          </p:cNvPicPr>
          <p:nvPr userDrawn="1"/>
        </p:nvPicPr>
        <p:blipFill>
          <a:blip r:embed="rId3" cstate="print"/>
          <a:srcRect/>
          <a:stretch>
            <a:fillRect/>
          </a:stretch>
        </p:blipFill>
        <p:spPr bwMode="auto">
          <a:xfrm>
            <a:off x="6080125" y="5284788"/>
            <a:ext cx="3063875" cy="1573212"/>
          </a:xfrm>
          <a:prstGeom prst="rect">
            <a:avLst/>
          </a:prstGeom>
          <a:noFill/>
          <a:ln w="9525">
            <a:noFill/>
            <a:miter lim="800000"/>
            <a:headEnd/>
            <a:tailEnd/>
          </a:ln>
          <a:effectLst/>
        </p:spPr>
      </p:pic>
      <p:sp>
        <p:nvSpPr>
          <p:cNvPr id="24" name="Titre 2"/>
          <p:cNvSpPr>
            <a:spLocks noGrp="1"/>
          </p:cNvSpPr>
          <p:nvPr>
            <p:ph type="title"/>
          </p:nvPr>
        </p:nvSpPr>
        <p:spPr>
          <a:xfrm>
            <a:off x="824971"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dirty="0"/>
              <a:t>Cliquez pour modifier le style du titre</a:t>
            </a:r>
          </a:p>
        </p:txBody>
      </p:sp>
      <p:sp>
        <p:nvSpPr>
          <p:cNvPr id="25" name="Content Placeholder 2"/>
          <p:cNvSpPr>
            <a:spLocks noGrp="1"/>
          </p:cNvSpPr>
          <p:nvPr>
            <p:ph idx="1"/>
          </p:nvPr>
        </p:nvSpPr>
        <p:spPr>
          <a:xfrm>
            <a:off x="628650" y="1176867"/>
            <a:ext cx="7886700" cy="5000096"/>
          </a:xfrm>
          <a:prstGeom prst="rect">
            <a:avLst/>
          </a:prstGeom>
        </p:spPr>
        <p:txBody>
          <a:bodyPr/>
          <a:lstStyle>
            <a:lvl1pPr>
              <a:defRPr>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28" name="Image 6" descr="logo.png"/>
          <p:cNvPicPr>
            <a:picLocks noChangeAspect="1"/>
          </p:cNvPicPr>
          <p:nvPr userDrawn="1"/>
        </p:nvPicPr>
        <p:blipFill>
          <a:blip r:embed="rId4" cstate="print"/>
          <a:srcRect/>
          <a:stretch>
            <a:fillRect/>
          </a:stretch>
        </p:blipFill>
        <p:spPr bwMode="auto">
          <a:xfrm>
            <a:off x="216429" y="6170407"/>
            <a:ext cx="757238" cy="585993"/>
          </a:xfrm>
          <a:prstGeom prst="rect">
            <a:avLst/>
          </a:prstGeom>
          <a:noFill/>
          <a:ln w="9525">
            <a:noFill/>
            <a:miter lim="800000"/>
            <a:headEnd/>
            <a:tailEnd/>
          </a:ln>
        </p:spPr>
      </p:pic>
      <p:sp>
        <p:nvSpPr>
          <p:cNvPr id="29" name="Espace réservé du texte 24"/>
          <p:cNvSpPr>
            <a:spLocks noGrp="1"/>
          </p:cNvSpPr>
          <p:nvPr>
            <p:ph type="body" sz="quarter" idx="11" hasCustomPrompt="1"/>
          </p:nvPr>
        </p:nvSpPr>
        <p:spPr>
          <a:xfrm>
            <a:off x="1023938"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re de section">
    <p:spTree>
      <p:nvGrpSpPr>
        <p:cNvPr id="1" name=""/>
        <p:cNvGrpSpPr/>
        <p:nvPr/>
      </p:nvGrpSpPr>
      <p:grpSpPr>
        <a:xfrm>
          <a:off x="0" y="0"/>
          <a:ext cx="0" cy="0"/>
          <a:chOff x="0" y="0"/>
          <a:chExt cx="0" cy="0"/>
        </a:xfrm>
      </p:grpSpPr>
      <p:pic>
        <p:nvPicPr>
          <p:cNvPr id="21" name="Image 20" descr="Frame.png"/>
          <p:cNvPicPr>
            <a:picLocks noChangeAspect="1"/>
          </p:cNvPicPr>
          <p:nvPr userDrawn="1"/>
        </p:nvPicPr>
        <p:blipFill>
          <a:blip r:embed="rId2" cstate="print"/>
          <a:stretch>
            <a:fillRect/>
          </a:stretch>
        </p:blipFill>
        <p:spPr>
          <a:xfrm>
            <a:off x="0" y="0"/>
            <a:ext cx="9144000" cy="880599"/>
          </a:xfrm>
          <a:prstGeom prst="rect">
            <a:avLst/>
          </a:prstGeom>
        </p:spPr>
      </p:pic>
      <p:pic>
        <p:nvPicPr>
          <p:cNvPr id="22" name="Image 2"/>
          <p:cNvPicPr>
            <a:picLocks noChangeAspect="1" noChangeArrowheads="1"/>
          </p:cNvPicPr>
          <p:nvPr userDrawn="1"/>
        </p:nvPicPr>
        <p:blipFill>
          <a:blip r:embed="rId3" cstate="print"/>
          <a:srcRect/>
          <a:stretch>
            <a:fillRect/>
          </a:stretch>
        </p:blipFill>
        <p:spPr bwMode="auto">
          <a:xfrm>
            <a:off x="6080125" y="5284788"/>
            <a:ext cx="3063875" cy="1573212"/>
          </a:xfrm>
          <a:prstGeom prst="rect">
            <a:avLst/>
          </a:prstGeom>
          <a:noFill/>
          <a:ln w="9525">
            <a:noFill/>
            <a:miter lim="800000"/>
            <a:headEnd/>
            <a:tailEnd/>
          </a:ln>
          <a:effectLst/>
        </p:spPr>
      </p:pic>
      <p:pic>
        <p:nvPicPr>
          <p:cNvPr id="23" name="Image 2"/>
          <p:cNvPicPr>
            <a:picLocks noChangeAspect="1" noChangeArrowheads="1"/>
          </p:cNvPicPr>
          <p:nvPr userDrawn="1"/>
        </p:nvPicPr>
        <p:blipFill>
          <a:blip r:embed="rId3" cstate="print"/>
          <a:srcRect/>
          <a:stretch>
            <a:fillRect/>
          </a:stretch>
        </p:blipFill>
        <p:spPr bwMode="auto">
          <a:xfrm>
            <a:off x="6080125" y="5284788"/>
            <a:ext cx="3063875" cy="1573212"/>
          </a:xfrm>
          <a:prstGeom prst="rect">
            <a:avLst/>
          </a:prstGeom>
          <a:noFill/>
          <a:ln w="9525">
            <a:noFill/>
            <a:miter lim="800000"/>
            <a:headEnd/>
            <a:tailEnd/>
          </a:ln>
          <a:effectLst/>
        </p:spPr>
      </p:pic>
      <p:sp>
        <p:nvSpPr>
          <p:cNvPr id="24" name="Titre 2"/>
          <p:cNvSpPr>
            <a:spLocks noGrp="1"/>
          </p:cNvSpPr>
          <p:nvPr>
            <p:ph type="title"/>
          </p:nvPr>
        </p:nvSpPr>
        <p:spPr>
          <a:xfrm>
            <a:off x="824971"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dirty="0"/>
              <a:t>Cliquez pour modifier le style du titre</a:t>
            </a:r>
          </a:p>
        </p:txBody>
      </p:sp>
      <p:pic>
        <p:nvPicPr>
          <p:cNvPr id="28" name="Image 6" descr="logo.png"/>
          <p:cNvPicPr>
            <a:picLocks noChangeAspect="1"/>
          </p:cNvPicPr>
          <p:nvPr userDrawn="1"/>
        </p:nvPicPr>
        <p:blipFill>
          <a:blip r:embed="rId4" cstate="print"/>
          <a:srcRect/>
          <a:stretch>
            <a:fillRect/>
          </a:stretch>
        </p:blipFill>
        <p:spPr bwMode="auto">
          <a:xfrm>
            <a:off x="216429" y="6170407"/>
            <a:ext cx="757238" cy="585993"/>
          </a:xfrm>
          <a:prstGeom prst="rect">
            <a:avLst/>
          </a:prstGeom>
          <a:noFill/>
          <a:ln w="9525">
            <a:noFill/>
            <a:miter lim="800000"/>
            <a:headEnd/>
            <a:tailEnd/>
          </a:ln>
        </p:spPr>
      </p:pic>
      <p:sp>
        <p:nvSpPr>
          <p:cNvPr id="29" name="Espace réservé du texte 24"/>
          <p:cNvSpPr>
            <a:spLocks noGrp="1"/>
          </p:cNvSpPr>
          <p:nvPr>
            <p:ph type="body" sz="quarter" idx="11" hasCustomPrompt="1"/>
          </p:nvPr>
        </p:nvSpPr>
        <p:spPr>
          <a:xfrm>
            <a:off x="1023938"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pic>
        <p:nvPicPr>
          <p:cNvPr id="14338" name="Picture 2"/>
          <p:cNvPicPr>
            <a:picLocks noChangeAspect="1" noChangeArrowheads="1"/>
          </p:cNvPicPr>
          <p:nvPr userDrawn="1"/>
        </p:nvPicPr>
        <p:blipFill>
          <a:blip r:embed="rId5" cstate="print"/>
          <a:srcRect/>
          <a:stretch>
            <a:fillRect/>
          </a:stretch>
        </p:blipFill>
        <p:spPr bwMode="auto">
          <a:xfrm>
            <a:off x="5317067" y="877495"/>
            <a:ext cx="3826933" cy="3142118"/>
          </a:xfrm>
          <a:prstGeom prst="rect">
            <a:avLst/>
          </a:prstGeom>
          <a:noFill/>
          <a:ln w="9525">
            <a:noFill/>
            <a:miter lim="800000"/>
            <a:headEnd/>
            <a:tailEnd/>
          </a:ln>
          <a:effectLst/>
        </p:spPr>
      </p:pic>
      <p:sp>
        <p:nvSpPr>
          <p:cNvPr id="11" name="Content Placeholder 2"/>
          <p:cNvSpPr>
            <a:spLocks noGrp="1"/>
          </p:cNvSpPr>
          <p:nvPr>
            <p:ph idx="1"/>
          </p:nvPr>
        </p:nvSpPr>
        <p:spPr>
          <a:xfrm>
            <a:off x="628650" y="1176867"/>
            <a:ext cx="4290483" cy="4690533"/>
          </a:xfrm>
          <a:prstGeom prst="rect">
            <a:avLst/>
          </a:prstGeom>
        </p:spPr>
        <p:txBody>
          <a:bodyPr/>
          <a:lstStyle>
            <a:lvl1pPr algn="just">
              <a:buNone/>
              <a:defRPr sz="1600" b="1" baseline="0">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endParaRPr lang="en-US" dirty="0"/>
          </a:p>
          <a:p>
            <a:pPr lvl="0"/>
            <a:r>
              <a:rPr lang="en-US" dirty="0"/>
              <a:t>(</a:t>
            </a:r>
            <a:r>
              <a:rPr lang="en-US" dirty="0" err="1"/>
              <a:t>Diapo</a:t>
            </a:r>
            <a:r>
              <a:rPr lang="en-US" dirty="0"/>
              <a:t> de fin)</a:t>
            </a:r>
          </a:p>
          <a:p>
            <a:pPr lvl="0"/>
            <a:r>
              <a:rPr lang="en-US" dirty="0" err="1"/>
              <a:t>Rédacteurs</a:t>
            </a:r>
            <a:r>
              <a:rPr lang="en-US" dirty="0"/>
              <a:t> </a:t>
            </a:r>
          </a:p>
          <a:p>
            <a:pPr lvl="0"/>
            <a:r>
              <a:rPr lang="en-US" dirty="0"/>
              <a:t>Sources</a:t>
            </a:r>
          </a:p>
          <a:p>
            <a:pPr lvl="0"/>
            <a:endParaRPr lang="en-US" dirty="0"/>
          </a:p>
          <a:p>
            <a:pPr lvl="0"/>
            <a:endParaRPr lang="en-US" dirty="0"/>
          </a:p>
          <a:p>
            <a:pPr lvl="0"/>
            <a:r>
              <a:rPr lang="en-US" dirty="0"/>
              <a:t>Le (Date de </a:t>
            </a:r>
            <a:r>
              <a:rPr lang="en-US" dirty="0" err="1"/>
              <a:t>présentation</a:t>
            </a:r>
            <a:r>
              <a:rPr lang="en-US" dirty="0"/>
              <a:t>)</a:t>
            </a:r>
          </a:p>
          <a:p>
            <a:pPr lvl="0"/>
            <a:r>
              <a:rPr lang="en-US" dirty="0"/>
              <a:t>A (lieu de la </a:t>
            </a:r>
            <a:r>
              <a:rPr lang="en-US" dirty="0" err="1"/>
              <a:t>présentation</a:t>
            </a:r>
            <a:r>
              <a:rPr lang="en-US" dirty="0"/>
              <a:t>)</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514351" y="2063396"/>
            <a:ext cx="7796030" cy="3311189"/>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4"/>
          </p:nvPr>
        </p:nvSpPr>
        <p:spPr>
          <a:xfrm>
            <a:off x="5473700" y="5757865"/>
            <a:ext cx="2838450" cy="498475"/>
          </a:xfrm>
          <a:prstGeom prst="rect">
            <a:avLst/>
          </a:prstGeom>
        </p:spPr>
        <p:txBody>
          <a:bodyPr/>
          <a:lstStyle>
            <a:lvl1pPr>
              <a:defRPr/>
            </a:lvl1pPr>
          </a:lstStyle>
          <a:p>
            <a:pPr eaLnBrk="0" fontAlgn="base" hangingPunct="0">
              <a:spcBef>
                <a:spcPct val="0"/>
              </a:spcBef>
              <a:spcAft>
                <a:spcPct val="0"/>
              </a:spcAft>
            </a:pPr>
            <a:fld id="{8A99FCB0-7F38-4FF8-97F3-A5F3604256E4}" type="datetimeFigureOut">
              <a:rPr lang="fr-FR" smtClean="0">
                <a:solidFill>
                  <a:prstClr val="black"/>
                </a:solidFill>
              </a:rPr>
              <a:pPr eaLnBrk="0" fontAlgn="base" hangingPunct="0">
                <a:spcBef>
                  <a:spcPct val="0"/>
                </a:spcBef>
                <a:spcAft>
                  <a:spcPct val="0"/>
                </a:spcAft>
              </a:pPr>
              <a:t>02/10/2018</a:t>
            </a:fld>
            <a:endParaRPr lang="fr-FR">
              <a:solidFill>
                <a:prstClr val="black"/>
              </a:solidFill>
            </a:endParaRPr>
          </a:p>
        </p:txBody>
      </p:sp>
      <p:sp>
        <p:nvSpPr>
          <p:cNvPr id="5" name="Footer Placeholder 4"/>
          <p:cNvSpPr>
            <a:spLocks noGrp="1"/>
          </p:cNvSpPr>
          <p:nvPr>
            <p:ph type="ftr" sz="quarter" idx="15"/>
          </p:nvPr>
        </p:nvSpPr>
        <p:spPr>
          <a:xfrm>
            <a:off x="514351" y="5757865"/>
            <a:ext cx="4124325" cy="498475"/>
          </a:xfrm>
          <a:prstGeom prst="rect">
            <a:avLst/>
          </a:prstGeom>
        </p:spPr>
        <p:txBody>
          <a:bodyPr/>
          <a:lstStyle>
            <a:lvl1pPr>
              <a:defRPr/>
            </a:lvl1pPr>
          </a:lstStyle>
          <a:p>
            <a:pPr eaLnBrk="0" fontAlgn="base" hangingPunct="0">
              <a:spcBef>
                <a:spcPct val="0"/>
              </a:spcBef>
              <a:spcAft>
                <a:spcPct val="0"/>
              </a:spcAft>
            </a:pPr>
            <a:endParaRPr lang="fr-FR">
              <a:solidFill>
                <a:prstClr val="black"/>
              </a:solidFill>
            </a:endParaRPr>
          </a:p>
        </p:txBody>
      </p:sp>
      <p:sp>
        <p:nvSpPr>
          <p:cNvPr id="6" name="Slide Number Placeholder 5"/>
          <p:cNvSpPr>
            <a:spLocks noGrp="1"/>
          </p:cNvSpPr>
          <p:nvPr>
            <p:ph type="sldNum" sz="quarter" idx="16"/>
          </p:nvPr>
        </p:nvSpPr>
        <p:spPr>
          <a:xfrm>
            <a:off x="4714875" y="5757865"/>
            <a:ext cx="681038" cy="498475"/>
          </a:xfrm>
          <a:prstGeom prst="rect">
            <a:avLst/>
          </a:prstGeom>
        </p:spPr>
        <p:txBody>
          <a:bodyPr/>
          <a:lstStyle>
            <a:lvl1pPr>
              <a:defRPr/>
            </a:lvl1pPr>
          </a:lstStyle>
          <a:p>
            <a:pPr eaLnBrk="0" fontAlgn="base" hangingPunct="0">
              <a:spcBef>
                <a:spcPct val="0"/>
              </a:spcBef>
              <a:spcAft>
                <a:spcPct val="0"/>
              </a:spcAft>
            </a:pPr>
            <a:fld id="{CF8E8B80-FDB1-4EEC-A624-CC351486BAD1}" type="slidenum">
              <a:rPr lang="fr-FR" smtClean="0">
                <a:solidFill>
                  <a:prstClr val="black"/>
                </a:solidFill>
              </a:rPr>
              <a:pPr eaLnBrk="0" fontAlgn="base" hangingPunct="0">
                <a:spcBef>
                  <a:spcPct val="0"/>
                </a:spcBef>
                <a:spcAft>
                  <a:spcPct val="0"/>
                </a:spcAft>
              </a:pPr>
              <a:t>‹N°›</a:t>
            </a:fld>
            <a:endParaRPr lang="fr-FR">
              <a:solidFill>
                <a:prstClr val="black"/>
              </a:solidFill>
            </a:endParaRPr>
          </a:p>
        </p:txBody>
      </p:sp>
    </p:spTree>
    <p:extLst>
      <p:ext uri="{BB962C8B-B14F-4D97-AF65-F5344CB8AC3E}">
        <p14:creationId xmlns:p14="http://schemas.microsoft.com/office/powerpoint/2010/main" val="72949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7" name="Image 6" descr="logo.png"/>
          <p:cNvPicPr>
            <a:picLocks noChangeAspect="1"/>
          </p:cNvPicPr>
          <p:nvPr/>
        </p:nvPicPr>
        <p:blipFill>
          <a:blip r:embed="rId8" cstate="print"/>
          <a:srcRect/>
          <a:stretch>
            <a:fillRect/>
          </a:stretch>
        </p:blipFill>
        <p:spPr bwMode="auto">
          <a:xfrm>
            <a:off x="7658629" y="5734580"/>
            <a:ext cx="1214438" cy="939800"/>
          </a:xfrm>
          <a:prstGeom prst="rect">
            <a:avLst/>
          </a:prstGeom>
          <a:noFill/>
          <a:ln w="9525">
            <a:noFill/>
            <a:miter lim="800000"/>
            <a:headEnd/>
            <a:tailEnd/>
          </a:ln>
        </p:spPr>
      </p:pic>
      <p:sp>
        <p:nvSpPr>
          <p:cNvPr id="1033" name="Title Placeholder 1"/>
          <p:cNvSpPr>
            <a:spLocks noGrp="1"/>
          </p:cNvSpPr>
          <p:nvPr>
            <p:ph type="title"/>
          </p:nvPr>
        </p:nvSpPr>
        <p:spPr bwMode="auto">
          <a:xfrm>
            <a:off x="0" y="1803400"/>
            <a:ext cx="8544456" cy="16086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Intitulé du document</a:t>
            </a:r>
            <a:endParaRPr lang="en-US" dirty="0"/>
          </a:p>
        </p:txBody>
      </p:sp>
      <p:pic>
        <p:nvPicPr>
          <p:cNvPr id="22" name="Image 21" descr="trame bas.png"/>
          <p:cNvPicPr>
            <a:picLocks noChangeAspect="1"/>
          </p:cNvPicPr>
          <p:nvPr userDrawn="1"/>
        </p:nvPicPr>
        <p:blipFill>
          <a:blip r:embed="rId9" cstate="print"/>
          <a:stretch>
            <a:fillRect/>
          </a:stretch>
        </p:blipFill>
        <p:spPr>
          <a:xfrm>
            <a:off x="0" y="4237181"/>
            <a:ext cx="6715140" cy="2620819"/>
          </a:xfrm>
          <a:prstGeom prst="rect">
            <a:avLst/>
          </a:prstGeom>
        </p:spPr>
      </p:pic>
      <p:pic>
        <p:nvPicPr>
          <p:cNvPr id="25" name="Image 24" descr="Frame.png"/>
          <p:cNvPicPr>
            <a:picLocks noChangeAspect="1"/>
          </p:cNvPicPr>
          <p:nvPr userDrawn="1"/>
        </p:nvPicPr>
        <p:blipFill>
          <a:blip r:embed="rId10" cstate="print"/>
          <a:stretch>
            <a:fillRect/>
          </a:stretch>
        </p:blipFill>
        <p:spPr>
          <a:xfrm>
            <a:off x="0" y="0"/>
            <a:ext cx="9144000" cy="880599"/>
          </a:xfrm>
          <a:prstGeom prst="rect">
            <a:avLst/>
          </a:prstGeom>
        </p:spPr>
      </p:pic>
      <p:pic>
        <p:nvPicPr>
          <p:cNvPr id="1047" name="Picture 23"/>
          <p:cNvPicPr>
            <a:picLocks noChangeAspect="1" noChangeArrowheads="1"/>
          </p:cNvPicPr>
          <p:nvPr userDrawn="1"/>
        </p:nvPicPr>
        <p:blipFill>
          <a:blip r:embed="rId11" cstate="print"/>
          <a:srcRect/>
          <a:stretch>
            <a:fillRect/>
          </a:stretch>
        </p:blipFill>
        <p:spPr bwMode="auto">
          <a:xfrm>
            <a:off x="0" y="935038"/>
            <a:ext cx="3012325" cy="1228947"/>
          </a:xfrm>
          <a:prstGeom prst="rect">
            <a:avLst/>
          </a:prstGeom>
          <a:noFill/>
          <a:ln w="9525">
            <a:noFill/>
            <a:miter lim="800000"/>
            <a:headEnd/>
            <a:tailEnd/>
          </a:ln>
          <a:effectLst/>
        </p:spPr>
      </p:pic>
      <p:pic>
        <p:nvPicPr>
          <p:cNvPr id="1049" name="Picture 25"/>
          <p:cNvPicPr>
            <a:picLocks noChangeAspect="1" noChangeArrowheads="1"/>
          </p:cNvPicPr>
          <p:nvPr userDrawn="1"/>
        </p:nvPicPr>
        <p:blipFill>
          <a:blip r:embed="rId12" cstate="print"/>
          <a:srcRect/>
          <a:stretch>
            <a:fillRect/>
          </a:stretch>
        </p:blipFill>
        <p:spPr bwMode="auto">
          <a:xfrm>
            <a:off x="0" y="3005666"/>
            <a:ext cx="2912533" cy="127257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hyperlink" Target="1_Dossier%20de%20candidature%20ENIR%20prefig%20V3.docx" TargetMode="External"/><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hyperlink" Target="AAP-Ecoles-numeriques-innovantes-et-ruralite-10-mai-2017.pdf" TargetMode="External"/><Relationship Id="rId9" Type="http://schemas.openxmlformats.org/officeDocument/2006/relationships/hyperlink" Target="Annexe%20ENIR%20prefig%20V3-1.doc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Projet%20&#233;cole%20num&#233;rique%20rurale%20BELLONY%202017/AAP%20NUMERIQUE%20DEFINITIF%20BELLONY.doc"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95373"/>
            <a:ext cx="1975656" cy="1398394"/>
          </a:xfrm>
          <a:prstGeom prst="rect">
            <a:avLst/>
          </a:prstGeom>
        </p:spPr>
      </p:pic>
      <p:sp>
        <p:nvSpPr>
          <p:cNvPr id="3" name="Titre 2">
            <a:extLst>
              <a:ext uri="{FF2B5EF4-FFF2-40B4-BE49-F238E27FC236}">
                <a16:creationId xmlns:a16="http://schemas.microsoft.com/office/drawing/2014/main" id="{82A70B67-E683-4923-BE5A-C3E9ABD522ED}"/>
              </a:ext>
            </a:extLst>
          </p:cNvPr>
          <p:cNvSpPr>
            <a:spLocks noGrp="1"/>
          </p:cNvSpPr>
          <p:nvPr>
            <p:ph type="title"/>
          </p:nvPr>
        </p:nvSpPr>
        <p:spPr>
          <a:xfrm rot="10516682" flipV="1">
            <a:off x="299773" y="2908973"/>
            <a:ext cx="8544456" cy="45719"/>
          </a:xfrm>
        </p:spPr>
        <p:txBody>
          <a:bodyPr/>
          <a:lstStyle/>
          <a:p>
            <a:r>
              <a:rPr lang="fr-FR"/>
              <a:t>Mercredi </a:t>
            </a:r>
            <a:r>
              <a:rPr lang="fr-FR" dirty="0"/>
              <a:t>30 mai 2018 à 11H20</a:t>
            </a:r>
            <a:br>
              <a:rPr lang="fr-FR" dirty="0"/>
            </a:br>
            <a:br>
              <a:rPr lang="fr-FR" dirty="0"/>
            </a:br>
            <a:endParaRPr lang="fr-FR" dirty="0"/>
          </a:p>
        </p:txBody>
      </p:sp>
      <p:pic>
        <p:nvPicPr>
          <p:cNvPr id="6" name="Image 5">
            <a:extLst>
              <a:ext uri="{FF2B5EF4-FFF2-40B4-BE49-F238E27FC236}">
                <a16:creationId xmlns:a16="http://schemas.microsoft.com/office/drawing/2014/main" id="{976E01CD-3ACE-43DA-8900-0F24422C7E17}"/>
              </a:ext>
            </a:extLst>
          </p:cNvPr>
          <p:cNvPicPr>
            <a:picLocks noChangeAspect="1"/>
          </p:cNvPicPr>
          <p:nvPr/>
        </p:nvPicPr>
        <p:blipFill>
          <a:blip r:embed="rId4"/>
          <a:stretch>
            <a:fillRect/>
          </a:stretch>
        </p:blipFill>
        <p:spPr>
          <a:xfrm>
            <a:off x="7759548" y="3946312"/>
            <a:ext cx="1084680" cy="1213485"/>
          </a:xfrm>
          <a:prstGeom prst="rect">
            <a:avLst/>
          </a:prstGeom>
        </p:spPr>
      </p:pic>
      <p:sp>
        <p:nvSpPr>
          <p:cNvPr id="2" name="ZoneTexte 1">
            <a:extLst>
              <a:ext uri="{FF2B5EF4-FFF2-40B4-BE49-F238E27FC236}">
                <a16:creationId xmlns:a16="http://schemas.microsoft.com/office/drawing/2014/main" id="{E3C26C4E-9DA8-44BB-949F-2DA4962CE93F}"/>
              </a:ext>
            </a:extLst>
          </p:cNvPr>
          <p:cNvSpPr txBox="1"/>
          <p:nvPr/>
        </p:nvSpPr>
        <p:spPr>
          <a:xfrm>
            <a:off x="982980" y="91440"/>
            <a:ext cx="7646670" cy="830997"/>
          </a:xfrm>
          <a:prstGeom prst="rect">
            <a:avLst/>
          </a:prstGeom>
          <a:noFill/>
        </p:spPr>
        <p:txBody>
          <a:bodyPr wrap="square" rtlCol="0">
            <a:spAutoFit/>
          </a:bodyPr>
          <a:lstStyle/>
          <a:p>
            <a:r>
              <a:rPr lang="fr-FR" sz="4800" b="1" dirty="0">
                <a:solidFill>
                  <a:srgbClr val="23638F"/>
                </a:solidFill>
                <a:latin typeface="Segoe UI Light" pitchFamily="34" charset="0"/>
              </a:rPr>
              <a:t>ENIR Phase 2</a:t>
            </a:r>
            <a:endParaRPr lang="fr-FR" dirty="0"/>
          </a:p>
        </p:txBody>
      </p:sp>
      <p:sp>
        <p:nvSpPr>
          <p:cNvPr id="5" name="ZoneTexte 4">
            <a:extLst>
              <a:ext uri="{FF2B5EF4-FFF2-40B4-BE49-F238E27FC236}">
                <a16:creationId xmlns:a16="http://schemas.microsoft.com/office/drawing/2014/main" id="{0950D0B1-99D9-4FD8-95E7-814CB4EF0D0F}"/>
              </a:ext>
            </a:extLst>
          </p:cNvPr>
          <p:cNvSpPr txBox="1"/>
          <p:nvPr/>
        </p:nvSpPr>
        <p:spPr>
          <a:xfrm rot="1514968">
            <a:off x="2174938" y="4519400"/>
            <a:ext cx="6164724" cy="646331"/>
          </a:xfrm>
          <a:prstGeom prst="rect">
            <a:avLst/>
          </a:prstGeom>
          <a:noFill/>
        </p:spPr>
        <p:txBody>
          <a:bodyPr wrap="square" rtlCol="0">
            <a:spAutoFit/>
          </a:bodyPr>
          <a:lstStyle/>
          <a:p>
            <a:r>
              <a:rPr lang="fr-FR" sz="3600" dirty="0">
                <a:solidFill>
                  <a:srgbClr val="23638F"/>
                </a:solidFill>
                <a:latin typeface="Segoe UI Light" pitchFamily="34" charset="0"/>
              </a:rPr>
              <a:t>EMPU Emile GENTILHOMME</a:t>
            </a:r>
            <a:endParaRPr lang="fr-FR" sz="3600"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 </a:t>
            </a:r>
            <a:r>
              <a:rPr lang="fr-FR" sz="2800" b="1" dirty="0"/>
              <a:t>Appel à projets « Ecoles numériques innovantes et ruralité » ENIR Phase 2</a:t>
            </a:r>
            <a:br>
              <a:rPr lang="fr-FR" sz="2800" b="1" dirty="0"/>
            </a:br>
            <a:endParaRPr lang="fr-FR" sz="2800" b="1" dirty="0">
              <a:solidFill>
                <a:schemeClr val="bg1"/>
              </a:solidFill>
            </a:endParaRP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8" name="Image 7">
            <a:extLst>
              <a:ext uri="{FF2B5EF4-FFF2-40B4-BE49-F238E27FC236}">
                <a16:creationId xmlns:a16="http://schemas.microsoft.com/office/drawing/2014/main" id="{E51F5E99-2085-4A23-B0A6-4DDD30E10531}"/>
              </a:ext>
            </a:extLst>
          </p:cNvPr>
          <p:cNvPicPr>
            <a:picLocks noChangeAspect="1"/>
          </p:cNvPicPr>
          <p:nvPr/>
        </p:nvPicPr>
        <p:blipFill>
          <a:blip r:embed="rId4"/>
          <a:stretch>
            <a:fillRect/>
          </a:stretch>
        </p:blipFill>
        <p:spPr>
          <a:xfrm>
            <a:off x="5796136" y="979280"/>
            <a:ext cx="2952750" cy="2057400"/>
          </a:xfrm>
          <a:prstGeom prst="rect">
            <a:avLst/>
          </a:prstGeom>
        </p:spPr>
      </p:pic>
      <p:sp>
        <p:nvSpPr>
          <p:cNvPr id="9" name="Rectangle 8">
            <a:extLst>
              <a:ext uri="{FF2B5EF4-FFF2-40B4-BE49-F238E27FC236}">
                <a16:creationId xmlns:a16="http://schemas.microsoft.com/office/drawing/2014/main" id="{6B4ED60D-BD7A-4BF3-9768-51FE90ECF34B}"/>
              </a:ext>
            </a:extLst>
          </p:cNvPr>
          <p:cNvSpPr/>
          <p:nvPr/>
        </p:nvSpPr>
        <p:spPr>
          <a:xfrm>
            <a:off x="623676" y="2216037"/>
            <a:ext cx="3047053" cy="646331"/>
          </a:xfrm>
          <a:prstGeom prst="rect">
            <a:avLst/>
          </a:prstGeom>
          <a:solidFill>
            <a:srgbClr val="FFFF00"/>
          </a:solidFill>
        </p:spPr>
        <p:txBody>
          <a:bodyPr wrap="none">
            <a:spAutoFit/>
          </a:bodyPr>
          <a:lstStyle/>
          <a:p>
            <a:r>
              <a:rPr lang="fr-FR" dirty="0"/>
              <a:t>ENIR: 50 millions d'euros</a:t>
            </a:r>
          </a:p>
          <a:p>
            <a:r>
              <a:rPr lang="fr-FR" dirty="0"/>
              <a:t>Académie de la Guyane: 1,4 M</a:t>
            </a:r>
          </a:p>
        </p:txBody>
      </p:sp>
      <p:sp>
        <p:nvSpPr>
          <p:cNvPr id="10" name="Rectangle 9">
            <a:extLst>
              <a:ext uri="{FF2B5EF4-FFF2-40B4-BE49-F238E27FC236}">
                <a16:creationId xmlns:a16="http://schemas.microsoft.com/office/drawing/2014/main" id="{F58B36DD-43EE-4779-B69A-3BF8D3FFF4C5}"/>
              </a:ext>
            </a:extLst>
          </p:cNvPr>
          <p:cNvSpPr/>
          <p:nvPr/>
        </p:nvSpPr>
        <p:spPr>
          <a:xfrm>
            <a:off x="1177231" y="1048994"/>
            <a:ext cx="3816424" cy="646331"/>
          </a:xfrm>
          <a:prstGeom prst="rect">
            <a:avLst/>
          </a:prstGeom>
          <a:solidFill>
            <a:schemeClr val="accent5">
              <a:lumMod val="60000"/>
              <a:lumOff val="40000"/>
            </a:schemeClr>
          </a:solidFill>
        </p:spPr>
        <p:txBody>
          <a:bodyPr wrap="square">
            <a:spAutoFit/>
          </a:bodyPr>
          <a:lstStyle/>
          <a:p>
            <a:r>
              <a:rPr lang="fr-FR" dirty="0"/>
              <a:t>Espaces de formation, de recherche et d'animation numérique</a:t>
            </a:r>
          </a:p>
        </p:txBody>
      </p:sp>
      <p:sp>
        <p:nvSpPr>
          <p:cNvPr id="12" name="Rectangle 11">
            <a:extLst>
              <a:ext uri="{FF2B5EF4-FFF2-40B4-BE49-F238E27FC236}">
                <a16:creationId xmlns:a16="http://schemas.microsoft.com/office/drawing/2014/main" id="{F5453997-E0ED-47AA-8335-63ACCA75BD0D}"/>
              </a:ext>
            </a:extLst>
          </p:cNvPr>
          <p:cNvSpPr/>
          <p:nvPr/>
        </p:nvSpPr>
        <p:spPr>
          <a:xfrm>
            <a:off x="165795" y="3446033"/>
            <a:ext cx="3962816" cy="369332"/>
          </a:xfrm>
          <a:prstGeom prst="rect">
            <a:avLst/>
          </a:prstGeom>
          <a:solidFill>
            <a:srgbClr val="FFFF00"/>
          </a:solidFill>
        </p:spPr>
        <p:txBody>
          <a:bodyPr wrap="none">
            <a:spAutoFit/>
          </a:bodyPr>
          <a:lstStyle/>
          <a:p>
            <a:r>
              <a:rPr lang="fr-FR" dirty="0"/>
              <a:t>Programme d'Investissement d'Avenir 2.</a:t>
            </a:r>
          </a:p>
        </p:txBody>
      </p:sp>
      <p:sp>
        <p:nvSpPr>
          <p:cNvPr id="7" name="Rectangle 6">
            <a:extLst>
              <a:ext uri="{FF2B5EF4-FFF2-40B4-BE49-F238E27FC236}">
                <a16:creationId xmlns:a16="http://schemas.microsoft.com/office/drawing/2014/main" id="{C9CE570F-22B6-4E74-92C9-7323124C8AEF}"/>
              </a:ext>
            </a:extLst>
          </p:cNvPr>
          <p:cNvSpPr/>
          <p:nvPr/>
        </p:nvSpPr>
        <p:spPr>
          <a:xfrm>
            <a:off x="99468" y="5542494"/>
            <a:ext cx="6188560" cy="1200329"/>
          </a:xfrm>
          <a:prstGeom prst="rect">
            <a:avLst/>
          </a:prstGeom>
          <a:solidFill>
            <a:srgbClr val="FF9933"/>
          </a:solidFill>
        </p:spPr>
        <p:txBody>
          <a:bodyPr wrap="square">
            <a:spAutoFit/>
          </a:bodyPr>
          <a:lstStyle/>
          <a:p>
            <a:r>
              <a:rPr lang="fr-FR" b="1" dirty="0">
                <a:solidFill>
                  <a:srgbClr val="000000"/>
                </a:solidFill>
              </a:rPr>
              <a:t>Plan numérique pour l’éducation et de la stratégie interministérielle pour les ruralités</a:t>
            </a:r>
            <a:br>
              <a:rPr lang="fr-FR" dirty="0">
                <a:solidFill>
                  <a:srgbClr val="000000"/>
                </a:solidFill>
              </a:rPr>
            </a:br>
            <a:r>
              <a:rPr lang="fr-FR" dirty="0">
                <a:solidFill>
                  <a:srgbClr val="000000"/>
                </a:solidFill>
              </a:rPr>
              <a:t>(Comité interministériel pour la ruralité du 20 mai 2016)</a:t>
            </a:r>
            <a:br>
              <a:rPr lang="fr-FR" dirty="0">
                <a:solidFill>
                  <a:srgbClr val="000000"/>
                </a:solidFill>
              </a:rPr>
            </a:br>
            <a:endParaRPr lang="fr-FR" dirty="0"/>
          </a:p>
        </p:txBody>
      </p:sp>
      <p:sp>
        <p:nvSpPr>
          <p:cNvPr id="14" name="Flèche : gauche 13">
            <a:extLst>
              <a:ext uri="{FF2B5EF4-FFF2-40B4-BE49-F238E27FC236}">
                <a16:creationId xmlns:a16="http://schemas.microsoft.com/office/drawing/2014/main" id="{C0560349-A8F1-4802-8CDA-03B45F5F5AB9}"/>
              </a:ext>
            </a:extLst>
          </p:cNvPr>
          <p:cNvSpPr/>
          <p:nvPr/>
        </p:nvSpPr>
        <p:spPr>
          <a:xfrm>
            <a:off x="5120640" y="1200150"/>
            <a:ext cx="490160" cy="172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courbe vers la gauche 14">
            <a:extLst>
              <a:ext uri="{FF2B5EF4-FFF2-40B4-BE49-F238E27FC236}">
                <a16:creationId xmlns:a16="http://schemas.microsoft.com/office/drawing/2014/main" id="{4F0C82F4-0AAD-4BF2-AB46-52F0B449DBAE}"/>
              </a:ext>
            </a:extLst>
          </p:cNvPr>
          <p:cNvSpPr/>
          <p:nvPr/>
        </p:nvSpPr>
        <p:spPr>
          <a:xfrm rot="4587390">
            <a:off x="4050559" y="1900531"/>
            <a:ext cx="601819" cy="39306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Flèche : haut 15">
            <a:extLst>
              <a:ext uri="{FF2B5EF4-FFF2-40B4-BE49-F238E27FC236}">
                <a16:creationId xmlns:a16="http://schemas.microsoft.com/office/drawing/2014/main" id="{AD37D131-B15A-4EFB-B2D3-6A440ABA1CF1}"/>
              </a:ext>
            </a:extLst>
          </p:cNvPr>
          <p:cNvSpPr/>
          <p:nvPr/>
        </p:nvSpPr>
        <p:spPr>
          <a:xfrm>
            <a:off x="2147203" y="3036680"/>
            <a:ext cx="138797" cy="2665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E60B49CB-229A-479E-98A9-863B23F9EA14}"/>
              </a:ext>
            </a:extLst>
          </p:cNvPr>
          <p:cNvSpPr/>
          <p:nvPr/>
        </p:nvSpPr>
        <p:spPr>
          <a:xfrm>
            <a:off x="4176886" y="4407701"/>
            <a:ext cx="4572000" cy="646331"/>
          </a:xfrm>
          <a:prstGeom prst="rect">
            <a:avLst/>
          </a:prstGeom>
          <a:solidFill>
            <a:schemeClr val="accent6">
              <a:lumMod val="20000"/>
              <a:lumOff val="80000"/>
            </a:schemeClr>
          </a:solidFill>
        </p:spPr>
        <p:txBody>
          <a:bodyPr>
            <a:spAutoFit/>
          </a:bodyPr>
          <a:lstStyle/>
          <a:p>
            <a:r>
              <a:rPr lang="fr-FR" dirty="0">
                <a:solidFill>
                  <a:srgbClr val="000000"/>
                </a:solidFill>
              </a:rPr>
              <a:t>Conseil des ministres du 5 avril 2017: Plan d'urgence pour la Guyane.</a:t>
            </a:r>
            <a:endParaRPr lang="fr-FR" dirty="0"/>
          </a:p>
        </p:txBody>
      </p:sp>
    </p:spTree>
    <p:extLst>
      <p:ext uri="{BB962C8B-B14F-4D97-AF65-F5344CB8AC3E}">
        <p14:creationId xmlns:p14="http://schemas.microsoft.com/office/powerpoint/2010/main" val="218802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95373"/>
            <a:ext cx="1975656" cy="1398394"/>
          </a:xfrm>
          <a:prstGeom prst="rect">
            <a:avLst/>
          </a:prstGeom>
        </p:spPr>
      </p:pic>
      <p:pic>
        <p:nvPicPr>
          <p:cNvPr id="5" name="Image 4">
            <a:hlinkClick r:id="rId4" action="ppaction://hlinkfile"/>
            <a:extLst>
              <a:ext uri="{FF2B5EF4-FFF2-40B4-BE49-F238E27FC236}">
                <a16:creationId xmlns:a16="http://schemas.microsoft.com/office/drawing/2014/main" id="{24E983AF-9932-47A0-9D3E-0CAC0B08F8B2}"/>
              </a:ext>
            </a:extLst>
          </p:cNvPr>
          <p:cNvPicPr>
            <a:picLocks noChangeAspect="1"/>
          </p:cNvPicPr>
          <p:nvPr/>
        </p:nvPicPr>
        <p:blipFill>
          <a:blip r:embed="rId5"/>
          <a:stretch>
            <a:fillRect/>
          </a:stretch>
        </p:blipFill>
        <p:spPr>
          <a:xfrm>
            <a:off x="195000" y="2846250"/>
            <a:ext cx="2601192" cy="3309498"/>
          </a:xfrm>
          <a:prstGeom prst="rect">
            <a:avLst/>
          </a:prstGeom>
        </p:spPr>
      </p:pic>
      <p:pic>
        <p:nvPicPr>
          <p:cNvPr id="6" name="Image 5">
            <a:extLst>
              <a:ext uri="{FF2B5EF4-FFF2-40B4-BE49-F238E27FC236}">
                <a16:creationId xmlns:a16="http://schemas.microsoft.com/office/drawing/2014/main" id="{976E01CD-3ACE-43DA-8900-0F24422C7E17}"/>
              </a:ext>
            </a:extLst>
          </p:cNvPr>
          <p:cNvPicPr>
            <a:picLocks noChangeAspect="1"/>
          </p:cNvPicPr>
          <p:nvPr/>
        </p:nvPicPr>
        <p:blipFill>
          <a:blip r:embed="rId6"/>
          <a:stretch>
            <a:fillRect/>
          </a:stretch>
        </p:blipFill>
        <p:spPr>
          <a:xfrm>
            <a:off x="8366760" y="0"/>
            <a:ext cx="777240" cy="869537"/>
          </a:xfrm>
          <a:prstGeom prst="rect">
            <a:avLst/>
          </a:prstGeom>
        </p:spPr>
      </p:pic>
      <p:pic>
        <p:nvPicPr>
          <p:cNvPr id="2" name="Image 1">
            <a:hlinkClick r:id="rId7" action="ppaction://hlinkfile"/>
            <a:extLst>
              <a:ext uri="{FF2B5EF4-FFF2-40B4-BE49-F238E27FC236}">
                <a16:creationId xmlns:a16="http://schemas.microsoft.com/office/drawing/2014/main" id="{5BBD797D-242C-4D14-847A-60DCDF1C9292}"/>
              </a:ext>
            </a:extLst>
          </p:cNvPr>
          <p:cNvPicPr>
            <a:picLocks noChangeAspect="1"/>
          </p:cNvPicPr>
          <p:nvPr/>
        </p:nvPicPr>
        <p:blipFill>
          <a:blip r:embed="rId8"/>
          <a:stretch>
            <a:fillRect/>
          </a:stretch>
        </p:blipFill>
        <p:spPr>
          <a:xfrm>
            <a:off x="4577226" y="869537"/>
            <a:ext cx="4178154" cy="1940099"/>
          </a:xfrm>
          <a:prstGeom prst="rect">
            <a:avLst/>
          </a:prstGeom>
        </p:spPr>
      </p:pic>
      <p:pic>
        <p:nvPicPr>
          <p:cNvPr id="7" name="Image 6">
            <a:hlinkClick r:id="rId9" action="ppaction://hlinkfile"/>
            <a:extLst>
              <a:ext uri="{FF2B5EF4-FFF2-40B4-BE49-F238E27FC236}">
                <a16:creationId xmlns:a16="http://schemas.microsoft.com/office/drawing/2014/main" id="{97D97E39-222E-4E83-9024-10EFD58C6070}"/>
              </a:ext>
            </a:extLst>
          </p:cNvPr>
          <p:cNvPicPr>
            <a:picLocks noChangeAspect="1"/>
          </p:cNvPicPr>
          <p:nvPr/>
        </p:nvPicPr>
        <p:blipFill>
          <a:blip r:embed="rId10"/>
          <a:stretch>
            <a:fillRect/>
          </a:stretch>
        </p:blipFill>
        <p:spPr>
          <a:xfrm>
            <a:off x="4096788" y="3614881"/>
            <a:ext cx="4955772" cy="1772236"/>
          </a:xfrm>
          <a:prstGeom prst="rect">
            <a:avLst/>
          </a:prstGeom>
        </p:spPr>
      </p:pic>
      <p:pic>
        <p:nvPicPr>
          <p:cNvPr id="8" name="Image 7">
            <a:extLst>
              <a:ext uri="{FF2B5EF4-FFF2-40B4-BE49-F238E27FC236}">
                <a16:creationId xmlns:a16="http://schemas.microsoft.com/office/drawing/2014/main" id="{57FE2FC8-BBD9-40EB-8128-951D10A6130E}"/>
              </a:ext>
            </a:extLst>
          </p:cNvPr>
          <p:cNvPicPr>
            <a:picLocks noChangeAspect="1"/>
          </p:cNvPicPr>
          <p:nvPr/>
        </p:nvPicPr>
        <p:blipFill>
          <a:blip r:embed="rId11"/>
          <a:stretch>
            <a:fillRect/>
          </a:stretch>
        </p:blipFill>
        <p:spPr>
          <a:xfrm>
            <a:off x="4642240" y="2996040"/>
            <a:ext cx="4048125" cy="409575"/>
          </a:xfrm>
          <a:prstGeom prst="rect">
            <a:avLst/>
          </a:prstGeom>
        </p:spPr>
      </p:pic>
      <p:pic>
        <p:nvPicPr>
          <p:cNvPr id="9" name="Image 8">
            <a:extLst>
              <a:ext uri="{FF2B5EF4-FFF2-40B4-BE49-F238E27FC236}">
                <a16:creationId xmlns:a16="http://schemas.microsoft.com/office/drawing/2014/main" id="{0C3738D7-3AE5-4AAF-9118-A65896606041}"/>
              </a:ext>
            </a:extLst>
          </p:cNvPr>
          <p:cNvPicPr>
            <a:picLocks noChangeAspect="1"/>
          </p:cNvPicPr>
          <p:nvPr/>
        </p:nvPicPr>
        <p:blipFill>
          <a:blip r:embed="rId12"/>
          <a:stretch>
            <a:fillRect/>
          </a:stretch>
        </p:blipFill>
        <p:spPr>
          <a:xfrm>
            <a:off x="165735" y="6319837"/>
            <a:ext cx="4972050" cy="390525"/>
          </a:xfrm>
          <a:prstGeom prst="rect">
            <a:avLst/>
          </a:prstGeom>
        </p:spPr>
      </p:pic>
      <p:pic>
        <p:nvPicPr>
          <p:cNvPr id="10" name="Image 9">
            <a:extLst>
              <a:ext uri="{FF2B5EF4-FFF2-40B4-BE49-F238E27FC236}">
                <a16:creationId xmlns:a16="http://schemas.microsoft.com/office/drawing/2014/main" id="{CF8A6915-094C-4F47-BCE8-92251D647F7D}"/>
              </a:ext>
            </a:extLst>
          </p:cNvPr>
          <p:cNvPicPr>
            <a:picLocks noChangeAspect="1"/>
          </p:cNvPicPr>
          <p:nvPr/>
        </p:nvPicPr>
        <p:blipFill>
          <a:blip r:embed="rId13"/>
          <a:stretch>
            <a:fillRect/>
          </a:stretch>
        </p:blipFill>
        <p:spPr>
          <a:xfrm>
            <a:off x="4096788" y="5539776"/>
            <a:ext cx="3076575" cy="428625"/>
          </a:xfrm>
          <a:prstGeom prst="rect">
            <a:avLst/>
          </a:prstGeom>
        </p:spPr>
      </p:pic>
      <p:sp>
        <p:nvSpPr>
          <p:cNvPr id="11" name="Rectangle 10">
            <a:extLst>
              <a:ext uri="{FF2B5EF4-FFF2-40B4-BE49-F238E27FC236}">
                <a16:creationId xmlns:a16="http://schemas.microsoft.com/office/drawing/2014/main" id="{AE6B4919-B925-425B-B456-101A791D5E9A}"/>
              </a:ext>
            </a:extLst>
          </p:cNvPr>
          <p:cNvSpPr/>
          <p:nvPr/>
        </p:nvSpPr>
        <p:spPr>
          <a:xfrm>
            <a:off x="1774392" y="207904"/>
            <a:ext cx="6398058" cy="369332"/>
          </a:xfrm>
          <a:prstGeom prst="rect">
            <a:avLst/>
          </a:prstGeom>
        </p:spPr>
        <p:txBody>
          <a:bodyPr wrap="square">
            <a:spAutoFit/>
          </a:bodyPr>
          <a:lstStyle/>
          <a:p>
            <a:r>
              <a:rPr lang="fr-FR" dirty="0"/>
              <a:t>Plan numérique: projet ENIR - Relance</a:t>
            </a:r>
          </a:p>
        </p:txBody>
      </p:sp>
    </p:spTree>
    <p:extLst>
      <p:ext uri="{BB962C8B-B14F-4D97-AF65-F5344CB8AC3E}">
        <p14:creationId xmlns:p14="http://schemas.microsoft.com/office/powerpoint/2010/main" val="291609178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95373"/>
            <a:ext cx="1975656" cy="1398394"/>
          </a:xfrm>
          <a:prstGeom prst="rect">
            <a:avLst/>
          </a:prstGeom>
        </p:spPr>
      </p:pic>
      <p:pic>
        <p:nvPicPr>
          <p:cNvPr id="6" name="Image 5">
            <a:extLst>
              <a:ext uri="{FF2B5EF4-FFF2-40B4-BE49-F238E27FC236}">
                <a16:creationId xmlns:a16="http://schemas.microsoft.com/office/drawing/2014/main" id="{976E01CD-3ACE-43DA-8900-0F24422C7E17}"/>
              </a:ext>
            </a:extLst>
          </p:cNvPr>
          <p:cNvPicPr>
            <a:picLocks noChangeAspect="1"/>
          </p:cNvPicPr>
          <p:nvPr/>
        </p:nvPicPr>
        <p:blipFill>
          <a:blip r:embed="rId4"/>
          <a:stretch>
            <a:fillRect/>
          </a:stretch>
        </p:blipFill>
        <p:spPr>
          <a:xfrm>
            <a:off x="8366760" y="0"/>
            <a:ext cx="777240" cy="869537"/>
          </a:xfrm>
          <a:prstGeom prst="rect">
            <a:avLst/>
          </a:prstGeom>
        </p:spPr>
      </p:pic>
      <p:sp>
        <p:nvSpPr>
          <p:cNvPr id="11" name="Rectangle 10">
            <a:extLst>
              <a:ext uri="{FF2B5EF4-FFF2-40B4-BE49-F238E27FC236}">
                <a16:creationId xmlns:a16="http://schemas.microsoft.com/office/drawing/2014/main" id="{AE6B4919-B925-425B-B456-101A791D5E9A}"/>
              </a:ext>
            </a:extLst>
          </p:cNvPr>
          <p:cNvSpPr/>
          <p:nvPr/>
        </p:nvSpPr>
        <p:spPr>
          <a:xfrm>
            <a:off x="1774392" y="207904"/>
            <a:ext cx="6398058" cy="523220"/>
          </a:xfrm>
          <a:prstGeom prst="rect">
            <a:avLst/>
          </a:prstGeom>
        </p:spPr>
        <p:txBody>
          <a:bodyPr wrap="square">
            <a:spAutoFit/>
          </a:bodyPr>
          <a:lstStyle/>
          <a:p>
            <a:r>
              <a:rPr lang="fr-FR" sz="2800" dirty="0"/>
              <a:t>Plan numérique: projet ENIR - Calendrier</a:t>
            </a:r>
          </a:p>
        </p:txBody>
      </p:sp>
      <p:sp>
        <p:nvSpPr>
          <p:cNvPr id="2" name="Rectangle 1">
            <a:extLst>
              <a:ext uri="{FF2B5EF4-FFF2-40B4-BE49-F238E27FC236}">
                <a16:creationId xmlns:a16="http://schemas.microsoft.com/office/drawing/2014/main" id="{BDE52ADA-401E-4AE9-8B4E-614E5B97EACA}"/>
              </a:ext>
            </a:extLst>
          </p:cNvPr>
          <p:cNvSpPr/>
          <p:nvPr/>
        </p:nvSpPr>
        <p:spPr>
          <a:xfrm>
            <a:off x="750711" y="936010"/>
            <a:ext cx="5680710" cy="1477328"/>
          </a:xfrm>
          <a:prstGeom prst="rect">
            <a:avLst/>
          </a:prstGeom>
        </p:spPr>
        <p:txBody>
          <a:bodyPr wrap="square">
            <a:spAutoFit/>
          </a:bodyPr>
          <a:lstStyle/>
          <a:p>
            <a:pPr marL="285750" indent="-285750">
              <a:buFont typeface="Wingdings" panose="05000000000000000000" pitchFamily="2" charset="2"/>
              <a:buChar char="Ø"/>
            </a:pPr>
            <a:r>
              <a:rPr lang="fr-FR" b="1" dirty="0">
                <a:solidFill>
                  <a:srgbClr val="000000"/>
                </a:solidFill>
              </a:rPr>
              <a:t>30 septembre 2017 :première phase de dépôt de dossier </a:t>
            </a:r>
          </a:p>
          <a:p>
            <a:pPr marL="285750" indent="-285750">
              <a:buFont typeface="Wingdings" panose="05000000000000000000" pitchFamily="2" charset="2"/>
              <a:buChar char="Ø"/>
            </a:pPr>
            <a:r>
              <a:rPr lang="fr-FR" b="1" dirty="0">
                <a:solidFill>
                  <a:srgbClr val="000000"/>
                </a:solidFill>
              </a:rPr>
              <a:t>7/8 écoles retenues ( 14 000 €) </a:t>
            </a:r>
          </a:p>
          <a:p>
            <a:pPr marL="285750" indent="-285750">
              <a:buFont typeface="Wingdings" panose="05000000000000000000" pitchFamily="2" charset="2"/>
              <a:buChar char="Ø"/>
            </a:pPr>
            <a:r>
              <a:rPr lang="fr-FR" b="1" dirty="0">
                <a:solidFill>
                  <a:srgbClr val="000000"/>
                </a:solidFill>
              </a:rPr>
              <a:t>Jury académique</a:t>
            </a:r>
            <a:br>
              <a:rPr lang="fr-FR" dirty="0">
                <a:solidFill>
                  <a:srgbClr val="000000"/>
                </a:solidFill>
              </a:rPr>
            </a:br>
            <a:endParaRPr lang="fr-FR" dirty="0"/>
          </a:p>
        </p:txBody>
      </p:sp>
      <p:sp>
        <p:nvSpPr>
          <p:cNvPr id="3" name="ZoneTexte 2">
            <a:extLst>
              <a:ext uri="{FF2B5EF4-FFF2-40B4-BE49-F238E27FC236}">
                <a16:creationId xmlns:a16="http://schemas.microsoft.com/office/drawing/2014/main" id="{0C4D60A2-365A-4809-A659-5485C6B5795C}"/>
              </a:ext>
            </a:extLst>
          </p:cNvPr>
          <p:cNvSpPr txBox="1"/>
          <p:nvPr/>
        </p:nvSpPr>
        <p:spPr>
          <a:xfrm>
            <a:off x="750711" y="2477913"/>
            <a:ext cx="8004669" cy="1744132"/>
          </a:xfrm>
          <a:prstGeom prst="rect">
            <a:avLst/>
          </a:prstGeom>
          <a:solidFill>
            <a:srgbClr val="FFFF00"/>
          </a:solidFill>
        </p:spPr>
        <p:txBody>
          <a:bodyPr wrap="square" rtlCol="0">
            <a:spAutoFit/>
          </a:bodyPr>
          <a:lstStyle/>
          <a:p>
            <a:r>
              <a:rPr lang="fr-FR" dirty="0"/>
              <a:t>Montsinéry-Tonnegrande ( EEPU Léopold HEDER)</a:t>
            </a:r>
          </a:p>
          <a:p>
            <a:r>
              <a:rPr lang="fr-FR" dirty="0"/>
              <a:t>Matoury ( GS Maurice BELLONY )</a:t>
            </a:r>
          </a:p>
          <a:p>
            <a:r>
              <a:rPr lang="fr-FR" dirty="0"/>
              <a:t>Roura ( EE Augustine DUCHANGE)</a:t>
            </a:r>
          </a:p>
          <a:p>
            <a:r>
              <a:rPr lang="fr-FR" dirty="0"/>
              <a:t>Kourou ( EEPU Emile NEZES )</a:t>
            </a:r>
          </a:p>
          <a:p>
            <a:r>
              <a:rPr lang="fr-FR" dirty="0"/>
              <a:t>Saint-Laurent du Maroni ( EE Rudolph BISWANE/EE Solange HULIC/ EE Rosa PARKS )</a:t>
            </a:r>
          </a:p>
          <a:p>
            <a:endParaRPr lang="fr-FR" dirty="0"/>
          </a:p>
        </p:txBody>
      </p:sp>
    </p:spTree>
    <p:extLst>
      <p:ext uri="{BB962C8B-B14F-4D97-AF65-F5344CB8AC3E}">
        <p14:creationId xmlns:p14="http://schemas.microsoft.com/office/powerpoint/2010/main" val="314898475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95373"/>
            <a:ext cx="1975656" cy="1398394"/>
          </a:xfrm>
          <a:prstGeom prst="rect">
            <a:avLst/>
          </a:prstGeom>
        </p:spPr>
      </p:pic>
      <p:pic>
        <p:nvPicPr>
          <p:cNvPr id="6" name="Image 5">
            <a:extLst>
              <a:ext uri="{FF2B5EF4-FFF2-40B4-BE49-F238E27FC236}">
                <a16:creationId xmlns:a16="http://schemas.microsoft.com/office/drawing/2014/main" id="{976E01CD-3ACE-43DA-8900-0F24422C7E17}"/>
              </a:ext>
            </a:extLst>
          </p:cNvPr>
          <p:cNvPicPr>
            <a:picLocks noChangeAspect="1"/>
          </p:cNvPicPr>
          <p:nvPr/>
        </p:nvPicPr>
        <p:blipFill>
          <a:blip r:embed="rId4"/>
          <a:stretch>
            <a:fillRect/>
          </a:stretch>
        </p:blipFill>
        <p:spPr>
          <a:xfrm>
            <a:off x="8366760" y="0"/>
            <a:ext cx="777240" cy="869537"/>
          </a:xfrm>
          <a:prstGeom prst="rect">
            <a:avLst/>
          </a:prstGeom>
        </p:spPr>
      </p:pic>
      <p:sp>
        <p:nvSpPr>
          <p:cNvPr id="11" name="Rectangle 10">
            <a:extLst>
              <a:ext uri="{FF2B5EF4-FFF2-40B4-BE49-F238E27FC236}">
                <a16:creationId xmlns:a16="http://schemas.microsoft.com/office/drawing/2014/main" id="{AE6B4919-B925-425B-B456-101A791D5E9A}"/>
              </a:ext>
            </a:extLst>
          </p:cNvPr>
          <p:cNvSpPr/>
          <p:nvPr/>
        </p:nvSpPr>
        <p:spPr>
          <a:xfrm>
            <a:off x="1774392" y="207904"/>
            <a:ext cx="6398058" cy="523220"/>
          </a:xfrm>
          <a:prstGeom prst="rect">
            <a:avLst/>
          </a:prstGeom>
        </p:spPr>
        <p:txBody>
          <a:bodyPr wrap="square">
            <a:spAutoFit/>
          </a:bodyPr>
          <a:lstStyle/>
          <a:p>
            <a:r>
              <a:rPr lang="fr-FR" sz="2800" dirty="0"/>
              <a:t>Plan numérique: projet ENIR - Relance</a:t>
            </a:r>
          </a:p>
        </p:txBody>
      </p:sp>
      <p:sp>
        <p:nvSpPr>
          <p:cNvPr id="3" name="Rectangle 2">
            <a:extLst>
              <a:ext uri="{FF2B5EF4-FFF2-40B4-BE49-F238E27FC236}">
                <a16:creationId xmlns:a16="http://schemas.microsoft.com/office/drawing/2014/main" id="{5F96847A-8935-4AD2-AF50-1B17EA38766E}"/>
              </a:ext>
            </a:extLst>
          </p:cNvPr>
          <p:cNvSpPr/>
          <p:nvPr/>
        </p:nvSpPr>
        <p:spPr>
          <a:xfrm>
            <a:off x="257175" y="1224725"/>
            <a:ext cx="8629650" cy="6432530"/>
          </a:xfrm>
          <a:prstGeom prst="rect">
            <a:avLst/>
          </a:prstGeom>
        </p:spPr>
        <p:txBody>
          <a:bodyPr wrap="square">
            <a:spAutoFit/>
          </a:bodyPr>
          <a:lstStyle/>
          <a:p>
            <a:r>
              <a:rPr lang="fr-FR" sz="2000" dirty="0">
                <a:solidFill>
                  <a:srgbClr val="002060"/>
                </a:solidFill>
              </a:rPr>
              <a:t>L'adjoint au directeur de la DNE m'a informé que le projet ENIR  « Ecoles Numériques Innovantes et Rurales » a été confirmé lors du COPIL INEE qui s'est tenu fin mars.</a:t>
            </a:r>
            <a:br>
              <a:rPr lang="fr-FR" sz="2000" dirty="0">
                <a:solidFill>
                  <a:srgbClr val="002060"/>
                </a:solidFill>
              </a:rPr>
            </a:br>
            <a:r>
              <a:rPr lang="fr-FR" sz="2000" dirty="0">
                <a:solidFill>
                  <a:srgbClr val="002060"/>
                </a:solidFill>
              </a:rPr>
              <a:t>Les conditions restent les mêmes pour la Guyane,  soit 1</a:t>
            </a:r>
            <a:r>
              <a:rPr lang="fr-FR" sz="2000" b="1" dirty="0">
                <a:solidFill>
                  <a:srgbClr val="002060"/>
                </a:solidFill>
              </a:rPr>
              <a:t>4000 euros max par école,</a:t>
            </a:r>
            <a:r>
              <a:rPr lang="fr-FR" sz="2000" dirty="0">
                <a:solidFill>
                  <a:srgbClr val="002060"/>
                </a:solidFill>
              </a:rPr>
              <a:t> avec une </a:t>
            </a:r>
            <a:r>
              <a:rPr lang="fr-FR" sz="2000" b="1" dirty="0">
                <a:solidFill>
                  <a:srgbClr val="002060"/>
                </a:solidFill>
              </a:rPr>
              <a:t>prise en charge à 100%</a:t>
            </a:r>
            <a:r>
              <a:rPr lang="fr-FR" sz="2000" dirty="0">
                <a:solidFill>
                  <a:srgbClr val="002060"/>
                </a:solidFill>
              </a:rPr>
              <a:t> de l'état, pour une enveloppe globale de </a:t>
            </a:r>
            <a:r>
              <a:rPr lang="fr-FR" sz="2000" b="1" dirty="0">
                <a:solidFill>
                  <a:srgbClr val="002060"/>
                </a:solidFill>
              </a:rPr>
              <a:t>1,4M euros</a:t>
            </a:r>
            <a:r>
              <a:rPr lang="fr-FR" sz="2000" dirty="0">
                <a:solidFill>
                  <a:srgbClr val="002060"/>
                </a:solidFill>
              </a:rPr>
              <a:t>.</a:t>
            </a:r>
            <a:br>
              <a:rPr lang="fr-FR" sz="2000" dirty="0">
                <a:solidFill>
                  <a:srgbClr val="002060"/>
                </a:solidFill>
              </a:rPr>
            </a:br>
            <a:r>
              <a:rPr lang="fr-FR" sz="2000" dirty="0">
                <a:solidFill>
                  <a:srgbClr val="002060"/>
                </a:solidFill>
              </a:rPr>
              <a:t>La préfiguration concernant les huit écoles candidates en septembre se fera en 2018. La phase 2 pour les 92 écoles restantes sera étalée sur 2018 (vague 2) et sur 2019 (vague 3).</a:t>
            </a:r>
            <a:br>
              <a:rPr lang="fr-FR" sz="2000" dirty="0">
                <a:solidFill>
                  <a:srgbClr val="002060"/>
                </a:solidFill>
              </a:rPr>
            </a:br>
            <a:r>
              <a:rPr lang="fr-FR" sz="2000" dirty="0">
                <a:solidFill>
                  <a:srgbClr val="002060"/>
                </a:solidFill>
              </a:rPr>
              <a:t>Il nous faut anticiper la vague 2 et par conséquent mobiliser, les circonscriptions et les écoles en vue de l’élaboration des dossiers de candidature à partir de projets territoriaux construits conjointement avec les collectivités territoriales concernées portant les projets pédagogiques et éducatifs des écoles (un projet pour plusieurs écoles, par commune, par groupement de communes,...).</a:t>
            </a:r>
            <a:br>
              <a:rPr lang="fr-FR" sz="2000" dirty="0">
                <a:solidFill>
                  <a:srgbClr val="002060"/>
                </a:solidFill>
              </a:rPr>
            </a:br>
            <a:r>
              <a:rPr lang="fr-FR" sz="2000" dirty="0">
                <a:solidFill>
                  <a:srgbClr val="002060"/>
                </a:solidFill>
              </a:rPr>
              <a:t>L’objectif est de présenter le maximum d’écoles pour la vague 2 (plus de 50 écoles sur les 92),  le reste sera reporté en vague 3. Je rappelle que seule la commune de Cayenne n’est pas éligible.</a:t>
            </a:r>
            <a:br>
              <a:rPr lang="fr-FR" dirty="0"/>
            </a:br>
            <a:br>
              <a:rPr lang="fr-FR" dirty="0"/>
            </a:br>
            <a:br>
              <a:rPr lang="fr-FR" dirty="0"/>
            </a:br>
            <a:br>
              <a:rPr lang="fr-FR" dirty="0"/>
            </a:br>
            <a:endParaRPr lang="fr-FR" dirty="0"/>
          </a:p>
        </p:txBody>
      </p:sp>
    </p:spTree>
    <p:extLst>
      <p:ext uri="{BB962C8B-B14F-4D97-AF65-F5344CB8AC3E}">
        <p14:creationId xmlns:p14="http://schemas.microsoft.com/office/powerpoint/2010/main" val="14224509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95373"/>
            <a:ext cx="1975656" cy="1398394"/>
          </a:xfrm>
          <a:prstGeom prst="rect">
            <a:avLst/>
          </a:prstGeom>
        </p:spPr>
      </p:pic>
      <p:pic>
        <p:nvPicPr>
          <p:cNvPr id="6" name="Image 5">
            <a:extLst>
              <a:ext uri="{FF2B5EF4-FFF2-40B4-BE49-F238E27FC236}">
                <a16:creationId xmlns:a16="http://schemas.microsoft.com/office/drawing/2014/main" id="{976E01CD-3ACE-43DA-8900-0F24422C7E17}"/>
              </a:ext>
            </a:extLst>
          </p:cNvPr>
          <p:cNvPicPr>
            <a:picLocks noChangeAspect="1"/>
          </p:cNvPicPr>
          <p:nvPr/>
        </p:nvPicPr>
        <p:blipFill>
          <a:blip r:embed="rId4"/>
          <a:stretch>
            <a:fillRect/>
          </a:stretch>
        </p:blipFill>
        <p:spPr>
          <a:xfrm>
            <a:off x="8366760" y="0"/>
            <a:ext cx="777240" cy="869537"/>
          </a:xfrm>
          <a:prstGeom prst="rect">
            <a:avLst/>
          </a:prstGeom>
        </p:spPr>
      </p:pic>
      <p:sp>
        <p:nvSpPr>
          <p:cNvPr id="11" name="Rectangle 10">
            <a:extLst>
              <a:ext uri="{FF2B5EF4-FFF2-40B4-BE49-F238E27FC236}">
                <a16:creationId xmlns:a16="http://schemas.microsoft.com/office/drawing/2014/main" id="{AE6B4919-B925-425B-B456-101A791D5E9A}"/>
              </a:ext>
            </a:extLst>
          </p:cNvPr>
          <p:cNvSpPr/>
          <p:nvPr/>
        </p:nvSpPr>
        <p:spPr>
          <a:xfrm>
            <a:off x="1495596" y="207904"/>
            <a:ext cx="6676854" cy="523220"/>
          </a:xfrm>
          <a:prstGeom prst="rect">
            <a:avLst/>
          </a:prstGeom>
        </p:spPr>
        <p:txBody>
          <a:bodyPr wrap="square">
            <a:spAutoFit/>
          </a:bodyPr>
          <a:lstStyle/>
          <a:p>
            <a:r>
              <a:rPr lang="fr-FR" sz="2800" dirty="0"/>
              <a:t>Plan numérique: projet ENIR - Equipements</a:t>
            </a:r>
          </a:p>
        </p:txBody>
      </p:sp>
      <p:sp>
        <p:nvSpPr>
          <p:cNvPr id="2" name="Rectangle 1">
            <a:extLst>
              <a:ext uri="{FF2B5EF4-FFF2-40B4-BE49-F238E27FC236}">
                <a16:creationId xmlns:a16="http://schemas.microsoft.com/office/drawing/2014/main" id="{BDE52ADA-401E-4AE9-8B4E-614E5B97EACA}"/>
              </a:ext>
            </a:extLst>
          </p:cNvPr>
          <p:cNvSpPr/>
          <p:nvPr/>
        </p:nvSpPr>
        <p:spPr>
          <a:xfrm>
            <a:off x="2286000" y="3162110"/>
            <a:ext cx="5680710" cy="646331"/>
          </a:xfrm>
          <a:prstGeom prst="rect">
            <a:avLst/>
          </a:prstGeom>
        </p:spPr>
        <p:txBody>
          <a:bodyPr wrap="square">
            <a:spAutoFit/>
          </a:bodyPr>
          <a:lstStyle/>
          <a:p>
            <a:br>
              <a:rPr lang="fr-FR" dirty="0">
                <a:solidFill>
                  <a:srgbClr val="000000"/>
                </a:solidFill>
              </a:rPr>
            </a:br>
            <a:endParaRPr lang="fr-FR" dirty="0"/>
          </a:p>
        </p:txBody>
      </p:sp>
      <p:sp>
        <p:nvSpPr>
          <p:cNvPr id="3" name="Rectangle 2">
            <a:extLst>
              <a:ext uri="{FF2B5EF4-FFF2-40B4-BE49-F238E27FC236}">
                <a16:creationId xmlns:a16="http://schemas.microsoft.com/office/drawing/2014/main" id="{9EB5A4A2-561B-4EC4-8E95-4F12C090E062}"/>
              </a:ext>
            </a:extLst>
          </p:cNvPr>
          <p:cNvSpPr/>
          <p:nvPr/>
        </p:nvSpPr>
        <p:spPr>
          <a:xfrm>
            <a:off x="320040" y="1172814"/>
            <a:ext cx="8435340" cy="1077218"/>
          </a:xfrm>
          <a:prstGeom prst="rect">
            <a:avLst/>
          </a:prstGeom>
        </p:spPr>
        <p:txBody>
          <a:bodyPr wrap="square">
            <a:spAutoFit/>
          </a:bodyPr>
          <a:lstStyle/>
          <a:p>
            <a:br>
              <a:rPr lang="fr-FR" sz="2800" dirty="0">
                <a:solidFill>
                  <a:srgbClr val="000000"/>
                </a:solidFill>
              </a:rPr>
            </a:br>
            <a:br>
              <a:rPr lang="fr-FR" dirty="0">
                <a:solidFill>
                  <a:srgbClr val="000000"/>
                </a:solidFill>
              </a:rPr>
            </a:br>
            <a:endParaRPr lang="fr-FR" dirty="0"/>
          </a:p>
        </p:txBody>
      </p:sp>
      <p:sp>
        <p:nvSpPr>
          <p:cNvPr id="5" name="ZoneTexte 4">
            <a:extLst>
              <a:ext uri="{FF2B5EF4-FFF2-40B4-BE49-F238E27FC236}">
                <a16:creationId xmlns:a16="http://schemas.microsoft.com/office/drawing/2014/main" id="{CB5E6C07-68F6-468B-8C5B-CC4737596C2C}"/>
              </a:ext>
            </a:extLst>
          </p:cNvPr>
          <p:cNvSpPr txBox="1"/>
          <p:nvPr/>
        </p:nvSpPr>
        <p:spPr>
          <a:xfrm rot="20590144">
            <a:off x="320040" y="3414892"/>
            <a:ext cx="3747911" cy="369332"/>
          </a:xfrm>
          <a:prstGeom prst="rect">
            <a:avLst/>
          </a:prstGeom>
          <a:solidFill>
            <a:schemeClr val="accent4">
              <a:lumMod val="40000"/>
              <a:lumOff val="60000"/>
            </a:schemeClr>
          </a:solidFill>
        </p:spPr>
        <p:txBody>
          <a:bodyPr wrap="square" rtlCol="0">
            <a:spAutoFit/>
          </a:bodyPr>
          <a:lstStyle/>
          <a:p>
            <a:r>
              <a:rPr lang="fr-FR" dirty="0">
                <a:solidFill>
                  <a:srgbClr val="000000"/>
                </a:solidFill>
              </a:rPr>
              <a:t>Equipements numériques de la classe </a:t>
            </a:r>
            <a:endParaRPr lang="fr-FR" dirty="0"/>
          </a:p>
        </p:txBody>
      </p:sp>
      <p:sp>
        <p:nvSpPr>
          <p:cNvPr id="7" name="ZoneTexte 6">
            <a:extLst>
              <a:ext uri="{FF2B5EF4-FFF2-40B4-BE49-F238E27FC236}">
                <a16:creationId xmlns:a16="http://schemas.microsoft.com/office/drawing/2014/main" id="{77705257-77F6-4FB6-9227-01ADBB6143E4}"/>
              </a:ext>
            </a:extLst>
          </p:cNvPr>
          <p:cNvSpPr txBox="1"/>
          <p:nvPr/>
        </p:nvSpPr>
        <p:spPr>
          <a:xfrm>
            <a:off x="4876192" y="3961638"/>
            <a:ext cx="3567289" cy="646331"/>
          </a:xfrm>
          <a:prstGeom prst="rect">
            <a:avLst/>
          </a:prstGeom>
          <a:solidFill>
            <a:schemeClr val="accent6">
              <a:lumMod val="40000"/>
              <a:lumOff val="60000"/>
            </a:schemeClr>
          </a:solidFill>
        </p:spPr>
        <p:txBody>
          <a:bodyPr wrap="square" rtlCol="0">
            <a:spAutoFit/>
          </a:bodyPr>
          <a:lstStyle/>
          <a:p>
            <a:r>
              <a:rPr lang="fr-FR" dirty="0"/>
              <a:t>Equipements des élèves avec une solution type classe mobile </a:t>
            </a:r>
          </a:p>
        </p:txBody>
      </p:sp>
      <p:sp>
        <p:nvSpPr>
          <p:cNvPr id="9" name="ZoneTexte 8">
            <a:extLst>
              <a:ext uri="{FF2B5EF4-FFF2-40B4-BE49-F238E27FC236}">
                <a16:creationId xmlns:a16="http://schemas.microsoft.com/office/drawing/2014/main" id="{454C22E4-800E-4F55-97F6-6F697BB5AF03}"/>
              </a:ext>
            </a:extLst>
          </p:cNvPr>
          <p:cNvSpPr txBox="1"/>
          <p:nvPr/>
        </p:nvSpPr>
        <p:spPr>
          <a:xfrm rot="1086229">
            <a:off x="4244199" y="5116369"/>
            <a:ext cx="3239911" cy="646331"/>
          </a:xfrm>
          <a:prstGeom prst="rect">
            <a:avLst/>
          </a:prstGeom>
          <a:solidFill>
            <a:schemeClr val="bg1">
              <a:lumMod val="85000"/>
            </a:schemeClr>
          </a:solidFill>
        </p:spPr>
        <p:txBody>
          <a:bodyPr wrap="square" rtlCol="0">
            <a:spAutoFit/>
          </a:bodyPr>
          <a:lstStyle/>
          <a:p>
            <a:r>
              <a:rPr lang="fr-FR" dirty="0"/>
              <a:t>Equipements numériques de l’école</a:t>
            </a:r>
          </a:p>
        </p:txBody>
      </p:sp>
      <p:sp>
        <p:nvSpPr>
          <p:cNvPr id="12" name="ZoneTexte 11">
            <a:extLst>
              <a:ext uri="{FF2B5EF4-FFF2-40B4-BE49-F238E27FC236}">
                <a16:creationId xmlns:a16="http://schemas.microsoft.com/office/drawing/2014/main" id="{BDCC1990-947C-45F3-B516-8C35B13C36A6}"/>
              </a:ext>
            </a:extLst>
          </p:cNvPr>
          <p:cNvSpPr txBox="1"/>
          <p:nvPr/>
        </p:nvSpPr>
        <p:spPr>
          <a:xfrm rot="1585103">
            <a:off x="5100410" y="1882833"/>
            <a:ext cx="3567289" cy="923330"/>
          </a:xfrm>
          <a:prstGeom prst="rect">
            <a:avLst/>
          </a:prstGeom>
          <a:solidFill>
            <a:schemeClr val="accent5">
              <a:lumMod val="20000"/>
              <a:lumOff val="80000"/>
            </a:schemeClr>
          </a:solidFill>
        </p:spPr>
        <p:txBody>
          <a:bodyPr wrap="square" rtlCol="0">
            <a:spAutoFit/>
          </a:bodyPr>
          <a:lstStyle/>
          <a:p>
            <a:r>
              <a:rPr lang="fr-FR" dirty="0"/>
              <a:t>Services numériques permettant les échanges entre les enseignants, élèves et parents</a:t>
            </a:r>
          </a:p>
        </p:txBody>
      </p:sp>
      <p:sp>
        <p:nvSpPr>
          <p:cNvPr id="13" name="Rectangle 12">
            <a:extLst>
              <a:ext uri="{FF2B5EF4-FFF2-40B4-BE49-F238E27FC236}">
                <a16:creationId xmlns:a16="http://schemas.microsoft.com/office/drawing/2014/main" id="{05741375-E760-4752-B402-4B455EB8EF91}"/>
              </a:ext>
            </a:extLst>
          </p:cNvPr>
          <p:cNvSpPr/>
          <p:nvPr/>
        </p:nvSpPr>
        <p:spPr>
          <a:xfrm rot="20605871">
            <a:off x="264786" y="1508010"/>
            <a:ext cx="4572000" cy="646331"/>
          </a:xfrm>
          <a:prstGeom prst="rect">
            <a:avLst/>
          </a:prstGeom>
          <a:solidFill>
            <a:srgbClr val="FFFF00"/>
          </a:solidFill>
        </p:spPr>
        <p:txBody>
          <a:bodyPr>
            <a:spAutoFit/>
          </a:bodyPr>
          <a:lstStyle/>
          <a:p>
            <a:r>
              <a:rPr lang="fr-FR" dirty="0"/>
              <a:t>Services nécessaires au déploiement des usages numériques en classe.</a:t>
            </a:r>
          </a:p>
        </p:txBody>
      </p:sp>
      <p:pic>
        <p:nvPicPr>
          <p:cNvPr id="14" name="Image 13">
            <a:extLst>
              <a:ext uri="{FF2B5EF4-FFF2-40B4-BE49-F238E27FC236}">
                <a16:creationId xmlns:a16="http://schemas.microsoft.com/office/drawing/2014/main" id="{F6A1D4FD-14A4-4C90-B209-EF335796D684}"/>
              </a:ext>
            </a:extLst>
          </p:cNvPr>
          <p:cNvPicPr>
            <a:picLocks noChangeAspect="1"/>
          </p:cNvPicPr>
          <p:nvPr/>
        </p:nvPicPr>
        <p:blipFill>
          <a:blip r:embed="rId5"/>
          <a:stretch>
            <a:fillRect/>
          </a:stretch>
        </p:blipFill>
        <p:spPr>
          <a:xfrm rot="20618736">
            <a:off x="1556145" y="4016909"/>
            <a:ext cx="748924" cy="559234"/>
          </a:xfrm>
          <a:prstGeom prst="rect">
            <a:avLst/>
          </a:prstGeom>
        </p:spPr>
      </p:pic>
      <p:pic>
        <p:nvPicPr>
          <p:cNvPr id="15" name="Image 14">
            <a:extLst>
              <a:ext uri="{FF2B5EF4-FFF2-40B4-BE49-F238E27FC236}">
                <a16:creationId xmlns:a16="http://schemas.microsoft.com/office/drawing/2014/main" id="{B099137A-D0B9-479F-939C-2B8ECD327444}"/>
              </a:ext>
            </a:extLst>
          </p:cNvPr>
          <p:cNvPicPr>
            <a:picLocks noChangeAspect="1"/>
          </p:cNvPicPr>
          <p:nvPr/>
        </p:nvPicPr>
        <p:blipFill>
          <a:blip r:embed="rId6"/>
          <a:stretch>
            <a:fillRect/>
          </a:stretch>
        </p:blipFill>
        <p:spPr>
          <a:xfrm>
            <a:off x="6795416" y="5720539"/>
            <a:ext cx="542857" cy="352381"/>
          </a:xfrm>
          <a:prstGeom prst="rect">
            <a:avLst/>
          </a:prstGeom>
        </p:spPr>
      </p:pic>
      <p:pic>
        <p:nvPicPr>
          <p:cNvPr id="16" name="Image 15">
            <a:extLst>
              <a:ext uri="{FF2B5EF4-FFF2-40B4-BE49-F238E27FC236}">
                <a16:creationId xmlns:a16="http://schemas.microsoft.com/office/drawing/2014/main" id="{3831480B-51E4-4558-9B2E-20A09A382A33}"/>
              </a:ext>
            </a:extLst>
          </p:cNvPr>
          <p:cNvPicPr>
            <a:picLocks noChangeAspect="1"/>
          </p:cNvPicPr>
          <p:nvPr/>
        </p:nvPicPr>
        <p:blipFill>
          <a:blip r:embed="rId7"/>
          <a:stretch>
            <a:fillRect/>
          </a:stretch>
        </p:blipFill>
        <p:spPr>
          <a:xfrm rot="524591">
            <a:off x="7710348" y="4770133"/>
            <a:ext cx="575266" cy="594900"/>
          </a:xfrm>
          <a:prstGeom prst="rect">
            <a:avLst/>
          </a:prstGeom>
        </p:spPr>
      </p:pic>
      <p:pic>
        <p:nvPicPr>
          <p:cNvPr id="17" name="Image 16">
            <a:extLst>
              <a:ext uri="{FF2B5EF4-FFF2-40B4-BE49-F238E27FC236}">
                <a16:creationId xmlns:a16="http://schemas.microsoft.com/office/drawing/2014/main" id="{88CDB9CE-D969-4A7C-B656-C5A9F5066575}"/>
              </a:ext>
            </a:extLst>
          </p:cNvPr>
          <p:cNvPicPr>
            <a:picLocks noChangeAspect="1"/>
          </p:cNvPicPr>
          <p:nvPr/>
        </p:nvPicPr>
        <p:blipFill>
          <a:blip r:embed="rId8"/>
          <a:stretch>
            <a:fillRect/>
          </a:stretch>
        </p:blipFill>
        <p:spPr>
          <a:xfrm rot="20372292">
            <a:off x="2851333" y="3527196"/>
            <a:ext cx="1140458" cy="611674"/>
          </a:xfrm>
          <a:prstGeom prst="rect">
            <a:avLst/>
          </a:prstGeom>
        </p:spPr>
      </p:pic>
      <p:pic>
        <p:nvPicPr>
          <p:cNvPr id="18" name="Image 17">
            <a:extLst>
              <a:ext uri="{FF2B5EF4-FFF2-40B4-BE49-F238E27FC236}">
                <a16:creationId xmlns:a16="http://schemas.microsoft.com/office/drawing/2014/main" id="{8BEAA6EF-F27F-4038-8948-9A6BF36EC4C5}"/>
              </a:ext>
            </a:extLst>
          </p:cNvPr>
          <p:cNvPicPr>
            <a:picLocks noChangeAspect="1"/>
          </p:cNvPicPr>
          <p:nvPr/>
        </p:nvPicPr>
        <p:blipFill>
          <a:blip r:embed="rId9"/>
          <a:stretch>
            <a:fillRect/>
          </a:stretch>
        </p:blipFill>
        <p:spPr>
          <a:xfrm>
            <a:off x="5019755" y="5487653"/>
            <a:ext cx="1057748" cy="585267"/>
          </a:xfrm>
          <a:prstGeom prst="rect">
            <a:avLst/>
          </a:prstGeom>
        </p:spPr>
      </p:pic>
    </p:spTree>
    <p:extLst>
      <p:ext uri="{BB962C8B-B14F-4D97-AF65-F5344CB8AC3E}">
        <p14:creationId xmlns:p14="http://schemas.microsoft.com/office/powerpoint/2010/main" val="385904026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95373"/>
            <a:ext cx="1975656" cy="1398394"/>
          </a:xfrm>
          <a:prstGeom prst="rect">
            <a:avLst/>
          </a:prstGeom>
        </p:spPr>
      </p:pic>
      <p:pic>
        <p:nvPicPr>
          <p:cNvPr id="6" name="Image 5">
            <a:extLst>
              <a:ext uri="{FF2B5EF4-FFF2-40B4-BE49-F238E27FC236}">
                <a16:creationId xmlns:a16="http://schemas.microsoft.com/office/drawing/2014/main" id="{976E01CD-3ACE-43DA-8900-0F24422C7E17}"/>
              </a:ext>
            </a:extLst>
          </p:cNvPr>
          <p:cNvPicPr>
            <a:picLocks noChangeAspect="1"/>
          </p:cNvPicPr>
          <p:nvPr/>
        </p:nvPicPr>
        <p:blipFill>
          <a:blip r:embed="rId4"/>
          <a:stretch>
            <a:fillRect/>
          </a:stretch>
        </p:blipFill>
        <p:spPr>
          <a:xfrm>
            <a:off x="8366760" y="0"/>
            <a:ext cx="777240" cy="869537"/>
          </a:xfrm>
          <a:prstGeom prst="rect">
            <a:avLst/>
          </a:prstGeom>
        </p:spPr>
      </p:pic>
      <p:sp>
        <p:nvSpPr>
          <p:cNvPr id="11" name="Rectangle 10">
            <a:extLst>
              <a:ext uri="{FF2B5EF4-FFF2-40B4-BE49-F238E27FC236}">
                <a16:creationId xmlns:a16="http://schemas.microsoft.com/office/drawing/2014/main" id="{AE6B4919-B925-425B-B456-101A791D5E9A}"/>
              </a:ext>
            </a:extLst>
          </p:cNvPr>
          <p:cNvSpPr/>
          <p:nvPr/>
        </p:nvSpPr>
        <p:spPr>
          <a:xfrm>
            <a:off x="1495596" y="207904"/>
            <a:ext cx="6676854" cy="523220"/>
          </a:xfrm>
          <a:prstGeom prst="rect">
            <a:avLst/>
          </a:prstGeom>
        </p:spPr>
        <p:txBody>
          <a:bodyPr wrap="square">
            <a:spAutoFit/>
          </a:bodyPr>
          <a:lstStyle/>
          <a:p>
            <a:r>
              <a:rPr lang="fr-FR" sz="2800" dirty="0"/>
              <a:t>Plan numérique: projet ENIR - Dossier</a:t>
            </a:r>
          </a:p>
        </p:txBody>
      </p:sp>
      <p:sp>
        <p:nvSpPr>
          <p:cNvPr id="2" name="Rectangle 1">
            <a:extLst>
              <a:ext uri="{FF2B5EF4-FFF2-40B4-BE49-F238E27FC236}">
                <a16:creationId xmlns:a16="http://schemas.microsoft.com/office/drawing/2014/main" id="{BDE52ADA-401E-4AE9-8B4E-614E5B97EACA}"/>
              </a:ext>
            </a:extLst>
          </p:cNvPr>
          <p:cNvSpPr/>
          <p:nvPr/>
        </p:nvSpPr>
        <p:spPr>
          <a:xfrm>
            <a:off x="2286000" y="2967334"/>
            <a:ext cx="5680710" cy="646331"/>
          </a:xfrm>
          <a:prstGeom prst="rect">
            <a:avLst/>
          </a:prstGeom>
        </p:spPr>
        <p:txBody>
          <a:bodyPr wrap="square">
            <a:spAutoFit/>
          </a:bodyPr>
          <a:lstStyle/>
          <a:p>
            <a:br>
              <a:rPr lang="fr-FR" dirty="0">
                <a:solidFill>
                  <a:srgbClr val="000000"/>
                </a:solidFill>
              </a:rPr>
            </a:br>
            <a:endParaRPr lang="fr-FR" dirty="0"/>
          </a:p>
        </p:txBody>
      </p:sp>
      <p:sp>
        <p:nvSpPr>
          <p:cNvPr id="5" name="Rectangle 4">
            <a:extLst>
              <a:ext uri="{FF2B5EF4-FFF2-40B4-BE49-F238E27FC236}">
                <a16:creationId xmlns:a16="http://schemas.microsoft.com/office/drawing/2014/main" id="{FEE02D3F-06A8-44D8-AFE2-DBD02774A9E7}"/>
              </a:ext>
            </a:extLst>
          </p:cNvPr>
          <p:cNvSpPr/>
          <p:nvPr/>
        </p:nvSpPr>
        <p:spPr>
          <a:xfrm>
            <a:off x="398316" y="1582340"/>
            <a:ext cx="8332470" cy="4370427"/>
          </a:xfrm>
          <a:prstGeom prst="rect">
            <a:avLst/>
          </a:prstGeom>
        </p:spPr>
        <p:txBody>
          <a:bodyPr wrap="square">
            <a:spAutoFit/>
          </a:bodyPr>
          <a:lstStyle/>
          <a:p>
            <a:r>
              <a:rPr lang="fr-FR" sz="2000" dirty="0">
                <a:solidFill>
                  <a:srgbClr val="000000"/>
                </a:solidFill>
              </a:rPr>
              <a:t>- Le projet pédagogique ou éducatif innovant porté par les équipes pédagogiques.</a:t>
            </a:r>
            <a:br>
              <a:rPr lang="fr-FR" sz="2000" dirty="0">
                <a:solidFill>
                  <a:srgbClr val="000000"/>
                </a:solidFill>
              </a:rPr>
            </a:br>
            <a:r>
              <a:rPr lang="fr-FR" sz="2000" dirty="0">
                <a:solidFill>
                  <a:srgbClr val="000000"/>
                </a:solidFill>
              </a:rPr>
              <a:t>- le diagnostic partagé des acteurs locaux sur les moyens nécessaires pour sa mise en œuvre (élus,</a:t>
            </a:r>
            <a:br>
              <a:rPr lang="fr-FR" sz="2000" dirty="0">
                <a:solidFill>
                  <a:srgbClr val="000000"/>
                </a:solidFill>
              </a:rPr>
            </a:br>
            <a:r>
              <a:rPr lang="fr-FR" sz="2000" dirty="0">
                <a:solidFill>
                  <a:srgbClr val="000000"/>
                </a:solidFill>
              </a:rPr>
              <a:t>enseignants, IEN).</a:t>
            </a:r>
            <a:br>
              <a:rPr lang="fr-FR" sz="2000" dirty="0">
                <a:solidFill>
                  <a:srgbClr val="000000"/>
                </a:solidFill>
              </a:rPr>
            </a:br>
            <a:r>
              <a:rPr lang="fr-FR" sz="2000" dirty="0">
                <a:solidFill>
                  <a:srgbClr val="000000"/>
                </a:solidFill>
              </a:rPr>
              <a:t>- si nécessaire, les objectifs du projet territorial auquel s’intègre le projet.</a:t>
            </a:r>
            <a:br>
              <a:rPr lang="fr-FR" sz="2000" dirty="0">
                <a:solidFill>
                  <a:srgbClr val="000000"/>
                </a:solidFill>
              </a:rPr>
            </a:br>
            <a:r>
              <a:rPr lang="fr-FR" sz="2000" dirty="0">
                <a:solidFill>
                  <a:srgbClr val="000000"/>
                </a:solidFill>
              </a:rPr>
              <a:t>- typologie de l'école (participation au premier plan ENR, aux appels à projets « collèges numériques et</a:t>
            </a:r>
            <a:br>
              <a:rPr lang="fr-FR" sz="2000" dirty="0">
                <a:solidFill>
                  <a:srgbClr val="000000"/>
                </a:solidFill>
              </a:rPr>
            </a:br>
            <a:r>
              <a:rPr lang="fr-FR" sz="2000" dirty="0">
                <a:solidFill>
                  <a:srgbClr val="000000"/>
                </a:solidFill>
              </a:rPr>
              <a:t>innovation pédagogique » / « collèges numériques et ruralité », école déjà équipée en matériel </a:t>
            </a:r>
            <a:r>
              <a:rPr lang="fr-FR" sz="2000" dirty="0" err="1">
                <a:solidFill>
                  <a:srgbClr val="000000"/>
                </a:solidFill>
              </a:rPr>
              <a:t>mobile,école</a:t>
            </a:r>
            <a:r>
              <a:rPr lang="fr-FR" sz="2000" dirty="0">
                <a:solidFill>
                  <a:srgbClr val="000000"/>
                </a:solidFill>
              </a:rPr>
              <a:t> n'ayant fait l’objet d'aucun équipement)</a:t>
            </a:r>
            <a:br>
              <a:rPr lang="fr-FR" sz="2000" dirty="0">
                <a:solidFill>
                  <a:srgbClr val="000000"/>
                </a:solidFill>
              </a:rPr>
            </a:br>
            <a:r>
              <a:rPr lang="fr-FR" sz="2000" dirty="0">
                <a:solidFill>
                  <a:srgbClr val="000000"/>
                </a:solidFill>
              </a:rPr>
              <a:t>- si nécessaire, relations au collège de secteur et relations entre les écoles du territoire.</a:t>
            </a:r>
            <a:br>
              <a:rPr lang="fr-FR" sz="2000" dirty="0">
                <a:solidFill>
                  <a:srgbClr val="000000"/>
                </a:solidFill>
              </a:rPr>
            </a:br>
            <a:r>
              <a:rPr lang="fr-FR" sz="2000" dirty="0">
                <a:solidFill>
                  <a:srgbClr val="000000"/>
                </a:solidFill>
              </a:rPr>
              <a:t>- les objets du financement demandés.</a:t>
            </a:r>
            <a:br>
              <a:rPr lang="fr-FR" dirty="0">
                <a:solidFill>
                  <a:srgbClr val="000000"/>
                </a:solidFill>
              </a:rPr>
            </a:br>
            <a:endParaRPr lang="fr-FR" dirty="0"/>
          </a:p>
        </p:txBody>
      </p:sp>
    </p:spTree>
    <p:extLst>
      <p:ext uri="{BB962C8B-B14F-4D97-AF65-F5344CB8AC3E}">
        <p14:creationId xmlns:p14="http://schemas.microsoft.com/office/powerpoint/2010/main" val="257339766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95373"/>
            <a:ext cx="1975656" cy="1398394"/>
          </a:xfrm>
          <a:prstGeom prst="rect">
            <a:avLst/>
          </a:prstGeom>
        </p:spPr>
      </p:pic>
      <p:pic>
        <p:nvPicPr>
          <p:cNvPr id="6" name="Image 5">
            <a:extLst>
              <a:ext uri="{FF2B5EF4-FFF2-40B4-BE49-F238E27FC236}">
                <a16:creationId xmlns:a16="http://schemas.microsoft.com/office/drawing/2014/main" id="{976E01CD-3ACE-43DA-8900-0F24422C7E17}"/>
              </a:ext>
            </a:extLst>
          </p:cNvPr>
          <p:cNvPicPr>
            <a:picLocks noChangeAspect="1"/>
          </p:cNvPicPr>
          <p:nvPr/>
        </p:nvPicPr>
        <p:blipFill>
          <a:blip r:embed="rId4"/>
          <a:stretch>
            <a:fillRect/>
          </a:stretch>
        </p:blipFill>
        <p:spPr>
          <a:xfrm>
            <a:off x="8366760" y="0"/>
            <a:ext cx="777240" cy="869537"/>
          </a:xfrm>
          <a:prstGeom prst="rect">
            <a:avLst/>
          </a:prstGeom>
        </p:spPr>
      </p:pic>
      <p:sp>
        <p:nvSpPr>
          <p:cNvPr id="11" name="Rectangle 10">
            <a:extLst>
              <a:ext uri="{FF2B5EF4-FFF2-40B4-BE49-F238E27FC236}">
                <a16:creationId xmlns:a16="http://schemas.microsoft.com/office/drawing/2014/main" id="{AE6B4919-B925-425B-B456-101A791D5E9A}"/>
              </a:ext>
            </a:extLst>
          </p:cNvPr>
          <p:cNvSpPr/>
          <p:nvPr/>
        </p:nvSpPr>
        <p:spPr>
          <a:xfrm>
            <a:off x="880110" y="234713"/>
            <a:ext cx="7589520" cy="400110"/>
          </a:xfrm>
          <a:prstGeom prst="rect">
            <a:avLst/>
          </a:prstGeom>
        </p:spPr>
        <p:txBody>
          <a:bodyPr wrap="square">
            <a:spAutoFit/>
          </a:bodyPr>
          <a:lstStyle/>
          <a:p>
            <a:r>
              <a:rPr lang="fr-FR" sz="2000" dirty="0"/>
              <a:t>Plan numérique: projet ENIR – Exemple de projet: GS Maurice BELLONY</a:t>
            </a:r>
          </a:p>
        </p:txBody>
      </p:sp>
      <p:sp>
        <p:nvSpPr>
          <p:cNvPr id="2" name="Rectangle 1">
            <a:extLst>
              <a:ext uri="{FF2B5EF4-FFF2-40B4-BE49-F238E27FC236}">
                <a16:creationId xmlns:a16="http://schemas.microsoft.com/office/drawing/2014/main" id="{BDE52ADA-401E-4AE9-8B4E-614E5B97EACA}"/>
              </a:ext>
            </a:extLst>
          </p:cNvPr>
          <p:cNvSpPr/>
          <p:nvPr/>
        </p:nvSpPr>
        <p:spPr>
          <a:xfrm>
            <a:off x="2286000" y="2967334"/>
            <a:ext cx="5680710" cy="646331"/>
          </a:xfrm>
          <a:prstGeom prst="rect">
            <a:avLst/>
          </a:prstGeom>
        </p:spPr>
        <p:txBody>
          <a:bodyPr wrap="square">
            <a:spAutoFit/>
          </a:bodyPr>
          <a:lstStyle/>
          <a:p>
            <a:br>
              <a:rPr lang="fr-FR" dirty="0">
                <a:solidFill>
                  <a:srgbClr val="000000"/>
                </a:solidFill>
              </a:rPr>
            </a:br>
            <a:endParaRPr lang="fr-FR" dirty="0"/>
          </a:p>
        </p:txBody>
      </p:sp>
      <p:sp>
        <p:nvSpPr>
          <p:cNvPr id="3" name="Rectangle 2">
            <a:extLst>
              <a:ext uri="{FF2B5EF4-FFF2-40B4-BE49-F238E27FC236}">
                <a16:creationId xmlns:a16="http://schemas.microsoft.com/office/drawing/2014/main" id="{9EB5A4A2-561B-4EC4-8E95-4F12C090E062}"/>
              </a:ext>
            </a:extLst>
          </p:cNvPr>
          <p:cNvSpPr/>
          <p:nvPr/>
        </p:nvSpPr>
        <p:spPr>
          <a:xfrm>
            <a:off x="320040" y="1172814"/>
            <a:ext cx="8435340" cy="646331"/>
          </a:xfrm>
          <a:prstGeom prst="rect">
            <a:avLst/>
          </a:prstGeom>
        </p:spPr>
        <p:txBody>
          <a:bodyPr wrap="square">
            <a:spAutoFit/>
          </a:bodyPr>
          <a:lstStyle/>
          <a:p>
            <a:br>
              <a:rPr lang="fr-FR" dirty="0">
                <a:solidFill>
                  <a:srgbClr val="000000"/>
                </a:solidFill>
              </a:rPr>
            </a:br>
            <a:endParaRPr lang="fr-FR" dirty="0"/>
          </a:p>
        </p:txBody>
      </p:sp>
      <p:pic>
        <p:nvPicPr>
          <p:cNvPr id="5" name="Image 4">
            <a:hlinkClick r:id="rId5" action="ppaction://hlinkfile"/>
            <a:extLst>
              <a:ext uri="{FF2B5EF4-FFF2-40B4-BE49-F238E27FC236}">
                <a16:creationId xmlns:a16="http://schemas.microsoft.com/office/drawing/2014/main" id="{46228FCE-E101-4E6D-AE60-22987B65658E}"/>
              </a:ext>
            </a:extLst>
          </p:cNvPr>
          <p:cNvPicPr>
            <a:picLocks noChangeAspect="1"/>
          </p:cNvPicPr>
          <p:nvPr/>
        </p:nvPicPr>
        <p:blipFill>
          <a:blip r:embed="rId6"/>
          <a:stretch>
            <a:fillRect/>
          </a:stretch>
        </p:blipFill>
        <p:spPr>
          <a:xfrm>
            <a:off x="0" y="1612822"/>
            <a:ext cx="9144000" cy="3632356"/>
          </a:xfrm>
          <a:prstGeom prst="rect">
            <a:avLst/>
          </a:prstGeom>
        </p:spPr>
      </p:pic>
    </p:spTree>
    <p:extLst>
      <p:ext uri="{BB962C8B-B14F-4D97-AF65-F5344CB8AC3E}">
        <p14:creationId xmlns:p14="http://schemas.microsoft.com/office/powerpoint/2010/main" val="40109470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lgn="ctr"/>
            <a:r>
              <a:rPr lang="fr-FR" dirty="0"/>
              <a:t>Merci à vous</a:t>
            </a:r>
          </a:p>
        </p:txBody>
      </p:sp>
      <p:sp>
        <p:nvSpPr>
          <p:cNvPr id="8" name="Espace réservé du texte 13"/>
          <p:cNvSpPr>
            <a:spLocks noGrp="1"/>
          </p:cNvSpPr>
          <p:nvPr>
            <p:ph type="body" sz="quarter" idx="11"/>
          </p:nvPr>
        </p:nvSpPr>
        <p:spPr>
          <a:xfrm>
            <a:off x="1509970" y="6425830"/>
            <a:ext cx="5580062" cy="261938"/>
          </a:xfrm>
        </p:spPr>
        <p:txBody>
          <a:bodyPr/>
          <a:lstStyle/>
          <a:p>
            <a:endParaRPr lang="fr-FR" dirty="0"/>
          </a:p>
          <a:p>
            <a:r>
              <a:rPr lang="fr-FR" dirty="0"/>
              <a:t> </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42" y="-93664"/>
            <a:ext cx="1860202" cy="1316674"/>
          </a:xfrm>
          <a:prstGeom prst="rect">
            <a:avLst/>
          </a:prstGeom>
        </p:spPr>
      </p:pic>
      <p:pic>
        <p:nvPicPr>
          <p:cNvPr id="6" name="Image 5">
            <a:extLst>
              <a:ext uri="{FF2B5EF4-FFF2-40B4-BE49-F238E27FC236}">
                <a16:creationId xmlns:a16="http://schemas.microsoft.com/office/drawing/2014/main" id="{8AA3FC9F-0571-4E5A-8481-F69DCAD39557}"/>
              </a:ext>
            </a:extLst>
          </p:cNvPr>
          <p:cNvPicPr>
            <a:picLocks noChangeAspect="1"/>
          </p:cNvPicPr>
          <p:nvPr/>
        </p:nvPicPr>
        <p:blipFill>
          <a:blip r:embed="rId3"/>
          <a:stretch>
            <a:fillRect/>
          </a:stretch>
        </p:blipFill>
        <p:spPr>
          <a:xfrm>
            <a:off x="8338812" y="1"/>
            <a:ext cx="805187" cy="900802"/>
          </a:xfrm>
          <a:prstGeom prst="rect">
            <a:avLst/>
          </a:prstGeom>
        </p:spPr>
      </p:pic>
      <p:pic>
        <p:nvPicPr>
          <p:cNvPr id="2" name="Image 1">
            <a:extLst>
              <a:ext uri="{FF2B5EF4-FFF2-40B4-BE49-F238E27FC236}">
                <a16:creationId xmlns:a16="http://schemas.microsoft.com/office/drawing/2014/main" id="{FE22779D-BCB4-498E-A757-18288ABE04CD}"/>
              </a:ext>
            </a:extLst>
          </p:cNvPr>
          <p:cNvPicPr>
            <a:picLocks noChangeAspect="1"/>
          </p:cNvPicPr>
          <p:nvPr/>
        </p:nvPicPr>
        <p:blipFill>
          <a:blip r:embed="rId4"/>
          <a:stretch>
            <a:fillRect/>
          </a:stretch>
        </p:blipFill>
        <p:spPr>
          <a:xfrm rot="20748186">
            <a:off x="178618" y="1388335"/>
            <a:ext cx="2662703" cy="1520087"/>
          </a:xfrm>
          <a:prstGeom prst="rect">
            <a:avLst/>
          </a:prstGeom>
        </p:spPr>
      </p:pic>
      <p:pic>
        <p:nvPicPr>
          <p:cNvPr id="3" name="Image 2">
            <a:extLst>
              <a:ext uri="{FF2B5EF4-FFF2-40B4-BE49-F238E27FC236}">
                <a16:creationId xmlns:a16="http://schemas.microsoft.com/office/drawing/2014/main" id="{87D719C0-0207-458F-B2ED-B9D8E7124CAE}"/>
              </a:ext>
            </a:extLst>
          </p:cNvPr>
          <p:cNvPicPr>
            <a:picLocks noChangeAspect="1"/>
          </p:cNvPicPr>
          <p:nvPr/>
        </p:nvPicPr>
        <p:blipFill>
          <a:blip r:embed="rId5"/>
          <a:stretch>
            <a:fillRect/>
          </a:stretch>
        </p:blipFill>
        <p:spPr>
          <a:xfrm rot="238734">
            <a:off x="5926626" y="4397380"/>
            <a:ext cx="3081635" cy="2356544"/>
          </a:xfrm>
          <a:prstGeom prst="rect">
            <a:avLst/>
          </a:prstGeom>
        </p:spPr>
      </p:pic>
      <p:pic>
        <p:nvPicPr>
          <p:cNvPr id="4" name="Image 3">
            <a:extLst>
              <a:ext uri="{FF2B5EF4-FFF2-40B4-BE49-F238E27FC236}">
                <a16:creationId xmlns:a16="http://schemas.microsoft.com/office/drawing/2014/main" id="{2CD4E55F-71ED-4587-92A5-B1EBCE5E46C3}"/>
              </a:ext>
            </a:extLst>
          </p:cNvPr>
          <p:cNvPicPr>
            <a:picLocks noChangeAspect="1"/>
          </p:cNvPicPr>
          <p:nvPr/>
        </p:nvPicPr>
        <p:blipFill>
          <a:blip r:embed="rId6"/>
          <a:stretch>
            <a:fillRect/>
          </a:stretch>
        </p:blipFill>
        <p:spPr>
          <a:xfrm rot="1408197">
            <a:off x="3018840" y="1957543"/>
            <a:ext cx="2220948" cy="1797910"/>
          </a:xfrm>
          <a:prstGeom prst="rect">
            <a:avLst/>
          </a:prstGeom>
        </p:spPr>
      </p:pic>
      <p:pic>
        <p:nvPicPr>
          <p:cNvPr id="9" name="Image 8">
            <a:extLst>
              <a:ext uri="{FF2B5EF4-FFF2-40B4-BE49-F238E27FC236}">
                <a16:creationId xmlns:a16="http://schemas.microsoft.com/office/drawing/2014/main" id="{63773B35-B391-4BA1-A91E-A5F49AB222B4}"/>
              </a:ext>
            </a:extLst>
          </p:cNvPr>
          <p:cNvPicPr>
            <a:picLocks noChangeAspect="1"/>
          </p:cNvPicPr>
          <p:nvPr/>
        </p:nvPicPr>
        <p:blipFill>
          <a:blip r:embed="rId7"/>
          <a:stretch>
            <a:fillRect/>
          </a:stretch>
        </p:blipFill>
        <p:spPr>
          <a:xfrm>
            <a:off x="87273" y="3301358"/>
            <a:ext cx="2460399" cy="2130112"/>
          </a:xfrm>
          <a:prstGeom prst="rect">
            <a:avLst/>
          </a:prstGeom>
        </p:spPr>
      </p:pic>
      <p:pic>
        <p:nvPicPr>
          <p:cNvPr id="10" name="Image 9">
            <a:extLst>
              <a:ext uri="{FF2B5EF4-FFF2-40B4-BE49-F238E27FC236}">
                <a16:creationId xmlns:a16="http://schemas.microsoft.com/office/drawing/2014/main" id="{6DC9ED99-2958-4699-BC9C-4C364474ED61}"/>
              </a:ext>
            </a:extLst>
          </p:cNvPr>
          <p:cNvPicPr>
            <a:picLocks noChangeAspect="1"/>
          </p:cNvPicPr>
          <p:nvPr/>
        </p:nvPicPr>
        <p:blipFill>
          <a:blip r:embed="rId8"/>
          <a:stretch>
            <a:fillRect/>
          </a:stretch>
        </p:blipFill>
        <p:spPr>
          <a:xfrm rot="20840260">
            <a:off x="2781514" y="4403104"/>
            <a:ext cx="2788801" cy="2130113"/>
          </a:xfrm>
          <a:prstGeom prst="rect">
            <a:avLst/>
          </a:prstGeom>
        </p:spPr>
      </p:pic>
    </p:spTree>
  </p:cSld>
  <p:clrMapOvr>
    <a:masterClrMapping/>
  </p:clrMapOvr>
  <p:transition spd="med">
    <p:fade/>
  </p:transition>
</p:sld>
</file>

<file path=ppt/theme/theme1.xml><?xml version="1.0" encoding="utf-8"?>
<a:theme xmlns:a="http://schemas.openxmlformats.org/drawingml/2006/main" name="Modèle PowerPoint - Académie Guyan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Guyane.pot [Mode de compatibilité]" id="{E46B07F3-D409-477C-84C0-5E736FF6CB37}" vid="{3B514164-CD48-4914-9ECD-DA36B4C67C6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PowerPoint - Académie Guyane</Template>
  <TotalTime>2236</TotalTime>
  <Words>363</Words>
  <Application>Microsoft Office PowerPoint</Application>
  <PresentationFormat>Affichage à l'écran (4:3)</PresentationFormat>
  <Paragraphs>58</Paragraphs>
  <Slides>9</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Calibri</vt:lpstr>
      <vt:lpstr>Segoe UI Light</vt:lpstr>
      <vt:lpstr>Wingdings</vt:lpstr>
      <vt:lpstr>Arial</vt:lpstr>
      <vt:lpstr>Eras Medium ITC</vt:lpstr>
      <vt:lpstr>Times New Roman</vt:lpstr>
      <vt:lpstr>Modèle PowerPoint - Académie Guyane</vt:lpstr>
      <vt:lpstr>Mercredi 30 mai 2018 à 11H20  </vt:lpstr>
      <vt:lpstr> Appel à projets « Ecoles numériques innovantes et ruralité » ENIR Phase 2 </vt:lpstr>
      <vt:lpstr>Présentation PowerPoint</vt:lpstr>
      <vt:lpstr>Présentation PowerPoint</vt:lpstr>
      <vt:lpstr>Présentation PowerPoint</vt:lpstr>
      <vt:lpstr>Présentation PowerPoint</vt:lpstr>
      <vt:lpstr>Présentation PowerPoint</vt:lpstr>
      <vt:lpstr>Présentation PowerPoint</vt:lpstr>
      <vt:lpstr>Merci à vous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aandre</dc:creator>
  <cp:lastModifiedBy>mpepin</cp:lastModifiedBy>
  <cp:revision>204</cp:revision>
  <dcterms:created xsi:type="dcterms:W3CDTF">2015-01-22T13:08:40Z</dcterms:created>
  <dcterms:modified xsi:type="dcterms:W3CDTF">2018-10-02T15:35:53Z</dcterms:modified>
</cp:coreProperties>
</file>