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1"/>
  </p:notesMasterIdLst>
  <p:sldIdLst>
    <p:sldId id="256" r:id="rId2"/>
    <p:sldId id="292" r:id="rId3"/>
    <p:sldId id="291" r:id="rId4"/>
    <p:sldId id="293" r:id="rId5"/>
    <p:sldId id="282" r:id="rId6"/>
    <p:sldId id="261" r:id="rId7"/>
    <p:sldId id="262" r:id="rId8"/>
    <p:sldId id="268" r:id="rId9"/>
    <p:sldId id="265" r:id="rId10"/>
    <p:sldId id="263" r:id="rId11"/>
    <p:sldId id="266" r:id="rId12"/>
    <p:sldId id="267" r:id="rId13"/>
    <p:sldId id="269" r:id="rId14"/>
    <p:sldId id="272" r:id="rId15"/>
    <p:sldId id="273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70" r:id="rId24"/>
    <p:sldId id="280" r:id="rId25"/>
    <p:sldId id="284" r:id="rId26"/>
    <p:sldId id="285" r:id="rId27"/>
    <p:sldId id="289" r:id="rId28"/>
    <p:sldId id="286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801"/>
  </p:normalViewPr>
  <p:slideViewPr>
    <p:cSldViewPr snapToGrid="0" snapToObjects="1"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A942E-8D69-DD42-BA7B-6AD8F41D96CE}" type="datetimeFigureOut">
              <a:rPr lang="fr-FR" smtClean="0"/>
              <a:pPr/>
              <a:t>05/05/2020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5C6D2-61D6-A248-8E30-E7033BBA533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299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5C6D2-61D6-A248-8E30-E7033BBA533A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44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L’enseignante pointe les lacunes en notant ce qui reste à apprendre à Enzo.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5C6D2-61D6-A248-8E30-E7033BBA533A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27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5C6D2-61D6-A248-8E30-E7033BBA533A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6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May 5, 2020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May 5,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duscol.education.fr/cid87314/nouveau-programme-pour-l-ecole-maternelle-rentree-2015.html" TargetMode="External"/><Relationship Id="rId2" Type="http://schemas.openxmlformats.org/officeDocument/2006/relationships/hyperlink" Target="https://www.google.fr/url?sa=t&amp;rct=j&amp;q=&amp;esrc=s&amp;source=web&amp;cd=3&amp;ved=0ahUKEwiBn-nIlp7QAhXHWhoKHfPVBG0QFggxMAI&amp;url=http://eduscol.education.fr/pid34320/suivi-et-evaluation.html&amp;usg=AFQjCNHz-_L9UPdTrvAZ1UPy7ebYI8xUy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hiers-pedagogiques.com/-Articles-en-ligne-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61982" y="4500081"/>
            <a:ext cx="3797542" cy="152879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tx1"/>
                </a:solidFill>
                <a:latin typeface="Edwardian Script ITC"/>
                <a:cs typeface="Edwardian Script ITC"/>
              </a:rPr>
              <a:t>Marie-Line Kong</a:t>
            </a:r>
            <a:br>
              <a:rPr lang="fr-FR" b="1" dirty="0">
                <a:solidFill>
                  <a:schemeClr val="tx1"/>
                </a:solidFill>
                <a:latin typeface="Edwardian Script ITC"/>
                <a:cs typeface="Edwardian Script ITC"/>
              </a:rPr>
            </a:br>
            <a:r>
              <a:rPr lang="fr-FR" b="1" dirty="0">
                <a:solidFill>
                  <a:schemeClr val="tx1"/>
                </a:solidFill>
                <a:latin typeface="Edwardian Script ITC"/>
                <a:cs typeface="Edwardian Script ITC"/>
              </a:rPr>
              <a:t>Nathalie Lacanaud Gimenez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9605" y="2340974"/>
            <a:ext cx="4352377" cy="2615280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latin typeface="Chalkduster"/>
                <a:cs typeface="Chalkduster"/>
              </a:rPr>
              <a:t>EVALUATION EN MATERNELLE </a:t>
            </a:r>
          </a:p>
          <a:p>
            <a:pPr algn="ctr"/>
            <a:r>
              <a:rPr lang="fr-FR" sz="3600" b="1" dirty="0">
                <a:latin typeface="Chalkduster"/>
                <a:cs typeface="Chalkduster"/>
              </a:rPr>
              <a:t>LE CARNET DE SUIVI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573145"/>
              </p:ext>
            </p:extLst>
          </p:nvPr>
        </p:nvGraphicFramePr>
        <p:xfrm>
          <a:off x="841697" y="278020"/>
          <a:ext cx="6858000" cy="188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Document" r:id="rId3" imgW="9257959" imgH="2539907" progId="Word.Document.12">
                  <p:embed/>
                </p:oleObj>
              </mc:Choice>
              <mc:Fallback>
                <p:oleObj name="Document" r:id="rId3" imgW="9257959" imgH="2539907" progId="Word.Document.12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697" y="278020"/>
                        <a:ext cx="6858000" cy="1881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4697610" y="2737035"/>
            <a:ext cx="335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JEUDI 23 NOVEMBRE 2017</a:t>
            </a:r>
          </a:p>
          <a:p>
            <a:pPr algn="ctr"/>
            <a:r>
              <a:rPr lang="fr-FR" dirty="0"/>
              <a:t>ET </a:t>
            </a:r>
          </a:p>
          <a:p>
            <a:pPr algn="ctr"/>
            <a:r>
              <a:rPr lang="fr-FR" dirty="0"/>
              <a:t>JEUDI 7 DECEMBRE 2017</a:t>
            </a:r>
          </a:p>
        </p:txBody>
      </p:sp>
    </p:spTree>
    <p:extLst>
      <p:ext uri="{BB962C8B-B14F-4D97-AF65-F5344CB8AC3E}">
        <p14:creationId xmlns:p14="http://schemas.microsoft.com/office/powerpoint/2010/main" val="35933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923701"/>
            <a:ext cx="7024744" cy="1246963"/>
          </a:xfrm>
        </p:spPr>
        <p:txBody>
          <a:bodyPr>
            <a:noAutofit/>
          </a:bodyPr>
          <a:lstStyle/>
          <a:p>
            <a:br>
              <a:rPr lang="fr-FR" sz="2800" dirty="0"/>
            </a:br>
            <a:br>
              <a:rPr lang="fr-FR" sz="2800" dirty="0"/>
            </a:br>
            <a:br>
              <a:rPr lang="fr-FR" sz="2800" dirty="0"/>
            </a:br>
            <a:br>
              <a:rPr lang="fr-FR" sz="2800" dirty="0"/>
            </a:br>
            <a:br>
              <a:rPr lang="fr-FR" sz="2800" dirty="0"/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carnet de suivi des apprentissages (à construire) </a:t>
            </a:r>
          </a:p>
          <a:p>
            <a:r>
              <a:rPr lang="fr-FR" dirty="0"/>
              <a:t>Une synthèse des acquis de l’élève (document national fin de grande section)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2905" y="1008824"/>
            <a:ext cx="6627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Deux outils de suivi des apprentissages et de communication autour des progrès des élèves : </a:t>
            </a:r>
            <a:br>
              <a:rPr lang="fr-FR" sz="2400" b="1" dirty="0"/>
            </a:b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6648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50336"/>
          </a:xfrm>
        </p:spPr>
        <p:txBody>
          <a:bodyPr/>
          <a:lstStyle/>
          <a:p>
            <a:r>
              <a:rPr lang="fr-FR" baseline="30000" dirty="0">
                <a:solidFill>
                  <a:srgbClr val="0000C0"/>
                </a:solidFill>
                <a:latin typeface="ArialMT"/>
              </a:rPr>
              <a:t>Le carnet de suivi des apprentissages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778000"/>
            <a:ext cx="6777317" cy="4054629"/>
          </a:xfrm>
        </p:spPr>
        <p:txBody>
          <a:bodyPr>
            <a:noAutofit/>
          </a:bodyPr>
          <a:lstStyle/>
          <a:p>
            <a:r>
              <a:rPr lang="fr-FR" sz="3200" baseline="30000" dirty="0">
                <a:solidFill>
                  <a:srgbClr val="000000"/>
                </a:solidFill>
                <a:latin typeface="ArialMT"/>
              </a:rPr>
              <a:t> Traduit </a:t>
            </a:r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l</a:t>
            </a:r>
            <a:r>
              <a:rPr lang="fr-FR" sz="3200" baseline="30000" dirty="0">
                <a:solidFill>
                  <a:srgbClr val="000000"/>
                </a:solidFill>
                <a:latin typeface="MS-PGothic"/>
              </a:rPr>
              <a:t>’</a:t>
            </a:r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évaluation positive </a:t>
            </a:r>
            <a:r>
              <a:rPr lang="fr-FR" sz="3200" baseline="30000" dirty="0">
                <a:solidFill>
                  <a:srgbClr val="000000"/>
                </a:solidFill>
                <a:latin typeface="ArialMT"/>
              </a:rPr>
              <a:t>fondée sur l</a:t>
            </a:r>
            <a:r>
              <a:rPr lang="fr-FR" sz="3200" baseline="30000" dirty="0">
                <a:solidFill>
                  <a:srgbClr val="000000"/>
                </a:solidFill>
                <a:latin typeface="MS-PGothic"/>
              </a:rPr>
              <a:t>’</a:t>
            </a:r>
            <a:r>
              <a:rPr lang="fr-FR" sz="3200" baseline="30000" dirty="0">
                <a:solidFill>
                  <a:srgbClr val="000000"/>
                </a:solidFill>
                <a:latin typeface="ArialMT"/>
              </a:rPr>
              <a:t>observation des élèves en activités ;</a:t>
            </a:r>
          </a:p>
          <a:p>
            <a:pPr marL="68580" indent="0">
              <a:buNone/>
            </a:pPr>
            <a:endParaRPr lang="fr-FR" baseline="30000" dirty="0">
              <a:solidFill>
                <a:srgbClr val="000000"/>
              </a:solidFill>
              <a:latin typeface="ArialMT"/>
            </a:endParaRPr>
          </a:p>
          <a:p>
            <a:r>
              <a:rPr lang="fr-FR" sz="3200" baseline="30000" dirty="0">
                <a:solidFill>
                  <a:srgbClr val="000000"/>
                </a:solidFill>
                <a:latin typeface="ArialMT"/>
              </a:rPr>
              <a:t> Tout regard évaluatif doit veiller à </a:t>
            </a:r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ne pas générer de norme précoce ;</a:t>
            </a:r>
          </a:p>
          <a:p>
            <a:pPr marL="68580" indent="0">
              <a:buNone/>
            </a:pPr>
            <a:endParaRPr lang="fr-FR" b="1" baseline="30000" dirty="0">
              <a:solidFill>
                <a:srgbClr val="000000"/>
              </a:solidFill>
              <a:latin typeface="Helvetica"/>
            </a:endParaRPr>
          </a:p>
          <a:p>
            <a:r>
              <a:rPr lang="fr-FR" sz="3200" baseline="30000" dirty="0">
                <a:solidFill>
                  <a:srgbClr val="000000"/>
                </a:solidFill>
                <a:latin typeface="ArialMT"/>
              </a:rPr>
              <a:t> S’attacher autant aux </a:t>
            </a:r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procédures </a:t>
            </a:r>
            <a:r>
              <a:rPr lang="fr-FR" sz="3200" baseline="30000" dirty="0">
                <a:solidFill>
                  <a:srgbClr val="000000"/>
                </a:solidFill>
                <a:latin typeface="ArialMT"/>
              </a:rPr>
              <a:t>et </a:t>
            </a:r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processus </a:t>
            </a:r>
            <a:r>
              <a:rPr lang="fr-FR" sz="3200" baseline="30000" dirty="0">
                <a:solidFill>
                  <a:srgbClr val="000000"/>
                </a:solidFill>
                <a:latin typeface="ArialMT"/>
              </a:rPr>
              <a:t>qu’à </a:t>
            </a:r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l</a:t>
            </a:r>
            <a:r>
              <a:rPr lang="fr-FR" sz="3200" b="1" baseline="30000" dirty="0">
                <a:solidFill>
                  <a:srgbClr val="000000"/>
                </a:solidFill>
                <a:latin typeface="ArialMT"/>
              </a:rPr>
              <a:t>’</a:t>
            </a:r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appréciation des résultats ;</a:t>
            </a:r>
          </a:p>
          <a:p>
            <a:pPr marL="68580" indent="0">
              <a:buNone/>
            </a:pPr>
            <a:endParaRPr lang="fr-FR" sz="3200" b="1" baseline="30000" dirty="0">
              <a:solidFill>
                <a:srgbClr val="000000"/>
              </a:solidFill>
              <a:latin typeface="Helvetica"/>
            </a:endParaRPr>
          </a:p>
          <a:p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Tous les enfants sont capables de progresser ;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5018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04276"/>
          </a:xfrm>
        </p:spPr>
        <p:txBody>
          <a:bodyPr>
            <a:normAutofit/>
          </a:bodyPr>
          <a:lstStyle/>
          <a:p>
            <a:r>
              <a:rPr lang="fr-FR" sz="3600" u="sng" baseline="30000" dirty="0">
                <a:solidFill>
                  <a:srgbClr val="000000"/>
                </a:solidFill>
                <a:latin typeface="ArialMT"/>
              </a:rPr>
              <a:t>Fréquence et communication</a:t>
            </a:r>
            <a:endParaRPr lang="fr-FR" sz="3600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731940"/>
            <a:ext cx="7440108" cy="4100689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endParaRPr lang="fr-FR" sz="3600" baseline="30000" dirty="0">
              <a:solidFill>
                <a:srgbClr val="000000"/>
              </a:solidFill>
              <a:latin typeface="ArialMT"/>
            </a:endParaRPr>
          </a:p>
          <a:p>
            <a:pPr marL="68580" indent="0">
              <a:buNone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Communiqué aux parents </a:t>
            </a:r>
            <a:r>
              <a:rPr lang="fr-FR" sz="3600" b="1" baseline="30000" dirty="0">
                <a:solidFill>
                  <a:srgbClr val="000000"/>
                </a:solidFill>
                <a:latin typeface="Helvetica"/>
              </a:rPr>
              <a:t>à minima deux fois par an</a:t>
            </a:r>
          </a:p>
          <a:p>
            <a:pPr marL="68580" indent="0">
              <a:buNone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fr-FR" sz="3600" b="1" baseline="30000" dirty="0">
                <a:solidFill>
                  <a:srgbClr val="000000"/>
                </a:solidFill>
                <a:latin typeface="Helvetica"/>
              </a:rPr>
              <a:t>signé par les parents</a:t>
            </a:r>
          </a:p>
          <a:p>
            <a:pPr marL="68580" indent="0">
              <a:buNone/>
            </a:pPr>
            <a:endParaRPr lang="fr-FR" sz="4600" b="1" u="sng" baseline="30000" dirty="0">
              <a:solidFill>
                <a:schemeClr val="tx1"/>
              </a:solidFill>
              <a:latin typeface="Helvetica"/>
            </a:endParaRPr>
          </a:p>
          <a:p>
            <a:pPr marL="68580" indent="0">
              <a:buNone/>
            </a:pPr>
            <a:r>
              <a:rPr lang="fr-FR" sz="4600" u="sng" baseline="30000" dirty="0">
                <a:solidFill>
                  <a:schemeClr val="tx1"/>
                </a:solidFill>
                <a:latin typeface="ArialMT"/>
              </a:rPr>
              <a:t>Les incontournables </a:t>
            </a:r>
          </a:p>
          <a:p>
            <a:pPr marL="68580" indent="0">
              <a:buNone/>
            </a:pPr>
            <a:endParaRPr lang="fr-FR" sz="4600" u="sng" baseline="30000" dirty="0">
              <a:solidFill>
                <a:schemeClr val="tx1"/>
              </a:solidFill>
              <a:latin typeface="ArialMT"/>
            </a:endParaRPr>
          </a:p>
          <a:p>
            <a:pPr marL="68580" indent="0">
              <a:buNone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fr-FR" sz="3600" b="1" baseline="30000" dirty="0">
                <a:solidFill>
                  <a:srgbClr val="000000"/>
                </a:solidFill>
                <a:latin typeface="Helvetica"/>
              </a:rPr>
              <a:t>Préambule </a:t>
            </a: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à destination des familles (rendre explicite pour les parents les démarches, les attendus et les modalités d</a:t>
            </a:r>
            <a:r>
              <a:rPr lang="fr-FR" sz="3600" baseline="30000" dirty="0">
                <a:solidFill>
                  <a:srgbClr val="000000"/>
                </a:solidFill>
                <a:latin typeface="MS-PGothic"/>
              </a:rPr>
              <a:t>’</a:t>
            </a: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évaluation)</a:t>
            </a:r>
          </a:p>
          <a:p>
            <a:pPr marL="68580" indent="0">
              <a:buNone/>
            </a:pPr>
            <a:endParaRPr lang="fr-FR" sz="3600" baseline="30000" dirty="0">
              <a:solidFill>
                <a:srgbClr val="000000"/>
              </a:solidFill>
              <a:latin typeface="ArialMT"/>
            </a:endParaRPr>
          </a:p>
          <a:p>
            <a:pPr>
              <a:buFont typeface="Wingdings" charset="2"/>
              <a:buChar char="Ø"/>
            </a:pPr>
            <a:r>
              <a:rPr lang="fr-FR" sz="3600" b="1" baseline="30000" dirty="0">
                <a:solidFill>
                  <a:srgbClr val="000000"/>
                </a:solidFill>
                <a:latin typeface="Helvetica"/>
              </a:rPr>
              <a:t>Traces </a:t>
            </a: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pour illustrer une réussite</a:t>
            </a:r>
          </a:p>
          <a:p>
            <a:pPr>
              <a:buFont typeface="Wingdings" charset="2"/>
              <a:buChar char="Ø"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Indication du </a:t>
            </a:r>
            <a:r>
              <a:rPr lang="fr-FR" sz="3600" b="1" baseline="30000" dirty="0">
                <a:solidFill>
                  <a:srgbClr val="000000"/>
                </a:solidFill>
                <a:latin typeface="Helvetica"/>
              </a:rPr>
              <a:t>domaine</a:t>
            </a: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, du </a:t>
            </a:r>
            <a:r>
              <a:rPr lang="fr-FR" sz="3600" b="1" baseline="30000" dirty="0">
                <a:solidFill>
                  <a:srgbClr val="000000"/>
                </a:solidFill>
                <a:latin typeface="Helvetica"/>
              </a:rPr>
              <a:t>sous domaine, de la date</a:t>
            </a:r>
          </a:p>
          <a:p>
            <a:pPr>
              <a:buFont typeface="Wingdings" charset="2"/>
              <a:buChar char="Ø"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 Carnet </a:t>
            </a:r>
            <a:r>
              <a:rPr lang="fr-FR" sz="3600" b="1" baseline="30000" dirty="0">
                <a:solidFill>
                  <a:srgbClr val="000000"/>
                </a:solidFill>
                <a:latin typeface="Helvetica"/>
              </a:rPr>
              <a:t>concis </a:t>
            </a: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et </a:t>
            </a:r>
            <a:r>
              <a:rPr lang="fr-FR" sz="3600" b="1" baseline="30000" dirty="0">
                <a:solidFill>
                  <a:srgbClr val="000000"/>
                </a:solidFill>
                <a:latin typeface="Helvetica"/>
              </a:rPr>
              <a:t>lisible par les familles</a:t>
            </a:r>
          </a:p>
          <a:p>
            <a:pPr>
              <a:buFont typeface="Wingdings" charset="2"/>
              <a:buChar char="Ø"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fr-FR" sz="3600" b="1" baseline="30000" dirty="0">
                <a:solidFill>
                  <a:srgbClr val="000000"/>
                </a:solidFill>
                <a:latin typeface="Helvetica"/>
              </a:rPr>
              <a:t>Conditions </a:t>
            </a: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de la réalisation (seul, avec le soutien </a:t>
            </a:r>
            <a:r>
              <a:rPr lang="fr-FR" sz="4200" baseline="30000" dirty="0">
                <a:solidFill>
                  <a:srgbClr val="000000"/>
                </a:solidFill>
                <a:latin typeface="ArialMT"/>
              </a:rPr>
              <a:t>de l</a:t>
            </a:r>
            <a:r>
              <a:rPr lang="fr-FR" sz="4200" baseline="30000" dirty="0">
                <a:solidFill>
                  <a:srgbClr val="000000"/>
                </a:solidFill>
                <a:latin typeface="MS-PGothic"/>
              </a:rPr>
              <a:t>’</a:t>
            </a:r>
            <a:r>
              <a:rPr lang="fr-FR" sz="4200" baseline="30000" dirty="0">
                <a:solidFill>
                  <a:srgbClr val="000000"/>
                </a:solidFill>
                <a:latin typeface="ArialMT"/>
              </a:rPr>
              <a:t>adulte, avec le soutien des autres enfants)</a:t>
            </a:r>
            <a:endParaRPr lang="fr-FR" sz="4200" dirty="0"/>
          </a:p>
        </p:txBody>
      </p:sp>
    </p:spTree>
    <p:extLst>
      <p:ext uri="{BB962C8B-B14F-4D97-AF65-F5344CB8AC3E}">
        <p14:creationId xmlns:p14="http://schemas.microsoft.com/office/powerpoint/2010/main" val="19335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8983" y="1000677"/>
            <a:ext cx="7041986" cy="4975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aseline="30000" dirty="0">
                <a:solidFill>
                  <a:srgbClr val="0000C0"/>
                </a:solidFill>
                <a:latin typeface="ArialMT"/>
              </a:rPr>
              <a:t>Les encarts (à destination des parents) :</a:t>
            </a:r>
          </a:p>
          <a:p>
            <a:endParaRPr lang="fr-FR" sz="3600" baseline="30000" dirty="0">
              <a:solidFill>
                <a:srgbClr val="0000C0"/>
              </a:solidFill>
              <a:latin typeface="ArialMT"/>
            </a:endParaRP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La forme :</a:t>
            </a:r>
          </a:p>
          <a:p>
            <a:pPr marL="571500" indent="-571500">
              <a:buFont typeface="Wingdings" charset="2"/>
              <a:buChar char="§"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Laissée à l’appréciation de l’équipe du cycle</a:t>
            </a:r>
          </a:p>
          <a:p>
            <a:endParaRPr lang="fr-FR" sz="3600" baseline="30000" dirty="0">
              <a:solidFill>
                <a:srgbClr val="000000"/>
              </a:solidFill>
              <a:latin typeface="ArialMT"/>
            </a:endParaRP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Le contenu :</a:t>
            </a:r>
          </a:p>
          <a:p>
            <a:pPr marL="571500" indent="-571500">
              <a:buFont typeface="Wingdings" charset="2"/>
              <a:buChar char="§"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Appréciation avec indication des réussites, des progrès, et aussi identification des points d’alerte.</a:t>
            </a:r>
          </a:p>
          <a:p>
            <a:r>
              <a:rPr lang="fr-FR" sz="3600" baseline="30000" dirty="0">
                <a:solidFill>
                  <a:srgbClr val="FF0000"/>
                </a:solidFill>
                <a:latin typeface="ArialMT"/>
              </a:rPr>
              <a:t>L’évaluation positive ne doit pas masquer les lacunes et les difficultés.</a:t>
            </a:r>
          </a:p>
          <a:p>
            <a:endParaRPr lang="fr-FR" sz="3600" b="1" baseline="30000" dirty="0">
              <a:solidFill>
                <a:schemeClr val="bg2">
                  <a:lumMod val="50000"/>
                </a:schemeClr>
              </a:solidFill>
              <a:latin typeface="ArialMT"/>
            </a:endParaRPr>
          </a:p>
          <a:p>
            <a:r>
              <a:rPr lang="fr-FR" sz="3600" b="1" baseline="30000" dirty="0">
                <a:solidFill>
                  <a:schemeClr val="bg2">
                    <a:lumMod val="50000"/>
                  </a:schemeClr>
                </a:solidFill>
                <a:latin typeface="ArialMT"/>
              </a:rPr>
              <a:t> C’est un vrai écrit professionnel.</a:t>
            </a:r>
            <a:endParaRPr lang="fr-FR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0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domaines et les sous domaines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Les traces sont insérées de façon chronologique au fil des observations et les domaines et sous domaines sont indiqués à côté.</a:t>
            </a: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Le carnet est organisé en 5 parties et les traces sont classées.</a:t>
            </a: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Il faut mettre une réussite dans chaque domaine.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27571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aseline="30000" dirty="0">
                <a:solidFill>
                  <a:srgbClr val="0000C0"/>
                </a:solidFill>
                <a:latin typeface="ArialMT"/>
              </a:rPr>
              <a:t>Les traces possibles pour illustrer un progrès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1 photo (élève en train de faire ou photo de la production)</a:t>
            </a: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Des travaux d’élèves (individualisés ou collectifs)</a:t>
            </a: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Des pictogrammes</a:t>
            </a: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 Des dictées à l</a:t>
            </a:r>
            <a:r>
              <a:rPr lang="fr-FR" sz="3600" baseline="30000" dirty="0">
                <a:solidFill>
                  <a:srgbClr val="000000"/>
                </a:solidFill>
                <a:latin typeface="MS-PGothic"/>
              </a:rPr>
              <a:t>’</a:t>
            </a: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adulte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1537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712020"/>
            <a:ext cx="7024744" cy="673532"/>
          </a:xfrm>
        </p:spPr>
        <p:txBody>
          <a:bodyPr>
            <a:normAutofit fontScale="90000"/>
          </a:bodyPr>
          <a:lstStyle/>
          <a:p>
            <a:r>
              <a:rPr lang="fr-FR" dirty="0"/>
              <a:t>EXEMPLES DE TRACES</a:t>
            </a:r>
          </a:p>
        </p:txBody>
      </p:sp>
      <p:pic>
        <p:nvPicPr>
          <p:cNvPr id="3" name="Image 2" descr="CAPTURE EV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4" y="1385552"/>
            <a:ext cx="7353300" cy="482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7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EXEMPLES DE CARNETS DE SUIVI</a:t>
            </a:r>
          </a:p>
        </p:txBody>
      </p:sp>
      <p:sp>
        <p:nvSpPr>
          <p:cNvPr id="4" name="Rectangle 3"/>
          <p:cNvSpPr/>
          <p:nvPr/>
        </p:nvSpPr>
        <p:spPr>
          <a:xfrm>
            <a:off x="865818" y="2478562"/>
            <a:ext cx="6945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aseline="30000" dirty="0"/>
              <a:t>• Par les collègues de :</a:t>
            </a:r>
          </a:p>
          <a:p>
            <a:endParaRPr lang="fr-FR" sz="3600" baseline="30000" dirty="0"/>
          </a:p>
          <a:p>
            <a:r>
              <a:rPr lang="fr-FR" sz="3600" baseline="30000" dirty="0"/>
              <a:t>– Villepreux, Frédérique </a:t>
            </a:r>
            <a:r>
              <a:rPr lang="fr-FR" sz="3600" baseline="30000" dirty="0" err="1"/>
              <a:t>Galeteau</a:t>
            </a:r>
            <a:r>
              <a:rPr lang="fr-FR" sz="3600" baseline="30000" dirty="0"/>
              <a:t> MS.</a:t>
            </a:r>
          </a:p>
          <a:p>
            <a:endParaRPr lang="fr-FR" sz="3600" baseline="30000" dirty="0"/>
          </a:p>
          <a:p>
            <a:r>
              <a:rPr lang="fr-FR" sz="3600" baseline="30000" dirty="0"/>
              <a:t>– Le Chesnay, Aurore Le </a:t>
            </a:r>
            <a:r>
              <a:rPr lang="fr-FR" sz="3600" baseline="30000" dirty="0" err="1"/>
              <a:t>Cohan</a:t>
            </a:r>
            <a:r>
              <a:rPr lang="fr-FR" sz="3600" baseline="30000" dirty="0"/>
              <a:t> PS. </a:t>
            </a:r>
          </a:p>
          <a:p>
            <a:endParaRPr lang="fr-FR" sz="3600" baseline="30000" dirty="0"/>
          </a:p>
          <a:p>
            <a:r>
              <a:rPr lang="fr-FR" sz="3600" baseline="30000" dirty="0"/>
              <a:t>– Sartrouville, Nathalie </a:t>
            </a:r>
            <a:r>
              <a:rPr lang="fr-FR" sz="3600" baseline="30000" dirty="0" err="1"/>
              <a:t>Bati</a:t>
            </a:r>
            <a:r>
              <a:rPr lang="fr-FR" sz="3600" baseline="30000" dirty="0"/>
              <a:t> PS.</a:t>
            </a:r>
          </a:p>
          <a:p>
            <a:endParaRPr lang="fr-FR" sz="3600" baseline="30000" dirty="0"/>
          </a:p>
          <a:p>
            <a:r>
              <a:rPr lang="fr-FR" sz="3600" baseline="30000" dirty="0"/>
              <a:t>– Vernouillet, </a:t>
            </a:r>
            <a:r>
              <a:rPr lang="fr-FR" sz="3600" baseline="30000" dirty="0" err="1"/>
              <a:t>Laëticia</a:t>
            </a:r>
            <a:r>
              <a:rPr lang="fr-FR" sz="3600" baseline="30000" dirty="0"/>
              <a:t> </a:t>
            </a:r>
            <a:r>
              <a:rPr lang="fr-FR" sz="3600" baseline="30000" dirty="0" err="1"/>
              <a:t>Paqui</a:t>
            </a:r>
            <a:r>
              <a:rPr lang="fr-FR" sz="3600" baseline="30000" dirty="0"/>
              <a:t> PS.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86158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EXEMPLES DE CARNET DE SUIVI DE M.S.</a:t>
            </a:r>
          </a:p>
        </p:txBody>
      </p:sp>
      <p:pic>
        <p:nvPicPr>
          <p:cNvPr id="4" name="Espace réservé du contenu 3" descr="CAPTURE 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0" b="12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757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2" y="596556"/>
            <a:ext cx="8004006" cy="56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 PLAN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b="1" dirty="0"/>
              <a:t>1</a:t>
            </a:r>
            <a:r>
              <a:rPr lang="fr-FR" dirty="0"/>
              <a:t> Représentations des enseignants</a:t>
            </a:r>
          </a:p>
          <a:p>
            <a:pPr marL="68580" lvl="0" indent="0">
              <a:buNone/>
            </a:pPr>
            <a:endParaRPr lang="fr-FR" dirty="0">
              <a:solidFill>
                <a:srgbClr val="FF0000"/>
              </a:solidFill>
            </a:endParaRPr>
          </a:p>
          <a:p>
            <a:pPr lvl="0"/>
            <a:r>
              <a:rPr lang="fr-FR" b="1" dirty="0"/>
              <a:t>2</a:t>
            </a:r>
            <a:r>
              <a:rPr lang="fr-FR" dirty="0"/>
              <a:t> Que nous dit le programme ?</a:t>
            </a:r>
          </a:p>
          <a:p>
            <a:pPr lvl="0"/>
            <a:endParaRPr lang="fr-FR" dirty="0"/>
          </a:p>
          <a:p>
            <a:r>
              <a:rPr lang="fr-FR" b="1" dirty="0"/>
              <a:t> 3 </a:t>
            </a:r>
            <a:r>
              <a:rPr lang="fr-FR" dirty="0"/>
              <a:t>Mise en ateliers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33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1" y="757765"/>
            <a:ext cx="7946285" cy="56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9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EXEMPLES DE CARNET DE SUIVI DE P.S.</a:t>
            </a:r>
          </a:p>
        </p:txBody>
      </p:sp>
      <p:pic>
        <p:nvPicPr>
          <p:cNvPr id="4" name="Espace réservé du contenu 3" descr="CAPTUR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0" b="6410"/>
          <a:stretch>
            <a:fillRect/>
          </a:stretch>
        </p:blipFill>
        <p:spPr>
          <a:xfrm>
            <a:off x="1043492" y="2323652"/>
            <a:ext cx="7024742" cy="3718893"/>
          </a:xfrm>
        </p:spPr>
      </p:pic>
    </p:spTree>
    <p:extLst>
      <p:ext uri="{BB962C8B-B14F-4D97-AF65-F5344CB8AC3E}">
        <p14:creationId xmlns:p14="http://schemas.microsoft.com/office/powerpoint/2010/main" val="148980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03-09 à 10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7" y="788995"/>
            <a:ext cx="7638439" cy="5311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4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8731" y="818926"/>
            <a:ext cx="823489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800" b="1" dirty="0">
                <a:latin typeface="Arial"/>
                <a:ea typeface="Cambria"/>
                <a:cs typeface="Times New Roman"/>
              </a:rPr>
              <a:t>Bilans réguliers des progrès d’ENZO</a:t>
            </a:r>
          </a:p>
          <a:p>
            <a:pPr algn="ctr">
              <a:spcAft>
                <a:spcPts val="0"/>
              </a:spcAft>
            </a:pPr>
            <a:r>
              <a:rPr lang="fr-FR" sz="2800" b="1" dirty="0">
                <a:latin typeface="Arial"/>
                <a:ea typeface="Cambria"/>
                <a:cs typeface="Times New Roman"/>
              </a:rPr>
              <a:t>(encart à destination des parents)</a:t>
            </a:r>
            <a:endParaRPr lang="fr-FR" sz="2800" dirty="0">
              <a:latin typeface="Cambria"/>
              <a:ea typeface="Cambri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Calibri"/>
                <a:ea typeface="Cambria"/>
                <a:cs typeface="Times New Roman"/>
              </a:rPr>
              <a:t> </a:t>
            </a:r>
            <a:r>
              <a:rPr lang="fr-FR" sz="2800" b="1" dirty="0">
                <a:latin typeface="Calibri"/>
                <a:ea typeface="Cambria"/>
                <a:cs typeface="Times New Roman"/>
              </a:rPr>
              <a:t>Février  2016</a:t>
            </a:r>
            <a:endParaRPr lang="fr-FR" sz="2800" dirty="0">
              <a:latin typeface="Cambria"/>
              <a:ea typeface="Cambri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Arial"/>
                <a:ea typeface="Cambria"/>
                <a:cs typeface="Times New Roman"/>
              </a:rPr>
              <a:t> </a:t>
            </a:r>
            <a:r>
              <a:rPr lang="fr-FR" sz="2000" dirty="0">
                <a:latin typeface="Arial"/>
                <a:ea typeface="Cambria"/>
                <a:cs typeface="Times New Roman"/>
              </a:rPr>
              <a:t>Âge : 4 ans </a:t>
            </a:r>
            <a:endParaRPr lang="fr-FR" sz="2000" dirty="0">
              <a:latin typeface="Cambria"/>
              <a:ea typeface="Cambri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fr-FR" sz="2000" dirty="0">
                <a:latin typeface="Cambria"/>
                <a:ea typeface="Cambria"/>
                <a:cs typeface="Times New Roman"/>
              </a:rPr>
              <a:t>Enzo sait expliquer ce qu’il a fait en listant les actions qu’il a réalisées. Il raconte des histoires à partir d’albums en relatant toutes les actions du personnage central et en ajoutant des fragments de dialogues. Il commence à se détacher du regard de l’enseignant. Il s’empare rapidement du vocabulaire précis utilisé en classe pour s’exprimer à l’aide de phrases longues.</a:t>
            </a:r>
          </a:p>
          <a:p>
            <a:pPr>
              <a:spcAft>
                <a:spcPts val="0"/>
              </a:spcAft>
            </a:pPr>
            <a:r>
              <a:rPr lang="fr-FR" sz="2000" dirty="0">
                <a:latin typeface="Cambria"/>
                <a:ea typeface="Cambria"/>
                <a:cs typeface="Times New Roman"/>
              </a:rPr>
              <a:t>Il récite avec plaisir comptines et jeux de doigts en synchronisant le geste à la parole.</a:t>
            </a:r>
          </a:p>
          <a:p>
            <a:pPr>
              <a:spcAft>
                <a:spcPts val="0"/>
              </a:spcAft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Cambria"/>
                <a:ea typeface="Cambria"/>
                <a:cs typeface="Times New Roman"/>
              </a:rPr>
              <a:t>Ce qu’Enzo maintenant va apprendre </a:t>
            </a:r>
            <a:r>
              <a:rPr lang="fr-FR" sz="2000" b="1" dirty="0">
                <a:latin typeface="Cambria"/>
                <a:ea typeface="Cambria"/>
                <a:cs typeface="Times New Roman"/>
              </a:rPr>
              <a:t>: </a:t>
            </a:r>
            <a:r>
              <a:rPr lang="fr-FR" sz="2000" dirty="0">
                <a:latin typeface="Cambria"/>
                <a:ea typeface="Cambria"/>
                <a:cs typeface="Times New Roman"/>
              </a:rPr>
              <a:t>accepter les tours de parole et écouter ce que disent ses camarades pour coopérer en complétant ou en donnant son avis. Essayer de mieux articuler certains mots : par exemple « maitresse au lieu de </a:t>
            </a:r>
            <a:r>
              <a:rPr lang="fr-FR" sz="2000" dirty="0" err="1">
                <a:latin typeface="Cambria"/>
                <a:ea typeface="Cambria"/>
                <a:cs typeface="Times New Roman"/>
              </a:rPr>
              <a:t>maicresse</a:t>
            </a:r>
            <a:r>
              <a:rPr lang="fr-FR" sz="2000" dirty="0">
                <a:latin typeface="Cambria"/>
                <a:ea typeface="Cambria"/>
                <a:cs typeface="Times New Roman"/>
              </a:rPr>
              <a:t> »  </a:t>
            </a:r>
            <a:endParaRPr lang="fr-FR" sz="2000" dirty="0">
              <a:effectLst/>
              <a:latin typeface="Cambria"/>
              <a:ea typeface="Cambri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30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709306"/>
            <a:ext cx="7024744" cy="541540"/>
          </a:xfrm>
        </p:spPr>
        <p:txBody>
          <a:bodyPr>
            <a:normAutofit fontScale="90000"/>
          </a:bodyPr>
          <a:lstStyle/>
          <a:p>
            <a:r>
              <a:rPr lang="fr-FR" b="1" baseline="30000" dirty="0">
                <a:solidFill>
                  <a:srgbClr val="000000"/>
                </a:solidFill>
                <a:latin typeface="ArialMT"/>
              </a:rPr>
              <a:t>Points de vigilance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250845"/>
            <a:ext cx="7088716" cy="4772455"/>
          </a:xfrm>
        </p:spPr>
        <p:txBody>
          <a:bodyPr>
            <a:noAutofit/>
          </a:bodyPr>
          <a:lstStyle/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 Cibler les progrès en fonction des niveaux</a:t>
            </a:r>
          </a:p>
          <a:p>
            <a:pPr marL="68580" indent="0">
              <a:buNone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et des élèves </a:t>
            </a:r>
            <a:r>
              <a:rPr lang="fr-FR" sz="3600" baseline="30000" dirty="0">
                <a:solidFill>
                  <a:srgbClr val="0F7001"/>
                </a:solidFill>
                <a:latin typeface="ArialMT"/>
              </a:rPr>
              <a:t>(penser des critères, des observables raisonnables et pertinents en fonction d’objectifs d’étape)</a:t>
            </a:r>
          </a:p>
          <a:p>
            <a:r>
              <a:rPr lang="fr-FR" sz="3600" baseline="30000" dirty="0">
                <a:solidFill>
                  <a:srgbClr val="FB0007"/>
                </a:solidFill>
                <a:latin typeface="ArialMT"/>
              </a:rPr>
              <a:t>« Ces objectifs d’étape ne constituent pas des normes. » Vivianne </a:t>
            </a:r>
            <a:r>
              <a:rPr lang="fr-FR" sz="3600" baseline="30000" dirty="0" err="1">
                <a:solidFill>
                  <a:srgbClr val="FB0007"/>
                </a:solidFill>
                <a:latin typeface="ArialMT"/>
              </a:rPr>
              <a:t>Bouysse</a:t>
            </a:r>
            <a:r>
              <a:rPr lang="fr-FR" sz="3600" baseline="30000" dirty="0">
                <a:solidFill>
                  <a:srgbClr val="FB0007"/>
                </a:solidFill>
                <a:latin typeface="ArialMT"/>
              </a:rPr>
              <a:t>, IGEN</a:t>
            </a: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 Indiquer au moins un progrès par semaine et par élève, soient à peu près 17 progrès par semestre</a:t>
            </a:r>
          </a:p>
          <a:p>
            <a:endParaRPr lang="fr-FR" sz="3600" dirty="0"/>
          </a:p>
        </p:txBody>
      </p:sp>
      <p:sp>
        <p:nvSpPr>
          <p:cNvPr id="5" name="Rectangle 4"/>
          <p:cNvSpPr/>
          <p:nvPr/>
        </p:nvSpPr>
        <p:spPr>
          <a:xfrm>
            <a:off x="1043492" y="4816737"/>
            <a:ext cx="7088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3200" b="1" baseline="30000" dirty="0">
              <a:solidFill>
                <a:srgbClr val="000000"/>
              </a:solidFill>
              <a:latin typeface="Helvetica"/>
            </a:endParaRPr>
          </a:p>
          <a:p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Créer les conditions propices </a:t>
            </a:r>
            <a:r>
              <a:rPr lang="fr-FR" sz="3200" baseline="30000" dirty="0">
                <a:solidFill>
                  <a:srgbClr val="000000"/>
                </a:solidFill>
                <a:latin typeface="ArialMT"/>
              </a:rPr>
              <a:t>à ces observations et </a:t>
            </a:r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se mettre </a:t>
            </a:r>
            <a:r>
              <a:rPr lang="fr-FR" sz="3200" baseline="30000" dirty="0">
                <a:solidFill>
                  <a:srgbClr val="000000"/>
                </a:solidFill>
                <a:latin typeface="ArialMT"/>
              </a:rPr>
              <a:t>plus souvent </a:t>
            </a:r>
            <a:r>
              <a:rPr lang="fr-FR" sz="3200" b="1" baseline="30000" dirty="0">
                <a:solidFill>
                  <a:srgbClr val="000000"/>
                </a:solidFill>
                <a:latin typeface="Helvetica"/>
              </a:rPr>
              <a:t>en situation de retrait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32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hier de brevets et de réussites en maternel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569" y="233394"/>
            <a:ext cx="8215650" cy="5599081"/>
          </a:xfrm>
        </p:spPr>
      </p:pic>
    </p:spTree>
    <p:extLst>
      <p:ext uri="{BB962C8B-B14F-4D97-AF65-F5344CB8AC3E}">
        <p14:creationId xmlns:p14="http://schemas.microsoft.com/office/powerpoint/2010/main" val="65371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7079" y="745959"/>
            <a:ext cx="7024744" cy="787032"/>
          </a:xfrm>
        </p:spPr>
        <p:txBody>
          <a:bodyPr/>
          <a:lstStyle/>
          <a:p>
            <a:pPr algn="ctr"/>
            <a:r>
              <a:rPr lang="fr-FR" dirty="0"/>
              <a:t>MISE EN ATELIERS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4084" y="1532992"/>
            <a:ext cx="7736305" cy="4299638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fr-FR" dirty="0"/>
              <a:t>4 ateliers sont proposés  </a:t>
            </a:r>
          </a:p>
          <a:p>
            <a:pPr marL="68580" indent="0">
              <a:buNone/>
            </a:pPr>
            <a:r>
              <a:rPr lang="fr-FR" dirty="0"/>
              <a:t>Rotation des 4 groupes</a:t>
            </a:r>
          </a:p>
          <a:p>
            <a:pPr marL="68580" indent="0">
              <a:buNone/>
            </a:pPr>
            <a:endParaRPr lang="fr-FR" dirty="0"/>
          </a:p>
          <a:p>
            <a:pPr marL="68580" indent="0">
              <a:buNone/>
            </a:pPr>
            <a:endParaRPr lang="fr-FR" dirty="0"/>
          </a:p>
          <a:p>
            <a:pPr marL="68580" indent="0">
              <a:buNone/>
            </a:pPr>
            <a:r>
              <a:rPr lang="fr-FR" b="1" dirty="0"/>
              <a:t>Atelier 1  </a:t>
            </a:r>
            <a:r>
              <a:rPr lang="fr-FR" dirty="0"/>
              <a:t>Présentation d’une application </a:t>
            </a:r>
            <a:r>
              <a:rPr lang="fr-FR" b="1" dirty="0"/>
              <a:t>« JE VALIDE »</a:t>
            </a:r>
          </a:p>
          <a:p>
            <a:pPr>
              <a:buFont typeface="Wingdings" charset="2"/>
              <a:buChar char="Ø"/>
            </a:pPr>
            <a:r>
              <a:rPr lang="fr-FR" dirty="0"/>
              <a:t> visionnage d’une vidéo du réseau </a:t>
            </a:r>
            <a:r>
              <a:rPr lang="fr-FR" dirty="0" err="1"/>
              <a:t>Canopé</a:t>
            </a:r>
            <a:endParaRPr lang="fr-FR" dirty="0"/>
          </a:p>
          <a:p>
            <a:pPr>
              <a:buFont typeface="Wingdings" charset="2"/>
              <a:buChar char="Ø"/>
            </a:pPr>
            <a:r>
              <a:rPr lang="fr-FR" dirty="0"/>
              <a:t> observation de l’utilisation de l’application sur </a:t>
            </a:r>
            <a:r>
              <a:rPr lang="fr-FR" dirty="0" err="1"/>
              <a:t>Ipad</a:t>
            </a:r>
            <a:r>
              <a:rPr lang="fr-FR" dirty="0"/>
              <a:t> </a:t>
            </a:r>
          </a:p>
          <a:p>
            <a:pPr marL="68580" indent="0">
              <a:buNone/>
            </a:pPr>
            <a:endParaRPr lang="fr-FR" dirty="0"/>
          </a:p>
          <a:p>
            <a:pPr marL="68580" indent="0">
              <a:buNone/>
            </a:pPr>
            <a:endParaRPr lang="fr-FR" dirty="0"/>
          </a:p>
          <a:p>
            <a:pPr marL="68580" indent="0">
              <a:buNone/>
            </a:pPr>
            <a:r>
              <a:rPr lang="fr-FR" dirty="0"/>
              <a:t> </a:t>
            </a:r>
            <a:r>
              <a:rPr lang="fr-FR" b="1" dirty="0"/>
              <a:t>Atelier 2, 3, 4</a:t>
            </a:r>
          </a:p>
          <a:p>
            <a:pPr marL="68580" indent="0">
              <a:buNone/>
            </a:pPr>
            <a:r>
              <a:rPr lang="fr-FR" dirty="0"/>
              <a:t>Observation de différents  carnets de suivi (format papier, ordinateur)</a:t>
            </a:r>
          </a:p>
          <a:p>
            <a:pPr marL="68580" indent="0">
              <a:buNone/>
            </a:pPr>
            <a:endParaRPr lang="fr-FR" b="1" dirty="0"/>
          </a:p>
          <a:p>
            <a:pPr marL="68580" indent="0">
              <a:buNone/>
            </a:pPr>
            <a:endParaRPr lang="fr-FR" dirty="0"/>
          </a:p>
          <a:p>
            <a:pPr marL="68580" indent="0">
              <a:buNone/>
            </a:pPr>
            <a:endParaRPr lang="fr-FR" dirty="0"/>
          </a:p>
          <a:p>
            <a:pPr marL="68580" indent="0">
              <a:buNone/>
            </a:pPr>
            <a:endParaRPr lang="fr-FR" dirty="0"/>
          </a:p>
          <a:p>
            <a:pPr marL="68580" indent="0">
              <a:buNone/>
            </a:pPr>
            <a:r>
              <a:rPr lang="fr-FR" b="1" dirty="0">
                <a:solidFill>
                  <a:srgbClr val="FF0000"/>
                </a:solidFill>
              </a:rPr>
              <a:t>(travail à poursuivre en équipe en conseil de cycle)</a:t>
            </a:r>
          </a:p>
        </p:txBody>
      </p:sp>
    </p:spTree>
    <p:extLst>
      <p:ext uri="{BB962C8B-B14F-4D97-AF65-F5344CB8AC3E}">
        <p14:creationId xmlns:p14="http://schemas.microsoft.com/office/powerpoint/2010/main" val="172165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Des exemples de sites à consulter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Objectif maternelle</a:t>
            </a:r>
          </a:p>
          <a:p>
            <a:r>
              <a:rPr lang="fr-FR" dirty="0" err="1"/>
              <a:t>Pépinette</a:t>
            </a:r>
            <a:r>
              <a:rPr lang="fr-FR" dirty="0"/>
              <a:t> à l’école</a:t>
            </a:r>
          </a:p>
          <a:p>
            <a:r>
              <a:rPr lang="fr-FR" dirty="0"/>
              <a:t>La classe de Laurène</a:t>
            </a:r>
          </a:p>
          <a:p>
            <a:r>
              <a:rPr lang="fr-FR" dirty="0"/>
              <a:t>La classe de Pepe</a:t>
            </a:r>
          </a:p>
          <a:p>
            <a:r>
              <a:rPr lang="fr-FR" dirty="0"/>
              <a:t>La classe de Jenny</a:t>
            </a:r>
          </a:p>
          <a:p>
            <a:r>
              <a:rPr lang="fr-FR" dirty="0"/>
              <a:t>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1611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24420"/>
          </a:xfrm>
        </p:spPr>
        <p:txBody>
          <a:bodyPr>
            <a:normAutofit fontScale="90000"/>
          </a:bodyPr>
          <a:lstStyle/>
          <a:p>
            <a:r>
              <a:rPr lang="fr-FR" dirty="0"/>
              <a:t>SITOGRAPHIE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200" b="1" dirty="0">
                <a:hlinkClick r:id="rId2"/>
              </a:rPr>
              <a:t>Suivi et évaluation - Suivi et évaluation à l'école maternelle - Éduscol</a:t>
            </a:r>
            <a:endParaRPr lang="fr-FR" sz="1200" b="1" dirty="0"/>
          </a:p>
          <a:p>
            <a:pPr marL="68580" indent="0">
              <a:buNone/>
            </a:pPr>
            <a:r>
              <a:rPr lang="fr-FR" sz="1200" i="1" dirty="0" err="1"/>
              <a:t>eduscol.education.fr</a:t>
            </a:r>
            <a:r>
              <a:rPr lang="fr-FR" sz="1200" i="1" dirty="0"/>
              <a:t>/pid34320/suivi-et-</a:t>
            </a:r>
            <a:r>
              <a:rPr lang="fr-FR" sz="1200" i="1" dirty="0" err="1"/>
              <a:t>evaluation.html</a:t>
            </a:r>
            <a:endParaRPr lang="fr-FR" sz="1200" dirty="0"/>
          </a:p>
          <a:p>
            <a:pPr marL="68580" indent="0">
              <a:buNone/>
            </a:pPr>
            <a:r>
              <a:rPr lang="fr-FR" sz="1200" dirty="0"/>
              <a:t>5 avr. 2016 - A l'école </a:t>
            </a:r>
            <a:r>
              <a:rPr lang="fr-FR" sz="1200" i="1" dirty="0"/>
              <a:t>maternelle</a:t>
            </a:r>
            <a:r>
              <a:rPr lang="fr-FR" sz="1200" dirty="0"/>
              <a:t>, à compter de la rentrée 2016, deux nouveaux outils ... École </a:t>
            </a:r>
            <a:r>
              <a:rPr lang="fr-FR" sz="1200" i="1" dirty="0"/>
              <a:t>maternelle</a:t>
            </a:r>
            <a:r>
              <a:rPr lang="fr-FR" sz="1200" dirty="0"/>
              <a:t> · </a:t>
            </a:r>
            <a:r>
              <a:rPr lang="fr-FR" sz="1200" i="1" dirty="0"/>
              <a:t>Programme</a:t>
            </a:r>
            <a:r>
              <a:rPr lang="fr-FR" sz="1200" dirty="0"/>
              <a:t>, ressources et évaluation · Suivi et ...</a:t>
            </a:r>
          </a:p>
          <a:p>
            <a:r>
              <a:rPr lang="fr-FR" sz="1200" b="1" dirty="0">
                <a:hlinkClick r:id="rId3"/>
              </a:rPr>
              <a:t>Actualités - Nouveau programme pour l'école maternelle, rentrée 2015 ...</a:t>
            </a:r>
            <a:endParaRPr lang="fr-FR" sz="1200" b="1" dirty="0"/>
          </a:p>
          <a:p>
            <a:pPr marL="68580" indent="0">
              <a:buNone/>
            </a:pPr>
            <a:r>
              <a:rPr lang="fr-FR" sz="1200" i="1" dirty="0" err="1"/>
              <a:t>eduscol.education.fr</a:t>
            </a:r>
            <a:r>
              <a:rPr lang="fr-FR" sz="1200" i="1" dirty="0"/>
              <a:t>/.../</a:t>
            </a:r>
            <a:r>
              <a:rPr lang="fr-FR" sz="1200" b="1" i="1" dirty="0"/>
              <a:t>nouveau</a:t>
            </a:r>
            <a:r>
              <a:rPr lang="fr-FR" sz="1200" i="1" dirty="0"/>
              <a:t>-</a:t>
            </a:r>
            <a:r>
              <a:rPr lang="fr-FR" sz="1200" b="1" i="1" dirty="0"/>
              <a:t>programme</a:t>
            </a:r>
            <a:r>
              <a:rPr lang="fr-FR" sz="1200" i="1" dirty="0"/>
              <a:t>-pour-l-ecole-</a:t>
            </a:r>
            <a:r>
              <a:rPr lang="fr-FR" sz="1200" b="1" i="1" dirty="0"/>
              <a:t>maternelle</a:t>
            </a:r>
            <a:r>
              <a:rPr lang="fr-FR" sz="1200" i="1" dirty="0"/>
              <a:t>-rentree-2015.ht...</a:t>
            </a:r>
            <a:endParaRPr lang="fr-FR" sz="1200" dirty="0"/>
          </a:p>
          <a:p>
            <a:pPr marL="68580" indent="0">
              <a:buNone/>
            </a:pPr>
            <a:r>
              <a:rPr lang="fr-FR" sz="1200" dirty="0"/>
              <a:t>26 mars 2015 - Le </a:t>
            </a:r>
            <a:r>
              <a:rPr lang="fr-FR" sz="1200" i="1" dirty="0"/>
              <a:t>nouveau programme</a:t>
            </a:r>
            <a:r>
              <a:rPr lang="fr-FR" sz="1200" dirty="0"/>
              <a:t> d'enseignement à l'école </a:t>
            </a:r>
            <a:r>
              <a:rPr lang="fr-FR" sz="1200" i="1" dirty="0"/>
              <a:t>maternelle</a:t>
            </a:r>
            <a:r>
              <a:rPr lang="fr-FR" sz="1200" dirty="0"/>
              <a:t> entrant en vigueur à la rentrée 2015 est publié. Les premières ressources ...</a:t>
            </a:r>
          </a:p>
          <a:p>
            <a:r>
              <a:rPr lang="fr-FR" sz="1200" b="1" dirty="0">
                <a:hlinkClick r:id="rId4"/>
              </a:rPr>
              <a:t>N°456 - Dossier "L’école maternelle aujourd’hui »</a:t>
            </a:r>
            <a:r>
              <a:rPr lang="fr-FR" sz="1200" b="1" dirty="0"/>
              <a:t> cahiers pédagogiques.</a:t>
            </a:r>
          </a:p>
          <a:p>
            <a:pPr marL="68580" indent="0">
              <a:buNone/>
            </a:pPr>
            <a:r>
              <a:rPr lang="fr-FR" sz="1200" b="1" dirty="0"/>
              <a:t>En maternelle, penser l’évaluation comme un dispositif créateur d’événements Par M.-T. </a:t>
            </a:r>
            <a:r>
              <a:rPr lang="fr-FR" sz="1200" b="1" dirty="0" err="1"/>
              <a:t>Zerbato-Poudou</a:t>
            </a:r>
            <a:endParaRPr lang="fr-FR" sz="1200" b="1" dirty="0"/>
          </a:p>
          <a:p>
            <a:r>
              <a:rPr lang="fr-FR" sz="1200" dirty="0"/>
              <a:t>Vidéo brevet et réussite en maternelle https://</a:t>
            </a:r>
            <a:r>
              <a:rPr lang="fr-FR" sz="1200" dirty="0" err="1"/>
              <a:t>www.youtube.com</a:t>
            </a:r>
            <a:r>
              <a:rPr lang="fr-FR" sz="1200" dirty="0"/>
              <a:t>/</a:t>
            </a:r>
            <a:r>
              <a:rPr lang="fr-FR" sz="1200" dirty="0" err="1"/>
              <a:t>watch?v</a:t>
            </a:r>
            <a:r>
              <a:rPr lang="fr-FR" sz="1200" dirty="0"/>
              <a:t>=Rw7H4rIWA2k</a:t>
            </a:r>
          </a:p>
          <a:p>
            <a:r>
              <a:rPr lang="fr-FR" sz="1200" dirty="0"/>
              <a:t>Power point (référence)</a:t>
            </a:r>
          </a:p>
          <a:p>
            <a:r>
              <a:rPr lang="fr-FR" sz="1200" dirty="0"/>
              <a:t>Exemple de carnet de suivi</a:t>
            </a:r>
          </a:p>
          <a:p>
            <a:endParaRPr lang="fr-FR" sz="1200" dirty="0"/>
          </a:p>
          <a:p>
            <a:pPr marL="68580" indent="0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02893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813714"/>
            <a:ext cx="7024744" cy="616450"/>
          </a:xfrm>
        </p:spPr>
        <p:txBody>
          <a:bodyPr>
            <a:normAutofit fontScale="90000"/>
          </a:bodyPr>
          <a:lstStyle/>
          <a:p>
            <a:r>
              <a:rPr lang="fr-FR" dirty="0"/>
              <a:t>Mise en commun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" b="2639"/>
          <a:stretch>
            <a:fillRect/>
          </a:stretch>
        </p:blipFill>
        <p:spPr>
          <a:xfrm>
            <a:off x="1460500" y="1885950"/>
            <a:ext cx="5580063" cy="39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5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Vos représentations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Le carnet de suivi qu’est-ce que c’est ?</a:t>
            </a:r>
            <a:br>
              <a:rPr lang="fr-FR" sz="2800" dirty="0">
                <a:solidFill>
                  <a:schemeClr val="tx1"/>
                </a:solidFill>
              </a:rPr>
            </a:br>
            <a:br>
              <a:rPr lang="fr-FR" sz="2800" dirty="0">
                <a:solidFill>
                  <a:schemeClr val="tx1"/>
                </a:solidFill>
              </a:rPr>
            </a:br>
            <a:r>
              <a:rPr lang="fr-FR" dirty="0"/>
              <a:t>C’est.../ Ce n’est pas…</a:t>
            </a:r>
            <a:br>
              <a:rPr lang="fr-FR" dirty="0"/>
            </a:br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Un point particulier sur les smileys : Qu’en pensez-vous ? Faut-il les utiliser ?</a:t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88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 nous dit le programme ?</a:t>
            </a:r>
          </a:p>
        </p:txBody>
      </p:sp>
    </p:spTree>
    <p:extLst>
      <p:ext uri="{BB962C8B-B14F-4D97-AF65-F5344CB8AC3E}">
        <p14:creationId xmlns:p14="http://schemas.microsoft.com/office/powerpoint/2010/main" val="73958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54174" y="862087"/>
            <a:ext cx="78671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fr-FR" sz="2400" dirty="0"/>
              <a:t>Une école qui s’adapte aux jeunes enfants 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 </a:t>
            </a:r>
            <a:r>
              <a:rPr lang="fr-FR" sz="2400" b="1" dirty="0"/>
              <a:t>Une école qui pratique une évaluation positive :  (évaluation = outil de régulation </a:t>
            </a:r>
            <a:r>
              <a:rPr lang="fr-FR" sz="2400" dirty="0"/>
              <a:t>dans l’activité professionnelle des enseignants) </a:t>
            </a:r>
          </a:p>
          <a:p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b="1" dirty="0"/>
              <a:t>Ni instrument de prédiction, ni instrument de         sélection 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Basée sur </a:t>
            </a:r>
            <a:r>
              <a:rPr lang="fr-FR" sz="2400" b="1" u="sng" dirty="0"/>
              <a:t>l’observation attentive </a:t>
            </a:r>
            <a:r>
              <a:rPr lang="fr-FR" sz="2400" dirty="0"/>
              <a:t>et une </a:t>
            </a:r>
            <a:r>
              <a:rPr lang="fr-FR" sz="2400" b="1" u="sng" dirty="0" err="1"/>
              <a:t>interpré</a:t>
            </a:r>
            <a:r>
              <a:rPr lang="fr-FR" sz="2400" b="1" u="sng" dirty="0"/>
              <a:t>́-</a:t>
            </a:r>
            <a:r>
              <a:rPr lang="fr-FR" sz="2400" b="1" u="sng" dirty="0" err="1"/>
              <a:t>tation</a:t>
            </a:r>
            <a:r>
              <a:rPr lang="fr-FR" sz="2400" dirty="0"/>
              <a:t> de ce que chaque enfant dit ou fait </a:t>
            </a:r>
          </a:p>
          <a:p>
            <a:endParaRPr lang="fr-FR" sz="2400" dirty="0"/>
          </a:p>
          <a:p>
            <a:r>
              <a:rPr lang="fr-FR" sz="2400" dirty="0"/>
              <a:t>La tenue du carnet de suivi des apprentissages est </a:t>
            </a:r>
            <a:r>
              <a:rPr lang="fr-FR" sz="2400" b="1" dirty="0">
                <a:solidFill>
                  <a:srgbClr val="FF6600"/>
                </a:solidFill>
              </a:rPr>
              <a:t>OBLIGATOIRE</a:t>
            </a:r>
            <a:r>
              <a:rPr lang="fr-FR" sz="2400" dirty="0"/>
              <a:t>, mais le format du document est laissé à l’appréciation des enseignants.</a:t>
            </a:r>
          </a:p>
        </p:txBody>
      </p:sp>
    </p:spTree>
    <p:extLst>
      <p:ext uri="{BB962C8B-B14F-4D97-AF65-F5344CB8AC3E}">
        <p14:creationId xmlns:p14="http://schemas.microsoft.com/office/powerpoint/2010/main" val="421944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2" y="1028131"/>
            <a:ext cx="7024744" cy="439968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Du côté de l’enseignant :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468099"/>
            <a:ext cx="6777317" cy="4364531"/>
          </a:xfrm>
        </p:spPr>
        <p:txBody>
          <a:bodyPr>
            <a:normAutofit fontScale="92500"/>
          </a:bodyPr>
          <a:lstStyle/>
          <a:p>
            <a:r>
              <a:rPr lang="fr-FR" dirty="0"/>
              <a:t>Mettre en valeur le cheminement de l’enfant </a:t>
            </a:r>
          </a:p>
          <a:p>
            <a:r>
              <a:rPr lang="fr-FR" dirty="0"/>
              <a:t>Mettre en valeur les progrès qu’il fait par rapport à lui même </a:t>
            </a:r>
          </a:p>
          <a:p>
            <a:r>
              <a:rPr lang="fr-FR" dirty="0"/>
              <a:t>Etre attentif à ce que l’enfant peut faire seul, avec son soutien ou avec celui des autres enfants </a:t>
            </a:r>
          </a:p>
          <a:p>
            <a:r>
              <a:rPr lang="fr-FR" dirty="0"/>
              <a:t>Tenir compte des différences d’âge et de maturité au sein d’une même classe </a:t>
            </a:r>
          </a:p>
          <a:p>
            <a:r>
              <a:rPr lang="fr-FR" dirty="0"/>
              <a:t>Rendre explicites pour les parents les démarches, les attendus et les modalités </a:t>
            </a:r>
          </a:p>
          <a:p>
            <a:pPr marL="68580" indent="0">
              <a:buNone/>
            </a:pPr>
            <a:r>
              <a:rPr lang="fr-FR" dirty="0"/>
              <a:t>   d’évaluation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955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43490" y="885214"/>
            <a:ext cx="730684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/>
              <a:t>Du côté de l’enfant</a:t>
            </a:r>
          </a:p>
          <a:p>
            <a:pPr marL="457200" indent="-457200">
              <a:buFont typeface="Arial"/>
              <a:buChar char="•"/>
            </a:pPr>
            <a:r>
              <a:rPr lang="fr-FR" sz="2800" dirty="0"/>
              <a:t>Pouvoir identifier ses réussites </a:t>
            </a:r>
          </a:p>
          <a:p>
            <a:endParaRPr lang="fr-FR" sz="2800" dirty="0"/>
          </a:p>
          <a:p>
            <a:r>
              <a:rPr lang="fr-FR" sz="2800" dirty="0"/>
              <a:t>• En garder des traces (mise en mémoire) </a:t>
            </a:r>
          </a:p>
          <a:p>
            <a:r>
              <a:rPr lang="fr-FR" sz="2800" dirty="0"/>
              <a:t>• Pouvoir percevoir leur évolution (axes de progrès) </a:t>
            </a:r>
          </a:p>
          <a:p>
            <a:endParaRPr lang="fr-FR" sz="2800" dirty="0"/>
          </a:p>
          <a:p>
            <a:r>
              <a:rPr lang="fr-FR" sz="2800" u="sng" dirty="0"/>
              <a:t>Du côté des parents</a:t>
            </a:r>
          </a:p>
          <a:p>
            <a:pPr marL="457200" indent="-457200">
              <a:buFont typeface="Arial"/>
              <a:buChar char="•"/>
            </a:pPr>
            <a:r>
              <a:rPr lang="fr-FR" sz="2800" dirty="0"/>
              <a:t>Suivre les progrès quotidiens de leur enfant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61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aseline="30000" dirty="0">
                <a:solidFill>
                  <a:srgbClr val="0000C0"/>
                </a:solidFill>
                <a:latin typeface="ArialMT"/>
              </a:rPr>
              <a:t>La forme générale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Carnet de suivi regroupant les traces des progrès puis à la fin les encarts à destination des parents.</a:t>
            </a: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Carnet de suivi divisé en deux parties, chacune ponctuée par un encart à destination des parents.</a:t>
            </a:r>
          </a:p>
          <a:p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Les attendus en fin d</a:t>
            </a:r>
            <a:r>
              <a:rPr lang="fr-FR" sz="3600" baseline="30000" dirty="0">
                <a:solidFill>
                  <a:srgbClr val="000000"/>
                </a:solidFill>
                <a:latin typeface="MS-PGothic"/>
              </a:rPr>
              <a:t>’</a:t>
            </a: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école maternelle sont</a:t>
            </a:r>
          </a:p>
          <a:p>
            <a:pPr marL="68580" indent="0">
              <a:buNone/>
            </a:pPr>
            <a:r>
              <a:rPr lang="fr-FR" sz="3600" baseline="30000" dirty="0">
                <a:solidFill>
                  <a:srgbClr val="000000"/>
                </a:solidFill>
                <a:latin typeface="ArialMT"/>
              </a:rPr>
              <a:t>   placés à la fin du carnet.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87940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imation-pdagogique-cahier-de-russites-de-progrs-de-suivi-en-maternelle-un-outil-au-service-des-apprentissages-et-de-lvaluation-4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3" y="808239"/>
            <a:ext cx="7841659" cy="52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4094</TotalTime>
  <Words>1214</Words>
  <Application>Microsoft Office PowerPoint</Application>
  <PresentationFormat>Affichage à l'écran (4:3)</PresentationFormat>
  <Paragraphs>155</Paragraphs>
  <Slides>29</Slides>
  <Notes>3</Notes>
  <HiddenSlides>0</HiddenSlides>
  <MMClips>1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2" baseType="lpstr">
      <vt:lpstr>Arial</vt:lpstr>
      <vt:lpstr>ArialMT</vt:lpstr>
      <vt:lpstr>Calibri</vt:lpstr>
      <vt:lpstr>Cambria</vt:lpstr>
      <vt:lpstr>Century Gothic</vt:lpstr>
      <vt:lpstr>Chalkduster</vt:lpstr>
      <vt:lpstr>Edwardian Script ITC</vt:lpstr>
      <vt:lpstr>Helvetica</vt:lpstr>
      <vt:lpstr>MS-PGothic</vt:lpstr>
      <vt:lpstr>Wingdings</vt:lpstr>
      <vt:lpstr>Wingdings 2</vt:lpstr>
      <vt:lpstr>Austin</vt:lpstr>
      <vt:lpstr>Document</vt:lpstr>
      <vt:lpstr>Marie-Line Kong Nathalie Lacanaud Gimenez </vt:lpstr>
      <vt:lpstr> PLAN </vt:lpstr>
      <vt:lpstr>Vos représentations</vt:lpstr>
      <vt:lpstr>Que nous dit le programme ?</vt:lpstr>
      <vt:lpstr>Présentation PowerPoint</vt:lpstr>
      <vt:lpstr>       Du côté de l’enseignant : </vt:lpstr>
      <vt:lpstr>Présentation PowerPoint</vt:lpstr>
      <vt:lpstr>La forme générale :</vt:lpstr>
      <vt:lpstr>Présentation PowerPoint</vt:lpstr>
      <vt:lpstr>     </vt:lpstr>
      <vt:lpstr>Le carnet de suivi des apprentissages</vt:lpstr>
      <vt:lpstr>Fréquence et communication</vt:lpstr>
      <vt:lpstr>Présentation PowerPoint</vt:lpstr>
      <vt:lpstr>Les domaines et les sous domaines</vt:lpstr>
      <vt:lpstr>Les traces possibles pour illustrer un progrès</vt:lpstr>
      <vt:lpstr>EXEMPLES DE TRACES</vt:lpstr>
      <vt:lpstr>EXEMPLES DE CARNETS DE SUIVI</vt:lpstr>
      <vt:lpstr>EXEMPLES DE CARNET DE SUIVI DE M.S.</vt:lpstr>
      <vt:lpstr>Présentation PowerPoint</vt:lpstr>
      <vt:lpstr>Présentation PowerPoint</vt:lpstr>
      <vt:lpstr>EXEMPLES DE CARNET DE SUIVI DE P.S.</vt:lpstr>
      <vt:lpstr>Présentation PowerPoint</vt:lpstr>
      <vt:lpstr>Présentation PowerPoint</vt:lpstr>
      <vt:lpstr>Points de vigilance</vt:lpstr>
      <vt:lpstr>Présentation PowerPoint</vt:lpstr>
      <vt:lpstr>MISE EN ATELIERS</vt:lpstr>
      <vt:lpstr>Des exemples de sites à consulter</vt:lpstr>
      <vt:lpstr>SITOGRAPHIE</vt:lpstr>
      <vt:lpstr>Mise en commun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M-L K</dc:creator>
  <cp:lastModifiedBy>mpepin</cp:lastModifiedBy>
  <cp:revision>67</cp:revision>
  <dcterms:created xsi:type="dcterms:W3CDTF">2016-09-28T11:18:46Z</dcterms:created>
  <dcterms:modified xsi:type="dcterms:W3CDTF">2020-05-05T21:01:46Z</dcterms:modified>
</cp:coreProperties>
</file>