
<file path=[Content_Types].xml><?xml version="1.0" encoding="utf-8"?>
<Types xmlns="http://schemas.openxmlformats.org/package/2006/content-types">
  <Default Extension="fntdata" ContentType="application/x-fontdata"/>
  <Default Extension="jpe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4"/>
  </p:notesMasterIdLst>
  <p:sldIdLst>
    <p:sldId id="256" r:id="rId2"/>
    <p:sldId id="257" r:id="rId3"/>
    <p:sldId id="295" r:id="rId4"/>
    <p:sldId id="296" r:id="rId5"/>
    <p:sldId id="297" r:id="rId6"/>
    <p:sldId id="298" r:id="rId7"/>
    <p:sldId id="258" r:id="rId8"/>
    <p:sldId id="259" r:id="rId9"/>
    <p:sldId id="261" r:id="rId10"/>
    <p:sldId id="262" r:id="rId11"/>
    <p:sldId id="263" r:id="rId12"/>
    <p:sldId id="269" r:id="rId13"/>
    <p:sldId id="291" r:id="rId14"/>
    <p:sldId id="292" r:id="rId15"/>
    <p:sldId id="293" r:id="rId16"/>
    <p:sldId id="302" r:id="rId17"/>
    <p:sldId id="277" r:id="rId18"/>
    <p:sldId id="280" r:id="rId19"/>
    <p:sldId id="294" r:id="rId20"/>
    <p:sldId id="278" r:id="rId21"/>
    <p:sldId id="281" r:id="rId22"/>
    <p:sldId id="282" r:id="rId23"/>
    <p:sldId id="285" r:id="rId24"/>
    <p:sldId id="368" r:id="rId25"/>
    <p:sldId id="369" r:id="rId26"/>
    <p:sldId id="286" r:id="rId27"/>
    <p:sldId id="300" r:id="rId28"/>
    <p:sldId id="301" r:id="rId29"/>
    <p:sldId id="303" r:id="rId30"/>
    <p:sldId id="299" r:id="rId31"/>
    <p:sldId id="366" r:id="rId32"/>
    <p:sldId id="367" r:id="rId33"/>
    <p:sldId id="316" r:id="rId34"/>
    <p:sldId id="365" r:id="rId35"/>
    <p:sldId id="290" r:id="rId36"/>
    <p:sldId id="305" r:id="rId37"/>
    <p:sldId id="309" r:id="rId38"/>
    <p:sldId id="317" r:id="rId39"/>
    <p:sldId id="265" r:id="rId40"/>
    <p:sldId id="266" r:id="rId41"/>
    <p:sldId id="279" r:id="rId42"/>
    <p:sldId id="310" r:id="rId43"/>
    <p:sldId id="311" r:id="rId44"/>
    <p:sldId id="312" r:id="rId45"/>
    <p:sldId id="351" r:id="rId46"/>
    <p:sldId id="352" r:id="rId47"/>
    <p:sldId id="353" r:id="rId48"/>
    <p:sldId id="354" r:id="rId49"/>
    <p:sldId id="355" r:id="rId50"/>
    <p:sldId id="356" r:id="rId51"/>
    <p:sldId id="350" r:id="rId52"/>
    <p:sldId id="289" r:id="rId53"/>
    <p:sldId id="314" r:id="rId54"/>
    <p:sldId id="315" r:id="rId55"/>
    <p:sldId id="358" r:id="rId56"/>
    <p:sldId id="359" r:id="rId57"/>
    <p:sldId id="360" r:id="rId58"/>
    <p:sldId id="361" r:id="rId59"/>
    <p:sldId id="362" r:id="rId60"/>
    <p:sldId id="364" r:id="rId61"/>
    <p:sldId id="313" r:id="rId62"/>
    <p:sldId id="304" r:id="rId63"/>
  </p:sldIdLst>
  <p:sldSz cx="18288000" cy="10287000"/>
  <p:notesSz cx="6858000" cy="9144000"/>
  <p:embeddedFontLst>
    <p:embeddedFont>
      <p:font typeface="Calibri" panose="020F0502020204030204" pitchFamily="34" charset="0"/>
      <p:regular r:id="rId65"/>
      <p:bold r:id="rId66"/>
      <p:italic r:id="rId67"/>
      <p:boldItalic r:id="rId68"/>
    </p:embeddedFont>
    <p:embeddedFont>
      <p:font typeface="Open Sans" panose="020B0606030504020204" pitchFamily="34" charset="0"/>
      <p:regular r:id="rId69"/>
      <p:bold r:id="rId70"/>
      <p:italic r:id="rId71"/>
      <p:boldItalic r:id="rId72"/>
    </p:embeddedFont>
    <p:embeddedFont>
      <p:font typeface="Open Sans Bold" panose="020B0806030504020204" pitchFamily="34" charset="0"/>
      <p:regular r:id="rId73"/>
      <p:bold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4.fntdata"/><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2.fntdata"/><Relationship Id="rId7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F4CC2F-32D0-4951-86D2-3B7AA054EE3F}" type="datetimeFigureOut">
              <a:rPr lang="fr-FR" smtClean="0"/>
              <a:t>15/02/2021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1282FD-EB0D-456A-B6F8-EB2AC58F22D5}" type="slidenum">
              <a:rPr lang="fr-FR" smtClean="0"/>
              <a:t>‹N°›</a:t>
            </a:fld>
            <a:endParaRPr lang="fr-FR"/>
          </a:p>
        </p:txBody>
      </p:sp>
    </p:spTree>
    <p:extLst>
      <p:ext uri="{BB962C8B-B14F-4D97-AF65-F5344CB8AC3E}">
        <p14:creationId xmlns:p14="http://schemas.microsoft.com/office/powerpoint/2010/main" val="1598874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921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p>
        </p:txBody>
      </p:sp>
      <p:sp>
        <p:nvSpPr>
          <p:cNvPr id="9220" name="Espace réservé du numéro de diapositive 3"/>
          <p:cNvSpPr>
            <a:spLocks noGrp="1"/>
          </p:cNvSpPr>
          <p:nvPr>
            <p:ph type="sldNum" sz="quarter" idx="5"/>
          </p:nvPr>
        </p:nvSpPr>
        <p:spPr bwMode="auto">
          <a:noFill/>
          <a:ln>
            <a:miter lim="800000"/>
            <a:headEnd/>
            <a:tailEnd/>
          </a:ln>
        </p:spPr>
        <p:txBody>
          <a:bodyPr/>
          <a:lstStyle/>
          <a:p>
            <a:fld id="{AE2255B0-F285-45EC-9291-FBFC1C60D6AF}" type="slidenum">
              <a:rPr lang="fr-FR"/>
              <a:pPr/>
              <a:t>51</a:t>
            </a:fld>
            <a:endParaRPr lang="fr-FR"/>
          </a:p>
        </p:txBody>
      </p:sp>
    </p:spTree>
    <p:extLst>
      <p:ext uri="{BB962C8B-B14F-4D97-AF65-F5344CB8AC3E}">
        <p14:creationId xmlns:p14="http://schemas.microsoft.com/office/powerpoint/2010/main" val="4107996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921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p>
        </p:txBody>
      </p:sp>
      <p:sp>
        <p:nvSpPr>
          <p:cNvPr id="9220" name="Espace réservé du numéro de diapositive 3"/>
          <p:cNvSpPr>
            <a:spLocks noGrp="1"/>
          </p:cNvSpPr>
          <p:nvPr>
            <p:ph type="sldNum" sz="quarter" idx="5"/>
          </p:nvPr>
        </p:nvSpPr>
        <p:spPr bwMode="auto">
          <a:noFill/>
          <a:ln>
            <a:miter lim="800000"/>
            <a:headEnd/>
            <a:tailEnd/>
          </a:ln>
        </p:spPr>
        <p:txBody>
          <a:bodyPr/>
          <a:lstStyle/>
          <a:p>
            <a:fld id="{AE2255B0-F285-45EC-9291-FBFC1C60D6AF}" type="slidenum">
              <a:rPr lang="fr-FR"/>
              <a:pPr/>
              <a:t>52</a:t>
            </a:fld>
            <a:endParaRPr lang="fr-FR"/>
          </a:p>
        </p:txBody>
      </p:sp>
    </p:spTree>
    <p:extLst>
      <p:ext uri="{BB962C8B-B14F-4D97-AF65-F5344CB8AC3E}">
        <p14:creationId xmlns:p14="http://schemas.microsoft.com/office/powerpoint/2010/main" val="1758179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a:t>Cliquez pour modifier le style du titre</a:t>
            </a:r>
          </a:p>
        </p:txBody>
      </p:sp>
    </p:spTree>
    <p:extLst>
      <p:ext uri="{BB962C8B-B14F-4D97-AF65-F5344CB8AC3E}">
        <p14:creationId xmlns:p14="http://schemas.microsoft.com/office/powerpoint/2010/main" val="110606716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hyperlink" Target="attendus_de_fin_cp_au_cm2_et_reperes_de_progression_de_cycles_2_et_3.docx" TargetMode="Externa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9.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png"/><Relationship Id="rId7" Type="http://schemas.openxmlformats.org/officeDocument/2006/relationships/image" Target="../media/image5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png"/><Relationship Id="rId9"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8.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3.png"/><Relationship Id="rId5" Type="http://schemas.openxmlformats.org/officeDocument/2006/relationships/image" Target="../media/image2.pn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64.png"/><Relationship Id="rId5" Type="http://schemas.openxmlformats.org/officeDocument/2006/relationships/image" Target="../media/image2.pn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65.png"/><Relationship Id="rId5" Type="http://schemas.openxmlformats.org/officeDocument/2006/relationships/image" Target="../media/image2.pn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66.png"/><Relationship Id="rId5" Type="http://schemas.openxmlformats.org/officeDocument/2006/relationships/image" Target="../media/image2.png"/><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67.png"/><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68.png"/><Relationship Id="rId5" Type="http://schemas.openxmlformats.org/officeDocument/2006/relationships/image" Target="../media/image2.pn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72.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69.png"/><Relationship Id="rId5" Type="http://schemas.openxmlformats.org/officeDocument/2006/relationships/image" Target="../media/image71.png"/><Relationship Id="rId4" Type="http://schemas.openxmlformats.org/officeDocument/2006/relationships/notesSlide" Target="../notesSlides/notesSlide2.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11998829" y="3552693"/>
            <a:ext cx="6132794" cy="6547271"/>
            <a:chOff x="0" y="0"/>
            <a:chExt cx="8177058" cy="8729695"/>
          </a:xfrm>
        </p:grpSpPr>
        <p:pic>
          <p:nvPicPr>
            <p:cNvPr id="3" name="Picture 3"/>
            <p:cNvPicPr>
              <a:picLocks noChangeAspect="1"/>
            </p:cNvPicPr>
            <p:nvPr/>
          </p:nvPicPr>
          <p:blipFill>
            <a:blip r:embed="rId2"/>
            <a:srcRect/>
            <a:stretch>
              <a:fillRect/>
            </a:stretch>
          </p:blipFill>
          <p:spPr>
            <a:xfrm>
              <a:off x="0" y="0"/>
              <a:ext cx="3608274" cy="8729695"/>
            </a:xfrm>
            <a:prstGeom prst="rect">
              <a:avLst/>
            </a:prstGeom>
          </p:spPr>
        </p:pic>
        <p:pic>
          <p:nvPicPr>
            <p:cNvPr id="4" name="Picture 4"/>
            <p:cNvPicPr>
              <a:picLocks noChangeAspect="1"/>
            </p:cNvPicPr>
            <p:nvPr/>
          </p:nvPicPr>
          <p:blipFill>
            <a:blip r:embed="rId3"/>
            <a:srcRect/>
            <a:stretch>
              <a:fillRect/>
            </a:stretch>
          </p:blipFill>
          <p:spPr>
            <a:xfrm>
              <a:off x="4219597" y="0"/>
              <a:ext cx="3957462" cy="8729695"/>
            </a:xfrm>
            <a:prstGeom prst="rect">
              <a:avLst/>
            </a:prstGeom>
          </p:spPr>
        </p:pic>
      </p:grpSp>
      <p:grpSp>
        <p:nvGrpSpPr>
          <p:cNvPr id="5" name="Group 5"/>
          <p:cNvGrpSpPr/>
          <p:nvPr/>
        </p:nvGrpSpPr>
        <p:grpSpPr>
          <a:xfrm>
            <a:off x="864454" y="2274020"/>
            <a:ext cx="11134375" cy="5710385"/>
            <a:chOff x="0" y="-38100"/>
            <a:chExt cx="14845834" cy="7613846"/>
          </a:xfrm>
        </p:grpSpPr>
        <p:sp>
          <p:nvSpPr>
            <p:cNvPr id="6" name="TextBox 6"/>
            <p:cNvSpPr txBox="1"/>
            <p:nvPr/>
          </p:nvSpPr>
          <p:spPr>
            <a:xfrm>
              <a:off x="0" y="1154787"/>
              <a:ext cx="14845834" cy="3659121"/>
            </a:xfrm>
            <a:prstGeom prst="rect">
              <a:avLst/>
            </a:prstGeom>
          </p:spPr>
          <p:txBody>
            <a:bodyPr lIns="0" tIns="0" rIns="0" bIns="0" rtlCol="0" anchor="t">
              <a:spAutoFit/>
            </a:bodyPr>
            <a:lstStyle/>
            <a:p>
              <a:pPr algn="l">
                <a:lnSpc>
                  <a:spcPts val="10710"/>
                </a:lnSpc>
              </a:pPr>
              <a:r>
                <a:rPr lang="en-US" sz="9000">
                  <a:solidFill>
                    <a:srgbClr val="273755"/>
                  </a:solidFill>
                  <a:latin typeface="Open Sans Bold"/>
                </a:rPr>
                <a:t>DISPOSITIF </a:t>
              </a:r>
              <a:r>
                <a:rPr lang="en-US" sz="9000" dirty="0">
                  <a:solidFill>
                    <a:srgbClr val="273755"/>
                  </a:solidFill>
                  <a:latin typeface="Open Sans Bold"/>
                </a:rPr>
                <a:t>FLUENCE</a:t>
              </a:r>
            </a:p>
          </p:txBody>
        </p:sp>
        <p:sp>
          <p:nvSpPr>
            <p:cNvPr id="7" name="TextBox 7"/>
            <p:cNvSpPr txBox="1"/>
            <p:nvPr/>
          </p:nvSpPr>
          <p:spPr>
            <a:xfrm>
              <a:off x="0" y="-38100"/>
              <a:ext cx="13315758" cy="464820"/>
            </a:xfrm>
            <a:prstGeom prst="rect">
              <a:avLst/>
            </a:prstGeom>
          </p:spPr>
          <p:txBody>
            <a:bodyPr lIns="0" tIns="0" rIns="0" bIns="0" rtlCol="0" anchor="t">
              <a:spAutoFit/>
            </a:bodyPr>
            <a:lstStyle/>
            <a:p>
              <a:pPr algn="l">
                <a:lnSpc>
                  <a:spcPts val="2940"/>
                </a:lnSpc>
              </a:pPr>
              <a:r>
                <a:rPr lang="en-US" sz="2100" spc="44" dirty="0">
                  <a:solidFill>
                    <a:srgbClr val="273755"/>
                  </a:solidFill>
                  <a:latin typeface="Open Sans Bold"/>
                </a:rPr>
                <a:t>30 JANVIER 2020/ 08H00-12H30/ INSPE SALLE 303</a:t>
              </a:r>
            </a:p>
          </p:txBody>
        </p:sp>
        <p:sp>
          <p:nvSpPr>
            <p:cNvPr id="8" name="TextBox 8"/>
            <p:cNvSpPr txBox="1"/>
            <p:nvPr/>
          </p:nvSpPr>
          <p:spPr>
            <a:xfrm>
              <a:off x="0" y="6949636"/>
              <a:ext cx="11974464" cy="626110"/>
            </a:xfrm>
            <a:prstGeom prst="rect">
              <a:avLst/>
            </a:prstGeom>
          </p:spPr>
          <p:txBody>
            <a:bodyPr lIns="0" tIns="0" rIns="0" bIns="0" rtlCol="0" anchor="t">
              <a:spAutoFit/>
            </a:bodyPr>
            <a:lstStyle/>
            <a:p>
              <a:pPr algn="l">
                <a:lnSpc>
                  <a:spcPts val="3919"/>
                </a:lnSpc>
              </a:pPr>
              <a:endParaRPr lang="en-US" sz="2800" dirty="0">
                <a:solidFill>
                  <a:srgbClr val="273755"/>
                </a:solidFill>
                <a:latin typeface="Open Sans"/>
              </a:endParaRPr>
            </a:p>
          </p:txBody>
        </p:sp>
        <p:sp>
          <p:nvSpPr>
            <p:cNvPr id="9" name="AutoShape 9"/>
            <p:cNvSpPr/>
            <p:nvPr/>
          </p:nvSpPr>
          <p:spPr>
            <a:xfrm>
              <a:off x="0" y="5823353"/>
              <a:ext cx="5448828" cy="244551"/>
            </a:xfrm>
            <a:prstGeom prst="rect">
              <a:avLst/>
            </a:prstGeom>
            <a:solidFill>
              <a:srgbClr val="8AABCA"/>
            </a:solidFill>
          </p:spPr>
        </p:sp>
      </p:grpSp>
      <p:pic>
        <p:nvPicPr>
          <p:cNvPr id="10" name="Picture 10"/>
          <p:cNvPicPr>
            <a:picLocks noChangeAspect="1"/>
          </p:cNvPicPr>
          <p:nvPr/>
        </p:nvPicPr>
        <p:blipFill>
          <a:blip r:embed="rId4"/>
          <a:srcRect/>
          <a:stretch>
            <a:fillRect/>
          </a:stretch>
        </p:blipFill>
        <p:spPr>
          <a:xfrm>
            <a:off x="15891755" y="0"/>
            <a:ext cx="2396245" cy="1141069"/>
          </a:xfrm>
          <a:prstGeom prst="rect">
            <a:avLst/>
          </a:prstGeom>
        </p:spPr>
      </p:pic>
      <p:pic>
        <p:nvPicPr>
          <p:cNvPr id="12" name="Picture 12"/>
          <p:cNvPicPr>
            <a:picLocks noChangeAspect="1"/>
          </p:cNvPicPr>
          <p:nvPr/>
        </p:nvPicPr>
        <p:blipFill>
          <a:blip r:embed="rId5"/>
          <a:srcRect/>
          <a:stretch>
            <a:fillRect/>
          </a:stretch>
        </p:blipFill>
        <p:spPr>
          <a:xfrm>
            <a:off x="0" y="108027"/>
            <a:ext cx="1265926" cy="1408909"/>
          </a:xfrm>
          <a:prstGeom prst="rect">
            <a:avLst/>
          </a:prstGeom>
        </p:spPr>
      </p:pic>
      <p:pic>
        <p:nvPicPr>
          <p:cNvPr id="14" name="Image 13">
            <a:extLst>
              <a:ext uri="{FF2B5EF4-FFF2-40B4-BE49-F238E27FC236}">
                <a16:creationId xmlns:a16="http://schemas.microsoft.com/office/drawing/2014/main" id="{B006583C-8C73-400D-B44C-D4E0B218F4B8}"/>
              </a:ext>
            </a:extLst>
          </p:cNvPr>
          <p:cNvPicPr/>
          <p:nvPr/>
        </p:nvPicPr>
        <p:blipFill>
          <a:blip r:embed="rId6">
            <a:extLst>
              <a:ext uri="{BEBA8EAE-BF5A-486C-A8C5-ECC9F3942E4B}">
                <a14:imgProps xmlns:a14="http://schemas.microsoft.com/office/drawing/2010/main">
                  <a14:imgLayer r:embed="rId7">
                    <a14:imgEffect>
                      <a14:artisticPhotocopy trans="6000" detail="1"/>
                    </a14:imgEffect>
                  </a14:imgLayer>
                </a14:imgProps>
              </a:ext>
              <a:ext uri="{28A0092B-C50C-407E-A947-70E740481C1C}">
                <a14:useLocalDpi xmlns:a14="http://schemas.microsoft.com/office/drawing/2010/main" val="0"/>
              </a:ext>
            </a:extLst>
          </a:blip>
          <a:srcRect/>
          <a:stretch>
            <a:fillRect/>
          </a:stretch>
        </p:blipFill>
        <p:spPr bwMode="auto">
          <a:xfrm>
            <a:off x="1168341" y="8052897"/>
            <a:ext cx="6804037" cy="204706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534335"/>
            <a:ext cx="7465518" cy="1702129"/>
            <a:chOff x="0" y="0"/>
            <a:chExt cx="9954024" cy="2269505"/>
          </a:xfrm>
        </p:grpSpPr>
        <p:sp>
          <p:nvSpPr>
            <p:cNvPr id="3" name="TextBox 3"/>
            <p:cNvSpPr txBox="1"/>
            <p:nvPr/>
          </p:nvSpPr>
          <p:spPr>
            <a:xfrm>
              <a:off x="0" y="1774840"/>
              <a:ext cx="9954024" cy="494665"/>
            </a:xfrm>
            <a:prstGeom prst="rect">
              <a:avLst/>
            </a:prstGeom>
          </p:spPr>
          <p:txBody>
            <a:bodyPr lIns="0" tIns="0" rIns="0" bIns="0" rtlCol="0" anchor="t">
              <a:spAutoFit/>
            </a:bodyPr>
            <a:lstStyle/>
            <a:p>
              <a:pPr algn="l">
                <a:lnSpc>
                  <a:spcPts val="3079"/>
                </a:lnSpc>
              </a:pPr>
              <a:endParaRPr lang="en-US" sz="2200" dirty="0">
                <a:solidFill>
                  <a:srgbClr val="273755"/>
                </a:solidFill>
                <a:latin typeface="Open Sans"/>
              </a:endParaRPr>
            </a:p>
          </p:txBody>
        </p:sp>
        <p:sp>
          <p:nvSpPr>
            <p:cNvPr id="5" name="AutoShape 5"/>
            <p:cNvSpPr/>
            <p:nvPr/>
          </p:nvSpPr>
          <p:spPr>
            <a:xfrm>
              <a:off x="0" y="0"/>
              <a:ext cx="5448828" cy="244551"/>
            </a:xfrm>
            <a:prstGeom prst="rect">
              <a:avLst/>
            </a:prstGeom>
            <a:solidFill>
              <a:srgbClr val="273755"/>
            </a:solidFill>
          </p:spPr>
        </p:sp>
      </p:grpSp>
      <p:sp>
        <p:nvSpPr>
          <p:cNvPr id="14" name="TextBox 14"/>
          <p:cNvSpPr txBox="1"/>
          <p:nvPr/>
        </p:nvSpPr>
        <p:spPr>
          <a:xfrm>
            <a:off x="3939395" y="9568008"/>
            <a:ext cx="13484151" cy="302895"/>
          </a:xfrm>
          <a:prstGeom prst="rect">
            <a:avLst/>
          </a:prstGeom>
        </p:spPr>
        <p:txBody>
          <a:bodyPr lIns="0" tIns="0" rIns="0" bIns="0" rtlCol="0" anchor="t">
            <a:spAutoFit/>
          </a:bodyPr>
          <a:lstStyle/>
          <a:p>
            <a:pPr algn="r">
              <a:lnSpc>
                <a:spcPts val="2520"/>
              </a:lnSpc>
            </a:pPr>
            <a:r>
              <a:rPr lang="en-US" sz="1800" dirty="0">
                <a:solidFill>
                  <a:srgbClr val="8AABCA"/>
                </a:solidFill>
                <a:latin typeface="Open Sans"/>
              </a:rPr>
              <a:t>Circonscription de Rémire-Montjoly Matoury / </a:t>
            </a:r>
            <a:r>
              <a:rPr lang="en-US" dirty="0">
                <a:solidFill>
                  <a:srgbClr val="8AABCA"/>
                </a:solidFill>
                <a:latin typeface="Open Sans"/>
              </a:rPr>
              <a:t>30</a:t>
            </a:r>
            <a:r>
              <a:rPr lang="en-US" sz="1800" dirty="0">
                <a:solidFill>
                  <a:srgbClr val="8AABCA"/>
                </a:solidFill>
                <a:latin typeface="Open Sans"/>
              </a:rPr>
              <a:t> 01 2020</a:t>
            </a:r>
          </a:p>
        </p:txBody>
      </p:sp>
      <p:pic>
        <p:nvPicPr>
          <p:cNvPr id="18" name="Image 17">
            <a:extLst>
              <a:ext uri="{FF2B5EF4-FFF2-40B4-BE49-F238E27FC236}">
                <a16:creationId xmlns:a16="http://schemas.microsoft.com/office/drawing/2014/main" id="{E528594E-89F4-4884-92E7-16A891D2224A}"/>
              </a:ext>
            </a:extLst>
          </p:cNvPr>
          <p:cNvPicPr>
            <a:picLocks noChangeAspect="1"/>
          </p:cNvPicPr>
          <p:nvPr/>
        </p:nvPicPr>
        <p:blipFill>
          <a:blip r:embed="rId2"/>
          <a:stretch>
            <a:fillRect/>
          </a:stretch>
        </p:blipFill>
        <p:spPr>
          <a:xfrm>
            <a:off x="6820339" y="952500"/>
            <a:ext cx="11243426" cy="7162800"/>
          </a:xfrm>
          <a:prstGeom prst="rect">
            <a:avLst/>
          </a:prstGeom>
        </p:spPr>
      </p:pic>
      <p:pic>
        <p:nvPicPr>
          <p:cNvPr id="20" name="Image 19">
            <a:extLst>
              <a:ext uri="{FF2B5EF4-FFF2-40B4-BE49-F238E27FC236}">
                <a16:creationId xmlns:a16="http://schemas.microsoft.com/office/drawing/2014/main" id="{C1A6F4AE-1301-4E9B-9AC5-7F7CFAE959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 y="92316"/>
            <a:ext cx="3025441" cy="4252627"/>
          </a:xfrm>
          <a:prstGeom prst="rect">
            <a:avLst/>
          </a:prstGeom>
        </p:spPr>
      </p:pic>
      <p:pic>
        <p:nvPicPr>
          <p:cNvPr id="10" name="Picture 2">
            <a:extLst>
              <a:ext uri="{FF2B5EF4-FFF2-40B4-BE49-F238E27FC236}">
                <a16:creationId xmlns:a16="http://schemas.microsoft.com/office/drawing/2014/main" id="{EEB244E8-A2F7-4D7C-89EB-83337737E6A2}"/>
              </a:ext>
            </a:extLst>
          </p:cNvPr>
          <p:cNvPicPr>
            <a:picLocks noChangeAspect="1"/>
          </p:cNvPicPr>
          <p:nvPr/>
        </p:nvPicPr>
        <p:blipFill>
          <a:blip r:embed="rId4">
            <a:alphaModFix amt="30000"/>
          </a:blip>
          <a:srcRect t="9024" b="9024"/>
          <a:stretch>
            <a:fillRect/>
          </a:stretch>
        </p:blipFill>
        <p:spPr>
          <a:xfrm>
            <a:off x="0" y="176738"/>
            <a:ext cx="18281073" cy="10468836"/>
          </a:xfrm>
          <a:prstGeom prst="rect">
            <a:avLst/>
          </a:prstGeom>
        </p:spPr>
      </p:pic>
      <p:sp>
        <p:nvSpPr>
          <p:cNvPr id="9" name="TextBox 11">
            <a:extLst>
              <a:ext uri="{FF2B5EF4-FFF2-40B4-BE49-F238E27FC236}">
                <a16:creationId xmlns:a16="http://schemas.microsoft.com/office/drawing/2014/main" id="{85D57BCD-6C7A-4FCA-8115-F69CDF9A457F}"/>
              </a:ext>
            </a:extLst>
          </p:cNvPr>
          <p:cNvSpPr txBox="1"/>
          <p:nvPr/>
        </p:nvSpPr>
        <p:spPr>
          <a:xfrm>
            <a:off x="-457200" y="6692707"/>
            <a:ext cx="6538264" cy="458972"/>
          </a:xfrm>
          <a:prstGeom prst="rect">
            <a:avLst/>
          </a:prstGeom>
        </p:spPr>
        <p:txBody>
          <a:bodyPr wrap="square" lIns="0" tIns="0" rIns="0" bIns="0" rtlCol="0" anchor="t">
            <a:spAutoFit/>
          </a:bodyPr>
          <a:lstStyle/>
          <a:p>
            <a:pPr algn="ctr">
              <a:lnSpc>
                <a:spcPts val="2526"/>
              </a:lnSpc>
              <a:spcBef>
                <a:spcPct val="0"/>
              </a:spcBef>
            </a:pPr>
            <a:r>
              <a:rPr lang="en-US" sz="6600" dirty="0">
                <a:solidFill>
                  <a:srgbClr val="000000"/>
                </a:solidFill>
                <a:latin typeface="Open Sans"/>
              </a:rPr>
              <a:t>LES CONSTATS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452005" y="4296007"/>
            <a:ext cx="7465518" cy="1638356"/>
            <a:chOff x="0" y="0"/>
            <a:chExt cx="9954024" cy="2184474"/>
          </a:xfrm>
        </p:grpSpPr>
        <p:sp>
          <p:nvSpPr>
            <p:cNvPr id="3" name="TextBox 3"/>
            <p:cNvSpPr txBox="1"/>
            <p:nvPr/>
          </p:nvSpPr>
          <p:spPr>
            <a:xfrm>
              <a:off x="0" y="1784365"/>
              <a:ext cx="9954024" cy="400109"/>
            </a:xfrm>
            <a:prstGeom prst="rect">
              <a:avLst/>
            </a:prstGeom>
          </p:spPr>
          <p:txBody>
            <a:bodyPr lIns="0" tIns="0" rIns="0" bIns="0" rtlCol="0" anchor="t">
              <a:spAutoFit/>
            </a:bodyPr>
            <a:lstStyle/>
            <a:p>
              <a:pPr algn="l">
                <a:lnSpc>
                  <a:spcPts val="2520"/>
                </a:lnSpc>
              </a:pPr>
              <a:endParaRPr lang="en-US" sz="1800" dirty="0">
                <a:solidFill>
                  <a:srgbClr val="273755"/>
                </a:solidFill>
                <a:latin typeface="Open Sans"/>
              </a:endParaRPr>
            </a:p>
          </p:txBody>
        </p:sp>
        <p:sp>
          <p:nvSpPr>
            <p:cNvPr id="4" name="TextBox 4"/>
            <p:cNvSpPr txBox="1"/>
            <p:nvPr/>
          </p:nvSpPr>
          <p:spPr>
            <a:xfrm>
              <a:off x="0" y="756538"/>
              <a:ext cx="9584085" cy="718316"/>
            </a:xfrm>
            <a:prstGeom prst="rect">
              <a:avLst/>
            </a:prstGeom>
          </p:spPr>
          <p:txBody>
            <a:bodyPr lIns="0" tIns="0" rIns="0" bIns="0" rtlCol="0" anchor="t">
              <a:spAutoFit/>
            </a:bodyPr>
            <a:lstStyle/>
            <a:p>
              <a:pPr algn="l">
                <a:lnSpc>
                  <a:spcPts val="4480"/>
                </a:lnSpc>
              </a:pPr>
              <a:endParaRPr lang="en-US" sz="3200" dirty="0">
                <a:solidFill>
                  <a:srgbClr val="8AABCA"/>
                </a:solidFill>
                <a:latin typeface="Open Sans Bold"/>
              </a:endParaRPr>
            </a:p>
          </p:txBody>
        </p:sp>
        <p:sp>
          <p:nvSpPr>
            <p:cNvPr id="5" name="AutoShape 5"/>
            <p:cNvSpPr/>
            <p:nvPr/>
          </p:nvSpPr>
          <p:spPr>
            <a:xfrm>
              <a:off x="0" y="0"/>
              <a:ext cx="5448828" cy="244551"/>
            </a:xfrm>
            <a:prstGeom prst="rect">
              <a:avLst/>
            </a:prstGeom>
            <a:solidFill>
              <a:srgbClr val="273755"/>
            </a:solidFill>
          </p:spPr>
        </p:sp>
      </p:grpSp>
      <p:grpSp>
        <p:nvGrpSpPr>
          <p:cNvPr id="6" name="Group 6"/>
          <p:cNvGrpSpPr/>
          <p:nvPr/>
        </p:nvGrpSpPr>
        <p:grpSpPr>
          <a:xfrm>
            <a:off x="11144981" y="7465868"/>
            <a:ext cx="6311533" cy="1428179"/>
            <a:chOff x="0" y="0"/>
            <a:chExt cx="8415378" cy="1904238"/>
          </a:xfrm>
        </p:grpSpPr>
        <p:sp>
          <p:nvSpPr>
            <p:cNvPr id="7" name="TextBox 7"/>
            <p:cNvSpPr txBox="1"/>
            <p:nvPr/>
          </p:nvSpPr>
          <p:spPr>
            <a:xfrm>
              <a:off x="0" y="1504129"/>
              <a:ext cx="8415378" cy="400109"/>
            </a:xfrm>
            <a:prstGeom prst="rect">
              <a:avLst/>
            </a:prstGeom>
          </p:spPr>
          <p:txBody>
            <a:bodyPr lIns="0" tIns="0" rIns="0" bIns="0" rtlCol="0" anchor="t">
              <a:spAutoFit/>
            </a:bodyPr>
            <a:lstStyle/>
            <a:p>
              <a:pPr algn="l">
                <a:lnSpc>
                  <a:spcPts val="2520"/>
                </a:lnSpc>
              </a:pPr>
              <a:endParaRPr lang="en-US" sz="1800" dirty="0">
                <a:solidFill>
                  <a:srgbClr val="273755"/>
                </a:solidFill>
                <a:latin typeface="Open Sans"/>
              </a:endParaRPr>
            </a:p>
          </p:txBody>
        </p:sp>
        <p:sp>
          <p:nvSpPr>
            <p:cNvPr id="8" name="TextBox 8"/>
            <p:cNvSpPr txBox="1"/>
            <p:nvPr/>
          </p:nvSpPr>
          <p:spPr>
            <a:xfrm>
              <a:off x="0" y="630763"/>
              <a:ext cx="8102622" cy="606879"/>
            </a:xfrm>
            <a:prstGeom prst="rect">
              <a:avLst/>
            </a:prstGeom>
          </p:spPr>
          <p:txBody>
            <a:bodyPr lIns="0" tIns="0" rIns="0" bIns="0" rtlCol="0" anchor="t">
              <a:spAutoFit/>
            </a:bodyPr>
            <a:lstStyle/>
            <a:p>
              <a:pPr algn="l">
                <a:lnSpc>
                  <a:spcPts val="3787"/>
                </a:lnSpc>
              </a:pPr>
              <a:endParaRPr lang="en-US" sz="2705" dirty="0">
                <a:solidFill>
                  <a:srgbClr val="8AABCA"/>
                </a:solidFill>
                <a:latin typeface="Open Sans Bold"/>
              </a:endParaRPr>
            </a:p>
          </p:txBody>
        </p:sp>
        <p:sp>
          <p:nvSpPr>
            <p:cNvPr id="9" name="AutoShape 9"/>
            <p:cNvSpPr/>
            <p:nvPr/>
          </p:nvSpPr>
          <p:spPr>
            <a:xfrm>
              <a:off x="0" y="0"/>
              <a:ext cx="4606574" cy="206750"/>
            </a:xfrm>
            <a:prstGeom prst="rect">
              <a:avLst/>
            </a:prstGeom>
            <a:solidFill>
              <a:srgbClr val="273755"/>
            </a:solidFill>
          </p:spPr>
        </p:sp>
      </p:grpSp>
      <p:sp>
        <p:nvSpPr>
          <p:cNvPr id="13" name="TextBox 13"/>
          <p:cNvSpPr txBox="1"/>
          <p:nvPr/>
        </p:nvSpPr>
        <p:spPr>
          <a:xfrm>
            <a:off x="3939395" y="9568008"/>
            <a:ext cx="13484151" cy="302895"/>
          </a:xfrm>
          <a:prstGeom prst="rect">
            <a:avLst/>
          </a:prstGeom>
        </p:spPr>
        <p:txBody>
          <a:bodyPr lIns="0" tIns="0" rIns="0" bIns="0" rtlCol="0" anchor="t">
            <a:spAutoFit/>
          </a:bodyPr>
          <a:lstStyle/>
          <a:p>
            <a:pPr algn="r">
              <a:lnSpc>
                <a:spcPts val="2520"/>
              </a:lnSpc>
            </a:pPr>
            <a:r>
              <a:rPr lang="en-US" sz="1800" dirty="0">
                <a:solidFill>
                  <a:srgbClr val="8AABCA"/>
                </a:solidFill>
                <a:latin typeface="Open Sans"/>
              </a:rPr>
              <a:t>Circonscription de Rémire-Montjoly Matoury / </a:t>
            </a:r>
            <a:r>
              <a:rPr lang="en-US" dirty="0">
                <a:solidFill>
                  <a:srgbClr val="8AABCA"/>
                </a:solidFill>
                <a:latin typeface="Open Sans"/>
              </a:rPr>
              <a:t>30</a:t>
            </a:r>
            <a:r>
              <a:rPr lang="en-US" sz="1800" dirty="0">
                <a:solidFill>
                  <a:srgbClr val="8AABCA"/>
                </a:solidFill>
                <a:latin typeface="Open Sans"/>
              </a:rPr>
              <a:t> 01 2020</a:t>
            </a:r>
          </a:p>
        </p:txBody>
      </p:sp>
      <p:pic>
        <p:nvPicPr>
          <p:cNvPr id="16" name="Image 15">
            <a:extLst>
              <a:ext uri="{FF2B5EF4-FFF2-40B4-BE49-F238E27FC236}">
                <a16:creationId xmlns:a16="http://schemas.microsoft.com/office/drawing/2014/main" id="{B81D2F0A-2DC0-4C1F-A8C2-8284C18380DE}"/>
              </a:ext>
            </a:extLst>
          </p:cNvPr>
          <p:cNvPicPr>
            <a:picLocks noChangeAspect="1"/>
          </p:cNvPicPr>
          <p:nvPr/>
        </p:nvPicPr>
        <p:blipFill>
          <a:blip r:embed="rId2"/>
          <a:stretch>
            <a:fillRect/>
          </a:stretch>
        </p:blipFill>
        <p:spPr>
          <a:xfrm>
            <a:off x="5624265" y="24245"/>
            <a:ext cx="12663735" cy="8425260"/>
          </a:xfrm>
          <a:prstGeom prst="rect">
            <a:avLst/>
          </a:prstGeom>
        </p:spPr>
      </p:pic>
      <p:pic>
        <p:nvPicPr>
          <p:cNvPr id="15" name="Picture 2">
            <a:extLst>
              <a:ext uri="{FF2B5EF4-FFF2-40B4-BE49-F238E27FC236}">
                <a16:creationId xmlns:a16="http://schemas.microsoft.com/office/drawing/2014/main" id="{820BCAEC-934B-482D-BAB4-90A9A37A9822}"/>
              </a:ext>
            </a:extLst>
          </p:cNvPr>
          <p:cNvPicPr>
            <a:picLocks noChangeAspect="1"/>
          </p:cNvPicPr>
          <p:nvPr/>
        </p:nvPicPr>
        <p:blipFill>
          <a:blip r:embed="rId3">
            <a:alphaModFix amt="30000"/>
          </a:blip>
          <a:srcRect t="9024" b="9024"/>
          <a:stretch>
            <a:fillRect/>
          </a:stretch>
        </p:blipFill>
        <p:spPr>
          <a:xfrm>
            <a:off x="0" y="176738"/>
            <a:ext cx="18281073" cy="10468836"/>
          </a:xfrm>
          <a:prstGeom prst="rect">
            <a:avLst/>
          </a:prstGeom>
        </p:spPr>
      </p:pic>
      <p:sp>
        <p:nvSpPr>
          <p:cNvPr id="14" name="TextBox 11">
            <a:extLst>
              <a:ext uri="{FF2B5EF4-FFF2-40B4-BE49-F238E27FC236}">
                <a16:creationId xmlns:a16="http://schemas.microsoft.com/office/drawing/2014/main" id="{D2AF6BD2-BD52-4762-857D-BD17A81D96E1}"/>
              </a:ext>
            </a:extLst>
          </p:cNvPr>
          <p:cNvSpPr txBox="1"/>
          <p:nvPr/>
        </p:nvSpPr>
        <p:spPr>
          <a:xfrm>
            <a:off x="-943550" y="3471333"/>
            <a:ext cx="6024996" cy="359586"/>
          </a:xfrm>
          <a:prstGeom prst="rect">
            <a:avLst/>
          </a:prstGeom>
        </p:spPr>
        <p:txBody>
          <a:bodyPr wrap="square" lIns="0" tIns="0" rIns="0" bIns="0" rtlCol="0" anchor="t">
            <a:spAutoFit/>
          </a:bodyPr>
          <a:lstStyle/>
          <a:p>
            <a:pPr algn="ctr">
              <a:lnSpc>
                <a:spcPts val="2526"/>
              </a:lnSpc>
              <a:spcBef>
                <a:spcPct val="0"/>
              </a:spcBef>
            </a:pPr>
            <a:r>
              <a:rPr lang="en-US" sz="3600" dirty="0">
                <a:solidFill>
                  <a:srgbClr val="000000"/>
                </a:solidFill>
                <a:latin typeface="Open Sans"/>
              </a:rPr>
              <a:t>LES CONSTATS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792732" y="585548"/>
            <a:ext cx="4925741" cy="2976392"/>
            <a:chOff x="-11997" y="-412936"/>
            <a:chExt cx="6567654" cy="3968523"/>
          </a:xfrm>
        </p:grpSpPr>
        <p:sp>
          <p:nvSpPr>
            <p:cNvPr id="3" name="TextBox 3"/>
            <p:cNvSpPr txBox="1"/>
            <p:nvPr/>
          </p:nvSpPr>
          <p:spPr>
            <a:xfrm>
              <a:off x="-11997" y="-412936"/>
              <a:ext cx="6567654" cy="3968523"/>
            </a:xfrm>
            <a:prstGeom prst="rect">
              <a:avLst/>
            </a:prstGeom>
          </p:spPr>
          <p:txBody>
            <a:bodyPr lIns="0" tIns="0" rIns="0" bIns="0" rtlCol="0" anchor="t">
              <a:spAutoFit/>
            </a:bodyPr>
            <a:lstStyle/>
            <a:p>
              <a:pPr algn="l">
                <a:lnSpc>
                  <a:spcPts val="5880"/>
                </a:lnSpc>
              </a:pPr>
              <a:r>
                <a:rPr lang="en-US" sz="4200" dirty="0">
                  <a:solidFill>
                    <a:srgbClr val="273755"/>
                  </a:solidFill>
                  <a:latin typeface="Open Sans"/>
                </a:rPr>
                <a:t>RESULTATS DES EVALUATIONS NATIONALES </a:t>
              </a:r>
            </a:p>
            <a:p>
              <a:pPr algn="l">
                <a:lnSpc>
                  <a:spcPts val="5880"/>
                </a:lnSpc>
              </a:pPr>
              <a:r>
                <a:rPr lang="en-US" sz="4200" dirty="0">
                  <a:solidFill>
                    <a:srgbClr val="273755"/>
                  </a:solidFill>
                  <a:latin typeface="Open Sans"/>
                </a:rPr>
                <a:t>2019/2020</a:t>
              </a:r>
            </a:p>
          </p:txBody>
        </p:sp>
        <p:sp>
          <p:nvSpPr>
            <p:cNvPr id="4" name="AutoShape 4"/>
            <p:cNvSpPr/>
            <p:nvPr/>
          </p:nvSpPr>
          <p:spPr>
            <a:xfrm>
              <a:off x="0" y="2434165"/>
              <a:ext cx="5448828" cy="244551"/>
            </a:xfrm>
            <a:prstGeom prst="rect">
              <a:avLst/>
            </a:prstGeom>
            <a:solidFill>
              <a:srgbClr val="8AABCA"/>
            </a:solidFill>
          </p:spPr>
        </p:sp>
      </p:grpSp>
      <p:sp>
        <p:nvSpPr>
          <p:cNvPr id="5" name="AutoShape 5"/>
          <p:cNvSpPr/>
          <p:nvPr/>
        </p:nvSpPr>
        <p:spPr>
          <a:xfrm>
            <a:off x="6407056" y="1028700"/>
            <a:ext cx="5132412" cy="3811667"/>
          </a:xfrm>
          <a:prstGeom prst="rect">
            <a:avLst/>
          </a:prstGeom>
          <a:solidFill>
            <a:srgbClr val="8AABCA"/>
          </a:solidFill>
        </p:spPr>
      </p:sp>
      <p:sp>
        <p:nvSpPr>
          <p:cNvPr id="6" name="AutoShape 6"/>
          <p:cNvSpPr/>
          <p:nvPr/>
        </p:nvSpPr>
        <p:spPr>
          <a:xfrm>
            <a:off x="6407056" y="5446633"/>
            <a:ext cx="5132412" cy="3811667"/>
          </a:xfrm>
          <a:prstGeom prst="rect">
            <a:avLst/>
          </a:prstGeom>
          <a:solidFill>
            <a:srgbClr val="273755"/>
          </a:solidFill>
        </p:spPr>
      </p:sp>
      <p:sp>
        <p:nvSpPr>
          <p:cNvPr id="7" name="AutoShape 7"/>
          <p:cNvSpPr/>
          <p:nvPr/>
        </p:nvSpPr>
        <p:spPr>
          <a:xfrm>
            <a:off x="12126888" y="1028700"/>
            <a:ext cx="5132412" cy="3811667"/>
          </a:xfrm>
          <a:prstGeom prst="rect">
            <a:avLst/>
          </a:prstGeom>
          <a:solidFill>
            <a:srgbClr val="273755"/>
          </a:solidFill>
        </p:spPr>
      </p:sp>
      <p:grpSp>
        <p:nvGrpSpPr>
          <p:cNvPr id="9" name="Group 9"/>
          <p:cNvGrpSpPr/>
          <p:nvPr/>
        </p:nvGrpSpPr>
        <p:grpSpPr>
          <a:xfrm>
            <a:off x="6659793" y="1245633"/>
            <a:ext cx="5173385" cy="2026316"/>
            <a:chOff x="0" y="-46201"/>
            <a:chExt cx="6897847" cy="2701754"/>
          </a:xfrm>
        </p:grpSpPr>
        <p:sp>
          <p:nvSpPr>
            <p:cNvPr id="10" name="TextBox 10"/>
            <p:cNvSpPr txBox="1"/>
            <p:nvPr/>
          </p:nvSpPr>
          <p:spPr>
            <a:xfrm>
              <a:off x="0" y="2231373"/>
              <a:ext cx="5173266" cy="424180"/>
            </a:xfrm>
            <a:prstGeom prst="rect">
              <a:avLst/>
            </a:prstGeom>
          </p:spPr>
          <p:txBody>
            <a:bodyPr lIns="0" tIns="0" rIns="0" bIns="0" rtlCol="0" anchor="t">
              <a:spAutoFit/>
            </a:bodyPr>
            <a:lstStyle/>
            <a:p>
              <a:pPr algn="l">
                <a:lnSpc>
                  <a:spcPts val="2660"/>
                </a:lnSpc>
              </a:pPr>
              <a:endParaRPr/>
            </a:p>
          </p:txBody>
        </p:sp>
        <p:sp>
          <p:nvSpPr>
            <p:cNvPr id="11" name="TextBox 11"/>
            <p:cNvSpPr txBox="1"/>
            <p:nvPr/>
          </p:nvSpPr>
          <p:spPr>
            <a:xfrm>
              <a:off x="1297727" y="-46201"/>
              <a:ext cx="5600120" cy="1096881"/>
            </a:xfrm>
            <a:prstGeom prst="rect">
              <a:avLst/>
            </a:prstGeom>
          </p:spPr>
          <p:txBody>
            <a:bodyPr lIns="0" tIns="0" rIns="0" bIns="0" rtlCol="0" anchor="t">
              <a:spAutoFit/>
            </a:bodyPr>
            <a:lstStyle/>
            <a:p>
              <a:pPr algn="l">
                <a:lnSpc>
                  <a:spcPts val="3359"/>
                </a:lnSpc>
              </a:pPr>
              <a:r>
                <a:rPr lang="en-US" dirty="0">
                  <a:solidFill>
                    <a:srgbClr val="F9FCFF"/>
                  </a:solidFill>
                  <a:latin typeface="Open Sans Bold"/>
                </a:rPr>
                <a:t>Niveau national/académique/de circonscription</a:t>
              </a:r>
            </a:p>
          </p:txBody>
        </p:sp>
        <p:pic>
          <p:nvPicPr>
            <p:cNvPr id="12" name="Picture 12"/>
            <p:cNvPicPr>
              <a:picLocks noChangeAspect="1"/>
            </p:cNvPicPr>
            <p:nvPr/>
          </p:nvPicPr>
          <p:blipFill>
            <a:blip r:embed="rId2"/>
            <a:srcRect/>
            <a:stretch>
              <a:fillRect/>
            </a:stretch>
          </p:blipFill>
          <p:spPr>
            <a:xfrm>
              <a:off x="0" y="0"/>
              <a:ext cx="1057947" cy="1057947"/>
            </a:xfrm>
            <a:prstGeom prst="rect">
              <a:avLst/>
            </a:prstGeom>
          </p:spPr>
        </p:pic>
      </p:grpSp>
      <p:grpSp>
        <p:nvGrpSpPr>
          <p:cNvPr id="13" name="Group 13"/>
          <p:cNvGrpSpPr/>
          <p:nvPr/>
        </p:nvGrpSpPr>
        <p:grpSpPr>
          <a:xfrm>
            <a:off x="12379626" y="1245633"/>
            <a:ext cx="5218579" cy="2026317"/>
            <a:chOff x="0" y="-46201"/>
            <a:chExt cx="6958105" cy="2701754"/>
          </a:xfrm>
        </p:grpSpPr>
        <p:sp>
          <p:nvSpPr>
            <p:cNvPr id="14" name="TextBox 14"/>
            <p:cNvSpPr txBox="1"/>
            <p:nvPr/>
          </p:nvSpPr>
          <p:spPr>
            <a:xfrm>
              <a:off x="0" y="2231373"/>
              <a:ext cx="5173266" cy="424180"/>
            </a:xfrm>
            <a:prstGeom prst="rect">
              <a:avLst/>
            </a:prstGeom>
          </p:spPr>
          <p:txBody>
            <a:bodyPr lIns="0" tIns="0" rIns="0" bIns="0" rtlCol="0" anchor="t">
              <a:spAutoFit/>
            </a:bodyPr>
            <a:lstStyle/>
            <a:p>
              <a:pPr algn="l">
                <a:lnSpc>
                  <a:spcPts val="2660"/>
                </a:lnSpc>
              </a:pPr>
              <a:endParaRPr/>
            </a:p>
          </p:txBody>
        </p:sp>
        <p:sp>
          <p:nvSpPr>
            <p:cNvPr id="15" name="TextBox 15"/>
            <p:cNvSpPr txBox="1"/>
            <p:nvPr/>
          </p:nvSpPr>
          <p:spPr>
            <a:xfrm>
              <a:off x="1357985" y="-46201"/>
              <a:ext cx="5600120" cy="1704655"/>
            </a:xfrm>
            <a:prstGeom prst="rect">
              <a:avLst/>
            </a:prstGeom>
          </p:spPr>
          <p:txBody>
            <a:bodyPr lIns="0" tIns="0" rIns="0" bIns="0" rtlCol="0" anchor="t">
              <a:spAutoFit/>
            </a:bodyPr>
            <a:lstStyle/>
            <a:p>
              <a:pPr>
                <a:lnSpc>
                  <a:spcPts val="3359"/>
                </a:lnSpc>
              </a:pPr>
              <a:r>
                <a:rPr lang="en-US" dirty="0">
                  <a:solidFill>
                    <a:srgbClr val="F9FCFF"/>
                  </a:solidFill>
                  <a:latin typeface="Open Sans Bold"/>
                </a:rPr>
                <a:t>Niveau national/académique/de circonscription</a:t>
              </a:r>
            </a:p>
            <a:p>
              <a:pPr algn="l">
                <a:lnSpc>
                  <a:spcPts val="3359"/>
                </a:lnSpc>
              </a:pPr>
              <a:endParaRPr lang="en-US" sz="2400" dirty="0">
                <a:solidFill>
                  <a:srgbClr val="F9FCFF"/>
                </a:solidFill>
                <a:latin typeface="Open Sans Bold"/>
              </a:endParaRPr>
            </a:p>
          </p:txBody>
        </p:sp>
        <p:pic>
          <p:nvPicPr>
            <p:cNvPr id="16" name="Picture 16"/>
            <p:cNvPicPr>
              <a:picLocks noChangeAspect="1"/>
            </p:cNvPicPr>
            <p:nvPr/>
          </p:nvPicPr>
          <p:blipFill>
            <a:blip r:embed="rId3"/>
            <a:srcRect/>
            <a:stretch>
              <a:fillRect/>
            </a:stretch>
          </p:blipFill>
          <p:spPr>
            <a:xfrm>
              <a:off x="0" y="0"/>
              <a:ext cx="1057947" cy="1057947"/>
            </a:xfrm>
            <a:prstGeom prst="rect">
              <a:avLst/>
            </a:prstGeom>
          </p:spPr>
        </p:pic>
      </p:grpSp>
      <p:grpSp>
        <p:nvGrpSpPr>
          <p:cNvPr id="17" name="Group 17"/>
          <p:cNvGrpSpPr/>
          <p:nvPr/>
        </p:nvGrpSpPr>
        <p:grpSpPr>
          <a:xfrm>
            <a:off x="6659793" y="5701893"/>
            <a:ext cx="5593464" cy="1987988"/>
            <a:chOff x="0" y="0"/>
            <a:chExt cx="7457952" cy="2650651"/>
          </a:xfrm>
        </p:grpSpPr>
        <p:sp>
          <p:nvSpPr>
            <p:cNvPr id="18" name="TextBox 18"/>
            <p:cNvSpPr txBox="1"/>
            <p:nvPr/>
          </p:nvSpPr>
          <p:spPr>
            <a:xfrm>
              <a:off x="0" y="2226471"/>
              <a:ext cx="5173266" cy="424180"/>
            </a:xfrm>
            <a:prstGeom prst="rect">
              <a:avLst/>
            </a:prstGeom>
          </p:spPr>
          <p:txBody>
            <a:bodyPr lIns="0" tIns="0" rIns="0" bIns="0" rtlCol="0" anchor="t">
              <a:spAutoFit/>
            </a:bodyPr>
            <a:lstStyle/>
            <a:p>
              <a:pPr algn="l">
                <a:lnSpc>
                  <a:spcPts val="2660"/>
                </a:lnSpc>
              </a:pPr>
              <a:endParaRPr/>
            </a:p>
          </p:txBody>
        </p:sp>
        <p:sp>
          <p:nvSpPr>
            <p:cNvPr id="19" name="TextBox 19"/>
            <p:cNvSpPr txBox="1"/>
            <p:nvPr/>
          </p:nvSpPr>
          <p:spPr>
            <a:xfrm>
              <a:off x="1857832" y="157403"/>
              <a:ext cx="5600120" cy="515525"/>
            </a:xfrm>
            <a:prstGeom prst="rect">
              <a:avLst/>
            </a:prstGeom>
          </p:spPr>
          <p:txBody>
            <a:bodyPr lIns="0" tIns="0" rIns="0" bIns="0" rtlCol="0" anchor="t">
              <a:spAutoFit/>
            </a:bodyPr>
            <a:lstStyle/>
            <a:p>
              <a:pPr algn="l">
                <a:lnSpc>
                  <a:spcPts val="3359"/>
                </a:lnSpc>
              </a:pPr>
              <a:r>
                <a:rPr lang="en-US" dirty="0">
                  <a:solidFill>
                    <a:srgbClr val="F9FCFF"/>
                  </a:solidFill>
                  <a:latin typeface="Open Sans Bold"/>
                </a:rPr>
                <a:t>Comparatif N+1</a:t>
              </a:r>
            </a:p>
          </p:txBody>
        </p:sp>
        <p:pic>
          <p:nvPicPr>
            <p:cNvPr id="20" name="Picture 20"/>
            <p:cNvPicPr>
              <a:picLocks noChangeAspect="1"/>
            </p:cNvPicPr>
            <p:nvPr/>
          </p:nvPicPr>
          <p:blipFill>
            <a:blip r:embed="rId4"/>
            <a:srcRect/>
            <a:stretch>
              <a:fillRect/>
            </a:stretch>
          </p:blipFill>
          <p:spPr>
            <a:xfrm>
              <a:off x="0" y="0"/>
              <a:ext cx="1057947" cy="1057947"/>
            </a:xfrm>
            <a:prstGeom prst="rect">
              <a:avLst/>
            </a:prstGeom>
          </p:spPr>
        </p:pic>
      </p:grpSp>
      <p:grpSp>
        <p:nvGrpSpPr>
          <p:cNvPr id="21" name="Group 21"/>
          <p:cNvGrpSpPr/>
          <p:nvPr/>
        </p:nvGrpSpPr>
        <p:grpSpPr>
          <a:xfrm>
            <a:off x="12379626" y="5701893"/>
            <a:ext cx="4200090" cy="1987988"/>
            <a:chOff x="0" y="0"/>
            <a:chExt cx="5600120" cy="2650651"/>
          </a:xfrm>
        </p:grpSpPr>
        <p:sp>
          <p:nvSpPr>
            <p:cNvPr id="22" name="TextBox 22"/>
            <p:cNvSpPr txBox="1"/>
            <p:nvPr/>
          </p:nvSpPr>
          <p:spPr>
            <a:xfrm>
              <a:off x="0" y="2226471"/>
              <a:ext cx="5173266" cy="424180"/>
            </a:xfrm>
            <a:prstGeom prst="rect">
              <a:avLst/>
            </a:prstGeom>
          </p:spPr>
          <p:txBody>
            <a:bodyPr lIns="0" tIns="0" rIns="0" bIns="0" rtlCol="0" anchor="t">
              <a:spAutoFit/>
            </a:bodyPr>
            <a:lstStyle/>
            <a:p>
              <a:pPr algn="l">
                <a:lnSpc>
                  <a:spcPts val="2660"/>
                </a:lnSpc>
              </a:pPr>
              <a:endParaRPr/>
            </a:p>
          </p:txBody>
        </p:sp>
        <p:sp>
          <p:nvSpPr>
            <p:cNvPr id="23" name="TextBox 23"/>
            <p:cNvSpPr txBox="1"/>
            <p:nvPr/>
          </p:nvSpPr>
          <p:spPr>
            <a:xfrm>
              <a:off x="0" y="1389780"/>
              <a:ext cx="5600120" cy="541944"/>
            </a:xfrm>
            <a:prstGeom prst="rect">
              <a:avLst/>
            </a:prstGeom>
          </p:spPr>
          <p:txBody>
            <a:bodyPr lIns="0" tIns="0" rIns="0" bIns="0" rtlCol="0" anchor="t">
              <a:spAutoFit/>
            </a:bodyPr>
            <a:lstStyle/>
            <a:p>
              <a:pPr algn="l">
                <a:lnSpc>
                  <a:spcPts val="3359"/>
                </a:lnSpc>
              </a:pPr>
              <a:endParaRPr lang="en-US" sz="2400" dirty="0">
                <a:solidFill>
                  <a:srgbClr val="F9FCFF"/>
                </a:solidFill>
                <a:latin typeface="Open Sans Bold"/>
              </a:endParaRPr>
            </a:p>
          </p:txBody>
        </p:sp>
        <p:pic>
          <p:nvPicPr>
            <p:cNvPr id="24" name="Picture 24"/>
            <p:cNvPicPr>
              <a:picLocks noChangeAspect="1"/>
            </p:cNvPicPr>
            <p:nvPr/>
          </p:nvPicPr>
          <p:blipFill>
            <a:blip r:embed="rId5"/>
            <a:srcRect/>
            <a:stretch>
              <a:fillRect/>
            </a:stretch>
          </p:blipFill>
          <p:spPr>
            <a:xfrm>
              <a:off x="0" y="0"/>
              <a:ext cx="1057947" cy="1057947"/>
            </a:xfrm>
            <a:prstGeom prst="rect">
              <a:avLst/>
            </a:prstGeom>
          </p:spPr>
        </p:pic>
      </p:grpSp>
      <p:pic>
        <p:nvPicPr>
          <p:cNvPr id="29" name="Picture 29"/>
          <p:cNvPicPr>
            <a:picLocks noChangeAspect="1"/>
          </p:cNvPicPr>
          <p:nvPr/>
        </p:nvPicPr>
        <p:blipFill>
          <a:blip r:embed="rId6"/>
          <a:srcRect/>
          <a:stretch>
            <a:fillRect/>
          </a:stretch>
        </p:blipFill>
        <p:spPr>
          <a:xfrm>
            <a:off x="198381" y="9008873"/>
            <a:ext cx="1660638" cy="1175420"/>
          </a:xfrm>
          <a:prstGeom prst="rect">
            <a:avLst/>
          </a:prstGeom>
        </p:spPr>
      </p:pic>
      <p:pic>
        <p:nvPicPr>
          <p:cNvPr id="30" name="Image 29">
            <a:extLst>
              <a:ext uri="{FF2B5EF4-FFF2-40B4-BE49-F238E27FC236}">
                <a16:creationId xmlns:a16="http://schemas.microsoft.com/office/drawing/2014/main" id="{35D91A7E-0677-412E-B49A-7BDEC908D766}"/>
              </a:ext>
            </a:extLst>
          </p:cNvPr>
          <p:cNvPicPr/>
          <p:nvPr/>
        </p:nvPicPr>
        <p:blipFill>
          <a:blip r:embed="rId7"/>
          <a:stretch>
            <a:fillRect/>
          </a:stretch>
        </p:blipFill>
        <p:spPr>
          <a:xfrm>
            <a:off x="7056523" y="2379817"/>
            <a:ext cx="4133898" cy="2247900"/>
          </a:xfrm>
          <a:prstGeom prst="rect">
            <a:avLst/>
          </a:prstGeom>
        </p:spPr>
      </p:pic>
      <p:pic>
        <p:nvPicPr>
          <p:cNvPr id="31" name="Image 30">
            <a:extLst>
              <a:ext uri="{FF2B5EF4-FFF2-40B4-BE49-F238E27FC236}">
                <a16:creationId xmlns:a16="http://schemas.microsoft.com/office/drawing/2014/main" id="{58462C47-7277-42DD-982B-CEDEE7E507B6}"/>
              </a:ext>
            </a:extLst>
          </p:cNvPr>
          <p:cNvPicPr/>
          <p:nvPr/>
        </p:nvPicPr>
        <p:blipFill>
          <a:blip r:embed="rId8"/>
          <a:stretch>
            <a:fillRect/>
          </a:stretch>
        </p:blipFill>
        <p:spPr>
          <a:xfrm>
            <a:off x="13411970" y="2496162"/>
            <a:ext cx="3566961" cy="2131555"/>
          </a:xfrm>
          <a:prstGeom prst="rect">
            <a:avLst/>
          </a:prstGeom>
        </p:spPr>
      </p:pic>
      <p:pic>
        <p:nvPicPr>
          <p:cNvPr id="32" name="Image 31">
            <a:extLst>
              <a:ext uri="{FF2B5EF4-FFF2-40B4-BE49-F238E27FC236}">
                <a16:creationId xmlns:a16="http://schemas.microsoft.com/office/drawing/2014/main" id="{C22C4095-EBE6-4CC6-8EC8-4E4BAF0A4E52}"/>
              </a:ext>
            </a:extLst>
          </p:cNvPr>
          <p:cNvPicPr/>
          <p:nvPr/>
        </p:nvPicPr>
        <p:blipFill>
          <a:blip r:embed="rId9"/>
          <a:stretch>
            <a:fillRect/>
          </a:stretch>
        </p:blipFill>
        <p:spPr>
          <a:xfrm>
            <a:off x="6837472" y="6906067"/>
            <a:ext cx="4572000" cy="223028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792732" y="585548"/>
            <a:ext cx="4925741" cy="2976392"/>
            <a:chOff x="-11997" y="-412936"/>
            <a:chExt cx="6567654" cy="3968523"/>
          </a:xfrm>
        </p:grpSpPr>
        <p:sp>
          <p:nvSpPr>
            <p:cNvPr id="3" name="TextBox 3"/>
            <p:cNvSpPr txBox="1"/>
            <p:nvPr/>
          </p:nvSpPr>
          <p:spPr>
            <a:xfrm>
              <a:off x="-11997" y="-412936"/>
              <a:ext cx="6567654" cy="3968523"/>
            </a:xfrm>
            <a:prstGeom prst="rect">
              <a:avLst/>
            </a:prstGeom>
          </p:spPr>
          <p:txBody>
            <a:bodyPr lIns="0" tIns="0" rIns="0" bIns="0" rtlCol="0" anchor="t">
              <a:spAutoFit/>
            </a:bodyPr>
            <a:lstStyle/>
            <a:p>
              <a:pPr algn="l">
                <a:lnSpc>
                  <a:spcPts val="5880"/>
                </a:lnSpc>
              </a:pPr>
              <a:r>
                <a:rPr lang="en-US" sz="4200" dirty="0">
                  <a:solidFill>
                    <a:srgbClr val="273755"/>
                  </a:solidFill>
                  <a:latin typeface="Open Sans"/>
                </a:rPr>
                <a:t>RESULTATS DES EVALUATIONS NATIONALES </a:t>
              </a:r>
            </a:p>
            <a:p>
              <a:pPr algn="l">
                <a:lnSpc>
                  <a:spcPts val="5880"/>
                </a:lnSpc>
              </a:pPr>
              <a:r>
                <a:rPr lang="en-US" sz="4200" dirty="0">
                  <a:solidFill>
                    <a:srgbClr val="273755"/>
                  </a:solidFill>
                  <a:latin typeface="Open Sans"/>
                </a:rPr>
                <a:t>2019/2020</a:t>
              </a:r>
            </a:p>
          </p:txBody>
        </p:sp>
        <p:sp>
          <p:nvSpPr>
            <p:cNvPr id="4" name="AutoShape 4"/>
            <p:cNvSpPr/>
            <p:nvPr/>
          </p:nvSpPr>
          <p:spPr>
            <a:xfrm>
              <a:off x="0" y="2434165"/>
              <a:ext cx="5448828" cy="244551"/>
            </a:xfrm>
            <a:prstGeom prst="rect">
              <a:avLst/>
            </a:prstGeom>
            <a:solidFill>
              <a:srgbClr val="8AABCA"/>
            </a:solidFill>
          </p:spPr>
        </p:sp>
      </p:grpSp>
      <p:sp>
        <p:nvSpPr>
          <p:cNvPr id="5" name="AutoShape 5"/>
          <p:cNvSpPr/>
          <p:nvPr/>
        </p:nvSpPr>
        <p:spPr>
          <a:xfrm>
            <a:off x="4897349" y="0"/>
            <a:ext cx="13390651" cy="10184293"/>
          </a:xfrm>
          <a:prstGeom prst="rect">
            <a:avLst/>
          </a:prstGeom>
          <a:solidFill>
            <a:srgbClr val="8AABCA"/>
          </a:solidFill>
        </p:spPr>
      </p:sp>
      <p:grpSp>
        <p:nvGrpSpPr>
          <p:cNvPr id="9" name="Group 9"/>
          <p:cNvGrpSpPr/>
          <p:nvPr/>
        </p:nvGrpSpPr>
        <p:grpSpPr>
          <a:xfrm>
            <a:off x="6629400" y="568230"/>
            <a:ext cx="9570807" cy="1755870"/>
            <a:chOff x="0" y="-46201"/>
            <a:chExt cx="6897847" cy="2701754"/>
          </a:xfrm>
        </p:grpSpPr>
        <p:sp>
          <p:nvSpPr>
            <p:cNvPr id="10" name="TextBox 10"/>
            <p:cNvSpPr txBox="1"/>
            <p:nvPr/>
          </p:nvSpPr>
          <p:spPr>
            <a:xfrm>
              <a:off x="0" y="2231373"/>
              <a:ext cx="5173266" cy="424180"/>
            </a:xfrm>
            <a:prstGeom prst="rect">
              <a:avLst/>
            </a:prstGeom>
          </p:spPr>
          <p:txBody>
            <a:bodyPr lIns="0" tIns="0" rIns="0" bIns="0" rtlCol="0" anchor="t">
              <a:spAutoFit/>
            </a:bodyPr>
            <a:lstStyle/>
            <a:p>
              <a:pPr algn="l">
                <a:lnSpc>
                  <a:spcPts val="2660"/>
                </a:lnSpc>
              </a:pPr>
              <a:endParaRPr/>
            </a:p>
          </p:txBody>
        </p:sp>
        <p:sp>
          <p:nvSpPr>
            <p:cNvPr id="11" name="TextBox 11"/>
            <p:cNvSpPr txBox="1"/>
            <p:nvPr/>
          </p:nvSpPr>
          <p:spPr>
            <a:xfrm>
              <a:off x="1297727" y="-46201"/>
              <a:ext cx="5600120" cy="2338930"/>
            </a:xfrm>
            <a:prstGeom prst="rect">
              <a:avLst/>
            </a:prstGeom>
          </p:spPr>
          <p:txBody>
            <a:bodyPr lIns="0" tIns="0" rIns="0" bIns="0" rtlCol="0" anchor="t">
              <a:spAutoFit/>
            </a:bodyPr>
            <a:lstStyle/>
            <a:p>
              <a:pPr algn="l">
                <a:lnSpc>
                  <a:spcPts val="3359"/>
                </a:lnSpc>
              </a:pPr>
              <a:r>
                <a:rPr lang="en-US" sz="3600" dirty="0">
                  <a:solidFill>
                    <a:srgbClr val="F9FCFF"/>
                  </a:solidFill>
                  <a:latin typeface="Open Sans Bold"/>
                </a:rPr>
                <a:t>Niveau national/académique/de circonscription</a:t>
              </a:r>
            </a:p>
          </p:txBody>
        </p:sp>
        <p:pic>
          <p:nvPicPr>
            <p:cNvPr id="12" name="Picture 12"/>
            <p:cNvPicPr>
              <a:picLocks noChangeAspect="1"/>
            </p:cNvPicPr>
            <p:nvPr/>
          </p:nvPicPr>
          <p:blipFill>
            <a:blip r:embed="rId2"/>
            <a:srcRect/>
            <a:stretch>
              <a:fillRect/>
            </a:stretch>
          </p:blipFill>
          <p:spPr>
            <a:xfrm>
              <a:off x="43877" y="0"/>
              <a:ext cx="1014070" cy="1014070"/>
            </a:xfrm>
            <a:prstGeom prst="rect">
              <a:avLst/>
            </a:prstGeom>
          </p:spPr>
        </p:pic>
      </p:grpSp>
      <p:pic>
        <p:nvPicPr>
          <p:cNvPr id="30" name="Image 29">
            <a:extLst>
              <a:ext uri="{FF2B5EF4-FFF2-40B4-BE49-F238E27FC236}">
                <a16:creationId xmlns:a16="http://schemas.microsoft.com/office/drawing/2014/main" id="{35D91A7E-0677-412E-B49A-7BDEC908D766}"/>
              </a:ext>
            </a:extLst>
          </p:cNvPr>
          <p:cNvPicPr/>
          <p:nvPr/>
        </p:nvPicPr>
        <p:blipFill>
          <a:blip r:embed="rId3"/>
          <a:stretch>
            <a:fillRect/>
          </a:stretch>
        </p:blipFill>
        <p:spPr>
          <a:xfrm>
            <a:off x="4888351" y="1714501"/>
            <a:ext cx="13399649" cy="8469792"/>
          </a:xfrm>
          <a:prstGeom prst="rect">
            <a:avLst/>
          </a:prstGeom>
        </p:spPr>
      </p:pic>
    </p:spTree>
    <p:extLst>
      <p:ext uri="{BB962C8B-B14F-4D97-AF65-F5344CB8AC3E}">
        <p14:creationId xmlns:p14="http://schemas.microsoft.com/office/powerpoint/2010/main" val="394454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792732" y="585548"/>
            <a:ext cx="4925741" cy="2976392"/>
            <a:chOff x="-11997" y="-412936"/>
            <a:chExt cx="6567654" cy="3968523"/>
          </a:xfrm>
        </p:grpSpPr>
        <p:sp>
          <p:nvSpPr>
            <p:cNvPr id="3" name="TextBox 3"/>
            <p:cNvSpPr txBox="1"/>
            <p:nvPr/>
          </p:nvSpPr>
          <p:spPr>
            <a:xfrm>
              <a:off x="-11997" y="-412936"/>
              <a:ext cx="6567654" cy="3968523"/>
            </a:xfrm>
            <a:prstGeom prst="rect">
              <a:avLst/>
            </a:prstGeom>
          </p:spPr>
          <p:txBody>
            <a:bodyPr lIns="0" tIns="0" rIns="0" bIns="0" rtlCol="0" anchor="t">
              <a:spAutoFit/>
            </a:bodyPr>
            <a:lstStyle/>
            <a:p>
              <a:pPr algn="l">
                <a:lnSpc>
                  <a:spcPts val="5880"/>
                </a:lnSpc>
              </a:pPr>
              <a:r>
                <a:rPr lang="en-US" sz="4200" dirty="0">
                  <a:solidFill>
                    <a:srgbClr val="273755"/>
                  </a:solidFill>
                  <a:latin typeface="Open Sans"/>
                </a:rPr>
                <a:t>RESULTATS DES EVALUATIONS NATIONALES </a:t>
              </a:r>
            </a:p>
            <a:p>
              <a:pPr algn="l">
                <a:lnSpc>
                  <a:spcPts val="5880"/>
                </a:lnSpc>
              </a:pPr>
              <a:r>
                <a:rPr lang="en-US" sz="4200" dirty="0">
                  <a:solidFill>
                    <a:srgbClr val="273755"/>
                  </a:solidFill>
                  <a:latin typeface="Open Sans"/>
                </a:rPr>
                <a:t>2019/2020</a:t>
              </a:r>
            </a:p>
          </p:txBody>
        </p:sp>
        <p:sp>
          <p:nvSpPr>
            <p:cNvPr id="4" name="AutoShape 4"/>
            <p:cNvSpPr/>
            <p:nvPr/>
          </p:nvSpPr>
          <p:spPr>
            <a:xfrm>
              <a:off x="0" y="2434165"/>
              <a:ext cx="5448828" cy="244551"/>
            </a:xfrm>
            <a:prstGeom prst="rect">
              <a:avLst/>
            </a:prstGeom>
            <a:solidFill>
              <a:srgbClr val="8AABCA"/>
            </a:solidFill>
          </p:spPr>
        </p:sp>
      </p:grpSp>
      <p:sp>
        <p:nvSpPr>
          <p:cNvPr id="7" name="AutoShape 7"/>
          <p:cNvSpPr/>
          <p:nvPr/>
        </p:nvSpPr>
        <p:spPr>
          <a:xfrm>
            <a:off x="4897349" y="0"/>
            <a:ext cx="12361951" cy="10287000"/>
          </a:xfrm>
          <a:prstGeom prst="rect">
            <a:avLst/>
          </a:prstGeom>
          <a:solidFill>
            <a:srgbClr val="273755"/>
          </a:solidFill>
        </p:spPr>
      </p:sp>
      <p:grpSp>
        <p:nvGrpSpPr>
          <p:cNvPr id="13" name="Group 13"/>
          <p:cNvGrpSpPr/>
          <p:nvPr/>
        </p:nvGrpSpPr>
        <p:grpSpPr>
          <a:xfrm>
            <a:off x="5334000" y="234923"/>
            <a:ext cx="11201400" cy="2150525"/>
            <a:chOff x="0" y="-46201"/>
            <a:chExt cx="6958105" cy="2867365"/>
          </a:xfrm>
        </p:grpSpPr>
        <p:sp>
          <p:nvSpPr>
            <p:cNvPr id="14" name="TextBox 14"/>
            <p:cNvSpPr txBox="1"/>
            <p:nvPr/>
          </p:nvSpPr>
          <p:spPr>
            <a:xfrm>
              <a:off x="0" y="2231373"/>
              <a:ext cx="5173266" cy="424180"/>
            </a:xfrm>
            <a:prstGeom prst="rect">
              <a:avLst/>
            </a:prstGeom>
          </p:spPr>
          <p:txBody>
            <a:bodyPr lIns="0" tIns="0" rIns="0" bIns="0" rtlCol="0" anchor="t">
              <a:spAutoFit/>
            </a:bodyPr>
            <a:lstStyle/>
            <a:p>
              <a:pPr algn="l">
                <a:lnSpc>
                  <a:spcPts val="2660"/>
                </a:lnSpc>
              </a:pPr>
              <a:endParaRPr/>
            </a:p>
          </p:txBody>
        </p:sp>
        <p:sp>
          <p:nvSpPr>
            <p:cNvPr id="15" name="TextBox 15"/>
            <p:cNvSpPr txBox="1"/>
            <p:nvPr/>
          </p:nvSpPr>
          <p:spPr>
            <a:xfrm>
              <a:off x="1357985" y="-46201"/>
              <a:ext cx="5600120" cy="2867365"/>
            </a:xfrm>
            <a:prstGeom prst="rect">
              <a:avLst/>
            </a:prstGeom>
          </p:spPr>
          <p:txBody>
            <a:bodyPr lIns="0" tIns="0" rIns="0" bIns="0" rtlCol="0" anchor="t">
              <a:spAutoFit/>
            </a:bodyPr>
            <a:lstStyle/>
            <a:p>
              <a:pPr>
                <a:lnSpc>
                  <a:spcPts val="3359"/>
                </a:lnSpc>
              </a:pPr>
              <a:r>
                <a:rPr lang="en-US" sz="3600" dirty="0">
                  <a:solidFill>
                    <a:srgbClr val="F9FCFF"/>
                  </a:solidFill>
                  <a:latin typeface="Open Sans Bold"/>
                </a:rPr>
                <a:t>Niveau national/académique/de circonscription</a:t>
              </a:r>
            </a:p>
            <a:p>
              <a:pPr algn="l">
                <a:lnSpc>
                  <a:spcPts val="3359"/>
                </a:lnSpc>
              </a:pPr>
              <a:endParaRPr lang="en-US" sz="2400" dirty="0">
                <a:solidFill>
                  <a:srgbClr val="F9FCFF"/>
                </a:solidFill>
                <a:latin typeface="Open Sans Bold"/>
              </a:endParaRPr>
            </a:p>
          </p:txBody>
        </p:sp>
        <p:pic>
          <p:nvPicPr>
            <p:cNvPr id="16" name="Picture 16"/>
            <p:cNvPicPr>
              <a:picLocks noChangeAspect="1"/>
            </p:cNvPicPr>
            <p:nvPr/>
          </p:nvPicPr>
          <p:blipFill>
            <a:blip r:embed="rId2"/>
            <a:srcRect/>
            <a:stretch>
              <a:fillRect/>
            </a:stretch>
          </p:blipFill>
          <p:spPr>
            <a:xfrm>
              <a:off x="0" y="0"/>
              <a:ext cx="1057947" cy="1057947"/>
            </a:xfrm>
            <a:prstGeom prst="rect">
              <a:avLst/>
            </a:prstGeom>
          </p:spPr>
        </p:pic>
      </p:grpSp>
      <p:pic>
        <p:nvPicPr>
          <p:cNvPr id="29" name="Picture 29"/>
          <p:cNvPicPr>
            <a:picLocks noChangeAspect="1"/>
          </p:cNvPicPr>
          <p:nvPr/>
        </p:nvPicPr>
        <p:blipFill>
          <a:blip r:embed="rId3"/>
          <a:srcRect/>
          <a:stretch>
            <a:fillRect/>
          </a:stretch>
        </p:blipFill>
        <p:spPr>
          <a:xfrm>
            <a:off x="198381" y="9008873"/>
            <a:ext cx="1660638" cy="1175420"/>
          </a:xfrm>
          <a:prstGeom prst="rect">
            <a:avLst/>
          </a:prstGeom>
        </p:spPr>
      </p:pic>
      <p:pic>
        <p:nvPicPr>
          <p:cNvPr id="31" name="Image 30">
            <a:extLst>
              <a:ext uri="{FF2B5EF4-FFF2-40B4-BE49-F238E27FC236}">
                <a16:creationId xmlns:a16="http://schemas.microsoft.com/office/drawing/2014/main" id="{58462C47-7277-42DD-982B-CEDEE7E507B6}"/>
              </a:ext>
            </a:extLst>
          </p:cNvPr>
          <p:cNvPicPr/>
          <p:nvPr/>
        </p:nvPicPr>
        <p:blipFill>
          <a:blip r:embed="rId4"/>
          <a:stretch>
            <a:fillRect/>
          </a:stretch>
        </p:blipFill>
        <p:spPr>
          <a:xfrm>
            <a:off x="4888352" y="2496162"/>
            <a:ext cx="12370948" cy="7790838"/>
          </a:xfrm>
          <a:prstGeom prst="rect">
            <a:avLst/>
          </a:prstGeom>
        </p:spPr>
      </p:pic>
    </p:spTree>
    <p:extLst>
      <p:ext uri="{BB962C8B-B14F-4D97-AF65-F5344CB8AC3E}">
        <p14:creationId xmlns:p14="http://schemas.microsoft.com/office/powerpoint/2010/main" val="2057409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792732" y="585548"/>
            <a:ext cx="4925741" cy="2976392"/>
            <a:chOff x="-11997" y="-412936"/>
            <a:chExt cx="6567654" cy="3968523"/>
          </a:xfrm>
        </p:grpSpPr>
        <p:sp>
          <p:nvSpPr>
            <p:cNvPr id="3" name="TextBox 3"/>
            <p:cNvSpPr txBox="1"/>
            <p:nvPr/>
          </p:nvSpPr>
          <p:spPr>
            <a:xfrm>
              <a:off x="-11997" y="-412936"/>
              <a:ext cx="6567654" cy="3968523"/>
            </a:xfrm>
            <a:prstGeom prst="rect">
              <a:avLst/>
            </a:prstGeom>
          </p:spPr>
          <p:txBody>
            <a:bodyPr lIns="0" tIns="0" rIns="0" bIns="0" rtlCol="0" anchor="t">
              <a:spAutoFit/>
            </a:bodyPr>
            <a:lstStyle/>
            <a:p>
              <a:pPr algn="l">
                <a:lnSpc>
                  <a:spcPts val="5880"/>
                </a:lnSpc>
              </a:pPr>
              <a:r>
                <a:rPr lang="en-US" sz="4200" dirty="0">
                  <a:solidFill>
                    <a:srgbClr val="273755"/>
                  </a:solidFill>
                  <a:latin typeface="Open Sans"/>
                </a:rPr>
                <a:t>RESULTATS DES EVALUATIONS NATIONALES </a:t>
              </a:r>
            </a:p>
            <a:p>
              <a:pPr algn="l">
                <a:lnSpc>
                  <a:spcPts val="5880"/>
                </a:lnSpc>
              </a:pPr>
              <a:r>
                <a:rPr lang="en-US" sz="4200" dirty="0">
                  <a:solidFill>
                    <a:srgbClr val="273755"/>
                  </a:solidFill>
                  <a:latin typeface="Open Sans"/>
                </a:rPr>
                <a:t>2019/2020</a:t>
              </a:r>
            </a:p>
          </p:txBody>
        </p:sp>
        <p:sp>
          <p:nvSpPr>
            <p:cNvPr id="4" name="AutoShape 4"/>
            <p:cNvSpPr/>
            <p:nvPr/>
          </p:nvSpPr>
          <p:spPr>
            <a:xfrm>
              <a:off x="0" y="2434165"/>
              <a:ext cx="5448828" cy="244551"/>
            </a:xfrm>
            <a:prstGeom prst="rect">
              <a:avLst/>
            </a:prstGeom>
            <a:solidFill>
              <a:srgbClr val="8AABCA"/>
            </a:solidFill>
          </p:spPr>
        </p:sp>
      </p:grpSp>
      <p:sp>
        <p:nvSpPr>
          <p:cNvPr id="6" name="AutoShape 6"/>
          <p:cNvSpPr/>
          <p:nvPr/>
        </p:nvSpPr>
        <p:spPr>
          <a:xfrm>
            <a:off x="5407330" y="0"/>
            <a:ext cx="12880669" cy="10287000"/>
          </a:xfrm>
          <a:prstGeom prst="rect">
            <a:avLst/>
          </a:prstGeom>
          <a:solidFill>
            <a:srgbClr val="273755"/>
          </a:solidFill>
        </p:spPr>
      </p:sp>
      <p:grpSp>
        <p:nvGrpSpPr>
          <p:cNvPr id="17" name="Group 17"/>
          <p:cNvGrpSpPr/>
          <p:nvPr/>
        </p:nvGrpSpPr>
        <p:grpSpPr>
          <a:xfrm>
            <a:off x="5704618" y="156656"/>
            <a:ext cx="5593464" cy="1987988"/>
            <a:chOff x="0" y="0"/>
            <a:chExt cx="7457952" cy="2650651"/>
          </a:xfrm>
        </p:grpSpPr>
        <p:sp>
          <p:nvSpPr>
            <p:cNvPr id="18" name="TextBox 18"/>
            <p:cNvSpPr txBox="1"/>
            <p:nvPr/>
          </p:nvSpPr>
          <p:spPr>
            <a:xfrm>
              <a:off x="0" y="2226471"/>
              <a:ext cx="5173266" cy="424180"/>
            </a:xfrm>
            <a:prstGeom prst="rect">
              <a:avLst/>
            </a:prstGeom>
          </p:spPr>
          <p:txBody>
            <a:bodyPr lIns="0" tIns="0" rIns="0" bIns="0" rtlCol="0" anchor="t">
              <a:spAutoFit/>
            </a:bodyPr>
            <a:lstStyle/>
            <a:p>
              <a:pPr algn="l">
                <a:lnSpc>
                  <a:spcPts val="2660"/>
                </a:lnSpc>
              </a:pPr>
              <a:endParaRPr/>
            </a:p>
          </p:txBody>
        </p:sp>
        <p:sp>
          <p:nvSpPr>
            <p:cNvPr id="19" name="TextBox 19"/>
            <p:cNvSpPr txBox="1"/>
            <p:nvPr/>
          </p:nvSpPr>
          <p:spPr>
            <a:xfrm>
              <a:off x="1857832" y="157403"/>
              <a:ext cx="5600120" cy="594864"/>
            </a:xfrm>
            <a:prstGeom prst="rect">
              <a:avLst/>
            </a:prstGeom>
          </p:spPr>
          <p:txBody>
            <a:bodyPr lIns="0" tIns="0" rIns="0" bIns="0" rtlCol="0" anchor="t">
              <a:spAutoFit/>
            </a:bodyPr>
            <a:lstStyle/>
            <a:p>
              <a:pPr algn="l">
                <a:lnSpc>
                  <a:spcPts val="3359"/>
                </a:lnSpc>
              </a:pPr>
              <a:r>
                <a:rPr lang="en-US" sz="3600" dirty="0">
                  <a:solidFill>
                    <a:srgbClr val="F9FCFF"/>
                  </a:solidFill>
                  <a:latin typeface="Open Sans Bold"/>
                </a:rPr>
                <a:t>Comparatif N+1</a:t>
              </a:r>
            </a:p>
          </p:txBody>
        </p:sp>
        <p:pic>
          <p:nvPicPr>
            <p:cNvPr id="20" name="Picture 20"/>
            <p:cNvPicPr>
              <a:picLocks noChangeAspect="1"/>
            </p:cNvPicPr>
            <p:nvPr/>
          </p:nvPicPr>
          <p:blipFill>
            <a:blip r:embed="rId2"/>
            <a:srcRect/>
            <a:stretch>
              <a:fillRect/>
            </a:stretch>
          </p:blipFill>
          <p:spPr>
            <a:xfrm>
              <a:off x="0" y="0"/>
              <a:ext cx="1057947" cy="1057947"/>
            </a:xfrm>
            <a:prstGeom prst="rect">
              <a:avLst/>
            </a:prstGeom>
          </p:spPr>
        </p:pic>
      </p:grpSp>
      <p:pic>
        <p:nvPicPr>
          <p:cNvPr id="29" name="Picture 29"/>
          <p:cNvPicPr>
            <a:picLocks noChangeAspect="1"/>
          </p:cNvPicPr>
          <p:nvPr/>
        </p:nvPicPr>
        <p:blipFill>
          <a:blip r:embed="rId3"/>
          <a:srcRect/>
          <a:stretch>
            <a:fillRect/>
          </a:stretch>
        </p:blipFill>
        <p:spPr>
          <a:xfrm>
            <a:off x="198381" y="9008873"/>
            <a:ext cx="1660638" cy="1175420"/>
          </a:xfrm>
          <a:prstGeom prst="rect">
            <a:avLst/>
          </a:prstGeom>
        </p:spPr>
      </p:pic>
      <p:pic>
        <p:nvPicPr>
          <p:cNvPr id="32" name="Image 31">
            <a:extLst>
              <a:ext uri="{FF2B5EF4-FFF2-40B4-BE49-F238E27FC236}">
                <a16:creationId xmlns:a16="http://schemas.microsoft.com/office/drawing/2014/main" id="{C22C4095-EBE6-4CC6-8EC8-4E4BAF0A4E52}"/>
              </a:ext>
            </a:extLst>
          </p:cNvPr>
          <p:cNvPicPr/>
          <p:nvPr/>
        </p:nvPicPr>
        <p:blipFill>
          <a:blip r:embed="rId4"/>
          <a:stretch>
            <a:fillRect/>
          </a:stretch>
        </p:blipFill>
        <p:spPr>
          <a:xfrm>
            <a:off x="5369916" y="995564"/>
            <a:ext cx="12880669" cy="9291436"/>
          </a:xfrm>
          <a:prstGeom prst="rect">
            <a:avLst/>
          </a:prstGeom>
        </p:spPr>
      </p:pic>
      <p:sp>
        <p:nvSpPr>
          <p:cNvPr id="25" name="Forme libre : forme 24">
            <a:extLst>
              <a:ext uri="{FF2B5EF4-FFF2-40B4-BE49-F238E27FC236}">
                <a16:creationId xmlns:a16="http://schemas.microsoft.com/office/drawing/2014/main" id="{A47C671D-6F5C-4E17-BE9F-97732FA72780}"/>
              </a:ext>
            </a:extLst>
          </p:cNvPr>
          <p:cNvSpPr/>
          <p:nvPr/>
        </p:nvSpPr>
        <p:spPr>
          <a:xfrm>
            <a:off x="14479372" y="2119745"/>
            <a:ext cx="3642373" cy="7751619"/>
          </a:xfrm>
          <a:custGeom>
            <a:avLst/>
            <a:gdLst>
              <a:gd name="connsiteX0" fmla="*/ 3496901 w 3642373"/>
              <a:gd name="connsiteY0" fmla="*/ 581891 h 7751619"/>
              <a:gd name="connsiteX1" fmla="*/ 3330646 w 3642373"/>
              <a:gd name="connsiteY1" fmla="*/ 581891 h 7751619"/>
              <a:gd name="connsiteX2" fmla="*/ 3309864 w 3642373"/>
              <a:gd name="connsiteY2" fmla="*/ 519546 h 7751619"/>
              <a:gd name="connsiteX3" fmla="*/ 3185173 w 3642373"/>
              <a:gd name="connsiteY3" fmla="*/ 436419 h 7751619"/>
              <a:gd name="connsiteX4" fmla="*/ 2998137 w 3642373"/>
              <a:gd name="connsiteY4" fmla="*/ 290946 h 7751619"/>
              <a:gd name="connsiteX5" fmla="*/ 2935792 w 3642373"/>
              <a:gd name="connsiteY5" fmla="*/ 270164 h 7751619"/>
              <a:gd name="connsiteX6" fmla="*/ 2873446 w 3642373"/>
              <a:gd name="connsiteY6" fmla="*/ 207819 h 7751619"/>
              <a:gd name="connsiteX7" fmla="*/ 2790319 w 3642373"/>
              <a:gd name="connsiteY7" fmla="*/ 187037 h 7751619"/>
              <a:gd name="connsiteX8" fmla="*/ 2561719 w 3642373"/>
              <a:gd name="connsiteY8" fmla="*/ 124691 h 7751619"/>
              <a:gd name="connsiteX9" fmla="*/ 2478592 w 3642373"/>
              <a:gd name="connsiteY9" fmla="*/ 103910 h 7751619"/>
              <a:gd name="connsiteX10" fmla="*/ 2353901 w 3642373"/>
              <a:gd name="connsiteY10" fmla="*/ 62346 h 7751619"/>
              <a:gd name="connsiteX11" fmla="*/ 2291555 w 3642373"/>
              <a:gd name="connsiteY11" fmla="*/ 41564 h 7751619"/>
              <a:gd name="connsiteX12" fmla="*/ 2229210 w 3642373"/>
              <a:gd name="connsiteY12" fmla="*/ 20782 h 7751619"/>
              <a:gd name="connsiteX13" fmla="*/ 2146083 w 3642373"/>
              <a:gd name="connsiteY13" fmla="*/ 0 h 7751619"/>
              <a:gd name="connsiteX14" fmla="*/ 919955 w 3642373"/>
              <a:gd name="connsiteY14" fmla="*/ 20782 h 7751619"/>
              <a:gd name="connsiteX15" fmla="*/ 774483 w 3642373"/>
              <a:gd name="connsiteY15" fmla="*/ 62346 h 7751619"/>
              <a:gd name="connsiteX16" fmla="*/ 691355 w 3642373"/>
              <a:gd name="connsiteY16" fmla="*/ 83128 h 7751619"/>
              <a:gd name="connsiteX17" fmla="*/ 566664 w 3642373"/>
              <a:gd name="connsiteY17" fmla="*/ 124691 h 7751619"/>
              <a:gd name="connsiteX18" fmla="*/ 462755 w 3642373"/>
              <a:gd name="connsiteY18" fmla="*/ 207819 h 7751619"/>
              <a:gd name="connsiteX19" fmla="*/ 379628 w 3642373"/>
              <a:gd name="connsiteY19" fmla="*/ 270164 h 7751619"/>
              <a:gd name="connsiteX20" fmla="*/ 317283 w 3642373"/>
              <a:gd name="connsiteY20" fmla="*/ 311728 h 7751619"/>
              <a:gd name="connsiteX21" fmla="*/ 254937 w 3642373"/>
              <a:gd name="connsiteY21" fmla="*/ 477982 h 7751619"/>
              <a:gd name="connsiteX22" fmla="*/ 213373 w 3642373"/>
              <a:gd name="connsiteY22" fmla="*/ 540328 h 7751619"/>
              <a:gd name="connsiteX23" fmla="*/ 192592 w 3642373"/>
              <a:gd name="connsiteY23" fmla="*/ 602673 h 7751619"/>
              <a:gd name="connsiteX24" fmla="*/ 109464 w 3642373"/>
              <a:gd name="connsiteY24" fmla="*/ 810491 h 7751619"/>
              <a:gd name="connsiteX25" fmla="*/ 88683 w 3642373"/>
              <a:gd name="connsiteY25" fmla="*/ 893619 h 7751619"/>
              <a:gd name="connsiteX26" fmla="*/ 67901 w 3642373"/>
              <a:gd name="connsiteY26" fmla="*/ 997528 h 7751619"/>
              <a:gd name="connsiteX27" fmla="*/ 47119 w 3642373"/>
              <a:gd name="connsiteY27" fmla="*/ 1059873 h 7751619"/>
              <a:gd name="connsiteX28" fmla="*/ 26337 w 3642373"/>
              <a:gd name="connsiteY28" fmla="*/ 1267691 h 7751619"/>
              <a:gd name="connsiteX29" fmla="*/ 26337 w 3642373"/>
              <a:gd name="connsiteY29" fmla="*/ 1766455 h 7751619"/>
              <a:gd name="connsiteX30" fmla="*/ 47119 w 3642373"/>
              <a:gd name="connsiteY30" fmla="*/ 1849582 h 7751619"/>
              <a:gd name="connsiteX31" fmla="*/ 88683 w 3642373"/>
              <a:gd name="connsiteY31" fmla="*/ 1911928 h 7751619"/>
              <a:gd name="connsiteX32" fmla="*/ 109464 w 3642373"/>
              <a:gd name="connsiteY32" fmla="*/ 2015837 h 7751619"/>
              <a:gd name="connsiteX33" fmla="*/ 130246 w 3642373"/>
              <a:gd name="connsiteY33" fmla="*/ 2140528 h 7751619"/>
              <a:gd name="connsiteX34" fmla="*/ 151028 w 3642373"/>
              <a:gd name="connsiteY34" fmla="*/ 2202873 h 7751619"/>
              <a:gd name="connsiteX35" fmla="*/ 171810 w 3642373"/>
              <a:gd name="connsiteY35" fmla="*/ 2431473 h 7751619"/>
              <a:gd name="connsiteX36" fmla="*/ 213373 w 3642373"/>
              <a:gd name="connsiteY36" fmla="*/ 2556164 h 7751619"/>
              <a:gd name="connsiteX37" fmla="*/ 234155 w 3642373"/>
              <a:gd name="connsiteY37" fmla="*/ 2639291 h 7751619"/>
              <a:gd name="connsiteX38" fmla="*/ 275719 w 3642373"/>
              <a:gd name="connsiteY38" fmla="*/ 2847110 h 7751619"/>
              <a:gd name="connsiteX39" fmla="*/ 317283 w 3642373"/>
              <a:gd name="connsiteY39" fmla="*/ 3013364 h 7751619"/>
              <a:gd name="connsiteX40" fmla="*/ 338064 w 3642373"/>
              <a:gd name="connsiteY40" fmla="*/ 3075710 h 7751619"/>
              <a:gd name="connsiteX41" fmla="*/ 358846 w 3642373"/>
              <a:gd name="connsiteY41" fmla="*/ 3158837 h 7751619"/>
              <a:gd name="connsiteX42" fmla="*/ 421192 w 3642373"/>
              <a:gd name="connsiteY42" fmla="*/ 3532910 h 7751619"/>
              <a:gd name="connsiteX43" fmla="*/ 400410 w 3642373"/>
              <a:gd name="connsiteY43" fmla="*/ 4135582 h 7751619"/>
              <a:gd name="connsiteX44" fmla="*/ 379628 w 3642373"/>
              <a:gd name="connsiteY44" fmla="*/ 4218710 h 7751619"/>
              <a:gd name="connsiteX45" fmla="*/ 358846 w 3642373"/>
              <a:gd name="connsiteY45" fmla="*/ 4468091 h 7751619"/>
              <a:gd name="connsiteX46" fmla="*/ 379628 w 3642373"/>
              <a:gd name="connsiteY46" fmla="*/ 5839691 h 7751619"/>
              <a:gd name="connsiteX47" fmla="*/ 421192 w 3642373"/>
              <a:gd name="connsiteY47" fmla="*/ 6005946 h 7751619"/>
              <a:gd name="connsiteX48" fmla="*/ 462755 w 3642373"/>
              <a:gd name="connsiteY48" fmla="*/ 6213764 h 7751619"/>
              <a:gd name="connsiteX49" fmla="*/ 483537 w 3642373"/>
              <a:gd name="connsiteY49" fmla="*/ 6878782 h 7751619"/>
              <a:gd name="connsiteX50" fmla="*/ 525101 w 3642373"/>
              <a:gd name="connsiteY50" fmla="*/ 7003473 h 7751619"/>
              <a:gd name="connsiteX51" fmla="*/ 545883 w 3642373"/>
              <a:gd name="connsiteY51" fmla="*/ 7065819 h 7751619"/>
              <a:gd name="connsiteX52" fmla="*/ 629010 w 3642373"/>
              <a:gd name="connsiteY52" fmla="*/ 7190510 h 7751619"/>
              <a:gd name="connsiteX53" fmla="*/ 649792 w 3642373"/>
              <a:gd name="connsiteY53" fmla="*/ 7252855 h 7751619"/>
              <a:gd name="connsiteX54" fmla="*/ 712137 w 3642373"/>
              <a:gd name="connsiteY54" fmla="*/ 7273637 h 7751619"/>
              <a:gd name="connsiteX55" fmla="*/ 878392 w 3642373"/>
              <a:gd name="connsiteY55" fmla="*/ 7419110 h 7751619"/>
              <a:gd name="connsiteX56" fmla="*/ 1086210 w 3642373"/>
              <a:gd name="connsiteY56" fmla="*/ 7543800 h 7751619"/>
              <a:gd name="connsiteX57" fmla="*/ 1169337 w 3642373"/>
              <a:gd name="connsiteY57" fmla="*/ 7564582 h 7751619"/>
              <a:gd name="connsiteX58" fmla="*/ 1231683 w 3642373"/>
              <a:gd name="connsiteY58" fmla="*/ 7585364 h 7751619"/>
              <a:gd name="connsiteX59" fmla="*/ 1584973 w 3642373"/>
              <a:gd name="connsiteY59" fmla="*/ 7626928 h 7751619"/>
              <a:gd name="connsiteX60" fmla="*/ 1709664 w 3642373"/>
              <a:gd name="connsiteY60" fmla="*/ 7668491 h 7751619"/>
              <a:gd name="connsiteX61" fmla="*/ 1938264 w 3642373"/>
              <a:gd name="connsiteY61" fmla="*/ 7710055 h 7751619"/>
              <a:gd name="connsiteX62" fmla="*/ 2437028 w 3642373"/>
              <a:gd name="connsiteY62" fmla="*/ 7751619 h 7751619"/>
              <a:gd name="connsiteX63" fmla="*/ 3143610 w 3642373"/>
              <a:gd name="connsiteY63" fmla="*/ 7730837 h 7751619"/>
              <a:gd name="connsiteX64" fmla="*/ 3205955 w 3642373"/>
              <a:gd name="connsiteY64" fmla="*/ 7710055 h 7751619"/>
              <a:gd name="connsiteX65" fmla="*/ 3309864 w 3642373"/>
              <a:gd name="connsiteY65" fmla="*/ 7606146 h 7751619"/>
              <a:gd name="connsiteX66" fmla="*/ 3392992 w 3642373"/>
              <a:gd name="connsiteY66" fmla="*/ 7481455 h 7751619"/>
              <a:gd name="connsiteX67" fmla="*/ 3517683 w 3642373"/>
              <a:gd name="connsiteY67" fmla="*/ 7356764 h 7751619"/>
              <a:gd name="connsiteX68" fmla="*/ 3580028 w 3642373"/>
              <a:gd name="connsiteY68" fmla="*/ 7211291 h 7751619"/>
              <a:gd name="connsiteX69" fmla="*/ 3621592 w 3642373"/>
              <a:gd name="connsiteY69" fmla="*/ 7045037 h 7751619"/>
              <a:gd name="connsiteX70" fmla="*/ 3642373 w 3642373"/>
              <a:gd name="connsiteY70" fmla="*/ 6982691 h 7751619"/>
              <a:gd name="connsiteX71" fmla="*/ 3580028 w 3642373"/>
              <a:gd name="connsiteY71" fmla="*/ 6047510 h 7751619"/>
              <a:gd name="connsiteX72" fmla="*/ 3559246 w 3642373"/>
              <a:gd name="connsiteY72" fmla="*/ 5839691 h 7751619"/>
              <a:gd name="connsiteX73" fmla="*/ 3538464 w 3642373"/>
              <a:gd name="connsiteY73" fmla="*/ 3636819 h 7751619"/>
              <a:gd name="connsiteX74" fmla="*/ 3517683 w 3642373"/>
              <a:gd name="connsiteY74" fmla="*/ 3574473 h 7751619"/>
              <a:gd name="connsiteX75" fmla="*/ 3538464 w 3642373"/>
              <a:gd name="connsiteY75" fmla="*/ 2576946 h 7751619"/>
              <a:gd name="connsiteX76" fmla="*/ 3580028 w 3642373"/>
              <a:gd name="connsiteY76" fmla="*/ 2286000 h 7751619"/>
              <a:gd name="connsiteX77" fmla="*/ 3580028 w 3642373"/>
              <a:gd name="connsiteY77" fmla="*/ 976746 h 7751619"/>
              <a:gd name="connsiteX78" fmla="*/ 3559246 w 3642373"/>
              <a:gd name="connsiteY78" fmla="*/ 831273 h 7751619"/>
              <a:gd name="connsiteX79" fmla="*/ 3517683 w 3642373"/>
              <a:gd name="connsiteY79" fmla="*/ 748146 h 7751619"/>
              <a:gd name="connsiteX80" fmla="*/ 3496901 w 3642373"/>
              <a:gd name="connsiteY80" fmla="*/ 644237 h 775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642373" h="7751619">
                <a:moveTo>
                  <a:pt x="3496901" y="581891"/>
                </a:moveTo>
                <a:cubicBezTo>
                  <a:pt x="3457378" y="589796"/>
                  <a:pt x="3373249" y="624494"/>
                  <a:pt x="3330646" y="581891"/>
                </a:cubicBezTo>
                <a:cubicBezTo>
                  <a:pt x="3315156" y="566401"/>
                  <a:pt x="3325354" y="535036"/>
                  <a:pt x="3309864" y="519546"/>
                </a:cubicBezTo>
                <a:cubicBezTo>
                  <a:pt x="3274542" y="484224"/>
                  <a:pt x="3220495" y="471742"/>
                  <a:pt x="3185173" y="436419"/>
                </a:cubicBezTo>
                <a:cubicBezTo>
                  <a:pt x="3131379" y="382624"/>
                  <a:pt x="3072712" y="315805"/>
                  <a:pt x="2998137" y="290946"/>
                </a:cubicBezTo>
                <a:lnTo>
                  <a:pt x="2935792" y="270164"/>
                </a:lnTo>
                <a:cubicBezTo>
                  <a:pt x="2915010" y="249382"/>
                  <a:pt x="2898964" y="222400"/>
                  <a:pt x="2873446" y="207819"/>
                </a:cubicBezTo>
                <a:cubicBezTo>
                  <a:pt x="2848647" y="193648"/>
                  <a:pt x="2817676" y="195244"/>
                  <a:pt x="2790319" y="187037"/>
                </a:cubicBezTo>
                <a:cubicBezTo>
                  <a:pt x="2512290" y="103628"/>
                  <a:pt x="2805197" y="178797"/>
                  <a:pt x="2561719" y="124691"/>
                </a:cubicBezTo>
                <a:cubicBezTo>
                  <a:pt x="2533837" y="118495"/>
                  <a:pt x="2505949" y="112117"/>
                  <a:pt x="2478592" y="103910"/>
                </a:cubicBezTo>
                <a:cubicBezTo>
                  <a:pt x="2436628" y="91321"/>
                  <a:pt x="2395465" y="76201"/>
                  <a:pt x="2353901" y="62346"/>
                </a:cubicBezTo>
                <a:lnTo>
                  <a:pt x="2291555" y="41564"/>
                </a:lnTo>
                <a:cubicBezTo>
                  <a:pt x="2270773" y="34637"/>
                  <a:pt x="2250462" y="26095"/>
                  <a:pt x="2229210" y="20782"/>
                </a:cubicBezTo>
                <a:lnTo>
                  <a:pt x="2146083" y="0"/>
                </a:lnTo>
                <a:lnTo>
                  <a:pt x="919955" y="20782"/>
                </a:lnTo>
                <a:cubicBezTo>
                  <a:pt x="883410" y="21942"/>
                  <a:pt x="811898" y="51656"/>
                  <a:pt x="774483" y="62346"/>
                </a:cubicBezTo>
                <a:cubicBezTo>
                  <a:pt x="747020" y="70193"/>
                  <a:pt x="718713" y="74921"/>
                  <a:pt x="691355" y="83128"/>
                </a:cubicBezTo>
                <a:cubicBezTo>
                  <a:pt x="649391" y="95717"/>
                  <a:pt x="566664" y="124691"/>
                  <a:pt x="566664" y="124691"/>
                </a:cubicBezTo>
                <a:cubicBezTo>
                  <a:pt x="487797" y="242994"/>
                  <a:pt x="570857" y="146047"/>
                  <a:pt x="462755" y="207819"/>
                </a:cubicBezTo>
                <a:cubicBezTo>
                  <a:pt x="432682" y="225003"/>
                  <a:pt x="407813" y="250032"/>
                  <a:pt x="379628" y="270164"/>
                </a:cubicBezTo>
                <a:cubicBezTo>
                  <a:pt x="359304" y="284681"/>
                  <a:pt x="338065" y="297873"/>
                  <a:pt x="317283" y="311728"/>
                </a:cubicBezTo>
                <a:cubicBezTo>
                  <a:pt x="219809" y="457937"/>
                  <a:pt x="331977" y="272543"/>
                  <a:pt x="254937" y="477982"/>
                </a:cubicBezTo>
                <a:cubicBezTo>
                  <a:pt x="246167" y="501369"/>
                  <a:pt x="227228" y="519546"/>
                  <a:pt x="213373" y="540328"/>
                </a:cubicBezTo>
                <a:cubicBezTo>
                  <a:pt x="206446" y="561110"/>
                  <a:pt x="201221" y="582538"/>
                  <a:pt x="192592" y="602673"/>
                </a:cubicBezTo>
                <a:cubicBezTo>
                  <a:pt x="140996" y="723064"/>
                  <a:pt x="147303" y="659129"/>
                  <a:pt x="109464" y="810491"/>
                </a:cubicBezTo>
                <a:cubicBezTo>
                  <a:pt x="102537" y="838200"/>
                  <a:pt x="94879" y="865737"/>
                  <a:pt x="88683" y="893619"/>
                </a:cubicBezTo>
                <a:cubicBezTo>
                  <a:pt x="81021" y="928100"/>
                  <a:pt x="76468" y="963260"/>
                  <a:pt x="67901" y="997528"/>
                </a:cubicBezTo>
                <a:cubicBezTo>
                  <a:pt x="62588" y="1018780"/>
                  <a:pt x="54046" y="1039091"/>
                  <a:pt x="47119" y="1059873"/>
                </a:cubicBezTo>
                <a:cubicBezTo>
                  <a:pt x="40192" y="1129146"/>
                  <a:pt x="34471" y="1198550"/>
                  <a:pt x="26337" y="1267691"/>
                </a:cubicBezTo>
                <a:cubicBezTo>
                  <a:pt x="-4810" y="1532436"/>
                  <a:pt x="-12538" y="1358268"/>
                  <a:pt x="26337" y="1766455"/>
                </a:cubicBezTo>
                <a:cubicBezTo>
                  <a:pt x="29045" y="1794888"/>
                  <a:pt x="35868" y="1823330"/>
                  <a:pt x="47119" y="1849582"/>
                </a:cubicBezTo>
                <a:cubicBezTo>
                  <a:pt x="56958" y="1872539"/>
                  <a:pt x="74828" y="1891146"/>
                  <a:pt x="88683" y="1911928"/>
                </a:cubicBezTo>
                <a:cubicBezTo>
                  <a:pt x="95610" y="1946564"/>
                  <a:pt x="103145" y="1981085"/>
                  <a:pt x="109464" y="2015837"/>
                </a:cubicBezTo>
                <a:cubicBezTo>
                  <a:pt x="117002" y="2057294"/>
                  <a:pt x="121105" y="2099394"/>
                  <a:pt x="130246" y="2140528"/>
                </a:cubicBezTo>
                <a:cubicBezTo>
                  <a:pt x="134998" y="2161912"/>
                  <a:pt x="144101" y="2182091"/>
                  <a:pt x="151028" y="2202873"/>
                </a:cubicBezTo>
                <a:cubicBezTo>
                  <a:pt x="157955" y="2279073"/>
                  <a:pt x="158513" y="2356123"/>
                  <a:pt x="171810" y="2431473"/>
                </a:cubicBezTo>
                <a:cubicBezTo>
                  <a:pt x="179424" y="2474618"/>
                  <a:pt x="202747" y="2513660"/>
                  <a:pt x="213373" y="2556164"/>
                </a:cubicBezTo>
                <a:cubicBezTo>
                  <a:pt x="220300" y="2583873"/>
                  <a:pt x="228170" y="2611363"/>
                  <a:pt x="234155" y="2639291"/>
                </a:cubicBezTo>
                <a:cubicBezTo>
                  <a:pt x="248957" y="2708368"/>
                  <a:pt x="253379" y="2780090"/>
                  <a:pt x="275719" y="2847110"/>
                </a:cubicBezTo>
                <a:cubicBezTo>
                  <a:pt x="323220" y="2989611"/>
                  <a:pt x="267133" y="2812759"/>
                  <a:pt x="317283" y="3013364"/>
                </a:cubicBezTo>
                <a:cubicBezTo>
                  <a:pt x="322596" y="3034616"/>
                  <a:pt x="332046" y="3054647"/>
                  <a:pt x="338064" y="3075710"/>
                </a:cubicBezTo>
                <a:cubicBezTo>
                  <a:pt x="345910" y="3103173"/>
                  <a:pt x="352650" y="3130955"/>
                  <a:pt x="358846" y="3158837"/>
                </a:cubicBezTo>
                <a:cubicBezTo>
                  <a:pt x="386301" y="3282385"/>
                  <a:pt x="403310" y="3407735"/>
                  <a:pt x="421192" y="3532910"/>
                </a:cubicBezTo>
                <a:cubicBezTo>
                  <a:pt x="414265" y="3733801"/>
                  <a:pt x="412570" y="3934940"/>
                  <a:pt x="400410" y="4135582"/>
                </a:cubicBezTo>
                <a:cubicBezTo>
                  <a:pt x="398682" y="4164092"/>
                  <a:pt x="383171" y="4190368"/>
                  <a:pt x="379628" y="4218710"/>
                </a:cubicBezTo>
                <a:cubicBezTo>
                  <a:pt x="369282" y="4301481"/>
                  <a:pt x="365773" y="4384964"/>
                  <a:pt x="358846" y="4468091"/>
                </a:cubicBezTo>
                <a:cubicBezTo>
                  <a:pt x="365773" y="4925291"/>
                  <a:pt x="366753" y="5382620"/>
                  <a:pt x="379628" y="5839691"/>
                </a:cubicBezTo>
                <a:cubicBezTo>
                  <a:pt x="381609" y="5910001"/>
                  <a:pt x="403565" y="5944250"/>
                  <a:pt x="421192" y="6005946"/>
                </a:cubicBezTo>
                <a:cubicBezTo>
                  <a:pt x="445991" y="6092744"/>
                  <a:pt x="446426" y="6115793"/>
                  <a:pt x="462755" y="6213764"/>
                </a:cubicBezTo>
                <a:cubicBezTo>
                  <a:pt x="469682" y="6435437"/>
                  <a:pt x="466082" y="6657689"/>
                  <a:pt x="483537" y="6878782"/>
                </a:cubicBezTo>
                <a:cubicBezTo>
                  <a:pt x="486985" y="6922458"/>
                  <a:pt x="511246" y="6961909"/>
                  <a:pt x="525101" y="7003473"/>
                </a:cubicBezTo>
                <a:cubicBezTo>
                  <a:pt x="532028" y="7024255"/>
                  <a:pt x="533732" y="7047592"/>
                  <a:pt x="545883" y="7065819"/>
                </a:cubicBezTo>
                <a:cubicBezTo>
                  <a:pt x="573592" y="7107383"/>
                  <a:pt x="613213" y="7143120"/>
                  <a:pt x="629010" y="7190510"/>
                </a:cubicBezTo>
                <a:cubicBezTo>
                  <a:pt x="635937" y="7211292"/>
                  <a:pt x="634302" y="7237365"/>
                  <a:pt x="649792" y="7252855"/>
                </a:cubicBezTo>
                <a:cubicBezTo>
                  <a:pt x="665282" y="7268345"/>
                  <a:pt x="691355" y="7266710"/>
                  <a:pt x="712137" y="7273637"/>
                </a:cubicBezTo>
                <a:cubicBezTo>
                  <a:pt x="811107" y="7422093"/>
                  <a:pt x="746802" y="7386213"/>
                  <a:pt x="878392" y="7419110"/>
                </a:cubicBezTo>
                <a:cubicBezTo>
                  <a:pt x="940541" y="7460543"/>
                  <a:pt x="1013176" y="7516412"/>
                  <a:pt x="1086210" y="7543800"/>
                </a:cubicBezTo>
                <a:cubicBezTo>
                  <a:pt x="1112953" y="7553829"/>
                  <a:pt x="1141874" y="7556735"/>
                  <a:pt x="1169337" y="7564582"/>
                </a:cubicBezTo>
                <a:cubicBezTo>
                  <a:pt x="1190400" y="7570600"/>
                  <a:pt x="1210202" y="7581068"/>
                  <a:pt x="1231683" y="7585364"/>
                </a:cubicBezTo>
                <a:cubicBezTo>
                  <a:pt x="1323566" y="7603741"/>
                  <a:pt x="1502532" y="7618684"/>
                  <a:pt x="1584973" y="7626928"/>
                </a:cubicBezTo>
                <a:cubicBezTo>
                  <a:pt x="1626537" y="7640782"/>
                  <a:pt x="1666703" y="7659899"/>
                  <a:pt x="1709664" y="7668491"/>
                </a:cubicBezTo>
                <a:cubicBezTo>
                  <a:pt x="1780596" y="7682678"/>
                  <a:pt x="1867360" y="7701192"/>
                  <a:pt x="1938264" y="7710055"/>
                </a:cubicBezTo>
                <a:cubicBezTo>
                  <a:pt x="2100697" y="7730359"/>
                  <a:pt x="2275142" y="7740056"/>
                  <a:pt x="2437028" y="7751619"/>
                </a:cubicBezTo>
                <a:cubicBezTo>
                  <a:pt x="2672555" y="7744692"/>
                  <a:pt x="2908324" y="7743555"/>
                  <a:pt x="3143610" y="7730837"/>
                </a:cubicBezTo>
                <a:cubicBezTo>
                  <a:pt x="3165484" y="7729655"/>
                  <a:pt x="3188849" y="7723739"/>
                  <a:pt x="3205955" y="7710055"/>
                </a:cubicBezTo>
                <a:cubicBezTo>
                  <a:pt x="3552340" y="7432948"/>
                  <a:pt x="2935771" y="7855545"/>
                  <a:pt x="3309864" y="7606146"/>
                </a:cubicBezTo>
                <a:cubicBezTo>
                  <a:pt x="3337573" y="7564582"/>
                  <a:pt x="3357670" y="7516777"/>
                  <a:pt x="3392992" y="7481455"/>
                </a:cubicBezTo>
                <a:lnTo>
                  <a:pt x="3517683" y="7356764"/>
                </a:lnTo>
                <a:cubicBezTo>
                  <a:pt x="3560931" y="7183764"/>
                  <a:pt x="3508271" y="7354805"/>
                  <a:pt x="3580028" y="7211291"/>
                </a:cubicBezTo>
                <a:cubicBezTo>
                  <a:pt x="3603780" y="7163787"/>
                  <a:pt x="3609736" y="7092463"/>
                  <a:pt x="3621592" y="7045037"/>
                </a:cubicBezTo>
                <a:cubicBezTo>
                  <a:pt x="3626905" y="7023785"/>
                  <a:pt x="3635446" y="7003473"/>
                  <a:pt x="3642373" y="6982691"/>
                </a:cubicBezTo>
                <a:cubicBezTo>
                  <a:pt x="3618151" y="6546674"/>
                  <a:pt x="3620362" y="6544964"/>
                  <a:pt x="3580028" y="6047510"/>
                </a:cubicBezTo>
                <a:cubicBezTo>
                  <a:pt x="3574402" y="5978119"/>
                  <a:pt x="3566173" y="5908964"/>
                  <a:pt x="3559246" y="5839691"/>
                </a:cubicBezTo>
                <a:cubicBezTo>
                  <a:pt x="3552319" y="5105400"/>
                  <a:pt x="3551935" y="4371019"/>
                  <a:pt x="3538464" y="3636819"/>
                </a:cubicBezTo>
                <a:cubicBezTo>
                  <a:pt x="3538062" y="3614917"/>
                  <a:pt x="3517683" y="3596379"/>
                  <a:pt x="3517683" y="3574473"/>
                </a:cubicBezTo>
                <a:cubicBezTo>
                  <a:pt x="3517683" y="3241892"/>
                  <a:pt x="3527197" y="2909336"/>
                  <a:pt x="3538464" y="2576946"/>
                </a:cubicBezTo>
                <a:cubicBezTo>
                  <a:pt x="3545336" y="2374209"/>
                  <a:pt x="3539600" y="2407283"/>
                  <a:pt x="3580028" y="2286000"/>
                </a:cubicBezTo>
                <a:cubicBezTo>
                  <a:pt x="3597442" y="1624271"/>
                  <a:pt x="3616553" y="1561134"/>
                  <a:pt x="3580028" y="976746"/>
                </a:cubicBezTo>
                <a:cubicBezTo>
                  <a:pt x="3576972" y="927858"/>
                  <a:pt x="3572134" y="878530"/>
                  <a:pt x="3559246" y="831273"/>
                </a:cubicBezTo>
                <a:cubicBezTo>
                  <a:pt x="3551095" y="801385"/>
                  <a:pt x="3529886" y="776621"/>
                  <a:pt x="3517683" y="748146"/>
                </a:cubicBezTo>
                <a:cubicBezTo>
                  <a:pt x="3492520" y="689432"/>
                  <a:pt x="3496901" y="697097"/>
                  <a:pt x="3496901" y="6442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08905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792732" y="585548"/>
            <a:ext cx="4925741" cy="2976392"/>
            <a:chOff x="-11997" y="-412936"/>
            <a:chExt cx="6567654" cy="3968523"/>
          </a:xfrm>
        </p:grpSpPr>
        <p:sp>
          <p:nvSpPr>
            <p:cNvPr id="3" name="TextBox 3"/>
            <p:cNvSpPr txBox="1"/>
            <p:nvPr/>
          </p:nvSpPr>
          <p:spPr>
            <a:xfrm>
              <a:off x="-11997" y="-412936"/>
              <a:ext cx="6567654" cy="3968523"/>
            </a:xfrm>
            <a:prstGeom prst="rect">
              <a:avLst/>
            </a:prstGeom>
          </p:spPr>
          <p:txBody>
            <a:bodyPr lIns="0" tIns="0" rIns="0" bIns="0" rtlCol="0" anchor="t">
              <a:spAutoFit/>
            </a:bodyPr>
            <a:lstStyle/>
            <a:p>
              <a:pPr algn="l">
                <a:lnSpc>
                  <a:spcPts val="5880"/>
                </a:lnSpc>
              </a:pPr>
              <a:r>
                <a:rPr lang="en-US" sz="4200" dirty="0">
                  <a:solidFill>
                    <a:srgbClr val="273755"/>
                  </a:solidFill>
                  <a:latin typeface="Open Sans"/>
                </a:rPr>
                <a:t>RESULTATS DES EVALUATIONS NATIONALES </a:t>
              </a:r>
            </a:p>
            <a:p>
              <a:pPr algn="l">
                <a:lnSpc>
                  <a:spcPts val="5880"/>
                </a:lnSpc>
              </a:pPr>
              <a:r>
                <a:rPr lang="en-US" sz="4200" dirty="0">
                  <a:solidFill>
                    <a:srgbClr val="273755"/>
                  </a:solidFill>
                  <a:latin typeface="Open Sans"/>
                </a:rPr>
                <a:t>2019/2020</a:t>
              </a:r>
            </a:p>
          </p:txBody>
        </p:sp>
        <p:sp>
          <p:nvSpPr>
            <p:cNvPr id="4" name="AutoShape 4"/>
            <p:cNvSpPr/>
            <p:nvPr/>
          </p:nvSpPr>
          <p:spPr>
            <a:xfrm>
              <a:off x="0" y="2434165"/>
              <a:ext cx="5448828" cy="244551"/>
            </a:xfrm>
            <a:prstGeom prst="rect">
              <a:avLst/>
            </a:prstGeom>
            <a:solidFill>
              <a:srgbClr val="8AABCA"/>
            </a:solidFill>
          </p:spPr>
        </p:sp>
      </p:grpSp>
      <p:sp>
        <p:nvSpPr>
          <p:cNvPr id="6" name="AutoShape 6"/>
          <p:cNvSpPr/>
          <p:nvPr/>
        </p:nvSpPr>
        <p:spPr>
          <a:xfrm>
            <a:off x="5407330" y="0"/>
            <a:ext cx="12880669" cy="10287000"/>
          </a:xfrm>
          <a:prstGeom prst="rect">
            <a:avLst/>
          </a:prstGeom>
          <a:solidFill>
            <a:srgbClr val="273755"/>
          </a:solidFill>
        </p:spPr>
      </p:sp>
      <p:grpSp>
        <p:nvGrpSpPr>
          <p:cNvPr id="17" name="Group 17"/>
          <p:cNvGrpSpPr/>
          <p:nvPr/>
        </p:nvGrpSpPr>
        <p:grpSpPr>
          <a:xfrm>
            <a:off x="5704618" y="156656"/>
            <a:ext cx="9306782" cy="1987988"/>
            <a:chOff x="0" y="0"/>
            <a:chExt cx="12409043" cy="2650651"/>
          </a:xfrm>
        </p:grpSpPr>
        <p:sp>
          <p:nvSpPr>
            <p:cNvPr id="18" name="TextBox 18"/>
            <p:cNvSpPr txBox="1"/>
            <p:nvPr/>
          </p:nvSpPr>
          <p:spPr>
            <a:xfrm>
              <a:off x="0" y="2226471"/>
              <a:ext cx="5173266" cy="424180"/>
            </a:xfrm>
            <a:prstGeom prst="rect">
              <a:avLst/>
            </a:prstGeom>
          </p:spPr>
          <p:txBody>
            <a:bodyPr lIns="0" tIns="0" rIns="0" bIns="0" rtlCol="0" anchor="t">
              <a:spAutoFit/>
            </a:bodyPr>
            <a:lstStyle/>
            <a:p>
              <a:pPr algn="l">
                <a:lnSpc>
                  <a:spcPts val="2660"/>
                </a:lnSpc>
              </a:pPr>
              <a:endParaRPr/>
            </a:p>
          </p:txBody>
        </p:sp>
        <p:sp>
          <p:nvSpPr>
            <p:cNvPr id="19" name="TextBox 19"/>
            <p:cNvSpPr txBox="1"/>
            <p:nvPr/>
          </p:nvSpPr>
          <p:spPr>
            <a:xfrm>
              <a:off x="1857832" y="157403"/>
              <a:ext cx="10551211" cy="594864"/>
            </a:xfrm>
            <a:prstGeom prst="rect">
              <a:avLst/>
            </a:prstGeom>
          </p:spPr>
          <p:txBody>
            <a:bodyPr wrap="square" lIns="0" tIns="0" rIns="0" bIns="0" rtlCol="0" anchor="t">
              <a:spAutoFit/>
            </a:bodyPr>
            <a:lstStyle/>
            <a:p>
              <a:pPr algn="l">
                <a:lnSpc>
                  <a:spcPts val="3359"/>
                </a:lnSpc>
              </a:pPr>
              <a:r>
                <a:rPr lang="en-US" sz="3600" dirty="0">
                  <a:solidFill>
                    <a:srgbClr val="F9FCFF"/>
                  </a:solidFill>
                  <a:latin typeface="Open Sans Bold"/>
                </a:rPr>
                <a:t>Comparatif N+1 ( Rappel 2018 )</a:t>
              </a:r>
            </a:p>
          </p:txBody>
        </p:sp>
        <p:pic>
          <p:nvPicPr>
            <p:cNvPr id="20" name="Picture 20"/>
            <p:cNvPicPr>
              <a:picLocks noChangeAspect="1"/>
            </p:cNvPicPr>
            <p:nvPr/>
          </p:nvPicPr>
          <p:blipFill>
            <a:blip r:embed="rId2"/>
            <a:srcRect/>
            <a:stretch>
              <a:fillRect/>
            </a:stretch>
          </p:blipFill>
          <p:spPr>
            <a:xfrm>
              <a:off x="0" y="0"/>
              <a:ext cx="1057947" cy="1057947"/>
            </a:xfrm>
            <a:prstGeom prst="rect">
              <a:avLst/>
            </a:prstGeom>
          </p:spPr>
        </p:pic>
      </p:grpSp>
      <p:pic>
        <p:nvPicPr>
          <p:cNvPr id="29" name="Picture 29"/>
          <p:cNvPicPr>
            <a:picLocks noChangeAspect="1"/>
          </p:cNvPicPr>
          <p:nvPr/>
        </p:nvPicPr>
        <p:blipFill>
          <a:blip r:embed="rId3"/>
          <a:srcRect/>
          <a:stretch>
            <a:fillRect/>
          </a:stretch>
        </p:blipFill>
        <p:spPr>
          <a:xfrm>
            <a:off x="198381" y="9008873"/>
            <a:ext cx="1660638" cy="1175420"/>
          </a:xfrm>
          <a:prstGeom prst="rect">
            <a:avLst/>
          </a:prstGeom>
        </p:spPr>
      </p:pic>
      <p:pic>
        <p:nvPicPr>
          <p:cNvPr id="5" name="Image 4">
            <a:extLst>
              <a:ext uri="{FF2B5EF4-FFF2-40B4-BE49-F238E27FC236}">
                <a16:creationId xmlns:a16="http://schemas.microsoft.com/office/drawing/2014/main" id="{42B6DD3F-A91E-46DB-A062-562A9F345FE2}"/>
              </a:ext>
            </a:extLst>
          </p:cNvPr>
          <p:cNvPicPr>
            <a:picLocks noChangeAspect="1"/>
          </p:cNvPicPr>
          <p:nvPr/>
        </p:nvPicPr>
        <p:blipFill>
          <a:blip r:embed="rId4"/>
          <a:stretch>
            <a:fillRect/>
          </a:stretch>
        </p:blipFill>
        <p:spPr>
          <a:xfrm>
            <a:off x="5995532" y="1043468"/>
            <a:ext cx="11796445" cy="8920920"/>
          </a:xfrm>
          <a:prstGeom prst="rect">
            <a:avLst/>
          </a:prstGeom>
        </p:spPr>
      </p:pic>
    </p:spTree>
    <p:extLst>
      <p:ext uri="{BB962C8B-B14F-4D97-AF65-F5344CB8AC3E}">
        <p14:creationId xmlns:p14="http://schemas.microsoft.com/office/powerpoint/2010/main" val="1053243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sp>
        <p:nvSpPr>
          <p:cNvPr id="2" name="AutoShape 2"/>
          <p:cNvSpPr/>
          <p:nvPr/>
        </p:nvSpPr>
        <p:spPr>
          <a:xfrm>
            <a:off x="999884" y="5048476"/>
            <a:ext cx="16294628" cy="204756"/>
          </a:xfrm>
          <a:prstGeom prst="rect">
            <a:avLst/>
          </a:prstGeom>
          <a:solidFill>
            <a:srgbClr val="8AABCA"/>
          </a:solidFill>
        </p:spPr>
      </p:sp>
      <p:pic>
        <p:nvPicPr>
          <p:cNvPr id="3" name="Picture 3"/>
          <p:cNvPicPr>
            <a:picLocks noChangeAspect="1"/>
          </p:cNvPicPr>
          <p:nvPr/>
        </p:nvPicPr>
        <p:blipFill>
          <a:blip r:embed="rId2"/>
          <a:srcRect/>
          <a:stretch>
            <a:fillRect/>
          </a:stretch>
        </p:blipFill>
        <p:spPr>
          <a:xfrm>
            <a:off x="999884" y="6310457"/>
            <a:ext cx="1207767" cy="2922017"/>
          </a:xfrm>
          <a:prstGeom prst="rect">
            <a:avLst/>
          </a:prstGeom>
        </p:spPr>
      </p:pic>
      <p:pic>
        <p:nvPicPr>
          <p:cNvPr id="4" name="Picture 4"/>
          <p:cNvPicPr>
            <a:picLocks noChangeAspect="1"/>
          </p:cNvPicPr>
          <p:nvPr/>
        </p:nvPicPr>
        <p:blipFill>
          <a:blip r:embed="rId3"/>
          <a:srcRect/>
          <a:stretch>
            <a:fillRect/>
          </a:stretch>
        </p:blipFill>
        <p:spPr>
          <a:xfrm>
            <a:off x="15963468" y="1054526"/>
            <a:ext cx="1324648" cy="2922017"/>
          </a:xfrm>
          <a:prstGeom prst="rect">
            <a:avLst/>
          </a:prstGeom>
        </p:spPr>
      </p:pic>
      <p:grpSp>
        <p:nvGrpSpPr>
          <p:cNvPr id="5" name="Group 5"/>
          <p:cNvGrpSpPr/>
          <p:nvPr/>
        </p:nvGrpSpPr>
        <p:grpSpPr>
          <a:xfrm>
            <a:off x="304800" y="350114"/>
            <a:ext cx="13525086" cy="2181146"/>
            <a:chOff x="-965200" y="-1892195"/>
            <a:chExt cx="18033448" cy="2908195"/>
          </a:xfrm>
        </p:grpSpPr>
        <p:sp>
          <p:nvSpPr>
            <p:cNvPr id="6" name="TextBox 6"/>
            <p:cNvSpPr txBox="1"/>
            <p:nvPr/>
          </p:nvSpPr>
          <p:spPr>
            <a:xfrm>
              <a:off x="0" y="-104775"/>
              <a:ext cx="17068248" cy="1120775"/>
            </a:xfrm>
            <a:prstGeom prst="rect">
              <a:avLst/>
            </a:prstGeom>
          </p:spPr>
          <p:txBody>
            <a:bodyPr lIns="0" tIns="0" rIns="0" bIns="0" rtlCol="0" anchor="t">
              <a:spAutoFit/>
            </a:bodyPr>
            <a:lstStyle/>
            <a:p>
              <a:pPr algn="l">
                <a:lnSpc>
                  <a:spcPts val="7000"/>
                </a:lnSpc>
              </a:pPr>
              <a:endParaRPr/>
            </a:p>
          </p:txBody>
        </p:sp>
        <p:sp>
          <p:nvSpPr>
            <p:cNvPr id="7" name="TextBox 7"/>
            <p:cNvSpPr txBox="1"/>
            <p:nvPr/>
          </p:nvSpPr>
          <p:spPr>
            <a:xfrm>
              <a:off x="-965200" y="-1892195"/>
              <a:ext cx="15474663" cy="666849"/>
            </a:xfrm>
            <a:prstGeom prst="rect">
              <a:avLst/>
            </a:prstGeom>
          </p:spPr>
          <p:txBody>
            <a:bodyPr lIns="0" tIns="0" rIns="0" bIns="0" rtlCol="0" anchor="t">
              <a:spAutoFit/>
            </a:bodyPr>
            <a:lstStyle/>
            <a:p>
              <a:pPr algn="l">
                <a:lnSpc>
                  <a:spcPts val="3919"/>
                </a:lnSpc>
              </a:pPr>
              <a:r>
                <a:rPr lang="en-US" sz="3600" dirty="0">
                  <a:solidFill>
                    <a:srgbClr val="8AABCA"/>
                  </a:solidFill>
                  <a:latin typeface="Open Sans"/>
                </a:rPr>
                <a:t>LE PRESCRIT</a:t>
              </a:r>
            </a:p>
          </p:txBody>
        </p:sp>
      </p:grpSp>
      <p:grpSp>
        <p:nvGrpSpPr>
          <p:cNvPr id="8" name="Group 8"/>
          <p:cNvGrpSpPr/>
          <p:nvPr/>
        </p:nvGrpSpPr>
        <p:grpSpPr>
          <a:xfrm>
            <a:off x="1592881" y="8619219"/>
            <a:ext cx="16521000" cy="1031049"/>
            <a:chOff x="-4959752" y="-104775"/>
            <a:chExt cx="22028000" cy="1374733"/>
          </a:xfrm>
        </p:grpSpPr>
        <p:sp>
          <p:nvSpPr>
            <p:cNvPr id="9" name="TextBox 9"/>
            <p:cNvSpPr txBox="1"/>
            <p:nvPr/>
          </p:nvSpPr>
          <p:spPr>
            <a:xfrm>
              <a:off x="0" y="-104775"/>
              <a:ext cx="17068248" cy="1120775"/>
            </a:xfrm>
            <a:prstGeom prst="rect">
              <a:avLst/>
            </a:prstGeom>
          </p:spPr>
          <p:txBody>
            <a:bodyPr lIns="0" tIns="0" rIns="0" bIns="0" rtlCol="0" anchor="t">
              <a:spAutoFit/>
            </a:bodyPr>
            <a:lstStyle/>
            <a:p>
              <a:pPr algn="r">
                <a:lnSpc>
                  <a:spcPts val="7000"/>
                </a:lnSpc>
              </a:pPr>
              <a:endParaRPr/>
            </a:p>
          </p:txBody>
        </p:sp>
        <p:sp>
          <p:nvSpPr>
            <p:cNvPr id="10" name="TextBox 10"/>
            <p:cNvSpPr txBox="1"/>
            <p:nvPr/>
          </p:nvSpPr>
          <p:spPr>
            <a:xfrm>
              <a:off x="-4959752" y="643848"/>
              <a:ext cx="15474663" cy="626110"/>
            </a:xfrm>
            <a:prstGeom prst="rect">
              <a:avLst/>
            </a:prstGeom>
          </p:spPr>
          <p:txBody>
            <a:bodyPr lIns="0" tIns="0" rIns="0" bIns="0" rtlCol="0" anchor="t">
              <a:spAutoFit/>
            </a:bodyPr>
            <a:lstStyle/>
            <a:p>
              <a:pPr algn="r">
                <a:lnSpc>
                  <a:spcPts val="3919"/>
                </a:lnSpc>
              </a:pPr>
              <a:endParaRPr lang="en-US" sz="2800" dirty="0">
                <a:solidFill>
                  <a:srgbClr val="8AABCA"/>
                </a:solidFill>
                <a:latin typeface="Open Sans"/>
              </a:endParaRPr>
            </a:p>
          </p:txBody>
        </p:sp>
      </p:grpSp>
      <p:pic>
        <p:nvPicPr>
          <p:cNvPr id="11" name="Picture 11"/>
          <p:cNvPicPr>
            <a:picLocks noChangeAspect="1"/>
          </p:cNvPicPr>
          <p:nvPr/>
        </p:nvPicPr>
        <p:blipFill>
          <a:blip r:embed="rId4"/>
          <a:srcRect/>
          <a:stretch>
            <a:fillRect/>
          </a:stretch>
        </p:blipFill>
        <p:spPr>
          <a:xfrm>
            <a:off x="16428981" y="9062558"/>
            <a:ext cx="1660638" cy="1175420"/>
          </a:xfrm>
          <a:prstGeom prst="rect">
            <a:avLst/>
          </a:prstGeom>
        </p:spPr>
      </p:pic>
      <p:pic>
        <p:nvPicPr>
          <p:cNvPr id="15" name="Image 14">
            <a:hlinkClick r:id="rId5" action="ppaction://hlinkfile"/>
            <a:extLst>
              <a:ext uri="{FF2B5EF4-FFF2-40B4-BE49-F238E27FC236}">
                <a16:creationId xmlns:a16="http://schemas.microsoft.com/office/drawing/2014/main" id="{3EE66524-5128-4B8E-830F-41C78D50D275}"/>
              </a:ext>
            </a:extLst>
          </p:cNvPr>
          <p:cNvPicPr>
            <a:picLocks noChangeAspect="1"/>
          </p:cNvPicPr>
          <p:nvPr/>
        </p:nvPicPr>
        <p:blipFill>
          <a:blip r:embed="rId6"/>
          <a:stretch>
            <a:fillRect/>
          </a:stretch>
        </p:blipFill>
        <p:spPr>
          <a:xfrm>
            <a:off x="4715507" y="274656"/>
            <a:ext cx="8856985" cy="4624672"/>
          </a:xfrm>
          <a:prstGeom prst="rect">
            <a:avLst/>
          </a:prstGeom>
        </p:spPr>
      </p:pic>
      <p:pic>
        <p:nvPicPr>
          <p:cNvPr id="13" name="Image 12">
            <a:extLst>
              <a:ext uri="{FF2B5EF4-FFF2-40B4-BE49-F238E27FC236}">
                <a16:creationId xmlns:a16="http://schemas.microsoft.com/office/drawing/2014/main" id="{A12A0EB1-CF55-48E8-8A60-A3D84A54870F}"/>
              </a:ext>
            </a:extLst>
          </p:cNvPr>
          <p:cNvPicPr>
            <a:picLocks noChangeAspect="1"/>
          </p:cNvPicPr>
          <p:nvPr/>
        </p:nvPicPr>
        <p:blipFill>
          <a:blip r:embed="rId7"/>
          <a:stretch>
            <a:fillRect/>
          </a:stretch>
        </p:blipFill>
        <p:spPr>
          <a:xfrm>
            <a:off x="8458200" y="5389112"/>
            <a:ext cx="7824373" cy="486174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blip>
          <a:srcRect t="9024" b="9024"/>
          <a:stretch>
            <a:fillRect/>
          </a:stretch>
        </p:blipFill>
        <p:spPr>
          <a:xfrm>
            <a:off x="329806" y="336829"/>
            <a:ext cx="17628389" cy="9613343"/>
          </a:xfrm>
          <a:prstGeom prst="rect">
            <a:avLst/>
          </a:prstGeom>
        </p:spPr>
      </p:pic>
      <p:grpSp>
        <p:nvGrpSpPr>
          <p:cNvPr id="3" name="Group 3"/>
          <p:cNvGrpSpPr/>
          <p:nvPr/>
        </p:nvGrpSpPr>
        <p:grpSpPr>
          <a:xfrm>
            <a:off x="457200" y="950119"/>
            <a:ext cx="12801186" cy="3396011"/>
            <a:chOff x="0" y="-104775"/>
            <a:chExt cx="17068248" cy="4528014"/>
          </a:xfrm>
        </p:grpSpPr>
        <p:sp>
          <p:nvSpPr>
            <p:cNvPr id="4" name="TextBox 4"/>
            <p:cNvSpPr txBox="1"/>
            <p:nvPr/>
          </p:nvSpPr>
          <p:spPr>
            <a:xfrm>
              <a:off x="0" y="-104775"/>
              <a:ext cx="17068248" cy="1120775"/>
            </a:xfrm>
            <a:prstGeom prst="rect">
              <a:avLst/>
            </a:prstGeom>
          </p:spPr>
          <p:txBody>
            <a:bodyPr lIns="0" tIns="0" rIns="0" bIns="0" rtlCol="0" anchor="t">
              <a:spAutoFit/>
            </a:bodyPr>
            <a:lstStyle/>
            <a:p>
              <a:pPr algn="l">
                <a:lnSpc>
                  <a:spcPts val="7000"/>
                </a:lnSpc>
              </a:pPr>
              <a:r>
                <a:rPr lang="en-US" sz="5000" dirty="0">
                  <a:solidFill>
                    <a:srgbClr val="273755"/>
                  </a:solidFill>
                  <a:latin typeface="Open Sans Bold"/>
                </a:rPr>
                <a:t>LES PROGRAMMES CONSOLIDES DE 2018</a:t>
              </a:r>
            </a:p>
          </p:txBody>
        </p:sp>
        <p:sp>
          <p:nvSpPr>
            <p:cNvPr id="6" name="TextBox 6"/>
            <p:cNvSpPr txBox="1"/>
            <p:nvPr/>
          </p:nvSpPr>
          <p:spPr>
            <a:xfrm>
              <a:off x="0" y="3928574"/>
              <a:ext cx="11718352" cy="494665"/>
            </a:xfrm>
            <a:prstGeom prst="rect">
              <a:avLst/>
            </a:prstGeom>
          </p:spPr>
          <p:txBody>
            <a:bodyPr lIns="0" tIns="0" rIns="0" bIns="0" rtlCol="0" anchor="t">
              <a:spAutoFit/>
            </a:bodyPr>
            <a:lstStyle/>
            <a:p>
              <a:pPr algn="l">
                <a:lnSpc>
                  <a:spcPts val="3079"/>
                </a:lnSpc>
              </a:pPr>
              <a:endParaRPr lang="en-US" sz="2200" dirty="0">
                <a:solidFill>
                  <a:srgbClr val="273755"/>
                </a:solidFill>
                <a:latin typeface="Open Sans"/>
              </a:endParaRPr>
            </a:p>
          </p:txBody>
        </p:sp>
        <p:sp>
          <p:nvSpPr>
            <p:cNvPr id="7" name="AutoShape 7"/>
            <p:cNvSpPr/>
            <p:nvPr/>
          </p:nvSpPr>
          <p:spPr>
            <a:xfrm>
              <a:off x="0" y="2925552"/>
              <a:ext cx="5448828" cy="244551"/>
            </a:xfrm>
            <a:prstGeom prst="rect">
              <a:avLst/>
            </a:prstGeom>
            <a:solidFill>
              <a:srgbClr val="8AABCA"/>
            </a:solidFill>
          </p:spPr>
        </p:sp>
      </p:grpSp>
      <p:grpSp>
        <p:nvGrpSpPr>
          <p:cNvPr id="8" name="Group 8"/>
          <p:cNvGrpSpPr/>
          <p:nvPr/>
        </p:nvGrpSpPr>
        <p:grpSpPr>
          <a:xfrm>
            <a:off x="16306800" y="864455"/>
            <a:ext cx="1116746" cy="1307246"/>
            <a:chOff x="0" y="0"/>
            <a:chExt cx="2986309" cy="3188135"/>
          </a:xfrm>
        </p:grpSpPr>
        <p:pic>
          <p:nvPicPr>
            <p:cNvPr id="9" name="Picture 9"/>
            <p:cNvPicPr>
              <a:picLocks noChangeAspect="1"/>
            </p:cNvPicPr>
            <p:nvPr/>
          </p:nvPicPr>
          <p:blipFill>
            <a:blip r:embed="rId3"/>
            <a:srcRect/>
            <a:stretch>
              <a:fillRect/>
            </a:stretch>
          </p:blipFill>
          <p:spPr>
            <a:xfrm>
              <a:off x="0" y="0"/>
              <a:ext cx="1317763" cy="3188135"/>
            </a:xfrm>
            <a:prstGeom prst="rect">
              <a:avLst/>
            </a:prstGeom>
          </p:spPr>
        </p:pic>
        <p:pic>
          <p:nvPicPr>
            <p:cNvPr id="10" name="Picture 10"/>
            <p:cNvPicPr>
              <a:picLocks noChangeAspect="1"/>
            </p:cNvPicPr>
            <p:nvPr/>
          </p:nvPicPr>
          <p:blipFill>
            <a:blip r:embed="rId4"/>
            <a:srcRect/>
            <a:stretch>
              <a:fillRect/>
            </a:stretch>
          </p:blipFill>
          <p:spPr>
            <a:xfrm>
              <a:off x="1541021" y="0"/>
              <a:ext cx="1445288" cy="3188135"/>
            </a:xfrm>
            <a:prstGeom prst="rect">
              <a:avLst/>
            </a:prstGeom>
          </p:spPr>
        </p:pic>
      </p:grpSp>
      <p:pic>
        <p:nvPicPr>
          <p:cNvPr id="16" name="Image 15">
            <a:extLst>
              <a:ext uri="{FF2B5EF4-FFF2-40B4-BE49-F238E27FC236}">
                <a16:creationId xmlns:a16="http://schemas.microsoft.com/office/drawing/2014/main" id="{98E4D0D0-7903-49FA-AE8D-05DBB84C0D27}"/>
              </a:ext>
            </a:extLst>
          </p:cNvPr>
          <p:cNvPicPr>
            <a:picLocks noChangeAspect="1"/>
          </p:cNvPicPr>
          <p:nvPr/>
        </p:nvPicPr>
        <p:blipFill>
          <a:blip r:embed="rId5"/>
          <a:stretch>
            <a:fillRect/>
          </a:stretch>
        </p:blipFill>
        <p:spPr>
          <a:xfrm>
            <a:off x="4543821" y="2259406"/>
            <a:ext cx="13414374" cy="7690765"/>
          </a:xfrm>
          <a:prstGeom prst="rect">
            <a:avLst/>
          </a:prstGeom>
        </p:spPr>
      </p:pic>
      <p:sp>
        <p:nvSpPr>
          <p:cNvPr id="5" name="ZoneTexte 4">
            <a:extLst>
              <a:ext uri="{FF2B5EF4-FFF2-40B4-BE49-F238E27FC236}">
                <a16:creationId xmlns:a16="http://schemas.microsoft.com/office/drawing/2014/main" id="{C92EC64D-15B9-4FF1-8A1A-FBA2B004DC27}"/>
              </a:ext>
            </a:extLst>
          </p:cNvPr>
          <p:cNvSpPr txBox="1"/>
          <p:nvPr/>
        </p:nvSpPr>
        <p:spPr>
          <a:xfrm>
            <a:off x="838200" y="5829300"/>
            <a:ext cx="2819400" cy="369332"/>
          </a:xfrm>
          <a:prstGeom prst="rect">
            <a:avLst/>
          </a:prstGeom>
          <a:noFill/>
        </p:spPr>
        <p:txBody>
          <a:bodyPr wrap="square" rtlCol="0">
            <a:spAutoFit/>
          </a:bodyPr>
          <a:lstStyle/>
          <a:p>
            <a:r>
              <a:rPr lang="fr-FR" dirty="0"/>
              <a:t>EXTRAIT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blip>
          <a:srcRect t="9024" b="9024"/>
          <a:stretch>
            <a:fillRect/>
          </a:stretch>
        </p:blipFill>
        <p:spPr>
          <a:xfrm>
            <a:off x="329806" y="336829"/>
            <a:ext cx="17628389" cy="9613343"/>
          </a:xfrm>
          <a:prstGeom prst="rect">
            <a:avLst/>
          </a:prstGeom>
        </p:spPr>
      </p:pic>
      <p:grpSp>
        <p:nvGrpSpPr>
          <p:cNvPr id="8" name="Group 8"/>
          <p:cNvGrpSpPr/>
          <p:nvPr/>
        </p:nvGrpSpPr>
        <p:grpSpPr>
          <a:xfrm>
            <a:off x="16306800" y="864455"/>
            <a:ext cx="1116746" cy="1307246"/>
            <a:chOff x="0" y="0"/>
            <a:chExt cx="2986309" cy="3188135"/>
          </a:xfrm>
        </p:grpSpPr>
        <p:pic>
          <p:nvPicPr>
            <p:cNvPr id="9" name="Picture 9"/>
            <p:cNvPicPr>
              <a:picLocks noChangeAspect="1"/>
            </p:cNvPicPr>
            <p:nvPr/>
          </p:nvPicPr>
          <p:blipFill>
            <a:blip r:embed="rId3"/>
            <a:srcRect/>
            <a:stretch>
              <a:fillRect/>
            </a:stretch>
          </p:blipFill>
          <p:spPr>
            <a:xfrm>
              <a:off x="0" y="0"/>
              <a:ext cx="1317763" cy="3188135"/>
            </a:xfrm>
            <a:prstGeom prst="rect">
              <a:avLst/>
            </a:prstGeom>
          </p:spPr>
        </p:pic>
        <p:pic>
          <p:nvPicPr>
            <p:cNvPr id="10" name="Picture 10"/>
            <p:cNvPicPr>
              <a:picLocks noChangeAspect="1"/>
            </p:cNvPicPr>
            <p:nvPr/>
          </p:nvPicPr>
          <p:blipFill>
            <a:blip r:embed="rId4"/>
            <a:srcRect/>
            <a:stretch>
              <a:fillRect/>
            </a:stretch>
          </p:blipFill>
          <p:spPr>
            <a:xfrm>
              <a:off x="1541021" y="0"/>
              <a:ext cx="1445288" cy="3188135"/>
            </a:xfrm>
            <a:prstGeom prst="rect">
              <a:avLst/>
            </a:prstGeom>
          </p:spPr>
        </p:pic>
      </p:grpSp>
      <p:pic>
        <p:nvPicPr>
          <p:cNvPr id="5" name="Image 4">
            <a:extLst>
              <a:ext uri="{FF2B5EF4-FFF2-40B4-BE49-F238E27FC236}">
                <a16:creationId xmlns:a16="http://schemas.microsoft.com/office/drawing/2014/main" id="{24D9051B-130A-4946-B70B-322DAE5A6193}"/>
              </a:ext>
            </a:extLst>
          </p:cNvPr>
          <p:cNvPicPr>
            <a:picLocks noChangeAspect="1"/>
          </p:cNvPicPr>
          <p:nvPr/>
        </p:nvPicPr>
        <p:blipFill>
          <a:blip r:embed="rId5"/>
          <a:stretch>
            <a:fillRect/>
          </a:stretch>
        </p:blipFill>
        <p:spPr>
          <a:xfrm>
            <a:off x="336732" y="284873"/>
            <a:ext cx="13912668" cy="9599588"/>
          </a:xfrm>
          <a:prstGeom prst="rect">
            <a:avLst/>
          </a:prstGeom>
        </p:spPr>
      </p:pic>
      <p:sp>
        <p:nvSpPr>
          <p:cNvPr id="3" name="ZoneTexte 2">
            <a:extLst>
              <a:ext uri="{FF2B5EF4-FFF2-40B4-BE49-F238E27FC236}">
                <a16:creationId xmlns:a16="http://schemas.microsoft.com/office/drawing/2014/main" id="{8FC832C5-9E47-4AC5-B189-A9DAF4B0EC04}"/>
              </a:ext>
            </a:extLst>
          </p:cNvPr>
          <p:cNvSpPr txBox="1"/>
          <p:nvPr/>
        </p:nvSpPr>
        <p:spPr>
          <a:xfrm>
            <a:off x="15011400" y="4457700"/>
            <a:ext cx="2667000" cy="369332"/>
          </a:xfrm>
          <a:prstGeom prst="rect">
            <a:avLst/>
          </a:prstGeom>
          <a:noFill/>
        </p:spPr>
        <p:txBody>
          <a:bodyPr wrap="square" rtlCol="0">
            <a:spAutoFit/>
          </a:bodyPr>
          <a:lstStyle/>
          <a:p>
            <a:r>
              <a:rPr lang="fr-FR" dirty="0"/>
              <a:t>EXTRAIT</a:t>
            </a:r>
          </a:p>
        </p:txBody>
      </p:sp>
    </p:spTree>
    <p:extLst>
      <p:ext uri="{BB962C8B-B14F-4D97-AF65-F5344CB8AC3E}">
        <p14:creationId xmlns:p14="http://schemas.microsoft.com/office/powerpoint/2010/main" val="1280448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15183814" y="864454"/>
            <a:ext cx="2239732" cy="2391101"/>
            <a:chOff x="0" y="0"/>
            <a:chExt cx="2986309" cy="3188135"/>
          </a:xfrm>
        </p:grpSpPr>
        <p:pic>
          <p:nvPicPr>
            <p:cNvPr id="3" name="Picture 3"/>
            <p:cNvPicPr>
              <a:picLocks noChangeAspect="1"/>
            </p:cNvPicPr>
            <p:nvPr/>
          </p:nvPicPr>
          <p:blipFill>
            <a:blip r:embed="rId2"/>
            <a:srcRect/>
            <a:stretch>
              <a:fillRect/>
            </a:stretch>
          </p:blipFill>
          <p:spPr>
            <a:xfrm>
              <a:off x="0" y="0"/>
              <a:ext cx="1317763" cy="3188135"/>
            </a:xfrm>
            <a:prstGeom prst="rect">
              <a:avLst/>
            </a:prstGeom>
          </p:spPr>
        </p:pic>
        <p:pic>
          <p:nvPicPr>
            <p:cNvPr id="4" name="Picture 4"/>
            <p:cNvPicPr>
              <a:picLocks noChangeAspect="1"/>
            </p:cNvPicPr>
            <p:nvPr/>
          </p:nvPicPr>
          <p:blipFill>
            <a:blip r:embed="rId3"/>
            <a:srcRect/>
            <a:stretch>
              <a:fillRect/>
            </a:stretch>
          </p:blipFill>
          <p:spPr>
            <a:xfrm>
              <a:off x="1541021" y="0"/>
              <a:ext cx="1445288" cy="3188135"/>
            </a:xfrm>
            <a:prstGeom prst="rect">
              <a:avLst/>
            </a:prstGeom>
          </p:spPr>
        </p:pic>
      </p:grpSp>
      <p:sp>
        <p:nvSpPr>
          <p:cNvPr id="5" name="TextBox 5"/>
          <p:cNvSpPr txBox="1"/>
          <p:nvPr/>
        </p:nvSpPr>
        <p:spPr>
          <a:xfrm>
            <a:off x="498764" y="-2321"/>
            <a:ext cx="10773632" cy="866775"/>
          </a:xfrm>
          <a:prstGeom prst="rect">
            <a:avLst/>
          </a:prstGeom>
        </p:spPr>
        <p:txBody>
          <a:bodyPr lIns="0" tIns="0" rIns="0" bIns="0" rtlCol="0" anchor="t">
            <a:spAutoFit/>
          </a:bodyPr>
          <a:lstStyle/>
          <a:p>
            <a:pPr algn="l">
              <a:lnSpc>
                <a:spcPts val="7000"/>
              </a:lnSpc>
            </a:pPr>
            <a:r>
              <a:rPr lang="en-US" sz="5000">
                <a:solidFill>
                  <a:srgbClr val="8AABCA"/>
                </a:solidFill>
                <a:latin typeface="Open Sans Bold"/>
              </a:rPr>
              <a:t>ORDRE DU JOUR</a:t>
            </a:r>
          </a:p>
        </p:txBody>
      </p:sp>
      <p:grpSp>
        <p:nvGrpSpPr>
          <p:cNvPr id="6" name="Group 6"/>
          <p:cNvGrpSpPr/>
          <p:nvPr/>
        </p:nvGrpSpPr>
        <p:grpSpPr>
          <a:xfrm>
            <a:off x="579334" y="59592"/>
            <a:ext cx="8511309" cy="2255434"/>
            <a:chOff x="0" y="-57150"/>
            <a:chExt cx="11348412" cy="3007246"/>
          </a:xfrm>
        </p:grpSpPr>
        <p:sp>
          <p:nvSpPr>
            <p:cNvPr id="7" name="TextBox 7"/>
            <p:cNvSpPr txBox="1"/>
            <p:nvPr/>
          </p:nvSpPr>
          <p:spPr>
            <a:xfrm>
              <a:off x="0" y="2469365"/>
              <a:ext cx="11348412" cy="480731"/>
            </a:xfrm>
            <a:prstGeom prst="rect">
              <a:avLst/>
            </a:prstGeom>
          </p:spPr>
          <p:txBody>
            <a:bodyPr lIns="0" tIns="0" rIns="0" bIns="0" rtlCol="0" anchor="t">
              <a:spAutoFit/>
            </a:bodyPr>
            <a:lstStyle/>
            <a:p>
              <a:pPr algn="l">
                <a:lnSpc>
                  <a:spcPts val="3045"/>
                </a:lnSpc>
              </a:pPr>
              <a:endParaRPr lang="en-US" sz="2175" dirty="0">
                <a:solidFill>
                  <a:srgbClr val="273755"/>
                </a:solidFill>
                <a:latin typeface="Open Sans"/>
              </a:endParaRPr>
            </a:p>
          </p:txBody>
        </p:sp>
        <p:sp>
          <p:nvSpPr>
            <p:cNvPr id="8" name="TextBox 8"/>
            <p:cNvSpPr txBox="1"/>
            <p:nvPr/>
          </p:nvSpPr>
          <p:spPr>
            <a:xfrm>
              <a:off x="0" y="-57150"/>
              <a:ext cx="11348412" cy="707390"/>
            </a:xfrm>
            <a:prstGeom prst="rect">
              <a:avLst/>
            </a:prstGeom>
          </p:spPr>
          <p:txBody>
            <a:bodyPr lIns="0" tIns="0" rIns="0" bIns="0" rtlCol="0" anchor="t">
              <a:spAutoFit/>
            </a:bodyPr>
            <a:lstStyle/>
            <a:p>
              <a:pPr algn="l">
                <a:lnSpc>
                  <a:spcPts val="4480"/>
                </a:lnSpc>
              </a:pPr>
              <a:endParaRPr/>
            </a:p>
          </p:txBody>
        </p:sp>
        <p:sp>
          <p:nvSpPr>
            <p:cNvPr id="9" name="AutoShape 9"/>
            <p:cNvSpPr/>
            <p:nvPr/>
          </p:nvSpPr>
          <p:spPr>
            <a:xfrm>
              <a:off x="0" y="1509981"/>
              <a:ext cx="5448828" cy="244551"/>
            </a:xfrm>
            <a:prstGeom prst="rect">
              <a:avLst/>
            </a:prstGeom>
            <a:solidFill>
              <a:srgbClr val="8AABCA"/>
            </a:solidFill>
          </p:spPr>
        </p:sp>
      </p:grpSp>
      <p:grpSp>
        <p:nvGrpSpPr>
          <p:cNvPr id="10" name="Group 10"/>
          <p:cNvGrpSpPr/>
          <p:nvPr/>
        </p:nvGrpSpPr>
        <p:grpSpPr>
          <a:xfrm>
            <a:off x="-1" y="9239913"/>
            <a:ext cx="18288001" cy="1405661"/>
            <a:chOff x="0" y="0"/>
            <a:chExt cx="25311739" cy="1874214"/>
          </a:xfrm>
        </p:grpSpPr>
        <p:sp>
          <p:nvSpPr>
            <p:cNvPr id="11" name="AutoShape 11"/>
            <p:cNvSpPr/>
            <p:nvPr/>
          </p:nvSpPr>
          <p:spPr>
            <a:xfrm>
              <a:off x="0" y="0"/>
              <a:ext cx="25311739" cy="1874214"/>
            </a:xfrm>
            <a:prstGeom prst="rect">
              <a:avLst/>
            </a:prstGeom>
            <a:solidFill>
              <a:srgbClr val="8AABCA"/>
            </a:solidFill>
          </p:spPr>
        </p:sp>
        <p:sp>
          <p:nvSpPr>
            <p:cNvPr id="12" name="TextBox 12"/>
            <p:cNvSpPr txBox="1"/>
            <p:nvPr/>
          </p:nvSpPr>
          <p:spPr>
            <a:xfrm>
              <a:off x="5787539" y="446985"/>
              <a:ext cx="17978868" cy="827577"/>
            </a:xfrm>
            <a:prstGeom prst="rect">
              <a:avLst/>
            </a:prstGeom>
          </p:spPr>
          <p:txBody>
            <a:bodyPr lIns="0" tIns="0" rIns="0" bIns="0" rtlCol="0" anchor="t">
              <a:spAutoFit/>
            </a:bodyPr>
            <a:lstStyle/>
            <a:p>
              <a:pPr algn="r">
                <a:lnSpc>
                  <a:spcPts val="2520"/>
                </a:lnSpc>
              </a:pPr>
              <a:r>
                <a:rPr lang="en-US" dirty="0">
                  <a:solidFill>
                    <a:srgbClr val="F9FCFF"/>
                  </a:solidFill>
                  <a:latin typeface="Open Sans"/>
                </a:rPr>
                <a:t> Circonscription de Rémire-Montjoly Matoury / 30 01 2020</a:t>
              </a:r>
            </a:p>
            <a:p>
              <a:pPr algn="r">
                <a:lnSpc>
                  <a:spcPts val="2520"/>
                </a:lnSpc>
              </a:pPr>
              <a:endParaRPr lang="en-US" sz="1800" dirty="0">
                <a:solidFill>
                  <a:srgbClr val="F9FCFF"/>
                </a:solidFill>
                <a:latin typeface="Open Sans"/>
              </a:endParaRPr>
            </a:p>
          </p:txBody>
        </p:sp>
      </p:grpSp>
      <p:pic>
        <p:nvPicPr>
          <p:cNvPr id="13" name="Picture 13"/>
          <p:cNvPicPr>
            <a:picLocks noChangeAspect="1"/>
          </p:cNvPicPr>
          <p:nvPr/>
        </p:nvPicPr>
        <p:blipFill>
          <a:blip r:embed="rId4"/>
          <a:srcRect/>
          <a:stretch>
            <a:fillRect/>
          </a:stretch>
        </p:blipFill>
        <p:spPr>
          <a:xfrm>
            <a:off x="15477259" y="7611308"/>
            <a:ext cx="2308972" cy="1634319"/>
          </a:xfrm>
          <a:prstGeom prst="rect">
            <a:avLst/>
          </a:prstGeom>
        </p:spPr>
      </p:pic>
      <p:sp>
        <p:nvSpPr>
          <p:cNvPr id="14" name="ZoneTexte 13">
            <a:extLst>
              <a:ext uri="{FF2B5EF4-FFF2-40B4-BE49-F238E27FC236}">
                <a16:creationId xmlns:a16="http://schemas.microsoft.com/office/drawing/2014/main" id="{5825C2A4-85E8-497C-9399-7B4F294904E1}"/>
              </a:ext>
            </a:extLst>
          </p:cNvPr>
          <p:cNvSpPr txBox="1"/>
          <p:nvPr/>
        </p:nvSpPr>
        <p:spPr>
          <a:xfrm>
            <a:off x="600116" y="2060991"/>
            <a:ext cx="12150436" cy="7078861"/>
          </a:xfrm>
          <a:prstGeom prst="rect">
            <a:avLst/>
          </a:prstGeom>
          <a:noFill/>
        </p:spPr>
        <p:txBody>
          <a:bodyPr wrap="square" rtlCol="0">
            <a:spAutoFit/>
          </a:bodyPr>
          <a:lstStyle/>
          <a:p>
            <a:pPr marL="285750" indent="-285750">
              <a:buFontTx/>
              <a:buChar char="-"/>
            </a:pPr>
            <a:r>
              <a:rPr lang="fr-FR" sz="4000" dirty="0"/>
              <a:t>OUVERTURE DE LA FORMATION ( IEN MME WILLIAM LILIANE )</a:t>
            </a:r>
          </a:p>
          <a:p>
            <a:pPr marL="285750" indent="-285750">
              <a:buFontTx/>
              <a:buChar char="-"/>
            </a:pPr>
            <a:r>
              <a:rPr lang="fr-FR" sz="4000" dirty="0"/>
              <a:t>DEFINITION DE LA FLUENCE</a:t>
            </a:r>
          </a:p>
          <a:p>
            <a:pPr marL="285750" indent="-285750">
              <a:buFontTx/>
              <a:buChar char="-"/>
            </a:pPr>
            <a:r>
              <a:rPr lang="fr-FR" sz="4000" dirty="0"/>
              <a:t>CONSTATS/ EVALUATIONS NATIONALES CE1</a:t>
            </a:r>
          </a:p>
          <a:p>
            <a:pPr marL="285750" indent="-285750">
              <a:buFontTx/>
              <a:buChar char="-"/>
            </a:pPr>
            <a:r>
              <a:rPr lang="fr-FR" sz="4000" dirty="0"/>
              <a:t>LE PRESCRIT ( PROGRAMMES CONSOLIDES 2018/ ATTENDUS 2019 )</a:t>
            </a:r>
          </a:p>
          <a:p>
            <a:pPr marL="285750" indent="-285750">
              <a:buFontTx/>
              <a:buChar char="-"/>
            </a:pPr>
            <a:r>
              <a:rPr lang="fr-FR" sz="4000" dirty="0"/>
              <a:t>EXPERIMENTATION FLUENCE ( EXEMPLE DE RECUEIL DE RESULTATS )</a:t>
            </a:r>
          </a:p>
          <a:p>
            <a:pPr marL="285750" indent="-285750">
              <a:buFontTx/>
              <a:buChar char="-"/>
            </a:pPr>
            <a:r>
              <a:rPr lang="fr-FR" sz="4000" dirty="0"/>
              <a:t>INTERVENTION DES COORDONNATRICES REP+: PRESENTATION DU DISPOSITIF DES TESTS DE FLUENCE</a:t>
            </a:r>
          </a:p>
          <a:p>
            <a:endParaRPr lang="fr-FR" dirty="0"/>
          </a:p>
          <a:p>
            <a:pPr marL="285750" indent="-285750">
              <a:buFontTx/>
              <a:buChar char="-"/>
            </a:pPr>
            <a:endParaRPr lang="fr-FR" dirty="0"/>
          </a:p>
          <a:p>
            <a:pPr marL="285750" indent="-285750">
              <a:buFontTx/>
              <a:buChar char="-"/>
            </a:pPr>
            <a:endParaRPr lang="fr-F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476250" y="74278"/>
            <a:ext cx="4332177" cy="2216533"/>
            <a:chOff x="0" y="-57149"/>
            <a:chExt cx="5776236" cy="2955377"/>
          </a:xfrm>
        </p:grpSpPr>
        <p:sp>
          <p:nvSpPr>
            <p:cNvPr id="3" name="TextBox 3"/>
            <p:cNvSpPr txBox="1"/>
            <p:nvPr/>
          </p:nvSpPr>
          <p:spPr>
            <a:xfrm>
              <a:off x="0" y="-57149"/>
              <a:ext cx="5776236" cy="718916"/>
            </a:xfrm>
            <a:prstGeom prst="rect">
              <a:avLst/>
            </a:prstGeom>
          </p:spPr>
          <p:txBody>
            <a:bodyPr lIns="0" tIns="0" rIns="0" bIns="0" rtlCol="0" anchor="t">
              <a:spAutoFit/>
            </a:bodyPr>
            <a:lstStyle/>
            <a:p>
              <a:pPr algn="l">
                <a:lnSpc>
                  <a:spcPts val="4499"/>
                </a:lnSpc>
              </a:pPr>
              <a:r>
                <a:rPr lang="en-US" sz="3213" dirty="0">
                  <a:solidFill>
                    <a:srgbClr val="273755"/>
                  </a:solidFill>
                  <a:latin typeface="Open Sans Bold"/>
                </a:rPr>
                <a:t>LES ATTENDUS 2019</a:t>
              </a:r>
            </a:p>
          </p:txBody>
        </p:sp>
        <p:sp>
          <p:nvSpPr>
            <p:cNvPr id="4" name="TextBox 4"/>
            <p:cNvSpPr txBox="1"/>
            <p:nvPr/>
          </p:nvSpPr>
          <p:spPr>
            <a:xfrm>
              <a:off x="0" y="2442174"/>
              <a:ext cx="5282374" cy="456054"/>
            </a:xfrm>
            <a:prstGeom prst="rect">
              <a:avLst/>
            </a:prstGeom>
          </p:spPr>
          <p:txBody>
            <a:bodyPr lIns="0" tIns="0" rIns="0" bIns="0" rtlCol="0" anchor="t">
              <a:spAutoFit/>
            </a:bodyPr>
            <a:lstStyle/>
            <a:p>
              <a:pPr algn="l">
                <a:lnSpc>
                  <a:spcPts val="2879"/>
                </a:lnSpc>
              </a:pPr>
              <a:endParaRPr/>
            </a:p>
          </p:txBody>
        </p:sp>
        <p:sp>
          <p:nvSpPr>
            <p:cNvPr id="5" name="AutoShape 5"/>
            <p:cNvSpPr/>
            <p:nvPr/>
          </p:nvSpPr>
          <p:spPr>
            <a:xfrm>
              <a:off x="0" y="1830450"/>
              <a:ext cx="3502337" cy="157190"/>
            </a:xfrm>
            <a:prstGeom prst="rect">
              <a:avLst/>
            </a:prstGeom>
            <a:solidFill>
              <a:srgbClr val="8AABCA"/>
            </a:solidFill>
          </p:spPr>
        </p:sp>
      </p:grpSp>
      <p:pic>
        <p:nvPicPr>
          <p:cNvPr id="6" name="Picture 6"/>
          <p:cNvPicPr>
            <a:picLocks noChangeAspect="1"/>
          </p:cNvPicPr>
          <p:nvPr/>
        </p:nvPicPr>
        <p:blipFill>
          <a:blip r:embed="rId2"/>
          <a:srcRect/>
          <a:stretch>
            <a:fillRect/>
          </a:stretch>
        </p:blipFill>
        <p:spPr>
          <a:xfrm>
            <a:off x="16428981" y="117140"/>
            <a:ext cx="1660638" cy="1175420"/>
          </a:xfrm>
          <a:prstGeom prst="rect">
            <a:avLst/>
          </a:prstGeom>
        </p:spPr>
      </p:pic>
      <p:pic>
        <p:nvPicPr>
          <p:cNvPr id="7" name="Picture 7"/>
          <p:cNvPicPr>
            <a:picLocks noChangeAspect="1"/>
          </p:cNvPicPr>
          <p:nvPr/>
        </p:nvPicPr>
        <p:blipFill>
          <a:blip r:embed="rId3"/>
          <a:srcRect t="21505" b="23627"/>
          <a:stretch>
            <a:fillRect/>
          </a:stretch>
        </p:blipFill>
        <p:spPr>
          <a:xfrm>
            <a:off x="8986587" y="7593523"/>
            <a:ext cx="9301413" cy="2693477"/>
          </a:xfrm>
          <a:prstGeom prst="rect">
            <a:avLst/>
          </a:prstGeom>
        </p:spPr>
      </p:pic>
      <p:pic>
        <p:nvPicPr>
          <p:cNvPr id="9" name="Image 8">
            <a:extLst>
              <a:ext uri="{FF2B5EF4-FFF2-40B4-BE49-F238E27FC236}">
                <a16:creationId xmlns:a16="http://schemas.microsoft.com/office/drawing/2014/main" id="{3E50F952-DEF2-4651-BAC3-43074D98C427}"/>
              </a:ext>
            </a:extLst>
          </p:cNvPr>
          <p:cNvPicPr>
            <a:picLocks noChangeAspect="1"/>
          </p:cNvPicPr>
          <p:nvPr/>
        </p:nvPicPr>
        <p:blipFill>
          <a:blip r:embed="rId4"/>
          <a:stretch>
            <a:fillRect/>
          </a:stretch>
        </p:blipFill>
        <p:spPr>
          <a:xfrm>
            <a:off x="3103003" y="1359590"/>
            <a:ext cx="14156297" cy="623393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0" y="9239913"/>
            <a:ext cx="18288000" cy="1405661"/>
            <a:chOff x="0" y="0"/>
            <a:chExt cx="25311739" cy="1874214"/>
          </a:xfrm>
        </p:grpSpPr>
        <p:sp>
          <p:nvSpPr>
            <p:cNvPr id="3" name="AutoShape 3"/>
            <p:cNvSpPr/>
            <p:nvPr/>
          </p:nvSpPr>
          <p:spPr>
            <a:xfrm>
              <a:off x="0" y="0"/>
              <a:ext cx="25311739" cy="1874214"/>
            </a:xfrm>
            <a:prstGeom prst="rect">
              <a:avLst/>
            </a:prstGeom>
            <a:solidFill>
              <a:srgbClr val="8AABCA"/>
            </a:solidFill>
          </p:spPr>
        </p:sp>
        <p:sp>
          <p:nvSpPr>
            <p:cNvPr id="4" name="TextBox 4"/>
            <p:cNvSpPr txBox="1"/>
            <p:nvPr/>
          </p:nvSpPr>
          <p:spPr>
            <a:xfrm>
              <a:off x="5787539" y="446985"/>
              <a:ext cx="17978868" cy="400109"/>
            </a:xfrm>
            <a:prstGeom prst="rect">
              <a:avLst/>
            </a:prstGeom>
          </p:spPr>
          <p:txBody>
            <a:bodyPr lIns="0" tIns="0" rIns="0" bIns="0" rtlCol="0" anchor="t">
              <a:spAutoFit/>
            </a:bodyPr>
            <a:lstStyle/>
            <a:p>
              <a:pPr algn="r">
                <a:lnSpc>
                  <a:spcPts val="2520"/>
                </a:lnSpc>
              </a:pPr>
              <a:r>
                <a:rPr lang="en-US" sz="1800" dirty="0">
                  <a:solidFill>
                    <a:srgbClr val="F9FCFF"/>
                  </a:solidFill>
                  <a:latin typeface="Open Sans"/>
                </a:rPr>
                <a:t>Médéric CPNE/ Circonscription de Rémire-Montjoly Matoury / </a:t>
              </a:r>
              <a:r>
                <a:rPr lang="en-US" dirty="0">
                  <a:solidFill>
                    <a:srgbClr val="F9FCFF"/>
                  </a:solidFill>
                  <a:latin typeface="Open Sans"/>
                </a:rPr>
                <a:t>30</a:t>
              </a:r>
              <a:r>
                <a:rPr lang="en-US" sz="1800" dirty="0">
                  <a:solidFill>
                    <a:srgbClr val="F9FCFF"/>
                  </a:solidFill>
                  <a:latin typeface="Open Sans"/>
                </a:rPr>
                <a:t> janvier 2020</a:t>
              </a:r>
            </a:p>
          </p:txBody>
        </p:sp>
      </p:grpSp>
      <p:grpSp>
        <p:nvGrpSpPr>
          <p:cNvPr id="5" name="Group 5"/>
          <p:cNvGrpSpPr/>
          <p:nvPr/>
        </p:nvGrpSpPr>
        <p:grpSpPr>
          <a:xfrm>
            <a:off x="10439400" y="-28575"/>
            <a:ext cx="7848601" cy="2127143"/>
            <a:chOff x="0" y="-38100"/>
            <a:chExt cx="4440708" cy="2836190"/>
          </a:xfrm>
        </p:grpSpPr>
        <p:sp>
          <p:nvSpPr>
            <p:cNvPr id="6" name="TextBox 6"/>
            <p:cNvSpPr txBox="1"/>
            <p:nvPr/>
          </p:nvSpPr>
          <p:spPr>
            <a:xfrm>
              <a:off x="0" y="2558134"/>
              <a:ext cx="3568859" cy="239956"/>
            </a:xfrm>
            <a:prstGeom prst="rect">
              <a:avLst/>
            </a:prstGeom>
          </p:spPr>
          <p:txBody>
            <a:bodyPr lIns="0" tIns="0" rIns="0" bIns="0" rtlCol="0" anchor="t">
              <a:spAutoFit/>
            </a:bodyPr>
            <a:lstStyle/>
            <a:p>
              <a:pPr algn="l">
                <a:lnSpc>
                  <a:spcPts val="1521"/>
                </a:lnSpc>
              </a:pPr>
              <a:endParaRPr/>
            </a:p>
          </p:txBody>
        </p:sp>
        <p:sp>
          <p:nvSpPr>
            <p:cNvPr id="7" name="TextBox 7"/>
            <p:cNvSpPr txBox="1"/>
            <p:nvPr/>
          </p:nvSpPr>
          <p:spPr>
            <a:xfrm>
              <a:off x="0" y="-38100"/>
              <a:ext cx="4440708" cy="1754754"/>
            </a:xfrm>
            <a:prstGeom prst="rect">
              <a:avLst/>
            </a:prstGeom>
          </p:spPr>
          <p:txBody>
            <a:bodyPr lIns="0" tIns="0" rIns="0" bIns="0" rtlCol="0" anchor="t">
              <a:spAutoFit/>
            </a:bodyPr>
            <a:lstStyle/>
            <a:p>
              <a:pPr algn="l">
                <a:lnSpc>
                  <a:spcPts val="3459"/>
                </a:lnSpc>
              </a:pPr>
              <a:r>
                <a:rPr lang="en-US" sz="2470" dirty="0">
                  <a:solidFill>
                    <a:srgbClr val="273755"/>
                  </a:solidFill>
                  <a:latin typeface="Open Sans Bold"/>
                </a:rPr>
                <a:t>FLUENCE/ EXPERIMENTATION DE LA RHUMERIE</a:t>
              </a:r>
            </a:p>
          </p:txBody>
        </p:sp>
        <p:sp>
          <p:nvSpPr>
            <p:cNvPr id="9" name="AutoShape 9"/>
            <p:cNvSpPr/>
            <p:nvPr/>
          </p:nvSpPr>
          <p:spPr>
            <a:xfrm>
              <a:off x="0" y="821493"/>
              <a:ext cx="2692559" cy="120846"/>
            </a:xfrm>
            <a:prstGeom prst="rect">
              <a:avLst/>
            </a:prstGeom>
            <a:solidFill>
              <a:srgbClr val="8AABCA"/>
            </a:solidFill>
          </p:spPr>
        </p:sp>
      </p:grpSp>
      <p:pic>
        <p:nvPicPr>
          <p:cNvPr id="14" name="Anne Christelle">
            <a:hlinkClick r:id="" action="ppaction://media"/>
            <a:extLst>
              <a:ext uri="{FF2B5EF4-FFF2-40B4-BE49-F238E27FC236}">
                <a16:creationId xmlns:a16="http://schemas.microsoft.com/office/drawing/2014/main" id="{44D9B181-E78E-4055-85C9-38D5CC8F88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 y="49379"/>
            <a:ext cx="973394" cy="1224116"/>
          </a:xfrm>
          <a:prstGeom prst="rect">
            <a:avLst/>
          </a:prstGeom>
        </p:spPr>
      </p:pic>
      <p:pic>
        <p:nvPicPr>
          <p:cNvPr id="15" name="Image 14">
            <a:extLst>
              <a:ext uri="{FF2B5EF4-FFF2-40B4-BE49-F238E27FC236}">
                <a16:creationId xmlns:a16="http://schemas.microsoft.com/office/drawing/2014/main" id="{76B2478E-8846-4D70-8E52-C9B30B738F4C}"/>
              </a:ext>
            </a:extLst>
          </p:cNvPr>
          <p:cNvPicPr>
            <a:picLocks noChangeAspect="1"/>
          </p:cNvPicPr>
          <p:nvPr/>
        </p:nvPicPr>
        <p:blipFill>
          <a:blip r:embed="rId5"/>
          <a:stretch>
            <a:fillRect/>
          </a:stretch>
        </p:blipFill>
        <p:spPr>
          <a:xfrm>
            <a:off x="3235366" y="2433807"/>
            <a:ext cx="15052634" cy="67543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7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blip>
          <a:srcRect t="8910" b="8910"/>
          <a:stretch>
            <a:fillRect/>
          </a:stretch>
        </p:blipFill>
        <p:spPr>
          <a:xfrm>
            <a:off x="0" y="0"/>
            <a:ext cx="18288000" cy="9161961"/>
          </a:xfrm>
          <a:prstGeom prst="rect">
            <a:avLst/>
          </a:prstGeom>
        </p:spPr>
      </p:pic>
      <p:grpSp>
        <p:nvGrpSpPr>
          <p:cNvPr id="3" name="Group 3"/>
          <p:cNvGrpSpPr/>
          <p:nvPr/>
        </p:nvGrpSpPr>
        <p:grpSpPr>
          <a:xfrm>
            <a:off x="13282958" y="190500"/>
            <a:ext cx="4675236" cy="1214448"/>
            <a:chOff x="0" y="-28575"/>
            <a:chExt cx="6233648" cy="1619264"/>
          </a:xfrm>
        </p:grpSpPr>
        <p:sp>
          <p:nvSpPr>
            <p:cNvPr id="4" name="TextBox 4"/>
            <p:cNvSpPr txBox="1"/>
            <p:nvPr/>
          </p:nvSpPr>
          <p:spPr>
            <a:xfrm>
              <a:off x="0" y="-28575"/>
              <a:ext cx="6233648" cy="414045"/>
            </a:xfrm>
            <a:prstGeom prst="rect">
              <a:avLst/>
            </a:prstGeom>
          </p:spPr>
          <p:txBody>
            <a:bodyPr lIns="0" tIns="0" rIns="0" bIns="0" rtlCol="0" anchor="t">
              <a:spAutoFit/>
            </a:bodyPr>
            <a:lstStyle/>
            <a:p>
              <a:pPr algn="ctr">
                <a:lnSpc>
                  <a:spcPts val="2556"/>
                </a:lnSpc>
              </a:pPr>
              <a:r>
                <a:rPr lang="en-US" sz="1826" dirty="0">
                  <a:solidFill>
                    <a:srgbClr val="273755"/>
                  </a:solidFill>
                  <a:latin typeface="Open Sans Bold"/>
                </a:rPr>
                <a:t>GRILLE EDUSCOL/ ANALYSE FLUENCE</a:t>
              </a:r>
            </a:p>
          </p:txBody>
        </p:sp>
        <p:sp>
          <p:nvSpPr>
            <p:cNvPr id="6" name="AutoShape 6"/>
            <p:cNvSpPr/>
            <p:nvPr/>
          </p:nvSpPr>
          <p:spPr>
            <a:xfrm>
              <a:off x="2121816" y="1501374"/>
              <a:ext cx="1990016" cy="89315"/>
            </a:xfrm>
            <a:prstGeom prst="rect">
              <a:avLst/>
            </a:prstGeom>
            <a:solidFill>
              <a:srgbClr val="F9FCFF"/>
            </a:solidFill>
          </p:spPr>
        </p:sp>
      </p:grpSp>
      <p:grpSp>
        <p:nvGrpSpPr>
          <p:cNvPr id="7" name="Group 7"/>
          <p:cNvGrpSpPr/>
          <p:nvPr/>
        </p:nvGrpSpPr>
        <p:grpSpPr>
          <a:xfrm>
            <a:off x="-1" y="9239913"/>
            <a:ext cx="18288001" cy="1405661"/>
            <a:chOff x="0" y="0"/>
            <a:chExt cx="25311739" cy="1874214"/>
          </a:xfrm>
        </p:grpSpPr>
        <p:sp>
          <p:nvSpPr>
            <p:cNvPr id="8" name="AutoShape 8"/>
            <p:cNvSpPr/>
            <p:nvPr/>
          </p:nvSpPr>
          <p:spPr>
            <a:xfrm>
              <a:off x="0" y="0"/>
              <a:ext cx="25311739" cy="1874214"/>
            </a:xfrm>
            <a:prstGeom prst="rect">
              <a:avLst/>
            </a:prstGeom>
            <a:solidFill>
              <a:srgbClr val="8AABCA"/>
            </a:solidFill>
          </p:spPr>
        </p:sp>
        <p:sp>
          <p:nvSpPr>
            <p:cNvPr id="9" name="TextBox 9"/>
            <p:cNvSpPr txBox="1"/>
            <p:nvPr/>
          </p:nvSpPr>
          <p:spPr>
            <a:xfrm>
              <a:off x="5787539" y="446985"/>
              <a:ext cx="17978868" cy="400109"/>
            </a:xfrm>
            <a:prstGeom prst="rect">
              <a:avLst/>
            </a:prstGeom>
          </p:spPr>
          <p:txBody>
            <a:bodyPr lIns="0" tIns="0" rIns="0" bIns="0" rtlCol="0" anchor="t">
              <a:spAutoFit/>
            </a:bodyPr>
            <a:lstStyle/>
            <a:p>
              <a:pPr algn="r">
                <a:lnSpc>
                  <a:spcPts val="2520"/>
                </a:lnSpc>
              </a:pPr>
              <a:r>
                <a:rPr lang="en-US" sz="1800" dirty="0">
                  <a:solidFill>
                    <a:srgbClr val="F9FCFF"/>
                  </a:solidFill>
                  <a:latin typeface="Open Sans"/>
                </a:rPr>
                <a:t>Médéric PEPIN CPNE/ Circonscription de Rémire-Montjoly Matoury / </a:t>
              </a:r>
              <a:r>
                <a:rPr lang="en-US" dirty="0">
                  <a:solidFill>
                    <a:srgbClr val="F9FCFF"/>
                  </a:solidFill>
                  <a:latin typeface="Open Sans"/>
                </a:rPr>
                <a:t>30</a:t>
              </a:r>
              <a:r>
                <a:rPr lang="en-US" sz="1800" dirty="0">
                  <a:solidFill>
                    <a:srgbClr val="F9FCFF"/>
                  </a:solidFill>
                  <a:latin typeface="Open Sans"/>
                </a:rPr>
                <a:t> </a:t>
              </a:r>
              <a:r>
                <a:rPr lang="en-US" dirty="0">
                  <a:solidFill>
                    <a:srgbClr val="F9FCFF"/>
                  </a:solidFill>
                  <a:latin typeface="Open Sans"/>
                </a:rPr>
                <a:t>janvier</a:t>
              </a:r>
              <a:r>
                <a:rPr lang="en-US" sz="1800" dirty="0">
                  <a:solidFill>
                    <a:srgbClr val="F9FCFF"/>
                  </a:solidFill>
                  <a:latin typeface="Open Sans"/>
                </a:rPr>
                <a:t> 2020</a:t>
              </a:r>
            </a:p>
          </p:txBody>
        </p:sp>
      </p:grpSp>
      <p:pic>
        <p:nvPicPr>
          <p:cNvPr id="12" name="Picture 12"/>
          <p:cNvPicPr>
            <a:picLocks noChangeAspect="1"/>
          </p:cNvPicPr>
          <p:nvPr/>
        </p:nvPicPr>
        <p:blipFill>
          <a:blip r:embed="rId3"/>
          <a:srcRect/>
          <a:stretch>
            <a:fillRect/>
          </a:stretch>
        </p:blipFill>
        <p:spPr>
          <a:xfrm>
            <a:off x="16297557" y="7908590"/>
            <a:ext cx="1660638" cy="1175420"/>
          </a:xfrm>
          <a:prstGeom prst="rect">
            <a:avLst/>
          </a:prstGeom>
        </p:spPr>
      </p:pic>
      <p:pic>
        <p:nvPicPr>
          <p:cNvPr id="13" name="Image 12">
            <a:extLst>
              <a:ext uri="{FF2B5EF4-FFF2-40B4-BE49-F238E27FC236}">
                <a16:creationId xmlns:a16="http://schemas.microsoft.com/office/drawing/2014/main" id="{39132BB9-EC73-4F0E-9F8C-A131C13DE430}"/>
              </a:ext>
            </a:extLst>
          </p:cNvPr>
          <p:cNvPicPr/>
          <p:nvPr/>
        </p:nvPicPr>
        <p:blipFill>
          <a:blip r:embed="rId4"/>
          <a:stretch>
            <a:fillRect/>
          </a:stretch>
        </p:blipFill>
        <p:spPr>
          <a:xfrm>
            <a:off x="329805" y="1404948"/>
            <a:ext cx="14214710" cy="747480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blip>
          <a:srcRect t="8910" b="8910"/>
          <a:stretch>
            <a:fillRect/>
          </a:stretch>
        </p:blipFill>
        <p:spPr>
          <a:xfrm>
            <a:off x="0" y="346928"/>
            <a:ext cx="17628389" cy="9613343"/>
          </a:xfrm>
          <a:prstGeom prst="rect">
            <a:avLst/>
          </a:prstGeom>
        </p:spPr>
      </p:pic>
      <p:grpSp>
        <p:nvGrpSpPr>
          <p:cNvPr id="3" name="Group 3"/>
          <p:cNvGrpSpPr/>
          <p:nvPr/>
        </p:nvGrpSpPr>
        <p:grpSpPr>
          <a:xfrm>
            <a:off x="5715000" y="4861347"/>
            <a:ext cx="7239000" cy="2796753"/>
            <a:chOff x="0" y="0"/>
            <a:chExt cx="16840592" cy="4460599"/>
          </a:xfrm>
        </p:grpSpPr>
        <p:sp>
          <p:nvSpPr>
            <p:cNvPr id="4" name="TextBox 4"/>
            <p:cNvSpPr txBox="1"/>
            <p:nvPr/>
          </p:nvSpPr>
          <p:spPr>
            <a:xfrm>
              <a:off x="0" y="3975459"/>
              <a:ext cx="16840592" cy="485140"/>
            </a:xfrm>
            <a:prstGeom prst="rect">
              <a:avLst/>
            </a:prstGeom>
          </p:spPr>
          <p:txBody>
            <a:bodyPr lIns="0" tIns="0" rIns="0" bIns="0" rtlCol="0" anchor="t">
              <a:spAutoFit/>
            </a:bodyPr>
            <a:lstStyle/>
            <a:p>
              <a:pPr algn="ctr">
                <a:lnSpc>
                  <a:spcPts val="3045"/>
                </a:lnSpc>
              </a:pPr>
              <a:endParaRPr lang="en-US" sz="2175" dirty="0">
                <a:solidFill>
                  <a:srgbClr val="273755"/>
                </a:solidFill>
                <a:latin typeface="Open Sans"/>
              </a:endParaRPr>
            </a:p>
          </p:txBody>
        </p:sp>
        <p:sp>
          <p:nvSpPr>
            <p:cNvPr id="5" name="AutoShape 5"/>
            <p:cNvSpPr/>
            <p:nvPr/>
          </p:nvSpPr>
          <p:spPr>
            <a:xfrm>
              <a:off x="5695882" y="2972436"/>
              <a:ext cx="5448828" cy="244551"/>
            </a:xfrm>
            <a:prstGeom prst="rect">
              <a:avLst/>
            </a:prstGeom>
            <a:solidFill>
              <a:srgbClr val="F9FCFF"/>
            </a:solidFill>
          </p:spPr>
        </p:sp>
        <p:pic>
          <p:nvPicPr>
            <p:cNvPr id="6" name="Picture 6"/>
            <p:cNvPicPr>
              <a:picLocks noChangeAspect="1"/>
            </p:cNvPicPr>
            <p:nvPr/>
          </p:nvPicPr>
          <p:blipFill>
            <a:blip r:embed="rId3"/>
            <a:srcRect/>
            <a:stretch>
              <a:fillRect/>
            </a:stretch>
          </p:blipFill>
          <p:spPr>
            <a:xfrm>
              <a:off x="7432339" y="0"/>
              <a:ext cx="871908" cy="2109455"/>
            </a:xfrm>
            <a:prstGeom prst="rect">
              <a:avLst/>
            </a:prstGeom>
          </p:spPr>
        </p:pic>
        <p:pic>
          <p:nvPicPr>
            <p:cNvPr id="7" name="Picture 7"/>
            <p:cNvPicPr>
              <a:picLocks noChangeAspect="1"/>
            </p:cNvPicPr>
            <p:nvPr/>
          </p:nvPicPr>
          <p:blipFill>
            <a:blip r:embed="rId4"/>
            <a:srcRect/>
            <a:stretch>
              <a:fillRect/>
            </a:stretch>
          </p:blipFill>
          <p:spPr>
            <a:xfrm>
              <a:off x="8451968" y="0"/>
              <a:ext cx="956286" cy="2109455"/>
            </a:xfrm>
            <a:prstGeom prst="rect">
              <a:avLst/>
            </a:prstGeom>
          </p:spPr>
        </p:pic>
      </p:grpSp>
      <p:grpSp>
        <p:nvGrpSpPr>
          <p:cNvPr id="8" name="Group 8"/>
          <p:cNvGrpSpPr/>
          <p:nvPr/>
        </p:nvGrpSpPr>
        <p:grpSpPr>
          <a:xfrm>
            <a:off x="-1" y="9239913"/>
            <a:ext cx="18288001" cy="1405661"/>
            <a:chOff x="0" y="0"/>
            <a:chExt cx="25311739" cy="1874214"/>
          </a:xfrm>
        </p:grpSpPr>
        <p:sp>
          <p:nvSpPr>
            <p:cNvPr id="9" name="AutoShape 9"/>
            <p:cNvSpPr/>
            <p:nvPr/>
          </p:nvSpPr>
          <p:spPr>
            <a:xfrm>
              <a:off x="0" y="0"/>
              <a:ext cx="25311739" cy="1874214"/>
            </a:xfrm>
            <a:prstGeom prst="rect">
              <a:avLst/>
            </a:prstGeom>
            <a:solidFill>
              <a:srgbClr val="8AABCA"/>
            </a:solidFill>
          </p:spPr>
        </p:sp>
        <p:sp>
          <p:nvSpPr>
            <p:cNvPr id="10" name="TextBox 10"/>
            <p:cNvSpPr txBox="1"/>
            <p:nvPr/>
          </p:nvSpPr>
          <p:spPr>
            <a:xfrm>
              <a:off x="5787539" y="446985"/>
              <a:ext cx="17978868" cy="400109"/>
            </a:xfrm>
            <a:prstGeom prst="rect">
              <a:avLst/>
            </a:prstGeom>
          </p:spPr>
          <p:txBody>
            <a:bodyPr lIns="0" tIns="0" rIns="0" bIns="0" rtlCol="0" anchor="t">
              <a:spAutoFit/>
            </a:bodyPr>
            <a:lstStyle/>
            <a:p>
              <a:pPr algn="r">
                <a:lnSpc>
                  <a:spcPts val="2520"/>
                </a:lnSpc>
              </a:pPr>
              <a:r>
                <a:rPr lang="en-US" sz="1800" dirty="0">
                  <a:solidFill>
                    <a:srgbClr val="F9FCFF"/>
                  </a:solidFill>
                  <a:latin typeface="Open Sans"/>
                </a:rPr>
                <a:t>Circonscription de Rémire-Montjoly Matoury / </a:t>
              </a:r>
              <a:r>
                <a:rPr lang="en-US" dirty="0">
                  <a:solidFill>
                    <a:srgbClr val="F9FCFF"/>
                  </a:solidFill>
                  <a:latin typeface="Open Sans"/>
                </a:rPr>
                <a:t>30</a:t>
              </a:r>
              <a:r>
                <a:rPr lang="en-US" sz="1800" dirty="0">
                  <a:solidFill>
                    <a:srgbClr val="F9FCFF"/>
                  </a:solidFill>
                  <a:latin typeface="Open Sans"/>
                </a:rPr>
                <a:t> 01 2020</a:t>
              </a:r>
            </a:p>
          </p:txBody>
        </p:sp>
      </p:grpSp>
      <p:pic>
        <p:nvPicPr>
          <p:cNvPr id="17" name="Image 16">
            <a:extLst>
              <a:ext uri="{FF2B5EF4-FFF2-40B4-BE49-F238E27FC236}">
                <a16:creationId xmlns:a16="http://schemas.microsoft.com/office/drawing/2014/main" id="{CDD5D050-E23F-4908-B8FE-1645E5A887E0}"/>
              </a:ext>
            </a:extLst>
          </p:cNvPr>
          <p:cNvPicPr>
            <a:picLocks noChangeAspect="1"/>
          </p:cNvPicPr>
          <p:nvPr/>
        </p:nvPicPr>
        <p:blipFill>
          <a:blip r:embed="rId5"/>
          <a:stretch>
            <a:fillRect/>
          </a:stretch>
        </p:blipFill>
        <p:spPr>
          <a:xfrm>
            <a:off x="10088809" y="551527"/>
            <a:ext cx="7670130" cy="8856006"/>
          </a:xfrm>
          <a:prstGeom prst="rect">
            <a:avLst/>
          </a:prstGeom>
        </p:spPr>
      </p:pic>
      <p:pic>
        <p:nvPicPr>
          <p:cNvPr id="18" name="Image 17">
            <a:extLst>
              <a:ext uri="{FF2B5EF4-FFF2-40B4-BE49-F238E27FC236}">
                <a16:creationId xmlns:a16="http://schemas.microsoft.com/office/drawing/2014/main" id="{FB1B61AE-382C-4640-90CF-03753EC11335}"/>
              </a:ext>
            </a:extLst>
          </p:cNvPr>
          <p:cNvPicPr>
            <a:picLocks noChangeAspect="1"/>
          </p:cNvPicPr>
          <p:nvPr/>
        </p:nvPicPr>
        <p:blipFill>
          <a:blip r:embed="rId6"/>
          <a:stretch>
            <a:fillRect/>
          </a:stretch>
        </p:blipFill>
        <p:spPr>
          <a:xfrm>
            <a:off x="68861" y="383907"/>
            <a:ext cx="7434927" cy="885600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blip>
          <a:srcRect t="8910" b="8910"/>
          <a:stretch>
            <a:fillRect/>
          </a:stretch>
        </p:blipFill>
        <p:spPr>
          <a:xfrm>
            <a:off x="11764" y="64272"/>
            <a:ext cx="17628389" cy="9613343"/>
          </a:xfrm>
          <a:prstGeom prst="rect">
            <a:avLst/>
          </a:prstGeom>
        </p:spPr>
      </p:pic>
      <p:grpSp>
        <p:nvGrpSpPr>
          <p:cNvPr id="3" name="Group 3"/>
          <p:cNvGrpSpPr/>
          <p:nvPr/>
        </p:nvGrpSpPr>
        <p:grpSpPr>
          <a:xfrm>
            <a:off x="5715000" y="4861347"/>
            <a:ext cx="7239000" cy="2796753"/>
            <a:chOff x="0" y="0"/>
            <a:chExt cx="16840592" cy="4460599"/>
          </a:xfrm>
        </p:grpSpPr>
        <p:sp>
          <p:nvSpPr>
            <p:cNvPr id="4" name="TextBox 4"/>
            <p:cNvSpPr txBox="1"/>
            <p:nvPr/>
          </p:nvSpPr>
          <p:spPr>
            <a:xfrm>
              <a:off x="0" y="3975459"/>
              <a:ext cx="16840592" cy="485140"/>
            </a:xfrm>
            <a:prstGeom prst="rect">
              <a:avLst/>
            </a:prstGeom>
          </p:spPr>
          <p:txBody>
            <a:bodyPr lIns="0" tIns="0" rIns="0" bIns="0" rtlCol="0" anchor="t">
              <a:spAutoFit/>
            </a:bodyPr>
            <a:lstStyle/>
            <a:p>
              <a:pPr algn="ctr">
                <a:lnSpc>
                  <a:spcPts val="3045"/>
                </a:lnSpc>
              </a:pPr>
              <a:endParaRPr lang="en-US" sz="2175" dirty="0">
                <a:solidFill>
                  <a:srgbClr val="273755"/>
                </a:solidFill>
                <a:latin typeface="Open Sans"/>
              </a:endParaRPr>
            </a:p>
          </p:txBody>
        </p:sp>
        <p:sp>
          <p:nvSpPr>
            <p:cNvPr id="5" name="AutoShape 5"/>
            <p:cNvSpPr/>
            <p:nvPr/>
          </p:nvSpPr>
          <p:spPr>
            <a:xfrm>
              <a:off x="5695882" y="2972436"/>
              <a:ext cx="5448828" cy="244551"/>
            </a:xfrm>
            <a:prstGeom prst="rect">
              <a:avLst/>
            </a:prstGeom>
            <a:solidFill>
              <a:srgbClr val="F9FCFF"/>
            </a:solidFill>
          </p:spPr>
        </p:sp>
        <p:pic>
          <p:nvPicPr>
            <p:cNvPr id="6" name="Picture 6"/>
            <p:cNvPicPr>
              <a:picLocks noChangeAspect="1"/>
            </p:cNvPicPr>
            <p:nvPr/>
          </p:nvPicPr>
          <p:blipFill>
            <a:blip r:embed="rId3"/>
            <a:srcRect/>
            <a:stretch>
              <a:fillRect/>
            </a:stretch>
          </p:blipFill>
          <p:spPr>
            <a:xfrm>
              <a:off x="7432339" y="0"/>
              <a:ext cx="871908" cy="2109455"/>
            </a:xfrm>
            <a:prstGeom prst="rect">
              <a:avLst/>
            </a:prstGeom>
          </p:spPr>
        </p:pic>
        <p:pic>
          <p:nvPicPr>
            <p:cNvPr id="7" name="Picture 7"/>
            <p:cNvPicPr>
              <a:picLocks noChangeAspect="1"/>
            </p:cNvPicPr>
            <p:nvPr/>
          </p:nvPicPr>
          <p:blipFill>
            <a:blip r:embed="rId4"/>
            <a:srcRect/>
            <a:stretch>
              <a:fillRect/>
            </a:stretch>
          </p:blipFill>
          <p:spPr>
            <a:xfrm>
              <a:off x="8451968" y="0"/>
              <a:ext cx="956286" cy="2109455"/>
            </a:xfrm>
            <a:prstGeom prst="rect">
              <a:avLst/>
            </a:prstGeom>
          </p:spPr>
        </p:pic>
      </p:grpSp>
      <p:grpSp>
        <p:nvGrpSpPr>
          <p:cNvPr id="8" name="Group 8"/>
          <p:cNvGrpSpPr/>
          <p:nvPr/>
        </p:nvGrpSpPr>
        <p:grpSpPr>
          <a:xfrm>
            <a:off x="-1" y="9239913"/>
            <a:ext cx="18288001" cy="1405661"/>
            <a:chOff x="0" y="0"/>
            <a:chExt cx="25311739" cy="1874214"/>
          </a:xfrm>
        </p:grpSpPr>
        <p:sp>
          <p:nvSpPr>
            <p:cNvPr id="9" name="AutoShape 9"/>
            <p:cNvSpPr/>
            <p:nvPr/>
          </p:nvSpPr>
          <p:spPr>
            <a:xfrm>
              <a:off x="0" y="0"/>
              <a:ext cx="25311739" cy="1874214"/>
            </a:xfrm>
            <a:prstGeom prst="rect">
              <a:avLst/>
            </a:prstGeom>
            <a:solidFill>
              <a:srgbClr val="8AABCA"/>
            </a:solidFill>
          </p:spPr>
        </p:sp>
        <p:sp>
          <p:nvSpPr>
            <p:cNvPr id="10" name="TextBox 10"/>
            <p:cNvSpPr txBox="1"/>
            <p:nvPr/>
          </p:nvSpPr>
          <p:spPr>
            <a:xfrm>
              <a:off x="5787539" y="446985"/>
              <a:ext cx="17978868" cy="400109"/>
            </a:xfrm>
            <a:prstGeom prst="rect">
              <a:avLst/>
            </a:prstGeom>
          </p:spPr>
          <p:txBody>
            <a:bodyPr lIns="0" tIns="0" rIns="0" bIns="0" rtlCol="0" anchor="t">
              <a:spAutoFit/>
            </a:bodyPr>
            <a:lstStyle/>
            <a:p>
              <a:pPr algn="r">
                <a:lnSpc>
                  <a:spcPts val="2520"/>
                </a:lnSpc>
              </a:pPr>
              <a:r>
                <a:rPr lang="en-US" sz="1800" dirty="0">
                  <a:solidFill>
                    <a:srgbClr val="F9FCFF"/>
                  </a:solidFill>
                  <a:latin typeface="Open Sans"/>
                </a:rPr>
                <a:t>Médéric PEPIN CPNE/ Circonscription de Rémire-Montjoly Matoury / </a:t>
              </a:r>
              <a:r>
                <a:rPr lang="en-US" dirty="0">
                  <a:solidFill>
                    <a:srgbClr val="F9FCFF"/>
                  </a:solidFill>
                  <a:latin typeface="Open Sans"/>
                </a:rPr>
                <a:t>30</a:t>
              </a:r>
              <a:r>
                <a:rPr lang="en-US" sz="1800" dirty="0">
                  <a:solidFill>
                    <a:srgbClr val="F9FCFF"/>
                  </a:solidFill>
                  <a:latin typeface="Open Sans"/>
                </a:rPr>
                <a:t> 01 2020</a:t>
              </a:r>
            </a:p>
          </p:txBody>
        </p:sp>
      </p:grpSp>
      <p:sp>
        <p:nvSpPr>
          <p:cNvPr id="12" name="ZoneTexte 11">
            <a:extLst>
              <a:ext uri="{FF2B5EF4-FFF2-40B4-BE49-F238E27FC236}">
                <a16:creationId xmlns:a16="http://schemas.microsoft.com/office/drawing/2014/main" id="{24B90B25-56E8-49F9-A027-2111D3DE50AC}"/>
              </a:ext>
            </a:extLst>
          </p:cNvPr>
          <p:cNvSpPr txBox="1"/>
          <p:nvPr/>
        </p:nvSpPr>
        <p:spPr>
          <a:xfrm>
            <a:off x="32546" y="1459097"/>
            <a:ext cx="10300339" cy="584775"/>
          </a:xfrm>
          <a:prstGeom prst="rect">
            <a:avLst/>
          </a:prstGeom>
          <a:noFill/>
        </p:spPr>
        <p:txBody>
          <a:bodyPr wrap="square" rtlCol="0">
            <a:spAutoFit/>
          </a:bodyPr>
          <a:lstStyle/>
          <a:p>
            <a:r>
              <a:rPr lang="fr-FR" sz="3200" dirty="0"/>
              <a:t>Etalonnage: 2 mots par mois ( entre le CE1 et le CE2 )</a:t>
            </a:r>
          </a:p>
        </p:txBody>
      </p:sp>
      <p:sp>
        <p:nvSpPr>
          <p:cNvPr id="15" name="ZoneTexte 14">
            <a:extLst>
              <a:ext uri="{FF2B5EF4-FFF2-40B4-BE49-F238E27FC236}">
                <a16:creationId xmlns:a16="http://schemas.microsoft.com/office/drawing/2014/main" id="{C28F9628-BE89-40FE-A70F-C687B45853A2}"/>
              </a:ext>
            </a:extLst>
          </p:cNvPr>
          <p:cNvSpPr txBox="1"/>
          <p:nvPr/>
        </p:nvSpPr>
        <p:spPr>
          <a:xfrm>
            <a:off x="8382000" y="119378"/>
            <a:ext cx="10300339" cy="584775"/>
          </a:xfrm>
          <a:prstGeom prst="rect">
            <a:avLst/>
          </a:prstGeom>
          <a:noFill/>
        </p:spPr>
        <p:txBody>
          <a:bodyPr wrap="square" rtlCol="0">
            <a:spAutoFit/>
          </a:bodyPr>
          <a:lstStyle/>
          <a:p>
            <a:r>
              <a:rPr lang="fr-FR" sz="3200" dirty="0"/>
              <a:t>Etalonnage: 1 mot par mois ( entre le CM1 et la 5ème )</a:t>
            </a:r>
          </a:p>
        </p:txBody>
      </p:sp>
      <p:sp>
        <p:nvSpPr>
          <p:cNvPr id="13" name="Flèche : droite 12">
            <a:extLst>
              <a:ext uri="{FF2B5EF4-FFF2-40B4-BE49-F238E27FC236}">
                <a16:creationId xmlns:a16="http://schemas.microsoft.com/office/drawing/2014/main" id="{8D805A25-2835-492F-9730-D6832F9EB8BC}"/>
              </a:ext>
            </a:extLst>
          </p:cNvPr>
          <p:cNvSpPr/>
          <p:nvPr/>
        </p:nvSpPr>
        <p:spPr>
          <a:xfrm>
            <a:off x="1116518" y="3561964"/>
            <a:ext cx="15418882" cy="758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a:extLst>
              <a:ext uri="{FF2B5EF4-FFF2-40B4-BE49-F238E27FC236}">
                <a16:creationId xmlns:a16="http://schemas.microsoft.com/office/drawing/2014/main" id="{D113D25D-2C8F-4D66-BE19-77C9AA2D915A}"/>
              </a:ext>
            </a:extLst>
          </p:cNvPr>
          <p:cNvPicPr>
            <a:picLocks noChangeAspect="1"/>
          </p:cNvPicPr>
          <p:nvPr/>
        </p:nvPicPr>
        <p:blipFill>
          <a:blip r:embed="rId5"/>
          <a:stretch>
            <a:fillRect/>
          </a:stretch>
        </p:blipFill>
        <p:spPr>
          <a:xfrm>
            <a:off x="1116517" y="4569571"/>
            <a:ext cx="3783487" cy="4506646"/>
          </a:xfrm>
          <a:prstGeom prst="rect">
            <a:avLst/>
          </a:prstGeom>
        </p:spPr>
      </p:pic>
      <p:sp>
        <p:nvSpPr>
          <p:cNvPr id="14" name="ZoneTexte 13">
            <a:extLst>
              <a:ext uri="{FF2B5EF4-FFF2-40B4-BE49-F238E27FC236}">
                <a16:creationId xmlns:a16="http://schemas.microsoft.com/office/drawing/2014/main" id="{1A253EF8-8668-4197-AA2B-FFED0FE8B76E}"/>
              </a:ext>
            </a:extLst>
          </p:cNvPr>
          <p:cNvSpPr txBox="1"/>
          <p:nvPr/>
        </p:nvSpPr>
        <p:spPr>
          <a:xfrm>
            <a:off x="1676400" y="3040910"/>
            <a:ext cx="1931482" cy="461665"/>
          </a:xfrm>
          <a:prstGeom prst="rect">
            <a:avLst/>
          </a:prstGeom>
          <a:noFill/>
        </p:spPr>
        <p:txBody>
          <a:bodyPr wrap="square" rtlCol="0">
            <a:spAutoFit/>
          </a:bodyPr>
          <a:lstStyle/>
          <a:p>
            <a:r>
              <a:rPr lang="fr-FR" sz="2400" dirty="0"/>
              <a:t>Janvier</a:t>
            </a:r>
          </a:p>
        </p:txBody>
      </p:sp>
      <p:pic>
        <p:nvPicPr>
          <p:cNvPr id="20" name="Image 19">
            <a:extLst>
              <a:ext uri="{FF2B5EF4-FFF2-40B4-BE49-F238E27FC236}">
                <a16:creationId xmlns:a16="http://schemas.microsoft.com/office/drawing/2014/main" id="{D8F10997-1EAD-41D7-B86A-5686CA966D16}"/>
              </a:ext>
            </a:extLst>
          </p:cNvPr>
          <p:cNvPicPr>
            <a:picLocks noChangeAspect="1"/>
          </p:cNvPicPr>
          <p:nvPr/>
        </p:nvPicPr>
        <p:blipFill>
          <a:blip r:embed="rId6"/>
          <a:stretch>
            <a:fillRect/>
          </a:stretch>
        </p:blipFill>
        <p:spPr>
          <a:xfrm>
            <a:off x="12807978" y="4601638"/>
            <a:ext cx="4017180" cy="4638275"/>
          </a:xfrm>
          <a:prstGeom prst="rect">
            <a:avLst/>
          </a:prstGeom>
        </p:spPr>
      </p:pic>
      <p:sp>
        <p:nvSpPr>
          <p:cNvPr id="16" name="ZoneTexte 15">
            <a:extLst>
              <a:ext uri="{FF2B5EF4-FFF2-40B4-BE49-F238E27FC236}">
                <a16:creationId xmlns:a16="http://schemas.microsoft.com/office/drawing/2014/main" id="{A40F4489-C81E-4809-B20C-D823B9740D74}"/>
              </a:ext>
            </a:extLst>
          </p:cNvPr>
          <p:cNvSpPr txBox="1"/>
          <p:nvPr/>
        </p:nvSpPr>
        <p:spPr>
          <a:xfrm>
            <a:off x="14349872" y="3039072"/>
            <a:ext cx="1931482" cy="461665"/>
          </a:xfrm>
          <a:prstGeom prst="rect">
            <a:avLst/>
          </a:prstGeom>
          <a:noFill/>
        </p:spPr>
        <p:txBody>
          <a:bodyPr wrap="square" rtlCol="0">
            <a:spAutoFit/>
          </a:bodyPr>
          <a:lstStyle/>
          <a:p>
            <a:r>
              <a:rPr lang="fr-FR" sz="2400" dirty="0"/>
              <a:t>Juin</a:t>
            </a:r>
          </a:p>
        </p:txBody>
      </p:sp>
      <p:sp>
        <p:nvSpPr>
          <p:cNvPr id="21" name="ZoneTexte 20">
            <a:extLst>
              <a:ext uri="{FF2B5EF4-FFF2-40B4-BE49-F238E27FC236}">
                <a16:creationId xmlns:a16="http://schemas.microsoft.com/office/drawing/2014/main" id="{A59114ED-191E-45FA-8BC4-54281CB9C5F6}"/>
              </a:ext>
            </a:extLst>
          </p:cNvPr>
          <p:cNvSpPr txBox="1"/>
          <p:nvPr/>
        </p:nvSpPr>
        <p:spPr>
          <a:xfrm>
            <a:off x="1676400" y="2490548"/>
            <a:ext cx="1931482" cy="369332"/>
          </a:xfrm>
          <a:prstGeom prst="rect">
            <a:avLst/>
          </a:prstGeom>
          <a:noFill/>
        </p:spPr>
        <p:txBody>
          <a:bodyPr wrap="square" rtlCol="0">
            <a:spAutoFit/>
          </a:bodyPr>
          <a:lstStyle/>
          <a:p>
            <a:r>
              <a:rPr lang="fr-FR" dirty="0"/>
              <a:t>MCLM= 68</a:t>
            </a:r>
          </a:p>
        </p:txBody>
      </p:sp>
      <p:cxnSp>
        <p:nvCxnSpPr>
          <p:cNvPr id="23" name="Connecteur droit avec flèche 22">
            <a:extLst>
              <a:ext uri="{FF2B5EF4-FFF2-40B4-BE49-F238E27FC236}">
                <a16:creationId xmlns:a16="http://schemas.microsoft.com/office/drawing/2014/main" id="{C691731E-482B-4F2E-8C0A-3B5F65AAD59A}"/>
              </a:ext>
            </a:extLst>
          </p:cNvPr>
          <p:cNvCxnSpPr/>
          <p:nvPr/>
        </p:nvCxnSpPr>
        <p:spPr>
          <a:xfrm>
            <a:off x="5182715" y="2043872"/>
            <a:ext cx="1065685" cy="14568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0FFD0320-D718-482A-A156-53B05187E6D1}"/>
              </a:ext>
            </a:extLst>
          </p:cNvPr>
          <p:cNvSpPr txBox="1"/>
          <p:nvPr/>
        </p:nvSpPr>
        <p:spPr>
          <a:xfrm>
            <a:off x="13672710" y="2529055"/>
            <a:ext cx="3152447" cy="461665"/>
          </a:xfrm>
          <a:prstGeom prst="rect">
            <a:avLst/>
          </a:prstGeom>
          <a:noFill/>
        </p:spPr>
        <p:txBody>
          <a:bodyPr wrap="square" rtlCol="0">
            <a:spAutoFit/>
          </a:bodyPr>
          <a:lstStyle/>
          <a:p>
            <a:r>
              <a:rPr lang="fr-FR" sz="2400" dirty="0"/>
              <a:t>MCLM 68+10= 78</a:t>
            </a:r>
          </a:p>
        </p:txBody>
      </p:sp>
      <p:sp>
        <p:nvSpPr>
          <p:cNvPr id="25" name="ZoneTexte 24">
            <a:extLst>
              <a:ext uri="{FF2B5EF4-FFF2-40B4-BE49-F238E27FC236}">
                <a16:creationId xmlns:a16="http://schemas.microsoft.com/office/drawing/2014/main" id="{E1D3CE5A-BF0C-4150-B4B3-994B375B025C}"/>
              </a:ext>
            </a:extLst>
          </p:cNvPr>
          <p:cNvSpPr txBox="1"/>
          <p:nvPr/>
        </p:nvSpPr>
        <p:spPr>
          <a:xfrm>
            <a:off x="7353154" y="2898386"/>
            <a:ext cx="3152447" cy="461665"/>
          </a:xfrm>
          <a:prstGeom prst="rect">
            <a:avLst/>
          </a:prstGeom>
          <a:noFill/>
        </p:spPr>
        <p:txBody>
          <a:bodyPr wrap="square" rtlCol="0">
            <a:spAutoFit/>
          </a:bodyPr>
          <a:lstStyle/>
          <a:p>
            <a:r>
              <a:rPr lang="fr-FR" sz="2400" dirty="0"/>
              <a:t>5 mois donc 5x2= 10</a:t>
            </a:r>
          </a:p>
        </p:txBody>
      </p:sp>
    </p:spTree>
    <p:extLst>
      <p:ext uri="{BB962C8B-B14F-4D97-AF65-F5344CB8AC3E}">
        <p14:creationId xmlns:p14="http://schemas.microsoft.com/office/powerpoint/2010/main" val="15352624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blip>
          <a:srcRect t="8910" b="8910"/>
          <a:stretch>
            <a:fillRect/>
          </a:stretch>
        </p:blipFill>
        <p:spPr>
          <a:xfrm>
            <a:off x="34323" y="-34727"/>
            <a:ext cx="17628389" cy="9613343"/>
          </a:xfrm>
          <a:prstGeom prst="rect">
            <a:avLst/>
          </a:prstGeom>
        </p:spPr>
      </p:pic>
      <p:grpSp>
        <p:nvGrpSpPr>
          <p:cNvPr id="3" name="Group 3"/>
          <p:cNvGrpSpPr/>
          <p:nvPr/>
        </p:nvGrpSpPr>
        <p:grpSpPr>
          <a:xfrm>
            <a:off x="984352" y="8640459"/>
            <a:ext cx="7239000" cy="2796753"/>
            <a:chOff x="0" y="0"/>
            <a:chExt cx="16840592" cy="4460599"/>
          </a:xfrm>
        </p:grpSpPr>
        <p:sp>
          <p:nvSpPr>
            <p:cNvPr id="4" name="TextBox 4"/>
            <p:cNvSpPr txBox="1"/>
            <p:nvPr/>
          </p:nvSpPr>
          <p:spPr>
            <a:xfrm>
              <a:off x="0" y="3975459"/>
              <a:ext cx="16840592" cy="485140"/>
            </a:xfrm>
            <a:prstGeom prst="rect">
              <a:avLst/>
            </a:prstGeom>
          </p:spPr>
          <p:txBody>
            <a:bodyPr lIns="0" tIns="0" rIns="0" bIns="0" rtlCol="0" anchor="t">
              <a:spAutoFit/>
            </a:bodyPr>
            <a:lstStyle/>
            <a:p>
              <a:pPr algn="ctr">
                <a:lnSpc>
                  <a:spcPts val="3045"/>
                </a:lnSpc>
              </a:pPr>
              <a:endParaRPr lang="en-US" sz="2175" dirty="0">
                <a:solidFill>
                  <a:srgbClr val="273755"/>
                </a:solidFill>
                <a:latin typeface="Open Sans"/>
              </a:endParaRPr>
            </a:p>
          </p:txBody>
        </p:sp>
        <p:sp>
          <p:nvSpPr>
            <p:cNvPr id="5" name="AutoShape 5"/>
            <p:cNvSpPr/>
            <p:nvPr/>
          </p:nvSpPr>
          <p:spPr>
            <a:xfrm>
              <a:off x="5695882" y="2972436"/>
              <a:ext cx="5448828" cy="244551"/>
            </a:xfrm>
            <a:prstGeom prst="rect">
              <a:avLst/>
            </a:prstGeom>
            <a:solidFill>
              <a:srgbClr val="F9FCFF"/>
            </a:solidFill>
          </p:spPr>
        </p:sp>
        <p:pic>
          <p:nvPicPr>
            <p:cNvPr id="6" name="Picture 6"/>
            <p:cNvPicPr>
              <a:picLocks noChangeAspect="1"/>
            </p:cNvPicPr>
            <p:nvPr/>
          </p:nvPicPr>
          <p:blipFill>
            <a:blip r:embed="rId3"/>
            <a:srcRect/>
            <a:stretch>
              <a:fillRect/>
            </a:stretch>
          </p:blipFill>
          <p:spPr>
            <a:xfrm>
              <a:off x="7432339" y="0"/>
              <a:ext cx="871908" cy="2109455"/>
            </a:xfrm>
            <a:prstGeom prst="rect">
              <a:avLst/>
            </a:prstGeom>
          </p:spPr>
        </p:pic>
        <p:pic>
          <p:nvPicPr>
            <p:cNvPr id="7" name="Picture 7"/>
            <p:cNvPicPr>
              <a:picLocks noChangeAspect="1"/>
            </p:cNvPicPr>
            <p:nvPr/>
          </p:nvPicPr>
          <p:blipFill>
            <a:blip r:embed="rId4"/>
            <a:srcRect/>
            <a:stretch>
              <a:fillRect/>
            </a:stretch>
          </p:blipFill>
          <p:spPr>
            <a:xfrm>
              <a:off x="8451968" y="0"/>
              <a:ext cx="956286" cy="2109455"/>
            </a:xfrm>
            <a:prstGeom prst="rect">
              <a:avLst/>
            </a:prstGeom>
          </p:spPr>
        </p:pic>
      </p:grpSp>
      <p:grpSp>
        <p:nvGrpSpPr>
          <p:cNvPr id="8" name="Group 8"/>
          <p:cNvGrpSpPr/>
          <p:nvPr/>
        </p:nvGrpSpPr>
        <p:grpSpPr>
          <a:xfrm>
            <a:off x="-1" y="9239913"/>
            <a:ext cx="18288001" cy="1405661"/>
            <a:chOff x="0" y="0"/>
            <a:chExt cx="25311739" cy="1874214"/>
          </a:xfrm>
        </p:grpSpPr>
        <p:sp>
          <p:nvSpPr>
            <p:cNvPr id="9" name="AutoShape 9"/>
            <p:cNvSpPr/>
            <p:nvPr/>
          </p:nvSpPr>
          <p:spPr>
            <a:xfrm>
              <a:off x="0" y="0"/>
              <a:ext cx="25311739" cy="1874214"/>
            </a:xfrm>
            <a:prstGeom prst="rect">
              <a:avLst/>
            </a:prstGeom>
            <a:solidFill>
              <a:srgbClr val="8AABCA"/>
            </a:solidFill>
          </p:spPr>
        </p:sp>
        <p:sp>
          <p:nvSpPr>
            <p:cNvPr id="10" name="TextBox 10"/>
            <p:cNvSpPr txBox="1"/>
            <p:nvPr/>
          </p:nvSpPr>
          <p:spPr>
            <a:xfrm>
              <a:off x="5787539" y="446985"/>
              <a:ext cx="17978868" cy="400109"/>
            </a:xfrm>
            <a:prstGeom prst="rect">
              <a:avLst/>
            </a:prstGeom>
          </p:spPr>
          <p:txBody>
            <a:bodyPr lIns="0" tIns="0" rIns="0" bIns="0" rtlCol="0" anchor="t">
              <a:spAutoFit/>
            </a:bodyPr>
            <a:lstStyle/>
            <a:p>
              <a:pPr algn="r">
                <a:lnSpc>
                  <a:spcPts val="2520"/>
                </a:lnSpc>
              </a:pPr>
              <a:r>
                <a:rPr lang="en-US" sz="1800" dirty="0">
                  <a:solidFill>
                    <a:srgbClr val="F9FCFF"/>
                  </a:solidFill>
                  <a:latin typeface="Open Sans"/>
                </a:rPr>
                <a:t>Médéric PEPIN/ Circonscription de Rémire-Montjoly Matoury / </a:t>
              </a:r>
              <a:r>
                <a:rPr lang="en-US" dirty="0">
                  <a:solidFill>
                    <a:srgbClr val="F9FCFF"/>
                  </a:solidFill>
                  <a:latin typeface="Open Sans"/>
                </a:rPr>
                <a:t>30</a:t>
              </a:r>
              <a:r>
                <a:rPr lang="en-US" sz="1800" dirty="0">
                  <a:solidFill>
                    <a:srgbClr val="F9FCFF"/>
                  </a:solidFill>
                  <a:latin typeface="Open Sans"/>
                </a:rPr>
                <a:t> </a:t>
              </a:r>
              <a:r>
                <a:rPr lang="en-US" dirty="0">
                  <a:solidFill>
                    <a:srgbClr val="F9FCFF"/>
                  </a:solidFill>
                  <a:latin typeface="Open Sans"/>
                </a:rPr>
                <a:t>janvier</a:t>
              </a:r>
              <a:r>
                <a:rPr lang="en-US" sz="1800" dirty="0">
                  <a:solidFill>
                    <a:srgbClr val="F9FCFF"/>
                  </a:solidFill>
                  <a:latin typeface="Open Sans"/>
                </a:rPr>
                <a:t> 2020</a:t>
              </a:r>
            </a:p>
          </p:txBody>
        </p:sp>
      </p:grpSp>
      <p:pic>
        <p:nvPicPr>
          <p:cNvPr id="14" name="Image 13">
            <a:extLst>
              <a:ext uri="{FF2B5EF4-FFF2-40B4-BE49-F238E27FC236}">
                <a16:creationId xmlns:a16="http://schemas.microsoft.com/office/drawing/2014/main" id="{F2969E6F-565B-439D-8A97-9D0173ABCB0C}"/>
              </a:ext>
            </a:extLst>
          </p:cNvPr>
          <p:cNvPicPr>
            <a:picLocks noChangeAspect="1"/>
          </p:cNvPicPr>
          <p:nvPr/>
        </p:nvPicPr>
        <p:blipFill>
          <a:blip r:embed="rId5"/>
          <a:stretch>
            <a:fillRect/>
          </a:stretch>
        </p:blipFill>
        <p:spPr>
          <a:xfrm>
            <a:off x="518236" y="1919844"/>
            <a:ext cx="8089040" cy="5682266"/>
          </a:xfrm>
          <a:prstGeom prst="rect">
            <a:avLst/>
          </a:prstGeom>
        </p:spPr>
      </p:pic>
      <p:sp>
        <p:nvSpPr>
          <p:cNvPr id="15" name="ZoneTexte 14">
            <a:extLst>
              <a:ext uri="{FF2B5EF4-FFF2-40B4-BE49-F238E27FC236}">
                <a16:creationId xmlns:a16="http://schemas.microsoft.com/office/drawing/2014/main" id="{10C4EBC9-CA3E-481C-9157-66F4264C0B5E}"/>
              </a:ext>
            </a:extLst>
          </p:cNvPr>
          <p:cNvSpPr txBox="1"/>
          <p:nvPr/>
        </p:nvSpPr>
        <p:spPr>
          <a:xfrm>
            <a:off x="144543" y="339052"/>
            <a:ext cx="3657600" cy="923330"/>
          </a:xfrm>
          <a:prstGeom prst="rect">
            <a:avLst/>
          </a:prstGeom>
          <a:noFill/>
        </p:spPr>
        <p:txBody>
          <a:bodyPr wrap="square" rtlCol="0">
            <a:spAutoFit/>
          </a:bodyPr>
          <a:lstStyle/>
          <a:p>
            <a:r>
              <a:rPr lang="fr-FR" dirty="0"/>
              <a:t>ADRIEN EN JANVIER</a:t>
            </a:r>
          </a:p>
          <a:p>
            <a:r>
              <a:rPr lang="fr-FR" dirty="0"/>
              <a:t>      MCLM 37</a:t>
            </a:r>
          </a:p>
          <a:p>
            <a:r>
              <a:rPr lang="fr-FR" dirty="0"/>
              <a:t>          CE1</a:t>
            </a:r>
          </a:p>
        </p:txBody>
      </p:sp>
      <p:cxnSp>
        <p:nvCxnSpPr>
          <p:cNvPr id="17" name="Connecteur droit avec flèche 16">
            <a:extLst>
              <a:ext uri="{FF2B5EF4-FFF2-40B4-BE49-F238E27FC236}">
                <a16:creationId xmlns:a16="http://schemas.microsoft.com/office/drawing/2014/main" id="{13E3BB99-947C-4C2A-BE38-E8DF60163EEF}"/>
              </a:ext>
            </a:extLst>
          </p:cNvPr>
          <p:cNvCxnSpPr>
            <a:cxnSpLocks/>
          </p:cNvCxnSpPr>
          <p:nvPr/>
        </p:nvCxnSpPr>
        <p:spPr>
          <a:xfrm>
            <a:off x="984352" y="1262382"/>
            <a:ext cx="1454048" cy="57814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Image 17">
            <a:extLst>
              <a:ext uri="{FF2B5EF4-FFF2-40B4-BE49-F238E27FC236}">
                <a16:creationId xmlns:a16="http://schemas.microsoft.com/office/drawing/2014/main" id="{6CDAA06C-26A1-4471-8949-8E6C5ED9DBC9}"/>
              </a:ext>
            </a:extLst>
          </p:cNvPr>
          <p:cNvPicPr>
            <a:picLocks noChangeAspect="1"/>
          </p:cNvPicPr>
          <p:nvPr/>
        </p:nvPicPr>
        <p:blipFill>
          <a:blip r:embed="rId6"/>
          <a:stretch>
            <a:fillRect/>
          </a:stretch>
        </p:blipFill>
        <p:spPr>
          <a:xfrm>
            <a:off x="9073392" y="1873110"/>
            <a:ext cx="8886159" cy="5618957"/>
          </a:xfrm>
          <a:prstGeom prst="rect">
            <a:avLst/>
          </a:prstGeom>
        </p:spPr>
      </p:pic>
      <p:sp>
        <p:nvSpPr>
          <p:cNvPr id="20" name="ZoneTexte 19">
            <a:extLst>
              <a:ext uri="{FF2B5EF4-FFF2-40B4-BE49-F238E27FC236}">
                <a16:creationId xmlns:a16="http://schemas.microsoft.com/office/drawing/2014/main" id="{1DA1511A-234D-4522-83EC-4C2EE5CB2F21}"/>
              </a:ext>
            </a:extLst>
          </p:cNvPr>
          <p:cNvSpPr txBox="1"/>
          <p:nvPr/>
        </p:nvSpPr>
        <p:spPr>
          <a:xfrm>
            <a:off x="11811000" y="74700"/>
            <a:ext cx="3657600" cy="646331"/>
          </a:xfrm>
          <a:prstGeom prst="rect">
            <a:avLst/>
          </a:prstGeom>
          <a:noFill/>
        </p:spPr>
        <p:txBody>
          <a:bodyPr wrap="square" rtlCol="0">
            <a:spAutoFit/>
          </a:bodyPr>
          <a:lstStyle/>
          <a:p>
            <a:r>
              <a:rPr lang="fr-FR" dirty="0"/>
              <a:t>ADRIEN EN AVRIL</a:t>
            </a:r>
          </a:p>
          <a:p>
            <a:r>
              <a:rPr lang="fr-FR" dirty="0"/>
              <a:t>      MCLM 56</a:t>
            </a:r>
          </a:p>
        </p:txBody>
      </p:sp>
      <p:cxnSp>
        <p:nvCxnSpPr>
          <p:cNvPr id="27" name="Connecteur droit avec flèche 26">
            <a:extLst>
              <a:ext uri="{FF2B5EF4-FFF2-40B4-BE49-F238E27FC236}">
                <a16:creationId xmlns:a16="http://schemas.microsoft.com/office/drawing/2014/main" id="{B721BC70-144D-446A-AB9F-3A028715546E}"/>
              </a:ext>
            </a:extLst>
          </p:cNvPr>
          <p:cNvCxnSpPr/>
          <p:nvPr/>
        </p:nvCxnSpPr>
        <p:spPr>
          <a:xfrm flipH="1">
            <a:off x="11811000" y="721031"/>
            <a:ext cx="1066800" cy="49558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6348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blip>
          <a:srcRect t="8910" b="8910"/>
          <a:stretch>
            <a:fillRect/>
          </a:stretch>
        </p:blipFill>
        <p:spPr>
          <a:xfrm>
            <a:off x="329806" y="336829"/>
            <a:ext cx="17628389" cy="9613343"/>
          </a:xfrm>
          <a:prstGeom prst="rect">
            <a:avLst/>
          </a:prstGeom>
        </p:spPr>
      </p:pic>
      <p:grpSp>
        <p:nvGrpSpPr>
          <p:cNvPr id="8" name="Group 8"/>
          <p:cNvGrpSpPr/>
          <p:nvPr/>
        </p:nvGrpSpPr>
        <p:grpSpPr>
          <a:xfrm>
            <a:off x="-1" y="9239914"/>
            <a:ext cx="18288001" cy="710258"/>
            <a:chOff x="0" y="0"/>
            <a:chExt cx="25311739" cy="1874214"/>
          </a:xfrm>
        </p:grpSpPr>
        <p:sp>
          <p:nvSpPr>
            <p:cNvPr id="9" name="AutoShape 9"/>
            <p:cNvSpPr/>
            <p:nvPr/>
          </p:nvSpPr>
          <p:spPr>
            <a:xfrm>
              <a:off x="0" y="0"/>
              <a:ext cx="25311739" cy="1874214"/>
            </a:xfrm>
            <a:prstGeom prst="rect">
              <a:avLst/>
            </a:prstGeom>
            <a:solidFill>
              <a:srgbClr val="8AABCA"/>
            </a:solidFill>
          </p:spPr>
        </p:sp>
        <p:sp>
          <p:nvSpPr>
            <p:cNvPr id="10" name="TextBox 10"/>
            <p:cNvSpPr txBox="1"/>
            <p:nvPr/>
          </p:nvSpPr>
          <p:spPr>
            <a:xfrm>
              <a:off x="5787539" y="446985"/>
              <a:ext cx="17978868" cy="400109"/>
            </a:xfrm>
            <a:prstGeom prst="rect">
              <a:avLst/>
            </a:prstGeom>
          </p:spPr>
          <p:txBody>
            <a:bodyPr lIns="0" tIns="0" rIns="0" bIns="0" rtlCol="0" anchor="t">
              <a:spAutoFit/>
            </a:bodyPr>
            <a:lstStyle/>
            <a:p>
              <a:pPr algn="r">
                <a:lnSpc>
                  <a:spcPts val="2520"/>
                </a:lnSpc>
              </a:pPr>
              <a:r>
                <a:rPr lang="en-US" sz="1800" dirty="0">
                  <a:solidFill>
                    <a:srgbClr val="F9FCFF"/>
                  </a:solidFill>
                  <a:latin typeface="Open Sans"/>
                </a:rPr>
                <a:t>Circonscription de Rémire-Montjoly Matoury / </a:t>
              </a:r>
              <a:r>
                <a:rPr lang="en-US" dirty="0">
                  <a:solidFill>
                    <a:srgbClr val="F9FCFF"/>
                  </a:solidFill>
                  <a:latin typeface="Open Sans"/>
                </a:rPr>
                <a:t>30</a:t>
              </a:r>
              <a:r>
                <a:rPr lang="en-US" sz="1800" dirty="0">
                  <a:solidFill>
                    <a:srgbClr val="F9FCFF"/>
                  </a:solidFill>
                  <a:latin typeface="Open Sans"/>
                </a:rPr>
                <a:t> 01 2020</a:t>
              </a:r>
            </a:p>
          </p:txBody>
        </p:sp>
      </p:grpSp>
      <p:pic>
        <p:nvPicPr>
          <p:cNvPr id="16" name="Image 15">
            <a:extLst>
              <a:ext uri="{FF2B5EF4-FFF2-40B4-BE49-F238E27FC236}">
                <a16:creationId xmlns:a16="http://schemas.microsoft.com/office/drawing/2014/main" id="{DC6D9B21-E02A-4591-9E6A-6D2CCDC78A41}"/>
              </a:ext>
            </a:extLst>
          </p:cNvPr>
          <p:cNvPicPr>
            <a:picLocks noChangeAspect="1"/>
          </p:cNvPicPr>
          <p:nvPr/>
        </p:nvPicPr>
        <p:blipFill>
          <a:blip r:embed="rId3"/>
          <a:stretch>
            <a:fillRect/>
          </a:stretch>
        </p:blipFill>
        <p:spPr>
          <a:xfrm>
            <a:off x="1955601" y="467810"/>
            <a:ext cx="14376795" cy="897297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blip>
          <a:srcRect t="8910" b="8910"/>
          <a:stretch>
            <a:fillRect/>
          </a:stretch>
        </p:blipFill>
        <p:spPr>
          <a:xfrm>
            <a:off x="329806" y="336829"/>
            <a:ext cx="17628389" cy="9613343"/>
          </a:xfrm>
          <a:prstGeom prst="rect">
            <a:avLst/>
          </a:prstGeom>
        </p:spPr>
      </p:pic>
      <p:grpSp>
        <p:nvGrpSpPr>
          <p:cNvPr id="8" name="Group 8"/>
          <p:cNvGrpSpPr/>
          <p:nvPr/>
        </p:nvGrpSpPr>
        <p:grpSpPr>
          <a:xfrm>
            <a:off x="-1" y="9239914"/>
            <a:ext cx="18288001" cy="710258"/>
            <a:chOff x="0" y="0"/>
            <a:chExt cx="25311739" cy="1874214"/>
          </a:xfrm>
        </p:grpSpPr>
        <p:sp>
          <p:nvSpPr>
            <p:cNvPr id="9" name="AutoShape 9"/>
            <p:cNvSpPr/>
            <p:nvPr/>
          </p:nvSpPr>
          <p:spPr>
            <a:xfrm>
              <a:off x="0" y="0"/>
              <a:ext cx="25311739" cy="1874214"/>
            </a:xfrm>
            <a:prstGeom prst="rect">
              <a:avLst/>
            </a:prstGeom>
            <a:solidFill>
              <a:srgbClr val="8AABCA"/>
            </a:solidFill>
          </p:spPr>
        </p:sp>
        <p:sp>
          <p:nvSpPr>
            <p:cNvPr id="10" name="TextBox 10"/>
            <p:cNvSpPr txBox="1"/>
            <p:nvPr/>
          </p:nvSpPr>
          <p:spPr>
            <a:xfrm>
              <a:off x="5787539" y="446985"/>
              <a:ext cx="17978868" cy="400109"/>
            </a:xfrm>
            <a:prstGeom prst="rect">
              <a:avLst/>
            </a:prstGeom>
          </p:spPr>
          <p:txBody>
            <a:bodyPr lIns="0" tIns="0" rIns="0" bIns="0" rtlCol="0" anchor="t">
              <a:spAutoFit/>
            </a:bodyPr>
            <a:lstStyle/>
            <a:p>
              <a:pPr algn="r">
                <a:lnSpc>
                  <a:spcPts val="2520"/>
                </a:lnSpc>
              </a:pPr>
              <a:r>
                <a:rPr lang="en-US" sz="1800" dirty="0">
                  <a:solidFill>
                    <a:srgbClr val="F9FCFF"/>
                  </a:solidFill>
                  <a:latin typeface="Open Sans"/>
                </a:rPr>
                <a:t>Circonscription de Rémire-Montjoly Matoury / </a:t>
              </a:r>
              <a:r>
                <a:rPr lang="en-US" dirty="0">
                  <a:solidFill>
                    <a:srgbClr val="F9FCFF"/>
                  </a:solidFill>
                  <a:latin typeface="Open Sans"/>
                </a:rPr>
                <a:t>30</a:t>
              </a:r>
              <a:r>
                <a:rPr lang="en-US" sz="1800" dirty="0">
                  <a:solidFill>
                    <a:srgbClr val="F9FCFF"/>
                  </a:solidFill>
                  <a:latin typeface="Open Sans"/>
                </a:rPr>
                <a:t> 01 2020</a:t>
              </a:r>
            </a:p>
          </p:txBody>
        </p:sp>
      </p:grpSp>
      <p:pic>
        <p:nvPicPr>
          <p:cNvPr id="11" name="Image 10">
            <a:extLst>
              <a:ext uri="{FF2B5EF4-FFF2-40B4-BE49-F238E27FC236}">
                <a16:creationId xmlns:a16="http://schemas.microsoft.com/office/drawing/2014/main" id="{6E6BED78-5831-4A8E-A070-4B5AB7140ACA}"/>
              </a:ext>
            </a:extLst>
          </p:cNvPr>
          <p:cNvPicPr/>
          <p:nvPr/>
        </p:nvPicPr>
        <p:blipFill>
          <a:blip r:embed="rId3"/>
          <a:stretch>
            <a:fillRect/>
          </a:stretch>
        </p:blipFill>
        <p:spPr>
          <a:xfrm>
            <a:off x="329805" y="571499"/>
            <a:ext cx="17628389" cy="8668415"/>
          </a:xfrm>
          <a:prstGeom prst="rect">
            <a:avLst/>
          </a:prstGeom>
        </p:spPr>
      </p:pic>
      <p:sp>
        <p:nvSpPr>
          <p:cNvPr id="3" name="Rectangle 2">
            <a:extLst>
              <a:ext uri="{FF2B5EF4-FFF2-40B4-BE49-F238E27FC236}">
                <a16:creationId xmlns:a16="http://schemas.microsoft.com/office/drawing/2014/main" id="{11EF9BB6-661A-4530-B624-806F7AE3BFB2}"/>
              </a:ext>
            </a:extLst>
          </p:cNvPr>
          <p:cNvSpPr/>
          <p:nvPr/>
        </p:nvSpPr>
        <p:spPr>
          <a:xfrm>
            <a:off x="9296400" y="1409700"/>
            <a:ext cx="3048000" cy="1905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8126439F-C8C1-4DB4-8DA0-D38DE9DFEE85}"/>
              </a:ext>
            </a:extLst>
          </p:cNvPr>
          <p:cNvSpPr/>
          <p:nvPr/>
        </p:nvSpPr>
        <p:spPr>
          <a:xfrm>
            <a:off x="9296400" y="7429500"/>
            <a:ext cx="81534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51919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blip>
          <a:srcRect t="8910" b="8910"/>
          <a:stretch>
            <a:fillRect/>
          </a:stretch>
        </p:blipFill>
        <p:spPr>
          <a:xfrm>
            <a:off x="329806" y="336829"/>
            <a:ext cx="17628389" cy="9613343"/>
          </a:xfrm>
          <a:prstGeom prst="rect">
            <a:avLst/>
          </a:prstGeom>
        </p:spPr>
      </p:pic>
      <p:grpSp>
        <p:nvGrpSpPr>
          <p:cNvPr id="8" name="Group 8"/>
          <p:cNvGrpSpPr/>
          <p:nvPr/>
        </p:nvGrpSpPr>
        <p:grpSpPr>
          <a:xfrm>
            <a:off x="-1" y="9239914"/>
            <a:ext cx="18288001" cy="710258"/>
            <a:chOff x="0" y="0"/>
            <a:chExt cx="25311739" cy="1874214"/>
          </a:xfrm>
        </p:grpSpPr>
        <p:sp>
          <p:nvSpPr>
            <p:cNvPr id="9" name="AutoShape 9"/>
            <p:cNvSpPr/>
            <p:nvPr/>
          </p:nvSpPr>
          <p:spPr>
            <a:xfrm>
              <a:off x="0" y="0"/>
              <a:ext cx="25311739" cy="1874214"/>
            </a:xfrm>
            <a:prstGeom prst="rect">
              <a:avLst/>
            </a:prstGeom>
            <a:solidFill>
              <a:srgbClr val="8AABCA"/>
            </a:solidFill>
          </p:spPr>
        </p:sp>
        <p:sp>
          <p:nvSpPr>
            <p:cNvPr id="10" name="TextBox 10"/>
            <p:cNvSpPr txBox="1"/>
            <p:nvPr/>
          </p:nvSpPr>
          <p:spPr>
            <a:xfrm>
              <a:off x="5787539" y="446985"/>
              <a:ext cx="17978868" cy="400109"/>
            </a:xfrm>
            <a:prstGeom prst="rect">
              <a:avLst/>
            </a:prstGeom>
          </p:spPr>
          <p:txBody>
            <a:bodyPr lIns="0" tIns="0" rIns="0" bIns="0" rtlCol="0" anchor="t">
              <a:spAutoFit/>
            </a:bodyPr>
            <a:lstStyle/>
            <a:p>
              <a:pPr algn="r">
                <a:lnSpc>
                  <a:spcPts val="2520"/>
                </a:lnSpc>
              </a:pPr>
              <a:r>
                <a:rPr lang="en-US" sz="1800" dirty="0">
                  <a:solidFill>
                    <a:srgbClr val="F9FCFF"/>
                  </a:solidFill>
                  <a:latin typeface="Open Sans"/>
                </a:rPr>
                <a:t>Circonscription de Rémire-Montjoly Matoury / </a:t>
              </a:r>
              <a:r>
                <a:rPr lang="en-US" dirty="0">
                  <a:solidFill>
                    <a:srgbClr val="F9FCFF"/>
                  </a:solidFill>
                  <a:latin typeface="Open Sans"/>
                </a:rPr>
                <a:t>30</a:t>
              </a:r>
              <a:r>
                <a:rPr lang="en-US" sz="1800" dirty="0">
                  <a:solidFill>
                    <a:srgbClr val="F9FCFF"/>
                  </a:solidFill>
                  <a:latin typeface="Open Sans"/>
                </a:rPr>
                <a:t> 01 2020</a:t>
              </a:r>
            </a:p>
          </p:txBody>
        </p:sp>
      </p:grpSp>
      <p:pic>
        <p:nvPicPr>
          <p:cNvPr id="7" name="Image 6">
            <a:extLst>
              <a:ext uri="{FF2B5EF4-FFF2-40B4-BE49-F238E27FC236}">
                <a16:creationId xmlns:a16="http://schemas.microsoft.com/office/drawing/2014/main" id="{343D6447-D774-4012-B771-F274EB5EEDBF}"/>
              </a:ext>
            </a:extLst>
          </p:cNvPr>
          <p:cNvPicPr/>
          <p:nvPr/>
        </p:nvPicPr>
        <p:blipFill>
          <a:blip r:embed="rId3"/>
          <a:stretch>
            <a:fillRect/>
          </a:stretch>
        </p:blipFill>
        <p:spPr>
          <a:xfrm>
            <a:off x="329805" y="336827"/>
            <a:ext cx="17628389" cy="8683237"/>
          </a:xfrm>
          <a:prstGeom prst="rect">
            <a:avLst/>
          </a:prstGeom>
        </p:spPr>
      </p:pic>
      <p:sp>
        <p:nvSpPr>
          <p:cNvPr id="3" name="Rectangle 2">
            <a:extLst>
              <a:ext uri="{FF2B5EF4-FFF2-40B4-BE49-F238E27FC236}">
                <a16:creationId xmlns:a16="http://schemas.microsoft.com/office/drawing/2014/main" id="{61A63229-7F6C-4A40-A5CA-57107CA4D378}"/>
              </a:ext>
            </a:extLst>
          </p:cNvPr>
          <p:cNvSpPr/>
          <p:nvPr/>
        </p:nvSpPr>
        <p:spPr>
          <a:xfrm>
            <a:off x="9753600" y="726068"/>
            <a:ext cx="5029200" cy="22076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50B7299-FA10-4FC2-B3A1-F4859139427B}"/>
              </a:ext>
            </a:extLst>
          </p:cNvPr>
          <p:cNvSpPr/>
          <p:nvPr/>
        </p:nvSpPr>
        <p:spPr>
          <a:xfrm>
            <a:off x="9753600" y="6057900"/>
            <a:ext cx="8204594" cy="152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283686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blip>
          <a:srcRect t="8910" b="8910"/>
          <a:stretch>
            <a:fillRect/>
          </a:stretch>
        </p:blipFill>
        <p:spPr>
          <a:xfrm>
            <a:off x="329806" y="336829"/>
            <a:ext cx="17628389" cy="9613343"/>
          </a:xfrm>
          <a:prstGeom prst="rect">
            <a:avLst/>
          </a:prstGeom>
        </p:spPr>
      </p:pic>
      <p:grpSp>
        <p:nvGrpSpPr>
          <p:cNvPr id="8" name="Group 8"/>
          <p:cNvGrpSpPr/>
          <p:nvPr/>
        </p:nvGrpSpPr>
        <p:grpSpPr>
          <a:xfrm>
            <a:off x="-1" y="9239914"/>
            <a:ext cx="18288001" cy="710258"/>
            <a:chOff x="0" y="0"/>
            <a:chExt cx="25311739" cy="1874214"/>
          </a:xfrm>
        </p:grpSpPr>
        <p:sp>
          <p:nvSpPr>
            <p:cNvPr id="9" name="AutoShape 9"/>
            <p:cNvSpPr/>
            <p:nvPr/>
          </p:nvSpPr>
          <p:spPr>
            <a:xfrm>
              <a:off x="0" y="0"/>
              <a:ext cx="25311739" cy="1874214"/>
            </a:xfrm>
            <a:prstGeom prst="rect">
              <a:avLst/>
            </a:prstGeom>
            <a:solidFill>
              <a:srgbClr val="8AABCA"/>
            </a:solidFill>
          </p:spPr>
        </p:sp>
        <p:sp>
          <p:nvSpPr>
            <p:cNvPr id="10" name="TextBox 10"/>
            <p:cNvSpPr txBox="1"/>
            <p:nvPr/>
          </p:nvSpPr>
          <p:spPr>
            <a:xfrm>
              <a:off x="5787539" y="446985"/>
              <a:ext cx="17978868" cy="400109"/>
            </a:xfrm>
            <a:prstGeom prst="rect">
              <a:avLst/>
            </a:prstGeom>
          </p:spPr>
          <p:txBody>
            <a:bodyPr lIns="0" tIns="0" rIns="0" bIns="0" rtlCol="0" anchor="t">
              <a:spAutoFit/>
            </a:bodyPr>
            <a:lstStyle/>
            <a:p>
              <a:pPr algn="r">
                <a:lnSpc>
                  <a:spcPts val="2520"/>
                </a:lnSpc>
              </a:pPr>
              <a:r>
                <a:rPr lang="en-US" sz="1800" dirty="0">
                  <a:solidFill>
                    <a:srgbClr val="F9FCFF"/>
                  </a:solidFill>
                  <a:latin typeface="Open Sans"/>
                </a:rPr>
                <a:t>Circonscription de Rémire-Montjoly Matoury / </a:t>
              </a:r>
              <a:r>
                <a:rPr lang="en-US" dirty="0">
                  <a:solidFill>
                    <a:srgbClr val="F9FCFF"/>
                  </a:solidFill>
                  <a:latin typeface="Open Sans"/>
                </a:rPr>
                <a:t>30</a:t>
              </a:r>
              <a:r>
                <a:rPr lang="en-US" sz="1800" dirty="0">
                  <a:solidFill>
                    <a:srgbClr val="F9FCFF"/>
                  </a:solidFill>
                  <a:latin typeface="Open Sans"/>
                </a:rPr>
                <a:t> 01 2020</a:t>
              </a:r>
            </a:p>
          </p:txBody>
        </p:sp>
      </p:grpSp>
      <p:pic>
        <p:nvPicPr>
          <p:cNvPr id="5" name="Image 4">
            <a:extLst>
              <a:ext uri="{FF2B5EF4-FFF2-40B4-BE49-F238E27FC236}">
                <a16:creationId xmlns:a16="http://schemas.microsoft.com/office/drawing/2014/main" id="{6AA06CFF-34D9-452A-868A-8595FB9C5D00}"/>
              </a:ext>
            </a:extLst>
          </p:cNvPr>
          <p:cNvPicPr>
            <a:picLocks noChangeAspect="1"/>
          </p:cNvPicPr>
          <p:nvPr/>
        </p:nvPicPr>
        <p:blipFill>
          <a:blip r:embed="rId3"/>
          <a:stretch>
            <a:fillRect/>
          </a:stretch>
        </p:blipFill>
        <p:spPr>
          <a:xfrm>
            <a:off x="3048000" y="726068"/>
            <a:ext cx="12729981" cy="8273256"/>
          </a:xfrm>
          <a:prstGeom prst="rect">
            <a:avLst/>
          </a:prstGeom>
        </p:spPr>
      </p:pic>
    </p:spTree>
    <p:extLst>
      <p:ext uri="{BB962C8B-B14F-4D97-AF65-F5344CB8AC3E}">
        <p14:creationId xmlns:p14="http://schemas.microsoft.com/office/powerpoint/2010/main" val="3585577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15183814" y="864454"/>
            <a:ext cx="2239732" cy="2391101"/>
            <a:chOff x="0" y="0"/>
            <a:chExt cx="2986309" cy="3188135"/>
          </a:xfrm>
        </p:grpSpPr>
        <p:pic>
          <p:nvPicPr>
            <p:cNvPr id="3" name="Picture 3"/>
            <p:cNvPicPr>
              <a:picLocks noChangeAspect="1"/>
            </p:cNvPicPr>
            <p:nvPr/>
          </p:nvPicPr>
          <p:blipFill>
            <a:blip r:embed="rId2"/>
            <a:srcRect/>
            <a:stretch>
              <a:fillRect/>
            </a:stretch>
          </p:blipFill>
          <p:spPr>
            <a:xfrm>
              <a:off x="0" y="0"/>
              <a:ext cx="1317763" cy="3188135"/>
            </a:xfrm>
            <a:prstGeom prst="rect">
              <a:avLst/>
            </a:prstGeom>
          </p:spPr>
        </p:pic>
        <p:pic>
          <p:nvPicPr>
            <p:cNvPr id="4" name="Picture 4"/>
            <p:cNvPicPr>
              <a:picLocks noChangeAspect="1"/>
            </p:cNvPicPr>
            <p:nvPr/>
          </p:nvPicPr>
          <p:blipFill>
            <a:blip r:embed="rId3"/>
            <a:srcRect/>
            <a:stretch>
              <a:fillRect/>
            </a:stretch>
          </p:blipFill>
          <p:spPr>
            <a:xfrm>
              <a:off x="1541021" y="0"/>
              <a:ext cx="1445288" cy="3188135"/>
            </a:xfrm>
            <a:prstGeom prst="rect">
              <a:avLst/>
            </a:prstGeom>
          </p:spPr>
        </p:pic>
      </p:grpSp>
      <p:sp>
        <p:nvSpPr>
          <p:cNvPr id="5" name="TextBox 5"/>
          <p:cNvSpPr txBox="1"/>
          <p:nvPr/>
        </p:nvSpPr>
        <p:spPr>
          <a:xfrm>
            <a:off x="498764" y="-2321"/>
            <a:ext cx="10773632" cy="866775"/>
          </a:xfrm>
          <a:prstGeom prst="rect">
            <a:avLst/>
          </a:prstGeom>
        </p:spPr>
        <p:txBody>
          <a:bodyPr lIns="0" tIns="0" rIns="0" bIns="0" rtlCol="0" anchor="t">
            <a:spAutoFit/>
          </a:bodyPr>
          <a:lstStyle/>
          <a:p>
            <a:pPr algn="l">
              <a:lnSpc>
                <a:spcPts val="7000"/>
              </a:lnSpc>
            </a:pPr>
            <a:r>
              <a:rPr lang="en-US" sz="5000" dirty="0">
                <a:solidFill>
                  <a:srgbClr val="8AABCA"/>
                </a:solidFill>
                <a:latin typeface="Open Sans Bold"/>
              </a:rPr>
              <a:t>DEFINITION</a:t>
            </a:r>
          </a:p>
        </p:txBody>
      </p:sp>
      <p:grpSp>
        <p:nvGrpSpPr>
          <p:cNvPr id="6" name="Group 6"/>
          <p:cNvGrpSpPr/>
          <p:nvPr/>
        </p:nvGrpSpPr>
        <p:grpSpPr>
          <a:xfrm>
            <a:off x="579334" y="59592"/>
            <a:ext cx="8511309" cy="2255434"/>
            <a:chOff x="0" y="-57150"/>
            <a:chExt cx="11348412" cy="3007246"/>
          </a:xfrm>
        </p:grpSpPr>
        <p:sp>
          <p:nvSpPr>
            <p:cNvPr id="7" name="TextBox 7"/>
            <p:cNvSpPr txBox="1"/>
            <p:nvPr/>
          </p:nvSpPr>
          <p:spPr>
            <a:xfrm>
              <a:off x="0" y="2469365"/>
              <a:ext cx="11348412" cy="480731"/>
            </a:xfrm>
            <a:prstGeom prst="rect">
              <a:avLst/>
            </a:prstGeom>
          </p:spPr>
          <p:txBody>
            <a:bodyPr lIns="0" tIns="0" rIns="0" bIns="0" rtlCol="0" anchor="t">
              <a:spAutoFit/>
            </a:bodyPr>
            <a:lstStyle/>
            <a:p>
              <a:pPr algn="l">
                <a:lnSpc>
                  <a:spcPts val="3045"/>
                </a:lnSpc>
              </a:pPr>
              <a:endParaRPr lang="en-US" sz="2175" dirty="0">
                <a:solidFill>
                  <a:srgbClr val="273755"/>
                </a:solidFill>
                <a:latin typeface="Open Sans"/>
              </a:endParaRPr>
            </a:p>
          </p:txBody>
        </p:sp>
        <p:sp>
          <p:nvSpPr>
            <p:cNvPr id="8" name="TextBox 8"/>
            <p:cNvSpPr txBox="1"/>
            <p:nvPr/>
          </p:nvSpPr>
          <p:spPr>
            <a:xfrm>
              <a:off x="0" y="-57150"/>
              <a:ext cx="11348412" cy="707390"/>
            </a:xfrm>
            <a:prstGeom prst="rect">
              <a:avLst/>
            </a:prstGeom>
          </p:spPr>
          <p:txBody>
            <a:bodyPr lIns="0" tIns="0" rIns="0" bIns="0" rtlCol="0" anchor="t">
              <a:spAutoFit/>
            </a:bodyPr>
            <a:lstStyle/>
            <a:p>
              <a:pPr algn="l">
                <a:lnSpc>
                  <a:spcPts val="4480"/>
                </a:lnSpc>
              </a:pPr>
              <a:endParaRPr/>
            </a:p>
          </p:txBody>
        </p:sp>
        <p:sp>
          <p:nvSpPr>
            <p:cNvPr id="9" name="AutoShape 9"/>
            <p:cNvSpPr/>
            <p:nvPr/>
          </p:nvSpPr>
          <p:spPr>
            <a:xfrm>
              <a:off x="0" y="1509981"/>
              <a:ext cx="5448828" cy="244551"/>
            </a:xfrm>
            <a:prstGeom prst="rect">
              <a:avLst/>
            </a:prstGeom>
            <a:solidFill>
              <a:srgbClr val="8AABCA"/>
            </a:solidFill>
          </p:spPr>
        </p:sp>
      </p:grpSp>
      <p:grpSp>
        <p:nvGrpSpPr>
          <p:cNvPr id="10" name="Group 10"/>
          <p:cNvGrpSpPr/>
          <p:nvPr/>
        </p:nvGrpSpPr>
        <p:grpSpPr>
          <a:xfrm>
            <a:off x="-1" y="9239913"/>
            <a:ext cx="18288001" cy="1405661"/>
            <a:chOff x="0" y="0"/>
            <a:chExt cx="25311739" cy="1874214"/>
          </a:xfrm>
        </p:grpSpPr>
        <p:sp>
          <p:nvSpPr>
            <p:cNvPr id="11" name="AutoShape 11"/>
            <p:cNvSpPr/>
            <p:nvPr/>
          </p:nvSpPr>
          <p:spPr>
            <a:xfrm>
              <a:off x="0" y="0"/>
              <a:ext cx="25311739" cy="1874214"/>
            </a:xfrm>
            <a:prstGeom prst="rect">
              <a:avLst/>
            </a:prstGeom>
            <a:solidFill>
              <a:srgbClr val="8AABCA"/>
            </a:solidFill>
          </p:spPr>
        </p:sp>
        <p:sp>
          <p:nvSpPr>
            <p:cNvPr id="12" name="TextBox 12"/>
            <p:cNvSpPr txBox="1"/>
            <p:nvPr/>
          </p:nvSpPr>
          <p:spPr>
            <a:xfrm>
              <a:off x="5787539" y="446985"/>
              <a:ext cx="17978868" cy="827577"/>
            </a:xfrm>
            <a:prstGeom prst="rect">
              <a:avLst/>
            </a:prstGeom>
          </p:spPr>
          <p:txBody>
            <a:bodyPr lIns="0" tIns="0" rIns="0" bIns="0" rtlCol="0" anchor="t">
              <a:spAutoFit/>
            </a:bodyPr>
            <a:lstStyle/>
            <a:p>
              <a:pPr algn="r">
                <a:lnSpc>
                  <a:spcPts val="2520"/>
                </a:lnSpc>
              </a:pPr>
              <a:r>
                <a:rPr lang="en-US" dirty="0">
                  <a:solidFill>
                    <a:srgbClr val="F9FCFF"/>
                  </a:solidFill>
                  <a:latin typeface="Open Sans"/>
                </a:rPr>
                <a:t> Médéric PEPIN CPNE/ Circonscription de Rémire-Montjoly Matoury-Académie de Guyane / 30 janvier 2020</a:t>
              </a:r>
            </a:p>
            <a:p>
              <a:pPr algn="r">
                <a:lnSpc>
                  <a:spcPts val="2520"/>
                </a:lnSpc>
              </a:pPr>
              <a:endParaRPr lang="en-US" sz="1800" dirty="0">
                <a:solidFill>
                  <a:srgbClr val="F9FCFF"/>
                </a:solidFill>
                <a:latin typeface="Open Sans"/>
              </a:endParaRPr>
            </a:p>
          </p:txBody>
        </p:sp>
      </p:grpSp>
      <p:pic>
        <p:nvPicPr>
          <p:cNvPr id="13" name="Picture 13"/>
          <p:cNvPicPr>
            <a:picLocks noChangeAspect="1"/>
          </p:cNvPicPr>
          <p:nvPr/>
        </p:nvPicPr>
        <p:blipFill>
          <a:blip r:embed="rId4"/>
          <a:srcRect/>
          <a:stretch>
            <a:fillRect/>
          </a:stretch>
        </p:blipFill>
        <p:spPr>
          <a:xfrm>
            <a:off x="15477259" y="7611308"/>
            <a:ext cx="2308972" cy="1634319"/>
          </a:xfrm>
          <a:prstGeom prst="rect">
            <a:avLst/>
          </a:prstGeom>
        </p:spPr>
      </p:pic>
      <p:pic>
        <p:nvPicPr>
          <p:cNvPr id="14" name="Image 13">
            <a:extLst>
              <a:ext uri="{FF2B5EF4-FFF2-40B4-BE49-F238E27FC236}">
                <a16:creationId xmlns:a16="http://schemas.microsoft.com/office/drawing/2014/main" id="{53CFD5D8-7E8D-4B6A-A4DF-F7D2C3BB0D45}"/>
              </a:ext>
            </a:extLst>
          </p:cNvPr>
          <p:cNvPicPr>
            <a:picLocks noChangeAspect="1"/>
          </p:cNvPicPr>
          <p:nvPr/>
        </p:nvPicPr>
        <p:blipFill>
          <a:blip r:embed="rId5"/>
          <a:stretch>
            <a:fillRect/>
          </a:stretch>
        </p:blipFill>
        <p:spPr>
          <a:xfrm>
            <a:off x="471055" y="3521000"/>
            <a:ext cx="14546386" cy="4052208"/>
          </a:xfrm>
          <a:prstGeom prst="rect">
            <a:avLst/>
          </a:prstGeom>
        </p:spPr>
      </p:pic>
    </p:spTree>
    <p:extLst>
      <p:ext uri="{BB962C8B-B14F-4D97-AF65-F5344CB8AC3E}">
        <p14:creationId xmlns:p14="http://schemas.microsoft.com/office/powerpoint/2010/main" val="13625591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blip>
          <a:srcRect t="8910" b="8910"/>
          <a:stretch>
            <a:fillRect/>
          </a:stretch>
        </p:blipFill>
        <p:spPr>
          <a:xfrm>
            <a:off x="329806" y="336829"/>
            <a:ext cx="17628389" cy="9613343"/>
          </a:xfrm>
          <a:prstGeom prst="rect">
            <a:avLst/>
          </a:prstGeom>
        </p:spPr>
      </p:pic>
      <p:grpSp>
        <p:nvGrpSpPr>
          <p:cNvPr id="8" name="Group 8"/>
          <p:cNvGrpSpPr/>
          <p:nvPr/>
        </p:nvGrpSpPr>
        <p:grpSpPr>
          <a:xfrm>
            <a:off x="-1" y="9239914"/>
            <a:ext cx="18288001" cy="710258"/>
            <a:chOff x="0" y="0"/>
            <a:chExt cx="25311739" cy="1874214"/>
          </a:xfrm>
        </p:grpSpPr>
        <p:sp>
          <p:nvSpPr>
            <p:cNvPr id="9" name="AutoShape 9"/>
            <p:cNvSpPr/>
            <p:nvPr/>
          </p:nvSpPr>
          <p:spPr>
            <a:xfrm>
              <a:off x="0" y="0"/>
              <a:ext cx="25311739" cy="1874214"/>
            </a:xfrm>
            <a:prstGeom prst="rect">
              <a:avLst/>
            </a:prstGeom>
            <a:solidFill>
              <a:srgbClr val="8AABCA"/>
            </a:solidFill>
          </p:spPr>
        </p:sp>
        <p:sp>
          <p:nvSpPr>
            <p:cNvPr id="10" name="TextBox 10"/>
            <p:cNvSpPr txBox="1"/>
            <p:nvPr/>
          </p:nvSpPr>
          <p:spPr>
            <a:xfrm>
              <a:off x="5787539" y="446985"/>
              <a:ext cx="17978868" cy="400109"/>
            </a:xfrm>
            <a:prstGeom prst="rect">
              <a:avLst/>
            </a:prstGeom>
          </p:spPr>
          <p:txBody>
            <a:bodyPr lIns="0" tIns="0" rIns="0" bIns="0" rtlCol="0" anchor="t">
              <a:spAutoFit/>
            </a:bodyPr>
            <a:lstStyle/>
            <a:p>
              <a:pPr algn="r">
                <a:lnSpc>
                  <a:spcPts val="2520"/>
                </a:lnSpc>
              </a:pPr>
              <a:r>
                <a:rPr lang="en-US" sz="1800" dirty="0">
                  <a:solidFill>
                    <a:srgbClr val="F9FCFF"/>
                  </a:solidFill>
                  <a:latin typeface="Open Sans"/>
                </a:rPr>
                <a:t>Circonscription de Rémire-Montjoly Matoury / </a:t>
              </a:r>
              <a:r>
                <a:rPr lang="en-US" dirty="0">
                  <a:solidFill>
                    <a:srgbClr val="F9FCFF"/>
                  </a:solidFill>
                  <a:latin typeface="Open Sans"/>
                </a:rPr>
                <a:t>30</a:t>
              </a:r>
              <a:r>
                <a:rPr lang="en-US" sz="1800" dirty="0">
                  <a:solidFill>
                    <a:srgbClr val="F9FCFF"/>
                  </a:solidFill>
                  <a:latin typeface="Open Sans"/>
                </a:rPr>
                <a:t> 01 2020</a:t>
              </a:r>
            </a:p>
          </p:txBody>
        </p:sp>
      </p:grpSp>
      <p:pic>
        <p:nvPicPr>
          <p:cNvPr id="7" name="Image 6">
            <a:extLst>
              <a:ext uri="{FF2B5EF4-FFF2-40B4-BE49-F238E27FC236}">
                <a16:creationId xmlns:a16="http://schemas.microsoft.com/office/drawing/2014/main" id="{EA7B29C1-86EE-4AE2-8702-8FED2043596C}"/>
              </a:ext>
            </a:extLst>
          </p:cNvPr>
          <p:cNvPicPr>
            <a:picLocks noChangeAspect="1"/>
          </p:cNvPicPr>
          <p:nvPr/>
        </p:nvPicPr>
        <p:blipFill>
          <a:blip r:embed="rId3"/>
          <a:stretch>
            <a:fillRect/>
          </a:stretch>
        </p:blipFill>
        <p:spPr>
          <a:xfrm>
            <a:off x="329805" y="375568"/>
            <a:ext cx="14189759" cy="8864346"/>
          </a:xfrm>
          <a:prstGeom prst="rect">
            <a:avLst/>
          </a:prstGeom>
        </p:spPr>
      </p:pic>
      <p:sp>
        <p:nvSpPr>
          <p:cNvPr id="3" name="ZoneTexte 2">
            <a:extLst>
              <a:ext uri="{FF2B5EF4-FFF2-40B4-BE49-F238E27FC236}">
                <a16:creationId xmlns:a16="http://schemas.microsoft.com/office/drawing/2014/main" id="{09011FDE-9553-48B7-88B6-8F98C07274B4}"/>
              </a:ext>
            </a:extLst>
          </p:cNvPr>
          <p:cNvSpPr txBox="1"/>
          <p:nvPr/>
        </p:nvSpPr>
        <p:spPr>
          <a:xfrm>
            <a:off x="14782800" y="375568"/>
            <a:ext cx="2895600" cy="646331"/>
          </a:xfrm>
          <a:prstGeom prst="rect">
            <a:avLst/>
          </a:prstGeom>
          <a:noFill/>
        </p:spPr>
        <p:txBody>
          <a:bodyPr wrap="square" rtlCol="0">
            <a:spAutoFit/>
          </a:bodyPr>
          <a:lstStyle/>
          <a:p>
            <a:r>
              <a:rPr lang="fr-FR" dirty="0"/>
              <a:t>REMEDIATION/ ENTRAÎNEMENT</a:t>
            </a:r>
          </a:p>
        </p:txBody>
      </p:sp>
    </p:spTree>
    <p:extLst>
      <p:ext uri="{BB962C8B-B14F-4D97-AF65-F5344CB8AC3E}">
        <p14:creationId xmlns:p14="http://schemas.microsoft.com/office/powerpoint/2010/main" val="24749309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blip>
          <a:srcRect t="8910" b="8910"/>
          <a:stretch>
            <a:fillRect/>
          </a:stretch>
        </p:blipFill>
        <p:spPr>
          <a:xfrm>
            <a:off x="329806" y="336829"/>
            <a:ext cx="17628389" cy="9613343"/>
          </a:xfrm>
          <a:prstGeom prst="rect">
            <a:avLst/>
          </a:prstGeom>
        </p:spPr>
      </p:pic>
      <p:grpSp>
        <p:nvGrpSpPr>
          <p:cNvPr id="8" name="Group 8"/>
          <p:cNvGrpSpPr/>
          <p:nvPr/>
        </p:nvGrpSpPr>
        <p:grpSpPr>
          <a:xfrm>
            <a:off x="-1" y="9239914"/>
            <a:ext cx="18288001" cy="710258"/>
            <a:chOff x="0" y="0"/>
            <a:chExt cx="25311739" cy="1874214"/>
          </a:xfrm>
        </p:grpSpPr>
        <p:sp>
          <p:nvSpPr>
            <p:cNvPr id="9" name="AutoShape 9"/>
            <p:cNvSpPr/>
            <p:nvPr/>
          </p:nvSpPr>
          <p:spPr>
            <a:xfrm>
              <a:off x="0" y="0"/>
              <a:ext cx="25311739" cy="1874214"/>
            </a:xfrm>
            <a:prstGeom prst="rect">
              <a:avLst/>
            </a:prstGeom>
            <a:solidFill>
              <a:srgbClr val="8AABCA"/>
            </a:solidFill>
          </p:spPr>
        </p:sp>
        <p:sp>
          <p:nvSpPr>
            <p:cNvPr id="10" name="TextBox 10"/>
            <p:cNvSpPr txBox="1"/>
            <p:nvPr/>
          </p:nvSpPr>
          <p:spPr>
            <a:xfrm>
              <a:off x="5787539" y="446985"/>
              <a:ext cx="17978868" cy="400109"/>
            </a:xfrm>
            <a:prstGeom prst="rect">
              <a:avLst/>
            </a:prstGeom>
          </p:spPr>
          <p:txBody>
            <a:bodyPr lIns="0" tIns="0" rIns="0" bIns="0" rtlCol="0" anchor="t">
              <a:spAutoFit/>
            </a:bodyPr>
            <a:lstStyle/>
            <a:p>
              <a:pPr algn="r">
                <a:lnSpc>
                  <a:spcPts val="2520"/>
                </a:lnSpc>
              </a:pPr>
              <a:r>
                <a:rPr lang="en-US" sz="1800" dirty="0">
                  <a:solidFill>
                    <a:srgbClr val="F9FCFF"/>
                  </a:solidFill>
                  <a:latin typeface="Open Sans"/>
                </a:rPr>
                <a:t>Circonscription de Rémire-Montjoly Matoury / </a:t>
              </a:r>
              <a:r>
                <a:rPr lang="en-US" dirty="0">
                  <a:solidFill>
                    <a:srgbClr val="F9FCFF"/>
                  </a:solidFill>
                  <a:latin typeface="Open Sans"/>
                </a:rPr>
                <a:t>30</a:t>
              </a:r>
              <a:r>
                <a:rPr lang="en-US" sz="1800" dirty="0">
                  <a:solidFill>
                    <a:srgbClr val="F9FCFF"/>
                  </a:solidFill>
                  <a:latin typeface="Open Sans"/>
                </a:rPr>
                <a:t> 01 2020</a:t>
              </a:r>
            </a:p>
          </p:txBody>
        </p:sp>
      </p:grpSp>
      <p:sp>
        <p:nvSpPr>
          <p:cNvPr id="3" name="ZoneTexte 2">
            <a:extLst>
              <a:ext uri="{FF2B5EF4-FFF2-40B4-BE49-F238E27FC236}">
                <a16:creationId xmlns:a16="http://schemas.microsoft.com/office/drawing/2014/main" id="{09011FDE-9553-48B7-88B6-8F98C07274B4}"/>
              </a:ext>
            </a:extLst>
          </p:cNvPr>
          <p:cNvSpPr txBox="1"/>
          <p:nvPr/>
        </p:nvSpPr>
        <p:spPr>
          <a:xfrm>
            <a:off x="14782800" y="375568"/>
            <a:ext cx="2895600" cy="646331"/>
          </a:xfrm>
          <a:prstGeom prst="rect">
            <a:avLst/>
          </a:prstGeom>
          <a:noFill/>
        </p:spPr>
        <p:txBody>
          <a:bodyPr wrap="square" rtlCol="0">
            <a:spAutoFit/>
          </a:bodyPr>
          <a:lstStyle/>
          <a:p>
            <a:r>
              <a:rPr lang="fr-FR" dirty="0"/>
              <a:t>REMEDIATION/ ENTRAÎNEMENT</a:t>
            </a:r>
          </a:p>
        </p:txBody>
      </p:sp>
      <p:pic>
        <p:nvPicPr>
          <p:cNvPr id="4" name="Image 3">
            <a:extLst>
              <a:ext uri="{FF2B5EF4-FFF2-40B4-BE49-F238E27FC236}">
                <a16:creationId xmlns:a16="http://schemas.microsoft.com/office/drawing/2014/main" id="{44C4DEE9-777B-4A22-9F4A-0DDA13F50C3C}"/>
              </a:ext>
            </a:extLst>
          </p:cNvPr>
          <p:cNvPicPr>
            <a:picLocks noChangeAspect="1"/>
          </p:cNvPicPr>
          <p:nvPr/>
        </p:nvPicPr>
        <p:blipFill>
          <a:blip r:embed="rId3"/>
          <a:stretch>
            <a:fillRect/>
          </a:stretch>
        </p:blipFill>
        <p:spPr>
          <a:xfrm>
            <a:off x="329804" y="361072"/>
            <a:ext cx="12776595" cy="8965395"/>
          </a:xfrm>
          <a:prstGeom prst="rect">
            <a:avLst/>
          </a:prstGeom>
        </p:spPr>
      </p:pic>
    </p:spTree>
    <p:extLst>
      <p:ext uri="{BB962C8B-B14F-4D97-AF65-F5344CB8AC3E}">
        <p14:creationId xmlns:p14="http://schemas.microsoft.com/office/powerpoint/2010/main" val="2909419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blip>
          <a:srcRect t="8910" b="8910"/>
          <a:stretch>
            <a:fillRect/>
          </a:stretch>
        </p:blipFill>
        <p:spPr>
          <a:xfrm>
            <a:off x="329806" y="336829"/>
            <a:ext cx="17628389" cy="9613343"/>
          </a:xfrm>
          <a:prstGeom prst="rect">
            <a:avLst/>
          </a:prstGeom>
        </p:spPr>
      </p:pic>
      <p:grpSp>
        <p:nvGrpSpPr>
          <p:cNvPr id="8" name="Group 8"/>
          <p:cNvGrpSpPr/>
          <p:nvPr/>
        </p:nvGrpSpPr>
        <p:grpSpPr>
          <a:xfrm>
            <a:off x="-1" y="9239914"/>
            <a:ext cx="18288001" cy="710258"/>
            <a:chOff x="0" y="0"/>
            <a:chExt cx="25311739" cy="1874214"/>
          </a:xfrm>
        </p:grpSpPr>
        <p:sp>
          <p:nvSpPr>
            <p:cNvPr id="9" name="AutoShape 9"/>
            <p:cNvSpPr/>
            <p:nvPr/>
          </p:nvSpPr>
          <p:spPr>
            <a:xfrm>
              <a:off x="0" y="0"/>
              <a:ext cx="25311739" cy="1874214"/>
            </a:xfrm>
            <a:prstGeom prst="rect">
              <a:avLst/>
            </a:prstGeom>
            <a:solidFill>
              <a:srgbClr val="8AABCA"/>
            </a:solidFill>
          </p:spPr>
        </p:sp>
        <p:sp>
          <p:nvSpPr>
            <p:cNvPr id="10" name="TextBox 10"/>
            <p:cNvSpPr txBox="1"/>
            <p:nvPr/>
          </p:nvSpPr>
          <p:spPr>
            <a:xfrm>
              <a:off x="5787539" y="446985"/>
              <a:ext cx="17978868" cy="400109"/>
            </a:xfrm>
            <a:prstGeom prst="rect">
              <a:avLst/>
            </a:prstGeom>
          </p:spPr>
          <p:txBody>
            <a:bodyPr lIns="0" tIns="0" rIns="0" bIns="0" rtlCol="0" anchor="t">
              <a:spAutoFit/>
            </a:bodyPr>
            <a:lstStyle/>
            <a:p>
              <a:pPr algn="r">
                <a:lnSpc>
                  <a:spcPts val="2520"/>
                </a:lnSpc>
              </a:pPr>
              <a:r>
                <a:rPr lang="en-US" sz="1800" dirty="0">
                  <a:solidFill>
                    <a:srgbClr val="F9FCFF"/>
                  </a:solidFill>
                  <a:latin typeface="Open Sans"/>
                </a:rPr>
                <a:t>Circonscription de Rémire-Montjoly Matoury / </a:t>
              </a:r>
              <a:r>
                <a:rPr lang="en-US" dirty="0">
                  <a:solidFill>
                    <a:srgbClr val="F9FCFF"/>
                  </a:solidFill>
                  <a:latin typeface="Open Sans"/>
                </a:rPr>
                <a:t>30</a:t>
              </a:r>
              <a:r>
                <a:rPr lang="en-US" sz="1800" dirty="0">
                  <a:solidFill>
                    <a:srgbClr val="F9FCFF"/>
                  </a:solidFill>
                  <a:latin typeface="Open Sans"/>
                </a:rPr>
                <a:t> 01 2020</a:t>
              </a:r>
            </a:p>
          </p:txBody>
        </p:sp>
      </p:grpSp>
      <p:sp>
        <p:nvSpPr>
          <p:cNvPr id="3" name="ZoneTexte 2">
            <a:extLst>
              <a:ext uri="{FF2B5EF4-FFF2-40B4-BE49-F238E27FC236}">
                <a16:creationId xmlns:a16="http://schemas.microsoft.com/office/drawing/2014/main" id="{09011FDE-9553-48B7-88B6-8F98C07274B4}"/>
              </a:ext>
            </a:extLst>
          </p:cNvPr>
          <p:cNvSpPr txBox="1"/>
          <p:nvPr/>
        </p:nvSpPr>
        <p:spPr>
          <a:xfrm>
            <a:off x="14782800" y="375568"/>
            <a:ext cx="2895600" cy="646331"/>
          </a:xfrm>
          <a:prstGeom prst="rect">
            <a:avLst/>
          </a:prstGeom>
          <a:noFill/>
        </p:spPr>
        <p:txBody>
          <a:bodyPr wrap="square" rtlCol="0">
            <a:spAutoFit/>
          </a:bodyPr>
          <a:lstStyle/>
          <a:p>
            <a:r>
              <a:rPr lang="fr-FR" dirty="0"/>
              <a:t>REMEDIATION/ ENTRAÎNEMENT</a:t>
            </a:r>
          </a:p>
        </p:txBody>
      </p:sp>
      <p:pic>
        <p:nvPicPr>
          <p:cNvPr id="5" name="Image 4">
            <a:extLst>
              <a:ext uri="{FF2B5EF4-FFF2-40B4-BE49-F238E27FC236}">
                <a16:creationId xmlns:a16="http://schemas.microsoft.com/office/drawing/2014/main" id="{350429E1-AADA-47B9-BC4E-271FE3A56990}"/>
              </a:ext>
            </a:extLst>
          </p:cNvPr>
          <p:cNvPicPr>
            <a:picLocks noChangeAspect="1"/>
          </p:cNvPicPr>
          <p:nvPr/>
        </p:nvPicPr>
        <p:blipFill>
          <a:blip r:embed="rId3"/>
          <a:stretch>
            <a:fillRect/>
          </a:stretch>
        </p:blipFill>
        <p:spPr>
          <a:xfrm>
            <a:off x="0" y="0"/>
            <a:ext cx="13076046" cy="9239914"/>
          </a:xfrm>
          <a:prstGeom prst="rect">
            <a:avLst/>
          </a:prstGeom>
        </p:spPr>
      </p:pic>
    </p:spTree>
    <p:extLst>
      <p:ext uri="{BB962C8B-B14F-4D97-AF65-F5344CB8AC3E}">
        <p14:creationId xmlns:p14="http://schemas.microsoft.com/office/powerpoint/2010/main" val="1544094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blip>
          <a:srcRect t="8910" b="8910"/>
          <a:stretch>
            <a:fillRect/>
          </a:stretch>
        </p:blipFill>
        <p:spPr>
          <a:xfrm>
            <a:off x="329806" y="336829"/>
            <a:ext cx="17628389" cy="9613343"/>
          </a:xfrm>
          <a:prstGeom prst="rect">
            <a:avLst/>
          </a:prstGeom>
        </p:spPr>
      </p:pic>
      <p:grpSp>
        <p:nvGrpSpPr>
          <p:cNvPr id="8" name="Group 8"/>
          <p:cNvGrpSpPr/>
          <p:nvPr/>
        </p:nvGrpSpPr>
        <p:grpSpPr>
          <a:xfrm>
            <a:off x="-1" y="9239914"/>
            <a:ext cx="18288001" cy="710258"/>
            <a:chOff x="0" y="0"/>
            <a:chExt cx="25311739" cy="1874214"/>
          </a:xfrm>
        </p:grpSpPr>
        <p:sp>
          <p:nvSpPr>
            <p:cNvPr id="9" name="AutoShape 9"/>
            <p:cNvSpPr/>
            <p:nvPr/>
          </p:nvSpPr>
          <p:spPr>
            <a:xfrm>
              <a:off x="0" y="0"/>
              <a:ext cx="25311739" cy="1874214"/>
            </a:xfrm>
            <a:prstGeom prst="rect">
              <a:avLst/>
            </a:prstGeom>
            <a:solidFill>
              <a:srgbClr val="8AABCA"/>
            </a:solidFill>
          </p:spPr>
        </p:sp>
        <p:sp>
          <p:nvSpPr>
            <p:cNvPr id="10" name="TextBox 10"/>
            <p:cNvSpPr txBox="1"/>
            <p:nvPr/>
          </p:nvSpPr>
          <p:spPr>
            <a:xfrm>
              <a:off x="5787539" y="446985"/>
              <a:ext cx="17978868" cy="400109"/>
            </a:xfrm>
            <a:prstGeom prst="rect">
              <a:avLst/>
            </a:prstGeom>
          </p:spPr>
          <p:txBody>
            <a:bodyPr lIns="0" tIns="0" rIns="0" bIns="0" rtlCol="0" anchor="t">
              <a:spAutoFit/>
            </a:bodyPr>
            <a:lstStyle/>
            <a:p>
              <a:pPr algn="r">
                <a:lnSpc>
                  <a:spcPts val="2520"/>
                </a:lnSpc>
              </a:pPr>
              <a:r>
                <a:rPr lang="en-US" sz="1800" dirty="0">
                  <a:solidFill>
                    <a:srgbClr val="F9FCFF"/>
                  </a:solidFill>
                  <a:latin typeface="Open Sans"/>
                </a:rPr>
                <a:t>Circonscription de Rémire-Montjoly Matoury / </a:t>
              </a:r>
              <a:r>
                <a:rPr lang="en-US" dirty="0">
                  <a:solidFill>
                    <a:srgbClr val="F9FCFF"/>
                  </a:solidFill>
                  <a:latin typeface="Open Sans"/>
                </a:rPr>
                <a:t>30</a:t>
              </a:r>
              <a:r>
                <a:rPr lang="en-US" sz="1800" dirty="0">
                  <a:solidFill>
                    <a:srgbClr val="F9FCFF"/>
                  </a:solidFill>
                  <a:latin typeface="Open Sans"/>
                </a:rPr>
                <a:t> 01 2020</a:t>
              </a:r>
            </a:p>
          </p:txBody>
        </p:sp>
      </p:grpSp>
      <p:sp>
        <p:nvSpPr>
          <p:cNvPr id="3" name="ZoneTexte 2">
            <a:extLst>
              <a:ext uri="{FF2B5EF4-FFF2-40B4-BE49-F238E27FC236}">
                <a16:creationId xmlns:a16="http://schemas.microsoft.com/office/drawing/2014/main" id="{09011FDE-9553-48B7-88B6-8F98C07274B4}"/>
              </a:ext>
            </a:extLst>
          </p:cNvPr>
          <p:cNvSpPr txBox="1"/>
          <p:nvPr/>
        </p:nvSpPr>
        <p:spPr>
          <a:xfrm>
            <a:off x="14782800" y="375568"/>
            <a:ext cx="2895600" cy="646331"/>
          </a:xfrm>
          <a:prstGeom prst="rect">
            <a:avLst/>
          </a:prstGeom>
          <a:noFill/>
        </p:spPr>
        <p:txBody>
          <a:bodyPr wrap="square" rtlCol="0">
            <a:spAutoFit/>
          </a:bodyPr>
          <a:lstStyle/>
          <a:p>
            <a:r>
              <a:rPr lang="fr-FR" dirty="0"/>
              <a:t>REMEDIATION/ ENTRAÎNEMENT</a:t>
            </a:r>
          </a:p>
        </p:txBody>
      </p:sp>
      <p:pic>
        <p:nvPicPr>
          <p:cNvPr id="4" name="Image 3">
            <a:extLst>
              <a:ext uri="{FF2B5EF4-FFF2-40B4-BE49-F238E27FC236}">
                <a16:creationId xmlns:a16="http://schemas.microsoft.com/office/drawing/2014/main" id="{F171626B-5EE0-43D7-8515-8CFCC53EE7AD}"/>
              </a:ext>
            </a:extLst>
          </p:cNvPr>
          <p:cNvPicPr>
            <a:picLocks noChangeAspect="1"/>
          </p:cNvPicPr>
          <p:nvPr/>
        </p:nvPicPr>
        <p:blipFill>
          <a:blip r:embed="rId3"/>
          <a:stretch>
            <a:fillRect/>
          </a:stretch>
        </p:blipFill>
        <p:spPr>
          <a:xfrm>
            <a:off x="364441" y="375568"/>
            <a:ext cx="13199159" cy="8926598"/>
          </a:xfrm>
          <a:prstGeom prst="rect">
            <a:avLst/>
          </a:prstGeom>
        </p:spPr>
      </p:pic>
    </p:spTree>
    <p:extLst>
      <p:ext uri="{BB962C8B-B14F-4D97-AF65-F5344CB8AC3E}">
        <p14:creationId xmlns:p14="http://schemas.microsoft.com/office/powerpoint/2010/main" val="38962126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a:off x="6407056" y="1028700"/>
            <a:ext cx="5132412" cy="3811667"/>
          </a:xfrm>
          <a:prstGeom prst="rect">
            <a:avLst/>
          </a:prstGeom>
          <a:solidFill>
            <a:srgbClr val="8AABCA"/>
          </a:solidFill>
        </p:spPr>
      </p:sp>
      <p:sp>
        <p:nvSpPr>
          <p:cNvPr id="6" name="AutoShape 6"/>
          <p:cNvSpPr/>
          <p:nvPr/>
        </p:nvSpPr>
        <p:spPr>
          <a:xfrm>
            <a:off x="6407056" y="5446633"/>
            <a:ext cx="5132412" cy="3811667"/>
          </a:xfrm>
          <a:prstGeom prst="rect">
            <a:avLst/>
          </a:prstGeom>
          <a:solidFill>
            <a:srgbClr val="273755"/>
          </a:solidFill>
        </p:spPr>
      </p:sp>
      <p:sp>
        <p:nvSpPr>
          <p:cNvPr id="7" name="AutoShape 7"/>
          <p:cNvSpPr/>
          <p:nvPr/>
        </p:nvSpPr>
        <p:spPr>
          <a:xfrm>
            <a:off x="12126888" y="1028700"/>
            <a:ext cx="5132412" cy="3811667"/>
          </a:xfrm>
          <a:prstGeom prst="rect">
            <a:avLst/>
          </a:prstGeom>
          <a:solidFill>
            <a:srgbClr val="273755"/>
          </a:solidFill>
        </p:spPr>
      </p:sp>
      <p:grpSp>
        <p:nvGrpSpPr>
          <p:cNvPr id="21" name="Group 21"/>
          <p:cNvGrpSpPr/>
          <p:nvPr/>
        </p:nvGrpSpPr>
        <p:grpSpPr>
          <a:xfrm>
            <a:off x="12379626" y="5701893"/>
            <a:ext cx="4200090" cy="1987988"/>
            <a:chOff x="0" y="0"/>
            <a:chExt cx="5600120" cy="2650651"/>
          </a:xfrm>
        </p:grpSpPr>
        <p:sp>
          <p:nvSpPr>
            <p:cNvPr id="22" name="TextBox 22"/>
            <p:cNvSpPr txBox="1"/>
            <p:nvPr/>
          </p:nvSpPr>
          <p:spPr>
            <a:xfrm>
              <a:off x="0" y="2226471"/>
              <a:ext cx="5173266" cy="424180"/>
            </a:xfrm>
            <a:prstGeom prst="rect">
              <a:avLst/>
            </a:prstGeom>
          </p:spPr>
          <p:txBody>
            <a:bodyPr lIns="0" tIns="0" rIns="0" bIns="0" rtlCol="0" anchor="t">
              <a:spAutoFit/>
            </a:bodyPr>
            <a:lstStyle/>
            <a:p>
              <a:pPr algn="l">
                <a:lnSpc>
                  <a:spcPts val="2660"/>
                </a:lnSpc>
              </a:pPr>
              <a:endParaRPr/>
            </a:p>
          </p:txBody>
        </p:sp>
        <p:sp>
          <p:nvSpPr>
            <p:cNvPr id="23" name="TextBox 23"/>
            <p:cNvSpPr txBox="1"/>
            <p:nvPr/>
          </p:nvSpPr>
          <p:spPr>
            <a:xfrm>
              <a:off x="0" y="1389780"/>
              <a:ext cx="5600120" cy="541944"/>
            </a:xfrm>
            <a:prstGeom prst="rect">
              <a:avLst/>
            </a:prstGeom>
          </p:spPr>
          <p:txBody>
            <a:bodyPr lIns="0" tIns="0" rIns="0" bIns="0" rtlCol="0" anchor="t">
              <a:spAutoFit/>
            </a:bodyPr>
            <a:lstStyle/>
            <a:p>
              <a:pPr algn="l">
                <a:lnSpc>
                  <a:spcPts val="3359"/>
                </a:lnSpc>
              </a:pPr>
              <a:endParaRPr lang="en-US" sz="2400" dirty="0">
                <a:solidFill>
                  <a:srgbClr val="F9FCFF"/>
                </a:solidFill>
                <a:latin typeface="Open Sans Bold"/>
              </a:endParaRPr>
            </a:p>
          </p:txBody>
        </p:sp>
        <p:pic>
          <p:nvPicPr>
            <p:cNvPr id="24" name="Picture 24"/>
            <p:cNvPicPr>
              <a:picLocks noChangeAspect="1"/>
            </p:cNvPicPr>
            <p:nvPr/>
          </p:nvPicPr>
          <p:blipFill>
            <a:blip r:embed="rId2"/>
            <a:srcRect/>
            <a:stretch>
              <a:fillRect/>
            </a:stretch>
          </p:blipFill>
          <p:spPr>
            <a:xfrm>
              <a:off x="0" y="0"/>
              <a:ext cx="1057947" cy="1057947"/>
            </a:xfrm>
            <a:prstGeom prst="rect">
              <a:avLst/>
            </a:prstGeom>
          </p:spPr>
        </p:pic>
      </p:grpSp>
      <p:grpSp>
        <p:nvGrpSpPr>
          <p:cNvPr id="28" name="Group 11">
            <a:extLst>
              <a:ext uri="{FF2B5EF4-FFF2-40B4-BE49-F238E27FC236}">
                <a16:creationId xmlns:a16="http://schemas.microsoft.com/office/drawing/2014/main" id="{3E38FEDD-1B0A-4044-A1CE-63E4022BD71E}"/>
              </a:ext>
            </a:extLst>
          </p:cNvPr>
          <p:cNvGrpSpPr/>
          <p:nvPr/>
        </p:nvGrpSpPr>
        <p:grpSpPr>
          <a:xfrm>
            <a:off x="1616760" y="1843420"/>
            <a:ext cx="1941345" cy="2207963"/>
            <a:chOff x="0" y="0"/>
            <a:chExt cx="4658653" cy="4973503"/>
          </a:xfrm>
        </p:grpSpPr>
        <p:pic>
          <p:nvPicPr>
            <p:cNvPr id="33" name="Picture 12">
              <a:extLst>
                <a:ext uri="{FF2B5EF4-FFF2-40B4-BE49-F238E27FC236}">
                  <a16:creationId xmlns:a16="http://schemas.microsoft.com/office/drawing/2014/main" id="{EDDD07BD-BFF1-40D6-8D15-BBF42CF32A19}"/>
                </a:ext>
              </a:extLst>
            </p:cNvPr>
            <p:cNvPicPr>
              <a:picLocks noChangeAspect="1"/>
            </p:cNvPicPr>
            <p:nvPr/>
          </p:nvPicPr>
          <p:blipFill>
            <a:blip r:embed="rId3"/>
            <a:srcRect/>
            <a:stretch>
              <a:fillRect/>
            </a:stretch>
          </p:blipFill>
          <p:spPr>
            <a:xfrm>
              <a:off x="0" y="0"/>
              <a:ext cx="2055714" cy="4973503"/>
            </a:xfrm>
            <a:prstGeom prst="rect">
              <a:avLst/>
            </a:prstGeom>
          </p:spPr>
        </p:pic>
        <p:pic>
          <p:nvPicPr>
            <p:cNvPr id="34" name="Picture 13">
              <a:extLst>
                <a:ext uri="{FF2B5EF4-FFF2-40B4-BE49-F238E27FC236}">
                  <a16:creationId xmlns:a16="http://schemas.microsoft.com/office/drawing/2014/main" id="{EF1AB2D0-987D-46C4-91EE-0DBC70B00DBF}"/>
                </a:ext>
              </a:extLst>
            </p:cNvPr>
            <p:cNvPicPr>
              <a:picLocks noChangeAspect="1"/>
            </p:cNvPicPr>
            <p:nvPr/>
          </p:nvPicPr>
          <p:blipFill>
            <a:blip r:embed="rId4"/>
            <a:srcRect/>
            <a:stretch>
              <a:fillRect/>
            </a:stretch>
          </p:blipFill>
          <p:spPr>
            <a:xfrm>
              <a:off x="2403999" y="0"/>
              <a:ext cx="2254654" cy="4973503"/>
            </a:xfrm>
            <a:prstGeom prst="rect">
              <a:avLst/>
            </a:prstGeom>
          </p:spPr>
        </p:pic>
      </p:grpSp>
      <p:sp>
        <p:nvSpPr>
          <p:cNvPr id="35" name="TextBox 3">
            <a:extLst>
              <a:ext uri="{FF2B5EF4-FFF2-40B4-BE49-F238E27FC236}">
                <a16:creationId xmlns:a16="http://schemas.microsoft.com/office/drawing/2014/main" id="{7FF5D2AF-E8B3-4A16-B1E2-0F1B9E6F18F7}"/>
              </a:ext>
            </a:extLst>
          </p:cNvPr>
          <p:cNvSpPr txBox="1"/>
          <p:nvPr/>
        </p:nvSpPr>
        <p:spPr>
          <a:xfrm>
            <a:off x="1768892" y="1373197"/>
            <a:ext cx="3550716" cy="44307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36" name="AutoShape 5">
            <a:extLst>
              <a:ext uri="{FF2B5EF4-FFF2-40B4-BE49-F238E27FC236}">
                <a16:creationId xmlns:a16="http://schemas.microsoft.com/office/drawing/2014/main" id="{8537F1F0-3A57-47A5-8AD3-8B0ADFF87619}"/>
              </a:ext>
            </a:extLst>
          </p:cNvPr>
          <p:cNvSpPr/>
          <p:nvPr/>
        </p:nvSpPr>
        <p:spPr>
          <a:xfrm>
            <a:off x="12147670" y="5465912"/>
            <a:ext cx="5132412" cy="3811667"/>
          </a:xfrm>
          <a:prstGeom prst="rect">
            <a:avLst/>
          </a:prstGeom>
          <a:solidFill>
            <a:srgbClr val="8AABCA"/>
          </a:solidFill>
        </p:spPr>
      </p:sp>
      <p:sp>
        <p:nvSpPr>
          <p:cNvPr id="38" name="AutoShape 5">
            <a:extLst>
              <a:ext uri="{FF2B5EF4-FFF2-40B4-BE49-F238E27FC236}">
                <a16:creationId xmlns:a16="http://schemas.microsoft.com/office/drawing/2014/main" id="{33560D33-A92A-4B74-8197-FA4AACEF0F9A}"/>
              </a:ext>
            </a:extLst>
          </p:cNvPr>
          <p:cNvSpPr/>
          <p:nvPr/>
        </p:nvSpPr>
        <p:spPr>
          <a:xfrm>
            <a:off x="522121" y="5484733"/>
            <a:ext cx="5132412" cy="3811667"/>
          </a:xfrm>
          <a:prstGeom prst="rect">
            <a:avLst/>
          </a:prstGeom>
          <a:solidFill>
            <a:srgbClr val="8AABCA"/>
          </a:solidFill>
        </p:spPr>
      </p:sp>
      <p:pic>
        <p:nvPicPr>
          <p:cNvPr id="39" name="Image 38">
            <a:extLst>
              <a:ext uri="{FF2B5EF4-FFF2-40B4-BE49-F238E27FC236}">
                <a16:creationId xmlns:a16="http://schemas.microsoft.com/office/drawing/2014/main" id="{D31D685C-CD2F-4EE1-BCB3-A6E1E0EC93A0}"/>
              </a:ext>
            </a:extLst>
          </p:cNvPr>
          <p:cNvPicPr>
            <a:picLocks noChangeAspect="1"/>
          </p:cNvPicPr>
          <p:nvPr/>
        </p:nvPicPr>
        <p:blipFill>
          <a:blip r:embed="rId5"/>
          <a:stretch>
            <a:fillRect/>
          </a:stretch>
        </p:blipFill>
        <p:spPr>
          <a:xfrm>
            <a:off x="7204025" y="1843420"/>
            <a:ext cx="3879950" cy="2195234"/>
          </a:xfrm>
          <a:prstGeom prst="rect">
            <a:avLst/>
          </a:prstGeom>
        </p:spPr>
      </p:pic>
      <p:pic>
        <p:nvPicPr>
          <p:cNvPr id="8" name="Image 7">
            <a:extLst>
              <a:ext uri="{FF2B5EF4-FFF2-40B4-BE49-F238E27FC236}">
                <a16:creationId xmlns:a16="http://schemas.microsoft.com/office/drawing/2014/main" id="{8F24400F-FBA1-474B-875A-BB7A4453AD94}"/>
              </a:ext>
            </a:extLst>
          </p:cNvPr>
          <p:cNvPicPr>
            <a:picLocks noChangeAspect="1"/>
          </p:cNvPicPr>
          <p:nvPr/>
        </p:nvPicPr>
        <p:blipFill>
          <a:blip r:embed="rId6"/>
          <a:stretch>
            <a:fillRect/>
          </a:stretch>
        </p:blipFill>
        <p:spPr>
          <a:xfrm>
            <a:off x="12626916" y="1588385"/>
            <a:ext cx="4362450" cy="2914650"/>
          </a:xfrm>
          <a:prstGeom prst="rect">
            <a:avLst/>
          </a:prstGeom>
        </p:spPr>
      </p:pic>
      <p:pic>
        <p:nvPicPr>
          <p:cNvPr id="40" name="Image 39">
            <a:extLst>
              <a:ext uri="{FF2B5EF4-FFF2-40B4-BE49-F238E27FC236}">
                <a16:creationId xmlns:a16="http://schemas.microsoft.com/office/drawing/2014/main" id="{5F1529E8-68D3-444C-A928-227E341069EB}"/>
              </a:ext>
            </a:extLst>
          </p:cNvPr>
          <p:cNvPicPr>
            <a:picLocks noChangeAspect="1"/>
          </p:cNvPicPr>
          <p:nvPr/>
        </p:nvPicPr>
        <p:blipFill>
          <a:blip r:embed="rId7"/>
          <a:stretch>
            <a:fillRect/>
          </a:stretch>
        </p:blipFill>
        <p:spPr>
          <a:xfrm>
            <a:off x="1376626" y="6744228"/>
            <a:ext cx="3423401" cy="1412645"/>
          </a:xfrm>
          <a:prstGeom prst="rect">
            <a:avLst/>
          </a:prstGeom>
        </p:spPr>
      </p:pic>
      <p:pic>
        <p:nvPicPr>
          <p:cNvPr id="41" name="Image 40">
            <a:extLst>
              <a:ext uri="{FF2B5EF4-FFF2-40B4-BE49-F238E27FC236}">
                <a16:creationId xmlns:a16="http://schemas.microsoft.com/office/drawing/2014/main" id="{B03B80F5-E0D5-4702-8FDA-CE82EA035A2C}"/>
              </a:ext>
            </a:extLst>
          </p:cNvPr>
          <p:cNvPicPr>
            <a:picLocks noChangeAspect="1"/>
          </p:cNvPicPr>
          <p:nvPr/>
        </p:nvPicPr>
        <p:blipFill>
          <a:blip r:embed="rId8"/>
          <a:stretch>
            <a:fillRect/>
          </a:stretch>
        </p:blipFill>
        <p:spPr>
          <a:xfrm>
            <a:off x="7177799" y="6001674"/>
            <a:ext cx="3590925" cy="2701584"/>
          </a:xfrm>
          <a:prstGeom prst="rect">
            <a:avLst/>
          </a:prstGeom>
        </p:spPr>
      </p:pic>
      <p:pic>
        <p:nvPicPr>
          <p:cNvPr id="42" name="Image 41">
            <a:extLst>
              <a:ext uri="{FF2B5EF4-FFF2-40B4-BE49-F238E27FC236}">
                <a16:creationId xmlns:a16="http://schemas.microsoft.com/office/drawing/2014/main" id="{AFCC075E-2A21-4BC3-B238-364B9C22E214}"/>
              </a:ext>
            </a:extLst>
          </p:cNvPr>
          <p:cNvPicPr>
            <a:picLocks noChangeAspect="1"/>
          </p:cNvPicPr>
          <p:nvPr/>
        </p:nvPicPr>
        <p:blipFill>
          <a:blip r:embed="rId9"/>
          <a:stretch>
            <a:fillRect/>
          </a:stretch>
        </p:blipFill>
        <p:spPr>
          <a:xfrm>
            <a:off x="12846967" y="6224066"/>
            <a:ext cx="3999341" cy="2427186"/>
          </a:xfrm>
          <a:prstGeom prst="rect">
            <a:avLst/>
          </a:prstGeom>
        </p:spPr>
      </p:pic>
    </p:spTree>
    <p:extLst>
      <p:ext uri="{BB962C8B-B14F-4D97-AF65-F5344CB8AC3E}">
        <p14:creationId xmlns:p14="http://schemas.microsoft.com/office/powerpoint/2010/main" val="31055974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grpSp>
        <p:nvGrpSpPr>
          <p:cNvPr id="11" name="Group 11"/>
          <p:cNvGrpSpPr/>
          <p:nvPr/>
        </p:nvGrpSpPr>
        <p:grpSpPr>
          <a:xfrm>
            <a:off x="540604" y="2706937"/>
            <a:ext cx="1941345" cy="2207963"/>
            <a:chOff x="0" y="0"/>
            <a:chExt cx="4658653" cy="4973503"/>
          </a:xfrm>
        </p:grpSpPr>
        <p:pic>
          <p:nvPicPr>
            <p:cNvPr id="12" name="Picture 12"/>
            <p:cNvPicPr>
              <a:picLocks noChangeAspect="1"/>
            </p:cNvPicPr>
            <p:nvPr/>
          </p:nvPicPr>
          <p:blipFill>
            <a:blip r:embed="rId2"/>
            <a:srcRect/>
            <a:stretch>
              <a:fillRect/>
            </a:stretch>
          </p:blipFill>
          <p:spPr>
            <a:xfrm>
              <a:off x="0" y="0"/>
              <a:ext cx="2055714" cy="4973503"/>
            </a:xfrm>
            <a:prstGeom prst="rect">
              <a:avLst/>
            </a:prstGeom>
          </p:spPr>
        </p:pic>
        <p:pic>
          <p:nvPicPr>
            <p:cNvPr id="13" name="Picture 13"/>
            <p:cNvPicPr>
              <a:picLocks noChangeAspect="1"/>
            </p:cNvPicPr>
            <p:nvPr/>
          </p:nvPicPr>
          <p:blipFill>
            <a:blip r:embed="rId3"/>
            <a:srcRect/>
            <a:stretch>
              <a:fillRect/>
            </a:stretch>
          </p:blipFill>
          <p:spPr>
            <a:xfrm>
              <a:off x="2403999" y="0"/>
              <a:ext cx="2254654" cy="4973503"/>
            </a:xfrm>
            <a:prstGeom prst="rect">
              <a:avLst/>
            </a:prstGeom>
          </p:spPr>
        </p:pic>
      </p:grpSp>
      <p:pic>
        <p:nvPicPr>
          <p:cNvPr id="17" name="Image 16">
            <a:extLst>
              <a:ext uri="{FF2B5EF4-FFF2-40B4-BE49-F238E27FC236}">
                <a16:creationId xmlns:a16="http://schemas.microsoft.com/office/drawing/2014/main" id="{B53FA5BA-A82E-437A-BFE0-7CAD5BB49124}"/>
              </a:ext>
            </a:extLst>
          </p:cNvPr>
          <p:cNvPicPr>
            <a:picLocks noChangeAspect="1"/>
          </p:cNvPicPr>
          <p:nvPr/>
        </p:nvPicPr>
        <p:blipFill>
          <a:blip r:embed="rId4"/>
          <a:stretch>
            <a:fillRect/>
          </a:stretch>
        </p:blipFill>
        <p:spPr>
          <a:xfrm>
            <a:off x="2761552" y="723901"/>
            <a:ext cx="15352216" cy="8569098"/>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grpSp>
        <p:nvGrpSpPr>
          <p:cNvPr id="11" name="Group 11"/>
          <p:cNvGrpSpPr/>
          <p:nvPr/>
        </p:nvGrpSpPr>
        <p:grpSpPr>
          <a:xfrm>
            <a:off x="540604" y="2706937"/>
            <a:ext cx="3493990" cy="3730127"/>
            <a:chOff x="0" y="0"/>
            <a:chExt cx="4658653" cy="4973503"/>
          </a:xfrm>
        </p:grpSpPr>
        <p:pic>
          <p:nvPicPr>
            <p:cNvPr id="12" name="Picture 12"/>
            <p:cNvPicPr>
              <a:picLocks noChangeAspect="1"/>
            </p:cNvPicPr>
            <p:nvPr/>
          </p:nvPicPr>
          <p:blipFill>
            <a:blip r:embed="rId2"/>
            <a:srcRect/>
            <a:stretch>
              <a:fillRect/>
            </a:stretch>
          </p:blipFill>
          <p:spPr>
            <a:xfrm>
              <a:off x="0" y="0"/>
              <a:ext cx="2055714" cy="4973503"/>
            </a:xfrm>
            <a:prstGeom prst="rect">
              <a:avLst/>
            </a:prstGeom>
          </p:spPr>
        </p:pic>
        <p:pic>
          <p:nvPicPr>
            <p:cNvPr id="13" name="Picture 13"/>
            <p:cNvPicPr>
              <a:picLocks noChangeAspect="1"/>
            </p:cNvPicPr>
            <p:nvPr/>
          </p:nvPicPr>
          <p:blipFill>
            <a:blip r:embed="rId3"/>
            <a:srcRect/>
            <a:stretch>
              <a:fillRect/>
            </a:stretch>
          </p:blipFill>
          <p:spPr>
            <a:xfrm>
              <a:off x="2403999" y="0"/>
              <a:ext cx="2254654" cy="4973503"/>
            </a:xfrm>
            <a:prstGeom prst="rect">
              <a:avLst/>
            </a:prstGeom>
          </p:spPr>
        </p:pic>
      </p:grpSp>
      <p:pic>
        <p:nvPicPr>
          <p:cNvPr id="14" name="Image 13">
            <a:extLst>
              <a:ext uri="{FF2B5EF4-FFF2-40B4-BE49-F238E27FC236}">
                <a16:creationId xmlns:a16="http://schemas.microsoft.com/office/drawing/2014/main" id="{9D09981C-903C-46CC-BBAE-FDBA2B50A044}"/>
              </a:ext>
            </a:extLst>
          </p:cNvPr>
          <p:cNvPicPr>
            <a:picLocks noChangeAspect="1"/>
          </p:cNvPicPr>
          <p:nvPr/>
        </p:nvPicPr>
        <p:blipFill>
          <a:blip r:embed="rId4"/>
          <a:stretch>
            <a:fillRect/>
          </a:stretch>
        </p:blipFill>
        <p:spPr>
          <a:xfrm>
            <a:off x="4295115" y="180975"/>
            <a:ext cx="13992886" cy="8848725"/>
          </a:xfrm>
          <a:prstGeom prst="rect">
            <a:avLst/>
          </a:prstGeom>
        </p:spPr>
      </p:pic>
    </p:spTree>
    <p:extLst>
      <p:ext uri="{BB962C8B-B14F-4D97-AF65-F5344CB8AC3E}">
        <p14:creationId xmlns:p14="http://schemas.microsoft.com/office/powerpoint/2010/main" val="24433059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grpSp>
        <p:nvGrpSpPr>
          <p:cNvPr id="11" name="Group 11"/>
          <p:cNvGrpSpPr/>
          <p:nvPr/>
        </p:nvGrpSpPr>
        <p:grpSpPr>
          <a:xfrm>
            <a:off x="540604" y="2706937"/>
            <a:ext cx="1941345" cy="2969963"/>
            <a:chOff x="0" y="0"/>
            <a:chExt cx="4658653" cy="4973503"/>
          </a:xfrm>
        </p:grpSpPr>
        <p:pic>
          <p:nvPicPr>
            <p:cNvPr id="12" name="Picture 12"/>
            <p:cNvPicPr>
              <a:picLocks noChangeAspect="1"/>
            </p:cNvPicPr>
            <p:nvPr/>
          </p:nvPicPr>
          <p:blipFill>
            <a:blip r:embed="rId2"/>
            <a:srcRect/>
            <a:stretch>
              <a:fillRect/>
            </a:stretch>
          </p:blipFill>
          <p:spPr>
            <a:xfrm>
              <a:off x="0" y="0"/>
              <a:ext cx="2055714" cy="4973503"/>
            </a:xfrm>
            <a:prstGeom prst="rect">
              <a:avLst/>
            </a:prstGeom>
          </p:spPr>
        </p:pic>
        <p:pic>
          <p:nvPicPr>
            <p:cNvPr id="13" name="Picture 13"/>
            <p:cNvPicPr>
              <a:picLocks noChangeAspect="1"/>
            </p:cNvPicPr>
            <p:nvPr/>
          </p:nvPicPr>
          <p:blipFill>
            <a:blip r:embed="rId3"/>
            <a:srcRect/>
            <a:stretch>
              <a:fillRect/>
            </a:stretch>
          </p:blipFill>
          <p:spPr>
            <a:xfrm>
              <a:off x="2403999" y="0"/>
              <a:ext cx="2254654" cy="4973503"/>
            </a:xfrm>
            <a:prstGeom prst="rect">
              <a:avLst/>
            </a:prstGeom>
          </p:spPr>
        </p:pic>
      </p:grpSp>
      <p:pic>
        <p:nvPicPr>
          <p:cNvPr id="14" name="Image 13">
            <a:extLst>
              <a:ext uri="{FF2B5EF4-FFF2-40B4-BE49-F238E27FC236}">
                <a16:creationId xmlns:a16="http://schemas.microsoft.com/office/drawing/2014/main" id="{7F7B19F2-A8F6-4B7D-9023-BB303E535765}"/>
              </a:ext>
            </a:extLst>
          </p:cNvPr>
          <p:cNvPicPr>
            <a:picLocks noChangeAspect="1"/>
          </p:cNvPicPr>
          <p:nvPr/>
        </p:nvPicPr>
        <p:blipFill>
          <a:blip r:embed="rId4"/>
          <a:stretch>
            <a:fillRect/>
          </a:stretch>
        </p:blipFill>
        <p:spPr>
          <a:xfrm>
            <a:off x="3124199" y="271348"/>
            <a:ext cx="15163801" cy="9202858"/>
          </a:xfrm>
          <a:prstGeom prst="rect">
            <a:avLst/>
          </a:prstGeom>
        </p:spPr>
      </p:pic>
    </p:spTree>
    <p:extLst>
      <p:ext uri="{BB962C8B-B14F-4D97-AF65-F5344CB8AC3E}">
        <p14:creationId xmlns:p14="http://schemas.microsoft.com/office/powerpoint/2010/main" val="16305499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grpSp>
        <p:nvGrpSpPr>
          <p:cNvPr id="11" name="Group 11"/>
          <p:cNvGrpSpPr/>
          <p:nvPr/>
        </p:nvGrpSpPr>
        <p:grpSpPr>
          <a:xfrm>
            <a:off x="540604" y="2706937"/>
            <a:ext cx="1941345" cy="2969963"/>
            <a:chOff x="0" y="0"/>
            <a:chExt cx="4658653" cy="4973503"/>
          </a:xfrm>
        </p:grpSpPr>
        <p:pic>
          <p:nvPicPr>
            <p:cNvPr id="12" name="Picture 12"/>
            <p:cNvPicPr>
              <a:picLocks noChangeAspect="1"/>
            </p:cNvPicPr>
            <p:nvPr/>
          </p:nvPicPr>
          <p:blipFill>
            <a:blip r:embed="rId2"/>
            <a:srcRect/>
            <a:stretch>
              <a:fillRect/>
            </a:stretch>
          </p:blipFill>
          <p:spPr>
            <a:xfrm>
              <a:off x="0" y="0"/>
              <a:ext cx="2055714" cy="4973503"/>
            </a:xfrm>
            <a:prstGeom prst="rect">
              <a:avLst/>
            </a:prstGeom>
          </p:spPr>
        </p:pic>
        <p:pic>
          <p:nvPicPr>
            <p:cNvPr id="13" name="Picture 13"/>
            <p:cNvPicPr>
              <a:picLocks noChangeAspect="1"/>
            </p:cNvPicPr>
            <p:nvPr/>
          </p:nvPicPr>
          <p:blipFill>
            <a:blip r:embed="rId3"/>
            <a:srcRect/>
            <a:stretch>
              <a:fillRect/>
            </a:stretch>
          </p:blipFill>
          <p:spPr>
            <a:xfrm>
              <a:off x="2403999" y="0"/>
              <a:ext cx="2254654" cy="4973503"/>
            </a:xfrm>
            <a:prstGeom prst="rect">
              <a:avLst/>
            </a:prstGeom>
          </p:spPr>
        </p:pic>
      </p:grpSp>
      <p:pic>
        <p:nvPicPr>
          <p:cNvPr id="15" name="Image 14">
            <a:extLst>
              <a:ext uri="{FF2B5EF4-FFF2-40B4-BE49-F238E27FC236}">
                <a16:creationId xmlns:a16="http://schemas.microsoft.com/office/drawing/2014/main" id="{E0FE1A06-B3D1-45E1-9943-13941B400822}"/>
              </a:ext>
            </a:extLst>
          </p:cNvPr>
          <p:cNvPicPr>
            <a:picLocks noChangeAspect="1"/>
          </p:cNvPicPr>
          <p:nvPr/>
        </p:nvPicPr>
        <p:blipFill>
          <a:blip r:embed="rId4"/>
          <a:stretch>
            <a:fillRect/>
          </a:stretch>
        </p:blipFill>
        <p:spPr>
          <a:xfrm>
            <a:off x="3124200" y="634734"/>
            <a:ext cx="7315200" cy="8446200"/>
          </a:xfrm>
          <a:prstGeom prst="rect">
            <a:avLst/>
          </a:prstGeom>
        </p:spPr>
      </p:pic>
      <p:pic>
        <p:nvPicPr>
          <p:cNvPr id="16" name="Image 15">
            <a:extLst>
              <a:ext uri="{FF2B5EF4-FFF2-40B4-BE49-F238E27FC236}">
                <a16:creationId xmlns:a16="http://schemas.microsoft.com/office/drawing/2014/main" id="{290BF954-838F-4A6C-ACEE-46507922C680}"/>
              </a:ext>
            </a:extLst>
          </p:cNvPr>
          <p:cNvPicPr>
            <a:picLocks noChangeAspect="1"/>
          </p:cNvPicPr>
          <p:nvPr/>
        </p:nvPicPr>
        <p:blipFill>
          <a:blip r:embed="rId5"/>
          <a:stretch>
            <a:fillRect/>
          </a:stretch>
        </p:blipFill>
        <p:spPr>
          <a:xfrm>
            <a:off x="11088578" y="634734"/>
            <a:ext cx="7199422" cy="8575488"/>
          </a:xfrm>
          <a:prstGeom prst="rect">
            <a:avLst/>
          </a:prstGeom>
        </p:spPr>
      </p:pic>
    </p:spTree>
    <p:extLst>
      <p:ext uri="{BB962C8B-B14F-4D97-AF65-F5344CB8AC3E}">
        <p14:creationId xmlns:p14="http://schemas.microsoft.com/office/powerpoint/2010/main" val="38001820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0643" y="-1101315"/>
            <a:ext cx="8205756" cy="11388315"/>
          </a:xfrm>
          <a:prstGeom prst="rect">
            <a:avLst/>
          </a:prstGeom>
          <a:solidFill>
            <a:srgbClr val="8AABCA"/>
          </a:solidFill>
        </p:spPr>
      </p:sp>
      <p:sp>
        <p:nvSpPr>
          <p:cNvPr id="9" name="TextBox 9"/>
          <p:cNvSpPr txBox="1"/>
          <p:nvPr/>
        </p:nvSpPr>
        <p:spPr>
          <a:xfrm>
            <a:off x="8741496" y="9568008"/>
            <a:ext cx="8682050" cy="302895"/>
          </a:xfrm>
          <a:prstGeom prst="rect">
            <a:avLst/>
          </a:prstGeom>
        </p:spPr>
        <p:txBody>
          <a:bodyPr lIns="0" tIns="0" rIns="0" bIns="0" rtlCol="0" anchor="t">
            <a:spAutoFit/>
          </a:bodyPr>
          <a:lstStyle/>
          <a:p>
            <a:pPr algn="r">
              <a:lnSpc>
                <a:spcPts val="2520"/>
              </a:lnSpc>
            </a:pPr>
            <a:r>
              <a:rPr lang="en-US" sz="1800" dirty="0">
                <a:solidFill>
                  <a:srgbClr val="8AABCA"/>
                </a:solidFill>
                <a:latin typeface="Open Sans"/>
              </a:rPr>
              <a:t>Circonscription de Rémire-Montjoly Matoury / </a:t>
            </a:r>
            <a:r>
              <a:rPr lang="en-US" dirty="0">
                <a:solidFill>
                  <a:srgbClr val="8AABCA"/>
                </a:solidFill>
                <a:latin typeface="Open Sans"/>
              </a:rPr>
              <a:t>30</a:t>
            </a:r>
            <a:r>
              <a:rPr lang="en-US" sz="1800" dirty="0">
                <a:solidFill>
                  <a:srgbClr val="8AABCA"/>
                </a:solidFill>
                <a:latin typeface="Open Sans"/>
              </a:rPr>
              <a:t> 01 2020</a:t>
            </a:r>
          </a:p>
        </p:txBody>
      </p:sp>
      <p:sp>
        <p:nvSpPr>
          <p:cNvPr id="10" name="TextBox 10"/>
          <p:cNvSpPr txBox="1"/>
          <p:nvPr/>
        </p:nvSpPr>
        <p:spPr>
          <a:xfrm>
            <a:off x="0" y="952500"/>
            <a:ext cx="7589857" cy="716280"/>
          </a:xfrm>
          <a:prstGeom prst="rect">
            <a:avLst/>
          </a:prstGeom>
        </p:spPr>
        <p:txBody>
          <a:bodyPr lIns="0" tIns="0" rIns="0" bIns="0" rtlCol="0" anchor="t">
            <a:spAutoFit/>
          </a:bodyPr>
          <a:lstStyle/>
          <a:p>
            <a:pPr algn="l">
              <a:lnSpc>
                <a:spcPts val="5880"/>
              </a:lnSpc>
            </a:pPr>
            <a:r>
              <a:rPr lang="en-US" sz="4200" dirty="0">
                <a:solidFill>
                  <a:srgbClr val="F9FCFF"/>
                </a:solidFill>
                <a:latin typeface="Open Sans Bold"/>
              </a:rPr>
              <a:t>PLATE-FORME ANAGRAPH</a:t>
            </a:r>
          </a:p>
        </p:txBody>
      </p:sp>
      <p:pic>
        <p:nvPicPr>
          <p:cNvPr id="13" name="ANAGRAPH - Jérôme Riou">
            <a:hlinkClick r:id="" action="ppaction://media"/>
            <a:extLst>
              <a:ext uri="{FF2B5EF4-FFF2-40B4-BE49-F238E27FC236}">
                <a16:creationId xmlns:a16="http://schemas.microsoft.com/office/drawing/2014/main" id="{B9194FF7-D5BA-49D4-88E0-0E5537C485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600369" y="723900"/>
            <a:ext cx="9144000" cy="5143500"/>
          </a:xfrm>
          <a:prstGeom prst="rect">
            <a:avLst/>
          </a:prstGeom>
        </p:spPr>
      </p:pic>
      <p:sp>
        <p:nvSpPr>
          <p:cNvPr id="14" name="ZoneTexte 13">
            <a:extLst>
              <a:ext uri="{FF2B5EF4-FFF2-40B4-BE49-F238E27FC236}">
                <a16:creationId xmlns:a16="http://schemas.microsoft.com/office/drawing/2014/main" id="{320B5F06-053E-4547-9EC7-1E5848E3BCB0}"/>
              </a:ext>
            </a:extLst>
          </p:cNvPr>
          <p:cNvSpPr txBox="1"/>
          <p:nvPr/>
        </p:nvSpPr>
        <p:spPr>
          <a:xfrm>
            <a:off x="228600" y="2400300"/>
            <a:ext cx="6781800" cy="2585323"/>
          </a:xfrm>
          <a:prstGeom prst="rect">
            <a:avLst/>
          </a:prstGeom>
          <a:noFill/>
        </p:spPr>
        <p:txBody>
          <a:bodyPr wrap="square" rtlCol="0">
            <a:spAutoFit/>
          </a:bodyPr>
          <a:lstStyle/>
          <a:p>
            <a:r>
              <a:rPr lang="fr-FR" sz="5400" dirty="0"/>
              <a:t>En deçà de 57% de mots déchiffrables, un texte est inaccessible</a:t>
            </a:r>
            <a:r>
              <a:rPr lang="fr-FR" dirty="0"/>
              <a:t>.</a:t>
            </a:r>
          </a:p>
        </p:txBody>
      </p:sp>
      <p:pic>
        <p:nvPicPr>
          <p:cNvPr id="6" name="Image 5">
            <a:extLst>
              <a:ext uri="{FF2B5EF4-FFF2-40B4-BE49-F238E27FC236}">
                <a16:creationId xmlns:a16="http://schemas.microsoft.com/office/drawing/2014/main" id="{BF32F4E1-A533-430D-95AA-B0BF9DE8B84A}"/>
              </a:ext>
            </a:extLst>
          </p:cNvPr>
          <p:cNvPicPr>
            <a:picLocks noChangeAspect="1"/>
          </p:cNvPicPr>
          <p:nvPr/>
        </p:nvPicPr>
        <p:blipFill>
          <a:blip r:embed="rId5"/>
          <a:stretch>
            <a:fillRect/>
          </a:stretch>
        </p:blipFill>
        <p:spPr>
          <a:xfrm>
            <a:off x="2371725" y="6362700"/>
            <a:ext cx="2495550" cy="3760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44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15183814" y="864454"/>
            <a:ext cx="2239732" cy="2391101"/>
            <a:chOff x="0" y="0"/>
            <a:chExt cx="2986309" cy="3188135"/>
          </a:xfrm>
        </p:grpSpPr>
        <p:pic>
          <p:nvPicPr>
            <p:cNvPr id="3" name="Picture 3"/>
            <p:cNvPicPr>
              <a:picLocks noChangeAspect="1"/>
            </p:cNvPicPr>
            <p:nvPr/>
          </p:nvPicPr>
          <p:blipFill>
            <a:blip r:embed="rId2"/>
            <a:srcRect/>
            <a:stretch>
              <a:fillRect/>
            </a:stretch>
          </p:blipFill>
          <p:spPr>
            <a:xfrm>
              <a:off x="0" y="0"/>
              <a:ext cx="1317763" cy="3188135"/>
            </a:xfrm>
            <a:prstGeom prst="rect">
              <a:avLst/>
            </a:prstGeom>
          </p:spPr>
        </p:pic>
        <p:pic>
          <p:nvPicPr>
            <p:cNvPr id="4" name="Picture 4"/>
            <p:cNvPicPr>
              <a:picLocks noChangeAspect="1"/>
            </p:cNvPicPr>
            <p:nvPr/>
          </p:nvPicPr>
          <p:blipFill>
            <a:blip r:embed="rId3"/>
            <a:srcRect/>
            <a:stretch>
              <a:fillRect/>
            </a:stretch>
          </p:blipFill>
          <p:spPr>
            <a:xfrm>
              <a:off x="1541021" y="0"/>
              <a:ext cx="1445288" cy="3188135"/>
            </a:xfrm>
            <a:prstGeom prst="rect">
              <a:avLst/>
            </a:prstGeom>
          </p:spPr>
        </p:pic>
      </p:grpSp>
      <p:sp>
        <p:nvSpPr>
          <p:cNvPr id="5" name="TextBox 5"/>
          <p:cNvSpPr txBox="1"/>
          <p:nvPr/>
        </p:nvSpPr>
        <p:spPr>
          <a:xfrm>
            <a:off x="498764" y="-2321"/>
            <a:ext cx="10773632" cy="866775"/>
          </a:xfrm>
          <a:prstGeom prst="rect">
            <a:avLst/>
          </a:prstGeom>
        </p:spPr>
        <p:txBody>
          <a:bodyPr lIns="0" tIns="0" rIns="0" bIns="0" rtlCol="0" anchor="t">
            <a:spAutoFit/>
          </a:bodyPr>
          <a:lstStyle/>
          <a:p>
            <a:pPr algn="l">
              <a:lnSpc>
                <a:spcPts val="7000"/>
              </a:lnSpc>
            </a:pPr>
            <a:r>
              <a:rPr lang="en-US" sz="5000" dirty="0">
                <a:solidFill>
                  <a:srgbClr val="8AABCA"/>
                </a:solidFill>
                <a:latin typeface="Open Sans Bold"/>
              </a:rPr>
              <a:t>DEFINITION</a:t>
            </a:r>
          </a:p>
        </p:txBody>
      </p:sp>
      <p:grpSp>
        <p:nvGrpSpPr>
          <p:cNvPr id="6" name="Group 6"/>
          <p:cNvGrpSpPr/>
          <p:nvPr/>
        </p:nvGrpSpPr>
        <p:grpSpPr>
          <a:xfrm>
            <a:off x="579334" y="59592"/>
            <a:ext cx="8511309" cy="2255434"/>
            <a:chOff x="0" y="-57150"/>
            <a:chExt cx="11348412" cy="3007246"/>
          </a:xfrm>
        </p:grpSpPr>
        <p:sp>
          <p:nvSpPr>
            <p:cNvPr id="7" name="TextBox 7"/>
            <p:cNvSpPr txBox="1"/>
            <p:nvPr/>
          </p:nvSpPr>
          <p:spPr>
            <a:xfrm>
              <a:off x="0" y="2469365"/>
              <a:ext cx="11348412" cy="480731"/>
            </a:xfrm>
            <a:prstGeom prst="rect">
              <a:avLst/>
            </a:prstGeom>
          </p:spPr>
          <p:txBody>
            <a:bodyPr lIns="0" tIns="0" rIns="0" bIns="0" rtlCol="0" anchor="t">
              <a:spAutoFit/>
            </a:bodyPr>
            <a:lstStyle/>
            <a:p>
              <a:pPr algn="l">
                <a:lnSpc>
                  <a:spcPts val="3045"/>
                </a:lnSpc>
              </a:pPr>
              <a:endParaRPr lang="en-US" sz="2175" dirty="0">
                <a:solidFill>
                  <a:srgbClr val="273755"/>
                </a:solidFill>
                <a:latin typeface="Open Sans"/>
              </a:endParaRPr>
            </a:p>
          </p:txBody>
        </p:sp>
        <p:sp>
          <p:nvSpPr>
            <p:cNvPr id="8" name="TextBox 8"/>
            <p:cNvSpPr txBox="1"/>
            <p:nvPr/>
          </p:nvSpPr>
          <p:spPr>
            <a:xfrm>
              <a:off x="0" y="-57150"/>
              <a:ext cx="11348412" cy="707390"/>
            </a:xfrm>
            <a:prstGeom prst="rect">
              <a:avLst/>
            </a:prstGeom>
          </p:spPr>
          <p:txBody>
            <a:bodyPr lIns="0" tIns="0" rIns="0" bIns="0" rtlCol="0" anchor="t">
              <a:spAutoFit/>
            </a:bodyPr>
            <a:lstStyle/>
            <a:p>
              <a:pPr algn="l">
                <a:lnSpc>
                  <a:spcPts val="4480"/>
                </a:lnSpc>
              </a:pPr>
              <a:endParaRPr/>
            </a:p>
          </p:txBody>
        </p:sp>
        <p:sp>
          <p:nvSpPr>
            <p:cNvPr id="9" name="AutoShape 9"/>
            <p:cNvSpPr/>
            <p:nvPr/>
          </p:nvSpPr>
          <p:spPr>
            <a:xfrm>
              <a:off x="0" y="1509981"/>
              <a:ext cx="5448828" cy="244551"/>
            </a:xfrm>
            <a:prstGeom prst="rect">
              <a:avLst/>
            </a:prstGeom>
            <a:solidFill>
              <a:srgbClr val="8AABCA"/>
            </a:solidFill>
          </p:spPr>
        </p:sp>
      </p:grpSp>
      <p:grpSp>
        <p:nvGrpSpPr>
          <p:cNvPr id="10" name="Group 10"/>
          <p:cNvGrpSpPr/>
          <p:nvPr/>
        </p:nvGrpSpPr>
        <p:grpSpPr>
          <a:xfrm>
            <a:off x="-1" y="9239913"/>
            <a:ext cx="18288001" cy="1405661"/>
            <a:chOff x="0" y="0"/>
            <a:chExt cx="25311739" cy="1874214"/>
          </a:xfrm>
        </p:grpSpPr>
        <p:sp>
          <p:nvSpPr>
            <p:cNvPr id="11" name="AutoShape 11"/>
            <p:cNvSpPr/>
            <p:nvPr/>
          </p:nvSpPr>
          <p:spPr>
            <a:xfrm>
              <a:off x="0" y="0"/>
              <a:ext cx="25311739" cy="1874214"/>
            </a:xfrm>
            <a:prstGeom prst="rect">
              <a:avLst/>
            </a:prstGeom>
            <a:solidFill>
              <a:srgbClr val="8AABCA"/>
            </a:solidFill>
          </p:spPr>
        </p:sp>
        <p:sp>
          <p:nvSpPr>
            <p:cNvPr id="12" name="TextBox 12"/>
            <p:cNvSpPr txBox="1"/>
            <p:nvPr/>
          </p:nvSpPr>
          <p:spPr>
            <a:xfrm>
              <a:off x="5787539" y="446985"/>
              <a:ext cx="17978868" cy="827577"/>
            </a:xfrm>
            <a:prstGeom prst="rect">
              <a:avLst/>
            </a:prstGeom>
          </p:spPr>
          <p:txBody>
            <a:bodyPr lIns="0" tIns="0" rIns="0" bIns="0" rtlCol="0" anchor="t">
              <a:spAutoFit/>
            </a:bodyPr>
            <a:lstStyle/>
            <a:p>
              <a:pPr algn="r">
                <a:lnSpc>
                  <a:spcPts val="2520"/>
                </a:lnSpc>
              </a:pPr>
              <a:r>
                <a:rPr lang="en-US" dirty="0">
                  <a:solidFill>
                    <a:srgbClr val="F9FCFF"/>
                  </a:solidFill>
                  <a:latin typeface="Open Sans"/>
                </a:rPr>
                <a:t> Circonscription de Rémire-Montjoly Matoury / 30 01 2020</a:t>
              </a:r>
            </a:p>
            <a:p>
              <a:pPr algn="r">
                <a:lnSpc>
                  <a:spcPts val="2520"/>
                </a:lnSpc>
              </a:pPr>
              <a:endParaRPr lang="en-US" sz="1800" dirty="0">
                <a:solidFill>
                  <a:srgbClr val="F9FCFF"/>
                </a:solidFill>
                <a:latin typeface="Open Sans"/>
              </a:endParaRPr>
            </a:p>
          </p:txBody>
        </p:sp>
      </p:grpSp>
      <p:pic>
        <p:nvPicPr>
          <p:cNvPr id="13" name="Picture 13"/>
          <p:cNvPicPr>
            <a:picLocks noChangeAspect="1"/>
          </p:cNvPicPr>
          <p:nvPr/>
        </p:nvPicPr>
        <p:blipFill>
          <a:blip r:embed="rId4"/>
          <a:srcRect/>
          <a:stretch>
            <a:fillRect/>
          </a:stretch>
        </p:blipFill>
        <p:spPr>
          <a:xfrm>
            <a:off x="15477259" y="7611308"/>
            <a:ext cx="2308972" cy="1634319"/>
          </a:xfrm>
          <a:prstGeom prst="rect">
            <a:avLst/>
          </a:prstGeom>
        </p:spPr>
      </p:pic>
      <p:pic>
        <p:nvPicPr>
          <p:cNvPr id="15" name="Image 14">
            <a:extLst>
              <a:ext uri="{FF2B5EF4-FFF2-40B4-BE49-F238E27FC236}">
                <a16:creationId xmlns:a16="http://schemas.microsoft.com/office/drawing/2014/main" id="{9AD0B4AF-E007-40CB-A355-1F925C1BAE1C}"/>
              </a:ext>
            </a:extLst>
          </p:cNvPr>
          <p:cNvPicPr>
            <a:picLocks noChangeAspect="1"/>
          </p:cNvPicPr>
          <p:nvPr/>
        </p:nvPicPr>
        <p:blipFill>
          <a:blip r:embed="rId5"/>
          <a:stretch>
            <a:fillRect/>
          </a:stretch>
        </p:blipFill>
        <p:spPr>
          <a:xfrm>
            <a:off x="505690" y="3640526"/>
            <a:ext cx="16248489" cy="3762185"/>
          </a:xfrm>
          <a:prstGeom prst="rect">
            <a:avLst/>
          </a:prstGeom>
        </p:spPr>
      </p:pic>
    </p:spTree>
    <p:extLst>
      <p:ext uri="{BB962C8B-B14F-4D97-AF65-F5344CB8AC3E}">
        <p14:creationId xmlns:p14="http://schemas.microsoft.com/office/powerpoint/2010/main" val="16282091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01259" y="-742742"/>
            <a:ext cx="5876566" cy="11388315"/>
          </a:xfrm>
          <a:prstGeom prst="rect">
            <a:avLst/>
          </a:prstGeom>
          <a:solidFill>
            <a:srgbClr val="8AABCA"/>
          </a:solidFill>
        </p:spPr>
      </p:sp>
      <p:sp>
        <p:nvSpPr>
          <p:cNvPr id="10" name="TextBox 10"/>
          <p:cNvSpPr txBox="1"/>
          <p:nvPr/>
        </p:nvSpPr>
        <p:spPr>
          <a:xfrm>
            <a:off x="8741496" y="9568008"/>
            <a:ext cx="8682050" cy="302895"/>
          </a:xfrm>
          <a:prstGeom prst="rect">
            <a:avLst/>
          </a:prstGeom>
        </p:spPr>
        <p:txBody>
          <a:bodyPr lIns="0" tIns="0" rIns="0" bIns="0" rtlCol="0" anchor="t">
            <a:spAutoFit/>
          </a:bodyPr>
          <a:lstStyle/>
          <a:p>
            <a:pPr algn="r">
              <a:lnSpc>
                <a:spcPts val="2520"/>
              </a:lnSpc>
            </a:pPr>
            <a:r>
              <a:rPr lang="en-US" sz="1800" dirty="0">
                <a:solidFill>
                  <a:srgbClr val="8AABCA"/>
                </a:solidFill>
                <a:latin typeface="Open Sans"/>
              </a:rPr>
              <a:t>Circonscription de Rémire-Montjoly Matoury / </a:t>
            </a:r>
            <a:r>
              <a:rPr lang="en-US" dirty="0">
                <a:solidFill>
                  <a:srgbClr val="8AABCA"/>
                </a:solidFill>
                <a:latin typeface="Open Sans"/>
              </a:rPr>
              <a:t>30</a:t>
            </a:r>
            <a:r>
              <a:rPr lang="en-US" sz="1800" dirty="0">
                <a:solidFill>
                  <a:srgbClr val="8AABCA"/>
                </a:solidFill>
                <a:latin typeface="Open Sans"/>
              </a:rPr>
              <a:t> 01 2020</a:t>
            </a:r>
          </a:p>
        </p:txBody>
      </p:sp>
      <p:sp>
        <p:nvSpPr>
          <p:cNvPr id="11" name="TextBox 11"/>
          <p:cNvSpPr txBox="1"/>
          <p:nvPr/>
        </p:nvSpPr>
        <p:spPr>
          <a:xfrm>
            <a:off x="0" y="971550"/>
            <a:ext cx="5475307" cy="544830"/>
          </a:xfrm>
          <a:prstGeom prst="rect">
            <a:avLst/>
          </a:prstGeom>
        </p:spPr>
        <p:txBody>
          <a:bodyPr lIns="0" tIns="0" rIns="0" bIns="0" rtlCol="0" anchor="t">
            <a:spAutoFit/>
          </a:bodyPr>
          <a:lstStyle/>
          <a:p>
            <a:pPr algn="l">
              <a:lnSpc>
                <a:spcPts val="4480"/>
              </a:lnSpc>
            </a:pPr>
            <a:r>
              <a:rPr lang="en-US" sz="3200" dirty="0">
                <a:solidFill>
                  <a:srgbClr val="F9FCFF"/>
                </a:solidFill>
                <a:latin typeface="Open Sans Bold"/>
              </a:rPr>
              <a:t>PLATE-FORME ANAGRAPH</a:t>
            </a:r>
          </a:p>
        </p:txBody>
      </p:sp>
      <p:pic>
        <p:nvPicPr>
          <p:cNvPr id="13" name="Image 12">
            <a:extLst>
              <a:ext uri="{FF2B5EF4-FFF2-40B4-BE49-F238E27FC236}">
                <a16:creationId xmlns:a16="http://schemas.microsoft.com/office/drawing/2014/main" id="{14EAE0E0-B847-4897-911B-3FFD67BC8DE9}"/>
              </a:ext>
            </a:extLst>
          </p:cNvPr>
          <p:cNvPicPr>
            <a:picLocks noChangeAspect="1"/>
          </p:cNvPicPr>
          <p:nvPr/>
        </p:nvPicPr>
        <p:blipFill>
          <a:blip r:embed="rId2"/>
          <a:stretch>
            <a:fillRect/>
          </a:stretch>
        </p:blipFill>
        <p:spPr>
          <a:xfrm>
            <a:off x="5608115" y="1267336"/>
            <a:ext cx="12442603" cy="7368158"/>
          </a:xfrm>
          <a:prstGeom prst="rect">
            <a:avLst/>
          </a:prstGeom>
        </p:spPr>
      </p:pic>
      <p:sp>
        <p:nvSpPr>
          <p:cNvPr id="14" name="ZoneTexte 13">
            <a:extLst>
              <a:ext uri="{FF2B5EF4-FFF2-40B4-BE49-F238E27FC236}">
                <a16:creationId xmlns:a16="http://schemas.microsoft.com/office/drawing/2014/main" id="{179404A9-98A3-45FA-BFF6-BACD7D880F6F}"/>
              </a:ext>
            </a:extLst>
          </p:cNvPr>
          <p:cNvSpPr txBox="1"/>
          <p:nvPr/>
        </p:nvSpPr>
        <p:spPr>
          <a:xfrm>
            <a:off x="0" y="3701397"/>
            <a:ext cx="4724400" cy="738664"/>
          </a:xfrm>
          <a:prstGeom prst="rect">
            <a:avLst/>
          </a:prstGeom>
          <a:noFill/>
        </p:spPr>
        <p:txBody>
          <a:bodyPr wrap="square" rtlCol="0">
            <a:spAutoFit/>
          </a:bodyPr>
          <a:lstStyle/>
          <a:p>
            <a:r>
              <a:rPr lang="fr-FR" sz="2400" dirty="0"/>
              <a:t>145 graphèmes pour 36 phonèmes</a:t>
            </a:r>
          </a:p>
          <a:p>
            <a:endParaRPr lang="fr-FR" dirty="0"/>
          </a:p>
        </p:txBody>
      </p:sp>
      <p:pic>
        <p:nvPicPr>
          <p:cNvPr id="12" name="Image 11">
            <a:extLst>
              <a:ext uri="{FF2B5EF4-FFF2-40B4-BE49-F238E27FC236}">
                <a16:creationId xmlns:a16="http://schemas.microsoft.com/office/drawing/2014/main" id="{FF5FF815-6D56-41E5-9B0F-D4EEF71CAE79}"/>
              </a:ext>
            </a:extLst>
          </p:cNvPr>
          <p:cNvPicPr>
            <a:picLocks noChangeAspect="1"/>
          </p:cNvPicPr>
          <p:nvPr/>
        </p:nvPicPr>
        <p:blipFill>
          <a:blip r:embed="rId3"/>
          <a:stretch>
            <a:fillRect/>
          </a:stretch>
        </p:blipFill>
        <p:spPr>
          <a:xfrm>
            <a:off x="1114425" y="6362700"/>
            <a:ext cx="2495550" cy="3760899"/>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B157A15F-44D1-4234-892C-D739BD013015}"/>
              </a:ext>
            </a:extLst>
          </p:cNvPr>
          <p:cNvPicPr>
            <a:picLocks noChangeAspect="1"/>
          </p:cNvPicPr>
          <p:nvPr/>
        </p:nvPicPr>
        <p:blipFill>
          <a:blip r:embed="rId2"/>
          <a:stretch>
            <a:fillRect/>
          </a:stretch>
        </p:blipFill>
        <p:spPr>
          <a:xfrm>
            <a:off x="3200400" y="800100"/>
            <a:ext cx="14719003" cy="8327852"/>
          </a:xfrm>
          <a:prstGeom prst="rect">
            <a:avLst/>
          </a:prstGeom>
        </p:spPr>
      </p:pic>
      <p:pic>
        <p:nvPicPr>
          <p:cNvPr id="4" name="Image 3">
            <a:extLst>
              <a:ext uri="{FF2B5EF4-FFF2-40B4-BE49-F238E27FC236}">
                <a16:creationId xmlns:a16="http://schemas.microsoft.com/office/drawing/2014/main" id="{174F012E-7769-451A-9E10-A4B0967F18CA}"/>
              </a:ext>
            </a:extLst>
          </p:cNvPr>
          <p:cNvPicPr>
            <a:picLocks noChangeAspect="1"/>
          </p:cNvPicPr>
          <p:nvPr/>
        </p:nvPicPr>
        <p:blipFill>
          <a:blip r:embed="rId3"/>
          <a:stretch>
            <a:fillRect/>
          </a:stretch>
        </p:blipFill>
        <p:spPr>
          <a:xfrm>
            <a:off x="403233" y="3083576"/>
            <a:ext cx="2495550" cy="3760899"/>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pic>
        <p:nvPicPr>
          <p:cNvPr id="17" name="Image 16">
            <a:extLst>
              <a:ext uri="{FF2B5EF4-FFF2-40B4-BE49-F238E27FC236}">
                <a16:creationId xmlns:a16="http://schemas.microsoft.com/office/drawing/2014/main" id="{44F69833-EE46-4890-A2CB-0588296AE913}"/>
              </a:ext>
            </a:extLst>
          </p:cNvPr>
          <p:cNvPicPr>
            <a:picLocks noChangeAspect="1"/>
          </p:cNvPicPr>
          <p:nvPr/>
        </p:nvPicPr>
        <p:blipFill>
          <a:blip r:embed="rId2"/>
          <a:stretch>
            <a:fillRect/>
          </a:stretch>
        </p:blipFill>
        <p:spPr>
          <a:xfrm>
            <a:off x="2895600" y="319681"/>
            <a:ext cx="7162800" cy="9959952"/>
          </a:xfrm>
          <a:prstGeom prst="rect">
            <a:avLst/>
          </a:prstGeom>
        </p:spPr>
      </p:pic>
      <p:grpSp>
        <p:nvGrpSpPr>
          <p:cNvPr id="19" name="Group 11">
            <a:extLst>
              <a:ext uri="{FF2B5EF4-FFF2-40B4-BE49-F238E27FC236}">
                <a16:creationId xmlns:a16="http://schemas.microsoft.com/office/drawing/2014/main" id="{81D2F2AD-5943-44AD-999B-4BE6B6EAC35F}"/>
              </a:ext>
            </a:extLst>
          </p:cNvPr>
          <p:cNvGrpSpPr/>
          <p:nvPr/>
        </p:nvGrpSpPr>
        <p:grpSpPr>
          <a:xfrm>
            <a:off x="540604" y="3656616"/>
            <a:ext cx="1941345" cy="2780448"/>
            <a:chOff x="0" y="0"/>
            <a:chExt cx="4658653" cy="4973503"/>
          </a:xfrm>
        </p:grpSpPr>
        <p:pic>
          <p:nvPicPr>
            <p:cNvPr id="20" name="Picture 12">
              <a:extLst>
                <a:ext uri="{FF2B5EF4-FFF2-40B4-BE49-F238E27FC236}">
                  <a16:creationId xmlns:a16="http://schemas.microsoft.com/office/drawing/2014/main" id="{827527A7-8C45-4019-AE0C-C4128188F1D8}"/>
                </a:ext>
              </a:extLst>
            </p:cNvPr>
            <p:cNvPicPr>
              <a:picLocks noChangeAspect="1"/>
            </p:cNvPicPr>
            <p:nvPr/>
          </p:nvPicPr>
          <p:blipFill>
            <a:blip r:embed="rId3"/>
            <a:srcRect/>
            <a:stretch>
              <a:fillRect/>
            </a:stretch>
          </p:blipFill>
          <p:spPr>
            <a:xfrm>
              <a:off x="0" y="0"/>
              <a:ext cx="2055714" cy="4973503"/>
            </a:xfrm>
            <a:prstGeom prst="rect">
              <a:avLst/>
            </a:prstGeom>
          </p:spPr>
        </p:pic>
        <p:pic>
          <p:nvPicPr>
            <p:cNvPr id="21" name="Picture 13">
              <a:extLst>
                <a:ext uri="{FF2B5EF4-FFF2-40B4-BE49-F238E27FC236}">
                  <a16:creationId xmlns:a16="http://schemas.microsoft.com/office/drawing/2014/main" id="{D1CBDCDC-6AB4-46FB-B809-E04E3FD71E6F}"/>
                </a:ext>
              </a:extLst>
            </p:cNvPr>
            <p:cNvPicPr>
              <a:picLocks noChangeAspect="1"/>
            </p:cNvPicPr>
            <p:nvPr/>
          </p:nvPicPr>
          <p:blipFill>
            <a:blip r:embed="rId4"/>
            <a:srcRect/>
            <a:stretch>
              <a:fillRect/>
            </a:stretch>
          </p:blipFill>
          <p:spPr>
            <a:xfrm>
              <a:off x="2403999" y="0"/>
              <a:ext cx="2254654" cy="4973503"/>
            </a:xfrm>
            <a:prstGeom prst="rect">
              <a:avLst/>
            </a:prstGeom>
          </p:spPr>
        </p:pic>
      </p:grpSp>
      <p:pic>
        <p:nvPicPr>
          <p:cNvPr id="22" name="Image 21">
            <a:extLst>
              <a:ext uri="{FF2B5EF4-FFF2-40B4-BE49-F238E27FC236}">
                <a16:creationId xmlns:a16="http://schemas.microsoft.com/office/drawing/2014/main" id="{576355BF-7E1E-4091-A9A2-6EEE658350A2}"/>
              </a:ext>
            </a:extLst>
          </p:cNvPr>
          <p:cNvPicPr>
            <a:picLocks noChangeAspect="1"/>
          </p:cNvPicPr>
          <p:nvPr/>
        </p:nvPicPr>
        <p:blipFill>
          <a:blip r:embed="rId5"/>
          <a:stretch>
            <a:fillRect/>
          </a:stretch>
        </p:blipFill>
        <p:spPr>
          <a:xfrm>
            <a:off x="10472051" y="1573260"/>
            <a:ext cx="7737967" cy="7106297"/>
          </a:xfrm>
          <a:prstGeom prst="rect">
            <a:avLst/>
          </a:prstGeom>
        </p:spPr>
      </p:pic>
      <p:sp>
        <p:nvSpPr>
          <p:cNvPr id="15" name="ZoneTexte 14">
            <a:extLst>
              <a:ext uri="{FF2B5EF4-FFF2-40B4-BE49-F238E27FC236}">
                <a16:creationId xmlns:a16="http://schemas.microsoft.com/office/drawing/2014/main" id="{4151D2CC-C54A-430C-843B-B5A67AE24047}"/>
              </a:ext>
            </a:extLst>
          </p:cNvPr>
          <p:cNvSpPr txBox="1"/>
          <p:nvPr/>
        </p:nvSpPr>
        <p:spPr>
          <a:xfrm>
            <a:off x="10744200" y="319681"/>
            <a:ext cx="6248400" cy="369332"/>
          </a:xfrm>
          <a:prstGeom prst="rect">
            <a:avLst/>
          </a:prstGeom>
          <a:noFill/>
        </p:spPr>
        <p:txBody>
          <a:bodyPr wrap="square" rtlCol="0">
            <a:spAutoFit/>
          </a:bodyPr>
          <a:lstStyle/>
          <a:p>
            <a:r>
              <a:rPr lang="fr-FR" dirty="0"/>
              <a:t>EVALUATIONS NATIONALES CE1</a:t>
            </a:r>
          </a:p>
        </p:txBody>
      </p:sp>
    </p:spTree>
    <p:extLst>
      <p:ext uri="{BB962C8B-B14F-4D97-AF65-F5344CB8AC3E}">
        <p14:creationId xmlns:p14="http://schemas.microsoft.com/office/powerpoint/2010/main" val="42840684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grpSp>
        <p:nvGrpSpPr>
          <p:cNvPr id="11" name="Group 11"/>
          <p:cNvGrpSpPr/>
          <p:nvPr/>
        </p:nvGrpSpPr>
        <p:grpSpPr>
          <a:xfrm>
            <a:off x="540604" y="2706937"/>
            <a:ext cx="3493990" cy="3730127"/>
            <a:chOff x="0" y="0"/>
            <a:chExt cx="4658653" cy="4973503"/>
          </a:xfrm>
        </p:grpSpPr>
        <p:pic>
          <p:nvPicPr>
            <p:cNvPr id="12" name="Picture 12"/>
            <p:cNvPicPr>
              <a:picLocks noChangeAspect="1"/>
            </p:cNvPicPr>
            <p:nvPr/>
          </p:nvPicPr>
          <p:blipFill>
            <a:blip r:embed="rId2"/>
            <a:srcRect/>
            <a:stretch>
              <a:fillRect/>
            </a:stretch>
          </p:blipFill>
          <p:spPr>
            <a:xfrm>
              <a:off x="0" y="0"/>
              <a:ext cx="2055714" cy="4973503"/>
            </a:xfrm>
            <a:prstGeom prst="rect">
              <a:avLst/>
            </a:prstGeom>
          </p:spPr>
        </p:pic>
        <p:pic>
          <p:nvPicPr>
            <p:cNvPr id="13" name="Picture 13"/>
            <p:cNvPicPr>
              <a:picLocks noChangeAspect="1"/>
            </p:cNvPicPr>
            <p:nvPr/>
          </p:nvPicPr>
          <p:blipFill>
            <a:blip r:embed="rId3"/>
            <a:srcRect/>
            <a:stretch>
              <a:fillRect/>
            </a:stretch>
          </p:blipFill>
          <p:spPr>
            <a:xfrm>
              <a:off x="2403999" y="0"/>
              <a:ext cx="2254654" cy="4973503"/>
            </a:xfrm>
            <a:prstGeom prst="rect">
              <a:avLst/>
            </a:prstGeom>
          </p:spPr>
        </p:pic>
      </p:grpSp>
      <p:pic>
        <p:nvPicPr>
          <p:cNvPr id="17" name="Image 16">
            <a:extLst>
              <a:ext uri="{FF2B5EF4-FFF2-40B4-BE49-F238E27FC236}">
                <a16:creationId xmlns:a16="http://schemas.microsoft.com/office/drawing/2014/main" id="{4D85ADA0-E789-4D0F-ADF6-DBA97D5B27B0}"/>
              </a:ext>
            </a:extLst>
          </p:cNvPr>
          <p:cNvPicPr>
            <a:picLocks noChangeAspect="1"/>
          </p:cNvPicPr>
          <p:nvPr/>
        </p:nvPicPr>
        <p:blipFill>
          <a:blip r:embed="rId4"/>
          <a:stretch>
            <a:fillRect/>
          </a:stretch>
        </p:blipFill>
        <p:spPr>
          <a:xfrm>
            <a:off x="5181600" y="1624874"/>
            <a:ext cx="12777376" cy="5272504"/>
          </a:xfrm>
          <a:prstGeom prst="rect">
            <a:avLst/>
          </a:prstGeom>
        </p:spPr>
      </p:pic>
    </p:spTree>
    <p:extLst>
      <p:ext uri="{BB962C8B-B14F-4D97-AF65-F5344CB8AC3E}">
        <p14:creationId xmlns:p14="http://schemas.microsoft.com/office/powerpoint/2010/main" val="4811684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grpSp>
        <p:nvGrpSpPr>
          <p:cNvPr id="11" name="Group 11"/>
          <p:cNvGrpSpPr/>
          <p:nvPr/>
        </p:nvGrpSpPr>
        <p:grpSpPr>
          <a:xfrm>
            <a:off x="540604" y="2706937"/>
            <a:ext cx="3493990" cy="3730127"/>
            <a:chOff x="0" y="0"/>
            <a:chExt cx="4658653" cy="4973503"/>
          </a:xfrm>
        </p:grpSpPr>
        <p:pic>
          <p:nvPicPr>
            <p:cNvPr id="12" name="Picture 12"/>
            <p:cNvPicPr>
              <a:picLocks noChangeAspect="1"/>
            </p:cNvPicPr>
            <p:nvPr/>
          </p:nvPicPr>
          <p:blipFill>
            <a:blip r:embed="rId2"/>
            <a:srcRect/>
            <a:stretch>
              <a:fillRect/>
            </a:stretch>
          </p:blipFill>
          <p:spPr>
            <a:xfrm>
              <a:off x="0" y="0"/>
              <a:ext cx="2055714" cy="4973503"/>
            </a:xfrm>
            <a:prstGeom prst="rect">
              <a:avLst/>
            </a:prstGeom>
          </p:spPr>
        </p:pic>
        <p:pic>
          <p:nvPicPr>
            <p:cNvPr id="13" name="Picture 13"/>
            <p:cNvPicPr>
              <a:picLocks noChangeAspect="1"/>
            </p:cNvPicPr>
            <p:nvPr/>
          </p:nvPicPr>
          <p:blipFill>
            <a:blip r:embed="rId3"/>
            <a:srcRect/>
            <a:stretch>
              <a:fillRect/>
            </a:stretch>
          </p:blipFill>
          <p:spPr>
            <a:xfrm>
              <a:off x="2403999" y="0"/>
              <a:ext cx="2254654" cy="4973503"/>
            </a:xfrm>
            <a:prstGeom prst="rect">
              <a:avLst/>
            </a:prstGeom>
          </p:spPr>
        </p:pic>
      </p:grpSp>
      <p:sp>
        <p:nvSpPr>
          <p:cNvPr id="18" name="ZoneTexte 17">
            <a:extLst>
              <a:ext uri="{FF2B5EF4-FFF2-40B4-BE49-F238E27FC236}">
                <a16:creationId xmlns:a16="http://schemas.microsoft.com/office/drawing/2014/main" id="{2BC2654C-947E-49F4-B269-6025138DF309}"/>
              </a:ext>
            </a:extLst>
          </p:cNvPr>
          <p:cNvSpPr txBox="1"/>
          <p:nvPr/>
        </p:nvSpPr>
        <p:spPr>
          <a:xfrm>
            <a:off x="329024" y="9486900"/>
            <a:ext cx="7519576" cy="369332"/>
          </a:xfrm>
          <a:prstGeom prst="rect">
            <a:avLst/>
          </a:prstGeom>
          <a:noFill/>
        </p:spPr>
        <p:txBody>
          <a:bodyPr wrap="square" rtlCol="0">
            <a:spAutoFit/>
          </a:bodyPr>
          <a:lstStyle/>
          <a:p>
            <a:r>
              <a:rPr lang="fr-FR" dirty="0"/>
              <a:t>Médéric PEPIN CPNE/  Rémire-Montjoly Matoury / 30 janvier 2020</a:t>
            </a:r>
          </a:p>
        </p:txBody>
      </p:sp>
      <p:pic>
        <p:nvPicPr>
          <p:cNvPr id="17" name="Image 16">
            <a:extLst>
              <a:ext uri="{FF2B5EF4-FFF2-40B4-BE49-F238E27FC236}">
                <a16:creationId xmlns:a16="http://schemas.microsoft.com/office/drawing/2014/main" id="{9C8920F4-1972-463A-8DEA-ED9815CD687D}"/>
              </a:ext>
            </a:extLst>
          </p:cNvPr>
          <p:cNvPicPr>
            <a:picLocks noChangeAspect="1"/>
          </p:cNvPicPr>
          <p:nvPr/>
        </p:nvPicPr>
        <p:blipFill>
          <a:blip r:embed="rId4"/>
          <a:stretch>
            <a:fillRect/>
          </a:stretch>
        </p:blipFill>
        <p:spPr>
          <a:xfrm>
            <a:off x="4435860" y="1573261"/>
            <a:ext cx="13845213" cy="6124126"/>
          </a:xfrm>
          <a:prstGeom prst="rect">
            <a:avLst/>
          </a:prstGeom>
        </p:spPr>
      </p:pic>
    </p:spTree>
    <p:extLst>
      <p:ext uri="{BB962C8B-B14F-4D97-AF65-F5344CB8AC3E}">
        <p14:creationId xmlns:p14="http://schemas.microsoft.com/office/powerpoint/2010/main" val="8536058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grpSp>
        <p:nvGrpSpPr>
          <p:cNvPr id="11" name="Group 11"/>
          <p:cNvGrpSpPr/>
          <p:nvPr/>
        </p:nvGrpSpPr>
        <p:grpSpPr>
          <a:xfrm>
            <a:off x="540604" y="2706937"/>
            <a:ext cx="3493990" cy="3730127"/>
            <a:chOff x="0" y="0"/>
            <a:chExt cx="4658653" cy="4973503"/>
          </a:xfrm>
        </p:grpSpPr>
        <p:pic>
          <p:nvPicPr>
            <p:cNvPr id="12" name="Picture 12"/>
            <p:cNvPicPr>
              <a:picLocks noChangeAspect="1"/>
            </p:cNvPicPr>
            <p:nvPr/>
          </p:nvPicPr>
          <p:blipFill>
            <a:blip r:embed="rId4"/>
            <a:srcRect/>
            <a:stretch>
              <a:fillRect/>
            </a:stretch>
          </p:blipFill>
          <p:spPr>
            <a:xfrm>
              <a:off x="0" y="0"/>
              <a:ext cx="2055714" cy="4973503"/>
            </a:xfrm>
            <a:prstGeom prst="rect">
              <a:avLst/>
            </a:prstGeom>
          </p:spPr>
        </p:pic>
        <p:pic>
          <p:nvPicPr>
            <p:cNvPr id="13" name="Picture 13"/>
            <p:cNvPicPr>
              <a:picLocks noChangeAspect="1"/>
            </p:cNvPicPr>
            <p:nvPr/>
          </p:nvPicPr>
          <p:blipFill>
            <a:blip r:embed="rId5"/>
            <a:srcRect/>
            <a:stretch>
              <a:fillRect/>
            </a:stretch>
          </p:blipFill>
          <p:spPr>
            <a:xfrm>
              <a:off x="2403999" y="0"/>
              <a:ext cx="2254654" cy="4973503"/>
            </a:xfrm>
            <a:prstGeom prst="rect">
              <a:avLst/>
            </a:prstGeom>
          </p:spPr>
        </p:pic>
      </p:grpSp>
      <p:pic>
        <p:nvPicPr>
          <p:cNvPr id="16" name="Vérifier la compréhension - Éditions de la Cigale">
            <a:hlinkClick r:id="" action="ppaction://media"/>
            <a:extLst>
              <a:ext uri="{FF2B5EF4-FFF2-40B4-BE49-F238E27FC236}">
                <a16:creationId xmlns:a16="http://schemas.microsoft.com/office/drawing/2014/main" id="{1E2854D8-DEBB-423F-91CF-C4A41AEFAAE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96000" y="2111301"/>
            <a:ext cx="10287000" cy="6858000"/>
          </a:xfrm>
          <a:prstGeom prst="rect">
            <a:avLst/>
          </a:prstGeom>
        </p:spPr>
      </p:pic>
      <p:sp>
        <p:nvSpPr>
          <p:cNvPr id="19" name="ZoneTexte 18">
            <a:extLst>
              <a:ext uri="{FF2B5EF4-FFF2-40B4-BE49-F238E27FC236}">
                <a16:creationId xmlns:a16="http://schemas.microsoft.com/office/drawing/2014/main" id="{455F6D42-0D74-4E6A-8EE8-68503F390661}"/>
              </a:ext>
            </a:extLst>
          </p:cNvPr>
          <p:cNvSpPr txBox="1"/>
          <p:nvPr/>
        </p:nvSpPr>
        <p:spPr>
          <a:xfrm>
            <a:off x="6033655" y="491036"/>
            <a:ext cx="8484009" cy="830997"/>
          </a:xfrm>
          <a:prstGeom prst="rect">
            <a:avLst/>
          </a:prstGeom>
          <a:noFill/>
        </p:spPr>
        <p:txBody>
          <a:bodyPr wrap="square" rtlCol="0">
            <a:spAutoFit/>
          </a:bodyPr>
          <a:lstStyle/>
          <a:p>
            <a:r>
              <a:rPr lang="fr-FR" sz="4800" dirty="0"/>
              <a:t>Vérifier la compréhension</a:t>
            </a:r>
          </a:p>
        </p:txBody>
      </p:sp>
    </p:spTree>
    <p:extLst>
      <p:ext uri="{BB962C8B-B14F-4D97-AF65-F5344CB8AC3E}">
        <p14:creationId xmlns:p14="http://schemas.microsoft.com/office/powerpoint/2010/main" val="231856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61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p:cTn id="12" fill="hold" display="0">
                  <p:stCondLst>
                    <p:cond delay="indefinite"/>
                  </p:stCondLst>
                </p:cTn>
                <p:tgtEl>
                  <p:spTgt spid="16"/>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grpSp>
        <p:nvGrpSpPr>
          <p:cNvPr id="11" name="Group 11"/>
          <p:cNvGrpSpPr/>
          <p:nvPr/>
        </p:nvGrpSpPr>
        <p:grpSpPr>
          <a:xfrm>
            <a:off x="540604" y="2706937"/>
            <a:ext cx="3493990" cy="3730127"/>
            <a:chOff x="0" y="0"/>
            <a:chExt cx="4658653" cy="4973503"/>
          </a:xfrm>
        </p:grpSpPr>
        <p:pic>
          <p:nvPicPr>
            <p:cNvPr id="12" name="Picture 12"/>
            <p:cNvPicPr>
              <a:picLocks noChangeAspect="1"/>
            </p:cNvPicPr>
            <p:nvPr/>
          </p:nvPicPr>
          <p:blipFill>
            <a:blip r:embed="rId4"/>
            <a:srcRect/>
            <a:stretch>
              <a:fillRect/>
            </a:stretch>
          </p:blipFill>
          <p:spPr>
            <a:xfrm>
              <a:off x="0" y="0"/>
              <a:ext cx="2055714" cy="4973503"/>
            </a:xfrm>
            <a:prstGeom prst="rect">
              <a:avLst/>
            </a:prstGeom>
          </p:spPr>
        </p:pic>
        <p:pic>
          <p:nvPicPr>
            <p:cNvPr id="13" name="Picture 13"/>
            <p:cNvPicPr>
              <a:picLocks noChangeAspect="1"/>
            </p:cNvPicPr>
            <p:nvPr/>
          </p:nvPicPr>
          <p:blipFill>
            <a:blip r:embed="rId5"/>
            <a:srcRect/>
            <a:stretch>
              <a:fillRect/>
            </a:stretch>
          </p:blipFill>
          <p:spPr>
            <a:xfrm>
              <a:off x="2403999" y="0"/>
              <a:ext cx="2254654" cy="4973503"/>
            </a:xfrm>
            <a:prstGeom prst="rect">
              <a:avLst/>
            </a:prstGeom>
          </p:spPr>
        </p:pic>
      </p:grpSp>
      <p:pic>
        <p:nvPicPr>
          <p:cNvPr id="17" name="Expliquer le sens des mots - Éditions de la Cigale">
            <a:hlinkClick r:id="" action="ppaction://media"/>
            <a:extLst>
              <a:ext uri="{FF2B5EF4-FFF2-40B4-BE49-F238E27FC236}">
                <a16:creationId xmlns:a16="http://schemas.microsoft.com/office/drawing/2014/main" id="{E85DDED6-AE49-4177-99D3-6D851C8DE10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96000" y="2598478"/>
            <a:ext cx="9344025" cy="6229350"/>
          </a:xfrm>
          <a:prstGeom prst="rect">
            <a:avLst/>
          </a:prstGeom>
        </p:spPr>
      </p:pic>
      <p:sp>
        <p:nvSpPr>
          <p:cNvPr id="18" name="ZoneTexte 17">
            <a:extLst>
              <a:ext uri="{FF2B5EF4-FFF2-40B4-BE49-F238E27FC236}">
                <a16:creationId xmlns:a16="http://schemas.microsoft.com/office/drawing/2014/main" id="{5AB5B5F6-4EE7-4BFB-A09D-DD66FE265BB4}"/>
              </a:ext>
            </a:extLst>
          </p:cNvPr>
          <p:cNvSpPr txBox="1"/>
          <p:nvPr/>
        </p:nvSpPr>
        <p:spPr>
          <a:xfrm>
            <a:off x="6629400" y="521323"/>
            <a:ext cx="7831394" cy="830997"/>
          </a:xfrm>
          <a:prstGeom prst="rect">
            <a:avLst/>
          </a:prstGeom>
          <a:noFill/>
        </p:spPr>
        <p:txBody>
          <a:bodyPr wrap="square" rtlCol="0">
            <a:spAutoFit/>
          </a:bodyPr>
          <a:lstStyle/>
          <a:p>
            <a:r>
              <a:rPr lang="fr-FR" sz="4800" dirty="0"/>
              <a:t>Expliquer le sens des mots</a:t>
            </a:r>
          </a:p>
        </p:txBody>
      </p:sp>
    </p:spTree>
    <p:extLst>
      <p:ext uri="{BB962C8B-B14F-4D97-AF65-F5344CB8AC3E}">
        <p14:creationId xmlns:p14="http://schemas.microsoft.com/office/powerpoint/2010/main" val="261710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73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grpSp>
        <p:nvGrpSpPr>
          <p:cNvPr id="11" name="Group 11"/>
          <p:cNvGrpSpPr/>
          <p:nvPr/>
        </p:nvGrpSpPr>
        <p:grpSpPr>
          <a:xfrm>
            <a:off x="540604" y="2706937"/>
            <a:ext cx="3493990" cy="3730127"/>
            <a:chOff x="0" y="0"/>
            <a:chExt cx="4658653" cy="4973503"/>
          </a:xfrm>
        </p:grpSpPr>
        <p:pic>
          <p:nvPicPr>
            <p:cNvPr id="12" name="Picture 12"/>
            <p:cNvPicPr>
              <a:picLocks noChangeAspect="1"/>
            </p:cNvPicPr>
            <p:nvPr/>
          </p:nvPicPr>
          <p:blipFill>
            <a:blip r:embed="rId4"/>
            <a:srcRect/>
            <a:stretch>
              <a:fillRect/>
            </a:stretch>
          </p:blipFill>
          <p:spPr>
            <a:xfrm>
              <a:off x="0" y="0"/>
              <a:ext cx="2055714" cy="4973503"/>
            </a:xfrm>
            <a:prstGeom prst="rect">
              <a:avLst/>
            </a:prstGeom>
          </p:spPr>
        </p:pic>
        <p:pic>
          <p:nvPicPr>
            <p:cNvPr id="13" name="Picture 13"/>
            <p:cNvPicPr>
              <a:picLocks noChangeAspect="1"/>
            </p:cNvPicPr>
            <p:nvPr/>
          </p:nvPicPr>
          <p:blipFill>
            <a:blip r:embed="rId5"/>
            <a:srcRect/>
            <a:stretch>
              <a:fillRect/>
            </a:stretch>
          </p:blipFill>
          <p:spPr>
            <a:xfrm>
              <a:off x="2403999" y="0"/>
              <a:ext cx="2254654" cy="4973503"/>
            </a:xfrm>
            <a:prstGeom prst="rect">
              <a:avLst/>
            </a:prstGeom>
          </p:spPr>
        </p:pic>
      </p:grpSp>
      <p:pic>
        <p:nvPicPr>
          <p:cNvPr id="16" name="Anticiper les mots difficiles à lire - Éditions de la Cigale">
            <a:hlinkClick r:id="" action="ppaction://media"/>
            <a:extLst>
              <a:ext uri="{FF2B5EF4-FFF2-40B4-BE49-F238E27FC236}">
                <a16:creationId xmlns:a16="http://schemas.microsoft.com/office/drawing/2014/main" id="{14D11CAD-6535-4388-A75D-268CDD87B94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613361" y="2128619"/>
            <a:ext cx="9296400" cy="6972300"/>
          </a:xfrm>
          <a:prstGeom prst="rect">
            <a:avLst/>
          </a:prstGeom>
        </p:spPr>
      </p:pic>
      <p:sp>
        <p:nvSpPr>
          <p:cNvPr id="19" name="ZoneTexte 18">
            <a:extLst>
              <a:ext uri="{FF2B5EF4-FFF2-40B4-BE49-F238E27FC236}">
                <a16:creationId xmlns:a16="http://schemas.microsoft.com/office/drawing/2014/main" id="{7DF817F8-77E2-49C3-BCE7-C6C2A3A402F5}"/>
              </a:ext>
            </a:extLst>
          </p:cNvPr>
          <p:cNvSpPr txBox="1"/>
          <p:nvPr/>
        </p:nvSpPr>
        <p:spPr>
          <a:xfrm>
            <a:off x="6282557" y="371399"/>
            <a:ext cx="9958007" cy="830997"/>
          </a:xfrm>
          <a:prstGeom prst="rect">
            <a:avLst/>
          </a:prstGeom>
          <a:noFill/>
        </p:spPr>
        <p:txBody>
          <a:bodyPr wrap="square" rtlCol="0">
            <a:spAutoFit/>
          </a:bodyPr>
          <a:lstStyle/>
          <a:p>
            <a:r>
              <a:rPr lang="fr-FR" sz="4800" dirty="0"/>
              <a:t>Anticiper les mots difficiles à lire</a:t>
            </a:r>
          </a:p>
        </p:txBody>
      </p:sp>
    </p:spTree>
    <p:extLst>
      <p:ext uri="{BB962C8B-B14F-4D97-AF65-F5344CB8AC3E}">
        <p14:creationId xmlns:p14="http://schemas.microsoft.com/office/powerpoint/2010/main" val="149793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17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p:cTn id="12" fill="hold" display="0">
                  <p:stCondLst>
                    <p:cond delay="indefinite"/>
                  </p:stCondLst>
                </p:cTn>
                <p:tgtEl>
                  <p:spTgt spid="16"/>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grpSp>
        <p:nvGrpSpPr>
          <p:cNvPr id="11" name="Group 11"/>
          <p:cNvGrpSpPr/>
          <p:nvPr/>
        </p:nvGrpSpPr>
        <p:grpSpPr>
          <a:xfrm>
            <a:off x="540604" y="2706937"/>
            <a:ext cx="3493990" cy="3730127"/>
            <a:chOff x="0" y="0"/>
            <a:chExt cx="4658653" cy="4973503"/>
          </a:xfrm>
        </p:grpSpPr>
        <p:pic>
          <p:nvPicPr>
            <p:cNvPr id="12" name="Picture 12"/>
            <p:cNvPicPr>
              <a:picLocks noChangeAspect="1"/>
            </p:cNvPicPr>
            <p:nvPr/>
          </p:nvPicPr>
          <p:blipFill>
            <a:blip r:embed="rId4"/>
            <a:srcRect/>
            <a:stretch>
              <a:fillRect/>
            </a:stretch>
          </p:blipFill>
          <p:spPr>
            <a:xfrm>
              <a:off x="0" y="0"/>
              <a:ext cx="2055714" cy="4973503"/>
            </a:xfrm>
            <a:prstGeom prst="rect">
              <a:avLst/>
            </a:prstGeom>
          </p:spPr>
        </p:pic>
        <p:pic>
          <p:nvPicPr>
            <p:cNvPr id="13" name="Picture 13"/>
            <p:cNvPicPr>
              <a:picLocks noChangeAspect="1"/>
            </p:cNvPicPr>
            <p:nvPr/>
          </p:nvPicPr>
          <p:blipFill>
            <a:blip r:embed="rId5"/>
            <a:srcRect/>
            <a:stretch>
              <a:fillRect/>
            </a:stretch>
          </p:blipFill>
          <p:spPr>
            <a:xfrm>
              <a:off x="2403999" y="0"/>
              <a:ext cx="2254654" cy="4973503"/>
            </a:xfrm>
            <a:prstGeom prst="rect">
              <a:avLst/>
            </a:prstGeom>
          </p:spPr>
        </p:pic>
      </p:grpSp>
      <p:pic>
        <p:nvPicPr>
          <p:cNvPr id="17" name="Mesurer les progrès - Éditions de la Cigale">
            <a:hlinkClick r:id="" action="ppaction://media"/>
            <a:extLst>
              <a:ext uri="{FF2B5EF4-FFF2-40B4-BE49-F238E27FC236}">
                <a16:creationId xmlns:a16="http://schemas.microsoft.com/office/drawing/2014/main" id="{B6D147A9-C11D-4D99-818E-0D3FD71BC5F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705600" y="1696378"/>
            <a:ext cx="8763000" cy="6572250"/>
          </a:xfrm>
          <a:prstGeom prst="rect">
            <a:avLst/>
          </a:prstGeom>
        </p:spPr>
      </p:pic>
      <p:sp>
        <p:nvSpPr>
          <p:cNvPr id="18" name="ZoneTexte 17">
            <a:extLst>
              <a:ext uri="{FF2B5EF4-FFF2-40B4-BE49-F238E27FC236}">
                <a16:creationId xmlns:a16="http://schemas.microsoft.com/office/drawing/2014/main" id="{46DCB863-F925-4A17-A569-9A6C30EC1BEE}"/>
              </a:ext>
            </a:extLst>
          </p:cNvPr>
          <p:cNvSpPr txBox="1"/>
          <p:nvPr/>
        </p:nvSpPr>
        <p:spPr>
          <a:xfrm>
            <a:off x="6677891" y="274773"/>
            <a:ext cx="6415548" cy="830997"/>
          </a:xfrm>
          <a:prstGeom prst="rect">
            <a:avLst/>
          </a:prstGeom>
          <a:noFill/>
        </p:spPr>
        <p:txBody>
          <a:bodyPr wrap="square" rtlCol="0">
            <a:spAutoFit/>
          </a:bodyPr>
          <a:lstStyle/>
          <a:p>
            <a:r>
              <a:rPr lang="fr-FR" sz="4800" dirty="0"/>
              <a:t>Mesurer les progrès</a:t>
            </a:r>
          </a:p>
        </p:txBody>
      </p:sp>
    </p:spTree>
    <p:extLst>
      <p:ext uri="{BB962C8B-B14F-4D97-AF65-F5344CB8AC3E}">
        <p14:creationId xmlns:p14="http://schemas.microsoft.com/office/powerpoint/2010/main" val="193716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26"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grpSp>
        <p:nvGrpSpPr>
          <p:cNvPr id="11" name="Group 11"/>
          <p:cNvGrpSpPr/>
          <p:nvPr/>
        </p:nvGrpSpPr>
        <p:grpSpPr>
          <a:xfrm>
            <a:off x="540604" y="2706937"/>
            <a:ext cx="3493990" cy="3730127"/>
            <a:chOff x="0" y="0"/>
            <a:chExt cx="4658653" cy="4973503"/>
          </a:xfrm>
        </p:grpSpPr>
        <p:pic>
          <p:nvPicPr>
            <p:cNvPr id="12" name="Picture 12"/>
            <p:cNvPicPr>
              <a:picLocks noChangeAspect="1"/>
            </p:cNvPicPr>
            <p:nvPr/>
          </p:nvPicPr>
          <p:blipFill>
            <a:blip r:embed="rId4"/>
            <a:srcRect/>
            <a:stretch>
              <a:fillRect/>
            </a:stretch>
          </p:blipFill>
          <p:spPr>
            <a:xfrm>
              <a:off x="0" y="0"/>
              <a:ext cx="2055714" cy="4973503"/>
            </a:xfrm>
            <a:prstGeom prst="rect">
              <a:avLst/>
            </a:prstGeom>
          </p:spPr>
        </p:pic>
        <p:pic>
          <p:nvPicPr>
            <p:cNvPr id="13" name="Picture 13"/>
            <p:cNvPicPr>
              <a:picLocks noChangeAspect="1"/>
            </p:cNvPicPr>
            <p:nvPr/>
          </p:nvPicPr>
          <p:blipFill>
            <a:blip r:embed="rId5"/>
            <a:srcRect/>
            <a:stretch>
              <a:fillRect/>
            </a:stretch>
          </p:blipFill>
          <p:spPr>
            <a:xfrm>
              <a:off x="2403999" y="0"/>
              <a:ext cx="2254654" cy="4973503"/>
            </a:xfrm>
            <a:prstGeom prst="rect">
              <a:avLst/>
            </a:prstGeom>
          </p:spPr>
        </p:pic>
      </p:grpSp>
      <p:pic>
        <p:nvPicPr>
          <p:cNvPr id="16" name="Faire progresser les élèves - Éditions de la Cigale">
            <a:hlinkClick r:id="" action="ppaction://media"/>
            <a:extLst>
              <a:ext uri="{FF2B5EF4-FFF2-40B4-BE49-F238E27FC236}">
                <a16:creationId xmlns:a16="http://schemas.microsoft.com/office/drawing/2014/main" id="{57A0B77B-9F1E-4B91-B519-43CDC891FD8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96000" y="1896135"/>
            <a:ext cx="10287000" cy="6858000"/>
          </a:xfrm>
          <a:prstGeom prst="rect">
            <a:avLst/>
          </a:prstGeom>
        </p:spPr>
      </p:pic>
      <p:sp>
        <p:nvSpPr>
          <p:cNvPr id="19" name="ZoneTexte 18">
            <a:extLst>
              <a:ext uri="{FF2B5EF4-FFF2-40B4-BE49-F238E27FC236}">
                <a16:creationId xmlns:a16="http://schemas.microsoft.com/office/drawing/2014/main" id="{CC64DD86-4104-4FDE-98C1-3877FA4F7DA1}"/>
              </a:ext>
            </a:extLst>
          </p:cNvPr>
          <p:cNvSpPr txBox="1"/>
          <p:nvPr/>
        </p:nvSpPr>
        <p:spPr>
          <a:xfrm>
            <a:off x="6096000" y="440770"/>
            <a:ext cx="7809272" cy="830997"/>
          </a:xfrm>
          <a:prstGeom prst="rect">
            <a:avLst/>
          </a:prstGeom>
          <a:noFill/>
        </p:spPr>
        <p:txBody>
          <a:bodyPr wrap="square" rtlCol="0">
            <a:spAutoFit/>
          </a:bodyPr>
          <a:lstStyle/>
          <a:p>
            <a:r>
              <a:rPr lang="fr-FR" sz="4800" dirty="0"/>
              <a:t>Faire progresser les élèves</a:t>
            </a:r>
          </a:p>
        </p:txBody>
      </p:sp>
    </p:spTree>
    <p:extLst>
      <p:ext uri="{BB962C8B-B14F-4D97-AF65-F5344CB8AC3E}">
        <p14:creationId xmlns:p14="http://schemas.microsoft.com/office/powerpoint/2010/main" val="140630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28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p:cTn id="12" fill="hold" display="0">
                  <p:stCondLst>
                    <p:cond delay="indefinite"/>
                  </p:stCondLst>
                </p:cTn>
                <p:tgtEl>
                  <p:spTgt spid="1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15183814" y="864454"/>
            <a:ext cx="2239732" cy="2391101"/>
            <a:chOff x="0" y="0"/>
            <a:chExt cx="2986309" cy="3188135"/>
          </a:xfrm>
        </p:grpSpPr>
        <p:pic>
          <p:nvPicPr>
            <p:cNvPr id="3" name="Picture 3"/>
            <p:cNvPicPr>
              <a:picLocks noChangeAspect="1"/>
            </p:cNvPicPr>
            <p:nvPr/>
          </p:nvPicPr>
          <p:blipFill>
            <a:blip r:embed="rId2"/>
            <a:srcRect/>
            <a:stretch>
              <a:fillRect/>
            </a:stretch>
          </p:blipFill>
          <p:spPr>
            <a:xfrm>
              <a:off x="0" y="0"/>
              <a:ext cx="1317763" cy="3188135"/>
            </a:xfrm>
            <a:prstGeom prst="rect">
              <a:avLst/>
            </a:prstGeom>
          </p:spPr>
        </p:pic>
        <p:pic>
          <p:nvPicPr>
            <p:cNvPr id="4" name="Picture 4"/>
            <p:cNvPicPr>
              <a:picLocks noChangeAspect="1"/>
            </p:cNvPicPr>
            <p:nvPr/>
          </p:nvPicPr>
          <p:blipFill>
            <a:blip r:embed="rId3"/>
            <a:srcRect/>
            <a:stretch>
              <a:fillRect/>
            </a:stretch>
          </p:blipFill>
          <p:spPr>
            <a:xfrm>
              <a:off x="1541021" y="0"/>
              <a:ext cx="1445288" cy="3188135"/>
            </a:xfrm>
            <a:prstGeom prst="rect">
              <a:avLst/>
            </a:prstGeom>
          </p:spPr>
        </p:pic>
      </p:grpSp>
      <p:sp>
        <p:nvSpPr>
          <p:cNvPr id="5" name="TextBox 5"/>
          <p:cNvSpPr txBox="1"/>
          <p:nvPr/>
        </p:nvSpPr>
        <p:spPr>
          <a:xfrm>
            <a:off x="498764" y="-2321"/>
            <a:ext cx="10773632" cy="866775"/>
          </a:xfrm>
          <a:prstGeom prst="rect">
            <a:avLst/>
          </a:prstGeom>
        </p:spPr>
        <p:txBody>
          <a:bodyPr lIns="0" tIns="0" rIns="0" bIns="0" rtlCol="0" anchor="t">
            <a:spAutoFit/>
          </a:bodyPr>
          <a:lstStyle/>
          <a:p>
            <a:pPr algn="l">
              <a:lnSpc>
                <a:spcPts val="7000"/>
              </a:lnSpc>
            </a:pPr>
            <a:r>
              <a:rPr lang="en-US" sz="5000" dirty="0">
                <a:solidFill>
                  <a:srgbClr val="8AABCA"/>
                </a:solidFill>
                <a:latin typeface="Open Sans Bold"/>
              </a:rPr>
              <a:t>DEFINITION</a:t>
            </a:r>
          </a:p>
        </p:txBody>
      </p:sp>
      <p:grpSp>
        <p:nvGrpSpPr>
          <p:cNvPr id="6" name="Group 6"/>
          <p:cNvGrpSpPr/>
          <p:nvPr/>
        </p:nvGrpSpPr>
        <p:grpSpPr>
          <a:xfrm>
            <a:off x="579334" y="59592"/>
            <a:ext cx="8511309" cy="2255434"/>
            <a:chOff x="0" y="-57150"/>
            <a:chExt cx="11348412" cy="3007246"/>
          </a:xfrm>
        </p:grpSpPr>
        <p:sp>
          <p:nvSpPr>
            <p:cNvPr id="7" name="TextBox 7"/>
            <p:cNvSpPr txBox="1"/>
            <p:nvPr/>
          </p:nvSpPr>
          <p:spPr>
            <a:xfrm>
              <a:off x="0" y="2469365"/>
              <a:ext cx="11348412" cy="480731"/>
            </a:xfrm>
            <a:prstGeom prst="rect">
              <a:avLst/>
            </a:prstGeom>
          </p:spPr>
          <p:txBody>
            <a:bodyPr lIns="0" tIns="0" rIns="0" bIns="0" rtlCol="0" anchor="t">
              <a:spAutoFit/>
            </a:bodyPr>
            <a:lstStyle/>
            <a:p>
              <a:pPr algn="l">
                <a:lnSpc>
                  <a:spcPts val="3045"/>
                </a:lnSpc>
              </a:pPr>
              <a:endParaRPr lang="en-US" sz="2175" dirty="0">
                <a:solidFill>
                  <a:srgbClr val="273755"/>
                </a:solidFill>
                <a:latin typeface="Open Sans"/>
              </a:endParaRPr>
            </a:p>
          </p:txBody>
        </p:sp>
        <p:sp>
          <p:nvSpPr>
            <p:cNvPr id="8" name="TextBox 8"/>
            <p:cNvSpPr txBox="1"/>
            <p:nvPr/>
          </p:nvSpPr>
          <p:spPr>
            <a:xfrm>
              <a:off x="0" y="-57150"/>
              <a:ext cx="11348412" cy="707390"/>
            </a:xfrm>
            <a:prstGeom prst="rect">
              <a:avLst/>
            </a:prstGeom>
          </p:spPr>
          <p:txBody>
            <a:bodyPr lIns="0" tIns="0" rIns="0" bIns="0" rtlCol="0" anchor="t">
              <a:spAutoFit/>
            </a:bodyPr>
            <a:lstStyle/>
            <a:p>
              <a:pPr algn="l">
                <a:lnSpc>
                  <a:spcPts val="4480"/>
                </a:lnSpc>
              </a:pPr>
              <a:endParaRPr/>
            </a:p>
          </p:txBody>
        </p:sp>
        <p:sp>
          <p:nvSpPr>
            <p:cNvPr id="9" name="AutoShape 9"/>
            <p:cNvSpPr/>
            <p:nvPr/>
          </p:nvSpPr>
          <p:spPr>
            <a:xfrm>
              <a:off x="0" y="1509981"/>
              <a:ext cx="5448828" cy="244551"/>
            </a:xfrm>
            <a:prstGeom prst="rect">
              <a:avLst/>
            </a:prstGeom>
            <a:solidFill>
              <a:srgbClr val="8AABCA"/>
            </a:solidFill>
          </p:spPr>
        </p:sp>
      </p:grpSp>
      <p:grpSp>
        <p:nvGrpSpPr>
          <p:cNvPr id="10" name="Group 10"/>
          <p:cNvGrpSpPr/>
          <p:nvPr/>
        </p:nvGrpSpPr>
        <p:grpSpPr>
          <a:xfrm>
            <a:off x="-1" y="9239913"/>
            <a:ext cx="18288001" cy="1405661"/>
            <a:chOff x="0" y="0"/>
            <a:chExt cx="25311739" cy="1874214"/>
          </a:xfrm>
        </p:grpSpPr>
        <p:sp>
          <p:nvSpPr>
            <p:cNvPr id="11" name="AutoShape 11"/>
            <p:cNvSpPr/>
            <p:nvPr/>
          </p:nvSpPr>
          <p:spPr>
            <a:xfrm>
              <a:off x="0" y="0"/>
              <a:ext cx="25311739" cy="1874214"/>
            </a:xfrm>
            <a:prstGeom prst="rect">
              <a:avLst/>
            </a:prstGeom>
            <a:solidFill>
              <a:srgbClr val="8AABCA"/>
            </a:solidFill>
          </p:spPr>
        </p:sp>
        <p:sp>
          <p:nvSpPr>
            <p:cNvPr id="12" name="TextBox 12"/>
            <p:cNvSpPr txBox="1"/>
            <p:nvPr/>
          </p:nvSpPr>
          <p:spPr>
            <a:xfrm>
              <a:off x="5787539" y="446985"/>
              <a:ext cx="17978868" cy="827577"/>
            </a:xfrm>
            <a:prstGeom prst="rect">
              <a:avLst/>
            </a:prstGeom>
          </p:spPr>
          <p:txBody>
            <a:bodyPr lIns="0" tIns="0" rIns="0" bIns="0" rtlCol="0" anchor="t">
              <a:spAutoFit/>
            </a:bodyPr>
            <a:lstStyle/>
            <a:p>
              <a:pPr algn="r">
                <a:lnSpc>
                  <a:spcPts val="2520"/>
                </a:lnSpc>
              </a:pPr>
              <a:r>
                <a:rPr lang="en-US" dirty="0">
                  <a:solidFill>
                    <a:srgbClr val="F9FCFF"/>
                  </a:solidFill>
                  <a:latin typeface="Open Sans"/>
                </a:rPr>
                <a:t> Circonscription de Rémire-Montjoly Matoury / 30 01 2020</a:t>
              </a:r>
            </a:p>
            <a:p>
              <a:pPr algn="r">
                <a:lnSpc>
                  <a:spcPts val="2520"/>
                </a:lnSpc>
              </a:pPr>
              <a:endParaRPr lang="en-US" sz="1800" dirty="0">
                <a:solidFill>
                  <a:srgbClr val="F9FCFF"/>
                </a:solidFill>
                <a:latin typeface="Open Sans"/>
              </a:endParaRPr>
            </a:p>
          </p:txBody>
        </p:sp>
      </p:grpSp>
      <p:pic>
        <p:nvPicPr>
          <p:cNvPr id="13" name="Picture 13"/>
          <p:cNvPicPr>
            <a:picLocks noChangeAspect="1"/>
          </p:cNvPicPr>
          <p:nvPr/>
        </p:nvPicPr>
        <p:blipFill>
          <a:blip r:embed="rId4"/>
          <a:srcRect/>
          <a:stretch>
            <a:fillRect/>
          </a:stretch>
        </p:blipFill>
        <p:spPr>
          <a:xfrm>
            <a:off x="15477259" y="7611308"/>
            <a:ext cx="2308972" cy="1634319"/>
          </a:xfrm>
          <a:prstGeom prst="rect">
            <a:avLst/>
          </a:prstGeom>
        </p:spPr>
      </p:pic>
      <p:pic>
        <p:nvPicPr>
          <p:cNvPr id="16" name="Image 15">
            <a:extLst>
              <a:ext uri="{FF2B5EF4-FFF2-40B4-BE49-F238E27FC236}">
                <a16:creationId xmlns:a16="http://schemas.microsoft.com/office/drawing/2014/main" id="{A8C86101-0CCD-451C-B1DB-D57EF15D23B8}"/>
              </a:ext>
            </a:extLst>
          </p:cNvPr>
          <p:cNvPicPr>
            <a:picLocks noChangeAspect="1"/>
          </p:cNvPicPr>
          <p:nvPr/>
        </p:nvPicPr>
        <p:blipFill>
          <a:blip r:embed="rId5"/>
          <a:stretch>
            <a:fillRect/>
          </a:stretch>
        </p:blipFill>
        <p:spPr>
          <a:xfrm>
            <a:off x="505690" y="1600540"/>
            <a:ext cx="5133109" cy="7428401"/>
          </a:xfrm>
          <a:prstGeom prst="rect">
            <a:avLst/>
          </a:prstGeom>
        </p:spPr>
      </p:pic>
      <p:sp>
        <p:nvSpPr>
          <p:cNvPr id="14" name="Parchemin : horizontal 13">
            <a:extLst>
              <a:ext uri="{FF2B5EF4-FFF2-40B4-BE49-F238E27FC236}">
                <a16:creationId xmlns:a16="http://schemas.microsoft.com/office/drawing/2014/main" id="{C6F3CEEC-DD9D-4498-80A9-02D4EB94F546}"/>
              </a:ext>
            </a:extLst>
          </p:cNvPr>
          <p:cNvSpPr/>
          <p:nvPr/>
        </p:nvSpPr>
        <p:spPr>
          <a:xfrm>
            <a:off x="5867400" y="4363385"/>
            <a:ext cx="11914910" cy="2668061"/>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4400" dirty="0"/>
              <a:t>Il y a une trentaine d’années, la définition de la fluence de lecture se limitait à l’automatisation de la reconnaissance des mots. </a:t>
            </a:r>
          </a:p>
        </p:txBody>
      </p:sp>
    </p:spTree>
    <p:extLst>
      <p:ext uri="{BB962C8B-B14F-4D97-AF65-F5344CB8AC3E}">
        <p14:creationId xmlns:p14="http://schemas.microsoft.com/office/powerpoint/2010/main" val="19372315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grpSp>
        <p:nvGrpSpPr>
          <p:cNvPr id="11" name="Group 11"/>
          <p:cNvGrpSpPr/>
          <p:nvPr/>
        </p:nvGrpSpPr>
        <p:grpSpPr>
          <a:xfrm>
            <a:off x="540604" y="2706937"/>
            <a:ext cx="3493990" cy="3730127"/>
            <a:chOff x="0" y="0"/>
            <a:chExt cx="4658653" cy="4973503"/>
          </a:xfrm>
        </p:grpSpPr>
        <p:pic>
          <p:nvPicPr>
            <p:cNvPr id="12" name="Picture 12"/>
            <p:cNvPicPr>
              <a:picLocks noChangeAspect="1"/>
            </p:cNvPicPr>
            <p:nvPr/>
          </p:nvPicPr>
          <p:blipFill>
            <a:blip r:embed="rId4"/>
            <a:srcRect/>
            <a:stretch>
              <a:fillRect/>
            </a:stretch>
          </p:blipFill>
          <p:spPr>
            <a:xfrm>
              <a:off x="0" y="0"/>
              <a:ext cx="2055714" cy="4973503"/>
            </a:xfrm>
            <a:prstGeom prst="rect">
              <a:avLst/>
            </a:prstGeom>
          </p:spPr>
        </p:pic>
        <p:pic>
          <p:nvPicPr>
            <p:cNvPr id="13" name="Picture 13"/>
            <p:cNvPicPr>
              <a:picLocks noChangeAspect="1"/>
            </p:cNvPicPr>
            <p:nvPr/>
          </p:nvPicPr>
          <p:blipFill>
            <a:blip r:embed="rId5"/>
            <a:srcRect/>
            <a:stretch>
              <a:fillRect/>
            </a:stretch>
          </p:blipFill>
          <p:spPr>
            <a:xfrm>
              <a:off x="2403999" y="0"/>
              <a:ext cx="2254654" cy="4973503"/>
            </a:xfrm>
            <a:prstGeom prst="rect">
              <a:avLst/>
            </a:prstGeom>
          </p:spPr>
        </p:pic>
      </p:grpSp>
      <p:pic>
        <p:nvPicPr>
          <p:cNvPr id="17" name="Revenir sur les erreurs de décodage - Éditions de la Cigale">
            <a:hlinkClick r:id="" action="ppaction://media"/>
            <a:extLst>
              <a:ext uri="{FF2B5EF4-FFF2-40B4-BE49-F238E27FC236}">
                <a16:creationId xmlns:a16="http://schemas.microsoft.com/office/drawing/2014/main" id="{8F648A2B-4DFD-4642-95F0-9938C947062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077200" y="2111301"/>
            <a:ext cx="8534400" cy="6400800"/>
          </a:xfrm>
          <a:prstGeom prst="rect">
            <a:avLst/>
          </a:prstGeom>
        </p:spPr>
      </p:pic>
      <p:sp>
        <p:nvSpPr>
          <p:cNvPr id="18" name="ZoneTexte 17">
            <a:extLst>
              <a:ext uri="{FF2B5EF4-FFF2-40B4-BE49-F238E27FC236}">
                <a16:creationId xmlns:a16="http://schemas.microsoft.com/office/drawing/2014/main" id="{636AD418-0246-4BAA-9B87-534AFB51B1E4}"/>
              </a:ext>
            </a:extLst>
          </p:cNvPr>
          <p:cNvSpPr txBox="1"/>
          <p:nvPr/>
        </p:nvSpPr>
        <p:spPr>
          <a:xfrm>
            <a:off x="7846112" y="323086"/>
            <a:ext cx="10112864" cy="830997"/>
          </a:xfrm>
          <a:prstGeom prst="rect">
            <a:avLst/>
          </a:prstGeom>
          <a:noFill/>
        </p:spPr>
        <p:txBody>
          <a:bodyPr wrap="square" rtlCol="0">
            <a:spAutoFit/>
          </a:bodyPr>
          <a:lstStyle/>
          <a:p>
            <a:r>
              <a:rPr lang="fr-FR" sz="4800" dirty="0"/>
              <a:t>Revenir sur les erreurs de décodage</a:t>
            </a:r>
          </a:p>
        </p:txBody>
      </p:sp>
    </p:spTree>
    <p:extLst>
      <p:ext uri="{BB962C8B-B14F-4D97-AF65-F5344CB8AC3E}">
        <p14:creationId xmlns:p14="http://schemas.microsoft.com/office/powerpoint/2010/main" val="92733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846"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76E01CD-3ACE-43DA-8900-0F24422C7E17}"/>
              </a:ext>
            </a:extLst>
          </p:cNvPr>
          <p:cNvPicPr>
            <a:picLocks noChangeAspect="1"/>
          </p:cNvPicPr>
          <p:nvPr/>
        </p:nvPicPr>
        <p:blipFill>
          <a:blip r:embed="rId3"/>
          <a:stretch>
            <a:fillRect/>
          </a:stretch>
        </p:blipFill>
        <p:spPr>
          <a:xfrm>
            <a:off x="13925322" y="5919469"/>
            <a:ext cx="1627020" cy="1820228"/>
          </a:xfrm>
          <a:prstGeom prst="rect">
            <a:avLst/>
          </a:prstGeom>
        </p:spPr>
      </p:pic>
      <p:pic>
        <p:nvPicPr>
          <p:cNvPr id="2" name="Image 1">
            <a:extLst>
              <a:ext uri="{FF2B5EF4-FFF2-40B4-BE49-F238E27FC236}">
                <a16:creationId xmlns:a16="http://schemas.microsoft.com/office/drawing/2014/main" id="{3E4A178B-417B-44CB-B3DF-6BDEB769BC84}"/>
              </a:ext>
            </a:extLst>
          </p:cNvPr>
          <p:cNvPicPr>
            <a:picLocks noChangeAspect="1"/>
          </p:cNvPicPr>
          <p:nvPr/>
        </p:nvPicPr>
        <p:blipFill>
          <a:blip r:embed="rId4"/>
          <a:stretch>
            <a:fillRect/>
          </a:stretch>
        </p:blipFill>
        <p:spPr>
          <a:xfrm>
            <a:off x="4529394" y="10391"/>
            <a:ext cx="13716000" cy="10287000"/>
          </a:xfrm>
          <a:prstGeom prst="rect">
            <a:avLst/>
          </a:prstGeom>
        </p:spPr>
      </p:pic>
      <p:grpSp>
        <p:nvGrpSpPr>
          <p:cNvPr id="5" name="Group 11">
            <a:extLst>
              <a:ext uri="{FF2B5EF4-FFF2-40B4-BE49-F238E27FC236}">
                <a16:creationId xmlns:a16="http://schemas.microsoft.com/office/drawing/2014/main" id="{02F98B3E-035D-4C72-A535-DB8838EE625A}"/>
              </a:ext>
            </a:extLst>
          </p:cNvPr>
          <p:cNvGrpSpPr/>
          <p:nvPr/>
        </p:nvGrpSpPr>
        <p:grpSpPr>
          <a:xfrm>
            <a:off x="540604" y="3543300"/>
            <a:ext cx="2735996" cy="2893764"/>
            <a:chOff x="0" y="0"/>
            <a:chExt cx="4658653" cy="4973503"/>
          </a:xfrm>
        </p:grpSpPr>
        <p:pic>
          <p:nvPicPr>
            <p:cNvPr id="7" name="Picture 12">
              <a:extLst>
                <a:ext uri="{FF2B5EF4-FFF2-40B4-BE49-F238E27FC236}">
                  <a16:creationId xmlns:a16="http://schemas.microsoft.com/office/drawing/2014/main" id="{4A8958ED-B8BE-4767-A6A1-ECDFF79CBF71}"/>
                </a:ext>
              </a:extLst>
            </p:cNvPr>
            <p:cNvPicPr>
              <a:picLocks noChangeAspect="1"/>
            </p:cNvPicPr>
            <p:nvPr/>
          </p:nvPicPr>
          <p:blipFill>
            <a:blip r:embed="rId5"/>
            <a:srcRect/>
            <a:stretch>
              <a:fillRect/>
            </a:stretch>
          </p:blipFill>
          <p:spPr>
            <a:xfrm>
              <a:off x="0" y="0"/>
              <a:ext cx="2055714" cy="4973503"/>
            </a:xfrm>
            <a:prstGeom prst="rect">
              <a:avLst/>
            </a:prstGeom>
          </p:spPr>
        </p:pic>
        <p:pic>
          <p:nvPicPr>
            <p:cNvPr id="8" name="Picture 13">
              <a:extLst>
                <a:ext uri="{FF2B5EF4-FFF2-40B4-BE49-F238E27FC236}">
                  <a16:creationId xmlns:a16="http://schemas.microsoft.com/office/drawing/2014/main" id="{807137DA-8561-44E2-A8F1-00D7652135E3}"/>
                </a:ext>
              </a:extLst>
            </p:cNvPr>
            <p:cNvPicPr>
              <a:picLocks noChangeAspect="1"/>
            </p:cNvPicPr>
            <p:nvPr/>
          </p:nvPicPr>
          <p:blipFill>
            <a:blip r:embed="rId6"/>
            <a:srcRect/>
            <a:stretch>
              <a:fillRect/>
            </a:stretch>
          </p:blipFill>
          <p:spPr>
            <a:xfrm>
              <a:off x="2403999" y="0"/>
              <a:ext cx="2254654" cy="4973503"/>
            </a:xfrm>
            <a:prstGeom prst="rect">
              <a:avLst/>
            </a:prstGeom>
          </p:spPr>
        </p:pic>
      </p:grpSp>
      <p:sp>
        <p:nvSpPr>
          <p:cNvPr id="9" name="TextBox 3">
            <a:extLst>
              <a:ext uri="{FF2B5EF4-FFF2-40B4-BE49-F238E27FC236}">
                <a16:creationId xmlns:a16="http://schemas.microsoft.com/office/drawing/2014/main" id="{956B790C-EB22-4D36-A1F2-A43AE24D133A}"/>
              </a:ext>
            </a:extLst>
          </p:cNvPr>
          <p:cNvSpPr txBox="1"/>
          <p:nvPr/>
        </p:nvSpPr>
        <p:spPr>
          <a:xfrm>
            <a:off x="329024" y="413199"/>
            <a:ext cx="3550716" cy="44307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3" name="ZoneTexte 2">
            <a:extLst>
              <a:ext uri="{FF2B5EF4-FFF2-40B4-BE49-F238E27FC236}">
                <a16:creationId xmlns:a16="http://schemas.microsoft.com/office/drawing/2014/main" id="{6E563454-1951-491A-A199-D0E8A5CF243A}"/>
              </a:ext>
            </a:extLst>
          </p:cNvPr>
          <p:cNvSpPr txBox="1"/>
          <p:nvPr/>
        </p:nvSpPr>
        <p:spPr>
          <a:xfrm>
            <a:off x="329024" y="7739697"/>
            <a:ext cx="3550716" cy="1200329"/>
          </a:xfrm>
          <a:prstGeom prst="rect">
            <a:avLst/>
          </a:prstGeom>
          <a:noFill/>
        </p:spPr>
        <p:txBody>
          <a:bodyPr wrap="square" rtlCol="0">
            <a:spAutoFit/>
          </a:bodyPr>
          <a:lstStyle/>
          <a:p>
            <a:r>
              <a:rPr lang="fr-FR" dirty="0"/>
              <a:t>EXTRAIT FLUENCE</a:t>
            </a:r>
          </a:p>
          <a:p>
            <a:r>
              <a:rPr lang="fr-FR" dirty="0"/>
              <a:t>MME KIHAL STEPHANIE</a:t>
            </a:r>
          </a:p>
          <a:p>
            <a:r>
              <a:rPr lang="fr-FR" dirty="0"/>
              <a:t>PEMF</a:t>
            </a:r>
          </a:p>
          <a:p>
            <a:r>
              <a:rPr lang="fr-FR" dirty="0"/>
              <a:t>EEPU EDGARD GALLIOT</a:t>
            </a:r>
          </a:p>
        </p:txBody>
      </p:sp>
    </p:spTree>
    <p:extLst>
      <p:ext uri="{BB962C8B-B14F-4D97-AF65-F5344CB8AC3E}">
        <p14:creationId xmlns:p14="http://schemas.microsoft.com/office/powerpoint/2010/main" val="2786359228"/>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5910" y="-143060"/>
            <a:ext cx="2963484" cy="2097591"/>
          </a:xfrm>
          <a:prstGeom prst="rect">
            <a:avLst/>
          </a:prstGeom>
        </p:spPr>
      </p:pic>
      <p:pic>
        <p:nvPicPr>
          <p:cNvPr id="6" name="Image 5">
            <a:extLst>
              <a:ext uri="{FF2B5EF4-FFF2-40B4-BE49-F238E27FC236}">
                <a16:creationId xmlns:a16="http://schemas.microsoft.com/office/drawing/2014/main" id="{976E01CD-3ACE-43DA-8900-0F24422C7E17}"/>
              </a:ext>
            </a:extLst>
          </p:cNvPr>
          <p:cNvPicPr>
            <a:picLocks noChangeAspect="1"/>
          </p:cNvPicPr>
          <p:nvPr/>
        </p:nvPicPr>
        <p:blipFill>
          <a:blip r:embed="rId6"/>
          <a:stretch>
            <a:fillRect/>
          </a:stretch>
        </p:blipFill>
        <p:spPr>
          <a:xfrm>
            <a:off x="13925322" y="5919469"/>
            <a:ext cx="1627020" cy="1820228"/>
          </a:xfrm>
          <a:prstGeom prst="rect">
            <a:avLst/>
          </a:prstGeom>
        </p:spPr>
      </p:pic>
      <p:pic>
        <p:nvPicPr>
          <p:cNvPr id="7" name="Fluidité en lecture">
            <a:hlinkClick r:id="" action="ppaction://media"/>
            <a:extLst>
              <a:ext uri="{FF2B5EF4-FFF2-40B4-BE49-F238E27FC236}">
                <a16:creationId xmlns:a16="http://schemas.microsoft.com/office/drawing/2014/main" id="{DD58C990-B457-491C-9526-BA54808E3D0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286000" y="24446"/>
            <a:ext cx="13716000" cy="7715250"/>
          </a:xfrm>
          <a:prstGeom prst="rect">
            <a:avLst/>
          </a:prstGeom>
        </p:spPr>
      </p:pic>
    </p:spTree>
    <p:extLst>
      <p:ext uri="{BB962C8B-B14F-4D97-AF65-F5344CB8AC3E}">
        <p14:creationId xmlns:p14="http://schemas.microsoft.com/office/powerpoint/2010/main" val="42642220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2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grpSp>
        <p:nvGrpSpPr>
          <p:cNvPr id="11" name="Group 11"/>
          <p:cNvGrpSpPr/>
          <p:nvPr/>
        </p:nvGrpSpPr>
        <p:grpSpPr>
          <a:xfrm>
            <a:off x="540604" y="2706937"/>
            <a:ext cx="3493990" cy="3730127"/>
            <a:chOff x="0" y="0"/>
            <a:chExt cx="4658653" cy="4973503"/>
          </a:xfrm>
        </p:grpSpPr>
        <p:pic>
          <p:nvPicPr>
            <p:cNvPr id="12" name="Picture 12"/>
            <p:cNvPicPr>
              <a:picLocks noChangeAspect="1"/>
            </p:cNvPicPr>
            <p:nvPr/>
          </p:nvPicPr>
          <p:blipFill>
            <a:blip r:embed="rId2"/>
            <a:srcRect/>
            <a:stretch>
              <a:fillRect/>
            </a:stretch>
          </p:blipFill>
          <p:spPr>
            <a:xfrm>
              <a:off x="0" y="0"/>
              <a:ext cx="2055714" cy="4973503"/>
            </a:xfrm>
            <a:prstGeom prst="rect">
              <a:avLst/>
            </a:prstGeom>
          </p:spPr>
        </p:pic>
        <p:pic>
          <p:nvPicPr>
            <p:cNvPr id="13" name="Picture 13"/>
            <p:cNvPicPr>
              <a:picLocks noChangeAspect="1"/>
            </p:cNvPicPr>
            <p:nvPr/>
          </p:nvPicPr>
          <p:blipFill>
            <a:blip r:embed="rId3"/>
            <a:srcRect/>
            <a:stretch>
              <a:fillRect/>
            </a:stretch>
          </p:blipFill>
          <p:spPr>
            <a:xfrm>
              <a:off x="2403999" y="0"/>
              <a:ext cx="2254654" cy="4973503"/>
            </a:xfrm>
            <a:prstGeom prst="rect">
              <a:avLst/>
            </a:prstGeom>
          </p:spPr>
        </p:pic>
      </p:grpSp>
      <p:sp>
        <p:nvSpPr>
          <p:cNvPr id="18" name="ZoneTexte 17">
            <a:extLst>
              <a:ext uri="{FF2B5EF4-FFF2-40B4-BE49-F238E27FC236}">
                <a16:creationId xmlns:a16="http://schemas.microsoft.com/office/drawing/2014/main" id="{2BC2654C-947E-49F4-B269-6025138DF309}"/>
              </a:ext>
            </a:extLst>
          </p:cNvPr>
          <p:cNvSpPr txBox="1"/>
          <p:nvPr/>
        </p:nvSpPr>
        <p:spPr>
          <a:xfrm>
            <a:off x="329024" y="9486900"/>
            <a:ext cx="5233576" cy="369332"/>
          </a:xfrm>
          <a:prstGeom prst="rect">
            <a:avLst/>
          </a:prstGeom>
          <a:noFill/>
        </p:spPr>
        <p:txBody>
          <a:bodyPr wrap="square" rtlCol="0">
            <a:spAutoFit/>
          </a:bodyPr>
          <a:lstStyle/>
          <a:p>
            <a:endParaRPr lang="fr-FR" dirty="0"/>
          </a:p>
        </p:txBody>
      </p:sp>
      <p:pic>
        <p:nvPicPr>
          <p:cNvPr id="14" name="Image 13">
            <a:extLst>
              <a:ext uri="{FF2B5EF4-FFF2-40B4-BE49-F238E27FC236}">
                <a16:creationId xmlns:a16="http://schemas.microsoft.com/office/drawing/2014/main" id="{62DDCC1A-A4C3-4DCE-A1D3-6C3915412779}"/>
              </a:ext>
            </a:extLst>
          </p:cNvPr>
          <p:cNvPicPr>
            <a:picLocks noChangeAspect="1"/>
          </p:cNvPicPr>
          <p:nvPr/>
        </p:nvPicPr>
        <p:blipFill>
          <a:blip r:embed="rId4"/>
          <a:stretch>
            <a:fillRect/>
          </a:stretch>
        </p:blipFill>
        <p:spPr>
          <a:xfrm>
            <a:off x="4561351" y="424961"/>
            <a:ext cx="13418407" cy="8622375"/>
          </a:xfrm>
          <a:prstGeom prst="rect">
            <a:avLst/>
          </a:prstGeom>
        </p:spPr>
      </p:pic>
    </p:spTree>
    <p:extLst>
      <p:ext uri="{BB962C8B-B14F-4D97-AF65-F5344CB8AC3E}">
        <p14:creationId xmlns:p14="http://schemas.microsoft.com/office/powerpoint/2010/main" val="21031985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grpSp>
        <p:nvGrpSpPr>
          <p:cNvPr id="11" name="Group 11"/>
          <p:cNvGrpSpPr/>
          <p:nvPr/>
        </p:nvGrpSpPr>
        <p:grpSpPr>
          <a:xfrm>
            <a:off x="540604" y="2706937"/>
            <a:ext cx="3493990" cy="3730127"/>
            <a:chOff x="0" y="0"/>
            <a:chExt cx="4658653" cy="4973503"/>
          </a:xfrm>
        </p:grpSpPr>
        <p:pic>
          <p:nvPicPr>
            <p:cNvPr id="12" name="Picture 12"/>
            <p:cNvPicPr>
              <a:picLocks noChangeAspect="1"/>
            </p:cNvPicPr>
            <p:nvPr/>
          </p:nvPicPr>
          <p:blipFill>
            <a:blip r:embed="rId2"/>
            <a:srcRect/>
            <a:stretch>
              <a:fillRect/>
            </a:stretch>
          </p:blipFill>
          <p:spPr>
            <a:xfrm>
              <a:off x="0" y="0"/>
              <a:ext cx="2055714" cy="4973503"/>
            </a:xfrm>
            <a:prstGeom prst="rect">
              <a:avLst/>
            </a:prstGeom>
          </p:spPr>
        </p:pic>
        <p:pic>
          <p:nvPicPr>
            <p:cNvPr id="13" name="Picture 13"/>
            <p:cNvPicPr>
              <a:picLocks noChangeAspect="1"/>
            </p:cNvPicPr>
            <p:nvPr/>
          </p:nvPicPr>
          <p:blipFill>
            <a:blip r:embed="rId3"/>
            <a:srcRect/>
            <a:stretch>
              <a:fillRect/>
            </a:stretch>
          </p:blipFill>
          <p:spPr>
            <a:xfrm>
              <a:off x="2403999" y="0"/>
              <a:ext cx="2254654" cy="4973503"/>
            </a:xfrm>
            <a:prstGeom prst="rect">
              <a:avLst/>
            </a:prstGeom>
          </p:spPr>
        </p:pic>
      </p:grpSp>
      <p:pic>
        <p:nvPicPr>
          <p:cNvPr id="14" name="Image 13">
            <a:extLst>
              <a:ext uri="{FF2B5EF4-FFF2-40B4-BE49-F238E27FC236}">
                <a16:creationId xmlns:a16="http://schemas.microsoft.com/office/drawing/2014/main" id="{646FC52C-AABC-4DDA-8AA4-D12293892642}"/>
              </a:ext>
            </a:extLst>
          </p:cNvPr>
          <p:cNvPicPr>
            <a:picLocks noChangeAspect="1"/>
          </p:cNvPicPr>
          <p:nvPr/>
        </p:nvPicPr>
        <p:blipFill>
          <a:blip r:embed="rId4"/>
          <a:stretch>
            <a:fillRect/>
          </a:stretch>
        </p:blipFill>
        <p:spPr>
          <a:xfrm>
            <a:off x="6086475" y="190500"/>
            <a:ext cx="11924418" cy="8971174"/>
          </a:xfrm>
          <a:prstGeom prst="rect">
            <a:avLst/>
          </a:prstGeom>
        </p:spPr>
      </p:pic>
    </p:spTree>
    <p:extLst>
      <p:ext uri="{BB962C8B-B14F-4D97-AF65-F5344CB8AC3E}">
        <p14:creationId xmlns:p14="http://schemas.microsoft.com/office/powerpoint/2010/main" val="11504539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grpSp>
        <p:nvGrpSpPr>
          <p:cNvPr id="11" name="Group 11"/>
          <p:cNvGrpSpPr/>
          <p:nvPr/>
        </p:nvGrpSpPr>
        <p:grpSpPr>
          <a:xfrm>
            <a:off x="540604" y="2706937"/>
            <a:ext cx="3493990" cy="3730127"/>
            <a:chOff x="0" y="0"/>
            <a:chExt cx="4658653" cy="4973503"/>
          </a:xfrm>
        </p:grpSpPr>
        <p:pic>
          <p:nvPicPr>
            <p:cNvPr id="12" name="Picture 12"/>
            <p:cNvPicPr>
              <a:picLocks noChangeAspect="1"/>
            </p:cNvPicPr>
            <p:nvPr/>
          </p:nvPicPr>
          <p:blipFill>
            <a:blip r:embed="rId2"/>
            <a:srcRect/>
            <a:stretch>
              <a:fillRect/>
            </a:stretch>
          </p:blipFill>
          <p:spPr>
            <a:xfrm>
              <a:off x="0" y="0"/>
              <a:ext cx="2055714" cy="4973503"/>
            </a:xfrm>
            <a:prstGeom prst="rect">
              <a:avLst/>
            </a:prstGeom>
          </p:spPr>
        </p:pic>
        <p:pic>
          <p:nvPicPr>
            <p:cNvPr id="13" name="Picture 13"/>
            <p:cNvPicPr>
              <a:picLocks noChangeAspect="1"/>
            </p:cNvPicPr>
            <p:nvPr/>
          </p:nvPicPr>
          <p:blipFill>
            <a:blip r:embed="rId3"/>
            <a:srcRect/>
            <a:stretch>
              <a:fillRect/>
            </a:stretch>
          </p:blipFill>
          <p:spPr>
            <a:xfrm>
              <a:off x="2403999" y="0"/>
              <a:ext cx="2254654" cy="4973503"/>
            </a:xfrm>
            <a:prstGeom prst="rect">
              <a:avLst/>
            </a:prstGeom>
          </p:spPr>
        </p:pic>
      </p:grpSp>
      <p:pic>
        <p:nvPicPr>
          <p:cNvPr id="15" name="Image 14">
            <a:extLst>
              <a:ext uri="{FF2B5EF4-FFF2-40B4-BE49-F238E27FC236}">
                <a16:creationId xmlns:a16="http://schemas.microsoft.com/office/drawing/2014/main" id="{B83E231E-DAEB-49FF-B9F1-C2B19B737B7A}"/>
              </a:ext>
            </a:extLst>
          </p:cNvPr>
          <p:cNvPicPr>
            <a:picLocks noChangeAspect="1"/>
          </p:cNvPicPr>
          <p:nvPr/>
        </p:nvPicPr>
        <p:blipFill>
          <a:blip r:embed="rId4"/>
          <a:stretch>
            <a:fillRect/>
          </a:stretch>
        </p:blipFill>
        <p:spPr>
          <a:xfrm>
            <a:off x="4953001" y="288544"/>
            <a:ext cx="13005976" cy="9764739"/>
          </a:xfrm>
          <a:prstGeom prst="rect">
            <a:avLst/>
          </a:prstGeom>
        </p:spPr>
      </p:pic>
    </p:spTree>
    <p:extLst>
      <p:ext uri="{BB962C8B-B14F-4D97-AF65-F5344CB8AC3E}">
        <p14:creationId xmlns:p14="http://schemas.microsoft.com/office/powerpoint/2010/main" val="34576493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grpSp>
        <p:nvGrpSpPr>
          <p:cNvPr id="11" name="Group 11"/>
          <p:cNvGrpSpPr/>
          <p:nvPr/>
        </p:nvGrpSpPr>
        <p:grpSpPr>
          <a:xfrm>
            <a:off x="540604" y="2706937"/>
            <a:ext cx="3493990" cy="3730127"/>
            <a:chOff x="0" y="0"/>
            <a:chExt cx="4658653" cy="4973503"/>
          </a:xfrm>
        </p:grpSpPr>
        <p:pic>
          <p:nvPicPr>
            <p:cNvPr id="12" name="Picture 12"/>
            <p:cNvPicPr>
              <a:picLocks noChangeAspect="1"/>
            </p:cNvPicPr>
            <p:nvPr/>
          </p:nvPicPr>
          <p:blipFill>
            <a:blip r:embed="rId2"/>
            <a:srcRect/>
            <a:stretch>
              <a:fillRect/>
            </a:stretch>
          </p:blipFill>
          <p:spPr>
            <a:xfrm>
              <a:off x="0" y="0"/>
              <a:ext cx="2055714" cy="4973503"/>
            </a:xfrm>
            <a:prstGeom prst="rect">
              <a:avLst/>
            </a:prstGeom>
          </p:spPr>
        </p:pic>
        <p:pic>
          <p:nvPicPr>
            <p:cNvPr id="13" name="Picture 13"/>
            <p:cNvPicPr>
              <a:picLocks noChangeAspect="1"/>
            </p:cNvPicPr>
            <p:nvPr/>
          </p:nvPicPr>
          <p:blipFill>
            <a:blip r:embed="rId3"/>
            <a:srcRect/>
            <a:stretch>
              <a:fillRect/>
            </a:stretch>
          </p:blipFill>
          <p:spPr>
            <a:xfrm>
              <a:off x="2403999" y="0"/>
              <a:ext cx="2254654" cy="4973503"/>
            </a:xfrm>
            <a:prstGeom prst="rect">
              <a:avLst/>
            </a:prstGeom>
          </p:spPr>
        </p:pic>
      </p:grpSp>
      <p:pic>
        <p:nvPicPr>
          <p:cNvPr id="16" name="Image 15">
            <a:extLst>
              <a:ext uri="{FF2B5EF4-FFF2-40B4-BE49-F238E27FC236}">
                <a16:creationId xmlns:a16="http://schemas.microsoft.com/office/drawing/2014/main" id="{6A44F304-0249-4567-AD91-9BCB73470798}"/>
              </a:ext>
            </a:extLst>
          </p:cNvPr>
          <p:cNvPicPr>
            <a:picLocks noChangeAspect="1"/>
          </p:cNvPicPr>
          <p:nvPr/>
        </p:nvPicPr>
        <p:blipFill>
          <a:blip r:embed="rId4"/>
          <a:stretch>
            <a:fillRect/>
          </a:stretch>
        </p:blipFill>
        <p:spPr>
          <a:xfrm>
            <a:off x="7620001" y="190500"/>
            <a:ext cx="10127396" cy="9942957"/>
          </a:xfrm>
          <a:prstGeom prst="rect">
            <a:avLst/>
          </a:prstGeom>
        </p:spPr>
      </p:pic>
    </p:spTree>
    <p:extLst>
      <p:ext uri="{BB962C8B-B14F-4D97-AF65-F5344CB8AC3E}">
        <p14:creationId xmlns:p14="http://schemas.microsoft.com/office/powerpoint/2010/main" val="40988633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grpSp>
        <p:nvGrpSpPr>
          <p:cNvPr id="11" name="Group 11"/>
          <p:cNvGrpSpPr/>
          <p:nvPr/>
        </p:nvGrpSpPr>
        <p:grpSpPr>
          <a:xfrm>
            <a:off x="540604" y="2706937"/>
            <a:ext cx="3493990" cy="3730127"/>
            <a:chOff x="0" y="0"/>
            <a:chExt cx="4658653" cy="4973503"/>
          </a:xfrm>
        </p:grpSpPr>
        <p:pic>
          <p:nvPicPr>
            <p:cNvPr id="12" name="Picture 12"/>
            <p:cNvPicPr>
              <a:picLocks noChangeAspect="1"/>
            </p:cNvPicPr>
            <p:nvPr/>
          </p:nvPicPr>
          <p:blipFill>
            <a:blip r:embed="rId2"/>
            <a:srcRect/>
            <a:stretch>
              <a:fillRect/>
            </a:stretch>
          </p:blipFill>
          <p:spPr>
            <a:xfrm>
              <a:off x="0" y="0"/>
              <a:ext cx="2055714" cy="4973503"/>
            </a:xfrm>
            <a:prstGeom prst="rect">
              <a:avLst/>
            </a:prstGeom>
          </p:spPr>
        </p:pic>
        <p:pic>
          <p:nvPicPr>
            <p:cNvPr id="13" name="Picture 13"/>
            <p:cNvPicPr>
              <a:picLocks noChangeAspect="1"/>
            </p:cNvPicPr>
            <p:nvPr/>
          </p:nvPicPr>
          <p:blipFill>
            <a:blip r:embed="rId3"/>
            <a:srcRect/>
            <a:stretch>
              <a:fillRect/>
            </a:stretch>
          </p:blipFill>
          <p:spPr>
            <a:xfrm>
              <a:off x="2403999" y="0"/>
              <a:ext cx="2254654" cy="4973503"/>
            </a:xfrm>
            <a:prstGeom prst="rect">
              <a:avLst/>
            </a:prstGeom>
          </p:spPr>
        </p:pic>
      </p:grpSp>
      <p:pic>
        <p:nvPicPr>
          <p:cNvPr id="15" name="Image 14">
            <a:extLst>
              <a:ext uri="{FF2B5EF4-FFF2-40B4-BE49-F238E27FC236}">
                <a16:creationId xmlns:a16="http://schemas.microsoft.com/office/drawing/2014/main" id="{2F5E912C-8FC1-428B-84C7-3029E138DB04}"/>
              </a:ext>
            </a:extLst>
          </p:cNvPr>
          <p:cNvPicPr>
            <a:picLocks noChangeAspect="1"/>
          </p:cNvPicPr>
          <p:nvPr/>
        </p:nvPicPr>
        <p:blipFill>
          <a:blip r:embed="rId4"/>
          <a:stretch>
            <a:fillRect/>
          </a:stretch>
        </p:blipFill>
        <p:spPr>
          <a:xfrm>
            <a:off x="5833678" y="856269"/>
            <a:ext cx="11982800" cy="9335914"/>
          </a:xfrm>
          <a:prstGeom prst="rect">
            <a:avLst/>
          </a:prstGeom>
        </p:spPr>
      </p:pic>
    </p:spTree>
    <p:extLst>
      <p:ext uri="{BB962C8B-B14F-4D97-AF65-F5344CB8AC3E}">
        <p14:creationId xmlns:p14="http://schemas.microsoft.com/office/powerpoint/2010/main" val="2777498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grpSp>
        <p:nvGrpSpPr>
          <p:cNvPr id="11" name="Group 11"/>
          <p:cNvGrpSpPr/>
          <p:nvPr/>
        </p:nvGrpSpPr>
        <p:grpSpPr>
          <a:xfrm>
            <a:off x="540604" y="2706937"/>
            <a:ext cx="3493990" cy="3730127"/>
            <a:chOff x="0" y="0"/>
            <a:chExt cx="4658653" cy="4973503"/>
          </a:xfrm>
        </p:grpSpPr>
        <p:pic>
          <p:nvPicPr>
            <p:cNvPr id="12" name="Picture 12"/>
            <p:cNvPicPr>
              <a:picLocks noChangeAspect="1"/>
            </p:cNvPicPr>
            <p:nvPr/>
          </p:nvPicPr>
          <p:blipFill>
            <a:blip r:embed="rId2"/>
            <a:srcRect/>
            <a:stretch>
              <a:fillRect/>
            </a:stretch>
          </p:blipFill>
          <p:spPr>
            <a:xfrm>
              <a:off x="0" y="0"/>
              <a:ext cx="2055714" cy="4973503"/>
            </a:xfrm>
            <a:prstGeom prst="rect">
              <a:avLst/>
            </a:prstGeom>
          </p:spPr>
        </p:pic>
        <p:pic>
          <p:nvPicPr>
            <p:cNvPr id="13" name="Picture 13"/>
            <p:cNvPicPr>
              <a:picLocks noChangeAspect="1"/>
            </p:cNvPicPr>
            <p:nvPr/>
          </p:nvPicPr>
          <p:blipFill>
            <a:blip r:embed="rId3"/>
            <a:srcRect/>
            <a:stretch>
              <a:fillRect/>
            </a:stretch>
          </p:blipFill>
          <p:spPr>
            <a:xfrm>
              <a:off x="2403999" y="0"/>
              <a:ext cx="2254654" cy="4973503"/>
            </a:xfrm>
            <a:prstGeom prst="rect">
              <a:avLst/>
            </a:prstGeom>
          </p:spPr>
        </p:pic>
      </p:grpSp>
      <p:pic>
        <p:nvPicPr>
          <p:cNvPr id="16" name="Image 15">
            <a:extLst>
              <a:ext uri="{FF2B5EF4-FFF2-40B4-BE49-F238E27FC236}">
                <a16:creationId xmlns:a16="http://schemas.microsoft.com/office/drawing/2014/main" id="{9EA210FF-A666-4E6B-BAEF-3631266B5755}"/>
              </a:ext>
            </a:extLst>
          </p:cNvPr>
          <p:cNvPicPr>
            <a:picLocks noChangeAspect="1"/>
          </p:cNvPicPr>
          <p:nvPr/>
        </p:nvPicPr>
        <p:blipFill>
          <a:blip r:embed="rId4"/>
          <a:stretch>
            <a:fillRect/>
          </a:stretch>
        </p:blipFill>
        <p:spPr>
          <a:xfrm>
            <a:off x="7176655" y="65453"/>
            <a:ext cx="11111345" cy="10184020"/>
          </a:xfrm>
          <a:prstGeom prst="rect">
            <a:avLst/>
          </a:prstGeom>
        </p:spPr>
      </p:pic>
    </p:spTree>
    <p:extLst>
      <p:ext uri="{BB962C8B-B14F-4D97-AF65-F5344CB8AC3E}">
        <p14:creationId xmlns:p14="http://schemas.microsoft.com/office/powerpoint/2010/main" val="26562211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grpSp>
        <p:nvGrpSpPr>
          <p:cNvPr id="11" name="Group 11"/>
          <p:cNvGrpSpPr/>
          <p:nvPr/>
        </p:nvGrpSpPr>
        <p:grpSpPr>
          <a:xfrm>
            <a:off x="540604" y="2706937"/>
            <a:ext cx="3493990" cy="3730127"/>
            <a:chOff x="0" y="0"/>
            <a:chExt cx="4658653" cy="4973503"/>
          </a:xfrm>
        </p:grpSpPr>
        <p:pic>
          <p:nvPicPr>
            <p:cNvPr id="12" name="Picture 12"/>
            <p:cNvPicPr>
              <a:picLocks noChangeAspect="1"/>
            </p:cNvPicPr>
            <p:nvPr/>
          </p:nvPicPr>
          <p:blipFill>
            <a:blip r:embed="rId2"/>
            <a:srcRect/>
            <a:stretch>
              <a:fillRect/>
            </a:stretch>
          </p:blipFill>
          <p:spPr>
            <a:xfrm>
              <a:off x="0" y="0"/>
              <a:ext cx="2055714" cy="4973503"/>
            </a:xfrm>
            <a:prstGeom prst="rect">
              <a:avLst/>
            </a:prstGeom>
          </p:spPr>
        </p:pic>
        <p:pic>
          <p:nvPicPr>
            <p:cNvPr id="13" name="Picture 13"/>
            <p:cNvPicPr>
              <a:picLocks noChangeAspect="1"/>
            </p:cNvPicPr>
            <p:nvPr/>
          </p:nvPicPr>
          <p:blipFill>
            <a:blip r:embed="rId3"/>
            <a:srcRect/>
            <a:stretch>
              <a:fillRect/>
            </a:stretch>
          </p:blipFill>
          <p:spPr>
            <a:xfrm>
              <a:off x="2403999" y="0"/>
              <a:ext cx="2254654" cy="4973503"/>
            </a:xfrm>
            <a:prstGeom prst="rect">
              <a:avLst/>
            </a:prstGeom>
          </p:spPr>
        </p:pic>
      </p:grpSp>
      <p:pic>
        <p:nvPicPr>
          <p:cNvPr id="15" name="Image 14">
            <a:extLst>
              <a:ext uri="{FF2B5EF4-FFF2-40B4-BE49-F238E27FC236}">
                <a16:creationId xmlns:a16="http://schemas.microsoft.com/office/drawing/2014/main" id="{0740A390-8463-4D50-AF03-CFAA6CB93AA3}"/>
              </a:ext>
            </a:extLst>
          </p:cNvPr>
          <p:cNvPicPr>
            <a:picLocks noChangeAspect="1"/>
          </p:cNvPicPr>
          <p:nvPr/>
        </p:nvPicPr>
        <p:blipFill>
          <a:blip r:embed="rId4"/>
          <a:stretch>
            <a:fillRect/>
          </a:stretch>
        </p:blipFill>
        <p:spPr>
          <a:xfrm>
            <a:off x="5565219" y="3108076"/>
            <a:ext cx="12372975" cy="3328988"/>
          </a:xfrm>
          <a:prstGeom prst="rect">
            <a:avLst/>
          </a:prstGeom>
        </p:spPr>
      </p:pic>
    </p:spTree>
    <p:extLst>
      <p:ext uri="{BB962C8B-B14F-4D97-AF65-F5344CB8AC3E}">
        <p14:creationId xmlns:p14="http://schemas.microsoft.com/office/powerpoint/2010/main" val="3638503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sp>
        <p:nvSpPr>
          <p:cNvPr id="5" name="TextBox 5"/>
          <p:cNvSpPr txBox="1"/>
          <p:nvPr/>
        </p:nvSpPr>
        <p:spPr>
          <a:xfrm>
            <a:off x="498764" y="-2321"/>
            <a:ext cx="10773632" cy="866775"/>
          </a:xfrm>
          <a:prstGeom prst="rect">
            <a:avLst/>
          </a:prstGeom>
        </p:spPr>
        <p:txBody>
          <a:bodyPr lIns="0" tIns="0" rIns="0" bIns="0" rtlCol="0" anchor="t">
            <a:spAutoFit/>
          </a:bodyPr>
          <a:lstStyle/>
          <a:p>
            <a:pPr algn="l">
              <a:lnSpc>
                <a:spcPts val="7000"/>
              </a:lnSpc>
            </a:pPr>
            <a:r>
              <a:rPr lang="en-US" sz="5000" dirty="0">
                <a:solidFill>
                  <a:srgbClr val="8AABCA"/>
                </a:solidFill>
                <a:latin typeface="Open Sans Bold"/>
              </a:rPr>
              <a:t>La fluence ( Définition )</a:t>
            </a:r>
          </a:p>
        </p:txBody>
      </p:sp>
      <p:grpSp>
        <p:nvGrpSpPr>
          <p:cNvPr id="6" name="Group 6"/>
          <p:cNvGrpSpPr/>
          <p:nvPr/>
        </p:nvGrpSpPr>
        <p:grpSpPr>
          <a:xfrm>
            <a:off x="579334" y="59592"/>
            <a:ext cx="8511309" cy="2255434"/>
            <a:chOff x="0" y="-57150"/>
            <a:chExt cx="11348412" cy="3007246"/>
          </a:xfrm>
        </p:grpSpPr>
        <p:sp>
          <p:nvSpPr>
            <p:cNvPr id="7" name="TextBox 7"/>
            <p:cNvSpPr txBox="1"/>
            <p:nvPr/>
          </p:nvSpPr>
          <p:spPr>
            <a:xfrm>
              <a:off x="0" y="2469365"/>
              <a:ext cx="11348412" cy="480731"/>
            </a:xfrm>
            <a:prstGeom prst="rect">
              <a:avLst/>
            </a:prstGeom>
          </p:spPr>
          <p:txBody>
            <a:bodyPr lIns="0" tIns="0" rIns="0" bIns="0" rtlCol="0" anchor="t">
              <a:spAutoFit/>
            </a:bodyPr>
            <a:lstStyle/>
            <a:p>
              <a:pPr algn="l">
                <a:lnSpc>
                  <a:spcPts val="3045"/>
                </a:lnSpc>
              </a:pPr>
              <a:endParaRPr lang="en-US" sz="2175" dirty="0">
                <a:solidFill>
                  <a:srgbClr val="273755"/>
                </a:solidFill>
                <a:latin typeface="Open Sans"/>
              </a:endParaRPr>
            </a:p>
          </p:txBody>
        </p:sp>
        <p:sp>
          <p:nvSpPr>
            <p:cNvPr id="8" name="TextBox 8"/>
            <p:cNvSpPr txBox="1"/>
            <p:nvPr/>
          </p:nvSpPr>
          <p:spPr>
            <a:xfrm>
              <a:off x="0" y="-57150"/>
              <a:ext cx="11348412" cy="707390"/>
            </a:xfrm>
            <a:prstGeom prst="rect">
              <a:avLst/>
            </a:prstGeom>
          </p:spPr>
          <p:txBody>
            <a:bodyPr lIns="0" tIns="0" rIns="0" bIns="0" rtlCol="0" anchor="t">
              <a:spAutoFit/>
            </a:bodyPr>
            <a:lstStyle/>
            <a:p>
              <a:pPr algn="l">
                <a:lnSpc>
                  <a:spcPts val="4480"/>
                </a:lnSpc>
              </a:pPr>
              <a:endParaRPr/>
            </a:p>
          </p:txBody>
        </p:sp>
        <p:sp>
          <p:nvSpPr>
            <p:cNvPr id="9" name="AutoShape 9"/>
            <p:cNvSpPr/>
            <p:nvPr/>
          </p:nvSpPr>
          <p:spPr>
            <a:xfrm>
              <a:off x="0" y="1509981"/>
              <a:ext cx="5448828" cy="244551"/>
            </a:xfrm>
            <a:prstGeom prst="rect">
              <a:avLst/>
            </a:prstGeom>
            <a:solidFill>
              <a:srgbClr val="8AABCA"/>
            </a:solidFill>
          </p:spPr>
        </p:sp>
      </p:grpSp>
      <p:grpSp>
        <p:nvGrpSpPr>
          <p:cNvPr id="10" name="Group 10"/>
          <p:cNvGrpSpPr/>
          <p:nvPr/>
        </p:nvGrpSpPr>
        <p:grpSpPr>
          <a:xfrm>
            <a:off x="-1" y="9239913"/>
            <a:ext cx="18288001" cy="1405661"/>
            <a:chOff x="0" y="0"/>
            <a:chExt cx="25311739" cy="1874214"/>
          </a:xfrm>
        </p:grpSpPr>
        <p:sp>
          <p:nvSpPr>
            <p:cNvPr id="11" name="AutoShape 11"/>
            <p:cNvSpPr/>
            <p:nvPr/>
          </p:nvSpPr>
          <p:spPr>
            <a:xfrm>
              <a:off x="0" y="0"/>
              <a:ext cx="25311739" cy="1874214"/>
            </a:xfrm>
            <a:prstGeom prst="rect">
              <a:avLst/>
            </a:prstGeom>
            <a:solidFill>
              <a:srgbClr val="8AABCA"/>
            </a:solidFill>
          </p:spPr>
        </p:sp>
        <p:sp>
          <p:nvSpPr>
            <p:cNvPr id="12" name="TextBox 12"/>
            <p:cNvSpPr txBox="1"/>
            <p:nvPr/>
          </p:nvSpPr>
          <p:spPr>
            <a:xfrm>
              <a:off x="5787539" y="446985"/>
              <a:ext cx="17978868" cy="827577"/>
            </a:xfrm>
            <a:prstGeom prst="rect">
              <a:avLst/>
            </a:prstGeom>
          </p:spPr>
          <p:txBody>
            <a:bodyPr lIns="0" tIns="0" rIns="0" bIns="0" rtlCol="0" anchor="t">
              <a:spAutoFit/>
            </a:bodyPr>
            <a:lstStyle/>
            <a:p>
              <a:pPr algn="r">
                <a:lnSpc>
                  <a:spcPts val="2520"/>
                </a:lnSpc>
              </a:pPr>
              <a:r>
                <a:rPr lang="en-US" dirty="0">
                  <a:solidFill>
                    <a:srgbClr val="F9FCFF"/>
                  </a:solidFill>
                  <a:latin typeface="Open Sans"/>
                </a:rPr>
                <a:t> Médéric PEPIN CPNE/ Circonscription de Rémire-Montjoly Matoury / 30 janvier 2020</a:t>
              </a:r>
            </a:p>
            <a:p>
              <a:pPr algn="r">
                <a:lnSpc>
                  <a:spcPts val="2520"/>
                </a:lnSpc>
              </a:pPr>
              <a:endParaRPr lang="en-US" sz="1800" dirty="0">
                <a:solidFill>
                  <a:srgbClr val="F9FCFF"/>
                </a:solidFill>
                <a:latin typeface="Open Sans"/>
              </a:endParaRPr>
            </a:p>
          </p:txBody>
        </p:sp>
      </p:grpSp>
      <p:pic>
        <p:nvPicPr>
          <p:cNvPr id="13" name="Picture 13"/>
          <p:cNvPicPr>
            <a:picLocks noChangeAspect="1"/>
          </p:cNvPicPr>
          <p:nvPr/>
        </p:nvPicPr>
        <p:blipFill>
          <a:blip r:embed="rId2"/>
          <a:srcRect/>
          <a:stretch>
            <a:fillRect/>
          </a:stretch>
        </p:blipFill>
        <p:spPr>
          <a:xfrm>
            <a:off x="15477259" y="7611308"/>
            <a:ext cx="2308972" cy="1634319"/>
          </a:xfrm>
          <a:prstGeom prst="rect">
            <a:avLst/>
          </a:prstGeom>
        </p:spPr>
      </p:pic>
      <p:pic>
        <p:nvPicPr>
          <p:cNvPr id="17" name="Image 16">
            <a:extLst>
              <a:ext uri="{FF2B5EF4-FFF2-40B4-BE49-F238E27FC236}">
                <a16:creationId xmlns:a16="http://schemas.microsoft.com/office/drawing/2014/main" id="{B87AEEEA-8922-42E7-B5EC-CF6F253141B7}"/>
              </a:ext>
            </a:extLst>
          </p:cNvPr>
          <p:cNvPicPr>
            <a:picLocks noChangeAspect="1"/>
          </p:cNvPicPr>
          <p:nvPr/>
        </p:nvPicPr>
        <p:blipFill>
          <a:blip r:embed="rId3"/>
          <a:stretch>
            <a:fillRect/>
          </a:stretch>
        </p:blipFill>
        <p:spPr>
          <a:xfrm>
            <a:off x="7924800" y="91165"/>
            <a:ext cx="10166555" cy="5243140"/>
          </a:xfrm>
          <a:prstGeom prst="rect">
            <a:avLst/>
          </a:prstGeom>
        </p:spPr>
      </p:pic>
      <p:sp>
        <p:nvSpPr>
          <p:cNvPr id="18" name="Rectangle 17">
            <a:extLst>
              <a:ext uri="{FF2B5EF4-FFF2-40B4-BE49-F238E27FC236}">
                <a16:creationId xmlns:a16="http://schemas.microsoft.com/office/drawing/2014/main" id="{0FD901CC-86D2-49B2-8226-BB7655C41F0B}"/>
              </a:ext>
            </a:extLst>
          </p:cNvPr>
          <p:cNvSpPr/>
          <p:nvPr/>
        </p:nvSpPr>
        <p:spPr>
          <a:xfrm>
            <a:off x="95930" y="6057900"/>
            <a:ext cx="13696270" cy="2800767"/>
          </a:xfrm>
          <a:prstGeom prst="rect">
            <a:avLst/>
          </a:prstGeom>
          <a:solidFill>
            <a:schemeClr val="accent6">
              <a:lumMod val="60000"/>
              <a:lumOff val="40000"/>
            </a:schemeClr>
          </a:solidFill>
        </p:spPr>
        <p:txBody>
          <a:bodyPr wrap="square">
            <a:spAutoFit/>
          </a:bodyPr>
          <a:lstStyle/>
          <a:p>
            <a:r>
              <a:rPr lang="fr-FR" sz="4400" dirty="0"/>
              <a:t>«Il était une fois / une petite fille de village, / la plus jolie / qu’on eût su voir; / sa mère / en était folle, / et sa mère-grand / plus folle encore. » (Charles Perrault, Le Petit Chaperon rouge).</a:t>
            </a:r>
          </a:p>
        </p:txBody>
      </p:sp>
      <p:cxnSp>
        <p:nvCxnSpPr>
          <p:cNvPr id="19" name="Connecteur droit 18">
            <a:extLst>
              <a:ext uri="{FF2B5EF4-FFF2-40B4-BE49-F238E27FC236}">
                <a16:creationId xmlns:a16="http://schemas.microsoft.com/office/drawing/2014/main" id="{2E7B8060-F3D6-4173-8CF6-EDAD85E608B4}"/>
              </a:ext>
            </a:extLst>
          </p:cNvPr>
          <p:cNvCxnSpPr/>
          <p:nvPr/>
        </p:nvCxnSpPr>
        <p:spPr>
          <a:xfrm flipH="1">
            <a:off x="6248400" y="1954478"/>
            <a:ext cx="45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1D442556-E7C3-45BE-BF1A-0105CCDF3669}"/>
              </a:ext>
            </a:extLst>
          </p:cNvPr>
          <p:cNvCxnSpPr/>
          <p:nvPr/>
        </p:nvCxnSpPr>
        <p:spPr>
          <a:xfrm flipH="1">
            <a:off x="3657600" y="1954478"/>
            <a:ext cx="2590800" cy="37986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74832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grpSp>
        <p:nvGrpSpPr>
          <p:cNvPr id="11" name="Group 11"/>
          <p:cNvGrpSpPr/>
          <p:nvPr/>
        </p:nvGrpSpPr>
        <p:grpSpPr>
          <a:xfrm>
            <a:off x="540604" y="2706937"/>
            <a:ext cx="3493990" cy="3730127"/>
            <a:chOff x="0" y="0"/>
            <a:chExt cx="4658653" cy="4973503"/>
          </a:xfrm>
        </p:grpSpPr>
        <p:pic>
          <p:nvPicPr>
            <p:cNvPr id="12" name="Picture 12"/>
            <p:cNvPicPr>
              <a:picLocks noChangeAspect="1"/>
            </p:cNvPicPr>
            <p:nvPr/>
          </p:nvPicPr>
          <p:blipFill>
            <a:blip r:embed="rId2"/>
            <a:srcRect/>
            <a:stretch>
              <a:fillRect/>
            </a:stretch>
          </p:blipFill>
          <p:spPr>
            <a:xfrm>
              <a:off x="0" y="0"/>
              <a:ext cx="2055714" cy="4973503"/>
            </a:xfrm>
            <a:prstGeom prst="rect">
              <a:avLst/>
            </a:prstGeom>
          </p:spPr>
        </p:pic>
        <p:pic>
          <p:nvPicPr>
            <p:cNvPr id="13" name="Picture 13"/>
            <p:cNvPicPr>
              <a:picLocks noChangeAspect="1"/>
            </p:cNvPicPr>
            <p:nvPr/>
          </p:nvPicPr>
          <p:blipFill>
            <a:blip r:embed="rId3"/>
            <a:srcRect/>
            <a:stretch>
              <a:fillRect/>
            </a:stretch>
          </p:blipFill>
          <p:spPr>
            <a:xfrm>
              <a:off x="2403999" y="0"/>
              <a:ext cx="2254654" cy="4973503"/>
            </a:xfrm>
            <a:prstGeom prst="rect">
              <a:avLst/>
            </a:prstGeom>
          </p:spPr>
        </p:pic>
      </p:grpSp>
      <p:pic>
        <p:nvPicPr>
          <p:cNvPr id="14" name="Image 13">
            <a:extLst>
              <a:ext uri="{FF2B5EF4-FFF2-40B4-BE49-F238E27FC236}">
                <a16:creationId xmlns:a16="http://schemas.microsoft.com/office/drawing/2014/main" id="{9F8DDD5A-DFF7-4D4C-90C9-6210B596AA9A}"/>
              </a:ext>
            </a:extLst>
          </p:cNvPr>
          <p:cNvPicPr>
            <a:picLocks noChangeAspect="1"/>
          </p:cNvPicPr>
          <p:nvPr/>
        </p:nvPicPr>
        <p:blipFill>
          <a:blip r:embed="rId4"/>
          <a:stretch>
            <a:fillRect/>
          </a:stretch>
        </p:blipFill>
        <p:spPr>
          <a:xfrm>
            <a:off x="4631489" y="2018001"/>
            <a:ext cx="13656511" cy="4471765"/>
          </a:xfrm>
          <a:prstGeom prst="rect">
            <a:avLst/>
          </a:prstGeom>
        </p:spPr>
      </p:pic>
    </p:spTree>
    <p:extLst>
      <p:ext uri="{BB962C8B-B14F-4D97-AF65-F5344CB8AC3E}">
        <p14:creationId xmlns:p14="http://schemas.microsoft.com/office/powerpoint/2010/main" val="29234889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r>
                <a:rPr lang="en-US" sz="2634" dirty="0">
                  <a:solidFill>
                    <a:srgbClr val="273755"/>
                  </a:solidFill>
                  <a:latin typeface="Open Sans Bold"/>
                </a:rPr>
                <a:t>ANNEXES</a:t>
              </a: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grpSp>
        <p:nvGrpSpPr>
          <p:cNvPr id="11" name="Group 11"/>
          <p:cNvGrpSpPr/>
          <p:nvPr/>
        </p:nvGrpSpPr>
        <p:grpSpPr>
          <a:xfrm>
            <a:off x="540604" y="2706937"/>
            <a:ext cx="3493990" cy="3730127"/>
            <a:chOff x="0" y="0"/>
            <a:chExt cx="4658653" cy="4973503"/>
          </a:xfrm>
        </p:grpSpPr>
        <p:pic>
          <p:nvPicPr>
            <p:cNvPr id="12" name="Picture 12"/>
            <p:cNvPicPr>
              <a:picLocks noChangeAspect="1"/>
            </p:cNvPicPr>
            <p:nvPr/>
          </p:nvPicPr>
          <p:blipFill>
            <a:blip r:embed="rId2"/>
            <a:srcRect/>
            <a:stretch>
              <a:fillRect/>
            </a:stretch>
          </p:blipFill>
          <p:spPr>
            <a:xfrm>
              <a:off x="0" y="0"/>
              <a:ext cx="2055714" cy="4973503"/>
            </a:xfrm>
            <a:prstGeom prst="rect">
              <a:avLst/>
            </a:prstGeom>
          </p:spPr>
        </p:pic>
        <p:pic>
          <p:nvPicPr>
            <p:cNvPr id="13" name="Picture 13"/>
            <p:cNvPicPr>
              <a:picLocks noChangeAspect="1"/>
            </p:cNvPicPr>
            <p:nvPr/>
          </p:nvPicPr>
          <p:blipFill>
            <a:blip r:embed="rId3"/>
            <a:srcRect/>
            <a:stretch>
              <a:fillRect/>
            </a:stretch>
          </p:blipFill>
          <p:spPr>
            <a:xfrm>
              <a:off x="2403999" y="0"/>
              <a:ext cx="2254654" cy="4973503"/>
            </a:xfrm>
            <a:prstGeom prst="rect">
              <a:avLst/>
            </a:prstGeom>
          </p:spPr>
        </p:pic>
      </p:grpSp>
      <p:pic>
        <p:nvPicPr>
          <p:cNvPr id="14" name="Image 13">
            <a:extLst>
              <a:ext uri="{FF2B5EF4-FFF2-40B4-BE49-F238E27FC236}">
                <a16:creationId xmlns:a16="http://schemas.microsoft.com/office/drawing/2014/main" id="{FBE4CB56-401E-4F4A-BA77-130CBD445953}"/>
              </a:ext>
            </a:extLst>
          </p:cNvPr>
          <p:cNvPicPr>
            <a:picLocks noChangeAspect="1"/>
          </p:cNvPicPr>
          <p:nvPr/>
        </p:nvPicPr>
        <p:blipFill>
          <a:blip r:embed="rId4"/>
          <a:stretch>
            <a:fillRect/>
          </a:stretch>
        </p:blipFill>
        <p:spPr>
          <a:xfrm>
            <a:off x="4098247" y="1233569"/>
            <a:ext cx="14189753" cy="6901631"/>
          </a:xfrm>
          <a:prstGeom prst="rect">
            <a:avLst/>
          </a:prstGeom>
        </p:spPr>
      </p:pic>
    </p:spTree>
    <p:extLst>
      <p:ext uri="{BB962C8B-B14F-4D97-AF65-F5344CB8AC3E}">
        <p14:creationId xmlns:p14="http://schemas.microsoft.com/office/powerpoint/2010/main" val="19229784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329024" y="413199"/>
            <a:ext cx="3917150" cy="3535220"/>
            <a:chOff x="0" y="-47625"/>
            <a:chExt cx="5222867" cy="4713626"/>
          </a:xfrm>
        </p:grpSpPr>
        <p:sp>
          <p:nvSpPr>
            <p:cNvPr id="3" name="TextBox 3"/>
            <p:cNvSpPr txBox="1"/>
            <p:nvPr/>
          </p:nvSpPr>
          <p:spPr>
            <a:xfrm>
              <a:off x="0" y="-47625"/>
              <a:ext cx="4734288" cy="590760"/>
            </a:xfrm>
            <a:prstGeom prst="rect">
              <a:avLst/>
            </a:prstGeom>
          </p:spPr>
          <p:txBody>
            <a:bodyPr lIns="0" tIns="0" rIns="0" bIns="0" rtlCol="0" anchor="t">
              <a:spAutoFit/>
            </a:bodyPr>
            <a:lstStyle/>
            <a:p>
              <a:pPr algn="l">
                <a:lnSpc>
                  <a:spcPts val="3687"/>
                </a:lnSpc>
              </a:pPr>
              <a:endParaRPr lang="en-US" sz="2634" dirty="0">
                <a:solidFill>
                  <a:srgbClr val="273755"/>
                </a:solidFill>
                <a:latin typeface="Open Sans Bold"/>
              </a:endParaRPr>
            </a:p>
          </p:txBody>
        </p:sp>
        <p:sp>
          <p:nvSpPr>
            <p:cNvPr id="4" name="AutoShape 4"/>
            <p:cNvSpPr/>
            <p:nvPr/>
          </p:nvSpPr>
          <p:spPr>
            <a:xfrm>
              <a:off x="0" y="875803"/>
              <a:ext cx="2870567" cy="128835"/>
            </a:xfrm>
            <a:prstGeom prst="rect">
              <a:avLst/>
            </a:prstGeom>
            <a:solidFill>
              <a:srgbClr val="8AABCA"/>
            </a:solidFill>
          </p:spPr>
        </p:sp>
        <p:sp>
          <p:nvSpPr>
            <p:cNvPr id="5" name="TextBox 5"/>
            <p:cNvSpPr txBox="1"/>
            <p:nvPr/>
          </p:nvSpPr>
          <p:spPr>
            <a:xfrm>
              <a:off x="0" y="1499123"/>
              <a:ext cx="5216132" cy="328316"/>
            </a:xfrm>
            <a:prstGeom prst="rect">
              <a:avLst/>
            </a:prstGeom>
          </p:spPr>
          <p:txBody>
            <a:bodyPr lIns="0" tIns="0" rIns="0" bIns="0" rtlCol="0" anchor="t">
              <a:spAutoFit/>
            </a:bodyPr>
            <a:lstStyle/>
            <a:p>
              <a:pPr algn="l">
                <a:lnSpc>
                  <a:spcPts val="2065"/>
                </a:lnSpc>
              </a:pPr>
              <a:endParaRPr/>
            </a:p>
          </p:txBody>
        </p:sp>
        <p:sp>
          <p:nvSpPr>
            <p:cNvPr id="6" name="TextBox 6"/>
            <p:cNvSpPr txBox="1"/>
            <p:nvPr/>
          </p:nvSpPr>
          <p:spPr>
            <a:xfrm>
              <a:off x="0" y="1961950"/>
              <a:ext cx="5019424" cy="254561"/>
            </a:xfrm>
            <a:prstGeom prst="rect">
              <a:avLst/>
            </a:prstGeom>
          </p:spPr>
          <p:txBody>
            <a:bodyPr lIns="0" tIns="0" rIns="0" bIns="0" rtlCol="0" anchor="t">
              <a:spAutoFit/>
            </a:bodyPr>
            <a:lstStyle/>
            <a:p>
              <a:pPr algn="l">
                <a:lnSpc>
                  <a:spcPts val="1622"/>
                </a:lnSpc>
              </a:pPr>
              <a:endParaRPr/>
            </a:p>
          </p:txBody>
        </p:sp>
        <p:sp>
          <p:nvSpPr>
            <p:cNvPr id="7" name="TextBox 7"/>
            <p:cNvSpPr txBox="1"/>
            <p:nvPr/>
          </p:nvSpPr>
          <p:spPr>
            <a:xfrm>
              <a:off x="0" y="2701923"/>
              <a:ext cx="5222867" cy="328316"/>
            </a:xfrm>
            <a:prstGeom prst="rect">
              <a:avLst/>
            </a:prstGeom>
          </p:spPr>
          <p:txBody>
            <a:bodyPr lIns="0" tIns="0" rIns="0" bIns="0" rtlCol="0" anchor="t">
              <a:spAutoFit/>
            </a:bodyPr>
            <a:lstStyle/>
            <a:p>
              <a:pPr algn="l">
                <a:lnSpc>
                  <a:spcPts val="2065"/>
                </a:lnSpc>
              </a:pPr>
              <a:endParaRPr/>
            </a:p>
          </p:txBody>
        </p:sp>
        <p:sp>
          <p:nvSpPr>
            <p:cNvPr id="8" name="TextBox 8"/>
            <p:cNvSpPr txBox="1"/>
            <p:nvPr/>
          </p:nvSpPr>
          <p:spPr>
            <a:xfrm>
              <a:off x="0" y="3948614"/>
              <a:ext cx="5222867" cy="328316"/>
            </a:xfrm>
            <a:prstGeom prst="rect">
              <a:avLst/>
            </a:prstGeom>
          </p:spPr>
          <p:txBody>
            <a:bodyPr lIns="0" tIns="0" rIns="0" bIns="0" rtlCol="0" anchor="t">
              <a:spAutoFit/>
            </a:bodyPr>
            <a:lstStyle/>
            <a:p>
              <a:pPr algn="l">
                <a:lnSpc>
                  <a:spcPts val="2065"/>
                </a:lnSpc>
              </a:pPr>
              <a:endParaRPr/>
            </a:p>
          </p:txBody>
        </p:sp>
        <p:sp>
          <p:nvSpPr>
            <p:cNvPr id="9" name="TextBox 9"/>
            <p:cNvSpPr txBox="1"/>
            <p:nvPr/>
          </p:nvSpPr>
          <p:spPr>
            <a:xfrm>
              <a:off x="0" y="3164749"/>
              <a:ext cx="5019424" cy="254561"/>
            </a:xfrm>
            <a:prstGeom prst="rect">
              <a:avLst/>
            </a:prstGeom>
          </p:spPr>
          <p:txBody>
            <a:bodyPr lIns="0" tIns="0" rIns="0" bIns="0" rtlCol="0" anchor="t">
              <a:spAutoFit/>
            </a:bodyPr>
            <a:lstStyle/>
            <a:p>
              <a:pPr algn="l">
                <a:lnSpc>
                  <a:spcPts val="1622"/>
                </a:lnSpc>
              </a:pPr>
              <a:endParaRPr/>
            </a:p>
          </p:txBody>
        </p:sp>
        <p:sp>
          <p:nvSpPr>
            <p:cNvPr id="10" name="TextBox 10"/>
            <p:cNvSpPr txBox="1"/>
            <p:nvPr/>
          </p:nvSpPr>
          <p:spPr>
            <a:xfrm>
              <a:off x="0" y="4411440"/>
              <a:ext cx="5019424" cy="254561"/>
            </a:xfrm>
            <a:prstGeom prst="rect">
              <a:avLst/>
            </a:prstGeom>
          </p:spPr>
          <p:txBody>
            <a:bodyPr lIns="0" tIns="0" rIns="0" bIns="0" rtlCol="0" anchor="t">
              <a:spAutoFit/>
            </a:bodyPr>
            <a:lstStyle/>
            <a:p>
              <a:pPr algn="l">
                <a:lnSpc>
                  <a:spcPts val="1622"/>
                </a:lnSpc>
              </a:pPr>
              <a:endParaRPr/>
            </a:p>
          </p:txBody>
        </p:sp>
      </p:grpSp>
      <p:grpSp>
        <p:nvGrpSpPr>
          <p:cNvPr id="11" name="Group 11"/>
          <p:cNvGrpSpPr/>
          <p:nvPr/>
        </p:nvGrpSpPr>
        <p:grpSpPr>
          <a:xfrm>
            <a:off x="540604" y="2706937"/>
            <a:ext cx="3493990" cy="3730127"/>
            <a:chOff x="0" y="0"/>
            <a:chExt cx="4658653" cy="4973503"/>
          </a:xfrm>
        </p:grpSpPr>
        <p:pic>
          <p:nvPicPr>
            <p:cNvPr id="12" name="Picture 12"/>
            <p:cNvPicPr>
              <a:picLocks noChangeAspect="1"/>
            </p:cNvPicPr>
            <p:nvPr/>
          </p:nvPicPr>
          <p:blipFill>
            <a:blip r:embed="rId2"/>
            <a:srcRect/>
            <a:stretch>
              <a:fillRect/>
            </a:stretch>
          </p:blipFill>
          <p:spPr>
            <a:xfrm>
              <a:off x="0" y="0"/>
              <a:ext cx="2055714" cy="4973503"/>
            </a:xfrm>
            <a:prstGeom prst="rect">
              <a:avLst/>
            </a:prstGeom>
          </p:spPr>
        </p:pic>
        <p:pic>
          <p:nvPicPr>
            <p:cNvPr id="13" name="Picture 13"/>
            <p:cNvPicPr>
              <a:picLocks noChangeAspect="1"/>
            </p:cNvPicPr>
            <p:nvPr/>
          </p:nvPicPr>
          <p:blipFill>
            <a:blip r:embed="rId3"/>
            <a:srcRect/>
            <a:stretch>
              <a:fillRect/>
            </a:stretch>
          </p:blipFill>
          <p:spPr>
            <a:xfrm>
              <a:off x="2403999" y="0"/>
              <a:ext cx="2254654" cy="4973503"/>
            </a:xfrm>
            <a:prstGeom prst="rect">
              <a:avLst/>
            </a:prstGeom>
          </p:spPr>
        </p:pic>
      </p:grpSp>
      <p:pic>
        <p:nvPicPr>
          <p:cNvPr id="14" name="Picture 14"/>
          <p:cNvPicPr>
            <a:picLocks noChangeAspect="1"/>
          </p:cNvPicPr>
          <p:nvPr/>
        </p:nvPicPr>
        <p:blipFill>
          <a:blip r:embed="rId4"/>
          <a:srcRect/>
          <a:stretch>
            <a:fillRect/>
          </a:stretch>
        </p:blipFill>
        <p:spPr>
          <a:xfrm>
            <a:off x="7424129" y="2823032"/>
            <a:ext cx="10101871" cy="7228063"/>
          </a:xfrm>
          <a:prstGeom prst="rect">
            <a:avLst/>
          </a:prstGeom>
        </p:spPr>
      </p:pic>
      <p:sp>
        <p:nvSpPr>
          <p:cNvPr id="15" name="TextBox 15"/>
          <p:cNvSpPr txBox="1"/>
          <p:nvPr/>
        </p:nvSpPr>
        <p:spPr>
          <a:xfrm>
            <a:off x="381714" y="8321040"/>
            <a:ext cx="6056471" cy="544830"/>
          </a:xfrm>
          <a:prstGeom prst="rect">
            <a:avLst/>
          </a:prstGeom>
        </p:spPr>
        <p:txBody>
          <a:bodyPr lIns="0" tIns="0" rIns="0" bIns="0" rtlCol="0" anchor="t">
            <a:spAutoFit/>
          </a:bodyPr>
          <a:lstStyle/>
          <a:p>
            <a:pPr algn="ctr">
              <a:lnSpc>
                <a:spcPts val="4480"/>
              </a:lnSpc>
              <a:spcBef>
                <a:spcPct val="0"/>
              </a:spcBef>
            </a:pPr>
            <a:r>
              <a:rPr lang="en-US" sz="3200">
                <a:solidFill>
                  <a:srgbClr val="000000"/>
                </a:solidFill>
                <a:latin typeface="Open Sans"/>
              </a:rPr>
              <a:t>MERCI POUR VOTRE ECOUTE</a:t>
            </a:r>
          </a:p>
        </p:txBody>
      </p:sp>
      <p:pic>
        <p:nvPicPr>
          <p:cNvPr id="16" name="Picture 10">
            <a:extLst>
              <a:ext uri="{FF2B5EF4-FFF2-40B4-BE49-F238E27FC236}">
                <a16:creationId xmlns:a16="http://schemas.microsoft.com/office/drawing/2014/main" id="{83877D10-D16E-4DF1-A15B-ADD34AE8E8D7}"/>
              </a:ext>
            </a:extLst>
          </p:cNvPr>
          <p:cNvPicPr>
            <a:picLocks noChangeAspect="1"/>
          </p:cNvPicPr>
          <p:nvPr/>
        </p:nvPicPr>
        <p:blipFill>
          <a:blip r:embed="rId5"/>
          <a:srcRect/>
          <a:stretch>
            <a:fillRect/>
          </a:stretch>
        </p:blipFill>
        <p:spPr>
          <a:xfrm>
            <a:off x="16298338" y="44294"/>
            <a:ext cx="1660638" cy="1175420"/>
          </a:xfrm>
          <a:prstGeom prst="rect">
            <a:avLst/>
          </a:prstGeom>
        </p:spPr>
      </p:pic>
      <p:sp>
        <p:nvSpPr>
          <p:cNvPr id="18" name="ZoneTexte 17">
            <a:extLst>
              <a:ext uri="{FF2B5EF4-FFF2-40B4-BE49-F238E27FC236}">
                <a16:creationId xmlns:a16="http://schemas.microsoft.com/office/drawing/2014/main" id="{2BC2654C-947E-49F4-B269-6025138DF309}"/>
              </a:ext>
            </a:extLst>
          </p:cNvPr>
          <p:cNvSpPr txBox="1"/>
          <p:nvPr/>
        </p:nvSpPr>
        <p:spPr>
          <a:xfrm>
            <a:off x="329024" y="9486900"/>
            <a:ext cx="5233576" cy="646331"/>
          </a:xfrm>
          <a:prstGeom prst="rect">
            <a:avLst/>
          </a:prstGeom>
          <a:noFill/>
        </p:spPr>
        <p:txBody>
          <a:bodyPr wrap="square" rtlCol="0">
            <a:spAutoFit/>
          </a:bodyPr>
          <a:lstStyle/>
          <a:p>
            <a:r>
              <a:rPr lang="fr-FR" dirty="0"/>
              <a:t>Elaboration du diaporama: Médéric PEPIN CPNE REMIRE-MONTJOLY MATOURY/ 30 01 2020</a:t>
            </a:r>
          </a:p>
        </p:txBody>
      </p:sp>
    </p:spTree>
    <p:extLst>
      <p:ext uri="{BB962C8B-B14F-4D97-AF65-F5344CB8AC3E}">
        <p14:creationId xmlns:p14="http://schemas.microsoft.com/office/powerpoint/2010/main" val="3440674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0" y="247291"/>
            <a:ext cx="3867844" cy="1430274"/>
            <a:chOff x="0" y="0"/>
            <a:chExt cx="5157126" cy="1907032"/>
          </a:xfrm>
        </p:grpSpPr>
        <p:pic>
          <p:nvPicPr>
            <p:cNvPr id="3" name="Picture 3"/>
            <p:cNvPicPr>
              <a:picLocks noChangeAspect="1"/>
            </p:cNvPicPr>
            <p:nvPr/>
          </p:nvPicPr>
          <p:blipFill>
            <a:blip r:embed="rId2"/>
            <a:srcRect/>
            <a:stretch>
              <a:fillRect/>
            </a:stretch>
          </p:blipFill>
          <p:spPr>
            <a:xfrm>
              <a:off x="2274401" y="0"/>
              <a:ext cx="268433" cy="649435"/>
            </a:xfrm>
            <a:prstGeom prst="rect">
              <a:avLst/>
            </a:prstGeom>
          </p:spPr>
        </p:pic>
        <p:pic>
          <p:nvPicPr>
            <p:cNvPr id="4" name="Picture 4"/>
            <p:cNvPicPr>
              <a:picLocks noChangeAspect="1"/>
            </p:cNvPicPr>
            <p:nvPr/>
          </p:nvPicPr>
          <p:blipFill>
            <a:blip r:embed="rId3"/>
            <a:srcRect/>
            <a:stretch>
              <a:fillRect/>
            </a:stretch>
          </p:blipFill>
          <p:spPr>
            <a:xfrm>
              <a:off x="2588313" y="0"/>
              <a:ext cx="294411" cy="649435"/>
            </a:xfrm>
            <a:prstGeom prst="rect">
              <a:avLst/>
            </a:prstGeom>
          </p:spPr>
        </p:pic>
        <p:sp>
          <p:nvSpPr>
            <p:cNvPr id="5" name="TextBox 5"/>
            <p:cNvSpPr txBox="1"/>
            <p:nvPr/>
          </p:nvSpPr>
          <p:spPr>
            <a:xfrm>
              <a:off x="107292" y="838054"/>
              <a:ext cx="4942541" cy="232878"/>
            </a:xfrm>
            <a:prstGeom prst="rect">
              <a:avLst/>
            </a:prstGeom>
          </p:spPr>
          <p:txBody>
            <a:bodyPr lIns="0" tIns="0" rIns="0" bIns="0" rtlCol="0" anchor="t">
              <a:spAutoFit/>
            </a:bodyPr>
            <a:lstStyle/>
            <a:p>
              <a:pPr algn="ctr">
                <a:lnSpc>
                  <a:spcPts val="1407"/>
                </a:lnSpc>
              </a:pPr>
              <a:endParaRPr/>
            </a:p>
          </p:txBody>
        </p:sp>
        <p:sp>
          <p:nvSpPr>
            <p:cNvPr id="6" name="TextBox 6"/>
            <p:cNvSpPr txBox="1"/>
            <p:nvPr/>
          </p:nvSpPr>
          <p:spPr>
            <a:xfrm>
              <a:off x="0" y="1610310"/>
              <a:ext cx="5157126" cy="296722"/>
            </a:xfrm>
            <a:prstGeom prst="rect">
              <a:avLst/>
            </a:prstGeom>
          </p:spPr>
          <p:txBody>
            <a:bodyPr lIns="0" tIns="0" rIns="0" bIns="0" rtlCol="0" anchor="t">
              <a:spAutoFit/>
            </a:bodyPr>
            <a:lstStyle/>
            <a:p>
              <a:pPr algn="ctr">
                <a:lnSpc>
                  <a:spcPts val="1847"/>
                </a:lnSpc>
              </a:pPr>
              <a:endParaRPr/>
            </a:p>
          </p:txBody>
        </p:sp>
        <p:sp>
          <p:nvSpPr>
            <p:cNvPr id="8" name="AutoShape 8"/>
            <p:cNvSpPr/>
            <p:nvPr/>
          </p:nvSpPr>
          <p:spPr>
            <a:xfrm>
              <a:off x="1722564" y="1366632"/>
              <a:ext cx="1711998" cy="76837"/>
            </a:xfrm>
            <a:prstGeom prst="rect">
              <a:avLst/>
            </a:prstGeom>
            <a:solidFill>
              <a:srgbClr val="8AABCA"/>
            </a:solidFill>
          </p:spPr>
        </p:sp>
      </p:grpSp>
      <p:pic>
        <p:nvPicPr>
          <p:cNvPr id="10" name="Picture 10"/>
          <p:cNvPicPr>
            <a:picLocks noChangeAspect="1"/>
          </p:cNvPicPr>
          <p:nvPr/>
        </p:nvPicPr>
        <p:blipFill>
          <a:blip r:embed="rId4"/>
          <a:srcRect/>
          <a:stretch>
            <a:fillRect/>
          </a:stretch>
        </p:blipFill>
        <p:spPr>
          <a:xfrm>
            <a:off x="861513" y="8924543"/>
            <a:ext cx="1660638" cy="1175420"/>
          </a:xfrm>
          <a:prstGeom prst="rect">
            <a:avLst/>
          </a:prstGeom>
        </p:spPr>
      </p:pic>
      <p:sp>
        <p:nvSpPr>
          <p:cNvPr id="11" name="TextBox 11"/>
          <p:cNvSpPr txBox="1"/>
          <p:nvPr/>
        </p:nvSpPr>
        <p:spPr>
          <a:xfrm>
            <a:off x="8763000" y="963160"/>
            <a:ext cx="6538264" cy="458972"/>
          </a:xfrm>
          <a:prstGeom prst="rect">
            <a:avLst/>
          </a:prstGeom>
        </p:spPr>
        <p:txBody>
          <a:bodyPr wrap="square" lIns="0" tIns="0" rIns="0" bIns="0" rtlCol="0" anchor="t">
            <a:spAutoFit/>
          </a:bodyPr>
          <a:lstStyle/>
          <a:p>
            <a:pPr algn="ctr">
              <a:lnSpc>
                <a:spcPts val="2526"/>
              </a:lnSpc>
              <a:spcBef>
                <a:spcPct val="0"/>
              </a:spcBef>
            </a:pPr>
            <a:r>
              <a:rPr lang="en-US" sz="6600" dirty="0">
                <a:solidFill>
                  <a:srgbClr val="000000"/>
                </a:solidFill>
                <a:latin typeface="Open Sans"/>
              </a:rPr>
              <a:t>LES CONSTATS</a:t>
            </a:r>
          </a:p>
        </p:txBody>
      </p:sp>
      <p:pic>
        <p:nvPicPr>
          <p:cNvPr id="12" name="Image 11">
            <a:extLst>
              <a:ext uri="{FF2B5EF4-FFF2-40B4-BE49-F238E27FC236}">
                <a16:creationId xmlns:a16="http://schemas.microsoft.com/office/drawing/2014/main" id="{11CFE869-4292-4E1C-8A56-B3640F997920}"/>
              </a:ext>
            </a:extLst>
          </p:cNvPr>
          <p:cNvPicPr>
            <a:picLocks noChangeAspect="1"/>
          </p:cNvPicPr>
          <p:nvPr/>
        </p:nvPicPr>
        <p:blipFill>
          <a:blip r:embed="rId5"/>
          <a:stretch>
            <a:fillRect/>
          </a:stretch>
        </p:blipFill>
        <p:spPr>
          <a:xfrm>
            <a:off x="12649200" y="2136257"/>
            <a:ext cx="5410200" cy="7816354"/>
          </a:xfrm>
          <a:prstGeom prst="rect">
            <a:avLst/>
          </a:prstGeom>
        </p:spPr>
      </p:pic>
      <p:pic>
        <p:nvPicPr>
          <p:cNvPr id="15" name="Image 14">
            <a:extLst>
              <a:ext uri="{FF2B5EF4-FFF2-40B4-BE49-F238E27FC236}">
                <a16:creationId xmlns:a16="http://schemas.microsoft.com/office/drawing/2014/main" id="{0EB6D0CD-F6F4-43AE-9E77-7FB70096D375}"/>
              </a:ext>
            </a:extLst>
          </p:cNvPr>
          <p:cNvPicPr>
            <a:picLocks noChangeAspect="1"/>
          </p:cNvPicPr>
          <p:nvPr/>
        </p:nvPicPr>
        <p:blipFill>
          <a:blip r:embed="rId6"/>
          <a:stretch>
            <a:fillRect/>
          </a:stretch>
        </p:blipFill>
        <p:spPr>
          <a:xfrm>
            <a:off x="4756006" y="2857500"/>
            <a:ext cx="3986212" cy="5801529"/>
          </a:xfrm>
          <a:prstGeom prst="rect">
            <a:avLst/>
          </a:prstGeom>
        </p:spPr>
      </p:pic>
      <p:sp>
        <p:nvSpPr>
          <p:cNvPr id="17" name="ZoneTexte 16">
            <a:extLst>
              <a:ext uri="{FF2B5EF4-FFF2-40B4-BE49-F238E27FC236}">
                <a16:creationId xmlns:a16="http://schemas.microsoft.com/office/drawing/2014/main" id="{131DAA07-59F3-4BAA-A1A4-3299BFE0D29B}"/>
              </a:ext>
            </a:extLst>
          </p:cNvPr>
          <p:cNvSpPr txBox="1"/>
          <p:nvPr/>
        </p:nvSpPr>
        <p:spPr>
          <a:xfrm>
            <a:off x="16916400" y="9952611"/>
            <a:ext cx="1143000" cy="307777"/>
          </a:xfrm>
          <a:prstGeom prst="rect">
            <a:avLst/>
          </a:prstGeom>
          <a:noFill/>
        </p:spPr>
        <p:txBody>
          <a:bodyPr wrap="square" rtlCol="0">
            <a:spAutoFit/>
          </a:bodyPr>
          <a:lstStyle/>
          <a:p>
            <a:r>
              <a:rPr lang="fr-FR" sz="1400" dirty="0"/>
              <a:t>2013/2015</a:t>
            </a:r>
          </a:p>
        </p:txBody>
      </p:sp>
      <p:sp>
        <p:nvSpPr>
          <p:cNvPr id="18" name="ZoneTexte 17">
            <a:extLst>
              <a:ext uri="{FF2B5EF4-FFF2-40B4-BE49-F238E27FC236}">
                <a16:creationId xmlns:a16="http://schemas.microsoft.com/office/drawing/2014/main" id="{7D87F9F5-2AD0-4278-ACD0-0397254BC5B6}"/>
              </a:ext>
            </a:extLst>
          </p:cNvPr>
          <p:cNvSpPr txBox="1"/>
          <p:nvPr/>
        </p:nvSpPr>
        <p:spPr>
          <a:xfrm>
            <a:off x="12649200" y="9952611"/>
            <a:ext cx="3657600" cy="369332"/>
          </a:xfrm>
          <a:prstGeom prst="rect">
            <a:avLst/>
          </a:prstGeom>
          <a:noFill/>
        </p:spPr>
        <p:txBody>
          <a:bodyPr wrap="square" rtlCol="0">
            <a:spAutoFit/>
          </a:bodyPr>
          <a:lstStyle/>
          <a:p>
            <a:r>
              <a:rPr lang="fr-FR" dirty="0"/>
              <a:t>450 p/3000 </a:t>
            </a:r>
            <a:r>
              <a:rPr lang="fr-FR" dirty="0" err="1"/>
              <a:t>hc</a:t>
            </a:r>
            <a:r>
              <a:rPr lang="fr-FR" dirty="0"/>
              <a:t>/ 8000 ph</a:t>
            </a:r>
          </a:p>
        </p:txBody>
      </p:sp>
      <p:sp>
        <p:nvSpPr>
          <p:cNvPr id="19" name="ZoneTexte 18">
            <a:extLst>
              <a:ext uri="{FF2B5EF4-FFF2-40B4-BE49-F238E27FC236}">
                <a16:creationId xmlns:a16="http://schemas.microsoft.com/office/drawing/2014/main" id="{D2A31C36-1903-4103-8B57-8BADAFF9FC1D}"/>
              </a:ext>
            </a:extLst>
          </p:cNvPr>
          <p:cNvSpPr txBox="1"/>
          <p:nvPr/>
        </p:nvSpPr>
        <p:spPr>
          <a:xfrm>
            <a:off x="1291922" y="1329893"/>
            <a:ext cx="1694813" cy="1200329"/>
          </a:xfrm>
          <a:prstGeom prst="rect">
            <a:avLst/>
          </a:prstGeom>
          <a:noFill/>
        </p:spPr>
        <p:txBody>
          <a:bodyPr wrap="square" rtlCol="0">
            <a:spAutoFit/>
          </a:bodyPr>
          <a:lstStyle/>
          <a:p>
            <a:r>
              <a:rPr lang="fr-FR" dirty="0"/>
              <a:t>2500 E</a:t>
            </a:r>
          </a:p>
          <a:p>
            <a:r>
              <a:rPr lang="fr-FR" dirty="0"/>
              <a:t>131 PE ( 14 )</a:t>
            </a:r>
          </a:p>
          <a:p>
            <a:r>
              <a:rPr lang="fr-FR" dirty="0"/>
              <a:t>75 CH ( 13 )</a:t>
            </a:r>
          </a:p>
          <a:p>
            <a:r>
              <a:rPr lang="fr-FR" dirty="0"/>
              <a:t>140 I</a:t>
            </a:r>
          </a:p>
        </p:txBody>
      </p:sp>
      <p:sp>
        <p:nvSpPr>
          <p:cNvPr id="20" name="Flèche : courbe vers la droite 19">
            <a:extLst>
              <a:ext uri="{FF2B5EF4-FFF2-40B4-BE49-F238E27FC236}">
                <a16:creationId xmlns:a16="http://schemas.microsoft.com/office/drawing/2014/main" id="{CAC38458-2D3B-443C-807B-AD3010F72B59}"/>
              </a:ext>
            </a:extLst>
          </p:cNvPr>
          <p:cNvSpPr/>
          <p:nvPr/>
        </p:nvSpPr>
        <p:spPr>
          <a:xfrm rot="19627617">
            <a:off x="843907" y="2957193"/>
            <a:ext cx="1783490" cy="480035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1" name="Flèche : gauche 20">
            <a:extLst>
              <a:ext uri="{FF2B5EF4-FFF2-40B4-BE49-F238E27FC236}">
                <a16:creationId xmlns:a16="http://schemas.microsoft.com/office/drawing/2014/main" id="{4E209722-996B-439A-93B0-F7970B925C1A}"/>
              </a:ext>
            </a:extLst>
          </p:cNvPr>
          <p:cNvSpPr/>
          <p:nvPr/>
        </p:nvSpPr>
        <p:spPr>
          <a:xfrm>
            <a:off x="9144000" y="5299292"/>
            <a:ext cx="2888132" cy="4589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1072409" y="176738"/>
            <a:ext cx="3867844" cy="1430274"/>
            <a:chOff x="0" y="0"/>
            <a:chExt cx="5157126" cy="1907032"/>
          </a:xfrm>
        </p:grpSpPr>
        <p:pic>
          <p:nvPicPr>
            <p:cNvPr id="3" name="Picture 3"/>
            <p:cNvPicPr>
              <a:picLocks noChangeAspect="1"/>
            </p:cNvPicPr>
            <p:nvPr/>
          </p:nvPicPr>
          <p:blipFill>
            <a:blip r:embed="rId2"/>
            <a:srcRect/>
            <a:stretch>
              <a:fillRect/>
            </a:stretch>
          </p:blipFill>
          <p:spPr>
            <a:xfrm>
              <a:off x="2274401" y="0"/>
              <a:ext cx="268433" cy="649435"/>
            </a:xfrm>
            <a:prstGeom prst="rect">
              <a:avLst/>
            </a:prstGeom>
          </p:spPr>
        </p:pic>
        <p:pic>
          <p:nvPicPr>
            <p:cNvPr id="4" name="Picture 4"/>
            <p:cNvPicPr>
              <a:picLocks noChangeAspect="1"/>
            </p:cNvPicPr>
            <p:nvPr/>
          </p:nvPicPr>
          <p:blipFill>
            <a:blip r:embed="rId3"/>
            <a:srcRect/>
            <a:stretch>
              <a:fillRect/>
            </a:stretch>
          </p:blipFill>
          <p:spPr>
            <a:xfrm>
              <a:off x="2588313" y="0"/>
              <a:ext cx="294411" cy="649435"/>
            </a:xfrm>
            <a:prstGeom prst="rect">
              <a:avLst/>
            </a:prstGeom>
          </p:spPr>
        </p:pic>
        <p:sp>
          <p:nvSpPr>
            <p:cNvPr id="5" name="TextBox 5"/>
            <p:cNvSpPr txBox="1"/>
            <p:nvPr/>
          </p:nvSpPr>
          <p:spPr>
            <a:xfrm>
              <a:off x="107292" y="838054"/>
              <a:ext cx="4942541" cy="232878"/>
            </a:xfrm>
            <a:prstGeom prst="rect">
              <a:avLst/>
            </a:prstGeom>
          </p:spPr>
          <p:txBody>
            <a:bodyPr lIns="0" tIns="0" rIns="0" bIns="0" rtlCol="0" anchor="t">
              <a:spAutoFit/>
            </a:bodyPr>
            <a:lstStyle/>
            <a:p>
              <a:pPr algn="ctr">
                <a:lnSpc>
                  <a:spcPts val="1407"/>
                </a:lnSpc>
              </a:pPr>
              <a:endParaRPr/>
            </a:p>
          </p:txBody>
        </p:sp>
        <p:sp>
          <p:nvSpPr>
            <p:cNvPr id="6" name="TextBox 6"/>
            <p:cNvSpPr txBox="1"/>
            <p:nvPr/>
          </p:nvSpPr>
          <p:spPr>
            <a:xfrm>
              <a:off x="0" y="1610310"/>
              <a:ext cx="5157126" cy="296722"/>
            </a:xfrm>
            <a:prstGeom prst="rect">
              <a:avLst/>
            </a:prstGeom>
          </p:spPr>
          <p:txBody>
            <a:bodyPr lIns="0" tIns="0" rIns="0" bIns="0" rtlCol="0" anchor="t">
              <a:spAutoFit/>
            </a:bodyPr>
            <a:lstStyle/>
            <a:p>
              <a:pPr algn="ctr">
                <a:lnSpc>
                  <a:spcPts val="1847"/>
                </a:lnSpc>
              </a:pPr>
              <a:endParaRPr/>
            </a:p>
          </p:txBody>
        </p:sp>
        <p:sp>
          <p:nvSpPr>
            <p:cNvPr id="8" name="AutoShape 8"/>
            <p:cNvSpPr/>
            <p:nvPr/>
          </p:nvSpPr>
          <p:spPr>
            <a:xfrm>
              <a:off x="1722564" y="1366632"/>
              <a:ext cx="1711998" cy="76837"/>
            </a:xfrm>
            <a:prstGeom prst="rect">
              <a:avLst/>
            </a:prstGeom>
            <a:solidFill>
              <a:srgbClr val="8AABCA"/>
            </a:solidFill>
          </p:spPr>
        </p:sp>
      </p:grpSp>
      <p:sp>
        <p:nvSpPr>
          <p:cNvPr id="12" name="Rectangle : coins arrondis 11">
            <a:extLst>
              <a:ext uri="{FF2B5EF4-FFF2-40B4-BE49-F238E27FC236}">
                <a16:creationId xmlns:a16="http://schemas.microsoft.com/office/drawing/2014/main" id="{DB50EDB7-5CA8-4FAC-AA54-E0B08E45A913}"/>
              </a:ext>
            </a:extLst>
          </p:cNvPr>
          <p:cNvSpPr/>
          <p:nvPr/>
        </p:nvSpPr>
        <p:spPr>
          <a:xfrm>
            <a:off x="0" y="7342795"/>
            <a:ext cx="15056975" cy="29442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0" dirty="0"/>
              <a:t>En CM1, les 10 % meilleurs lecteurs lisent en 2 jours le nombre de mots que seront amenés à lire en un an les 10 % moins bons lecteurs.</a:t>
            </a:r>
          </a:p>
          <a:p>
            <a:pPr algn="ctr"/>
            <a:endParaRPr lang="fr-FR" dirty="0"/>
          </a:p>
        </p:txBody>
      </p:sp>
      <p:sp>
        <p:nvSpPr>
          <p:cNvPr id="13" name="Rectangle : coins arrondis 12">
            <a:extLst>
              <a:ext uri="{FF2B5EF4-FFF2-40B4-BE49-F238E27FC236}">
                <a16:creationId xmlns:a16="http://schemas.microsoft.com/office/drawing/2014/main" id="{13EF1D21-43FF-4DC3-B9DE-51B6CA879804}"/>
              </a:ext>
            </a:extLst>
          </p:cNvPr>
          <p:cNvSpPr/>
          <p:nvPr/>
        </p:nvSpPr>
        <p:spPr>
          <a:xfrm>
            <a:off x="2583873" y="176738"/>
            <a:ext cx="15697200" cy="3505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6000" dirty="0"/>
              <a:t>Dès la fin du CP, les élèves qui décodent bien lisent en une semaine 1933 mots. </a:t>
            </a:r>
          </a:p>
          <a:p>
            <a:r>
              <a:rPr lang="fr-FR" sz="6000" dirty="0"/>
              <a:t>Ceux qui décodent avec difficulté en lisent 16. </a:t>
            </a:r>
          </a:p>
        </p:txBody>
      </p:sp>
      <p:pic>
        <p:nvPicPr>
          <p:cNvPr id="11" name="Picture 2">
            <a:extLst>
              <a:ext uri="{FF2B5EF4-FFF2-40B4-BE49-F238E27FC236}">
                <a16:creationId xmlns:a16="http://schemas.microsoft.com/office/drawing/2014/main" id="{CF9774BA-C649-4FDA-9576-F4619BAB709D}"/>
              </a:ext>
            </a:extLst>
          </p:cNvPr>
          <p:cNvPicPr>
            <a:picLocks noChangeAspect="1"/>
          </p:cNvPicPr>
          <p:nvPr/>
        </p:nvPicPr>
        <p:blipFill>
          <a:blip r:embed="rId4">
            <a:alphaModFix amt="30000"/>
          </a:blip>
          <a:srcRect t="9024" b="9024"/>
          <a:stretch>
            <a:fillRect/>
          </a:stretch>
        </p:blipFill>
        <p:spPr>
          <a:xfrm>
            <a:off x="0" y="176738"/>
            <a:ext cx="18281073" cy="10110262"/>
          </a:xfrm>
          <a:prstGeom prst="rect">
            <a:avLst/>
          </a:prstGeom>
        </p:spPr>
      </p:pic>
      <p:sp>
        <p:nvSpPr>
          <p:cNvPr id="14" name="TextBox 11">
            <a:extLst>
              <a:ext uri="{FF2B5EF4-FFF2-40B4-BE49-F238E27FC236}">
                <a16:creationId xmlns:a16="http://schemas.microsoft.com/office/drawing/2014/main" id="{6FC90526-4DCA-4D7F-B80D-A2323A19F5A9}"/>
              </a:ext>
            </a:extLst>
          </p:cNvPr>
          <p:cNvSpPr txBox="1"/>
          <p:nvPr/>
        </p:nvSpPr>
        <p:spPr>
          <a:xfrm>
            <a:off x="11715100" y="5753100"/>
            <a:ext cx="6538264" cy="458972"/>
          </a:xfrm>
          <a:prstGeom prst="rect">
            <a:avLst/>
          </a:prstGeom>
        </p:spPr>
        <p:txBody>
          <a:bodyPr wrap="square" lIns="0" tIns="0" rIns="0" bIns="0" rtlCol="0" anchor="t">
            <a:spAutoFit/>
          </a:bodyPr>
          <a:lstStyle/>
          <a:p>
            <a:pPr algn="ctr">
              <a:lnSpc>
                <a:spcPts val="2526"/>
              </a:lnSpc>
              <a:spcBef>
                <a:spcPct val="0"/>
              </a:spcBef>
            </a:pPr>
            <a:r>
              <a:rPr lang="en-US" sz="6600" dirty="0">
                <a:solidFill>
                  <a:srgbClr val="000000"/>
                </a:solidFill>
                <a:latin typeface="Open Sans"/>
              </a:rPr>
              <a:t>LES CONSTATS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0" y="9239913"/>
            <a:ext cx="18288000" cy="1405661"/>
            <a:chOff x="0" y="0"/>
            <a:chExt cx="25311739" cy="1874214"/>
          </a:xfrm>
        </p:grpSpPr>
        <p:sp>
          <p:nvSpPr>
            <p:cNvPr id="3" name="AutoShape 3"/>
            <p:cNvSpPr/>
            <p:nvPr/>
          </p:nvSpPr>
          <p:spPr>
            <a:xfrm>
              <a:off x="0" y="0"/>
              <a:ext cx="25311739" cy="1874214"/>
            </a:xfrm>
            <a:prstGeom prst="rect">
              <a:avLst/>
            </a:prstGeom>
            <a:solidFill>
              <a:srgbClr val="8AABCA"/>
            </a:solidFill>
          </p:spPr>
        </p:sp>
        <p:sp>
          <p:nvSpPr>
            <p:cNvPr id="4" name="TextBox 4"/>
            <p:cNvSpPr txBox="1"/>
            <p:nvPr/>
          </p:nvSpPr>
          <p:spPr>
            <a:xfrm>
              <a:off x="5787539" y="446985"/>
              <a:ext cx="17978868" cy="400109"/>
            </a:xfrm>
            <a:prstGeom prst="rect">
              <a:avLst/>
            </a:prstGeom>
          </p:spPr>
          <p:txBody>
            <a:bodyPr lIns="0" tIns="0" rIns="0" bIns="0" rtlCol="0" anchor="t">
              <a:spAutoFit/>
            </a:bodyPr>
            <a:lstStyle/>
            <a:p>
              <a:pPr algn="r">
                <a:lnSpc>
                  <a:spcPts val="2520"/>
                </a:lnSpc>
              </a:pPr>
              <a:r>
                <a:rPr lang="en-US" sz="1800" dirty="0">
                  <a:solidFill>
                    <a:srgbClr val="F9FCFF"/>
                  </a:solidFill>
                  <a:latin typeface="Open Sans"/>
                </a:rPr>
                <a:t>Circonscription de Rémire-Montjoly Matoury / </a:t>
              </a:r>
              <a:r>
                <a:rPr lang="en-US" dirty="0">
                  <a:solidFill>
                    <a:srgbClr val="F9FCFF"/>
                  </a:solidFill>
                  <a:latin typeface="Open Sans"/>
                </a:rPr>
                <a:t>30</a:t>
              </a:r>
              <a:r>
                <a:rPr lang="en-US" sz="1800" dirty="0">
                  <a:solidFill>
                    <a:srgbClr val="F9FCFF"/>
                  </a:solidFill>
                  <a:latin typeface="Open Sans"/>
                </a:rPr>
                <a:t> 01 2020</a:t>
              </a:r>
            </a:p>
          </p:txBody>
        </p:sp>
      </p:grpSp>
      <p:grpSp>
        <p:nvGrpSpPr>
          <p:cNvPr id="5" name="Group 5"/>
          <p:cNvGrpSpPr/>
          <p:nvPr/>
        </p:nvGrpSpPr>
        <p:grpSpPr>
          <a:xfrm>
            <a:off x="1028700" y="950119"/>
            <a:ext cx="6739868" cy="2300921"/>
            <a:chOff x="0" y="-104775"/>
            <a:chExt cx="8986490" cy="3067894"/>
          </a:xfrm>
        </p:grpSpPr>
        <p:sp>
          <p:nvSpPr>
            <p:cNvPr id="6" name="TextBox 6"/>
            <p:cNvSpPr txBox="1"/>
            <p:nvPr/>
          </p:nvSpPr>
          <p:spPr>
            <a:xfrm>
              <a:off x="0" y="-104775"/>
              <a:ext cx="8986490" cy="1120775"/>
            </a:xfrm>
            <a:prstGeom prst="rect">
              <a:avLst/>
            </a:prstGeom>
          </p:spPr>
          <p:txBody>
            <a:bodyPr lIns="0" tIns="0" rIns="0" bIns="0" rtlCol="0" anchor="t">
              <a:spAutoFit/>
            </a:bodyPr>
            <a:lstStyle/>
            <a:p>
              <a:pPr algn="l">
                <a:lnSpc>
                  <a:spcPts val="7000"/>
                </a:lnSpc>
              </a:pPr>
              <a:r>
                <a:rPr lang="en-US" sz="5000" dirty="0">
                  <a:solidFill>
                    <a:srgbClr val="273755"/>
                  </a:solidFill>
                  <a:latin typeface="Open Sans Bold"/>
                </a:rPr>
                <a:t>JAPD 2006</a:t>
              </a:r>
            </a:p>
          </p:txBody>
        </p:sp>
        <p:sp>
          <p:nvSpPr>
            <p:cNvPr id="7" name="TextBox 7"/>
            <p:cNvSpPr txBox="1"/>
            <p:nvPr/>
          </p:nvSpPr>
          <p:spPr>
            <a:xfrm>
              <a:off x="0" y="2644826"/>
              <a:ext cx="8218154" cy="318293"/>
            </a:xfrm>
            <a:prstGeom prst="rect">
              <a:avLst/>
            </a:prstGeom>
          </p:spPr>
          <p:txBody>
            <a:bodyPr lIns="0" tIns="0" rIns="0" bIns="0" rtlCol="0" anchor="t">
              <a:spAutoFit/>
            </a:bodyPr>
            <a:lstStyle/>
            <a:p>
              <a:pPr algn="l">
                <a:lnSpc>
                  <a:spcPts val="1959"/>
                </a:lnSpc>
              </a:pPr>
              <a:endParaRPr lang="en-US" sz="1400" dirty="0">
                <a:solidFill>
                  <a:srgbClr val="273755"/>
                </a:solidFill>
                <a:latin typeface="Open Sans Bold"/>
              </a:endParaRPr>
            </a:p>
          </p:txBody>
        </p:sp>
        <p:sp>
          <p:nvSpPr>
            <p:cNvPr id="8" name="AutoShape 8"/>
            <p:cNvSpPr/>
            <p:nvPr/>
          </p:nvSpPr>
          <p:spPr>
            <a:xfrm>
              <a:off x="0" y="1764024"/>
              <a:ext cx="5448828" cy="244551"/>
            </a:xfrm>
            <a:prstGeom prst="rect">
              <a:avLst/>
            </a:prstGeom>
            <a:solidFill>
              <a:srgbClr val="8AABCA"/>
            </a:solidFill>
          </p:spPr>
        </p:sp>
      </p:grpSp>
      <p:pic>
        <p:nvPicPr>
          <p:cNvPr id="9" name="Picture 9"/>
          <p:cNvPicPr>
            <a:picLocks noChangeAspect="1"/>
          </p:cNvPicPr>
          <p:nvPr/>
        </p:nvPicPr>
        <p:blipFill>
          <a:blip r:embed="rId2"/>
          <a:srcRect/>
          <a:stretch>
            <a:fillRect/>
          </a:stretch>
        </p:blipFill>
        <p:spPr>
          <a:xfrm>
            <a:off x="93540" y="8064493"/>
            <a:ext cx="1660638" cy="1175420"/>
          </a:xfrm>
          <a:prstGeom prst="rect">
            <a:avLst/>
          </a:prstGeom>
        </p:spPr>
      </p:pic>
      <p:pic>
        <p:nvPicPr>
          <p:cNvPr id="11" name="Picture 2">
            <a:extLst>
              <a:ext uri="{FF2B5EF4-FFF2-40B4-BE49-F238E27FC236}">
                <a16:creationId xmlns:a16="http://schemas.microsoft.com/office/drawing/2014/main" id="{964F8C7F-98B3-4FFF-A4F3-42F47A5233E1}"/>
              </a:ext>
            </a:extLst>
          </p:cNvPr>
          <p:cNvPicPr>
            <a:picLocks noChangeAspect="1"/>
          </p:cNvPicPr>
          <p:nvPr/>
        </p:nvPicPr>
        <p:blipFill>
          <a:blip r:embed="rId3">
            <a:alphaModFix amt="30000"/>
          </a:blip>
          <a:srcRect t="9024" b="9024"/>
          <a:stretch>
            <a:fillRect/>
          </a:stretch>
        </p:blipFill>
        <p:spPr>
          <a:xfrm>
            <a:off x="0" y="176738"/>
            <a:ext cx="18281073" cy="10468836"/>
          </a:xfrm>
          <a:prstGeom prst="rect">
            <a:avLst/>
          </a:prstGeom>
        </p:spPr>
      </p:pic>
      <p:sp>
        <p:nvSpPr>
          <p:cNvPr id="15" name="Ellipse 14">
            <a:extLst>
              <a:ext uri="{FF2B5EF4-FFF2-40B4-BE49-F238E27FC236}">
                <a16:creationId xmlns:a16="http://schemas.microsoft.com/office/drawing/2014/main" id="{00971998-99A5-429E-8112-1FA2584FA4BF}"/>
              </a:ext>
            </a:extLst>
          </p:cNvPr>
          <p:cNvSpPr/>
          <p:nvPr/>
        </p:nvSpPr>
        <p:spPr>
          <a:xfrm>
            <a:off x="1104900" y="3096151"/>
            <a:ext cx="16154400" cy="52729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4800" dirty="0"/>
              <a:t>22,7 % des jeunes de 18 ans ont un déficit des processus automatisés impliqués dans l’identification des mots après 14 années de scolarité. Ce déficit de fluence de lecture concerne plus d’1 jeune sur 5</a:t>
            </a:r>
            <a:r>
              <a:rPr lang="fr-FR" sz="6000" dirty="0"/>
              <a:t>.</a:t>
            </a:r>
          </a:p>
        </p:txBody>
      </p:sp>
      <p:sp>
        <p:nvSpPr>
          <p:cNvPr id="12" name="TextBox 11">
            <a:extLst>
              <a:ext uri="{FF2B5EF4-FFF2-40B4-BE49-F238E27FC236}">
                <a16:creationId xmlns:a16="http://schemas.microsoft.com/office/drawing/2014/main" id="{AC37E533-F568-4216-8F9C-00DEB96AB782}"/>
              </a:ext>
            </a:extLst>
          </p:cNvPr>
          <p:cNvSpPr txBox="1"/>
          <p:nvPr/>
        </p:nvSpPr>
        <p:spPr>
          <a:xfrm>
            <a:off x="11430000" y="944523"/>
            <a:ext cx="6538264" cy="458972"/>
          </a:xfrm>
          <a:prstGeom prst="rect">
            <a:avLst/>
          </a:prstGeom>
        </p:spPr>
        <p:txBody>
          <a:bodyPr wrap="square" lIns="0" tIns="0" rIns="0" bIns="0" rtlCol="0" anchor="t">
            <a:spAutoFit/>
          </a:bodyPr>
          <a:lstStyle/>
          <a:p>
            <a:pPr algn="ctr">
              <a:lnSpc>
                <a:spcPts val="2526"/>
              </a:lnSpc>
              <a:spcBef>
                <a:spcPct val="0"/>
              </a:spcBef>
            </a:pPr>
            <a:r>
              <a:rPr lang="en-US" sz="6600" dirty="0">
                <a:solidFill>
                  <a:srgbClr val="000000"/>
                </a:solidFill>
                <a:latin typeface="Open Sans"/>
              </a:rPr>
              <a:t>LES CONSTATS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496</TotalTime>
  <Words>764</Words>
  <Application>Microsoft Office PowerPoint</Application>
  <PresentationFormat>Personnalisé</PresentationFormat>
  <Paragraphs>139</Paragraphs>
  <Slides>62</Slides>
  <Notes>2</Notes>
  <HiddenSlides>0</HiddenSlides>
  <MMClips>9</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62</vt:i4>
      </vt:variant>
    </vt:vector>
  </HeadingPairs>
  <TitlesOfParts>
    <vt:vector size="67" baseType="lpstr">
      <vt:lpstr>Open Sans</vt:lpstr>
      <vt:lpstr>Arial</vt:lpstr>
      <vt:lpstr>Open Sans Bold</vt:lpstr>
      <vt:lpstr>Calibri</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Réunion des directeurs 28 01 2020</dc:title>
  <dc:creator>mpepin</dc:creator>
  <cp:lastModifiedBy>mpepin</cp:lastModifiedBy>
  <cp:revision>68</cp:revision>
  <dcterms:created xsi:type="dcterms:W3CDTF">2006-08-16T00:00:00Z</dcterms:created>
  <dcterms:modified xsi:type="dcterms:W3CDTF">2021-02-15T23:12:35Z</dcterms:modified>
  <dc:identifier>DADyISMh-aU</dc:identifier>
</cp:coreProperties>
</file>