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mf" ContentType="image/x-wmf"/>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1.xml" ContentType="application/vnd.openxmlformats-officedocument.drawingml.chartshapes+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drawings/drawing2.xml" ContentType="application/vnd.openxmlformats-officedocument.drawingml.chartshapes+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drawings/drawing3.xml" ContentType="application/vnd.openxmlformats-officedocument.drawingml.chartshapes+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 id="2147483762" r:id="rId2"/>
    <p:sldMasterId id="2147483786" r:id="rId3"/>
    <p:sldMasterId id="2147483798" r:id="rId4"/>
    <p:sldMasterId id="2147483882" r:id="rId5"/>
  </p:sldMasterIdLst>
  <p:notesMasterIdLst>
    <p:notesMasterId r:id="rId37"/>
  </p:notesMasterIdLst>
  <p:sldIdLst>
    <p:sldId id="257" r:id="rId6"/>
    <p:sldId id="730" r:id="rId7"/>
    <p:sldId id="732" r:id="rId8"/>
    <p:sldId id="271" r:id="rId9"/>
    <p:sldId id="272" r:id="rId10"/>
    <p:sldId id="433" r:id="rId11"/>
    <p:sldId id="273" r:id="rId12"/>
    <p:sldId id="437" r:id="rId13"/>
    <p:sldId id="268" r:id="rId14"/>
    <p:sldId id="439" r:id="rId15"/>
    <p:sldId id="727" r:id="rId16"/>
    <p:sldId id="740" r:id="rId17"/>
    <p:sldId id="731" r:id="rId18"/>
    <p:sldId id="438" r:id="rId19"/>
    <p:sldId id="729" r:id="rId20"/>
    <p:sldId id="444" r:id="rId21"/>
    <p:sldId id="736" r:id="rId22"/>
    <p:sldId id="441" r:id="rId23"/>
    <p:sldId id="501" r:id="rId24"/>
    <p:sldId id="737" r:id="rId25"/>
    <p:sldId id="744" r:id="rId26"/>
    <p:sldId id="733" r:id="rId27"/>
    <p:sldId id="738" r:id="rId28"/>
    <p:sldId id="746" r:id="rId29"/>
    <p:sldId id="446" r:id="rId30"/>
    <p:sldId id="747" r:id="rId31"/>
    <p:sldId id="339" r:id="rId32"/>
    <p:sldId id="442" r:id="rId33"/>
    <p:sldId id="749" r:id="rId34"/>
    <p:sldId id="460" r:id="rId35"/>
    <p:sldId id="751" r:id="rId36"/>
  </p:sldIdLst>
  <p:sldSz cx="12192000" cy="6858000"/>
  <p:notesSz cx="6888163" cy="100203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C08AA"/>
    <a:srgbClr val="33CC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Style moyen 2 - Accentuation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B301B821-A1FF-4177-AEE7-76D212191A09}" styleName="Style moyen 1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E25E649-3F16-4E02-A733-19D2CDBF48F0}" styleName="Style moyen 3 - Accentuation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5BE263C-DBD7-4A20-BB59-AAB30ACAA65A}" styleName="Style moyen 3 - Accentuation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10A1B5D5-9B99-4C35-A422-299274C87663}" styleName="Style moyen 1 - Accentuation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9DCAF9ED-07DC-4A11-8D7F-57B35C25682E}" styleName="Style moyen 1 - Accentuation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5967" autoAdjust="0"/>
    <p:restoredTop sz="96390" autoAdjust="0"/>
  </p:normalViewPr>
  <p:slideViewPr>
    <p:cSldViewPr>
      <p:cViewPr varScale="1">
        <p:scale>
          <a:sx n="23" d="100"/>
          <a:sy n="23" d="100"/>
        </p:scale>
        <p:origin x="570" y="36"/>
      </p:cViewPr>
      <p:guideLst>
        <p:guide orient="horz" pos="2160"/>
        <p:guide pos="3840"/>
      </p:guideLst>
    </p:cSldViewPr>
  </p:slideViewPr>
  <p:notesTextViewPr>
    <p:cViewPr>
      <p:scale>
        <a:sx n="1" d="1"/>
        <a:sy n="1" d="1"/>
      </p:scale>
      <p:origin x="0" y="0"/>
    </p:cViewPr>
  </p:notesTextViewPr>
  <p:sorterViewPr>
    <p:cViewPr>
      <p:scale>
        <a:sx n="80" d="100"/>
        <a:sy n="80" d="100"/>
      </p:scale>
      <p:origin x="0" y="-3307"/>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viewProps" Target="viewProps.xml"/><Relationship Id="rId3" Type="http://schemas.openxmlformats.org/officeDocument/2006/relationships/slideMaster" Target="slideMasters/slideMaster3.xml"/><Relationship Id="rId21" Type="http://schemas.openxmlformats.org/officeDocument/2006/relationships/slide" Target="slides/slide16.xml"/><Relationship Id="rId34" Type="http://schemas.openxmlformats.org/officeDocument/2006/relationships/slide" Target="slides/slide29.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s>
</file>

<file path=ppt/charts/_rels/chart1.xml.rels><?xml version="1.0" encoding="UTF-8" standalone="yes"?>
<Relationships xmlns="http://schemas.openxmlformats.org/package/2006/relationships"><Relationship Id="rId3" Type="http://schemas.openxmlformats.org/officeDocument/2006/relationships/oleObject" Target="file:///C:\Users\marys\Documents\Documents\Mes%20documents2\LONGIT\RESULTATS%20LONGIT\moyennes%20scores%20LONGIT%20T1%20&#224;%20T7%20avec%20graph%20LL.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marys\Documents\Documents\Mes%20documents2\LONGIT\RESULTATS%20LONGIT\Classeur%20fluence%20pseudo%20mots%20textes%20(1).xlsx" TargetMode="Externa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1.xml"/></Relationships>
</file>

<file path=ppt/charts/_rels/chart3.xml.rels><?xml version="1.0" encoding="UTF-8" standalone="yes"?>
<Relationships xmlns="http://schemas.openxmlformats.org/package/2006/relationships"><Relationship Id="rId3" Type="http://schemas.openxmlformats.org/officeDocument/2006/relationships/oleObject" Target="file:///C:\Users\marys\Documents\Documents\Mes%20documents2\LONGIT\RESULTATS%20LONGIT\Classeur%20fluence%20pseudo%20mots%20textes%20(1).xlsx" TargetMode="Externa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chartUserShapes" Target="../drawings/drawing2.xml"/></Relationships>
</file>

<file path=ppt/charts/_rels/chart4.xml.rels><?xml version="1.0" encoding="UTF-8" standalone="yes"?>
<Relationships xmlns="http://schemas.openxmlformats.org/package/2006/relationships"><Relationship Id="rId3" Type="http://schemas.openxmlformats.org/officeDocument/2006/relationships/oleObject" Target="file:///C:\Users\marys\Documents\Documents\Mes%20documents2\LONGIT\RESULTATS%20LONGIT\Classeur%20fluence%20pseudo%20mots%20textes%20(1).xlsx" TargetMode="External"/><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chartUserShapes" Target="../drawings/drawing3.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fr-FR"/>
              <a:t>Evolution du</a:t>
            </a:r>
            <a:r>
              <a:rPr lang="fr-FR" baseline="0"/>
              <a:t> nombre de mots lus par minute</a:t>
            </a:r>
            <a:endParaRPr lang="fr-F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fr-FR"/>
        </a:p>
      </c:txPr>
    </c:title>
    <c:autoTitleDeleted val="0"/>
    <c:plotArea>
      <c:layout/>
      <c:lineChart>
        <c:grouping val="standard"/>
        <c:varyColors val="0"/>
        <c:ser>
          <c:idx val="0"/>
          <c:order val="0"/>
          <c:tx>
            <c:strRef>
              <c:f>'évolution fluence mots textes'!$B$3</c:f>
              <c:strCache>
                <c:ptCount val="1"/>
                <c:pt idx="0">
                  <c:v>Nombre de mots lus (1 min)</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cat>
            <c:strRef>
              <c:f>'évolution fluence mots textes'!$C$2:$H$2</c:f>
              <c:strCache>
                <c:ptCount val="6"/>
                <c:pt idx="0">
                  <c:v>T1 début CP</c:v>
                </c:pt>
                <c:pt idx="1">
                  <c:v>T2 fin CP</c:v>
                </c:pt>
                <c:pt idx="2">
                  <c:v>T4 fin CE1</c:v>
                </c:pt>
                <c:pt idx="3">
                  <c:v>T5 fin CE2</c:v>
                </c:pt>
                <c:pt idx="4">
                  <c:v>T6 fin CM1</c:v>
                </c:pt>
                <c:pt idx="5">
                  <c:v>T7 fin CM2</c:v>
                </c:pt>
              </c:strCache>
            </c:strRef>
          </c:cat>
          <c:val>
            <c:numRef>
              <c:f>'évolution fluence mots textes'!$C$3:$H$3</c:f>
              <c:numCache>
                <c:formatCode>General</c:formatCode>
                <c:ptCount val="6"/>
                <c:pt idx="0">
                  <c:v>9.8000000000000007</c:v>
                </c:pt>
                <c:pt idx="1">
                  <c:v>37.42</c:v>
                </c:pt>
                <c:pt idx="2">
                  <c:v>61.17</c:v>
                </c:pt>
                <c:pt idx="3">
                  <c:v>70.12</c:v>
                </c:pt>
                <c:pt idx="4">
                  <c:v>78.61</c:v>
                </c:pt>
                <c:pt idx="5">
                  <c:v>86.22</c:v>
                </c:pt>
              </c:numCache>
            </c:numRef>
          </c:val>
          <c:smooth val="0"/>
          <c:extLst>
            <c:ext xmlns:c16="http://schemas.microsoft.com/office/drawing/2014/chart" uri="{C3380CC4-5D6E-409C-BE32-E72D297353CC}">
              <c16:uniqueId val="{00000000-8B08-4828-BFAF-246AADABDD11}"/>
            </c:ext>
          </c:extLst>
        </c:ser>
        <c:ser>
          <c:idx val="1"/>
          <c:order val="1"/>
          <c:tx>
            <c:strRef>
              <c:f>'évolution fluence mots textes'!$B$4</c:f>
              <c:strCache>
                <c:ptCount val="1"/>
                <c:pt idx="0">
                  <c:v>Nombre de pseudomots lus (1 min)</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cat>
            <c:strRef>
              <c:f>'évolution fluence mots textes'!$C$2:$H$2</c:f>
              <c:strCache>
                <c:ptCount val="6"/>
                <c:pt idx="0">
                  <c:v>T1 début CP</c:v>
                </c:pt>
                <c:pt idx="1">
                  <c:v>T2 fin CP</c:v>
                </c:pt>
                <c:pt idx="2">
                  <c:v>T4 fin CE1</c:v>
                </c:pt>
                <c:pt idx="3">
                  <c:v>T5 fin CE2</c:v>
                </c:pt>
                <c:pt idx="4">
                  <c:v>T6 fin CM1</c:v>
                </c:pt>
                <c:pt idx="5">
                  <c:v>T7 fin CM2</c:v>
                </c:pt>
              </c:strCache>
            </c:strRef>
          </c:cat>
          <c:val>
            <c:numRef>
              <c:f>'évolution fluence mots textes'!$C$4:$H$4</c:f>
              <c:numCache>
                <c:formatCode>General</c:formatCode>
                <c:ptCount val="6"/>
                <c:pt idx="0">
                  <c:v>8.98</c:v>
                </c:pt>
                <c:pt idx="1">
                  <c:v>27.63</c:v>
                </c:pt>
                <c:pt idx="2">
                  <c:v>42.38</c:v>
                </c:pt>
                <c:pt idx="3">
                  <c:v>46.96</c:v>
                </c:pt>
                <c:pt idx="4">
                  <c:v>51.45</c:v>
                </c:pt>
                <c:pt idx="5">
                  <c:v>56.23</c:v>
                </c:pt>
              </c:numCache>
            </c:numRef>
          </c:val>
          <c:smooth val="0"/>
          <c:extLst>
            <c:ext xmlns:c16="http://schemas.microsoft.com/office/drawing/2014/chart" uri="{C3380CC4-5D6E-409C-BE32-E72D297353CC}">
              <c16:uniqueId val="{00000001-8B08-4828-BFAF-246AADABDD11}"/>
            </c:ext>
          </c:extLst>
        </c:ser>
        <c:ser>
          <c:idx val="2"/>
          <c:order val="2"/>
          <c:tx>
            <c:strRef>
              <c:f>'évolution fluence mots textes'!$B$5</c:f>
              <c:strCache>
                <c:ptCount val="1"/>
                <c:pt idx="0">
                  <c:v>Fluence de texte</c:v>
                </c:pt>
              </c:strCache>
            </c:strRef>
          </c:tx>
          <c:spPr>
            <a:ln w="28575" cap="rnd">
              <a:solidFill>
                <a:schemeClr val="accent3"/>
              </a:solidFill>
              <a:round/>
            </a:ln>
            <a:effectLst/>
          </c:spPr>
          <c:marker>
            <c:symbol val="circle"/>
            <c:size val="5"/>
            <c:spPr>
              <a:solidFill>
                <a:schemeClr val="accent3"/>
              </a:solidFill>
              <a:ln w="9525">
                <a:solidFill>
                  <a:schemeClr val="accent3"/>
                </a:solidFill>
              </a:ln>
              <a:effectLst/>
            </c:spPr>
          </c:marker>
          <c:cat>
            <c:strRef>
              <c:f>'évolution fluence mots textes'!$C$2:$H$2</c:f>
              <c:strCache>
                <c:ptCount val="6"/>
                <c:pt idx="0">
                  <c:v>T1 début CP</c:v>
                </c:pt>
                <c:pt idx="1">
                  <c:v>T2 fin CP</c:v>
                </c:pt>
                <c:pt idx="2">
                  <c:v>T4 fin CE1</c:v>
                </c:pt>
                <c:pt idx="3">
                  <c:v>T5 fin CE2</c:v>
                </c:pt>
                <c:pt idx="4">
                  <c:v>T6 fin CM1</c:v>
                </c:pt>
                <c:pt idx="5">
                  <c:v>T7 fin CM2</c:v>
                </c:pt>
              </c:strCache>
            </c:strRef>
          </c:cat>
          <c:val>
            <c:numRef>
              <c:f>'évolution fluence mots textes'!$C$5:$H$5</c:f>
              <c:numCache>
                <c:formatCode>General</c:formatCode>
                <c:ptCount val="6"/>
                <c:pt idx="1">
                  <c:v>38.5</c:v>
                </c:pt>
                <c:pt idx="2">
                  <c:v>83.01</c:v>
                </c:pt>
                <c:pt idx="3">
                  <c:v>105.82</c:v>
                </c:pt>
                <c:pt idx="4">
                  <c:v>124.34</c:v>
                </c:pt>
                <c:pt idx="5">
                  <c:v>142.05000000000001</c:v>
                </c:pt>
              </c:numCache>
            </c:numRef>
          </c:val>
          <c:smooth val="0"/>
          <c:extLst>
            <c:ext xmlns:c16="http://schemas.microsoft.com/office/drawing/2014/chart" uri="{C3380CC4-5D6E-409C-BE32-E72D297353CC}">
              <c16:uniqueId val="{00000002-8B08-4828-BFAF-246AADABDD11}"/>
            </c:ext>
          </c:extLst>
        </c:ser>
        <c:dLbls>
          <c:showLegendKey val="0"/>
          <c:showVal val="0"/>
          <c:showCatName val="0"/>
          <c:showSerName val="0"/>
          <c:showPercent val="0"/>
          <c:showBubbleSize val="0"/>
        </c:dLbls>
        <c:marker val="1"/>
        <c:smooth val="0"/>
        <c:axId val="313774584"/>
        <c:axId val="313771384"/>
      </c:lineChart>
      <c:catAx>
        <c:axId val="31377458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313771384"/>
        <c:crosses val="autoZero"/>
        <c:auto val="1"/>
        <c:lblAlgn val="ctr"/>
        <c:lblOffset val="100"/>
        <c:noMultiLvlLbl val="0"/>
      </c:catAx>
      <c:valAx>
        <c:axId val="31377138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31377458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fr-FR"/>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915" b="0" i="0" u="none" strike="noStrike" kern="1200" cap="all" spc="0" baseline="0">
                <a:solidFill>
                  <a:schemeClr val="tx1"/>
                </a:solidFill>
                <a:latin typeface="+mn-lt"/>
                <a:ea typeface="+mn-ea"/>
                <a:cs typeface="+mn-cs"/>
              </a:defRPr>
            </a:pPr>
            <a:r>
              <a:rPr lang="fr-FR">
                <a:solidFill>
                  <a:schemeClr val="tx1"/>
                </a:solidFill>
              </a:rPr>
              <a:t>Décodage -pseudomots</a:t>
            </a:r>
          </a:p>
        </c:rich>
      </c:tx>
      <c:overlay val="0"/>
      <c:spPr>
        <a:noFill/>
        <a:ln>
          <a:noFill/>
        </a:ln>
        <a:effectLst/>
      </c:spPr>
      <c:txPr>
        <a:bodyPr rot="0" spcFirstLastPara="1" vertOverflow="ellipsis" vert="horz" wrap="square" anchor="ctr" anchorCtr="1"/>
        <a:lstStyle/>
        <a:p>
          <a:pPr>
            <a:defRPr sz="1915" b="0" i="0" u="none" strike="noStrike" kern="1200" cap="all" spc="0" baseline="0">
              <a:solidFill>
                <a:schemeClr val="tx1"/>
              </a:solidFill>
              <a:latin typeface="+mn-lt"/>
              <a:ea typeface="+mn-ea"/>
              <a:cs typeface="+mn-cs"/>
            </a:defRPr>
          </a:pPr>
          <a:endParaRPr lang="fr-FR"/>
        </a:p>
      </c:txPr>
    </c:title>
    <c:autoTitleDeleted val="0"/>
    <c:plotArea>
      <c:layout>
        <c:manualLayout>
          <c:layoutTarget val="inner"/>
          <c:xMode val="edge"/>
          <c:yMode val="edge"/>
          <c:x val="3.2752716986750037E-2"/>
          <c:y val="0.1601664082271046"/>
          <c:w val="0.93449456602649994"/>
          <c:h val="0.67390532385497848"/>
        </c:manualLayout>
      </c:layout>
      <c:lineChart>
        <c:grouping val="standard"/>
        <c:varyColors val="0"/>
        <c:ser>
          <c:idx val="1"/>
          <c:order val="1"/>
          <c:tx>
            <c:strRef>
              <c:f>Feuil1!$A$9</c:f>
              <c:strCache>
                <c:ptCount val="1"/>
                <c:pt idx="0">
                  <c:v>25</c:v>
                </c:pt>
              </c:strCache>
            </c:strRef>
          </c:tx>
          <c:spPr>
            <a:ln w="19050" cap="rnd" cmpd="sng" algn="ctr">
              <a:solidFill>
                <a:schemeClr val="accent2">
                  <a:shade val="95000"/>
                  <a:satMod val="105000"/>
                </a:schemeClr>
              </a:solidFill>
              <a:round/>
            </a:ln>
            <a:effectLst/>
          </c:spPr>
          <c:marker>
            <c:symbol val="circle"/>
            <c:size val="17"/>
            <c:spPr>
              <a:solidFill>
                <a:schemeClr val="lt1"/>
              </a:solidFill>
              <a:ln>
                <a:noFill/>
              </a:ln>
              <a:effectLst/>
            </c:spPr>
          </c:marker>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accent2"/>
                    </a:solidFill>
                    <a:latin typeface="+mn-lt"/>
                    <a:ea typeface="+mn-ea"/>
                    <a:cs typeface="+mn-cs"/>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35000"/>
                          <a:lumOff val="65000"/>
                        </a:schemeClr>
                      </a:solidFill>
                    </a:ln>
                    <a:effectLst/>
                  </c:spPr>
                </c15:leaderLines>
              </c:ext>
            </c:extLst>
          </c:dLbls>
          <c:cat>
            <c:strRef>
              <c:f>Feuil1!$B$4:$G$4</c:f>
              <c:strCache>
                <c:ptCount val="6"/>
                <c:pt idx="0">
                  <c:v>Début CP</c:v>
                </c:pt>
                <c:pt idx="1">
                  <c:v>Fin CP</c:v>
                </c:pt>
                <c:pt idx="2">
                  <c:v>Fin CE1</c:v>
                </c:pt>
                <c:pt idx="3">
                  <c:v>Fin CE2</c:v>
                </c:pt>
                <c:pt idx="4">
                  <c:v>Fin CM1</c:v>
                </c:pt>
                <c:pt idx="5">
                  <c:v>Fin CM2</c:v>
                </c:pt>
              </c:strCache>
            </c:strRef>
          </c:cat>
          <c:val>
            <c:numRef>
              <c:f>Feuil1!$B$9:$G$9</c:f>
              <c:numCache>
                <c:formatCode>General</c:formatCode>
                <c:ptCount val="6"/>
                <c:pt idx="0">
                  <c:v>4</c:v>
                </c:pt>
                <c:pt idx="1">
                  <c:v>20</c:v>
                </c:pt>
                <c:pt idx="2">
                  <c:v>35</c:v>
                </c:pt>
                <c:pt idx="3">
                  <c:v>39</c:v>
                </c:pt>
                <c:pt idx="4">
                  <c:v>43</c:v>
                </c:pt>
                <c:pt idx="5">
                  <c:v>47</c:v>
                </c:pt>
              </c:numCache>
            </c:numRef>
          </c:val>
          <c:smooth val="0"/>
          <c:extLst>
            <c:ext xmlns:c16="http://schemas.microsoft.com/office/drawing/2014/chart" uri="{C3380CC4-5D6E-409C-BE32-E72D297353CC}">
              <c16:uniqueId val="{00000000-64A3-4E36-AA99-813109559520}"/>
            </c:ext>
          </c:extLst>
        </c:ser>
        <c:ser>
          <c:idx val="2"/>
          <c:order val="2"/>
          <c:tx>
            <c:strRef>
              <c:f>Feuil1!$A$10</c:f>
              <c:strCache>
                <c:ptCount val="1"/>
                <c:pt idx="0">
                  <c:v>50</c:v>
                </c:pt>
              </c:strCache>
            </c:strRef>
          </c:tx>
          <c:spPr>
            <a:ln w="19050" cap="rnd" cmpd="sng" algn="ctr">
              <a:solidFill>
                <a:schemeClr val="accent3">
                  <a:shade val="95000"/>
                  <a:satMod val="105000"/>
                </a:schemeClr>
              </a:solidFill>
              <a:round/>
            </a:ln>
            <a:effectLst/>
          </c:spPr>
          <c:marker>
            <c:symbol val="circle"/>
            <c:size val="17"/>
            <c:spPr>
              <a:solidFill>
                <a:schemeClr val="lt1"/>
              </a:solidFill>
              <a:ln>
                <a:noFill/>
              </a:ln>
              <a:effectLst/>
            </c:spPr>
          </c:marker>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accent3"/>
                    </a:solidFill>
                    <a:latin typeface="+mn-lt"/>
                    <a:ea typeface="+mn-ea"/>
                    <a:cs typeface="+mn-cs"/>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35000"/>
                          <a:lumOff val="65000"/>
                        </a:schemeClr>
                      </a:solidFill>
                    </a:ln>
                    <a:effectLst/>
                  </c:spPr>
                </c15:leaderLines>
              </c:ext>
            </c:extLst>
          </c:dLbls>
          <c:cat>
            <c:strRef>
              <c:f>Feuil1!$B$4:$G$4</c:f>
              <c:strCache>
                <c:ptCount val="6"/>
                <c:pt idx="0">
                  <c:v>Début CP</c:v>
                </c:pt>
                <c:pt idx="1">
                  <c:v>Fin CP</c:v>
                </c:pt>
                <c:pt idx="2">
                  <c:v>Fin CE1</c:v>
                </c:pt>
                <c:pt idx="3">
                  <c:v>Fin CE2</c:v>
                </c:pt>
                <c:pt idx="4">
                  <c:v>Fin CM1</c:v>
                </c:pt>
                <c:pt idx="5">
                  <c:v>Fin CM2</c:v>
                </c:pt>
              </c:strCache>
            </c:strRef>
          </c:cat>
          <c:val>
            <c:numRef>
              <c:f>Feuil1!$B$10:$G$10</c:f>
              <c:numCache>
                <c:formatCode>General</c:formatCode>
                <c:ptCount val="6"/>
                <c:pt idx="0">
                  <c:v>7</c:v>
                </c:pt>
                <c:pt idx="1">
                  <c:v>28</c:v>
                </c:pt>
                <c:pt idx="2">
                  <c:v>42</c:v>
                </c:pt>
                <c:pt idx="3">
                  <c:v>47</c:v>
                </c:pt>
                <c:pt idx="4">
                  <c:v>51</c:v>
                </c:pt>
                <c:pt idx="5">
                  <c:v>56</c:v>
                </c:pt>
              </c:numCache>
            </c:numRef>
          </c:val>
          <c:smooth val="0"/>
          <c:extLst>
            <c:ext xmlns:c16="http://schemas.microsoft.com/office/drawing/2014/chart" uri="{C3380CC4-5D6E-409C-BE32-E72D297353CC}">
              <c16:uniqueId val="{00000001-64A3-4E36-AA99-813109559520}"/>
            </c:ext>
          </c:extLst>
        </c:ser>
        <c:ser>
          <c:idx val="3"/>
          <c:order val="3"/>
          <c:tx>
            <c:strRef>
              <c:f>Feuil1!$A$11</c:f>
              <c:strCache>
                <c:ptCount val="1"/>
                <c:pt idx="0">
                  <c:v>75</c:v>
                </c:pt>
              </c:strCache>
            </c:strRef>
          </c:tx>
          <c:spPr>
            <a:ln w="19050" cap="rnd" cmpd="sng" algn="ctr">
              <a:solidFill>
                <a:schemeClr val="accent4">
                  <a:shade val="95000"/>
                  <a:satMod val="105000"/>
                </a:schemeClr>
              </a:solidFill>
              <a:round/>
            </a:ln>
            <a:effectLst/>
          </c:spPr>
          <c:marker>
            <c:symbol val="circle"/>
            <c:size val="17"/>
            <c:spPr>
              <a:solidFill>
                <a:schemeClr val="lt1"/>
              </a:solidFill>
              <a:ln>
                <a:noFill/>
              </a:ln>
              <a:effectLst/>
            </c:spPr>
          </c:marker>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accent4"/>
                    </a:solidFill>
                    <a:latin typeface="+mn-lt"/>
                    <a:ea typeface="+mn-ea"/>
                    <a:cs typeface="+mn-cs"/>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35000"/>
                          <a:lumOff val="65000"/>
                        </a:schemeClr>
                      </a:solidFill>
                    </a:ln>
                    <a:effectLst/>
                  </c:spPr>
                </c15:leaderLines>
              </c:ext>
            </c:extLst>
          </c:dLbls>
          <c:val>
            <c:numRef>
              <c:f>Feuil1!$B$11:$G$11</c:f>
              <c:numCache>
                <c:formatCode>General</c:formatCode>
                <c:ptCount val="6"/>
                <c:pt idx="0">
                  <c:v>12</c:v>
                </c:pt>
                <c:pt idx="1">
                  <c:v>35</c:v>
                </c:pt>
                <c:pt idx="2">
                  <c:v>49</c:v>
                </c:pt>
                <c:pt idx="3">
                  <c:v>55</c:v>
                </c:pt>
                <c:pt idx="4">
                  <c:v>60</c:v>
                </c:pt>
                <c:pt idx="5">
                  <c:v>65</c:v>
                </c:pt>
              </c:numCache>
            </c:numRef>
          </c:val>
          <c:smooth val="0"/>
          <c:extLst>
            <c:ext xmlns:c16="http://schemas.microsoft.com/office/drawing/2014/chart" uri="{C3380CC4-5D6E-409C-BE32-E72D297353CC}">
              <c16:uniqueId val="{00000002-64A3-4E36-AA99-813109559520}"/>
            </c:ext>
          </c:extLst>
        </c:ser>
        <c:dLbls>
          <c:dLblPos val="ctr"/>
          <c:showLegendKey val="0"/>
          <c:showVal val="1"/>
          <c:showCatName val="0"/>
          <c:showSerName val="0"/>
          <c:showPercent val="0"/>
          <c:showBubbleSize val="0"/>
        </c:dLbls>
        <c:marker val="1"/>
        <c:smooth val="0"/>
        <c:axId val="483588752"/>
        <c:axId val="483589392"/>
        <c:extLst>
          <c:ext xmlns:c15="http://schemas.microsoft.com/office/drawing/2012/chart" uri="{02D57815-91ED-43cb-92C2-25804820EDAC}">
            <c15:filteredLineSeries>
              <c15:ser>
                <c:idx val="0"/>
                <c:order val="0"/>
                <c:tx>
                  <c:strRef>
                    <c:extLst>
                      <c:ext uri="{02D57815-91ED-43cb-92C2-25804820EDAC}">
                        <c15:formulaRef>
                          <c15:sqref>Feuil1!$A$8</c15:sqref>
                        </c15:formulaRef>
                      </c:ext>
                    </c:extLst>
                    <c:strCache>
                      <c:ptCount val="1"/>
                      <c:pt idx="0">
                        <c:v>10</c:v>
                      </c:pt>
                    </c:strCache>
                  </c:strRef>
                </c:tx>
                <c:spPr>
                  <a:ln w="19050" cap="rnd" cmpd="sng" algn="ctr">
                    <a:solidFill>
                      <a:schemeClr val="accent1">
                        <a:shade val="95000"/>
                        <a:satMod val="105000"/>
                      </a:schemeClr>
                    </a:solidFill>
                    <a:round/>
                  </a:ln>
                  <a:effectLst/>
                </c:spPr>
                <c:marker>
                  <c:symbol val="circle"/>
                  <c:size val="17"/>
                  <c:spPr>
                    <a:solidFill>
                      <a:schemeClr val="lt1"/>
                    </a:solidFill>
                    <a:ln>
                      <a:noFill/>
                    </a:ln>
                    <a:effectLst/>
                  </c:spPr>
                </c:marker>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accent1"/>
                          </a:solidFill>
                          <a:latin typeface="+mn-lt"/>
                          <a:ea typeface="+mn-ea"/>
                          <a:cs typeface="+mn-cs"/>
                        </a:defRPr>
                      </a:pPr>
                      <a:endParaRPr lang="fr-FR"/>
                    </a:p>
                  </c:txPr>
                  <c:dLblPos val="ctr"/>
                  <c:showLegendKey val="0"/>
                  <c:showVal val="1"/>
                  <c:showCatName val="0"/>
                  <c:showSerName val="0"/>
                  <c:showPercent val="0"/>
                  <c:showBubbleSize val="0"/>
                  <c:showLeaderLines val="0"/>
                  <c:extLst>
                    <c:ext uri="{CE6537A1-D6FC-4f65-9D91-7224C49458BB}">
                      <c15:showLeaderLines val="1"/>
                      <c15:leaderLines>
                        <c:spPr>
                          <a:ln w="9525">
                            <a:solidFill>
                              <a:schemeClr val="dk1">
                                <a:lumMod val="35000"/>
                                <a:lumOff val="65000"/>
                              </a:schemeClr>
                            </a:solidFill>
                          </a:ln>
                          <a:effectLst/>
                        </c:spPr>
                      </c15:leaderLines>
                    </c:ext>
                  </c:extLst>
                </c:dLbls>
                <c:cat>
                  <c:strRef>
                    <c:extLst>
                      <c:ext uri="{02D57815-91ED-43cb-92C2-25804820EDAC}">
                        <c15:formulaRef>
                          <c15:sqref>Feuil1!$B$4:$G$4</c15:sqref>
                        </c15:formulaRef>
                      </c:ext>
                    </c:extLst>
                    <c:strCache>
                      <c:ptCount val="6"/>
                      <c:pt idx="0">
                        <c:v>Début CP</c:v>
                      </c:pt>
                      <c:pt idx="1">
                        <c:v>Fin CP</c:v>
                      </c:pt>
                      <c:pt idx="2">
                        <c:v>Fin CE1</c:v>
                      </c:pt>
                      <c:pt idx="3">
                        <c:v>Fin CE2</c:v>
                      </c:pt>
                      <c:pt idx="4">
                        <c:v>Fin CM1</c:v>
                      </c:pt>
                      <c:pt idx="5">
                        <c:v>Fin CM2</c:v>
                      </c:pt>
                    </c:strCache>
                  </c:strRef>
                </c:cat>
                <c:val>
                  <c:numRef>
                    <c:extLst>
                      <c:ext uri="{02D57815-91ED-43cb-92C2-25804820EDAC}">
                        <c15:formulaRef>
                          <c15:sqref>Feuil1!$B$8:$G$8</c15:sqref>
                        </c15:formulaRef>
                      </c:ext>
                    </c:extLst>
                    <c:numCache>
                      <c:formatCode>General</c:formatCode>
                      <c:ptCount val="6"/>
                      <c:pt idx="0">
                        <c:v>2</c:v>
                      </c:pt>
                      <c:pt idx="1">
                        <c:v>13.1</c:v>
                      </c:pt>
                      <c:pt idx="2">
                        <c:v>27</c:v>
                      </c:pt>
                      <c:pt idx="3">
                        <c:v>32</c:v>
                      </c:pt>
                      <c:pt idx="4">
                        <c:v>36</c:v>
                      </c:pt>
                      <c:pt idx="5">
                        <c:v>40</c:v>
                      </c:pt>
                    </c:numCache>
                  </c:numRef>
                </c:val>
                <c:smooth val="0"/>
                <c:extLst>
                  <c:ext xmlns:c16="http://schemas.microsoft.com/office/drawing/2014/chart" uri="{C3380CC4-5D6E-409C-BE32-E72D297353CC}">
                    <c16:uniqueId val="{00000003-64A3-4E36-AA99-813109559520}"/>
                  </c:ext>
                </c:extLst>
              </c15:ser>
            </c15:filteredLineSeries>
            <c15:filteredLineSeries>
              <c15:ser>
                <c:idx val="4"/>
                <c:order val="4"/>
                <c:tx>
                  <c:strRef>
                    <c:extLst xmlns:c15="http://schemas.microsoft.com/office/drawing/2012/chart">
                      <c:ext xmlns:c15="http://schemas.microsoft.com/office/drawing/2012/chart" uri="{02D57815-91ED-43cb-92C2-25804820EDAC}">
                        <c15:formulaRef>
                          <c15:sqref>Feuil1!$A$12</c15:sqref>
                        </c15:formulaRef>
                      </c:ext>
                    </c:extLst>
                    <c:strCache>
                      <c:ptCount val="1"/>
                      <c:pt idx="0">
                        <c:v>90</c:v>
                      </c:pt>
                    </c:strCache>
                  </c:strRef>
                </c:tx>
                <c:spPr>
                  <a:ln w="19050" cap="rnd" cmpd="sng" algn="ctr">
                    <a:solidFill>
                      <a:schemeClr val="accent5">
                        <a:shade val="95000"/>
                        <a:satMod val="105000"/>
                      </a:schemeClr>
                    </a:solidFill>
                    <a:round/>
                  </a:ln>
                  <a:effectLst/>
                </c:spPr>
                <c:marker>
                  <c:symbol val="circle"/>
                  <c:size val="17"/>
                  <c:spPr>
                    <a:solidFill>
                      <a:schemeClr val="lt1"/>
                    </a:solidFill>
                    <a:ln>
                      <a:noFill/>
                    </a:ln>
                    <a:effectLst/>
                  </c:spPr>
                </c:marker>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accent5"/>
                          </a:solidFill>
                          <a:latin typeface="+mn-lt"/>
                          <a:ea typeface="+mn-ea"/>
                          <a:cs typeface="+mn-cs"/>
                        </a:defRPr>
                      </a:pPr>
                      <a:endParaRPr lang="fr-FR"/>
                    </a:p>
                  </c:txPr>
                  <c:dLblPos val="ctr"/>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a:solidFill>
                              <a:schemeClr val="dk1">
                                <a:lumMod val="35000"/>
                                <a:lumOff val="65000"/>
                              </a:schemeClr>
                            </a:solidFill>
                          </a:ln>
                          <a:effectLst/>
                        </c:spPr>
                      </c15:leaderLines>
                    </c:ext>
                  </c:extLst>
                </c:dLbls>
                <c:val>
                  <c:numRef>
                    <c:extLst xmlns:c15="http://schemas.microsoft.com/office/drawing/2012/chart">
                      <c:ext xmlns:c15="http://schemas.microsoft.com/office/drawing/2012/chart" uri="{02D57815-91ED-43cb-92C2-25804820EDAC}">
                        <c15:formulaRef>
                          <c15:sqref>Feuil1!$B$12:$G$12</c15:sqref>
                        </c15:formulaRef>
                      </c:ext>
                    </c:extLst>
                    <c:numCache>
                      <c:formatCode>General</c:formatCode>
                      <c:ptCount val="6"/>
                      <c:pt idx="0">
                        <c:v>18</c:v>
                      </c:pt>
                      <c:pt idx="1">
                        <c:v>40</c:v>
                      </c:pt>
                      <c:pt idx="2">
                        <c:v>59</c:v>
                      </c:pt>
                      <c:pt idx="3">
                        <c:v>62</c:v>
                      </c:pt>
                      <c:pt idx="4">
                        <c:v>68</c:v>
                      </c:pt>
                      <c:pt idx="5">
                        <c:v>73</c:v>
                      </c:pt>
                    </c:numCache>
                  </c:numRef>
                </c:val>
                <c:smooth val="0"/>
                <c:extLst xmlns:c15="http://schemas.microsoft.com/office/drawing/2012/chart">
                  <c:ext xmlns:c16="http://schemas.microsoft.com/office/drawing/2014/chart" uri="{C3380CC4-5D6E-409C-BE32-E72D297353CC}">
                    <c16:uniqueId val="{00000004-64A3-4E36-AA99-813109559520}"/>
                  </c:ext>
                </c:extLst>
              </c15:ser>
            </c15:filteredLineSeries>
          </c:ext>
        </c:extLst>
      </c:lineChart>
      <c:catAx>
        <c:axId val="483588752"/>
        <c:scaling>
          <c:orientation val="minMax"/>
        </c:scaling>
        <c:delete val="0"/>
        <c:axPos val="b"/>
        <c:numFmt formatCode="General"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1330" b="0" i="0" u="none" strike="noStrike" kern="1200" baseline="0">
                <a:solidFill>
                  <a:schemeClr val="dk1">
                    <a:lumMod val="65000"/>
                    <a:lumOff val="35000"/>
                  </a:schemeClr>
                </a:solidFill>
                <a:latin typeface="+mn-lt"/>
                <a:ea typeface="+mn-ea"/>
                <a:cs typeface="+mn-cs"/>
              </a:defRPr>
            </a:pPr>
            <a:endParaRPr lang="fr-FR"/>
          </a:p>
        </c:txPr>
        <c:crossAx val="483589392"/>
        <c:crosses val="autoZero"/>
        <c:auto val="1"/>
        <c:lblAlgn val="ctr"/>
        <c:lblOffset val="100"/>
        <c:noMultiLvlLbl val="0"/>
      </c:catAx>
      <c:valAx>
        <c:axId val="483589392"/>
        <c:scaling>
          <c:orientation val="minMax"/>
          <c:max val="100"/>
        </c:scaling>
        <c:delete val="1"/>
        <c:axPos val="l"/>
        <c:numFmt formatCode="General" sourceLinked="1"/>
        <c:majorTickMark val="none"/>
        <c:minorTickMark val="none"/>
        <c:tickLblPos val="nextTo"/>
        <c:crossAx val="48358875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dk1">
                  <a:lumMod val="65000"/>
                  <a:lumOff val="35000"/>
                </a:schemeClr>
              </a:solidFill>
              <a:latin typeface="+mn-lt"/>
              <a:ea typeface="+mn-ea"/>
              <a:cs typeface="+mn-cs"/>
            </a:defRPr>
          </a:pPr>
          <a:endParaRPr lang="fr-F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lt1"/>
    </a:solidFill>
    <a:ln w="9525" cap="flat" cmpd="sng" algn="ctr">
      <a:solidFill>
        <a:schemeClr val="dk1">
          <a:lumMod val="15000"/>
          <a:lumOff val="85000"/>
        </a:schemeClr>
      </a:solidFill>
      <a:round/>
    </a:ln>
    <a:effectLst/>
  </c:spPr>
  <c:txPr>
    <a:bodyPr/>
    <a:lstStyle/>
    <a:p>
      <a:pPr>
        <a:defRPr/>
      </a:pPr>
      <a:endParaRPr lang="fr-FR"/>
    </a:p>
  </c:txPr>
  <c:externalData r:id="rId3">
    <c:autoUpdate val="0"/>
  </c:externalData>
  <c:userShapes r:id="rId4"/>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40" b="0" i="0" u="none" strike="noStrike" kern="1200" cap="all" spc="0" baseline="0">
                <a:solidFill>
                  <a:schemeClr val="tx1"/>
                </a:solidFill>
                <a:latin typeface="+mn-lt"/>
                <a:ea typeface="+mn-ea"/>
                <a:cs typeface="+mn-cs"/>
              </a:defRPr>
            </a:pPr>
            <a:r>
              <a:rPr lang="fr-FR" sz="2000" dirty="0">
                <a:solidFill>
                  <a:schemeClr val="tx1"/>
                </a:solidFill>
              </a:rPr>
              <a:t>IDENTIFICATION MOTS</a:t>
            </a:r>
          </a:p>
        </c:rich>
      </c:tx>
      <c:layout>
        <c:manualLayout>
          <c:xMode val="edge"/>
          <c:yMode val="edge"/>
          <c:x val="0.18129953268036614"/>
          <c:y val="1.600609795247069E-2"/>
        </c:manualLayout>
      </c:layout>
      <c:overlay val="0"/>
      <c:spPr>
        <a:noFill/>
        <a:ln>
          <a:noFill/>
        </a:ln>
        <a:effectLst/>
      </c:spPr>
      <c:txPr>
        <a:bodyPr rot="0" spcFirstLastPara="1" vertOverflow="ellipsis" vert="horz" wrap="square" anchor="ctr" anchorCtr="1"/>
        <a:lstStyle/>
        <a:p>
          <a:pPr>
            <a:defRPr sz="1440" b="0" i="0" u="none" strike="noStrike" kern="1200" cap="all" spc="0" baseline="0">
              <a:solidFill>
                <a:schemeClr val="tx1"/>
              </a:solidFill>
              <a:latin typeface="+mn-lt"/>
              <a:ea typeface="+mn-ea"/>
              <a:cs typeface="+mn-cs"/>
            </a:defRPr>
          </a:pPr>
          <a:endParaRPr lang="fr-FR"/>
        </a:p>
      </c:txPr>
    </c:title>
    <c:autoTitleDeleted val="0"/>
    <c:plotArea>
      <c:layout>
        <c:manualLayout>
          <c:layoutTarget val="inner"/>
          <c:xMode val="edge"/>
          <c:yMode val="edge"/>
          <c:x val="3.2520325203252036E-2"/>
          <c:y val="0.20738919596092831"/>
          <c:w val="0.93495934959349591"/>
          <c:h val="0.62302228742045607"/>
        </c:manualLayout>
      </c:layout>
      <c:lineChart>
        <c:grouping val="standard"/>
        <c:varyColors val="0"/>
        <c:ser>
          <c:idx val="1"/>
          <c:order val="1"/>
          <c:tx>
            <c:strRef>
              <c:f>Feuil1!$A$9</c:f>
              <c:strCache>
                <c:ptCount val="1"/>
                <c:pt idx="0">
                  <c:v>25</c:v>
                </c:pt>
              </c:strCache>
            </c:strRef>
          </c:tx>
          <c:spPr>
            <a:ln w="19050" cap="rnd" cmpd="sng" algn="ctr">
              <a:solidFill>
                <a:schemeClr val="accent2">
                  <a:shade val="95000"/>
                  <a:satMod val="105000"/>
                </a:schemeClr>
              </a:solidFill>
              <a:round/>
            </a:ln>
            <a:effectLst/>
          </c:spPr>
          <c:marker>
            <c:symbol val="circle"/>
            <c:size val="17"/>
            <c:spPr>
              <a:solidFill>
                <a:schemeClr val="lt1"/>
              </a:solidFill>
              <a:ln>
                <a:noFill/>
              </a:ln>
              <a:effectLst/>
            </c:spPr>
          </c:marker>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accent2"/>
                    </a:solidFill>
                    <a:latin typeface="+mn-lt"/>
                    <a:ea typeface="+mn-ea"/>
                    <a:cs typeface="+mn-cs"/>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35000"/>
                          <a:lumOff val="65000"/>
                        </a:schemeClr>
                      </a:solidFill>
                    </a:ln>
                    <a:effectLst/>
                  </c:spPr>
                </c15:leaderLines>
              </c:ext>
            </c:extLst>
          </c:dLbls>
          <c:cat>
            <c:strRef>
              <c:f>Feuil1!$B$4:$G$4</c:f>
              <c:strCache>
                <c:ptCount val="6"/>
                <c:pt idx="0">
                  <c:v>Début CP</c:v>
                </c:pt>
                <c:pt idx="1">
                  <c:v>Fin CP</c:v>
                </c:pt>
                <c:pt idx="2">
                  <c:v>Fin CE1</c:v>
                </c:pt>
                <c:pt idx="3">
                  <c:v>Fin CE2</c:v>
                </c:pt>
                <c:pt idx="4">
                  <c:v>Fin CM1</c:v>
                </c:pt>
                <c:pt idx="5">
                  <c:v>Fin CM2</c:v>
                </c:pt>
              </c:strCache>
            </c:strRef>
          </c:cat>
          <c:val>
            <c:numRef>
              <c:f>Feuil1!$B$26:$G$26</c:f>
              <c:numCache>
                <c:formatCode>General</c:formatCode>
                <c:ptCount val="6"/>
                <c:pt idx="0">
                  <c:v>4</c:v>
                </c:pt>
                <c:pt idx="1">
                  <c:v>25.75</c:v>
                </c:pt>
                <c:pt idx="2">
                  <c:v>52</c:v>
                </c:pt>
                <c:pt idx="3">
                  <c:v>62</c:v>
                </c:pt>
                <c:pt idx="4">
                  <c:v>67.25</c:v>
                </c:pt>
                <c:pt idx="5">
                  <c:v>74</c:v>
                </c:pt>
              </c:numCache>
            </c:numRef>
          </c:val>
          <c:smooth val="0"/>
          <c:extLst>
            <c:ext xmlns:c16="http://schemas.microsoft.com/office/drawing/2014/chart" uri="{C3380CC4-5D6E-409C-BE32-E72D297353CC}">
              <c16:uniqueId val="{00000000-2F40-4255-8844-20012758D94D}"/>
            </c:ext>
          </c:extLst>
        </c:ser>
        <c:ser>
          <c:idx val="2"/>
          <c:order val="2"/>
          <c:tx>
            <c:strRef>
              <c:f>Feuil1!$A$10</c:f>
              <c:strCache>
                <c:ptCount val="1"/>
                <c:pt idx="0">
                  <c:v>50</c:v>
                </c:pt>
              </c:strCache>
            </c:strRef>
          </c:tx>
          <c:spPr>
            <a:ln w="19050" cap="rnd" cmpd="sng" algn="ctr">
              <a:solidFill>
                <a:schemeClr val="accent3">
                  <a:shade val="95000"/>
                  <a:satMod val="105000"/>
                </a:schemeClr>
              </a:solidFill>
              <a:round/>
            </a:ln>
            <a:effectLst/>
          </c:spPr>
          <c:marker>
            <c:symbol val="circle"/>
            <c:size val="17"/>
            <c:spPr>
              <a:solidFill>
                <a:schemeClr val="lt1"/>
              </a:solidFill>
              <a:ln>
                <a:noFill/>
              </a:ln>
              <a:effectLst/>
            </c:spPr>
          </c:marker>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accent3"/>
                    </a:solidFill>
                    <a:latin typeface="+mn-lt"/>
                    <a:ea typeface="+mn-ea"/>
                    <a:cs typeface="+mn-cs"/>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35000"/>
                          <a:lumOff val="65000"/>
                        </a:schemeClr>
                      </a:solidFill>
                    </a:ln>
                    <a:effectLst/>
                  </c:spPr>
                </c15:leaderLines>
              </c:ext>
            </c:extLst>
          </c:dLbls>
          <c:cat>
            <c:strRef>
              <c:f>Feuil1!$B$4:$G$4</c:f>
              <c:strCache>
                <c:ptCount val="6"/>
                <c:pt idx="0">
                  <c:v>Début CP</c:v>
                </c:pt>
                <c:pt idx="1">
                  <c:v>Fin CP</c:v>
                </c:pt>
                <c:pt idx="2">
                  <c:v>Fin CE1</c:v>
                </c:pt>
                <c:pt idx="3">
                  <c:v>Fin CE2</c:v>
                </c:pt>
                <c:pt idx="4">
                  <c:v>Fin CM1</c:v>
                </c:pt>
                <c:pt idx="5">
                  <c:v>Fin CM2</c:v>
                </c:pt>
              </c:strCache>
            </c:strRef>
          </c:cat>
          <c:val>
            <c:numRef>
              <c:f>Feuil1!$B$27:$G$27</c:f>
              <c:numCache>
                <c:formatCode>General</c:formatCode>
                <c:ptCount val="6"/>
                <c:pt idx="0">
                  <c:v>7</c:v>
                </c:pt>
                <c:pt idx="1">
                  <c:v>36</c:v>
                </c:pt>
                <c:pt idx="2">
                  <c:v>63</c:v>
                </c:pt>
                <c:pt idx="3">
                  <c:v>70</c:v>
                </c:pt>
                <c:pt idx="4">
                  <c:v>77.5</c:v>
                </c:pt>
                <c:pt idx="5">
                  <c:v>85</c:v>
                </c:pt>
              </c:numCache>
            </c:numRef>
          </c:val>
          <c:smooth val="0"/>
          <c:extLst>
            <c:ext xmlns:c16="http://schemas.microsoft.com/office/drawing/2014/chart" uri="{C3380CC4-5D6E-409C-BE32-E72D297353CC}">
              <c16:uniqueId val="{00000001-2F40-4255-8844-20012758D94D}"/>
            </c:ext>
          </c:extLst>
        </c:ser>
        <c:ser>
          <c:idx val="3"/>
          <c:order val="3"/>
          <c:tx>
            <c:strRef>
              <c:f>Feuil1!$A$11</c:f>
              <c:strCache>
                <c:ptCount val="1"/>
                <c:pt idx="0">
                  <c:v>75</c:v>
                </c:pt>
              </c:strCache>
            </c:strRef>
          </c:tx>
          <c:spPr>
            <a:ln w="19050" cap="rnd" cmpd="sng" algn="ctr">
              <a:solidFill>
                <a:schemeClr val="accent4">
                  <a:shade val="95000"/>
                  <a:satMod val="105000"/>
                </a:schemeClr>
              </a:solidFill>
              <a:round/>
            </a:ln>
            <a:effectLst/>
          </c:spPr>
          <c:marker>
            <c:symbol val="circle"/>
            <c:size val="17"/>
            <c:spPr>
              <a:solidFill>
                <a:schemeClr val="lt1"/>
              </a:solidFill>
              <a:ln>
                <a:noFill/>
              </a:ln>
              <a:effectLst/>
            </c:spPr>
          </c:marker>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accent4"/>
                    </a:solidFill>
                    <a:latin typeface="+mn-lt"/>
                    <a:ea typeface="+mn-ea"/>
                    <a:cs typeface="+mn-cs"/>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35000"/>
                          <a:lumOff val="65000"/>
                        </a:schemeClr>
                      </a:solidFill>
                    </a:ln>
                    <a:effectLst/>
                  </c:spPr>
                </c15:leaderLines>
              </c:ext>
            </c:extLst>
          </c:dLbls>
          <c:val>
            <c:numRef>
              <c:f>Feuil1!$B$28:$G$28</c:f>
              <c:numCache>
                <c:formatCode>General</c:formatCode>
                <c:ptCount val="6"/>
                <c:pt idx="0">
                  <c:v>12</c:v>
                </c:pt>
                <c:pt idx="1">
                  <c:v>49</c:v>
                </c:pt>
                <c:pt idx="2">
                  <c:v>71</c:v>
                </c:pt>
                <c:pt idx="3">
                  <c:v>79</c:v>
                </c:pt>
                <c:pt idx="4">
                  <c:v>88</c:v>
                </c:pt>
                <c:pt idx="5">
                  <c:v>97</c:v>
                </c:pt>
              </c:numCache>
            </c:numRef>
          </c:val>
          <c:smooth val="0"/>
          <c:extLst>
            <c:ext xmlns:c16="http://schemas.microsoft.com/office/drawing/2014/chart" uri="{C3380CC4-5D6E-409C-BE32-E72D297353CC}">
              <c16:uniqueId val="{00000002-2F40-4255-8844-20012758D94D}"/>
            </c:ext>
          </c:extLst>
        </c:ser>
        <c:dLbls>
          <c:dLblPos val="ctr"/>
          <c:showLegendKey val="0"/>
          <c:showVal val="1"/>
          <c:showCatName val="0"/>
          <c:showSerName val="0"/>
          <c:showPercent val="0"/>
          <c:showBubbleSize val="0"/>
        </c:dLbls>
        <c:marker val="1"/>
        <c:smooth val="0"/>
        <c:axId val="483588752"/>
        <c:axId val="483589392"/>
        <c:extLst>
          <c:ext xmlns:c15="http://schemas.microsoft.com/office/drawing/2012/chart" uri="{02D57815-91ED-43cb-92C2-25804820EDAC}">
            <c15:filteredLineSeries>
              <c15:ser>
                <c:idx val="0"/>
                <c:order val="0"/>
                <c:tx>
                  <c:strRef>
                    <c:extLst>
                      <c:ext uri="{02D57815-91ED-43cb-92C2-25804820EDAC}">
                        <c15:formulaRef>
                          <c15:sqref>Feuil1!$A$8</c15:sqref>
                        </c15:formulaRef>
                      </c:ext>
                    </c:extLst>
                    <c:strCache>
                      <c:ptCount val="1"/>
                      <c:pt idx="0">
                        <c:v>10</c:v>
                      </c:pt>
                    </c:strCache>
                  </c:strRef>
                </c:tx>
                <c:spPr>
                  <a:ln w="19050" cap="rnd" cmpd="sng" algn="ctr">
                    <a:solidFill>
                      <a:schemeClr val="accent1">
                        <a:shade val="95000"/>
                        <a:satMod val="105000"/>
                      </a:schemeClr>
                    </a:solidFill>
                    <a:round/>
                  </a:ln>
                  <a:effectLst/>
                </c:spPr>
                <c:marker>
                  <c:symbol val="circle"/>
                  <c:size val="17"/>
                  <c:spPr>
                    <a:solidFill>
                      <a:schemeClr val="lt1"/>
                    </a:solidFill>
                    <a:ln>
                      <a:noFill/>
                    </a:ln>
                    <a:effectLst/>
                  </c:spPr>
                </c:marker>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accent1"/>
                          </a:solidFill>
                          <a:latin typeface="+mn-lt"/>
                          <a:ea typeface="+mn-ea"/>
                          <a:cs typeface="+mn-cs"/>
                        </a:defRPr>
                      </a:pPr>
                      <a:endParaRPr lang="fr-FR"/>
                    </a:p>
                  </c:txPr>
                  <c:dLblPos val="ctr"/>
                  <c:showLegendKey val="0"/>
                  <c:showVal val="1"/>
                  <c:showCatName val="0"/>
                  <c:showSerName val="0"/>
                  <c:showPercent val="0"/>
                  <c:showBubbleSize val="0"/>
                  <c:showLeaderLines val="0"/>
                  <c:extLst>
                    <c:ext uri="{CE6537A1-D6FC-4f65-9D91-7224C49458BB}">
                      <c15:showLeaderLines val="1"/>
                      <c15:leaderLines>
                        <c:spPr>
                          <a:ln w="9525">
                            <a:solidFill>
                              <a:schemeClr val="dk1">
                                <a:lumMod val="35000"/>
                                <a:lumOff val="65000"/>
                              </a:schemeClr>
                            </a:solidFill>
                          </a:ln>
                          <a:effectLst/>
                        </c:spPr>
                      </c15:leaderLines>
                    </c:ext>
                  </c:extLst>
                </c:dLbls>
                <c:cat>
                  <c:strRef>
                    <c:extLst>
                      <c:ext uri="{02D57815-91ED-43cb-92C2-25804820EDAC}">
                        <c15:formulaRef>
                          <c15:sqref>Feuil1!$B$4:$G$4</c15:sqref>
                        </c15:formulaRef>
                      </c:ext>
                    </c:extLst>
                    <c:strCache>
                      <c:ptCount val="6"/>
                      <c:pt idx="0">
                        <c:v>Début CP</c:v>
                      </c:pt>
                      <c:pt idx="1">
                        <c:v>Fin CP</c:v>
                      </c:pt>
                      <c:pt idx="2">
                        <c:v>Fin CE1</c:v>
                      </c:pt>
                      <c:pt idx="3">
                        <c:v>Fin CE2</c:v>
                      </c:pt>
                      <c:pt idx="4">
                        <c:v>Fin CM1</c:v>
                      </c:pt>
                      <c:pt idx="5">
                        <c:v>Fin CM2</c:v>
                      </c:pt>
                    </c:strCache>
                  </c:strRef>
                </c:cat>
                <c:val>
                  <c:numRef>
                    <c:extLst>
                      <c:ext uri="{02D57815-91ED-43cb-92C2-25804820EDAC}">
                        <c15:formulaRef>
                          <c15:sqref>Feuil1!$B$25:$G$25</c15:sqref>
                        </c15:formulaRef>
                      </c:ext>
                    </c:extLst>
                    <c:numCache>
                      <c:formatCode>General</c:formatCode>
                      <c:ptCount val="6"/>
                      <c:pt idx="0">
                        <c:v>1</c:v>
                      </c:pt>
                      <c:pt idx="1">
                        <c:v>17.100000000000001</c:v>
                      </c:pt>
                      <c:pt idx="2">
                        <c:v>41</c:v>
                      </c:pt>
                      <c:pt idx="3">
                        <c:v>51</c:v>
                      </c:pt>
                      <c:pt idx="4">
                        <c:v>61</c:v>
                      </c:pt>
                      <c:pt idx="5">
                        <c:v>66</c:v>
                      </c:pt>
                    </c:numCache>
                  </c:numRef>
                </c:val>
                <c:smooth val="0"/>
                <c:extLst>
                  <c:ext xmlns:c16="http://schemas.microsoft.com/office/drawing/2014/chart" uri="{C3380CC4-5D6E-409C-BE32-E72D297353CC}">
                    <c16:uniqueId val="{00000003-2F40-4255-8844-20012758D94D}"/>
                  </c:ext>
                </c:extLst>
              </c15:ser>
            </c15:filteredLineSeries>
            <c15:filteredLineSeries>
              <c15:ser>
                <c:idx val="4"/>
                <c:order val="4"/>
                <c:tx>
                  <c:strRef>
                    <c:extLst xmlns:c15="http://schemas.microsoft.com/office/drawing/2012/chart">
                      <c:ext xmlns:c15="http://schemas.microsoft.com/office/drawing/2012/chart" uri="{02D57815-91ED-43cb-92C2-25804820EDAC}">
                        <c15:formulaRef>
                          <c15:sqref>Feuil1!$A$12</c15:sqref>
                        </c15:formulaRef>
                      </c:ext>
                    </c:extLst>
                    <c:strCache>
                      <c:ptCount val="1"/>
                      <c:pt idx="0">
                        <c:v>90</c:v>
                      </c:pt>
                    </c:strCache>
                  </c:strRef>
                </c:tx>
                <c:spPr>
                  <a:ln w="19050" cap="rnd" cmpd="sng" algn="ctr">
                    <a:solidFill>
                      <a:schemeClr val="accent5">
                        <a:shade val="95000"/>
                        <a:satMod val="105000"/>
                      </a:schemeClr>
                    </a:solidFill>
                    <a:round/>
                  </a:ln>
                  <a:effectLst/>
                </c:spPr>
                <c:marker>
                  <c:symbol val="circle"/>
                  <c:size val="17"/>
                  <c:spPr>
                    <a:solidFill>
                      <a:schemeClr val="lt1"/>
                    </a:solidFill>
                    <a:ln>
                      <a:noFill/>
                    </a:ln>
                    <a:effectLst/>
                  </c:spPr>
                </c:marker>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accent5"/>
                          </a:solidFill>
                          <a:latin typeface="+mn-lt"/>
                          <a:ea typeface="+mn-ea"/>
                          <a:cs typeface="+mn-cs"/>
                        </a:defRPr>
                      </a:pPr>
                      <a:endParaRPr lang="fr-FR"/>
                    </a:p>
                  </c:txPr>
                  <c:dLblPos val="ctr"/>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a:solidFill>
                              <a:schemeClr val="dk1">
                                <a:lumMod val="35000"/>
                                <a:lumOff val="65000"/>
                              </a:schemeClr>
                            </a:solidFill>
                          </a:ln>
                          <a:effectLst/>
                        </c:spPr>
                      </c15:leaderLines>
                    </c:ext>
                  </c:extLst>
                </c:dLbls>
                <c:val>
                  <c:numRef>
                    <c:extLst xmlns:c15="http://schemas.microsoft.com/office/drawing/2012/chart">
                      <c:ext xmlns:c15="http://schemas.microsoft.com/office/drawing/2012/chart" uri="{02D57815-91ED-43cb-92C2-25804820EDAC}">
                        <c15:formulaRef>
                          <c15:sqref>Feuil1!$B$29:$G$29</c15:sqref>
                        </c15:formulaRef>
                      </c:ext>
                    </c:extLst>
                    <c:numCache>
                      <c:formatCode>General</c:formatCode>
                      <c:ptCount val="6"/>
                      <c:pt idx="0">
                        <c:v>20</c:v>
                      </c:pt>
                      <c:pt idx="1">
                        <c:v>59</c:v>
                      </c:pt>
                      <c:pt idx="2">
                        <c:v>79</c:v>
                      </c:pt>
                      <c:pt idx="3">
                        <c:v>88</c:v>
                      </c:pt>
                      <c:pt idx="4">
                        <c:v>101</c:v>
                      </c:pt>
                      <c:pt idx="5">
                        <c:v>109</c:v>
                      </c:pt>
                    </c:numCache>
                  </c:numRef>
                </c:val>
                <c:smooth val="0"/>
                <c:extLst xmlns:c15="http://schemas.microsoft.com/office/drawing/2012/chart">
                  <c:ext xmlns:c16="http://schemas.microsoft.com/office/drawing/2014/chart" uri="{C3380CC4-5D6E-409C-BE32-E72D297353CC}">
                    <c16:uniqueId val="{00000004-2F40-4255-8844-20012758D94D}"/>
                  </c:ext>
                </c:extLst>
              </c15:ser>
            </c15:filteredLineSeries>
          </c:ext>
        </c:extLst>
      </c:lineChart>
      <c:catAx>
        <c:axId val="483588752"/>
        <c:scaling>
          <c:orientation val="minMax"/>
        </c:scaling>
        <c:delete val="0"/>
        <c:axPos val="b"/>
        <c:numFmt formatCode="General"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dk1">
                    <a:lumMod val="65000"/>
                    <a:lumOff val="35000"/>
                  </a:schemeClr>
                </a:solidFill>
                <a:latin typeface="+mn-lt"/>
                <a:ea typeface="+mn-ea"/>
                <a:cs typeface="+mn-cs"/>
              </a:defRPr>
            </a:pPr>
            <a:endParaRPr lang="fr-FR"/>
          </a:p>
        </c:txPr>
        <c:crossAx val="483589392"/>
        <c:crosses val="autoZero"/>
        <c:auto val="1"/>
        <c:lblAlgn val="ctr"/>
        <c:lblOffset val="100"/>
        <c:noMultiLvlLbl val="0"/>
      </c:catAx>
      <c:valAx>
        <c:axId val="483589392"/>
        <c:scaling>
          <c:orientation val="minMax"/>
          <c:max val="100"/>
        </c:scaling>
        <c:delete val="1"/>
        <c:axPos val="l"/>
        <c:numFmt formatCode="General" sourceLinked="1"/>
        <c:majorTickMark val="none"/>
        <c:minorTickMark val="none"/>
        <c:tickLblPos val="nextTo"/>
        <c:crossAx val="483588752"/>
        <c:crosses val="autoZero"/>
        <c:crossBetween val="between"/>
      </c:valAx>
      <c:spPr>
        <a:noFill/>
        <a:ln>
          <a:noFill/>
        </a:ln>
        <a:effectLst/>
      </c:spPr>
    </c:plotArea>
    <c:legend>
      <c:legendPos val="b"/>
      <c:layout>
        <c:manualLayout>
          <c:xMode val="edge"/>
          <c:yMode val="edge"/>
          <c:x val="0.32670798633541098"/>
          <c:y val="0.91806206307241456"/>
          <c:w val="0.3524965809429032"/>
          <c:h val="8.1937936927585442E-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dk1">
                  <a:lumMod val="65000"/>
                  <a:lumOff val="35000"/>
                </a:schemeClr>
              </a:solidFill>
              <a:latin typeface="+mn-lt"/>
              <a:ea typeface="+mn-ea"/>
              <a:cs typeface="+mn-cs"/>
            </a:defRPr>
          </a:pPr>
          <a:endParaRPr lang="fr-F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lt1"/>
    </a:solidFill>
    <a:ln w="9525" cap="flat" cmpd="sng" algn="ctr">
      <a:solidFill>
        <a:schemeClr val="dk1">
          <a:lumMod val="15000"/>
          <a:lumOff val="85000"/>
        </a:schemeClr>
      </a:solidFill>
      <a:round/>
    </a:ln>
    <a:effectLst/>
  </c:spPr>
  <c:txPr>
    <a:bodyPr/>
    <a:lstStyle/>
    <a:p>
      <a:pPr>
        <a:defRPr/>
      </a:pPr>
      <a:endParaRPr lang="fr-FR"/>
    </a:p>
  </c:txPr>
  <c:externalData r:id="rId3">
    <c:autoUpdate val="0"/>
  </c:externalData>
  <c:userShapes r:id="rId4"/>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0" i="0" u="none" strike="noStrike" kern="1200" cap="all" spc="0" baseline="0">
                <a:solidFill>
                  <a:schemeClr val="tx1"/>
                </a:solidFill>
                <a:latin typeface="+mn-lt"/>
                <a:ea typeface="+mn-ea"/>
                <a:cs typeface="+mn-cs"/>
              </a:defRPr>
            </a:pPr>
            <a:r>
              <a:rPr lang="fr-FR" sz="2000">
                <a:solidFill>
                  <a:schemeClr val="tx1"/>
                </a:solidFill>
              </a:rPr>
              <a:t>fluence - textes</a:t>
            </a:r>
          </a:p>
        </c:rich>
      </c:tx>
      <c:layout>
        <c:manualLayout>
          <c:xMode val="edge"/>
          <c:yMode val="edge"/>
          <c:x val="0.22552522000181124"/>
          <c:y val="9.6338633687446471E-3"/>
        </c:manualLayout>
      </c:layout>
      <c:overlay val="0"/>
      <c:spPr>
        <a:noFill/>
        <a:ln>
          <a:noFill/>
        </a:ln>
        <a:effectLst/>
      </c:spPr>
      <c:txPr>
        <a:bodyPr rot="0" spcFirstLastPara="1" vertOverflow="ellipsis" vert="horz" wrap="square" anchor="ctr" anchorCtr="1"/>
        <a:lstStyle/>
        <a:p>
          <a:pPr>
            <a:defRPr sz="2000" b="0" i="0" u="none" strike="noStrike" kern="1200" cap="all" spc="0" baseline="0">
              <a:solidFill>
                <a:schemeClr val="tx1"/>
              </a:solidFill>
              <a:latin typeface="+mn-lt"/>
              <a:ea typeface="+mn-ea"/>
              <a:cs typeface="+mn-cs"/>
            </a:defRPr>
          </a:pPr>
          <a:endParaRPr lang="fr-FR"/>
        </a:p>
      </c:txPr>
    </c:title>
    <c:autoTitleDeleted val="0"/>
    <c:plotArea>
      <c:layout>
        <c:manualLayout>
          <c:layoutTarget val="inner"/>
          <c:xMode val="edge"/>
          <c:yMode val="edge"/>
          <c:x val="3.4022964585826238E-2"/>
          <c:y val="1.0065065559940058E-2"/>
          <c:w val="0.9198267539929823"/>
          <c:h val="0.83699452843199318"/>
        </c:manualLayout>
      </c:layout>
      <c:lineChart>
        <c:grouping val="standard"/>
        <c:varyColors val="0"/>
        <c:ser>
          <c:idx val="1"/>
          <c:order val="1"/>
          <c:tx>
            <c:strRef>
              <c:f>Feuil1!$A$9</c:f>
              <c:strCache>
                <c:ptCount val="1"/>
                <c:pt idx="0">
                  <c:v>25</c:v>
                </c:pt>
              </c:strCache>
            </c:strRef>
          </c:tx>
          <c:spPr>
            <a:ln w="19050" cap="rnd" cmpd="sng" algn="ctr">
              <a:solidFill>
                <a:schemeClr val="accent2">
                  <a:shade val="95000"/>
                  <a:satMod val="105000"/>
                </a:schemeClr>
              </a:solidFill>
              <a:round/>
            </a:ln>
            <a:effectLst/>
          </c:spPr>
          <c:marker>
            <c:symbol val="circle"/>
            <c:size val="17"/>
            <c:spPr>
              <a:solidFill>
                <a:schemeClr val="lt1"/>
              </a:solidFill>
              <a:ln>
                <a:noFill/>
              </a:ln>
              <a:effectLst/>
            </c:spPr>
          </c:marker>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accent2"/>
                    </a:solidFill>
                    <a:latin typeface="+mn-lt"/>
                    <a:ea typeface="+mn-ea"/>
                    <a:cs typeface="+mn-cs"/>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35000"/>
                          <a:lumOff val="65000"/>
                        </a:schemeClr>
                      </a:solidFill>
                    </a:ln>
                    <a:effectLst/>
                  </c:spPr>
                </c15:leaderLines>
              </c:ext>
            </c:extLst>
          </c:dLbls>
          <c:cat>
            <c:strRef>
              <c:f>Feuil1!$B$4:$G$4</c:f>
              <c:strCache>
                <c:ptCount val="6"/>
                <c:pt idx="0">
                  <c:v>Début CP</c:v>
                </c:pt>
                <c:pt idx="1">
                  <c:v>Fin CP</c:v>
                </c:pt>
                <c:pt idx="2">
                  <c:v>Fin CE1</c:v>
                </c:pt>
                <c:pt idx="3">
                  <c:v>Fin CE2</c:v>
                </c:pt>
                <c:pt idx="4">
                  <c:v>Fin CM1</c:v>
                </c:pt>
                <c:pt idx="5">
                  <c:v>Fin CM2</c:v>
                </c:pt>
              </c:strCache>
            </c:strRef>
          </c:cat>
          <c:val>
            <c:numRef>
              <c:f>Feuil1!$B$43:$G$43</c:f>
              <c:numCache>
                <c:formatCode>General</c:formatCode>
                <c:ptCount val="6"/>
                <c:pt idx="1">
                  <c:v>20</c:v>
                </c:pt>
                <c:pt idx="2">
                  <c:v>58.5</c:v>
                </c:pt>
                <c:pt idx="3">
                  <c:v>80</c:v>
                </c:pt>
                <c:pt idx="4">
                  <c:v>98.375</c:v>
                </c:pt>
                <c:pt idx="5">
                  <c:v>116.5</c:v>
                </c:pt>
              </c:numCache>
            </c:numRef>
          </c:val>
          <c:smooth val="0"/>
          <c:extLst>
            <c:ext xmlns:c16="http://schemas.microsoft.com/office/drawing/2014/chart" uri="{C3380CC4-5D6E-409C-BE32-E72D297353CC}">
              <c16:uniqueId val="{00000000-499A-4DA3-8238-2958CAA3E4C5}"/>
            </c:ext>
          </c:extLst>
        </c:ser>
        <c:ser>
          <c:idx val="2"/>
          <c:order val="2"/>
          <c:tx>
            <c:strRef>
              <c:f>Feuil1!$A$10</c:f>
              <c:strCache>
                <c:ptCount val="1"/>
                <c:pt idx="0">
                  <c:v>50</c:v>
                </c:pt>
              </c:strCache>
            </c:strRef>
          </c:tx>
          <c:spPr>
            <a:ln w="19050" cap="rnd" cmpd="sng" algn="ctr">
              <a:solidFill>
                <a:schemeClr val="accent3">
                  <a:shade val="95000"/>
                  <a:satMod val="105000"/>
                </a:schemeClr>
              </a:solidFill>
              <a:round/>
            </a:ln>
            <a:effectLst/>
          </c:spPr>
          <c:marker>
            <c:symbol val="circle"/>
            <c:size val="17"/>
            <c:spPr>
              <a:solidFill>
                <a:schemeClr val="lt1"/>
              </a:solidFill>
              <a:ln>
                <a:noFill/>
              </a:ln>
              <a:effectLst/>
            </c:spPr>
          </c:marker>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accent3"/>
                    </a:solidFill>
                    <a:latin typeface="+mn-lt"/>
                    <a:ea typeface="+mn-ea"/>
                    <a:cs typeface="+mn-cs"/>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35000"/>
                          <a:lumOff val="65000"/>
                        </a:schemeClr>
                      </a:solidFill>
                    </a:ln>
                    <a:effectLst/>
                  </c:spPr>
                </c15:leaderLines>
              </c:ext>
            </c:extLst>
          </c:dLbls>
          <c:cat>
            <c:strRef>
              <c:f>Feuil1!$B$4:$G$4</c:f>
              <c:strCache>
                <c:ptCount val="6"/>
                <c:pt idx="0">
                  <c:v>Début CP</c:v>
                </c:pt>
                <c:pt idx="1">
                  <c:v>Fin CP</c:v>
                </c:pt>
                <c:pt idx="2">
                  <c:v>Fin CE1</c:v>
                </c:pt>
                <c:pt idx="3">
                  <c:v>Fin CE2</c:v>
                </c:pt>
                <c:pt idx="4">
                  <c:v>Fin CM1</c:v>
                </c:pt>
                <c:pt idx="5">
                  <c:v>Fin CM2</c:v>
                </c:pt>
              </c:strCache>
            </c:strRef>
          </c:cat>
          <c:val>
            <c:numRef>
              <c:f>Feuil1!$B$44:$G$44</c:f>
              <c:numCache>
                <c:formatCode>General</c:formatCode>
                <c:ptCount val="6"/>
                <c:pt idx="1">
                  <c:v>35.5</c:v>
                </c:pt>
                <c:pt idx="2">
                  <c:v>77.5</c:v>
                </c:pt>
                <c:pt idx="3">
                  <c:v>103.5</c:v>
                </c:pt>
                <c:pt idx="4">
                  <c:v>120.5</c:v>
                </c:pt>
                <c:pt idx="5">
                  <c:v>141.5</c:v>
                </c:pt>
              </c:numCache>
            </c:numRef>
          </c:val>
          <c:smooth val="0"/>
          <c:extLst>
            <c:ext xmlns:c16="http://schemas.microsoft.com/office/drawing/2014/chart" uri="{C3380CC4-5D6E-409C-BE32-E72D297353CC}">
              <c16:uniqueId val="{00000001-499A-4DA3-8238-2958CAA3E4C5}"/>
            </c:ext>
          </c:extLst>
        </c:ser>
        <c:ser>
          <c:idx val="3"/>
          <c:order val="3"/>
          <c:tx>
            <c:strRef>
              <c:f>Feuil1!$A$45</c:f>
              <c:strCache>
                <c:ptCount val="1"/>
                <c:pt idx="0">
                  <c:v>75</c:v>
                </c:pt>
              </c:strCache>
            </c:strRef>
          </c:tx>
          <c:spPr>
            <a:ln w="19050" cap="rnd" cmpd="sng" algn="ctr">
              <a:solidFill>
                <a:schemeClr val="accent4">
                  <a:shade val="95000"/>
                  <a:satMod val="105000"/>
                </a:schemeClr>
              </a:solidFill>
              <a:round/>
            </a:ln>
            <a:effectLst/>
          </c:spPr>
          <c:marker>
            <c:symbol val="circle"/>
            <c:size val="17"/>
            <c:spPr>
              <a:solidFill>
                <a:schemeClr val="lt1"/>
              </a:solidFill>
              <a:ln>
                <a:noFill/>
              </a:ln>
              <a:effectLst/>
            </c:spPr>
          </c:marker>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accent4"/>
                    </a:solidFill>
                    <a:latin typeface="+mn-lt"/>
                    <a:ea typeface="+mn-ea"/>
                    <a:cs typeface="+mn-cs"/>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35000"/>
                          <a:lumOff val="65000"/>
                        </a:schemeClr>
                      </a:solidFill>
                    </a:ln>
                    <a:effectLst/>
                  </c:spPr>
                </c15:leaderLines>
              </c:ext>
            </c:extLst>
          </c:dLbls>
          <c:val>
            <c:numRef>
              <c:f>Feuil1!$B$45:$G$45</c:f>
              <c:numCache>
                <c:formatCode>General</c:formatCode>
                <c:ptCount val="6"/>
                <c:pt idx="1">
                  <c:v>52</c:v>
                </c:pt>
                <c:pt idx="2">
                  <c:v>103</c:v>
                </c:pt>
                <c:pt idx="3">
                  <c:v>132</c:v>
                </c:pt>
                <c:pt idx="4">
                  <c:v>151</c:v>
                </c:pt>
                <c:pt idx="5">
                  <c:v>168.5</c:v>
                </c:pt>
              </c:numCache>
            </c:numRef>
          </c:val>
          <c:smooth val="0"/>
          <c:extLst>
            <c:ext xmlns:c16="http://schemas.microsoft.com/office/drawing/2014/chart" uri="{C3380CC4-5D6E-409C-BE32-E72D297353CC}">
              <c16:uniqueId val="{00000002-499A-4DA3-8238-2958CAA3E4C5}"/>
            </c:ext>
          </c:extLst>
        </c:ser>
        <c:dLbls>
          <c:dLblPos val="ctr"/>
          <c:showLegendKey val="0"/>
          <c:showVal val="1"/>
          <c:showCatName val="0"/>
          <c:showSerName val="0"/>
          <c:showPercent val="0"/>
          <c:showBubbleSize val="0"/>
        </c:dLbls>
        <c:marker val="1"/>
        <c:smooth val="0"/>
        <c:axId val="483588752"/>
        <c:axId val="483589392"/>
        <c:extLst>
          <c:ext xmlns:c15="http://schemas.microsoft.com/office/drawing/2012/chart" uri="{02D57815-91ED-43cb-92C2-25804820EDAC}">
            <c15:filteredLineSeries>
              <c15:ser>
                <c:idx val="0"/>
                <c:order val="0"/>
                <c:tx>
                  <c:strRef>
                    <c:extLst>
                      <c:ext uri="{02D57815-91ED-43cb-92C2-25804820EDAC}">
                        <c15:formulaRef>
                          <c15:sqref>Feuil1!$A$8</c15:sqref>
                        </c15:formulaRef>
                      </c:ext>
                    </c:extLst>
                    <c:strCache>
                      <c:ptCount val="1"/>
                      <c:pt idx="0">
                        <c:v>10</c:v>
                      </c:pt>
                    </c:strCache>
                  </c:strRef>
                </c:tx>
                <c:spPr>
                  <a:ln w="19050" cap="rnd" cmpd="sng" algn="ctr">
                    <a:solidFill>
                      <a:schemeClr val="accent1">
                        <a:shade val="95000"/>
                        <a:satMod val="105000"/>
                      </a:schemeClr>
                    </a:solidFill>
                    <a:round/>
                  </a:ln>
                  <a:effectLst/>
                </c:spPr>
                <c:marker>
                  <c:symbol val="circle"/>
                  <c:size val="17"/>
                  <c:spPr>
                    <a:solidFill>
                      <a:schemeClr val="lt1"/>
                    </a:solidFill>
                    <a:ln>
                      <a:noFill/>
                    </a:ln>
                    <a:effectLst/>
                  </c:spPr>
                </c:marker>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accent1"/>
                          </a:solidFill>
                          <a:latin typeface="+mn-lt"/>
                          <a:ea typeface="+mn-ea"/>
                          <a:cs typeface="+mn-cs"/>
                        </a:defRPr>
                      </a:pPr>
                      <a:endParaRPr lang="fr-FR"/>
                    </a:p>
                  </c:txPr>
                  <c:dLblPos val="ctr"/>
                  <c:showLegendKey val="0"/>
                  <c:showVal val="1"/>
                  <c:showCatName val="0"/>
                  <c:showSerName val="0"/>
                  <c:showPercent val="0"/>
                  <c:showBubbleSize val="0"/>
                  <c:showLeaderLines val="0"/>
                  <c:extLst>
                    <c:ext uri="{CE6537A1-D6FC-4f65-9D91-7224C49458BB}">
                      <c15:showLeaderLines val="1"/>
                      <c15:leaderLines>
                        <c:spPr>
                          <a:ln w="9525">
                            <a:solidFill>
                              <a:schemeClr val="dk1">
                                <a:lumMod val="35000"/>
                                <a:lumOff val="65000"/>
                              </a:schemeClr>
                            </a:solidFill>
                          </a:ln>
                          <a:effectLst/>
                        </c:spPr>
                      </c15:leaderLines>
                    </c:ext>
                  </c:extLst>
                </c:dLbls>
                <c:cat>
                  <c:strRef>
                    <c:extLst>
                      <c:ext uri="{02D57815-91ED-43cb-92C2-25804820EDAC}">
                        <c15:formulaRef>
                          <c15:sqref>Feuil1!$B$4:$G$4</c15:sqref>
                        </c15:formulaRef>
                      </c:ext>
                    </c:extLst>
                    <c:strCache>
                      <c:ptCount val="6"/>
                      <c:pt idx="0">
                        <c:v>Début CP</c:v>
                      </c:pt>
                      <c:pt idx="1">
                        <c:v>Fin CP</c:v>
                      </c:pt>
                      <c:pt idx="2">
                        <c:v>Fin CE1</c:v>
                      </c:pt>
                      <c:pt idx="3">
                        <c:v>Fin CE2</c:v>
                      </c:pt>
                      <c:pt idx="4">
                        <c:v>Fin CM1</c:v>
                      </c:pt>
                      <c:pt idx="5">
                        <c:v>Fin CM2</c:v>
                      </c:pt>
                    </c:strCache>
                  </c:strRef>
                </c:cat>
                <c:val>
                  <c:numRef>
                    <c:extLst>
                      <c:ext uri="{02D57815-91ED-43cb-92C2-25804820EDAC}">
                        <c15:formulaRef>
                          <c15:sqref>Feuil1!$B$42:$G$42</c15:sqref>
                        </c15:formulaRef>
                      </c:ext>
                    </c:extLst>
                    <c:numCache>
                      <c:formatCode>General</c:formatCode>
                      <c:ptCount val="6"/>
                      <c:pt idx="1">
                        <c:v>9.1</c:v>
                      </c:pt>
                      <c:pt idx="2">
                        <c:v>42.7</c:v>
                      </c:pt>
                      <c:pt idx="3">
                        <c:v>59.5</c:v>
                      </c:pt>
                      <c:pt idx="4">
                        <c:v>77.150000000000006</c:v>
                      </c:pt>
                      <c:pt idx="5">
                        <c:v>93.6</c:v>
                      </c:pt>
                    </c:numCache>
                  </c:numRef>
                </c:val>
                <c:smooth val="0"/>
                <c:extLst>
                  <c:ext xmlns:c16="http://schemas.microsoft.com/office/drawing/2014/chart" uri="{C3380CC4-5D6E-409C-BE32-E72D297353CC}">
                    <c16:uniqueId val="{00000003-499A-4DA3-8238-2958CAA3E4C5}"/>
                  </c:ext>
                </c:extLst>
              </c15:ser>
            </c15:filteredLineSeries>
            <c15:filteredLineSeries>
              <c15:ser>
                <c:idx val="4"/>
                <c:order val="4"/>
                <c:tx>
                  <c:strRef>
                    <c:extLst xmlns:c15="http://schemas.microsoft.com/office/drawing/2012/chart">
                      <c:ext xmlns:c15="http://schemas.microsoft.com/office/drawing/2012/chart" uri="{02D57815-91ED-43cb-92C2-25804820EDAC}">
                        <c15:formulaRef>
                          <c15:sqref>Feuil1!$A$12</c15:sqref>
                        </c15:formulaRef>
                      </c:ext>
                    </c:extLst>
                    <c:strCache>
                      <c:ptCount val="1"/>
                      <c:pt idx="0">
                        <c:v>90</c:v>
                      </c:pt>
                    </c:strCache>
                  </c:strRef>
                </c:tx>
                <c:spPr>
                  <a:ln w="19050" cap="rnd" cmpd="sng" algn="ctr">
                    <a:solidFill>
                      <a:schemeClr val="accent5">
                        <a:shade val="95000"/>
                        <a:satMod val="105000"/>
                      </a:schemeClr>
                    </a:solidFill>
                    <a:round/>
                  </a:ln>
                  <a:effectLst/>
                </c:spPr>
                <c:marker>
                  <c:symbol val="circle"/>
                  <c:size val="17"/>
                  <c:spPr>
                    <a:solidFill>
                      <a:schemeClr val="lt1"/>
                    </a:solidFill>
                    <a:ln>
                      <a:noFill/>
                    </a:ln>
                    <a:effectLst/>
                  </c:spPr>
                </c:marker>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accent5"/>
                          </a:solidFill>
                          <a:latin typeface="+mn-lt"/>
                          <a:ea typeface="+mn-ea"/>
                          <a:cs typeface="+mn-cs"/>
                        </a:defRPr>
                      </a:pPr>
                      <a:endParaRPr lang="fr-FR"/>
                    </a:p>
                  </c:txPr>
                  <c:dLblPos val="ctr"/>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a:solidFill>
                              <a:schemeClr val="dk1">
                                <a:lumMod val="35000"/>
                                <a:lumOff val="65000"/>
                              </a:schemeClr>
                            </a:solidFill>
                          </a:ln>
                          <a:effectLst/>
                        </c:spPr>
                      </c15:leaderLines>
                    </c:ext>
                  </c:extLst>
                </c:dLbls>
                <c:val>
                  <c:numRef>
                    <c:extLst xmlns:c15="http://schemas.microsoft.com/office/drawing/2012/chart">
                      <c:ext xmlns:c15="http://schemas.microsoft.com/office/drawing/2012/chart" uri="{02D57815-91ED-43cb-92C2-25804820EDAC}">
                        <c15:formulaRef>
                          <c15:sqref>Feuil1!$B$46:$G$46</c15:sqref>
                        </c15:formulaRef>
                      </c:ext>
                    </c:extLst>
                    <c:numCache>
                      <c:formatCode>General</c:formatCode>
                      <c:ptCount val="6"/>
                      <c:pt idx="1">
                        <c:v>67.900000000000006</c:v>
                      </c:pt>
                      <c:pt idx="2">
                        <c:v>133.6</c:v>
                      </c:pt>
                      <c:pt idx="3">
                        <c:v>154</c:v>
                      </c:pt>
                      <c:pt idx="4">
                        <c:v>174.5</c:v>
                      </c:pt>
                      <c:pt idx="5">
                        <c:v>190.4</c:v>
                      </c:pt>
                    </c:numCache>
                  </c:numRef>
                </c:val>
                <c:smooth val="0"/>
                <c:extLst xmlns:c15="http://schemas.microsoft.com/office/drawing/2012/chart">
                  <c:ext xmlns:c16="http://schemas.microsoft.com/office/drawing/2014/chart" uri="{C3380CC4-5D6E-409C-BE32-E72D297353CC}">
                    <c16:uniqueId val="{00000004-499A-4DA3-8238-2958CAA3E4C5}"/>
                  </c:ext>
                </c:extLst>
              </c15:ser>
            </c15:filteredLineSeries>
          </c:ext>
        </c:extLst>
      </c:lineChart>
      <c:catAx>
        <c:axId val="483588752"/>
        <c:scaling>
          <c:orientation val="minMax"/>
        </c:scaling>
        <c:delete val="0"/>
        <c:axPos val="b"/>
        <c:numFmt formatCode="General"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dk1">
                    <a:lumMod val="65000"/>
                    <a:lumOff val="35000"/>
                  </a:schemeClr>
                </a:solidFill>
                <a:latin typeface="+mn-lt"/>
                <a:ea typeface="+mn-ea"/>
                <a:cs typeface="+mn-cs"/>
              </a:defRPr>
            </a:pPr>
            <a:endParaRPr lang="fr-FR"/>
          </a:p>
        </c:txPr>
        <c:crossAx val="483589392"/>
        <c:crosses val="autoZero"/>
        <c:auto val="1"/>
        <c:lblAlgn val="ctr"/>
        <c:lblOffset val="100"/>
        <c:noMultiLvlLbl val="0"/>
      </c:catAx>
      <c:valAx>
        <c:axId val="483589392"/>
        <c:scaling>
          <c:orientation val="minMax"/>
          <c:max val="200"/>
        </c:scaling>
        <c:delete val="1"/>
        <c:axPos val="l"/>
        <c:numFmt formatCode="General" sourceLinked="1"/>
        <c:majorTickMark val="none"/>
        <c:minorTickMark val="none"/>
        <c:tickLblPos val="nextTo"/>
        <c:crossAx val="483588752"/>
        <c:crosses val="autoZero"/>
        <c:crossBetween val="between"/>
      </c:valAx>
      <c:spPr>
        <a:noFill/>
        <a:ln>
          <a:noFill/>
        </a:ln>
        <a:effectLst/>
      </c:spPr>
    </c:plotArea>
    <c:legend>
      <c:legendPos val="b"/>
      <c:layout>
        <c:manualLayout>
          <c:xMode val="edge"/>
          <c:yMode val="edge"/>
          <c:x val="0.34076927283128072"/>
          <c:y val="0.91871330390059625"/>
          <c:w val="0.348631486853617"/>
          <c:h val="8.1286583026615164E-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dk1">
                  <a:lumMod val="65000"/>
                  <a:lumOff val="35000"/>
                </a:schemeClr>
              </a:solidFill>
              <a:latin typeface="+mn-lt"/>
              <a:ea typeface="+mn-ea"/>
              <a:cs typeface="+mn-cs"/>
            </a:defRPr>
          </a:pPr>
          <a:endParaRPr lang="fr-F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lt1"/>
    </a:solidFill>
    <a:ln w="9525" cap="flat" cmpd="sng" algn="ctr">
      <a:solidFill>
        <a:schemeClr val="dk1">
          <a:lumMod val="15000"/>
          <a:lumOff val="85000"/>
        </a:schemeClr>
      </a:solidFill>
      <a:round/>
    </a:ln>
    <a:effectLst/>
  </c:spPr>
  <c:txPr>
    <a:bodyPr/>
    <a:lstStyle/>
    <a:p>
      <a:pPr>
        <a:defRPr/>
      </a:pPr>
      <a:endParaRPr lang="fr-FR"/>
    </a:p>
  </c:txPr>
  <c:externalData r:id="rId3">
    <c:autoUpdate val="0"/>
  </c:externalData>
  <c:userShapes r:id="rId4"/>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915" b="0" i="0" u="none" strike="noStrike" kern="1200" cap="all" spc="0" baseline="0">
                <a:gradFill>
                  <a:gsLst>
                    <a:gs pos="0">
                      <a:schemeClr val="dk1">
                        <a:lumMod val="50000"/>
                        <a:lumOff val="50000"/>
                      </a:schemeClr>
                    </a:gs>
                    <a:gs pos="100000">
                      <a:schemeClr val="dk1">
                        <a:lumMod val="85000"/>
                        <a:lumOff val="15000"/>
                      </a:schemeClr>
                    </a:gs>
                  </a:gsLst>
                  <a:lin ang="5400000" scaled="0"/>
                </a:gradFill>
                <a:latin typeface="+mn-lt"/>
                <a:ea typeface="+mn-ea"/>
                <a:cs typeface="+mn-cs"/>
              </a:defRPr>
            </a:pPr>
            <a:r>
              <a:rPr lang="fr-FR"/>
              <a:t>Fluence de lecture de texte</a:t>
            </a:r>
          </a:p>
        </c:rich>
      </c:tx>
      <c:overlay val="0"/>
      <c:spPr>
        <a:noFill/>
        <a:ln>
          <a:noFill/>
        </a:ln>
        <a:effectLst/>
      </c:spPr>
      <c:txPr>
        <a:bodyPr rot="0" spcFirstLastPara="1" vertOverflow="ellipsis" vert="horz" wrap="square" anchor="ctr" anchorCtr="1"/>
        <a:lstStyle/>
        <a:p>
          <a:pPr>
            <a:defRPr sz="1915" b="0" i="0" u="none" strike="noStrike" kern="1200" cap="all" spc="0" baseline="0">
              <a:gradFill>
                <a:gsLst>
                  <a:gs pos="0">
                    <a:schemeClr val="dk1">
                      <a:lumMod val="50000"/>
                      <a:lumOff val="50000"/>
                    </a:schemeClr>
                  </a:gs>
                  <a:gs pos="100000">
                    <a:schemeClr val="dk1">
                      <a:lumMod val="85000"/>
                      <a:lumOff val="15000"/>
                    </a:schemeClr>
                  </a:gs>
                </a:gsLst>
                <a:lin ang="5400000" scaled="0"/>
              </a:gradFill>
              <a:latin typeface="+mn-lt"/>
              <a:ea typeface="+mn-ea"/>
              <a:cs typeface="+mn-cs"/>
            </a:defRPr>
          </a:pPr>
          <a:endParaRPr lang="fr-FR"/>
        </a:p>
      </c:txPr>
    </c:title>
    <c:autoTitleDeleted val="0"/>
    <c:plotArea>
      <c:layout/>
      <c:lineChart>
        <c:grouping val="standard"/>
        <c:varyColors val="0"/>
        <c:ser>
          <c:idx val="0"/>
          <c:order val="0"/>
          <c:tx>
            <c:strRef>
              <c:f>Graphiques!$A$12</c:f>
              <c:strCache>
                <c:ptCount val="1"/>
                <c:pt idx="0">
                  <c:v>M Petit</c:v>
                </c:pt>
              </c:strCache>
            </c:strRef>
          </c:tx>
          <c:spPr>
            <a:ln w="19050" cap="rnd" cmpd="sng" algn="ctr">
              <a:solidFill>
                <a:schemeClr val="accent1">
                  <a:shade val="95000"/>
                  <a:satMod val="105000"/>
                </a:schemeClr>
              </a:solidFill>
              <a:round/>
            </a:ln>
            <a:effectLst/>
          </c:spPr>
          <c:marker>
            <c:symbol val="circle"/>
            <c:size val="17"/>
            <c:spPr>
              <a:solidFill>
                <a:schemeClr val="lt1"/>
              </a:solidFill>
              <a:ln>
                <a:noFill/>
              </a:ln>
              <a:effectLst/>
            </c:spPr>
          </c:marker>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accent1"/>
                    </a:solidFill>
                    <a:latin typeface="+mn-lt"/>
                    <a:ea typeface="+mn-ea"/>
                    <a:cs typeface="+mn-cs"/>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35000"/>
                          <a:lumOff val="65000"/>
                        </a:schemeClr>
                      </a:solidFill>
                    </a:ln>
                    <a:effectLst/>
                  </c:spPr>
                </c15:leaderLines>
              </c:ext>
            </c:extLst>
          </c:dLbls>
          <c:cat>
            <c:strRef>
              <c:f>Graphiques!$B$11:$G$11</c:f>
              <c:strCache>
                <c:ptCount val="6"/>
                <c:pt idx="0">
                  <c:v>T1 début CP</c:v>
                </c:pt>
                <c:pt idx="1">
                  <c:v>T2 fin CP</c:v>
                </c:pt>
                <c:pt idx="2">
                  <c:v>T4 fin CE1</c:v>
                </c:pt>
                <c:pt idx="3">
                  <c:v>T5 fin CE2</c:v>
                </c:pt>
                <c:pt idx="4">
                  <c:v>T6 fin CM1</c:v>
                </c:pt>
                <c:pt idx="5">
                  <c:v>T7 fin CM2</c:v>
                </c:pt>
              </c:strCache>
            </c:strRef>
          </c:cat>
          <c:val>
            <c:numRef>
              <c:f>Graphiques!$B$12:$G$12</c:f>
              <c:numCache>
                <c:formatCode>General</c:formatCode>
                <c:ptCount val="6"/>
                <c:pt idx="1">
                  <c:v>38.5</c:v>
                </c:pt>
                <c:pt idx="2">
                  <c:v>86.95</c:v>
                </c:pt>
              </c:numCache>
            </c:numRef>
          </c:val>
          <c:smooth val="0"/>
          <c:extLst>
            <c:ext xmlns:c16="http://schemas.microsoft.com/office/drawing/2014/chart" uri="{C3380CC4-5D6E-409C-BE32-E72D297353CC}">
              <c16:uniqueId val="{00000000-6640-49DC-B17C-0EC53CD556C2}"/>
            </c:ext>
          </c:extLst>
        </c:ser>
        <c:ser>
          <c:idx val="1"/>
          <c:order val="1"/>
          <c:tx>
            <c:strRef>
              <c:f>Graphiques!$A$13</c:f>
              <c:strCache>
                <c:ptCount val="1"/>
                <c:pt idx="0">
                  <c:v>George</c:v>
                </c:pt>
              </c:strCache>
            </c:strRef>
          </c:tx>
          <c:spPr>
            <a:ln w="19050" cap="rnd" cmpd="sng" algn="ctr">
              <a:solidFill>
                <a:schemeClr val="accent2">
                  <a:shade val="95000"/>
                  <a:satMod val="105000"/>
                </a:schemeClr>
              </a:solidFill>
              <a:round/>
            </a:ln>
            <a:effectLst/>
          </c:spPr>
          <c:marker>
            <c:symbol val="circle"/>
            <c:size val="17"/>
            <c:spPr>
              <a:solidFill>
                <a:schemeClr val="lt1"/>
              </a:solidFill>
              <a:ln>
                <a:noFill/>
              </a:ln>
              <a:effectLst/>
            </c:spPr>
          </c:marker>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accent2"/>
                    </a:solidFill>
                    <a:latin typeface="+mn-lt"/>
                    <a:ea typeface="+mn-ea"/>
                    <a:cs typeface="+mn-cs"/>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35000"/>
                          <a:lumOff val="65000"/>
                        </a:schemeClr>
                      </a:solidFill>
                    </a:ln>
                    <a:effectLst/>
                  </c:spPr>
                </c15:leaderLines>
              </c:ext>
            </c:extLst>
          </c:dLbls>
          <c:cat>
            <c:strRef>
              <c:f>Graphiques!$B$11:$G$11</c:f>
              <c:strCache>
                <c:ptCount val="6"/>
                <c:pt idx="0">
                  <c:v>T1 début CP</c:v>
                </c:pt>
                <c:pt idx="1">
                  <c:v>T2 fin CP</c:v>
                </c:pt>
                <c:pt idx="2">
                  <c:v>T4 fin CE1</c:v>
                </c:pt>
                <c:pt idx="3">
                  <c:v>T5 fin CE2</c:v>
                </c:pt>
                <c:pt idx="4">
                  <c:v>T6 fin CM1</c:v>
                </c:pt>
                <c:pt idx="5">
                  <c:v>T7 fin CM2</c:v>
                </c:pt>
              </c:strCache>
            </c:strRef>
          </c:cat>
          <c:val>
            <c:numRef>
              <c:f>Graphiques!$B$13:$G$13</c:f>
              <c:numCache>
                <c:formatCode>General</c:formatCode>
                <c:ptCount val="6"/>
                <c:pt idx="2">
                  <c:v>78.75</c:v>
                </c:pt>
                <c:pt idx="3">
                  <c:v>101.69</c:v>
                </c:pt>
              </c:numCache>
            </c:numRef>
          </c:val>
          <c:smooth val="0"/>
          <c:extLst>
            <c:ext xmlns:c16="http://schemas.microsoft.com/office/drawing/2014/chart" uri="{C3380CC4-5D6E-409C-BE32-E72D297353CC}">
              <c16:uniqueId val="{00000001-6640-49DC-B17C-0EC53CD556C2}"/>
            </c:ext>
          </c:extLst>
        </c:ser>
        <c:ser>
          <c:idx val="2"/>
          <c:order val="2"/>
          <c:tx>
            <c:strRef>
              <c:f>Graphiques!$A$14</c:f>
              <c:strCache>
                <c:ptCount val="1"/>
                <c:pt idx="0">
                  <c:v>Maitresse</c:v>
                </c:pt>
              </c:strCache>
            </c:strRef>
          </c:tx>
          <c:spPr>
            <a:ln w="19050" cap="rnd" cmpd="sng" algn="ctr">
              <a:solidFill>
                <a:schemeClr val="accent3">
                  <a:shade val="95000"/>
                  <a:satMod val="105000"/>
                </a:schemeClr>
              </a:solidFill>
              <a:round/>
            </a:ln>
            <a:effectLst/>
          </c:spPr>
          <c:marker>
            <c:symbol val="circle"/>
            <c:size val="17"/>
            <c:spPr>
              <a:solidFill>
                <a:schemeClr val="lt1"/>
              </a:solidFill>
              <a:ln>
                <a:noFill/>
              </a:ln>
              <a:effectLst/>
            </c:spPr>
          </c:marker>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accent3"/>
                    </a:solidFill>
                    <a:latin typeface="+mn-lt"/>
                    <a:ea typeface="+mn-ea"/>
                    <a:cs typeface="+mn-cs"/>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35000"/>
                          <a:lumOff val="65000"/>
                        </a:schemeClr>
                      </a:solidFill>
                    </a:ln>
                    <a:effectLst/>
                  </c:spPr>
                </c15:leaderLines>
              </c:ext>
            </c:extLst>
          </c:dLbls>
          <c:cat>
            <c:strRef>
              <c:f>Graphiques!$B$11:$G$11</c:f>
              <c:strCache>
                <c:ptCount val="6"/>
                <c:pt idx="0">
                  <c:v>T1 début CP</c:v>
                </c:pt>
                <c:pt idx="1">
                  <c:v>T2 fin CP</c:v>
                </c:pt>
                <c:pt idx="2">
                  <c:v>T4 fin CE1</c:v>
                </c:pt>
                <c:pt idx="3">
                  <c:v>T5 fin CE2</c:v>
                </c:pt>
                <c:pt idx="4">
                  <c:v>T6 fin CM1</c:v>
                </c:pt>
                <c:pt idx="5">
                  <c:v>T7 fin CM2</c:v>
                </c:pt>
              </c:strCache>
            </c:strRef>
          </c:cat>
          <c:val>
            <c:numRef>
              <c:f>Graphiques!$B$14:$G$14</c:f>
              <c:numCache>
                <c:formatCode>General</c:formatCode>
                <c:ptCount val="6"/>
                <c:pt idx="3">
                  <c:v>109.79</c:v>
                </c:pt>
                <c:pt idx="4">
                  <c:v>130.1</c:v>
                </c:pt>
                <c:pt idx="5">
                  <c:v>148.5</c:v>
                </c:pt>
              </c:numCache>
            </c:numRef>
          </c:val>
          <c:smooth val="0"/>
          <c:extLst>
            <c:ext xmlns:c16="http://schemas.microsoft.com/office/drawing/2014/chart" uri="{C3380CC4-5D6E-409C-BE32-E72D297353CC}">
              <c16:uniqueId val="{00000002-6640-49DC-B17C-0EC53CD556C2}"/>
            </c:ext>
          </c:extLst>
        </c:ser>
        <c:ser>
          <c:idx val="3"/>
          <c:order val="3"/>
          <c:tx>
            <c:strRef>
              <c:f>Graphiques!$A$15</c:f>
              <c:strCache>
                <c:ptCount val="1"/>
                <c:pt idx="0">
                  <c:v>Bébé phoque</c:v>
                </c:pt>
              </c:strCache>
            </c:strRef>
          </c:tx>
          <c:spPr>
            <a:ln w="19050" cap="rnd" cmpd="sng" algn="ctr">
              <a:solidFill>
                <a:schemeClr val="accent4">
                  <a:shade val="95000"/>
                  <a:satMod val="105000"/>
                </a:schemeClr>
              </a:solidFill>
              <a:round/>
            </a:ln>
            <a:effectLst/>
          </c:spPr>
          <c:marker>
            <c:symbol val="circle"/>
            <c:size val="17"/>
            <c:spPr>
              <a:solidFill>
                <a:schemeClr val="lt1"/>
              </a:solidFill>
              <a:ln>
                <a:noFill/>
              </a:ln>
              <a:effectLst/>
            </c:spPr>
          </c:marker>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accent4"/>
                    </a:solidFill>
                    <a:latin typeface="+mn-lt"/>
                    <a:ea typeface="+mn-ea"/>
                    <a:cs typeface="+mn-cs"/>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35000"/>
                          <a:lumOff val="65000"/>
                        </a:schemeClr>
                      </a:solidFill>
                    </a:ln>
                    <a:effectLst/>
                  </c:spPr>
                </c15:leaderLines>
              </c:ext>
            </c:extLst>
          </c:dLbls>
          <c:cat>
            <c:strRef>
              <c:f>Graphiques!$B$11:$G$11</c:f>
              <c:strCache>
                <c:ptCount val="6"/>
                <c:pt idx="0">
                  <c:v>T1 début CP</c:v>
                </c:pt>
                <c:pt idx="1">
                  <c:v>T2 fin CP</c:v>
                </c:pt>
                <c:pt idx="2">
                  <c:v>T4 fin CE1</c:v>
                </c:pt>
                <c:pt idx="3">
                  <c:v>T5 fin CE2</c:v>
                </c:pt>
                <c:pt idx="4">
                  <c:v>T6 fin CM1</c:v>
                </c:pt>
                <c:pt idx="5">
                  <c:v>T7 fin CM2</c:v>
                </c:pt>
              </c:strCache>
            </c:strRef>
          </c:cat>
          <c:val>
            <c:numRef>
              <c:f>Graphiques!$B$15:$G$15</c:f>
              <c:numCache>
                <c:formatCode>General</c:formatCode>
                <c:ptCount val="6"/>
                <c:pt idx="4">
                  <c:v>117.73</c:v>
                </c:pt>
                <c:pt idx="5">
                  <c:v>135.61000000000001</c:v>
                </c:pt>
              </c:numCache>
            </c:numRef>
          </c:val>
          <c:smooth val="0"/>
          <c:extLst>
            <c:ext xmlns:c16="http://schemas.microsoft.com/office/drawing/2014/chart" uri="{C3380CC4-5D6E-409C-BE32-E72D297353CC}">
              <c16:uniqueId val="{00000003-6640-49DC-B17C-0EC53CD556C2}"/>
            </c:ext>
          </c:extLst>
        </c:ser>
        <c:dLbls>
          <c:dLblPos val="ctr"/>
          <c:showLegendKey val="0"/>
          <c:showVal val="1"/>
          <c:showCatName val="0"/>
          <c:showSerName val="0"/>
          <c:showPercent val="0"/>
          <c:showBubbleSize val="0"/>
        </c:dLbls>
        <c:marker val="1"/>
        <c:smooth val="0"/>
        <c:axId val="450346752"/>
        <c:axId val="450346424"/>
      </c:lineChart>
      <c:catAx>
        <c:axId val="450346752"/>
        <c:scaling>
          <c:orientation val="minMax"/>
        </c:scaling>
        <c:delete val="0"/>
        <c:axPos val="b"/>
        <c:numFmt formatCode="General"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1330" b="0" i="0" u="none" strike="noStrike" kern="1200" baseline="0">
                <a:solidFill>
                  <a:schemeClr val="dk1">
                    <a:lumMod val="65000"/>
                    <a:lumOff val="35000"/>
                  </a:schemeClr>
                </a:solidFill>
                <a:latin typeface="+mn-lt"/>
                <a:ea typeface="+mn-ea"/>
                <a:cs typeface="+mn-cs"/>
              </a:defRPr>
            </a:pPr>
            <a:endParaRPr lang="fr-FR"/>
          </a:p>
        </c:txPr>
        <c:crossAx val="450346424"/>
        <c:crosses val="autoZero"/>
        <c:auto val="1"/>
        <c:lblAlgn val="ctr"/>
        <c:lblOffset val="100"/>
        <c:noMultiLvlLbl val="0"/>
      </c:catAx>
      <c:valAx>
        <c:axId val="450346424"/>
        <c:scaling>
          <c:orientation val="minMax"/>
        </c:scaling>
        <c:delete val="1"/>
        <c:axPos val="l"/>
        <c:numFmt formatCode="General" sourceLinked="1"/>
        <c:majorTickMark val="none"/>
        <c:minorTickMark val="none"/>
        <c:tickLblPos val="nextTo"/>
        <c:crossAx val="45034675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dk1">
                  <a:lumMod val="65000"/>
                  <a:lumOff val="35000"/>
                </a:schemeClr>
              </a:solidFill>
              <a:latin typeface="+mn-lt"/>
              <a:ea typeface="+mn-ea"/>
              <a:cs typeface="+mn-cs"/>
            </a:defRPr>
          </a:pPr>
          <a:endParaRPr lang="fr-FR"/>
        </a:p>
      </c:txPr>
    </c:legend>
    <c:plotVisOnly val="1"/>
    <c:dispBlanksAs val="gap"/>
    <c:showDLblsOverMax val="0"/>
  </c:chart>
  <c:spPr>
    <a:solidFill>
      <a:schemeClr val="lt1"/>
    </a:solidFill>
    <a:ln w="9525" cap="flat" cmpd="sng" algn="ctr">
      <a:solidFill>
        <a:schemeClr val="dk1">
          <a:lumMod val="15000"/>
          <a:lumOff val="85000"/>
        </a:schemeClr>
      </a:solidFill>
      <a:round/>
    </a:ln>
    <a:effectLst/>
  </c:spPr>
  <c:txPr>
    <a:bodyPr/>
    <a:lstStyle/>
    <a:p>
      <a:pPr>
        <a:defRPr/>
      </a:pPr>
      <a:endParaRPr lang="fr-FR"/>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scatterChart>
        <c:scatterStyle val="smoothMarker"/>
        <c:varyColors val="0"/>
        <c:ser>
          <c:idx val="0"/>
          <c:order val="0"/>
          <c:tx>
            <c:strRef>
              <c:f>Feuil1!$B$1</c:f>
              <c:strCache>
                <c:ptCount val="1"/>
                <c:pt idx="0">
                  <c:v>Valeur des Y</c:v>
                </c:pt>
              </c:strCache>
            </c:strRef>
          </c:tx>
          <c:spPr>
            <a:ln w="19050" cap="rnd">
              <a:solidFill>
                <a:srgbClr val="0070C0"/>
              </a:solidFill>
              <a:round/>
            </a:ln>
            <a:effectLst/>
          </c:spPr>
          <c:marker>
            <c:symbol val="circle"/>
            <c:size val="5"/>
            <c:spPr>
              <a:solidFill>
                <a:schemeClr val="accent1"/>
              </a:solidFill>
              <a:ln w="9525">
                <a:solidFill>
                  <a:srgbClr val="0070C0"/>
                </a:solidFill>
              </a:ln>
              <a:effectLst/>
            </c:spPr>
          </c:marker>
          <c:xVal>
            <c:numRef>
              <c:f>Feuil1!$A$2:$A$5</c:f>
              <c:numCache>
                <c:formatCode>General</c:formatCode>
                <c:ptCount val="4"/>
                <c:pt idx="0">
                  <c:v>25</c:v>
                </c:pt>
                <c:pt idx="1">
                  <c:v>35</c:v>
                </c:pt>
                <c:pt idx="2">
                  <c:v>75</c:v>
                </c:pt>
                <c:pt idx="3">
                  <c:v>120</c:v>
                </c:pt>
              </c:numCache>
            </c:numRef>
          </c:xVal>
          <c:yVal>
            <c:numRef>
              <c:f>Feuil1!$B$2:$B$5</c:f>
              <c:numCache>
                <c:formatCode>General</c:formatCode>
                <c:ptCount val="4"/>
                <c:pt idx="0">
                  <c:v>9</c:v>
                </c:pt>
                <c:pt idx="1">
                  <c:v>10</c:v>
                </c:pt>
                <c:pt idx="2">
                  <c:v>17</c:v>
                </c:pt>
                <c:pt idx="3">
                  <c:v>17</c:v>
                </c:pt>
              </c:numCache>
            </c:numRef>
          </c:yVal>
          <c:smooth val="1"/>
          <c:extLst>
            <c:ext xmlns:c16="http://schemas.microsoft.com/office/drawing/2014/chart" uri="{C3380CC4-5D6E-409C-BE32-E72D297353CC}">
              <c16:uniqueId val="{00000000-5299-485A-8887-67C1C7344185}"/>
            </c:ext>
          </c:extLst>
        </c:ser>
        <c:dLbls>
          <c:showLegendKey val="0"/>
          <c:showVal val="0"/>
          <c:showCatName val="0"/>
          <c:showSerName val="0"/>
          <c:showPercent val="0"/>
          <c:showBubbleSize val="0"/>
        </c:dLbls>
        <c:axId val="277266608"/>
        <c:axId val="387490544"/>
      </c:scatterChart>
      <c:valAx>
        <c:axId val="277266608"/>
        <c:scaling>
          <c:orientation val="minMax"/>
          <c:max val="200"/>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crossAx val="387490544"/>
        <c:crosses val="autoZero"/>
        <c:crossBetween val="midCat"/>
        <c:majorUnit val="25"/>
      </c:valAx>
      <c:valAx>
        <c:axId val="387490544"/>
        <c:scaling>
          <c:orientation val="minMax"/>
          <c:max val="3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crossAx val="277266608"/>
        <c:crosses val="autoZero"/>
        <c:crossBetween val="midCat"/>
      </c:valAx>
      <c:spPr>
        <a:noFill/>
        <a:ln>
          <a:noFill/>
        </a:ln>
        <a:effectLst/>
      </c:spPr>
    </c:plotArea>
    <c:plotVisOnly val="1"/>
    <c:dispBlanksAs val="gap"/>
    <c:showDLblsOverMax val="0"/>
  </c:chart>
  <c:spPr>
    <a:noFill/>
    <a:ln>
      <a:noFill/>
    </a:ln>
    <a:effectLst/>
  </c:spPr>
  <c:txPr>
    <a:bodyPr/>
    <a:lstStyle/>
    <a:p>
      <a:pPr>
        <a:defRPr/>
      </a:pPr>
      <a:endParaRPr lang="fr-FR"/>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7"/>
    </mc:Choice>
    <mc:Fallback>
      <c:style val="7"/>
    </mc:Fallback>
  </mc:AlternateContent>
  <c:chart>
    <c:autoTitleDeleted val="1"/>
    <c:plotArea>
      <c:layout/>
      <c:scatterChart>
        <c:scatterStyle val="smoothMarker"/>
        <c:varyColors val="0"/>
        <c:ser>
          <c:idx val="0"/>
          <c:order val="0"/>
          <c:tx>
            <c:strRef>
              <c:f>Feuil1!$B$1</c:f>
              <c:strCache>
                <c:ptCount val="1"/>
                <c:pt idx="0">
                  <c:v>Valeur des Y</c:v>
                </c:pt>
              </c:strCache>
            </c:strRef>
          </c:tx>
          <c:spPr>
            <a:ln w="19050" cap="rnd">
              <a:solidFill>
                <a:srgbClr val="0070C0"/>
              </a:solidFill>
              <a:round/>
            </a:ln>
            <a:effectLst/>
          </c:spPr>
          <c:marker>
            <c:symbol val="circle"/>
            <c:size val="5"/>
            <c:spPr>
              <a:solidFill>
                <a:schemeClr val="accent5"/>
              </a:solidFill>
              <a:ln w="9525">
                <a:solidFill>
                  <a:srgbClr val="0070C0"/>
                </a:solidFill>
              </a:ln>
              <a:effectLst/>
            </c:spPr>
          </c:marker>
          <c:xVal>
            <c:numRef>
              <c:f>Feuil1!$A$2:$A$4</c:f>
              <c:numCache>
                <c:formatCode>General</c:formatCode>
                <c:ptCount val="3"/>
                <c:pt idx="0">
                  <c:v>60</c:v>
                </c:pt>
                <c:pt idx="1">
                  <c:v>110</c:v>
                </c:pt>
                <c:pt idx="2">
                  <c:v>140</c:v>
                </c:pt>
              </c:numCache>
            </c:numRef>
          </c:xVal>
          <c:yVal>
            <c:numRef>
              <c:f>Feuil1!$B$2:$B$4</c:f>
              <c:numCache>
                <c:formatCode>General</c:formatCode>
                <c:ptCount val="3"/>
                <c:pt idx="0">
                  <c:v>9</c:v>
                </c:pt>
                <c:pt idx="1">
                  <c:v>20</c:v>
                </c:pt>
                <c:pt idx="2">
                  <c:v>15</c:v>
                </c:pt>
              </c:numCache>
            </c:numRef>
          </c:yVal>
          <c:smooth val="1"/>
          <c:extLst>
            <c:ext xmlns:c16="http://schemas.microsoft.com/office/drawing/2014/chart" uri="{C3380CC4-5D6E-409C-BE32-E72D297353CC}">
              <c16:uniqueId val="{00000000-700F-405F-AABE-075A8ACF5035}"/>
            </c:ext>
          </c:extLst>
        </c:ser>
        <c:dLbls>
          <c:showLegendKey val="0"/>
          <c:showVal val="0"/>
          <c:showCatName val="0"/>
          <c:showSerName val="0"/>
          <c:showPercent val="0"/>
          <c:showBubbleSize val="0"/>
        </c:dLbls>
        <c:axId val="387491328"/>
        <c:axId val="387491720"/>
      </c:scatterChart>
      <c:valAx>
        <c:axId val="387491328"/>
        <c:scaling>
          <c:orientation val="minMax"/>
          <c:max val="200"/>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crossAx val="387491720"/>
        <c:crosses val="autoZero"/>
        <c:crossBetween val="midCat"/>
        <c:majorUnit val="25"/>
      </c:valAx>
      <c:valAx>
        <c:axId val="387491720"/>
        <c:scaling>
          <c:orientation val="minMax"/>
          <c:max val="3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crossAx val="387491328"/>
        <c:crosses val="autoZero"/>
        <c:crossBetween val="midCat"/>
      </c:valAx>
      <c:spPr>
        <a:noFill/>
        <a:ln>
          <a:noFill/>
        </a:ln>
        <a:effectLst/>
      </c:spPr>
    </c:plotArea>
    <c:plotVisOnly val="1"/>
    <c:dispBlanksAs val="gap"/>
    <c:showDLblsOverMax val="0"/>
  </c:chart>
  <c:spPr>
    <a:noFill/>
    <a:ln>
      <a:noFill/>
    </a:ln>
    <a:effectLst/>
  </c:spPr>
  <c:txPr>
    <a:bodyPr/>
    <a:lstStyle/>
    <a:p>
      <a:pPr>
        <a:defRPr/>
      </a:pPr>
      <a:endParaRPr lang="fr-FR"/>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scatterChart>
        <c:scatterStyle val="smoothMarker"/>
        <c:varyColors val="0"/>
        <c:ser>
          <c:idx val="0"/>
          <c:order val="0"/>
          <c:tx>
            <c:strRef>
              <c:f>Feuil1!$B$1</c:f>
              <c:strCache>
                <c:ptCount val="1"/>
                <c:pt idx="0">
                  <c:v>Valeur des Y</c:v>
                </c:pt>
              </c:strCache>
            </c:strRef>
          </c:tx>
          <c:spPr>
            <a:ln w="19050" cap="rnd">
              <a:solidFill>
                <a:srgbClr val="0070C0"/>
              </a:solidFill>
              <a:round/>
            </a:ln>
            <a:effectLst/>
          </c:spPr>
          <c:marker>
            <c:symbol val="circle"/>
            <c:size val="5"/>
            <c:spPr>
              <a:solidFill>
                <a:schemeClr val="accent1"/>
              </a:solidFill>
              <a:ln w="9525">
                <a:solidFill>
                  <a:srgbClr val="0070C0"/>
                </a:solidFill>
              </a:ln>
              <a:effectLst/>
            </c:spPr>
          </c:marker>
          <c:xVal>
            <c:numRef>
              <c:f>Feuil1!$A$2:$A$5</c:f>
              <c:numCache>
                <c:formatCode>General</c:formatCode>
                <c:ptCount val="4"/>
                <c:pt idx="0">
                  <c:v>35</c:v>
                </c:pt>
                <c:pt idx="1">
                  <c:v>75</c:v>
                </c:pt>
                <c:pt idx="2">
                  <c:v>90</c:v>
                </c:pt>
                <c:pt idx="3">
                  <c:v>120</c:v>
                </c:pt>
              </c:numCache>
            </c:numRef>
          </c:xVal>
          <c:yVal>
            <c:numRef>
              <c:f>Feuil1!$B$2:$B$5</c:f>
              <c:numCache>
                <c:formatCode>General</c:formatCode>
                <c:ptCount val="4"/>
                <c:pt idx="0">
                  <c:v>11</c:v>
                </c:pt>
                <c:pt idx="1">
                  <c:v>11.5</c:v>
                </c:pt>
                <c:pt idx="2">
                  <c:v>19</c:v>
                </c:pt>
                <c:pt idx="3">
                  <c:v>19</c:v>
                </c:pt>
              </c:numCache>
            </c:numRef>
          </c:yVal>
          <c:smooth val="1"/>
          <c:extLst>
            <c:ext xmlns:c16="http://schemas.microsoft.com/office/drawing/2014/chart" uri="{C3380CC4-5D6E-409C-BE32-E72D297353CC}">
              <c16:uniqueId val="{00000000-E987-41D2-81DA-7754DA37A23A}"/>
            </c:ext>
          </c:extLst>
        </c:ser>
        <c:dLbls>
          <c:showLegendKey val="0"/>
          <c:showVal val="0"/>
          <c:showCatName val="0"/>
          <c:showSerName val="0"/>
          <c:showPercent val="0"/>
          <c:showBubbleSize val="0"/>
        </c:dLbls>
        <c:axId val="387492504"/>
        <c:axId val="387492896"/>
      </c:scatterChart>
      <c:valAx>
        <c:axId val="387492504"/>
        <c:scaling>
          <c:orientation val="minMax"/>
          <c:max val="200"/>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crossAx val="387492896"/>
        <c:crosses val="autoZero"/>
        <c:crossBetween val="midCat"/>
        <c:majorUnit val="25"/>
      </c:valAx>
      <c:valAx>
        <c:axId val="387492896"/>
        <c:scaling>
          <c:orientation val="minMax"/>
          <c:max val="3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crossAx val="387492504"/>
        <c:crosses val="autoZero"/>
        <c:crossBetween val="midCat"/>
      </c:valAx>
      <c:spPr>
        <a:noFill/>
        <a:ln>
          <a:noFill/>
        </a:ln>
        <a:effectLst/>
      </c:spPr>
    </c:plotArea>
    <c:plotVisOnly val="1"/>
    <c:dispBlanksAs val="gap"/>
    <c:showDLblsOverMax val="0"/>
  </c:chart>
  <c:spPr>
    <a:noFill/>
    <a:ln>
      <a:noFill/>
    </a:ln>
    <a:effectLst/>
  </c:spPr>
  <c:txPr>
    <a:bodyPr/>
    <a:lstStyle/>
    <a:p>
      <a:pPr>
        <a:defRPr/>
      </a:pPr>
      <a:endParaRPr lang="fr-FR"/>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scatterChart>
        <c:scatterStyle val="smoothMarker"/>
        <c:varyColors val="0"/>
        <c:ser>
          <c:idx val="0"/>
          <c:order val="0"/>
          <c:spPr>
            <a:ln w="19050" cap="rnd">
              <a:solidFill>
                <a:srgbClr val="0070C0"/>
              </a:solidFill>
              <a:round/>
            </a:ln>
            <a:effectLst/>
          </c:spPr>
          <c:marker>
            <c:symbol val="circle"/>
            <c:size val="5"/>
            <c:spPr>
              <a:solidFill>
                <a:schemeClr val="accent1"/>
              </a:solidFill>
              <a:ln w="9525">
                <a:solidFill>
                  <a:srgbClr val="0070C0"/>
                </a:solidFill>
              </a:ln>
              <a:effectLst/>
            </c:spPr>
          </c:marker>
          <c:xVal>
            <c:numRef>
              <c:f>Feuil1!$A$2:$A$5</c:f>
              <c:numCache>
                <c:formatCode>General</c:formatCode>
                <c:ptCount val="4"/>
                <c:pt idx="0">
                  <c:v>90</c:v>
                </c:pt>
                <c:pt idx="1">
                  <c:v>120</c:v>
                </c:pt>
                <c:pt idx="2">
                  <c:v>150</c:v>
                </c:pt>
                <c:pt idx="3">
                  <c:v>180</c:v>
                </c:pt>
              </c:numCache>
            </c:numRef>
          </c:xVal>
          <c:yVal>
            <c:numRef>
              <c:f>Feuil1!$B$2:$B$5</c:f>
              <c:numCache>
                <c:formatCode>General</c:formatCode>
                <c:ptCount val="4"/>
                <c:pt idx="0">
                  <c:v>17</c:v>
                </c:pt>
                <c:pt idx="1">
                  <c:v>18</c:v>
                </c:pt>
                <c:pt idx="2">
                  <c:v>26</c:v>
                </c:pt>
                <c:pt idx="3">
                  <c:v>22</c:v>
                </c:pt>
              </c:numCache>
            </c:numRef>
          </c:yVal>
          <c:smooth val="1"/>
          <c:extLst>
            <c:ext xmlns:c16="http://schemas.microsoft.com/office/drawing/2014/chart" uri="{C3380CC4-5D6E-409C-BE32-E72D297353CC}">
              <c16:uniqueId val="{00000000-DF0B-4349-8B8D-D1F8CDDC07F7}"/>
            </c:ext>
          </c:extLst>
        </c:ser>
        <c:dLbls>
          <c:showLegendKey val="0"/>
          <c:showVal val="0"/>
          <c:showCatName val="0"/>
          <c:showSerName val="0"/>
          <c:showPercent val="0"/>
          <c:showBubbleSize val="0"/>
        </c:dLbls>
        <c:axId val="387493680"/>
        <c:axId val="387494072"/>
      </c:scatterChart>
      <c:valAx>
        <c:axId val="387493680"/>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crossAx val="387494072"/>
        <c:crosses val="autoZero"/>
        <c:crossBetween val="midCat"/>
        <c:majorUnit val="25"/>
      </c:valAx>
      <c:valAx>
        <c:axId val="38749407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crossAx val="387493680"/>
        <c:crosses val="autoZero"/>
        <c:crossBetween val="midCat"/>
      </c:valAx>
      <c:spPr>
        <a:noFill/>
        <a:ln>
          <a:noFill/>
        </a:ln>
        <a:effectLst/>
      </c:spPr>
    </c:plotArea>
    <c:plotVisOnly val="1"/>
    <c:dispBlanksAs val="gap"/>
    <c:showDLblsOverMax val="0"/>
  </c:chart>
  <c:spPr>
    <a:noFill/>
    <a:ln>
      <a:noFill/>
    </a:ln>
    <a:effectLst/>
  </c:spPr>
  <c:txPr>
    <a:bodyPr/>
    <a:lstStyle/>
    <a:p>
      <a:pPr>
        <a:defRPr/>
      </a:pPr>
      <a:endParaRPr lang="fr-FR"/>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withinLinear" id="18">
  <a:schemeClr val="accent5"/>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34">
  <cs:axisTitle>
    <cs:lnRef idx="0"/>
    <cs:fillRef idx="0"/>
    <cs:effectRef idx="0"/>
    <cs:fontRef idx="minor">
      <a:schemeClr val="dk1">
        <a:lumMod val="65000"/>
        <a:lumOff val="35000"/>
      </a:schemeClr>
    </cs:fontRef>
    <cs:defRPr sz="1197" kern="1200"/>
  </cs:axisTitle>
  <cs:category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330" kern="1200"/>
  </cs:categoryAxis>
  <cs:chartArea>
    <cs:lnRef idx="0"/>
    <cs:fillRef idx="0"/>
    <cs:effectRef idx="0"/>
    <cs:fontRef idx="minor">
      <a:schemeClr val="dk1"/>
    </cs:fontRef>
    <cs:spPr>
      <a:solidFill>
        <a:schemeClr val="lt1"/>
      </a:solidFill>
      <a:ln w="9525" cap="flat" cmpd="sng" algn="ctr">
        <a:solidFill>
          <a:schemeClr val="dk1">
            <a:lumMod val="15000"/>
            <a:lumOff val="85000"/>
          </a:schemeClr>
        </a:solidFill>
        <a:round/>
      </a:ln>
    </cs:spPr>
    <cs:defRPr sz="1197" kern="1200"/>
  </cs:chartArea>
  <cs:dataLabel>
    <cs:lnRef idx="0"/>
    <cs:fillRef idx="0"/>
    <cs:effectRef idx="0"/>
    <cs:fontRef idx="minor">
      <cs:styleClr val="auto"/>
    </cs:fontRef>
    <cs:spPr/>
    <cs:defRPr sz="1197" b="1" i="0" u="none" strike="noStrike" kern="1200" baseline="0"/>
  </cs:dataLabel>
  <cs:dataLabelCallout>
    <cs:lnRef idx="0"/>
    <cs:fillRef idx="0"/>
    <cs:effectRef idx="0"/>
    <cs:fontRef idx="minor">
      <a:schemeClr val="dk1">
        <a:lumMod val="65000"/>
        <a:lumOff val="35000"/>
      </a:schemeClr>
    </cs:fontRef>
    <cs:spPr>
      <a:solidFill>
        <a:schemeClr val="lt1"/>
      </a:solidFill>
      <a:ln w="9575">
        <a:solidFill>
          <a:schemeClr val="lt1">
            <a:lumMod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19050" cap="rnd" cmpd="sng" algn="ctr">
        <a:solidFill>
          <a:schemeClr val="phClr">
            <a:shade val="95000"/>
            <a:satMod val="105000"/>
          </a:schemeClr>
        </a:solidFill>
        <a:round/>
      </a:ln>
    </cs:spPr>
  </cs:dataPointLine>
  <cs:dataPointMarker>
    <cs:lnRef idx="0"/>
    <cs:fillRef idx="0"/>
    <cs:effectRef idx="0"/>
    <cs:fontRef idx="minor">
      <a:schemeClr val="dk1"/>
    </cs:fontRef>
    <cs:spPr>
      <a:solidFill>
        <a:schemeClr val="lt1"/>
      </a:solidFill>
    </cs:spPr>
  </cs:dataPointMarker>
  <cs:dataPointMarkerLayout symbol="circle" size="17"/>
  <cs:dataPointWireframe>
    <cs:lnRef idx="0">
      <cs:styleClr val="auto"/>
    </cs:lnRef>
    <cs:fillRef idx="1"/>
    <cs:effectRef idx="0"/>
    <cs:fontRef idx="minor">
      <a:schemeClr val="dk1"/>
    </cs:fontRef>
    <cs:spPr>
      <a:ln w="9525">
        <a:solidFill>
          <a:schemeClr val="phClr"/>
        </a:solidFill>
      </a:ln>
    </cs:spPr>
  </cs:dataPointWireframe>
  <cs:dataTable>
    <cs:lnRef idx="0"/>
    <cs:fillRef idx="0"/>
    <cs:effectRef idx="0"/>
    <cs:fontRef idx="minor">
      <a:schemeClr val="dk1">
        <a:lumMod val="65000"/>
        <a:lumOff val="35000"/>
      </a:schemeClr>
    </cs:fontRef>
    <cs:spPr>
      <a:ln w="9525">
        <a:solidFill>
          <a:schemeClr val="dk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dk1">
            <a:lumMod val="50000"/>
            <a:lumOff val="50000"/>
          </a:schemeClr>
        </a:solidFill>
      </a:ln>
    </cs:spPr>
  </cs:downBar>
  <cs:dropLine>
    <cs:lnRef idx="0"/>
    <cs:fillRef idx="0"/>
    <cs:effectRef idx="0"/>
    <cs:fontRef idx="minor">
      <a:schemeClr val="dk1"/>
    </cs:fontRef>
    <cs:spPr>
      <a:ln w="9525">
        <a:solidFill>
          <a:schemeClr val="dk1">
            <a:lumMod val="35000"/>
            <a:lumOff val="65000"/>
          </a:schemeClr>
        </a:solidFill>
      </a:ln>
    </cs:spPr>
  </cs:dropLine>
  <cs:errorBar>
    <cs:lnRef idx="0"/>
    <cs:fillRef idx="0"/>
    <cs:effectRef idx="0"/>
    <cs:fontRef idx="minor">
      <a:schemeClr val="dk1"/>
    </cs:fontRef>
    <cs:spPr>
      <a:ln w="9525">
        <a:solidFill>
          <a:schemeClr val="dk1">
            <a:lumMod val="50000"/>
            <a:lumOff val="50000"/>
          </a:schemeClr>
        </a:solidFill>
      </a:ln>
    </cs:spPr>
  </cs:errorBar>
  <cs:floor>
    <cs:lnRef idx="0"/>
    <cs:fillRef idx="0"/>
    <cs:effectRef idx="0"/>
    <cs:fontRef idx="minor">
      <a:schemeClr val="dk1"/>
    </cs:fontRef>
  </cs:floor>
  <cs:gridlineMajor>
    <cs:lnRef idx="0"/>
    <cs:fillRef idx="0"/>
    <cs:effectRef idx="0"/>
    <cs:fontRef idx="minor">
      <a:schemeClr val="dk1"/>
    </cs:fontRef>
    <cs:spPr>
      <a:ln>
        <a:solidFill>
          <a:schemeClr val="dk1">
            <a:lumMod val="15000"/>
            <a:lumOff val="85000"/>
          </a:schemeClr>
        </a:solidFill>
      </a:ln>
    </cs:spPr>
  </cs:gridlineMajor>
  <cs:gridlineMinor>
    <cs:lnRef idx="0"/>
    <cs:fillRef idx="0"/>
    <cs:effectRef idx="0"/>
    <cs:fontRef idx="minor">
      <a:schemeClr val="dk1"/>
    </cs:fontRef>
    <cs:spPr>
      <a:ln>
        <a:solidFill>
          <a:schemeClr val="dk1">
            <a:lumMod val="5000"/>
            <a:lumOff val="95000"/>
          </a:schemeClr>
        </a:solidFill>
      </a:ln>
    </cs:spPr>
  </cs:gridlineMinor>
  <cs:hiLoLine>
    <cs:lnRef idx="0"/>
    <cs:fillRef idx="0"/>
    <cs:effectRef idx="0"/>
    <cs:fontRef idx="minor">
      <a:schemeClr val="dk1"/>
    </cs:fontRef>
    <cs:spPr>
      <a:ln w="9525">
        <a:solidFill>
          <a:schemeClr val="dk1">
            <a:lumMod val="35000"/>
            <a:lumOff val="65000"/>
          </a:schemeClr>
        </a:solidFill>
      </a:ln>
    </cs:spPr>
  </cs:hiLoLine>
  <cs:leaderLine>
    <cs:lnRef idx="0"/>
    <cs:fillRef idx="0"/>
    <cs:effectRef idx="0"/>
    <cs:fontRef idx="minor">
      <a:schemeClr val="dk1"/>
    </cs:fontRef>
    <cs:spPr>
      <a:ln w="9525">
        <a:solidFill>
          <a:schemeClr val="dk1">
            <a:lumMod val="35000"/>
            <a:lumOff val="65000"/>
          </a:schemeClr>
        </a:solidFill>
      </a:ln>
    </cs:spPr>
  </cs:leaderLine>
  <cs:legend>
    <cs:lnRef idx="0"/>
    <cs:fillRef idx="0"/>
    <cs:effectRef idx="0"/>
    <cs:fontRef idx="minor">
      <a:schemeClr val="dk1">
        <a:lumMod val="65000"/>
        <a:lumOff val="35000"/>
      </a:schemeClr>
    </cs:fontRef>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197" kern="1200"/>
  </cs:seriesAxis>
  <cs:seriesLine>
    <cs:lnRef idx="0"/>
    <cs:fillRef idx="0"/>
    <cs:effectRef idx="0"/>
    <cs:fontRef idx="minor">
      <a:schemeClr val="dk1"/>
    </cs:fontRef>
    <cs:spPr>
      <a:ln w="9525">
        <a:solidFill>
          <a:schemeClr val="dk1">
            <a:lumMod val="35000"/>
            <a:lumOff val="65000"/>
          </a:schemeClr>
        </a:solidFill>
      </a:ln>
    </cs:spPr>
  </cs:seriesLine>
  <cs:title>
    <cs:lnRef idx="0"/>
    <cs:fillRef idx="0"/>
    <cs:effectRef idx="0"/>
    <cs:fontRef idx="minor">
      <a:schemeClr val="dk1"/>
    </cs:fontRef>
    <cs:defRPr sz="1915" b="0" kern="1200" cap="all" spc="0" baseline="0">
      <a:gradFill>
        <a:gsLst>
          <a:gs pos="0">
            <a:schemeClr val="dk1">
              <a:lumMod val="50000"/>
              <a:lumOff val="50000"/>
            </a:schemeClr>
          </a:gs>
          <a:gs pos="100000">
            <a:schemeClr val="dk1">
              <a:lumMod val="85000"/>
              <a:lumOff val="15000"/>
            </a:schemeClr>
          </a:gs>
        </a:gsLst>
        <a:lin ang="5400000" scaled="0"/>
      </a:gradFill>
    </cs:defRPr>
  </cs:title>
  <cs:trendline>
    <cs:lnRef idx="0">
      <cs:styleClr val="auto"/>
    </cs:lnRef>
    <cs:fillRef idx="0"/>
    <cs:effectRef idx="0"/>
    <cs:fontRef idx="minor">
      <a:schemeClr val="dk1"/>
    </cs:fontRef>
    <cs:spPr>
      <a:ln w="9525" cap="rnd">
        <a:solidFill>
          <a:schemeClr val="phClr"/>
        </a:solidFill>
      </a:ln>
    </cs:spPr>
  </cs:trendline>
  <cs:trendlineLabel>
    <cs:lnRef idx="0"/>
    <cs:fillRef idx="0"/>
    <cs:effectRef idx="0"/>
    <cs:fontRef idx="minor">
      <a:schemeClr val="dk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dk1">
            <a:lumMod val="50000"/>
            <a:lumOff val="50000"/>
          </a:schemeClr>
        </a:solidFill>
      </a:ln>
    </cs:spPr>
  </cs:upBar>
  <cs:valueAxis>
    <cs:lnRef idx="0"/>
    <cs:fillRef idx="0"/>
    <cs:effectRef idx="0"/>
    <cs:fontRef idx="minor">
      <a:schemeClr val="dk1">
        <a:lumMod val="65000"/>
        <a:lumOff val="35000"/>
      </a:schemeClr>
    </cs:fontRef>
    <cs:defRPr sz="1197" kern="1200"/>
  </cs:valueAxis>
  <cs:wall>
    <cs:lnRef idx="0"/>
    <cs:fillRef idx="0"/>
    <cs:effectRef idx="0"/>
    <cs:fontRef idx="minor">
      <a:schemeClr val="dk1"/>
    </cs:fontRef>
  </cs:wall>
</cs:chartStyle>
</file>

<file path=ppt/charts/style3.xml><?xml version="1.0" encoding="utf-8"?>
<cs:chartStyle xmlns:cs="http://schemas.microsoft.com/office/drawing/2012/chartStyle" xmlns:a="http://schemas.openxmlformats.org/drawingml/2006/main" id="234">
  <cs:axisTitle>
    <cs:lnRef idx="0"/>
    <cs:fillRef idx="0"/>
    <cs:effectRef idx="0"/>
    <cs:fontRef idx="minor">
      <a:schemeClr val="dk1">
        <a:lumMod val="65000"/>
        <a:lumOff val="35000"/>
      </a:schemeClr>
    </cs:fontRef>
    <cs:defRPr sz="900" kern="1200"/>
  </cs:axisTitle>
  <cs:category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000" kern="1200"/>
  </cs:categoryAxis>
  <cs:chartArea>
    <cs:lnRef idx="0"/>
    <cs:fillRef idx="0"/>
    <cs:effectRef idx="0"/>
    <cs:fontRef idx="minor">
      <a:schemeClr val="dk1"/>
    </cs:fontRef>
    <cs:spPr>
      <a:solidFill>
        <a:schemeClr val="lt1"/>
      </a:solidFill>
      <a:ln w="9525" cap="flat" cmpd="sng" algn="ctr">
        <a:solidFill>
          <a:schemeClr val="dk1">
            <a:lumMod val="15000"/>
            <a:lumOff val="85000"/>
          </a:schemeClr>
        </a:solidFill>
        <a:round/>
      </a:ln>
    </cs:spPr>
    <cs:defRPr sz="900" kern="1200"/>
  </cs:chartArea>
  <cs:dataLabel>
    <cs:lnRef idx="0"/>
    <cs:fillRef idx="0"/>
    <cs:effectRef idx="0"/>
    <cs:fontRef idx="minor">
      <cs:styleClr val="auto"/>
    </cs:fontRef>
    <cs:spPr/>
    <cs:defRPr sz="900" b="1" i="0" u="none" strike="noStrike" kern="1200" baseline="0"/>
  </cs:dataLabel>
  <cs:dataLabelCallout>
    <cs:lnRef idx="0"/>
    <cs:fillRef idx="0"/>
    <cs:effectRef idx="0"/>
    <cs:fontRef idx="minor">
      <a:schemeClr val="dk1">
        <a:lumMod val="65000"/>
        <a:lumOff val="35000"/>
      </a:schemeClr>
    </cs:fontRef>
    <cs:spPr>
      <a:solidFill>
        <a:schemeClr val="lt1"/>
      </a:solidFill>
      <a:ln w="9575">
        <a:solidFill>
          <a:schemeClr val="lt1">
            <a:lumMod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19050" cap="rnd" cmpd="sng" algn="ctr">
        <a:solidFill>
          <a:schemeClr val="phClr">
            <a:shade val="95000"/>
            <a:satMod val="105000"/>
          </a:schemeClr>
        </a:solidFill>
        <a:round/>
      </a:ln>
    </cs:spPr>
  </cs:dataPointLine>
  <cs:dataPointMarker>
    <cs:lnRef idx="0"/>
    <cs:fillRef idx="0"/>
    <cs:effectRef idx="0"/>
    <cs:fontRef idx="minor">
      <a:schemeClr val="dk1"/>
    </cs:fontRef>
    <cs:spPr>
      <a:solidFill>
        <a:schemeClr val="lt1"/>
      </a:solidFill>
    </cs:spPr>
  </cs:dataPointMarker>
  <cs:dataPointMarkerLayout symbol="circle" size="17"/>
  <cs:dataPointWireframe>
    <cs:lnRef idx="0">
      <cs:styleClr val="auto"/>
    </cs:lnRef>
    <cs:fillRef idx="1"/>
    <cs:effectRef idx="0"/>
    <cs:fontRef idx="minor">
      <a:schemeClr val="dk1"/>
    </cs:fontRef>
    <cs:spPr>
      <a:ln w="9525">
        <a:solidFill>
          <a:schemeClr val="phClr"/>
        </a:solidFill>
      </a:ln>
    </cs:spPr>
  </cs:dataPointWireframe>
  <cs:dataTable>
    <cs:lnRef idx="0"/>
    <cs:fillRef idx="0"/>
    <cs:effectRef idx="0"/>
    <cs:fontRef idx="minor">
      <a:schemeClr val="dk1">
        <a:lumMod val="65000"/>
        <a:lumOff val="35000"/>
      </a:schemeClr>
    </cs:fontRef>
    <cs:spPr>
      <a:ln w="9525">
        <a:solidFill>
          <a:schemeClr val="dk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dk1">
            <a:lumMod val="50000"/>
            <a:lumOff val="50000"/>
          </a:schemeClr>
        </a:solidFill>
      </a:ln>
    </cs:spPr>
  </cs:downBar>
  <cs:dropLine>
    <cs:lnRef idx="0"/>
    <cs:fillRef idx="0"/>
    <cs:effectRef idx="0"/>
    <cs:fontRef idx="minor">
      <a:schemeClr val="dk1"/>
    </cs:fontRef>
    <cs:spPr>
      <a:ln w="9525">
        <a:solidFill>
          <a:schemeClr val="dk1">
            <a:lumMod val="35000"/>
            <a:lumOff val="65000"/>
          </a:schemeClr>
        </a:solidFill>
      </a:ln>
    </cs:spPr>
  </cs:dropLine>
  <cs:errorBar>
    <cs:lnRef idx="0"/>
    <cs:fillRef idx="0"/>
    <cs:effectRef idx="0"/>
    <cs:fontRef idx="minor">
      <a:schemeClr val="dk1"/>
    </cs:fontRef>
    <cs:spPr>
      <a:ln w="9525">
        <a:solidFill>
          <a:schemeClr val="dk1">
            <a:lumMod val="50000"/>
            <a:lumOff val="50000"/>
          </a:schemeClr>
        </a:solidFill>
      </a:ln>
    </cs:spPr>
  </cs:errorBar>
  <cs:floor>
    <cs:lnRef idx="0"/>
    <cs:fillRef idx="0"/>
    <cs:effectRef idx="0"/>
    <cs:fontRef idx="minor">
      <a:schemeClr val="dk1"/>
    </cs:fontRef>
  </cs:floor>
  <cs:gridlineMajor>
    <cs:lnRef idx="0"/>
    <cs:fillRef idx="0"/>
    <cs:effectRef idx="0"/>
    <cs:fontRef idx="minor">
      <a:schemeClr val="dk1"/>
    </cs:fontRef>
    <cs:spPr>
      <a:ln>
        <a:solidFill>
          <a:schemeClr val="dk1">
            <a:lumMod val="15000"/>
            <a:lumOff val="85000"/>
          </a:schemeClr>
        </a:solidFill>
      </a:ln>
    </cs:spPr>
  </cs:gridlineMajor>
  <cs:gridlineMinor>
    <cs:lnRef idx="0"/>
    <cs:fillRef idx="0"/>
    <cs:effectRef idx="0"/>
    <cs:fontRef idx="minor">
      <a:schemeClr val="dk1"/>
    </cs:fontRef>
    <cs:spPr>
      <a:ln>
        <a:solidFill>
          <a:schemeClr val="dk1">
            <a:lumMod val="5000"/>
            <a:lumOff val="95000"/>
          </a:schemeClr>
        </a:solidFill>
      </a:ln>
    </cs:spPr>
  </cs:gridlineMinor>
  <cs:hiLoLine>
    <cs:lnRef idx="0"/>
    <cs:fillRef idx="0"/>
    <cs:effectRef idx="0"/>
    <cs:fontRef idx="minor">
      <a:schemeClr val="dk1"/>
    </cs:fontRef>
    <cs:spPr>
      <a:ln w="9525">
        <a:solidFill>
          <a:schemeClr val="dk1">
            <a:lumMod val="35000"/>
            <a:lumOff val="65000"/>
          </a:schemeClr>
        </a:solidFill>
      </a:ln>
    </cs:spPr>
  </cs:hiLoLine>
  <cs:leaderLine>
    <cs:lnRef idx="0"/>
    <cs:fillRef idx="0"/>
    <cs:effectRef idx="0"/>
    <cs:fontRef idx="minor">
      <a:schemeClr val="dk1"/>
    </cs:fontRef>
    <cs:spPr>
      <a:ln w="9525">
        <a:solidFill>
          <a:schemeClr val="dk1">
            <a:lumMod val="35000"/>
            <a:lumOff val="65000"/>
          </a:schemeClr>
        </a:solidFill>
      </a:ln>
    </cs:spPr>
  </cs:leaderLine>
  <cs:legend>
    <cs:lnRef idx="0"/>
    <cs:fillRef idx="0"/>
    <cs:effectRef idx="0"/>
    <cs:fontRef idx="minor">
      <a:schemeClr val="dk1">
        <a:lumMod val="65000"/>
        <a:lumOff val="35000"/>
      </a:schemeClr>
    </cs:fontRef>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900" kern="1200"/>
  </cs:seriesAxis>
  <cs:seriesLine>
    <cs:lnRef idx="0"/>
    <cs:fillRef idx="0"/>
    <cs:effectRef idx="0"/>
    <cs:fontRef idx="minor">
      <a:schemeClr val="dk1"/>
    </cs:fontRef>
    <cs:spPr>
      <a:ln w="9525">
        <a:solidFill>
          <a:schemeClr val="dk1">
            <a:lumMod val="35000"/>
            <a:lumOff val="65000"/>
          </a:schemeClr>
        </a:solidFill>
      </a:ln>
    </cs:spPr>
  </cs:seriesLine>
  <cs:title>
    <cs:lnRef idx="0"/>
    <cs:fillRef idx="0"/>
    <cs:effectRef idx="0"/>
    <cs:fontRef idx="minor">
      <a:schemeClr val="dk1"/>
    </cs:fontRef>
    <cs:defRPr sz="1440" b="0" kern="1200" cap="all" spc="0" baseline="0">
      <a:gradFill>
        <a:gsLst>
          <a:gs pos="0">
            <a:schemeClr val="dk1">
              <a:lumMod val="50000"/>
              <a:lumOff val="50000"/>
            </a:schemeClr>
          </a:gs>
          <a:gs pos="100000">
            <a:schemeClr val="dk1">
              <a:lumMod val="85000"/>
              <a:lumOff val="15000"/>
            </a:schemeClr>
          </a:gs>
        </a:gsLst>
        <a:lin ang="5400000" scaled="0"/>
      </a:gradFill>
    </cs:defRPr>
  </cs:title>
  <cs:trendline>
    <cs:lnRef idx="0">
      <cs:styleClr val="auto"/>
    </cs:lnRef>
    <cs:fillRef idx="0"/>
    <cs:effectRef idx="0"/>
    <cs:fontRef idx="minor">
      <a:schemeClr val="dk1"/>
    </cs:fontRef>
    <cs:spPr>
      <a:ln w="9525" cap="rnd">
        <a:solidFill>
          <a:schemeClr val="phClr"/>
        </a:solidFill>
      </a:ln>
    </cs:spPr>
  </cs:trendline>
  <cs:trendlineLabel>
    <cs:lnRef idx="0"/>
    <cs:fillRef idx="0"/>
    <cs:effectRef idx="0"/>
    <cs:fontRef idx="minor">
      <a:schemeClr val="dk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dk1">
            <a:lumMod val="50000"/>
            <a:lumOff val="50000"/>
          </a:schemeClr>
        </a:solidFill>
      </a:ln>
    </cs:spPr>
  </cs:upBar>
  <cs:valueAxis>
    <cs:lnRef idx="0"/>
    <cs:fillRef idx="0"/>
    <cs:effectRef idx="0"/>
    <cs:fontRef idx="minor">
      <a:schemeClr val="dk1">
        <a:lumMod val="65000"/>
        <a:lumOff val="35000"/>
      </a:schemeClr>
    </cs:fontRef>
    <cs:defRPr sz="900" kern="1200"/>
  </cs:valueAxis>
  <cs:wall>
    <cs:lnRef idx="0"/>
    <cs:fillRef idx="0"/>
    <cs:effectRef idx="0"/>
    <cs:fontRef idx="minor">
      <a:schemeClr val="dk1"/>
    </cs:fontRef>
  </cs:wall>
</cs:chartStyle>
</file>

<file path=ppt/charts/style4.xml><?xml version="1.0" encoding="utf-8"?>
<cs:chartStyle xmlns:cs="http://schemas.microsoft.com/office/drawing/2012/chartStyle" xmlns:a="http://schemas.openxmlformats.org/drawingml/2006/main" id="234">
  <cs:axisTitle>
    <cs:lnRef idx="0"/>
    <cs:fillRef idx="0"/>
    <cs:effectRef idx="0"/>
    <cs:fontRef idx="minor">
      <a:schemeClr val="dk1">
        <a:lumMod val="65000"/>
        <a:lumOff val="35000"/>
      </a:schemeClr>
    </cs:fontRef>
    <cs:defRPr sz="900" kern="1200"/>
  </cs:axisTitle>
  <cs:category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000" kern="1200"/>
  </cs:categoryAxis>
  <cs:chartArea>
    <cs:lnRef idx="0"/>
    <cs:fillRef idx="0"/>
    <cs:effectRef idx="0"/>
    <cs:fontRef idx="minor">
      <a:schemeClr val="dk1"/>
    </cs:fontRef>
    <cs:spPr>
      <a:solidFill>
        <a:schemeClr val="lt1"/>
      </a:solidFill>
      <a:ln w="9525" cap="flat" cmpd="sng" algn="ctr">
        <a:solidFill>
          <a:schemeClr val="dk1">
            <a:lumMod val="15000"/>
            <a:lumOff val="85000"/>
          </a:schemeClr>
        </a:solidFill>
        <a:round/>
      </a:ln>
    </cs:spPr>
    <cs:defRPr sz="900" kern="1200"/>
  </cs:chartArea>
  <cs:dataLabel>
    <cs:lnRef idx="0"/>
    <cs:fillRef idx="0"/>
    <cs:effectRef idx="0"/>
    <cs:fontRef idx="minor">
      <cs:styleClr val="auto"/>
    </cs:fontRef>
    <cs:spPr/>
    <cs:defRPr sz="900" b="1" i="0" u="none" strike="noStrike" kern="1200" baseline="0"/>
  </cs:dataLabel>
  <cs:dataLabelCallout>
    <cs:lnRef idx="0"/>
    <cs:fillRef idx="0"/>
    <cs:effectRef idx="0"/>
    <cs:fontRef idx="minor">
      <a:schemeClr val="dk1">
        <a:lumMod val="65000"/>
        <a:lumOff val="35000"/>
      </a:schemeClr>
    </cs:fontRef>
    <cs:spPr>
      <a:solidFill>
        <a:schemeClr val="lt1"/>
      </a:solidFill>
      <a:ln w="9575">
        <a:solidFill>
          <a:schemeClr val="lt1">
            <a:lumMod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19050" cap="rnd" cmpd="sng" algn="ctr">
        <a:solidFill>
          <a:schemeClr val="phClr">
            <a:shade val="95000"/>
            <a:satMod val="105000"/>
          </a:schemeClr>
        </a:solidFill>
        <a:round/>
      </a:ln>
    </cs:spPr>
  </cs:dataPointLine>
  <cs:dataPointMarker>
    <cs:lnRef idx="0"/>
    <cs:fillRef idx="0"/>
    <cs:effectRef idx="0"/>
    <cs:fontRef idx="minor">
      <a:schemeClr val="dk1"/>
    </cs:fontRef>
    <cs:spPr>
      <a:solidFill>
        <a:schemeClr val="lt1"/>
      </a:solidFill>
    </cs:spPr>
  </cs:dataPointMarker>
  <cs:dataPointMarkerLayout symbol="circle" size="17"/>
  <cs:dataPointWireframe>
    <cs:lnRef idx="0">
      <cs:styleClr val="auto"/>
    </cs:lnRef>
    <cs:fillRef idx="1"/>
    <cs:effectRef idx="0"/>
    <cs:fontRef idx="minor">
      <a:schemeClr val="dk1"/>
    </cs:fontRef>
    <cs:spPr>
      <a:ln w="9525">
        <a:solidFill>
          <a:schemeClr val="phClr"/>
        </a:solidFill>
      </a:ln>
    </cs:spPr>
  </cs:dataPointWireframe>
  <cs:dataTable>
    <cs:lnRef idx="0"/>
    <cs:fillRef idx="0"/>
    <cs:effectRef idx="0"/>
    <cs:fontRef idx="minor">
      <a:schemeClr val="dk1">
        <a:lumMod val="65000"/>
        <a:lumOff val="35000"/>
      </a:schemeClr>
    </cs:fontRef>
    <cs:spPr>
      <a:ln w="9525">
        <a:solidFill>
          <a:schemeClr val="dk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dk1">
            <a:lumMod val="50000"/>
            <a:lumOff val="50000"/>
          </a:schemeClr>
        </a:solidFill>
      </a:ln>
    </cs:spPr>
  </cs:downBar>
  <cs:dropLine>
    <cs:lnRef idx="0"/>
    <cs:fillRef idx="0"/>
    <cs:effectRef idx="0"/>
    <cs:fontRef idx="minor">
      <a:schemeClr val="dk1"/>
    </cs:fontRef>
    <cs:spPr>
      <a:ln w="9525">
        <a:solidFill>
          <a:schemeClr val="dk1">
            <a:lumMod val="35000"/>
            <a:lumOff val="65000"/>
          </a:schemeClr>
        </a:solidFill>
      </a:ln>
    </cs:spPr>
  </cs:dropLine>
  <cs:errorBar>
    <cs:lnRef idx="0"/>
    <cs:fillRef idx="0"/>
    <cs:effectRef idx="0"/>
    <cs:fontRef idx="minor">
      <a:schemeClr val="dk1"/>
    </cs:fontRef>
    <cs:spPr>
      <a:ln w="9525">
        <a:solidFill>
          <a:schemeClr val="dk1">
            <a:lumMod val="50000"/>
            <a:lumOff val="50000"/>
          </a:schemeClr>
        </a:solidFill>
      </a:ln>
    </cs:spPr>
  </cs:errorBar>
  <cs:floor>
    <cs:lnRef idx="0"/>
    <cs:fillRef idx="0"/>
    <cs:effectRef idx="0"/>
    <cs:fontRef idx="minor">
      <a:schemeClr val="dk1"/>
    </cs:fontRef>
  </cs:floor>
  <cs:gridlineMajor>
    <cs:lnRef idx="0"/>
    <cs:fillRef idx="0"/>
    <cs:effectRef idx="0"/>
    <cs:fontRef idx="minor">
      <a:schemeClr val="dk1"/>
    </cs:fontRef>
    <cs:spPr>
      <a:ln>
        <a:solidFill>
          <a:schemeClr val="dk1">
            <a:lumMod val="15000"/>
            <a:lumOff val="85000"/>
          </a:schemeClr>
        </a:solidFill>
      </a:ln>
    </cs:spPr>
  </cs:gridlineMajor>
  <cs:gridlineMinor>
    <cs:lnRef idx="0"/>
    <cs:fillRef idx="0"/>
    <cs:effectRef idx="0"/>
    <cs:fontRef idx="minor">
      <a:schemeClr val="dk1"/>
    </cs:fontRef>
    <cs:spPr>
      <a:ln>
        <a:solidFill>
          <a:schemeClr val="dk1">
            <a:lumMod val="5000"/>
            <a:lumOff val="95000"/>
          </a:schemeClr>
        </a:solidFill>
      </a:ln>
    </cs:spPr>
  </cs:gridlineMinor>
  <cs:hiLoLine>
    <cs:lnRef idx="0"/>
    <cs:fillRef idx="0"/>
    <cs:effectRef idx="0"/>
    <cs:fontRef idx="minor">
      <a:schemeClr val="dk1"/>
    </cs:fontRef>
    <cs:spPr>
      <a:ln w="9525">
        <a:solidFill>
          <a:schemeClr val="dk1">
            <a:lumMod val="35000"/>
            <a:lumOff val="65000"/>
          </a:schemeClr>
        </a:solidFill>
      </a:ln>
    </cs:spPr>
  </cs:hiLoLine>
  <cs:leaderLine>
    <cs:lnRef idx="0"/>
    <cs:fillRef idx="0"/>
    <cs:effectRef idx="0"/>
    <cs:fontRef idx="minor">
      <a:schemeClr val="dk1"/>
    </cs:fontRef>
    <cs:spPr>
      <a:ln w="9525">
        <a:solidFill>
          <a:schemeClr val="dk1">
            <a:lumMod val="35000"/>
            <a:lumOff val="65000"/>
          </a:schemeClr>
        </a:solidFill>
      </a:ln>
    </cs:spPr>
  </cs:leaderLine>
  <cs:legend>
    <cs:lnRef idx="0"/>
    <cs:fillRef idx="0"/>
    <cs:effectRef idx="0"/>
    <cs:fontRef idx="minor">
      <a:schemeClr val="dk1">
        <a:lumMod val="65000"/>
        <a:lumOff val="35000"/>
      </a:schemeClr>
    </cs:fontRef>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900" kern="1200"/>
  </cs:seriesAxis>
  <cs:seriesLine>
    <cs:lnRef idx="0"/>
    <cs:fillRef idx="0"/>
    <cs:effectRef idx="0"/>
    <cs:fontRef idx="minor">
      <a:schemeClr val="dk1"/>
    </cs:fontRef>
    <cs:spPr>
      <a:ln w="9525">
        <a:solidFill>
          <a:schemeClr val="dk1">
            <a:lumMod val="35000"/>
            <a:lumOff val="65000"/>
          </a:schemeClr>
        </a:solidFill>
      </a:ln>
    </cs:spPr>
  </cs:seriesLine>
  <cs:title>
    <cs:lnRef idx="0"/>
    <cs:fillRef idx="0"/>
    <cs:effectRef idx="0"/>
    <cs:fontRef idx="minor">
      <a:schemeClr val="dk1"/>
    </cs:fontRef>
    <cs:defRPr sz="1440" b="0" kern="1200" cap="all" spc="0" baseline="0">
      <a:gradFill>
        <a:gsLst>
          <a:gs pos="0">
            <a:schemeClr val="dk1">
              <a:lumMod val="50000"/>
              <a:lumOff val="50000"/>
            </a:schemeClr>
          </a:gs>
          <a:gs pos="100000">
            <a:schemeClr val="dk1">
              <a:lumMod val="85000"/>
              <a:lumOff val="15000"/>
            </a:schemeClr>
          </a:gs>
        </a:gsLst>
        <a:lin ang="5400000" scaled="0"/>
      </a:gradFill>
    </cs:defRPr>
  </cs:title>
  <cs:trendline>
    <cs:lnRef idx="0">
      <cs:styleClr val="auto"/>
    </cs:lnRef>
    <cs:fillRef idx="0"/>
    <cs:effectRef idx="0"/>
    <cs:fontRef idx="minor">
      <a:schemeClr val="dk1"/>
    </cs:fontRef>
    <cs:spPr>
      <a:ln w="9525" cap="rnd">
        <a:solidFill>
          <a:schemeClr val="phClr"/>
        </a:solidFill>
      </a:ln>
    </cs:spPr>
  </cs:trendline>
  <cs:trendlineLabel>
    <cs:lnRef idx="0"/>
    <cs:fillRef idx="0"/>
    <cs:effectRef idx="0"/>
    <cs:fontRef idx="minor">
      <a:schemeClr val="dk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dk1">
            <a:lumMod val="50000"/>
            <a:lumOff val="50000"/>
          </a:schemeClr>
        </a:solidFill>
      </a:ln>
    </cs:spPr>
  </cs:upBar>
  <cs:valueAxis>
    <cs:lnRef idx="0"/>
    <cs:fillRef idx="0"/>
    <cs:effectRef idx="0"/>
    <cs:fontRef idx="minor">
      <a:schemeClr val="dk1">
        <a:lumMod val="65000"/>
        <a:lumOff val="35000"/>
      </a:schemeClr>
    </cs:fontRef>
    <cs:defRPr sz="900" kern="1200"/>
  </cs:valueAxis>
  <cs:wall>
    <cs:lnRef idx="0"/>
    <cs:fillRef idx="0"/>
    <cs:effectRef idx="0"/>
    <cs:fontRef idx="minor">
      <a:schemeClr val="dk1"/>
    </cs:fontRef>
  </cs:wall>
</cs:chartStyle>
</file>

<file path=ppt/charts/style5.xml><?xml version="1.0" encoding="utf-8"?>
<cs:chartStyle xmlns:cs="http://schemas.microsoft.com/office/drawing/2012/chartStyle" xmlns:a="http://schemas.openxmlformats.org/drawingml/2006/main" id="234">
  <cs:axisTitle>
    <cs:lnRef idx="0"/>
    <cs:fillRef idx="0"/>
    <cs:effectRef idx="0"/>
    <cs:fontRef idx="minor">
      <a:schemeClr val="dk1">
        <a:lumMod val="65000"/>
        <a:lumOff val="35000"/>
      </a:schemeClr>
    </cs:fontRef>
    <cs:defRPr sz="1197" kern="1200"/>
  </cs:axisTitle>
  <cs:category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330" kern="1200"/>
  </cs:categoryAxis>
  <cs:chartArea>
    <cs:lnRef idx="0"/>
    <cs:fillRef idx="0"/>
    <cs:effectRef idx="0"/>
    <cs:fontRef idx="minor">
      <a:schemeClr val="dk1"/>
    </cs:fontRef>
    <cs:spPr>
      <a:solidFill>
        <a:schemeClr val="lt1"/>
      </a:solidFill>
      <a:ln w="9525" cap="flat" cmpd="sng" algn="ctr">
        <a:solidFill>
          <a:schemeClr val="dk1">
            <a:lumMod val="15000"/>
            <a:lumOff val="85000"/>
          </a:schemeClr>
        </a:solidFill>
        <a:round/>
      </a:ln>
    </cs:spPr>
    <cs:defRPr sz="1197" kern="1200"/>
  </cs:chartArea>
  <cs:dataLabel>
    <cs:lnRef idx="0"/>
    <cs:fillRef idx="0"/>
    <cs:effectRef idx="0"/>
    <cs:fontRef idx="minor">
      <cs:styleClr val="auto"/>
    </cs:fontRef>
    <cs:spPr/>
    <cs:defRPr sz="1197" b="1" i="0" u="none" strike="noStrike" kern="1200" baseline="0"/>
  </cs:dataLabel>
  <cs:dataLabelCallout>
    <cs:lnRef idx="0"/>
    <cs:fillRef idx="0"/>
    <cs:effectRef idx="0"/>
    <cs:fontRef idx="minor">
      <a:schemeClr val="dk1">
        <a:lumMod val="65000"/>
        <a:lumOff val="35000"/>
      </a:schemeClr>
    </cs:fontRef>
    <cs:spPr>
      <a:solidFill>
        <a:schemeClr val="lt1"/>
      </a:solidFill>
      <a:ln w="9575">
        <a:solidFill>
          <a:schemeClr val="lt1">
            <a:lumMod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19050" cap="rnd" cmpd="sng" algn="ctr">
        <a:solidFill>
          <a:schemeClr val="phClr">
            <a:shade val="95000"/>
            <a:satMod val="105000"/>
          </a:schemeClr>
        </a:solidFill>
        <a:round/>
      </a:ln>
    </cs:spPr>
  </cs:dataPointLine>
  <cs:dataPointMarker>
    <cs:lnRef idx="0"/>
    <cs:fillRef idx="0"/>
    <cs:effectRef idx="0"/>
    <cs:fontRef idx="minor">
      <a:schemeClr val="dk1"/>
    </cs:fontRef>
    <cs:spPr>
      <a:solidFill>
        <a:schemeClr val="lt1"/>
      </a:solidFill>
    </cs:spPr>
  </cs:dataPointMarker>
  <cs:dataPointMarkerLayout symbol="circle" size="17"/>
  <cs:dataPointWireframe>
    <cs:lnRef idx="0">
      <cs:styleClr val="auto"/>
    </cs:lnRef>
    <cs:fillRef idx="1"/>
    <cs:effectRef idx="0"/>
    <cs:fontRef idx="minor">
      <a:schemeClr val="dk1"/>
    </cs:fontRef>
    <cs:spPr>
      <a:ln w="9525">
        <a:solidFill>
          <a:schemeClr val="phClr"/>
        </a:solidFill>
      </a:ln>
    </cs:spPr>
  </cs:dataPointWireframe>
  <cs:dataTable>
    <cs:lnRef idx="0"/>
    <cs:fillRef idx="0"/>
    <cs:effectRef idx="0"/>
    <cs:fontRef idx="minor">
      <a:schemeClr val="dk1">
        <a:lumMod val="65000"/>
        <a:lumOff val="35000"/>
      </a:schemeClr>
    </cs:fontRef>
    <cs:spPr>
      <a:ln w="9525">
        <a:solidFill>
          <a:schemeClr val="dk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dk1">
            <a:lumMod val="50000"/>
            <a:lumOff val="50000"/>
          </a:schemeClr>
        </a:solidFill>
      </a:ln>
    </cs:spPr>
  </cs:downBar>
  <cs:dropLine>
    <cs:lnRef idx="0"/>
    <cs:fillRef idx="0"/>
    <cs:effectRef idx="0"/>
    <cs:fontRef idx="minor">
      <a:schemeClr val="dk1"/>
    </cs:fontRef>
    <cs:spPr>
      <a:ln w="9525">
        <a:solidFill>
          <a:schemeClr val="dk1">
            <a:lumMod val="35000"/>
            <a:lumOff val="65000"/>
          </a:schemeClr>
        </a:solidFill>
      </a:ln>
    </cs:spPr>
  </cs:dropLine>
  <cs:errorBar>
    <cs:lnRef idx="0"/>
    <cs:fillRef idx="0"/>
    <cs:effectRef idx="0"/>
    <cs:fontRef idx="minor">
      <a:schemeClr val="dk1"/>
    </cs:fontRef>
    <cs:spPr>
      <a:ln w="9525">
        <a:solidFill>
          <a:schemeClr val="dk1">
            <a:lumMod val="50000"/>
            <a:lumOff val="50000"/>
          </a:schemeClr>
        </a:solidFill>
      </a:ln>
    </cs:spPr>
  </cs:errorBar>
  <cs:floor>
    <cs:lnRef idx="0"/>
    <cs:fillRef idx="0"/>
    <cs:effectRef idx="0"/>
    <cs:fontRef idx="minor">
      <a:schemeClr val="dk1"/>
    </cs:fontRef>
  </cs:floor>
  <cs:gridlineMajor>
    <cs:lnRef idx="0"/>
    <cs:fillRef idx="0"/>
    <cs:effectRef idx="0"/>
    <cs:fontRef idx="minor">
      <a:schemeClr val="dk1"/>
    </cs:fontRef>
    <cs:spPr>
      <a:ln>
        <a:solidFill>
          <a:schemeClr val="dk1">
            <a:lumMod val="15000"/>
            <a:lumOff val="85000"/>
          </a:schemeClr>
        </a:solidFill>
      </a:ln>
    </cs:spPr>
  </cs:gridlineMajor>
  <cs:gridlineMinor>
    <cs:lnRef idx="0"/>
    <cs:fillRef idx="0"/>
    <cs:effectRef idx="0"/>
    <cs:fontRef idx="minor">
      <a:schemeClr val="dk1"/>
    </cs:fontRef>
    <cs:spPr>
      <a:ln>
        <a:solidFill>
          <a:schemeClr val="dk1">
            <a:lumMod val="5000"/>
            <a:lumOff val="95000"/>
          </a:schemeClr>
        </a:solidFill>
      </a:ln>
    </cs:spPr>
  </cs:gridlineMinor>
  <cs:hiLoLine>
    <cs:lnRef idx="0"/>
    <cs:fillRef idx="0"/>
    <cs:effectRef idx="0"/>
    <cs:fontRef idx="minor">
      <a:schemeClr val="dk1"/>
    </cs:fontRef>
    <cs:spPr>
      <a:ln w="9525">
        <a:solidFill>
          <a:schemeClr val="dk1">
            <a:lumMod val="35000"/>
            <a:lumOff val="65000"/>
          </a:schemeClr>
        </a:solidFill>
      </a:ln>
    </cs:spPr>
  </cs:hiLoLine>
  <cs:leaderLine>
    <cs:lnRef idx="0"/>
    <cs:fillRef idx="0"/>
    <cs:effectRef idx="0"/>
    <cs:fontRef idx="minor">
      <a:schemeClr val="dk1"/>
    </cs:fontRef>
    <cs:spPr>
      <a:ln w="9525">
        <a:solidFill>
          <a:schemeClr val="dk1">
            <a:lumMod val="35000"/>
            <a:lumOff val="65000"/>
          </a:schemeClr>
        </a:solidFill>
      </a:ln>
    </cs:spPr>
  </cs:leaderLine>
  <cs:legend>
    <cs:lnRef idx="0"/>
    <cs:fillRef idx="0"/>
    <cs:effectRef idx="0"/>
    <cs:fontRef idx="minor">
      <a:schemeClr val="dk1">
        <a:lumMod val="65000"/>
        <a:lumOff val="35000"/>
      </a:schemeClr>
    </cs:fontRef>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197" kern="1200"/>
  </cs:seriesAxis>
  <cs:seriesLine>
    <cs:lnRef idx="0"/>
    <cs:fillRef idx="0"/>
    <cs:effectRef idx="0"/>
    <cs:fontRef idx="minor">
      <a:schemeClr val="dk1"/>
    </cs:fontRef>
    <cs:spPr>
      <a:ln w="9525">
        <a:solidFill>
          <a:schemeClr val="dk1">
            <a:lumMod val="35000"/>
            <a:lumOff val="65000"/>
          </a:schemeClr>
        </a:solidFill>
      </a:ln>
    </cs:spPr>
  </cs:seriesLine>
  <cs:title>
    <cs:lnRef idx="0"/>
    <cs:fillRef idx="0"/>
    <cs:effectRef idx="0"/>
    <cs:fontRef idx="minor">
      <a:schemeClr val="dk1"/>
    </cs:fontRef>
    <cs:defRPr sz="1915" b="0" kern="1200" cap="all" spc="0" baseline="0">
      <a:gradFill>
        <a:gsLst>
          <a:gs pos="0">
            <a:schemeClr val="dk1">
              <a:lumMod val="50000"/>
              <a:lumOff val="50000"/>
            </a:schemeClr>
          </a:gs>
          <a:gs pos="100000">
            <a:schemeClr val="dk1">
              <a:lumMod val="85000"/>
              <a:lumOff val="15000"/>
            </a:schemeClr>
          </a:gs>
        </a:gsLst>
        <a:lin ang="5400000" scaled="0"/>
      </a:gradFill>
    </cs:defRPr>
  </cs:title>
  <cs:trendline>
    <cs:lnRef idx="0">
      <cs:styleClr val="auto"/>
    </cs:lnRef>
    <cs:fillRef idx="0"/>
    <cs:effectRef idx="0"/>
    <cs:fontRef idx="minor">
      <a:schemeClr val="dk1"/>
    </cs:fontRef>
    <cs:spPr>
      <a:ln w="9525" cap="rnd">
        <a:solidFill>
          <a:schemeClr val="phClr"/>
        </a:solidFill>
      </a:ln>
    </cs:spPr>
  </cs:trendline>
  <cs:trendlineLabel>
    <cs:lnRef idx="0"/>
    <cs:fillRef idx="0"/>
    <cs:effectRef idx="0"/>
    <cs:fontRef idx="minor">
      <a:schemeClr val="dk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dk1">
            <a:lumMod val="50000"/>
            <a:lumOff val="50000"/>
          </a:schemeClr>
        </a:solidFill>
      </a:ln>
    </cs:spPr>
  </cs:upBar>
  <cs:valueAxis>
    <cs:lnRef idx="0"/>
    <cs:fillRef idx="0"/>
    <cs:effectRef idx="0"/>
    <cs:fontRef idx="minor">
      <a:schemeClr val="dk1">
        <a:lumMod val="65000"/>
        <a:lumOff val="35000"/>
      </a:schemeClr>
    </cs:fontRef>
    <cs:defRPr sz="1197" kern="1200"/>
  </cs:valueAxis>
  <cs:wall>
    <cs:lnRef idx="0"/>
    <cs:fillRef idx="0"/>
    <cs:effectRef idx="0"/>
    <cs:fontRef idx="minor">
      <a:schemeClr val="dk1"/>
    </cs:fontRef>
  </cs:wall>
</cs:chartStyle>
</file>

<file path=ppt/charts/style6.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0.27473</cdr:x>
      <cdr:y>0.59383</cdr:y>
    </cdr:from>
    <cdr:to>
      <cdr:x>0.40166</cdr:x>
      <cdr:y>0.59383</cdr:y>
    </cdr:to>
    <cdr:cxnSp macro="">
      <cdr:nvCxnSpPr>
        <cdr:cNvPr id="3" name="Connecteur droit 2">
          <a:extLst xmlns:a="http://schemas.openxmlformats.org/drawingml/2006/main">
            <a:ext uri="{FF2B5EF4-FFF2-40B4-BE49-F238E27FC236}">
              <a16:creationId xmlns:a16="http://schemas.microsoft.com/office/drawing/2014/main" id="{B4DD862B-E5D9-4A39-BE12-B54CF96481B8}"/>
            </a:ext>
          </a:extLst>
        </cdr:cNvPr>
        <cdr:cNvCxnSpPr/>
      </cdr:nvCxnSpPr>
      <cdr:spPr>
        <a:xfrm xmlns:a="http://schemas.openxmlformats.org/drawingml/2006/main" flipH="1">
          <a:off x="1091083" y="2316096"/>
          <a:ext cx="504056" cy="0"/>
        </a:xfrm>
        <a:prstGeom xmlns:a="http://schemas.openxmlformats.org/drawingml/2006/main" prst="line">
          <a:avLst/>
        </a:prstGeom>
        <a:ln xmlns:a="http://schemas.openxmlformats.org/drawingml/2006/main" w="12700"/>
      </cdr:spPr>
      <cdr:style>
        <a:lnRef xmlns:a="http://schemas.openxmlformats.org/drawingml/2006/main" idx="1">
          <a:schemeClr val="dk1"/>
        </a:lnRef>
        <a:fillRef xmlns:a="http://schemas.openxmlformats.org/drawingml/2006/main" idx="0">
          <a:schemeClr val="dk1"/>
        </a:fillRef>
        <a:effectRef xmlns:a="http://schemas.openxmlformats.org/drawingml/2006/main" idx="0">
          <a:schemeClr val="dk1"/>
        </a:effectRef>
        <a:fontRef xmlns:a="http://schemas.openxmlformats.org/drawingml/2006/main" idx="minor">
          <a:schemeClr val="tx1"/>
        </a:fontRef>
      </cdr:style>
    </cdr:cxnSp>
  </cdr:relSizeAnchor>
  <cdr:relSizeAnchor xmlns:cdr="http://schemas.openxmlformats.org/drawingml/2006/chartDrawing">
    <cdr:from>
      <cdr:x>0.43792</cdr:x>
      <cdr:y>0.5569</cdr:y>
    </cdr:from>
    <cdr:to>
      <cdr:x>0.56484</cdr:x>
      <cdr:y>0.5569</cdr:y>
    </cdr:to>
    <cdr:cxnSp macro="">
      <cdr:nvCxnSpPr>
        <cdr:cNvPr id="5" name="Connecteur droit 4">
          <a:extLst xmlns:a="http://schemas.openxmlformats.org/drawingml/2006/main">
            <a:ext uri="{FF2B5EF4-FFF2-40B4-BE49-F238E27FC236}">
              <a16:creationId xmlns:a16="http://schemas.microsoft.com/office/drawing/2014/main" id="{749B8904-686B-418F-9822-7E0BF90CBA81}"/>
            </a:ext>
          </a:extLst>
        </cdr:cNvPr>
        <cdr:cNvCxnSpPr/>
      </cdr:nvCxnSpPr>
      <cdr:spPr>
        <a:xfrm xmlns:a="http://schemas.openxmlformats.org/drawingml/2006/main" flipH="1">
          <a:off x="1739155" y="2172080"/>
          <a:ext cx="504056" cy="0"/>
        </a:xfrm>
        <a:prstGeom xmlns:a="http://schemas.openxmlformats.org/drawingml/2006/main" prst="line">
          <a:avLst/>
        </a:prstGeom>
        <a:ln xmlns:a="http://schemas.openxmlformats.org/drawingml/2006/main" w="12700"/>
      </cdr:spPr>
      <cdr:style>
        <a:lnRef xmlns:a="http://schemas.openxmlformats.org/drawingml/2006/main" idx="1">
          <a:schemeClr val="dk1"/>
        </a:lnRef>
        <a:fillRef xmlns:a="http://schemas.openxmlformats.org/drawingml/2006/main" idx="0">
          <a:schemeClr val="dk1"/>
        </a:fillRef>
        <a:effectRef xmlns:a="http://schemas.openxmlformats.org/drawingml/2006/main" idx="0">
          <a:schemeClr val="dk1"/>
        </a:effectRef>
        <a:fontRef xmlns:a="http://schemas.openxmlformats.org/drawingml/2006/main" idx="minor">
          <a:schemeClr val="tx1"/>
        </a:fontRef>
      </cdr:style>
    </cdr:cxnSp>
  </cdr:relSizeAnchor>
  <cdr:relSizeAnchor xmlns:cdr="http://schemas.openxmlformats.org/drawingml/2006/chartDrawing">
    <cdr:from>
      <cdr:x>0.43792</cdr:x>
      <cdr:y>0.50152</cdr:y>
    </cdr:from>
    <cdr:to>
      <cdr:x>0.56484</cdr:x>
      <cdr:y>0.50152</cdr:y>
    </cdr:to>
    <cdr:cxnSp macro="">
      <cdr:nvCxnSpPr>
        <cdr:cNvPr id="7" name="Connecteur droit 6">
          <a:extLst xmlns:a="http://schemas.openxmlformats.org/drawingml/2006/main">
            <a:ext uri="{FF2B5EF4-FFF2-40B4-BE49-F238E27FC236}">
              <a16:creationId xmlns:a16="http://schemas.microsoft.com/office/drawing/2014/main" id="{749B8904-686B-418F-9822-7E0BF90CBA81}"/>
            </a:ext>
          </a:extLst>
        </cdr:cNvPr>
        <cdr:cNvCxnSpPr/>
      </cdr:nvCxnSpPr>
      <cdr:spPr>
        <a:xfrm xmlns:a="http://schemas.openxmlformats.org/drawingml/2006/main" flipH="1">
          <a:off x="1739155" y="1956056"/>
          <a:ext cx="504056" cy="0"/>
        </a:xfrm>
        <a:prstGeom xmlns:a="http://schemas.openxmlformats.org/drawingml/2006/main" prst="line">
          <a:avLst/>
        </a:prstGeom>
        <a:ln xmlns:a="http://schemas.openxmlformats.org/drawingml/2006/main" w="12700"/>
      </cdr:spPr>
      <cdr:style>
        <a:lnRef xmlns:a="http://schemas.openxmlformats.org/drawingml/2006/main" idx="1">
          <a:schemeClr val="dk1"/>
        </a:lnRef>
        <a:fillRef xmlns:a="http://schemas.openxmlformats.org/drawingml/2006/main" idx="0">
          <a:schemeClr val="dk1"/>
        </a:fillRef>
        <a:effectRef xmlns:a="http://schemas.openxmlformats.org/drawingml/2006/main" idx="0">
          <a:schemeClr val="dk1"/>
        </a:effectRef>
        <a:fontRef xmlns:a="http://schemas.openxmlformats.org/drawingml/2006/main" idx="minor">
          <a:schemeClr val="tx1"/>
        </a:fontRef>
      </cdr:style>
    </cdr:cxnSp>
  </cdr:relSizeAnchor>
</c:userShapes>
</file>

<file path=ppt/drawings/drawing2.xml><?xml version="1.0" encoding="utf-8"?>
<c:userShapes xmlns:c="http://schemas.openxmlformats.org/drawingml/2006/chart">
  <cdr:relSizeAnchor xmlns:cdr="http://schemas.openxmlformats.org/drawingml/2006/chartDrawing">
    <cdr:from>
      <cdr:x>0.28209</cdr:x>
      <cdr:y>0.52085</cdr:y>
    </cdr:from>
    <cdr:to>
      <cdr:x>0.39943</cdr:x>
      <cdr:y>0.52085</cdr:y>
    </cdr:to>
    <cdr:cxnSp macro="">
      <cdr:nvCxnSpPr>
        <cdr:cNvPr id="2" name="Connecteur droit 1">
          <a:extLst xmlns:a="http://schemas.openxmlformats.org/drawingml/2006/main">
            <a:ext uri="{FF2B5EF4-FFF2-40B4-BE49-F238E27FC236}">
              <a16:creationId xmlns:a16="http://schemas.microsoft.com/office/drawing/2014/main" id="{D9F017AD-8370-481B-89BE-FFF7894A1C35}"/>
            </a:ext>
          </a:extLst>
        </cdr:cNvPr>
        <cdr:cNvCxnSpPr/>
      </cdr:nvCxnSpPr>
      <cdr:spPr>
        <a:xfrm xmlns:a="http://schemas.openxmlformats.org/drawingml/2006/main" flipH="1">
          <a:off x="1211784" y="2028064"/>
          <a:ext cx="504056" cy="0"/>
        </a:xfrm>
        <a:prstGeom xmlns:a="http://schemas.openxmlformats.org/drawingml/2006/main" prst="line">
          <a:avLst/>
        </a:prstGeom>
        <a:ln xmlns:a="http://schemas.openxmlformats.org/drawingml/2006/main" w="12700"/>
      </cdr:spPr>
      <cdr:style>
        <a:lnRef xmlns:a="http://schemas.openxmlformats.org/drawingml/2006/main" idx="1">
          <a:schemeClr val="dk1"/>
        </a:lnRef>
        <a:fillRef xmlns:a="http://schemas.openxmlformats.org/drawingml/2006/main" idx="0">
          <a:schemeClr val="dk1"/>
        </a:fillRef>
        <a:effectRef xmlns:a="http://schemas.openxmlformats.org/drawingml/2006/main" idx="0">
          <a:schemeClr val="dk1"/>
        </a:effectRef>
        <a:fontRef xmlns:a="http://schemas.openxmlformats.org/drawingml/2006/main" idx="minor">
          <a:schemeClr val="tx1"/>
        </a:fontRef>
      </cdr:style>
    </cdr:cxnSp>
  </cdr:relSizeAnchor>
  <cdr:relSizeAnchor xmlns:cdr="http://schemas.openxmlformats.org/drawingml/2006/chartDrawing">
    <cdr:from>
      <cdr:x>0.44133</cdr:x>
      <cdr:y>0.3914</cdr:y>
    </cdr:from>
    <cdr:to>
      <cdr:x>0.55867</cdr:x>
      <cdr:y>0.3914</cdr:y>
    </cdr:to>
    <cdr:cxnSp macro="">
      <cdr:nvCxnSpPr>
        <cdr:cNvPr id="3" name="Connecteur droit 2">
          <a:extLst xmlns:a="http://schemas.openxmlformats.org/drawingml/2006/main">
            <a:ext uri="{FF2B5EF4-FFF2-40B4-BE49-F238E27FC236}">
              <a16:creationId xmlns:a16="http://schemas.microsoft.com/office/drawing/2014/main" id="{83028B23-0244-4035-B8B8-871CAFC963B7}"/>
            </a:ext>
          </a:extLst>
        </cdr:cNvPr>
        <cdr:cNvCxnSpPr/>
      </cdr:nvCxnSpPr>
      <cdr:spPr>
        <a:xfrm xmlns:a="http://schemas.openxmlformats.org/drawingml/2006/main" flipH="1">
          <a:off x="1895860" y="1524008"/>
          <a:ext cx="504056" cy="0"/>
        </a:xfrm>
        <a:prstGeom xmlns:a="http://schemas.openxmlformats.org/drawingml/2006/main" prst="line">
          <a:avLst/>
        </a:prstGeom>
        <a:ln xmlns:a="http://schemas.openxmlformats.org/drawingml/2006/main" w="12700"/>
      </cdr:spPr>
      <cdr:style>
        <a:lnRef xmlns:a="http://schemas.openxmlformats.org/drawingml/2006/main" idx="1">
          <a:schemeClr val="dk1"/>
        </a:lnRef>
        <a:fillRef xmlns:a="http://schemas.openxmlformats.org/drawingml/2006/main" idx="0">
          <a:schemeClr val="dk1"/>
        </a:fillRef>
        <a:effectRef xmlns:a="http://schemas.openxmlformats.org/drawingml/2006/main" idx="0">
          <a:schemeClr val="dk1"/>
        </a:effectRef>
        <a:fontRef xmlns:a="http://schemas.openxmlformats.org/drawingml/2006/main" idx="minor">
          <a:schemeClr val="tx1"/>
        </a:fontRef>
      </cdr:style>
    </cdr:cxnSp>
  </cdr:relSizeAnchor>
  <cdr:relSizeAnchor xmlns:cdr="http://schemas.openxmlformats.org/drawingml/2006/chartDrawing">
    <cdr:from>
      <cdr:x>0.44561</cdr:x>
      <cdr:y>0.44688</cdr:y>
    </cdr:from>
    <cdr:to>
      <cdr:x>0.56295</cdr:x>
      <cdr:y>0.44688</cdr:y>
    </cdr:to>
    <cdr:cxnSp macro="">
      <cdr:nvCxnSpPr>
        <cdr:cNvPr id="4" name="Connecteur droit 3">
          <a:extLst xmlns:a="http://schemas.openxmlformats.org/drawingml/2006/main">
            <a:ext uri="{FF2B5EF4-FFF2-40B4-BE49-F238E27FC236}">
              <a16:creationId xmlns:a16="http://schemas.microsoft.com/office/drawing/2014/main" id="{C0619EC0-8DEA-4B7C-962C-C6C7EC0636A8}"/>
            </a:ext>
          </a:extLst>
        </cdr:cNvPr>
        <cdr:cNvCxnSpPr/>
      </cdr:nvCxnSpPr>
      <cdr:spPr>
        <a:xfrm xmlns:a="http://schemas.openxmlformats.org/drawingml/2006/main" flipH="1">
          <a:off x="1914234" y="1740032"/>
          <a:ext cx="504056" cy="0"/>
        </a:xfrm>
        <a:prstGeom xmlns:a="http://schemas.openxmlformats.org/drawingml/2006/main" prst="line">
          <a:avLst/>
        </a:prstGeom>
        <a:ln xmlns:a="http://schemas.openxmlformats.org/drawingml/2006/main" w="12700"/>
      </cdr:spPr>
      <cdr:style>
        <a:lnRef xmlns:a="http://schemas.openxmlformats.org/drawingml/2006/main" idx="1">
          <a:schemeClr val="dk1"/>
        </a:lnRef>
        <a:fillRef xmlns:a="http://schemas.openxmlformats.org/drawingml/2006/main" idx="0">
          <a:schemeClr val="dk1"/>
        </a:fillRef>
        <a:effectRef xmlns:a="http://schemas.openxmlformats.org/drawingml/2006/main" idx="0">
          <a:schemeClr val="dk1"/>
        </a:effectRef>
        <a:fontRef xmlns:a="http://schemas.openxmlformats.org/drawingml/2006/main" idx="minor">
          <a:schemeClr val="tx1"/>
        </a:fontRef>
      </cdr:style>
    </cdr:cxnSp>
  </cdr:relSizeAnchor>
  <cdr:relSizeAnchor xmlns:cdr="http://schemas.openxmlformats.org/drawingml/2006/chartDrawing">
    <cdr:from>
      <cdr:x>0.22642</cdr:x>
      <cdr:y>0.49314</cdr:y>
    </cdr:from>
    <cdr:to>
      <cdr:x>0.31561</cdr:x>
      <cdr:y>0.72427</cdr:y>
    </cdr:to>
    <cdr:sp macro="" textlink="">
      <cdr:nvSpPr>
        <cdr:cNvPr id="5" name="Ellipse 4">
          <a:extLst xmlns:a="http://schemas.openxmlformats.org/drawingml/2006/main">
            <a:ext uri="{FF2B5EF4-FFF2-40B4-BE49-F238E27FC236}">
              <a16:creationId xmlns:a16="http://schemas.microsoft.com/office/drawing/2014/main" id="{110A8FBF-60F4-4C81-A41E-672E86E2715C}"/>
            </a:ext>
          </a:extLst>
        </cdr:cNvPr>
        <cdr:cNvSpPr/>
      </cdr:nvSpPr>
      <cdr:spPr>
        <a:xfrm xmlns:a="http://schemas.openxmlformats.org/drawingml/2006/main">
          <a:off x="972632" y="1920162"/>
          <a:ext cx="383168" cy="899989"/>
        </a:xfrm>
        <a:prstGeom xmlns:a="http://schemas.openxmlformats.org/drawingml/2006/main" prst="ellipse">
          <a:avLst/>
        </a:prstGeom>
        <a:noFill xmlns:a="http://schemas.openxmlformats.org/drawingml/2006/mai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en-US"/>
        </a:p>
      </cdr:txBody>
    </cdr:sp>
  </cdr:relSizeAnchor>
</c:userShapes>
</file>

<file path=ppt/drawings/drawing3.xml><?xml version="1.0" encoding="utf-8"?>
<c:userShapes xmlns:c="http://schemas.openxmlformats.org/drawingml/2006/chart">
  <cdr:relSizeAnchor xmlns:cdr="http://schemas.openxmlformats.org/drawingml/2006/chartDrawing">
    <cdr:from>
      <cdr:x>0.23588</cdr:x>
      <cdr:y>0.59482</cdr:y>
    </cdr:from>
    <cdr:to>
      <cdr:x>0.30525</cdr:x>
      <cdr:y>0.79825</cdr:y>
    </cdr:to>
    <cdr:sp macro="" textlink="">
      <cdr:nvSpPr>
        <cdr:cNvPr id="5" name="Ellipse 4">
          <a:extLst xmlns:a="http://schemas.openxmlformats.org/drawingml/2006/main">
            <a:ext uri="{FF2B5EF4-FFF2-40B4-BE49-F238E27FC236}">
              <a16:creationId xmlns:a16="http://schemas.microsoft.com/office/drawing/2014/main" id="{47DBAE2B-C8D8-4EF8-9772-CA2C80B1512F}"/>
            </a:ext>
          </a:extLst>
        </cdr:cNvPr>
        <cdr:cNvSpPr/>
      </cdr:nvSpPr>
      <cdr:spPr>
        <a:xfrm xmlns:a="http://schemas.openxmlformats.org/drawingml/2006/main">
          <a:off x="979340" y="2316096"/>
          <a:ext cx="288010" cy="792108"/>
        </a:xfrm>
        <a:prstGeom xmlns:a="http://schemas.openxmlformats.org/drawingml/2006/main" prst="ellipse">
          <a:avLst/>
        </a:prstGeom>
        <a:noFill xmlns:a="http://schemas.openxmlformats.org/drawingml/2006/mai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US"/>
        </a:p>
      </cdr:txBody>
    </cdr:sp>
  </cdr:relSizeAnchor>
  <cdr:relSizeAnchor xmlns:cdr="http://schemas.openxmlformats.org/drawingml/2006/chartDrawing">
    <cdr:from>
      <cdr:x>0.27057</cdr:x>
      <cdr:y>0.61331</cdr:y>
    </cdr:from>
    <cdr:to>
      <cdr:x>0.39198</cdr:x>
      <cdr:y>0.61331</cdr:y>
    </cdr:to>
    <cdr:cxnSp macro="">
      <cdr:nvCxnSpPr>
        <cdr:cNvPr id="2" name="Connecteur droit 1">
          <a:extLst xmlns:a="http://schemas.openxmlformats.org/drawingml/2006/main">
            <a:ext uri="{FF2B5EF4-FFF2-40B4-BE49-F238E27FC236}">
              <a16:creationId xmlns:a16="http://schemas.microsoft.com/office/drawing/2014/main" id="{91AA899A-D034-49BC-9343-AFB44558194B}"/>
            </a:ext>
          </a:extLst>
        </cdr:cNvPr>
        <cdr:cNvCxnSpPr/>
      </cdr:nvCxnSpPr>
      <cdr:spPr>
        <a:xfrm xmlns:a="http://schemas.openxmlformats.org/drawingml/2006/main" flipH="1">
          <a:off x="1123356" y="2388104"/>
          <a:ext cx="504068" cy="0"/>
        </a:xfrm>
        <a:prstGeom xmlns:a="http://schemas.openxmlformats.org/drawingml/2006/main" prst="line">
          <a:avLst/>
        </a:prstGeom>
        <a:ln xmlns:a="http://schemas.openxmlformats.org/drawingml/2006/main" w="12700"/>
      </cdr:spPr>
      <cdr:style>
        <a:lnRef xmlns:a="http://schemas.openxmlformats.org/drawingml/2006/main" idx="1">
          <a:schemeClr val="dk1"/>
        </a:lnRef>
        <a:fillRef xmlns:a="http://schemas.openxmlformats.org/drawingml/2006/main" idx="0">
          <a:schemeClr val="dk1"/>
        </a:fillRef>
        <a:effectRef xmlns:a="http://schemas.openxmlformats.org/drawingml/2006/main" idx="0">
          <a:schemeClr val="dk1"/>
        </a:effectRef>
        <a:fontRef xmlns:a="http://schemas.openxmlformats.org/drawingml/2006/main" idx="minor">
          <a:schemeClr val="tx1"/>
        </a:fontRef>
      </cdr:style>
    </cdr:cxnSp>
  </cdr:relSizeAnchor>
  <cdr:relSizeAnchor xmlns:cdr="http://schemas.openxmlformats.org/drawingml/2006/chartDrawing">
    <cdr:from>
      <cdr:x>0.4393</cdr:x>
      <cdr:y>0.50252</cdr:y>
    </cdr:from>
    <cdr:to>
      <cdr:x>0.5607</cdr:x>
      <cdr:y>0.50252</cdr:y>
    </cdr:to>
    <cdr:cxnSp macro="">
      <cdr:nvCxnSpPr>
        <cdr:cNvPr id="3" name="Connecteur droit 2">
          <a:extLst xmlns:a="http://schemas.openxmlformats.org/drawingml/2006/main">
            <a:ext uri="{FF2B5EF4-FFF2-40B4-BE49-F238E27FC236}">
              <a16:creationId xmlns:a16="http://schemas.microsoft.com/office/drawing/2014/main" id="{C814EE0A-2513-4314-9B3D-0A559EA7CFE1}"/>
            </a:ext>
          </a:extLst>
        </cdr:cNvPr>
        <cdr:cNvCxnSpPr/>
      </cdr:nvCxnSpPr>
      <cdr:spPr>
        <a:xfrm xmlns:a="http://schemas.openxmlformats.org/drawingml/2006/main" flipH="1">
          <a:off x="1823858" y="1956698"/>
          <a:ext cx="504068" cy="0"/>
        </a:xfrm>
        <a:prstGeom xmlns:a="http://schemas.openxmlformats.org/drawingml/2006/main" prst="line">
          <a:avLst/>
        </a:prstGeom>
        <a:ln xmlns:a="http://schemas.openxmlformats.org/drawingml/2006/main" w="12700"/>
      </cdr:spPr>
      <cdr:style>
        <a:lnRef xmlns:a="http://schemas.openxmlformats.org/drawingml/2006/main" idx="1">
          <a:schemeClr val="dk1"/>
        </a:lnRef>
        <a:fillRef xmlns:a="http://schemas.openxmlformats.org/drawingml/2006/main" idx="0">
          <a:schemeClr val="dk1"/>
        </a:fillRef>
        <a:effectRef xmlns:a="http://schemas.openxmlformats.org/drawingml/2006/main" idx="0">
          <a:schemeClr val="dk1"/>
        </a:effectRef>
        <a:fontRef xmlns:a="http://schemas.openxmlformats.org/drawingml/2006/main" idx="minor">
          <a:schemeClr val="tx1"/>
        </a:fontRef>
      </cdr:style>
    </cdr:cxnSp>
  </cdr:relSizeAnchor>
  <cdr:relSizeAnchor xmlns:cdr="http://schemas.openxmlformats.org/drawingml/2006/chartDrawing">
    <cdr:from>
      <cdr:x>0.40932</cdr:x>
      <cdr:y>0.42838</cdr:y>
    </cdr:from>
    <cdr:to>
      <cdr:x>0.53073</cdr:x>
      <cdr:y>0.42838</cdr:y>
    </cdr:to>
    <cdr:cxnSp macro="">
      <cdr:nvCxnSpPr>
        <cdr:cNvPr id="4" name="Connecteur droit 3">
          <a:extLst xmlns:a="http://schemas.openxmlformats.org/drawingml/2006/main">
            <a:ext uri="{FF2B5EF4-FFF2-40B4-BE49-F238E27FC236}">
              <a16:creationId xmlns:a16="http://schemas.microsoft.com/office/drawing/2014/main" id="{19720095-9EC5-4B16-82A3-943D350E0C14}"/>
            </a:ext>
          </a:extLst>
        </cdr:cNvPr>
        <cdr:cNvCxnSpPr/>
      </cdr:nvCxnSpPr>
      <cdr:spPr>
        <a:xfrm xmlns:a="http://schemas.openxmlformats.org/drawingml/2006/main" flipH="1">
          <a:off x="1699420" y="1668024"/>
          <a:ext cx="504068" cy="0"/>
        </a:xfrm>
        <a:prstGeom xmlns:a="http://schemas.openxmlformats.org/drawingml/2006/main" prst="line">
          <a:avLst/>
        </a:prstGeom>
        <a:ln xmlns:a="http://schemas.openxmlformats.org/drawingml/2006/main" w="12700"/>
      </cdr:spPr>
      <cdr:style>
        <a:lnRef xmlns:a="http://schemas.openxmlformats.org/drawingml/2006/main" idx="1">
          <a:schemeClr val="dk1"/>
        </a:lnRef>
        <a:fillRef xmlns:a="http://schemas.openxmlformats.org/drawingml/2006/main" idx="0">
          <a:schemeClr val="dk1"/>
        </a:fillRef>
        <a:effectRef xmlns:a="http://schemas.openxmlformats.org/drawingml/2006/main" idx="0">
          <a:schemeClr val="dk1"/>
        </a:effectRef>
        <a:fontRef xmlns:a="http://schemas.openxmlformats.org/drawingml/2006/main" idx="minor">
          <a:schemeClr val="tx1"/>
        </a:fontRef>
      </cdr:style>
    </cdr:cxn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84871" cy="502755"/>
          </a:xfrm>
          <a:prstGeom prst="rect">
            <a:avLst/>
          </a:prstGeom>
        </p:spPr>
        <p:txBody>
          <a:bodyPr vert="horz" lIns="96616" tIns="48308" rIns="96616" bIns="48308" rtlCol="0"/>
          <a:lstStyle>
            <a:lvl1pPr algn="l">
              <a:defRPr sz="1300"/>
            </a:lvl1pPr>
          </a:lstStyle>
          <a:p>
            <a:endParaRPr lang="fr-FR"/>
          </a:p>
        </p:txBody>
      </p:sp>
      <p:sp>
        <p:nvSpPr>
          <p:cNvPr id="3" name="Espace réservé de la date 2"/>
          <p:cNvSpPr>
            <a:spLocks noGrp="1"/>
          </p:cNvSpPr>
          <p:nvPr>
            <p:ph type="dt" idx="1"/>
          </p:nvPr>
        </p:nvSpPr>
        <p:spPr>
          <a:xfrm>
            <a:off x="3901698" y="0"/>
            <a:ext cx="2984871" cy="502755"/>
          </a:xfrm>
          <a:prstGeom prst="rect">
            <a:avLst/>
          </a:prstGeom>
        </p:spPr>
        <p:txBody>
          <a:bodyPr vert="horz" lIns="96616" tIns="48308" rIns="96616" bIns="48308" rtlCol="0"/>
          <a:lstStyle>
            <a:lvl1pPr algn="r">
              <a:defRPr sz="1300"/>
            </a:lvl1pPr>
          </a:lstStyle>
          <a:p>
            <a:fld id="{26E1C64A-0532-485F-9F63-7A76A3EBE357}" type="datetimeFigureOut">
              <a:rPr lang="fr-FR" smtClean="0"/>
              <a:t>15/02/2021</a:t>
            </a:fld>
            <a:endParaRPr lang="fr-FR"/>
          </a:p>
        </p:txBody>
      </p:sp>
      <p:sp>
        <p:nvSpPr>
          <p:cNvPr id="4" name="Espace réservé de l'image des diapositives 3"/>
          <p:cNvSpPr>
            <a:spLocks noGrp="1" noRot="1" noChangeAspect="1"/>
          </p:cNvSpPr>
          <p:nvPr>
            <p:ph type="sldImg" idx="2"/>
          </p:nvPr>
        </p:nvSpPr>
        <p:spPr>
          <a:xfrm>
            <a:off x="439738" y="1252538"/>
            <a:ext cx="6008687" cy="3381375"/>
          </a:xfrm>
          <a:prstGeom prst="rect">
            <a:avLst/>
          </a:prstGeom>
          <a:noFill/>
          <a:ln w="12700">
            <a:solidFill>
              <a:prstClr val="black"/>
            </a:solidFill>
          </a:ln>
        </p:spPr>
        <p:txBody>
          <a:bodyPr vert="horz" lIns="96616" tIns="48308" rIns="96616" bIns="48308" rtlCol="0" anchor="ctr"/>
          <a:lstStyle/>
          <a:p>
            <a:endParaRPr lang="fr-FR"/>
          </a:p>
        </p:txBody>
      </p:sp>
      <p:sp>
        <p:nvSpPr>
          <p:cNvPr id="5" name="Espace réservé des commentaires 4"/>
          <p:cNvSpPr>
            <a:spLocks noGrp="1"/>
          </p:cNvSpPr>
          <p:nvPr>
            <p:ph type="body" sz="quarter" idx="3"/>
          </p:nvPr>
        </p:nvSpPr>
        <p:spPr>
          <a:xfrm>
            <a:off x="688817" y="4822269"/>
            <a:ext cx="5510530" cy="3945493"/>
          </a:xfrm>
          <a:prstGeom prst="rect">
            <a:avLst/>
          </a:prstGeom>
        </p:spPr>
        <p:txBody>
          <a:bodyPr vert="horz" lIns="96616" tIns="48308" rIns="96616" bIns="48308"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517547"/>
            <a:ext cx="2984871" cy="502754"/>
          </a:xfrm>
          <a:prstGeom prst="rect">
            <a:avLst/>
          </a:prstGeom>
        </p:spPr>
        <p:txBody>
          <a:bodyPr vert="horz" lIns="96616" tIns="48308" rIns="96616" bIns="48308" rtlCol="0" anchor="b"/>
          <a:lstStyle>
            <a:lvl1pPr algn="l">
              <a:defRPr sz="1300"/>
            </a:lvl1pPr>
          </a:lstStyle>
          <a:p>
            <a:endParaRPr lang="fr-FR"/>
          </a:p>
        </p:txBody>
      </p:sp>
      <p:sp>
        <p:nvSpPr>
          <p:cNvPr id="7" name="Espace réservé du numéro de diapositive 6"/>
          <p:cNvSpPr>
            <a:spLocks noGrp="1"/>
          </p:cNvSpPr>
          <p:nvPr>
            <p:ph type="sldNum" sz="quarter" idx="5"/>
          </p:nvPr>
        </p:nvSpPr>
        <p:spPr>
          <a:xfrm>
            <a:off x="3901698" y="9517547"/>
            <a:ext cx="2984871" cy="502754"/>
          </a:xfrm>
          <a:prstGeom prst="rect">
            <a:avLst/>
          </a:prstGeom>
        </p:spPr>
        <p:txBody>
          <a:bodyPr vert="horz" lIns="96616" tIns="48308" rIns="96616" bIns="48308" rtlCol="0" anchor="b"/>
          <a:lstStyle>
            <a:lvl1pPr algn="r">
              <a:defRPr sz="1300"/>
            </a:lvl1pPr>
          </a:lstStyle>
          <a:p>
            <a:fld id="{75A7834E-BD01-42C1-B61F-E72844DC7D3C}" type="slidenum">
              <a:rPr lang="fr-FR" smtClean="0"/>
              <a:t>‹N°›</a:t>
            </a:fld>
            <a:endParaRPr lang="fr-FR"/>
          </a:p>
        </p:txBody>
      </p:sp>
    </p:spTree>
    <p:extLst>
      <p:ext uri="{BB962C8B-B14F-4D97-AF65-F5344CB8AC3E}">
        <p14:creationId xmlns:p14="http://schemas.microsoft.com/office/powerpoint/2010/main" val="32890598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err="1"/>
              <a:t>Seziman</a:t>
            </a:r>
            <a:r>
              <a:rPr lang="fr-FR" baseline="0" dirty="0"/>
              <a:t> : choc affectif ou traumatique</a:t>
            </a:r>
            <a:endParaRPr lang="fr-FR" dirty="0"/>
          </a:p>
        </p:txBody>
      </p:sp>
      <p:sp>
        <p:nvSpPr>
          <p:cNvPr id="4" name="Espace réservé du numéro de diapositive 3"/>
          <p:cNvSpPr>
            <a:spLocks noGrp="1"/>
          </p:cNvSpPr>
          <p:nvPr>
            <p:ph type="sldNum" sz="quarter" idx="10"/>
          </p:nvPr>
        </p:nvSpPr>
        <p:spPr/>
        <p:txBody>
          <a:bodyPr/>
          <a:lstStyle/>
          <a:p>
            <a:fld id="{75A7834E-BD01-42C1-B61F-E72844DC7D3C}" type="slidenum">
              <a:rPr lang="fr-FR" smtClean="0"/>
              <a:t>6</a:t>
            </a:fld>
            <a:endParaRPr lang="fr-FR"/>
          </a:p>
        </p:txBody>
      </p:sp>
    </p:spTree>
    <p:extLst>
      <p:ext uri="{BB962C8B-B14F-4D97-AF65-F5344CB8AC3E}">
        <p14:creationId xmlns:p14="http://schemas.microsoft.com/office/powerpoint/2010/main" val="31934735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a:t>Introduire le thème du texte, le lire et pointer avec les élèves quelques mots difficiles (3ou 4). Les enfants s’entraînent à les lire avant d’entamer la lecture du texte.</a:t>
            </a:r>
          </a:p>
          <a:p>
            <a:endParaRPr lang="fr-FR" dirty="0"/>
          </a:p>
          <a:p>
            <a:r>
              <a:rPr lang="fr-FR" dirty="0"/>
              <a:t>Questionner brièvement sur le sens du texte afin d’en dégager la trame générale. Interroger les élèves sur les obstacles qu’ils rencontrent.  Expliquer</a:t>
            </a:r>
          </a:p>
          <a:p>
            <a:endParaRPr lang="fr-FR" dirty="0"/>
          </a:p>
          <a:p>
            <a:r>
              <a:rPr lang="fr-FR" dirty="0"/>
              <a:t>Les autres élèves suivent et repèrent sans interrompre le lecteur les erreurs éventuelles. L‘enseignant enregistre la vitesse de lecteur (le nombre de mots lus) et l’exactitude. On révise la lecture des mots lus de manière erronée après chaque lecture. </a:t>
            </a:r>
          </a:p>
          <a:p>
            <a:endParaRPr lang="fr-FR" dirty="0"/>
          </a:p>
          <a:p>
            <a:r>
              <a:rPr lang="fr-FR" dirty="0"/>
              <a:t> </a:t>
            </a:r>
          </a:p>
        </p:txBody>
      </p:sp>
      <p:sp>
        <p:nvSpPr>
          <p:cNvPr id="4" name="Espace réservé du numéro de diapositive 3"/>
          <p:cNvSpPr>
            <a:spLocks noGrp="1"/>
          </p:cNvSpPr>
          <p:nvPr>
            <p:ph type="sldNum" sz="quarter" idx="10"/>
          </p:nvPr>
        </p:nvSpPr>
        <p:spPr/>
        <p:txBody>
          <a:bodyPr/>
          <a:lstStyle/>
          <a:p>
            <a:fld id="{938B9607-6C6C-4DC3-B7D1-6A2F1AC0C3E6}" type="slidenum">
              <a:rPr lang="fr-FR" smtClean="0"/>
              <a:t>23</a:t>
            </a:fld>
            <a:endParaRPr lang="fr-FR"/>
          </a:p>
        </p:txBody>
      </p:sp>
    </p:spTree>
    <p:extLst>
      <p:ext uri="{BB962C8B-B14F-4D97-AF65-F5344CB8AC3E}">
        <p14:creationId xmlns:p14="http://schemas.microsoft.com/office/powerpoint/2010/main" val="34950948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dirty="0"/>
              <a:t>Une lecture à l’unisson où les </a:t>
            </a:r>
            <a:r>
              <a:rPr lang="fr-FR" sz="1200" dirty="0" err="1"/>
              <a:t>élèves</a:t>
            </a:r>
            <a:r>
              <a:rPr lang="fr-FR" sz="1200" dirty="0"/>
              <a:t> lisent en chœur, </a:t>
            </a:r>
            <a:r>
              <a:rPr lang="fr-FR" sz="1200" dirty="0" err="1"/>
              <a:t>après</a:t>
            </a:r>
            <a:r>
              <a:rPr lang="fr-FR" sz="1200" dirty="0"/>
              <a:t> </a:t>
            </a:r>
            <a:r>
              <a:rPr lang="fr-FR" sz="1200" dirty="0" err="1"/>
              <a:t>préparation</a:t>
            </a:r>
            <a:r>
              <a:rPr lang="fr-FR" sz="1200" dirty="0"/>
              <a:t>. La lecture à l’unisson convient particulièrement aux élèves timides ou en difficulté qui ont besoin de développer la confiance en soi. Ils se sentent plus à l’aise en étant portés par le groupe. - On peut très bien lire soi-même dans un premier temps le texte à voix haute pour donner un modèle de lecture et faire entendre les mots (donc leur identification) - Une lecture en écho où les élèves répètent chaque phrase lue à tour de rôle à mesure qu’un élève ou que le professeur les lit. Ces phrases peuvent être lues à une vitesse légèrement supérieure à celle des élèves afin de les entraîner dans son sillage. - une lecture orchestrée en partageant les phrases d’un texte à lire entre plusieurs groupes d’élèves. Ces phrases sont lues, après préparation, les unes après les autres, de manière à reconstituer le texte. Sous une forme plus autonome, le professeur peut organiser une lecture en cascade : un élève lit la première ligne, puis quelques élèves se joignent à lui pour lire la deuxième, et d’autres encore s’ajoutent pour lire la suivante jusqu’à ce que la classe lise en chœur. </a:t>
            </a:r>
          </a:p>
          <a:p>
            <a:endParaRPr lang="en-US" dirty="0"/>
          </a:p>
        </p:txBody>
      </p:sp>
      <p:sp>
        <p:nvSpPr>
          <p:cNvPr id="4" name="Espace réservé du numéro de diapositive 3"/>
          <p:cNvSpPr>
            <a:spLocks noGrp="1"/>
          </p:cNvSpPr>
          <p:nvPr>
            <p:ph type="sldNum" sz="quarter" idx="5"/>
          </p:nvPr>
        </p:nvSpPr>
        <p:spPr/>
        <p:txBody>
          <a:bodyPr/>
          <a:lstStyle/>
          <a:p>
            <a:fld id="{75A7834E-BD01-42C1-B61F-E72844DC7D3C}" type="slidenum">
              <a:rPr lang="fr-FR" smtClean="0"/>
              <a:t>24</a:t>
            </a:fld>
            <a:endParaRPr lang="fr-FR"/>
          </a:p>
        </p:txBody>
      </p:sp>
    </p:spTree>
    <p:extLst>
      <p:ext uri="{BB962C8B-B14F-4D97-AF65-F5344CB8AC3E}">
        <p14:creationId xmlns:p14="http://schemas.microsoft.com/office/powerpoint/2010/main" val="348731557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9F6FE2B5-8B61-4781-912C-31509A28D78D}" type="slidenum">
              <a:rPr lang="fr-FR" smtClean="0"/>
              <a:t>25</a:t>
            </a:fld>
            <a:endParaRPr lang="fr-FR" dirty="0"/>
          </a:p>
        </p:txBody>
      </p:sp>
    </p:spTree>
    <p:extLst>
      <p:ext uri="{BB962C8B-B14F-4D97-AF65-F5344CB8AC3E}">
        <p14:creationId xmlns:p14="http://schemas.microsoft.com/office/powerpoint/2010/main" val="257321376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a:t>Introduire le thème du texte, le lire et pointer avec les élèves quelques mots difficiles (3ou 4). Les enfants s’entraînent à les lire avant d’entamer la lecture du texte.</a:t>
            </a:r>
          </a:p>
          <a:p>
            <a:endParaRPr lang="fr-FR" dirty="0"/>
          </a:p>
          <a:p>
            <a:r>
              <a:rPr lang="fr-FR" dirty="0"/>
              <a:t>Questionner brièvement sur le sens du texte afin d’en dégager la trame générale. Interroger les élèves sur les obstacles qu’ils rencontrent.  Expliquer</a:t>
            </a:r>
          </a:p>
          <a:p>
            <a:endParaRPr lang="fr-FR" dirty="0"/>
          </a:p>
          <a:p>
            <a:r>
              <a:rPr lang="fr-FR" dirty="0"/>
              <a:t>Les autres élèves suivent et repèrent sans interrompre le lecteur les erreurs éventuelles. L‘enseignant enregistre la vitesse de lecteur (le nombre de mots lus) et l’exactitude. On révise la lecture des mots lus de manière erronée après chaque lecture. </a:t>
            </a:r>
          </a:p>
          <a:p>
            <a:endParaRPr lang="fr-FR" dirty="0"/>
          </a:p>
          <a:p>
            <a:r>
              <a:rPr lang="fr-FR" dirty="0"/>
              <a:t> </a:t>
            </a:r>
          </a:p>
        </p:txBody>
      </p:sp>
      <p:sp>
        <p:nvSpPr>
          <p:cNvPr id="4" name="Espace réservé du numéro de diapositive 3"/>
          <p:cNvSpPr>
            <a:spLocks noGrp="1"/>
          </p:cNvSpPr>
          <p:nvPr>
            <p:ph type="sldNum" sz="quarter" idx="10"/>
          </p:nvPr>
        </p:nvSpPr>
        <p:spPr/>
        <p:txBody>
          <a:bodyPr/>
          <a:lstStyle/>
          <a:p>
            <a:fld id="{938B9607-6C6C-4DC3-B7D1-6A2F1AC0C3E6}" type="slidenum">
              <a:rPr lang="fr-FR" smtClean="0"/>
              <a:t>28</a:t>
            </a:fld>
            <a:endParaRPr lang="fr-FR"/>
          </a:p>
        </p:txBody>
      </p:sp>
    </p:spTree>
    <p:extLst>
      <p:ext uri="{BB962C8B-B14F-4D97-AF65-F5344CB8AC3E}">
        <p14:creationId xmlns:p14="http://schemas.microsoft.com/office/powerpoint/2010/main" val="423721949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938B9607-6C6C-4DC3-B7D1-6A2F1AC0C3E6}" type="slidenum">
              <a:rPr lang="fr-FR" smtClean="0"/>
              <a:t>30</a:t>
            </a:fld>
            <a:endParaRPr lang="fr-FR"/>
          </a:p>
        </p:txBody>
      </p:sp>
    </p:spTree>
    <p:extLst>
      <p:ext uri="{BB962C8B-B14F-4D97-AF65-F5344CB8AC3E}">
        <p14:creationId xmlns:p14="http://schemas.microsoft.com/office/powerpoint/2010/main" val="14290308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938B9607-6C6C-4DC3-B7D1-6A2F1AC0C3E6}" type="slidenum">
              <a:rPr lang="fr-FR" smtClean="0"/>
              <a:t>8</a:t>
            </a:fld>
            <a:endParaRPr lang="fr-FR"/>
          </a:p>
        </p:txBody>
      </p:sp>
    </p:spTree>
    <p:extLst>
      <p:ext uri="{BB962C8B-B14F-4D97-AF65-F5344CB8AC3E}">
        <p14:creationId xmlns:p14="http://schemas.microsoft.com/office/powerpoint/2010/main" val="18218690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9F6FE2B5-8B61-4781-912C-31509A28D78D}" type="slidenum">
              <a:rPr lang="fr-FR" smtClean="0"/>
              <a:t>9</a:t>
            </a:fld>
            <a:endParaRPr lang="fr-FR"/>
          </a:p>
        </p:txBody>
      </p:sp>
    </p:spTree>
    <p:extLst>
      <p:ext uri="{BB962C8B-B14F-4D97-AF65-F5344CB8AC3E}">
        <p14:creationId xmlns:p14="http://schemas.microsoft.com/office/powerpoint/2010/main" val="14591613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938B9607-6C6C-4DC3-B7D1-6A2F1AC0C3E6}" type="slidenum">
              <a:rPr lang="fr-FR" smtClean="0"/>
              <a:t>10</a:t>
            </a:fld>
            <a:endParaRPr lang="fr-FR"/>
          </a:p>
        </p:txBody>
      </p:sp>
    </p:spTree>
    <p:extLst>
      <p:ext uri="{BB962C8B-B14F-4D97-AF65-F5344CB8AC3E}">
        <p14:creationId xmlns:p14="http://schemas.microsoft.com/office/powerpoint/2010/main" val="15028408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938B9607-6C6C-4DC3-B7D1-6A2F1AC0C3E6}" type="slidenum">
              <a:rPr lang="fr-FR" smtClean="0"/>
              <a:t>14</a:t>
            </a:fld>
            <a:endParaRPr lang="fr-FR"/>
          </a:p>
        </p:txBody>
      </p:sp>
    </p:spTree>
    <p:extLst>
      <p:ext uri="{BB962C8B-B14F-4D97-AF65-F5344CB8AC3E}">
        <p14:creationId xmlns:p14="http://schemas.microsoft.com/office/powerpoint/2010/main" val="42427925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5"/>
          </p:nvPr>
        </p:nvSpPr>
        <p:spPr/>
        <p:txBody>
          <a:bodyPr/>
          <a:lstStyle/>
          <a:p>
            <a:fld id="{75A7834E-BD01-42C1-B61F-E72844DC7D3C}" type="slidenum">
              <a:rPr lang="fr-FR" smtClean="0"/>
              <a:t>15</a:t>
            </a:fld>
            <a:endParaRPr lang="fr-FR"/>
          </a:p>
        </p:txBody>
      </p:sp>
    </p:spTree>
    <p:extLst>
      <p:ext uri="{BB962C8B-B14F-4D97-AF65-F5344CB8AC3E}">
        <p14:creationId xmlns:p14="http://schemas.microsoft.com/office/powerpoint/2010/main" val="42894384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a:t>Introduire le thème du texte, le lire et pointer avec les élèves quelques mots difficiles (3ou 4). Les enfants s’entraînent à les lire avant d’entamer la lecture du texte.</a:t>
            </a:r>
          </a:p>
          <a:p>
            <a:endParaRPr lang="fr-FR" dirty="0"/>
          </a:p>
          <a:p>
            <a:r>
              <a:rPr lang="fr-FR" dirty="0"/>
              <a:t>Questionner brièvement sur le sens du texte afin d’en dégager la trame générale. Interroger les élèves sur les obstacles qu’ils rencontrent.  Expliquer</a:t>
            </a:r>
          </a:p>
          <a:p>
            <a:endParaRPr lang="fr-FR" dirty="0"/>
          </a:p>
          <a:p>
            <a:r>
              <a:rPr lang="fr-FR" dirty="0"/>
              <a:t>Les autres élèves suivent et repèrent sans interrompre le lecteur les erreurs éventuelles. L‘enseignant enregistre la vitesse de lecteur (le nombre de mots lus) et l’exactitude. On révise la lecture des mots lus de manière erronée après chaque lecture. </a:t>
            </a:r>
          </a:p>
          <a:p>
            <a:endParaRPr lang="fr-FR" dirty="0"/>
          </a:p>
          <a:p>
            <a:r>
              <a:rPr lang="fr-FR" dirty="0"/>
              <a:t> </a:t>
            </a:r>
          </a:p>
        </p:txBody>
      </p:sp>
      <p:sp>
        <p:nvSpPr>
          <p:cNvPr id="4" name="Espace réservé du numéro de diapositive 3"/>
          <p:cNvSpPr>
            <a:spLocks noGrp="1"/>
          </p:cNvSpPr>
          <p:nvPr>
            <p:ph type="sldNum" sz="quarter" idx="10"/>
          </p:nvPr>
        </p:nvSpPr>
        <p:spPr/>
        <p:txBody>
          <a:bodyPr/>
          <a:lstStyle/>
          <a:p>
            <a:fld id="{938B9607-6C6C-4DC3-B7D1-6A2F1AC0C3E6}" type="slidenum">
              <a:rPr lang="fr-FR" smtClean="0"/>
              <a:t>18</a:t>
            </a:fld>
            <a:endParaRPr lang="fr-FR"/>
          </a:p>
        </p:txBody>
      </p:sp>
    </p:spTree>
    <p:extLst>
      <p:ext uri="{BB962C8B-B14F-4D97-AF65-F5344CB8AC3E}">
        <p14:creationId xmlns:p14="http://schemas.microsoft.com/office/powerpoint/2010/main" val="26022450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a:t>Introduire le thème du texte, le lire et pointer avec les élèves quelques mots difficiles (3ou 4). Les enfants s’entraînent à les lire avant d’entamer la lecture du texte.</a:t>
            </a:r>
          </a:p>
          <a:p>
            <a:endParaRPr lang="fr-FR" dirty="0"/>
          </a:p>
          <a:p>
            <a:r>
              <a:rPr lang="fr-FR" dirty="0"/>
              <a:t>Questionner brièvement sur le sens du texte afin d’en dégager la trame générale. Interroger les élèves sur les obstacles qu’ils rencontrent.  Expliquer</a:t>
            </a:r>
          </a:p>
          <a:p>
            <a:endParaRPr lang="fr-FR" dirty="0"/>
          </a:p>
          <a:p>
            <a:r>
              <a:rPr lang="fr-FR" dirty="0"/>
              <a:t>Les autres élèves suivent et repèrent sans interrompre le lecteur les erreurs éventuelles. L‘enseignant enregistre la vitesse de lecteur (le nombre de mots lus) et l’exactitude. On révise la lecture des mots lus de manière erronée après chaque lecture. </a:t>
            </a:r>
          </a:p>
          <a:p>
            <a:endParaRPr lang="fr-FR" dirty="0"/>
          </a:p>
          <a:p>
            <a:r>
              <a:rPr lang="fr-FR" dirty="0"/>
              <a:t> </a:t>
            </a:r>
          </a:p>
        </p:txBody>
      </p:sp>
      <p:sp>
        <p:nvSpPr>
          <p:cNvPr id="4" name="Espace réservé du numéro de diapositive 3"/>
          <p:cNvSpPr>
            <a:spLocks noGrp="1"/>
          </p:cNvSpPr>
          <p:nvPr>
            <p:ph type="sldNum" sz="quarter" idx="10"/>
          </p:nvPr>
        </p:nvSpPr>
        <p:spPr/>
        <p:txBody>
          <a:bodyPr/>
          <a:lstStyle/>
          <a:p>
            <a:fld id="{938B9607-6C6C-4DC3-B7D1-6A2F1AC0C3E6}" type="slidenum">
              <a:rPr lang="fr-FR" smtClean="0"/>
              <a:t>20</a:t>
            </a:fld>
            <a:endParaRPr lang="fr-FR"/>
          </a:p>
        </p:txBody>
      </p:sp>
    </p:spTree>
    <p:extLst>
      <p:ext uri="{BB962C8B-B14F-4D97-AF65-F5344CB8AC3E}">
        <p14:creationId xmlns:p14="http://schemas.microsoft.com/office/powerpoint/2010/main" val="22590236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a:t>Introduire le thème du texte, le lire et pointer avec les élèves quelques mots difficiles (3ou 4). Les enfants s’entraînent à les lire avant d’entamer la lecture du texte.</a:t>
            </a:r>
          </a:p>
          <a:p>
            <a:endParaRPr lang="fr-FR" dirty="0"/>
          </a:p>
          <a:p>
            <a:r>
              <a:rPr lang="fr-FR" dirty="0"/>
              <a:t>Questionner brièvement sur le sens du texte afin d’en dégager la trame générale. Interroger les élèves sur les obstacles qu’ils rencontrent.  Expliquer</a:t>
            </a:r>
          </a:p>
          <a:p>
            <a:endParaRPr lang="fr-FR" dirty="0"/>
          </a:p>
          <a:p>
            <a:r>
              <a:rPr lang="fr-FR" dirty="0"/>
              <a:t>Les autres élèves suivent et repèrent sans interrompre le lecteur les erreurs éventuelles. L‘enseignant enregistre la vitesse de lecteur (le nombre de mots lus) et l’exactitude. On révise la lecture des mots lus de manière erronée après chaque lecture. </a:t>
            </a:r>
          </a:p>
          <a:p>
            <a:endParaRPr lang="fr-FR" dirty="0"/>
          </a:p>
          <a:p>
            <a:r>
              <a:rPr lang="fr-FR" dirty="0"/>
              <a:t> </a:t>
            </a:r>
          </a:p>
        </p:txBody>
      </p:sp>
      <p:sp>
        <p:nvSpPr>
          <p:cNvPr id="4" name="Espace réservé du numéro de diapositive 3"/>
          <p:cNvSpPr>
            <a:spLocks noGrp="1"/>
          </p:cNvSpPr>
          <p:nvPr>
            <p:ph type="sldNum" sz="quarter" idx="10"/>
          </p:nvPr>
        </p:nvSpPr>
        <p:spPr/>
        <p:txBody>
          <a:bodyPr/>
          <a:lstStyle/>
          <a:p>
            <a:fld id="{938B9607-6C6C-4DC3-B7D1-6A2F1AC0C3E6}" type="slidenum">
              <a:rPr lang="fr-FR" smtClean="0"/>
              <a:t>21</a:t>
            </a:fld>
            <a:endParaRPr lang="fr-FR"/>
          </a:p>
        </p:txBody>
      </p:sp>
    </p:spTree>
    <p:extLst>
      <p:ext uri="{BB962C8B-B14F-4D97-AF65-F5344CB8AC3E}">
        <p14:creationId xmlns:p14="http://schemas.microsoft.com/office/powerpoint/2010/main" val="27402424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4530"/>
            <a:ext cx="9144000" cy="2387600"/>
          </a:xfrm>
        </p:spPr>
        <p:txBody>
          <a:bodyPr anchor="b">
            <a:normAutofit/>
          </a:bodyPr>
          <a:lstStyle>
            <a:lvl1pPr algn="ctr">
              <a:defRPr sz="4500"/>
            </a:lvl1pPr>
          </a:lstStyle>
          <a:p>
            <a:r>
              <a:rPr lang="fr-FR"/>
              <a:t>Modifiez le style du titre</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1800">
                <a:solidFill>
                  <a:schemeClr val="tx1">
                    <a:lumMod val="75000"/>
                    <a:lumOff val="25000"/>
                  </a:schemeClr>
                </a:solidFill>
              </a:defRPr>
            </a:lvl1pPr>
            <a:lvl2pPr marL="342900" indent="0" algn="ctr">
              <a:buNone/>
              <a:defRPr sz="2100"/>
            </a:lvl2pPr>
            <a:lvl3pPr marL="685800" indent="0" algn="ctr">
              <a:buNone/>
              <a:defRPr sz="18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55EEC496-FB47-4F68-810A-5D68888D06D6}" type="datetimeFigureOut">
              <a:rPr lang="fr-FR" smtClean="0"/>
              <a:t>15/02/2021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7904597-CA60-4A81-B204-1BB3657344A7}" type="slidenum">
              <a:rPr lang="fr-FR" smtClean="0"/>
              <a:t>‹N°›</a:t>
            </a:fld>
            <a:endParaRPr lang="fr-FR"/>
          </a:p>
        </p:txBody>
      </p:sp>
    </p:spTree>
    <p:extLst>
      <p:ext uri="{BB962C8B-B14F-4D97-AF65-F5344CB8AC3E}">
        <p14:creationId xmlns:p14="http://schemas.microsoft.com/office/powerpoint/2010/main" val="2133699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3" name="Vertical Text Placeholder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55EEC496-FB47-4F68-810A-5D68888D06D6}" type="datetimeFigureOut">
              <a:rPr lang="fr-FR" smtClean="0"/>
              <a:t>15/02/2021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7904597-CA60-4A81-B204-1BB3657344A7}" type="slidenum">
              <a:rPr lang="fr-FR" smtClean="0"/>
              <a:t>‹N°›</a:t>
            </a:fld>
            <a:endParaRPr lang="fr-FR"/>
          </a:p>
        </p:txBody>
      </p:sp>
    </p:spTree>
    <p:extLst>
      <p:ext uri="{BB962C8B-B14F-4D97-AF65-F5344CB8AC3E}">
        <p14:creationId xmlns:p14="http://schemas.microsoft.com/office/powerpoint/2010/main" val="17224408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2" y="360362"/>
            <a:ext cx="2628900" cy="5811838"/>
          </a:xfrm>
        </p:spPr>
        <p:txBody>
          <a:bodyPr vert="eaVert"/>
          <a:lstStyle/>
          <a:p>
            <a:r>
              <a:rPr lang="fr-FR"/>
              <a:t>Modifiez le style du titre</a:t>
            </a:r>
            <a:endParaRPr lang="en-US"/>
          </a:p>
        </p:txBody>
      </p:sp>
      <p:sp>
        <p:nvSpPr>
          <p:cNvPr id="3" name="Vertical Text Placeholder 2"/>
          <p:cNvSpPr>
            <a:spLocks noGrp="1"/>
          </p:cNvSpPr>
          <p:nvPr>
            <p:ph type="body" orient="vert" idx="1"/>
          </p:nvPr>
        </p:nvSpPr>
        <p:spPr>
          <a:xfrm>
            <a:off x="838202" y="360366"/>
            <a:ext cx="7734300" cy="5811837"/>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Date Placeholder 3"/>
          <p:cNvSpPr>
            <a:spLocks noGrp="1"/>
          </p:cNvSpPr>
          <p:nvPr>
            <p:ph type="dt" sz="half" idx="10"/>
          </p:nvPr>
        </p:nvSpPr>
        <p:spPr/>
        <p:txBody>
          <a:bodyPr/>
          <a:lstStyle/>
          <a:p>
            <a:fld id="{55EEC496-FB47-4F68-810A-5D68888D06D6}" type="datetimeFigureOut">
              <a:rPr lang="fr-FR" smtClean="0"/>
              <a:t>15/02/2021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7904597-CA60-4A81-B204-1BB3657344A7}" type="slidenum">
              <a:rPr lang="fr-FR" smtClean="0"/>
              <a:t>‹N°›</a:t>
            </a:fld>
            <a:endParaRPr lang="fr-FR"/>
          </a:p>
        </p:txBody>
      </p:sp>
    </p:spTree>
    <p:extLst>
      <p:ext uri="{BB962C8B-B14F-4D97-AF65-F5344CB8AC3E}">
        <p14:creationId xmlns:p14="http://schemas.microsoft.com/office/powerpoint/2010/main" val="20494013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4530"/>
            <a:ext cx="9144000" cy="2387600"/>
          </a:xfrm>
        </p:spPr>
        <p:txBody>
          <a:bodyPr anchor="b">
            <a:normAutofit/>
          </a:bodyPr>
          <a:lstStyle>
            <a:lvl1pPr algn="ctr">
              <a:defRPr sz="4500"/>
            </a:lvl1pPr>
          </a:lstStyle>
          <a:p>
            <a:r>
              <a:rPr lang="fr-FR"/>
              <a:t>Modifiez le style du titre</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1800">
                <a:solidFill>
                  <a:schemeClr val="tx1">
                    <a:lumMod val="75000"/>
                    <a:lumOff val="25000"/>
                  </a:schemeClr>
                </a:solidFill>
              </a:defRPr>
            </a:lvl1pPr>
            <a:lvl2pPr marL="342900" indent="0" algn="ctr">
              <a:buNone/>
              <a:defRPr sz="2100"/>
            </a:lvl2pPr>
            <a:lvl3pPr marL="685800" indent="0" algn="ctr">
              <a:buNone/>
              <a:defRPr sz="18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55EEC496-FB47-4F68-810A-5D68888D06D6}" type="datetimeFigureOut">
              <a:rPr lang="fr-FR" smtClean="0"/>
              <a:t>15/02/2021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7904597-CA60-4A81-B204-1BB3657344A7}" type="slidenum">
              <a:rPr lang="fr-FR" smtClean="0"/>
              <a:t>‹N°›</a:t>
            </a:fld>
            <a:endParaRPr lang="fr-FR"/>
          </a:p>
        </p:txBody>
      </p:sp>
    </p:spTree>
    <p:extLst>
      <p:ext uri="{BB962C8B-B14F-4D97-AF65-F5344CB8AC3E}">
        <p14:creationId xmlns:p14="http://schemas.microsoft.com/office/powerpoint/2010/main" val="15704642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55EEC496-FB47-4F68-810A-5D68888D06D6}" type="datetimeFigureOut">
              <a:rPr lang="fr-FR" smtClean="0"/>
              <a:t>15/02/2021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7904597-CA60-4A81-B204-1BB3657344A7}" type="slidenum">
              <a:rPr lang="fr-FR" smtClean="0"/>
              <a:t>‹N°›</a:t>
            </a:fld>
            <a:endParaRPr lang="fr-FR"/>
          </a:p>
        </p:txBody>
      </p:sp>
    </p:spTree>
    <p:extLst>
      <p:ext uri="{BB962C8B-B14F-4D97-AF65-F5344CB8AC3E}">
        <p14:creationId xmlns:p14="http://schemas.microsoft.com/office/powerpoint/2010/main" val="24511057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831851" y="1712423"/>
            <a:ext cx="10515600" cy="2851208"/>
          </a:xfrm>
        </p:spPr>
        <p:txBody>
          <a:bodyPr anchor="b">
            <a:normAutofit/>
          </a:bodyPr>
          <a:lstStyle>
            <a:lvl1pPr>
              <a:defRPr sz="4500" b="0"/>
            </a:lvl1pPr>
          </a:lstStyle>
          <a:p>
            <a:r>
              <a:rPr lang="fr-FR"/>
              <a:t>Modifiez le style du titre</a:t>
            </a:r>
            <a:endParaRPr lang="en-US" dirty="0"/>
          </a:p>
        </p:txBody>
      </p:sp>
      <p:sp>
        <p:nvSpPr>
          <p:cNvPr id="3" name="Text Placeholder 2"/>
          <p:cNvSpPr>
            <a:spLocks noGrp="1"/>
          </p:cNvSpPr>
          <p:nvPr>
            <p:ph type="body" idx="1"/>
          </p:nvPr>
        </p:nvSpPr>
        <p:spPr>
          <a:xfrm>
            <a:off x="831851" y="4552637"/>
            <a:ext cx="10515600" cy="1500187"/>
          </a:xfrm>
        </p:spPr>
        <p:txBody>
          <a:bodyPr anchor="t">
            <a:normAutofit/>
          </a:bodyPr>
          <a:lstStyle>
            <a:lvl1pPr marL="0" indent="0">
              <a:buNone/>
              <a:defRPr sz="180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55EEC496-FB47-4F68-810A-5D68888D06D6}" type="datetimeFigureOut">
              <a:rPr lang="fr-FR" smtClean="0"/>
              <a:t>15/02/2021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7904597-CA60-4A81-B204-1BB3657344A7}" type="slidenum">
              <a:rPr lang="fr-FR" smtClean="0"/>
              <a:t>‹N°›</a:t>
            </a:fld>
            <a:endParaRPr lang="fr-FR"/>
          </a:p>
        </p:txBody>
      </p:sp>
    </p:spTree>
    <p:extLst>
      <p:ext uri="{BB962C8B-B14F-4D97-AF65-F5344CB8AC3E}">
        <p14:creationId xmlns:p14="http://schemas.microsoft.com/office/powerpoint/2010/main" val="363742071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845127" y="1828802"/>
            <a:ext cx="5181600" cy="4351337"/>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172200" y="1828802"/>
            <a:ext cx="5181600" cy="4351337"/>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55EEC496-FB47-4F68-810A-5D68888D06D6}" type="datetimeFigureOut">
              <a:rPr lang="fr-FR" smtClean="0"/>
              <a:t>15/02/2021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B7904597-CA60-4A81-B204-1BB3657344A7}" type="slidenum">
              <a:rPr lang="fr-FR" smtClean="0"/>
              <a:t>‹N°›</a:t>
            </a:fld>
            <a:endParaRPr lang="fr-FR"/>
          </a:p>
        </p:txBody>
      </p:sp>
    </p:spTree>
    <p:extLst>
      <p:ext uri="{BB962C8B-B14F-4D97-AF65-F5344CB8AC3E}">
        <p14:creationId xmlns:p14="http://schemas.microsoft.com/office/powerpoint/2010/main" val="112370717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Compara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45127" y="1681852"/>
            <a:ext cx="5156200" cy="825699"/>
          </a:xfrm>
        </p:spPr>
        <p:txBody>
          <a:bodyPr anchor="b">
            <a:normAutofit/>
          </a:bodyPr>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Modifiez les styles du texte du masque</a:t>
            </a:r>
          </a:p>
        </p:txBody>
      </p:sp>
      <p:sp>
        <p:nvSpPr>
          <p:cNvPr id="4" name="Content Placeholder 3"/>
          <p:cNvSpPr>
            <a:spLocks noGrp="1"/>
          </p:cNvSpPr>
          <p:nvPr>
            <p:ph sz="half" idx="2"/>
          </p:nvPr>
        </p:nvSpPr>
        <p:spPr>
          <a:xfrm>
            <a:off x="845127" y="2507554"/>
            <a:ext cx="5156200" cy="3680525"/>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172202" y="1681851"/>
            <a:ext cx="5181601" cy="825698"/>
          </a:xfrm>
        </p:spPr>
        <p:txBody>
          <a:bodyPr anchor="b"/>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Modifiez les styles du texte du masque</a:t>
            </a:r>
          </a:p>
        </p:txBody>
      </p:sp>
      <p:sp>
        <p:nvSpPr>
          <p:cNvPr id="6" name="Content Placeholder 5"/>
          <p:cNvSpPr>
            <a:spLocks noGrp="1"/>
          </p:cNvSpPr>
          <p:nvPr>
            <p:ph sz="quarter" idx="4"/>
          </p:nvPr>
        </p:nvSpPr>
        <p:spPr>
          <a:xfrm>
            <a:off x="6172202" y="2507554"/>
            <a:ext cx="5181601" cy="3680525"/>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7" name="Date Placeholder 6"/>
          <p:cNvSpPr>
            <a:spLocks noGrp="1"/>
          </p:cNvSpPr>
          <p:nvPr>
            <p:ph type="dt" sz="half" idx="10"/>
          </p:nvPr>
        </p:nvSpPr>
        <p:spPr/>
        <p:txBody>
          <a:bodyPr/>
          <a:lstStyle/>
          <a:p>
            <a:fld id="{55EEC496-FB47-4F68-810A-5D68888D06D6}" type="datetimeFigureOut">
              <a:rPr lang="fr-FR" smtClean="0"/>
              <a:t>15/02/2021</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B7904597-CA60-4A81-B204-1BB3657344A7}" type="slidenum">
              <a:rPr lang="fr-FR" smtClean="0"/>
              <a:t>‹N°›</a:t>
            </a:fld>
            <a:endParaRPr lang="fr-FR"/>
          </a:p>
        </p:txBody>
      </p:sp>
      <p:sp>
        <p:nvSpPr>
          <p:cNvPr id="10" name="Title 9"/>
          <p:cNvSpPr>
            <a:spLocks noGrp="1"/>
          </p:cNvSpPr>
          <p:nvPr>
            <p:ph type="title"/>
          </p:nvPr>
        </p:nvSpPr>
        <p:spPr/>
        <p:txBody>
          <a:bodyPr/>
          <a:lstStyle/>
          <a:p>
            <a:r>
              <a:rPr lang="fr-FR"/>
              <a:t>Modifiez le style du titre</a:t>
            </a:r>
            <a:endParaRPr lang="en-US" dirty="0"/>
          </a:p>
        </p:txBody>
      </p:sp>
    </p:spTree>
    <p:extLst>
      <p:ext uri="{BB962C8B-B14F-4D97-AF65-F5344CB8AC3E}">
        <p14:creationId xmlns:p14="http://schemas.microsoft.com/office/powerpoint/2010/main" val="145463038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Titre seul">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55EEC496-FB47-4F68-810A-5D68888D06D6}" type="datetimeFigureOut">
              <a:rPr lang="fr-FR" smtClean="0"/>
              <a:t>15/02/2021</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B7904597-CA60-4A81-B204-1BB3657344A7}" type="slidenum">
              <a:rPr lang="fr-FR" smtClean="0"/>
              <a:t>‹N°›</a:t>
            </a:fld>
            <a:endParaRPr lang="fr-FR"/>
          </a:p>
        </p:txBody>
      </p:sp>
      <p:sp>
        <p:nvSpPr>
          <p:cNvPr id="6" name="Title 5"/>
          <p:cNvSpPr>
            <a:spLocks noGrp="1"/>
          </p:cNvSpPr>
          <p:nvPr>
            <p:ph type="title"/>
          </p:nvPr>
        </p:nvSpPr>
        <p:spPr/>
        <p:txBody>
          <a:bodyPr/>
          <a:lstStyle/>
          <a:p>
            <a:r>
              <a:rPr lang="fr-FR"/>
              <a:t>Modifiez le style du titre</a:t>
            </a:r>
            <a:endParaRPr lang="en-US"/>
          </a:p>
        </p:txBody>
      </p:sp>
    </p:spTree>
    <p:extLst>
      <p:ext uri="{BB962C8B-B14F-4D97-AF65-F5344CB8AC3E}">
        <p14:creationId xmlns:p14="http://schemas.microsoft.com/office/powerpoint/2010/main" val="108454831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EEC496-FB47-4F68-810A-5D68888D06D6}" type="datetimeFigureOut">
              <a:rPr lang="fr-FR" smtClean="0"/>
              <a:t>15/02/2021</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B7904597-CA60-4A81-B204-1BB3657344A7}" type="slidenum">
              <a:rPr lang="fr-FR" smtClean="0"/>
              <a:t>‹N°›</a:t>
            </a:fld>
            <a:endParaRPr lang="fr-FR"/>
          </a:p>
        </p:txBody>
      </p:sp>
    </p:spTree>
    <p:extLst>
      <p:ext uri="{BB962C8B-B14F-4D97-AF65-F5344CB8AC3E}">
        <p14:creationId xmlns:p14="http://schemas.microsoft.com/office/powerpoint/2010/main" val="400961514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3"/>
            <a:ext cx="3931920" cy="1600197"/>
          </a:xfrm>
        </p:spPr>
        <p:txBody>
          <a:bodyPr anchor="b">
            <a:normAutofit/>
          </a:bodyPr>
          <a:lstStyle>
            <a:lvl1pPr>
              <a:defRPr sz="2400" b="0"/>
            </a:lvl1pPr>
          </a:lstStyle>
          <a:p>
            <a:r>
              <a:rPr lang="fr-FR"/>
              <a:t>Modifiez le style du titre</a:t>
            </a:r>
            <a:endParaRPr lang="en-US" dirty="0"/>
          </a:p>
        </p:txBody>
      </p:sp>
      <p:sp>
        <p:nvSpPr>
          <p:cNvPr id="3" name="Content Placeholder 2"/>
          <p:cNvSpPr>
            <a:spLocks noGrp="1"/>
          </p:cNvSpPr>
          <p:nvPr>
            <p:ph idx="1"/>
          </p:nvPr>
        </p:nvSpPr>
        <p:spPr>
          <a:xfrm>
            <a:off x="5181600" y="990600"/>
            <a:ext cx="6172200" cy="4876800"/>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841248" y="2057399"/>
            <a:ext cx="3931920" cy="3810001"/>
          </a:xfrm>
        </p:spPr>
        <p:txBody>
          <a:bodyPr>
            <a:normAutofit/>
          </a:bodyPr>
          <a:lstStyle>
            <a:lvl1pPr marL="0" indent="0">
              <a:lnSpc>
                <a:spcPct val="90000"/>
              </a:lnSpc>
              <a:buNone/>
              <a:defRPr sz="12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fr-FR"/>
              <a:t>Modifiez les styles du texte du masque</a:t>
            </a:r>
          </a:p>
        </p:txBody>
      </p:sp>
      <p:sp>
        <p:nvSpPr>
          <p:cNvPr id="5" name="Date Placeholder 4"/>
          <p:cNvSpPr>
            <a:spLocks noGrp="1"/>
          </p:cNvSpPr>
          <p:nvPr>
            <p:ph type="dt" sz="half" idx="10"/>
          </p:nvPr>
        </p:nvSpPr>
        <p:spPr/>
        <p:txBody>
          <a:bodyPr/>
          <a:lstStyle/>
          <a:p>
            <a:fld id="{55EEC496-FB47-4F68-810A-5D68888D06D6}" type="datetimeFigureOut">
              <a:rPr lang="fr-FR" smtClean="0"/>
              <a:t>15/02/2021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B7904597-CA60-4A81-B204-1BB3657344A7}" type="slidenum">
              <a:rPr lang="fr-FR" smtClean="0"/>
              <a:t>‹N°›</a:t>
            </a:fld>
            <a:endParaRPr lang="fr-FR"/>
          </a:p>
        </p:txBody>
      </p:sp>
    </p:spTree>
    <p:extLst>
      <p:ext uri="{BB962C8B-B14F-4D97-AF65-F5344CB8AC3E}">
        <p14:creationId xmlns:p14="http://schemas.microsoft.com/office/powerpoint/2010/main" val="42223600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55EEC496-FB47-4F68-810A-5D68888D06D6}" type="datetimeFigureOut">
              <a:rPr lang="fr-FR" smtClean="0"/>
              <a:t>15/02/2021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7904597-CA60-4A81-B204-1BB3657344A7}" type="slidenum">
              <a:rPr lang="fr-FR" smtClean="0"/>
              <a:t>‹N°›</a:t>
            </a:fld>
            <a:endParaRPr lang="fr-FR"/>
          </a:p>
        </p:txBody>
      </p:sp>
    </p:spTree>
    <p:extLst>
      <p:ext uri="{BB962C8B-B14F-4D97-AF65-F5344CB8AC3E}">
        <p14:creationId xmlns:p14="http://schemas.microsoft.com/office/powerpoint/2010/main" val="123587980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200"/>
          </a:xfrm>
        </p:spPr>
        <p:txBody>
          <a:bodyPr anchor="b">
            <a:normAutofit/>
          </a:bodyPr>
          <a:lstStyle>
            <a:lvl1pPr>
              <a:defRPr sz="2400" b="0"/>
            </a:lvl1pPr>
          </a:lstStyle>
          <a:p>
            <a:r>
              <a:rPr lang="fr-FR"/>
              <a:t>Modifiez le style du titre</a:t>
            </a:r>
            <a:endParaRPr lang="en-US" dirty="0"/>
          </a:p>
        </p:txBody>
      </p:sp>
      <p:sp>
        <p:nvSpPr>
          <p:cNvPr id="3" name="Picture Placeholder 2"/>
          <p:cNvSpPr>
            <a:spLocks noGrp="1"/>
          </p:cNvSpPr>
          <p:nvPr>
            <p:ph type="pic" idx="1"/>
          </p:nvPr>
        </p:nvSpPr>
        <p:spPr>
          <a:xfrm>
            <a:off x="5181600" y="990600"/>
            <a:ext cx="6172200" cy="4876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fr-FR"/>
              <a:t>Cliquez sur l'icône pour ajouter une image</a:t>
            </a:r>
            <a:endParaRPr lang="en-US" dirty="0"/>
          </a:p>
        </p:txBody>
      </p:sp>
      <p:sp>
        <p:nvSpPr>
          <p:cNvPr id="4" name="Text Placeholder 3"/>
          <p:cNvSpPr>
            <a:spLocks noGrp="1"/>
          </p:cNvSpPr>
          <p:nvPr>
            <p:ph type="body" sz="half" idx="2"/>
          </p:nvPr>
        </p:nvSpPr>
        <p:spPr>
          <a:xfrm>
            <a:off x="841248" y="2057400"/>
            <a:ext cx="3931920" cy="3810000"/>
          </a:xfrm>
        </p:spPr>
        <p:txBody>
          <a:bodyPr>
            <a:normAutofit/>
          </a:bodyPr>
          <a:lstStyle>
            <a:lvl1pPr marL="0" indent="0">
              <a:lnSpc>
                <a:spcPct val="90000"/>
              </a:lnSpc>
              <a:buNone/>
              <a:defRPr sz="12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fr-FR"/>
              <a:t>Modifiez les styles du texte du masque</a:t>
            </a:r>
          </a:p>
        </p:txBody>
      </p:sp>
      <p:sp>
        <p:nvSpPr>
          <p:cNvPr id="5" name="Date Placeholder 4"/>
          <p:cNvSpPr>
            <a:spLocks noGrp="1"/>
          </p:cNvSpPr>
          <p:nvPr>
            <p:ph type="dt" sz="half" idx="10"/>
          </p:nvPr>
        </p:nvSpPr>
        <p:spPr/>
        <p:txBody>
          <a:bodyPr/>
          <a:lstStyle/>
          <a:p>
            <a:fld id="{55EEC496-FB47-4F68-810A-5D68888D06D6}" type="datetimeFigureOut">
              <a:rPr lang="fr-FR" smtClean="0"/>
              <a:t>15/02/2021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B7904597-CA60-4A81-B204-1BB3657344A7}" type="slidenum">
              <a:rPr lang="fr-FR" smtClean="0"/>
              <a:t>‹N°›</a:t>
            </a:fld>
            <a:endParaRPr lang="fr-FR"/>
          </a:p>
        </p:txBody>
      </p:sp>
    </p:spTree>
    <p:extLst>
      <p:ext uri="{BB962C8B-B14F-4D97-AF65-F5344CB8AC3E}">
        <p14:creationId xmlns:p14="http://schemas.microsoft.com/office/powerpoint/2010/main" val="26274114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3" name="Vertical Text Placeholder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55EEC496-FB47-4F68-810A-5D68888D06D6}" type="datetimeFigureOut">
              <a:rPr lang="fr-FR" smtClean="0"/>
              <a:t>15/02/2021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7904597-CA60-4A81-B204-1BB3657344A7}" type="slidenum">
              <a:rPr lang="fr-FR" smtClean="0"/>
              <a:t>‹N°›</a:t>
            </a:fld>
            <a:endParaRPr lang="fr-FR"/>
          </a:p>
        </p:txBody>
      </p:sp>
    </p:spTree>
    <p:extLst>
      <p:ext uri="{BB962C8B-B14F-4D97-AF65-F5344CB8AC3E}">
        <p14:creationId xmlns:p14="http://schemas.microsoft.com/office/powerpoint/2010/main" val="59255675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2" y="360362"/>
            <a:ext cx="2628900" cy="5811838"/>
          </a:xfrm>
        </p:spPr>
        <p:txBody>
          <a:bodyPr vert="eaVert"/>
          <a:lstStyle/>
          <a:p>
            <a:r>
              <a:rPr lang="fr-FR"/>
              <a:t>Modifiez le style du titre</a:t>
            </a:r>
            <a:endParaRPr lang="en-US"/>
          </a:p>
        </p:txBody>
      </p:sp>
      <p:sp>
        <p:nvSpPr>
          <p:cNvPr id="3" name="Vertical Text Placeholder 2"/>
          <p:cNvSpPr>
            <a:spLocks noGrp="1"/>
          </p:cNvSpPr>
          <p:nvPr>
            <p:ph type="body" orient="vert" idx="1"/>
          </p:nvPr>
        </p:nvSpPr>
        <p:spPr>
          <a:xfrm>
            <a:off x="838202" y="360366"/>
            <a:ext cx="7734300" cy="5811837"/>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Date Placeholder 3"/>
          <p:cNvSpPr>
            <a:spLocks noGrp="1"/>
          </p:cNvSpPr>
          <p:nvPr>
            <p:ph type="dt" sz="half" idx="10"/>
          </p:nvPr>
        </p:nvSpPr>
        <p:spPr/>
        <p:txBody>
          <a:bodyPr/>
          <a:lstStyle/>
          <a:p>
            <a:fld id="{55EEC496-FB47-4F68-810A-5D68888D06D6}" type="datetimeFigureOut">
              <a:rPr lang="fr-FR" smtClean="0"/>
              <a:t>15/02/2021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7904597-CA60-4A81-B204-1BB3657344A7}" type="slidenum">
              <a:rPr lang="fr-FR" smtClean="0"/>
              <a:t>‹N°›</a:t>
            </a:fld>
            <a:endParaRPr lang="fr-FR"/>
          </a:p>
        </p:txBody>
      </p:sp>
    </p:spTree>
    <p:extLst>
      <p:ext uri="{BB962C8B-B14F-4D97-AF65-F5344CB8AC3E}">
        <p14:creationId xmlns:p14="http://schemas.microsoft.com/office/powerpoint/2010/main" val="154792434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4530"/>
            <a:ext cx="9144000" cy="2387600"/>
          </a:xfrm>
        </p:spPr>
        <p:txBody>
          <a:bodyPr anchor="b">
            <a:normAutofit/>
          </a:bodyPr>
          <a:lstStyle>
            <a:lvl1pPr algn="ctr">
              <a:defRPr sz="4500"/>
            </a:lvl1pPr>
          </a:lstStyle>
          <a:p>
            <a:r>
              <a:rPr lang="fr-FR"/>
              <a:t>Modifiez le style du titre</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1800">
                <a:solidFill>
                  <a:schemeClr val="tx1">
                    <a:lumMod val="75000"/>
                    <a:lumOff val="25000"/>
                  </a:schemeClr>
                </a:solidFill>
              </a:defRPr>
            </a:lvl1pPr>
            <a:lvl2pPr marL="342900" indent="0" algn="ctr">
              <a:buNone/>
              <a:defRPr sz="2100"/>
            </a:lvl2pPr>
            <a:lvl3pPr marL="685800" indent="0" algn="ctr">
              <a:buNone/>
              <a:defRPr sz="18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55EEC496-FB47-4F68-810A-5D68888D06D6}" type="datetimeFigureOut">
              <a:rPr lang="fr-FR" smtClean="0"/>
              <a:t>15/02/2021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7904597-CA60-4A81-B204-1BB3657344A7}" type="slidenum">
              <a:rPr lang="fr-FR" smtClean="0"/>
              <a:t>‹N°›</a:t>
            </a:fld>
            <a:endParaRPr lang="fr-FR"/>
          </a:p>
        </p:txBody>
      </p:sp>
    </p:spTree>
    <p:extLst>
      <p:ext uri="{BB962C8B-B14F-4D97-AF65-F5344CB8AC3E}">
        <p14:creationId xmlns:p14="http://schemas.microsoft.com/office/powerpoint/2010/main" val="135769383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55EEC496-FB47-4F68-810A-5D68888D06D6}" type="datetimeFigureOut">
              <a:rPr lang="fr-FR" smtClean="0"/>
              <a:t>15/02/2021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7904597-CA60-4A81-B204-1BB3657344A7}" type="slidenum">
              <a:rPr lang="fr-FR" smtClean="0"/>
              <a:t>‹N°›</a:t>
            </a:fld>
            <a:endParaRPr lang="fr-FR"/>
          </a:p>
        </p:txBody>
      </p:sp>
    </p:spTree>
    <p:extLst>
      <p:ext uri="{BB962C8B-B14F-4D97-AF65-F5344CB8AC3E}">
        <p14:creationId xmlns:p14="http://schemas.microsoft.com/office/powerpoint/2010/main" val="354632565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831851" y="1712423"/>
            <a:ext cx="10515600" cy="2851208"/>
          </a:xfrm>
        </p:spPr>
        <p:txBody>
          <a:bodyPr anchor="b">
            <a:normAutofit/>
          </a:bodyPr>
          <a:lstStyle>
            <a:lvl1pPr>
              <a:defRPr sz="4500" b="0"/>
            </a:lvl1pPr>
          </a:lstStyle>
          <a:p>
            <a:r>
              <a:rPr lang="fr-FR"/>
              <a:t>Modifiez le style du titre</a:t>
            </a:r>
            <a:endParaRPr lang="en-US" dirty="0"/>
          </a:p>
        </p:txBody>
      </p:sp>
      <p:sp>
        <p:nvSpPr>
          <p:cNvPr id="3" name="Text Placeholder 2"/>
          <p:cNvSpPr>
            <a:spLocks noGrp="1"/>
          </p:cNvSpPr>
          <p:nvPr>
            <p:ph type="body" idx="1"/>
          </p:nvPr>
        </p:nvSpPr>
        <p:spPr>
          <a:xfrm>
            <a:off x="831851" y="4552637"/>
            <a:ext cx="10515600" cy="1500187"/>
          </a:xfrm>
        </p:spPr>
        <p:txBody>
          <a:bodyPr anchor="t">
            <a:normAutofit/>
          </a:bodyPr>
          <a:lstStyle>
            <a:lvl1pPr marL="0" indent="0">
              <a:buNone/>
              <a:defRPr sz="180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55EEC496-FB47-4F68-810A-5D68888D06D6}" type="datetimeFigureOut">
              <a:rPr lang="fr-FR" smtClean="0"/>
              <a:t>15/02/2021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7904597-CA60-4A81-B204-1BB3657344A7}" type="slidenum">
              <a:rPr lang="fr-FR" smtClean="0"/>
              <a:t>‹N°›</a:t>
            </a:fld>
            <a:endParaRPr lang="fr-FR"/>
          </a:p>
        </p:txBody>
      </p:sp>
    </p:spTree>
    <p:extLst>
      <p:ext uri="{BB962C8B-B14F-4D97-AF65-F5344CB8AC3E}">
        <p14:creationId xmlns:p14="http://schemas.microsoft.com/office/powerpoint/2010/main" val="120842394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845127" y="1828802"/>
            <a:ext cx="5181600" cy="4351337"/>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172200" y="1828802"/>
            <a:ext cx="5181600" cy="4351337"/>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55EEC496-FB47-4F68-810A-5D68888D06D6}" type="datetimeFigureOut">
              <a:rPr lang="fr-FR" smtClean="0"/>
              <a:t>15/02/2021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B7904597-CA60-4A81-B204-1BB3657344A7}" type="slidenum">
              <a:rPr lang="fr-FR" smtClean="0"/>
              <a:t>‹N°›</a:t>
            </a:fld>
            <a:endParaRPr lang="fr-FR"/>
          </a:p>
        </p:txBody>
      </p:sp>
    </p:spTree>
    <p:extLst>
      <p:ext uri="{BB962C8B-B14F-4D97-AF65-F5344CB8AC3E}">
        <p14:creationId xmlns:p14="http://schemas.microsoft.com/office/powerpoint/2010/main" val="408457533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Compara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45127" y="1681852"/>
            <a:ext cx="5156200" cy="825699"/>
          </a:xfrm>
        </p:spPr>
        <p:txBody>
          <a:bodyPr anchor="b">
            <a:normAutofit/>
          </a:bodyPr>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Modifiez les styles du texte du masque</a:t>
            </a:r>
          </a:p>
        </p:txBody>
      </p:sp>
      <p:sp>
        <p:nvSpPr>
          <p:cNvPr id="4" name="Content Placeholder 3"/>
          <p:cNvSpPr>
            <a:spLocks noGrp="1"/>
          </p:cNvSpPr>
          <p:nvPr>
            <p:ph sz="half" idx="2"/>
          </p:nvPr>
        </p:nvSpPr>
        <p:spPr>
          <a:xfrm>
            <a:off x="845127" y="2507554"/>
            <a:ext cx="5156200" cy="3680525"/>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172202" y="1681851"/>
            <a:ext cx="5181601" cy="825698"/>
          </a:xfrm>
        </p:spPr>
        <p:txBody>
          <a:bodyPr anchor="b"/>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Modifiez les styles du texte du masque</a:t>
            </a:r>
          </a:p>
        </p:txBody>
      </p:sp>
      <p:sp>
        <p:nvSpPr>
          <p:cNvPr id="6" name="Content Placeholder 5"/>
          <p:cNvSpPr>
            <a:spLocks noGrp="1"/>
          </p:cNvSpPr>
          <p:nvPr>
            <p:ph sz="quarter" idx="4"/>
          </p:nvPr>
        </p:nvSpPr>
        <p:spPr>
          <a:xfrm>
            <a:off x="6172202" y="2507554"/>
            <a:ext cx="5181601" cy="3680525"/>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7" name="Date Placeholder 6"/>
          <p:cNvSpPr>
            <a:spLocks noGrp="1"/>
          </p:cNvSpPr>
          <p:nvPr>
            <p:ph type="dt" sz="half" idx="10"/>
          </p:nvPr>
        </p:nvSpPr>
        <p:spPr/>
        <p:txBody>
          <a:bodyPr/>
          <a:lstStyle/>
          <a:p>
            <a:fld id="{55EEC496-FB47-4F68-810A-5D68888D06D6}" type="datetimeFigureOut">
              <a:rPr lang="fr-FR" smtClean="0"/>
              <a:t>15/02/2021</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B7904597-CA60-4A81-B204-1BB3657344A7}" type="slidenum">
              <a:rPr lang="fr-FR" smtClean="0"/>
              <a:t>‹N°›</a:t>
            </a:fld>
            <a:endParaRPr lang="fr-FR"/>
          </a:p>
        </p:txBody>
      </p:sp>
      <p:sp>
        <p:nvSpPr>
          <p:cNvPr id="10" name="Title 9"/>
          <p:cNvSpPr>
            <a:spLocks noGrp="1"/>
          </p:cNvSpPr>
          <p:nvPr>
            <p:ph type="title"/>
          </p:nvPr>
        </p:nvSpPr>
        <p:spPr/>
        <p:txBody>
          <a:bodyPr/>
          <a:lstStyle/>
          <a:p>
            <a:r>
              <a:rPr lang="fr-FR"/>
              <a:t>Modifiez le style du titre</a:t>
            </a:r>
            <a:endParaRPr lang="en-US" dirty="0"/>
          </a:p>
        </p:txBody>
      </p:sp>
    </p:spTree>
    <p:extLst>
      <p:ext uri="{BB962C8B-B14F-4D97-AF65-F5344CB8AC3E}">
        <p14:creationId xmlns:p14="http://schemas.microsoft.com/office/powerpoint/2010/main" val="321225159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Titre seul">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55EEC496-FB47-4F68-810A-5D68888D06D6}" type="datetimeFigureOut">
              <a:rPr lang="fr-FR" smtClean="0"/>
              <a:t>15/02/2021</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B7904597-CA60-4A81-B204-1BB3657344A7}" type="slidenum">
              <a:rPr lang="fr-FR" smtClean="0"/>
              <a:t>‹N°›</a:t>
            </a:fld>
            <a:endParaRPr lang="fr-FR"/>
          </a:p>
        </p:txBody>
      </p:sp>
      <p:sp>
        <p:nvSpPr>
          <p:cNvPr id="6" name="Title 5"/>
          <p:cNvSpPr>
            <a:spLocks noGrp="1"/>
          </p:cNvSpPr>
          <p:nvPr>
            <p:ph type="title"/>
          </p:nvPr>
        </p:nvSpPr>
        <p:spPr/>
        <p:txBody>
          <a:bodyPr/>
          <a:lstStyle/>
          <a:p>
            <a:r>
              <a:rPr lang="fr-FR"/>
              <a:t>Modifiez le style du titre</a:t>
            </a:r>
            <a:endParaRPr lang="en-US"/>
          </a:p>
        </p:txBody>
      </p:sp>
    </p:spTree>
    <p:extLst>
      <p:ext uri="{BB962C8B-B14F-4D97-AF65-F5344CB8AC3E}">
        <p14:creationId xmlns:p14="http://schemas.microsoft.com/office/powerpoint/2010/main" val="174563762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EEC496-FB47-4F68-810A-5D68888D06D6}" type="datetimeFigureOut">
              <a:rPr lang="fr-FR" smtClean="0"/>
              <a:t>15/02/2021</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B7904597-CA60-4A81-B204-1BB3657344A7}" type="slidenum">
              <a:rPr lang="fr-FR" smtClean="0"/>
              <a:t>‹N°›</a:t>
            </a:fld>
            <a:endParaRPr lang="fr-FR"/>
          </a:p>
        </p:txBody>
      </p:sp>
    </p:spTree>
    <p:extLst>
      <p:ext uri="{BB962C8B-B14F-4D97-AF65-F5344CB8AC3E}">
        <p14:creationId xmlns:p14="http://schemas.microsoft.com/office/powerpoint/2010/main" val="4929322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831851" y="1712423"/>
            <a:ext cx="10515600" cy="2851208"/>
          </a:xfrm>
        </p:spPr>
        <p:txBody>
          <a:bodyPr anchor="b">
            <a:normAutofit/>
          </a:bodyPr>
          <a:lstStyle>
            <a:lvl1pPr>
              <a:defRPr sz="4500" b="0"/>
            </a:lvl1pPr>
          </a:lstStyle>
          <a:p>
            <a:r>
              <a:rPr lang="fr-FR"/>
              <a:t>Modifiez le style du titre</a:t>
            </a:r>
            <a:endParaRPr lang="en-US" dirty="0"/>
          </a:p>
        </p:txBody>
      </p:sp>
      <p:sp>
        <p:nvSpPr>
          <p:cNvPr id="3" name="Text Placeholder 2"/>
          <p:cNvSpPr>
            <a:spLocks noGrp="1"/>
          </p:cNvSpPr>
          <p:nvPr>
            <p:ph type="body" idx="1"/>
          </p:nvPr>
        </p:nvSpPr>
        <p:spPr>
          <a:xfrm>
            <a:off x="831851" y="4552637"/>
            <a:ext cx="10515600" cy="1500187"/>
          </a:xfrm>
        </p:spPr>
        <p:txBody>
          <a:bodyPr anchor="t">
            <a:normAutofit/>
          </a:bodyPr>
          <a:lstStyle>
            <a:lvl1pPr marL="0" indent="0">
              <a:buNone/>
              <a:defRPr sz="180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55EEC496-FB47-4F68-810A-5D68888D06D6}" type="datetimeFigureOut">
              <a:rPr lang="fr-FR" smtClean="0"/>
              <a:t>15/02/2021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7904597-CA60-4A81-B204-1BB3657344A7}" type="slidenum">
              <a:rPr lang="fr-FR" smtClean="0"/>
              <a:t>‹N°›</a:t>
            </a:fld>
            <a:endParaRPr lang="fr-FR"/>
          </a:p>
        </p:txBody>
      </p:sp>
    </p:spTree>
    <p:extLst>
      <p:ext uri="{BB962C8B-B14F-4D97-AF65-F5344CB8AC3E}">
        <p14:creationId xmlns:p14="http://schemas.microsoft.com/office/powerpoint/2010/main" val="109444441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3"/>
            <a:ext cx="3931920" cy="1600197"/>
          </a:xfrm>
        </p:spPr>
        <p:txBody>
          <a:bodyPr anchor="b">
            <a:normAutofit/>
          </a:bodyPr>
          <a:lstStyle>
            <a:lvl1pPr>
              <a:defRPr sz="2400" b="0"/>
            </a:lvl1pPr>
          </a:lstStyle>
          <a:p>
            <a:r>
              <a:rPr lang="fr-FR"/>
              <a:t>Modifiez le style du titre</a:t>
            </a:r>
            <a:endParaRPr lang="en-US" dirty="0"/>
          </a:p>
        </p:txBody>
      </p:sp>
      <p:sp>
        <p:nvSpPr>
          <p:cNvPr id="3" name="Content Placeholder 2"/>
          <p:cNvSpPr>
            <a:spLocks noGrp="1"/>
          </p:cNvSpPr>
          <p:nvPr>
            <p:ph idx="1"/>
          </p:nvPr>
        </p:nvSpPr>
        <p:spPr>
          <a:xfrm>
            <a:off x="5181600" y="990600"/>
            <a:ext cx="6172200" cy="4876800"/>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841248" y="2057399"/>
            <a:ext cx="3931920" cy="3810001"/>
          </a:xfrm>
        </p:spPr>
        <p:txBody>
          <a:bodyPr>
            <a:normAutofit/>
          </a:bodyPr>
          <a:lstStyle>
            <a:lvl1pPr marL="0" indent="0">
              <a:lnSpc>
                <a:spcPct val="90000"/>
              </a:lnSpc>
              <a:buNone/>
              <a:defRPr sz="12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fr-FR"/>
              <a:t>Modifiez les styles du texte du masque</a:t>
            </a:r>
          </a:p>
        </p:txBody>
      </p:sp>
      <p:sp>
        <p:nvSpPr>
          <p:cNvPr id="5" name="Date Placeholder 4"/>
          <p:cNvSpPr>
            <a:spLocks noGrp="1"/>
          </p:cNvSpPr>
          <p:nvPr>
            <p:ph type="dt" sz="half" idx="10"/>
          </p:nvPr>
        </p:nvSpPr>
        <p:spPr/>
        <p:txBody>
          <a:bodyPr/>
          <a:lstStyle/>
          <a:p>
            <a:fld id="{55EEC496-FB47-4F68-810A-5D68888D06D6}" type="datetimeFigureOut">
              <a:rPr lang="fr-FR" smtClean="0"/>
              <a:t>15/02/2021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B7904597-CA60-4A81-B204-1BB3657344A7}" type="slidenum">
              <a:rPr lang="fr-FR" smtClean="0"/>
              <a:t>‹N°›</a:t>
            </a:fld>
            <a:endParaRPr lang="fr-FR"/>
          </a:p>
        </p:txBody>
      </p:sp>
    </p:spTree>
    <p:extLst>
      <p:ext uri="{BB962C8B-B14F-4D97-AF65-F5344CB8AC3E}">
        <p14:creationId xmlns:p14="http://schemas.microsoft.com/office/powerpoint/2010/main" val="301982947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200"/>
          </a:xfrm>
        </p:spPr>
        <p:txBody>
          <a:bodyPr anchor="b">
            <a:normAutofit/>
          </a:bodyPr>
          <a:lstStyle>
            <a:lvl1pPr>
              <a:defRPr sz="2400" b="0"/>
            </a:lvl1pPr>
          </a:lstStyle>
          <a:p>
            <a:r>
              <a:rPr lang="fr-FR"/>
              <a:t>Modifiez le style du titre</a:t>
            </a:r>
            <a:endParaRPr lang="en-US" dirty="0"/>
          </a:p>
        </p:txBody>
      </p:sp>
      <p:sp>
        <p:nvSpPr>
          <p:cNvPr id="3" name="Picture Placeholder 2"/>
          <p:cNvSpPr>
            <a:spLocks noGrp="1"/>
          </p:cNvSpPr>
          <p:nvPr>
            <p:ph type="pic" idx="1"/>
          </p:nvPr>
        </p:nvSpPr>
        <p:spPr>
          <a:xfrm>
            <a:off x="5181600" y="990600"/>
            <a:ext cx="6172200" cy="4876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fr-FR"/>
              <a:t>Cliquez sur l'icône pour ajouter une image</a:t>
            </a:r>
            <a:endParaRPr lang="en-US" dirty="0"/>
          </a:p>
        </p:txBody>
      </p:sp>
      <p:sp>
        <p:nvSpPr>
          <p:cNvPr id="4" name="Text Placeholder 3"/>
          <p:cNvSpPr>
            <a:spLocks noGrp="1"/>
          </p:cNvSpPr>
          <p:nvPr>
            <p:ph type="body" sz="half" idx="2"/>
          </p:nvPr>
        </p:nvSpPr>
        <p:spPr>
          <a:xfrm>
            <a:off x="841248" y="2057400"/>
            <a:ext cx="3931920" cy="3810000"/>
          </a:xfrm>
        </p:spPr>
        <p:txBody>
          <a:bodyPr>
            <a:normAutofit/>
          </a:bodyPr>
          <a:lstStyle>
            <a:lvl1pPr marL="0" indent="0">
              <a:lnSpc>
                <a:spcPct val="90000"/>
              </a:lnSpc>
              <a:buNone/>
              <a:defRPr sz="12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fr-FR"/>
              <a:t>Modifiez les styles du texte du masque</a:t>
            </a:r>
          </a:p>
        </p:txBody>
      </p:sp>
      <p:sp>
        <p:nvSpPr>
          <p:cNvPr id="5" name="Date Placeholder 4"/>
          <p:cNvSpPr>
            <a:spLocks noGrp="1"/>
          </p:cNvSpPr>
          <p:nvPr>
            <p:ph type="dt" sz="half" idx="10"/>
          </p:nvPr>
        </p:nvSpPr>
        <p:spPr/>
        <p:txBody>
          <a:bodyPr/>
          <a:lstStyle/>
          <a:p>
            <a:fld id="{55EEC496-FB47-4F68-810A-5D68888D06D6}" type="datetimeFigureOut">
              <a:rPr lang="fr-FR" smtClean="0"/>
              <a:t>15/02/2021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B7904597-CA60-4A81-B204-1BB3657344A7}" type="slidenum">
              <a:rPr lang="fr-FR" smtClean="0"/>
              <a:t>‹N°›</a:t>
            </a:fld>
            <a:endParaRPr lang="fr-FR"/>
          </a:p>
        </p:txBody>
      </p:sp>
    </p:spTree>
    <p:extLst>
      <p:ext uri="{BB962C8B-B14F-4D97-AF65-F5344CB8AC3E}">
        <p14:creationId xmlns:p14="http://schemas.microsoft.com/office/powerpoint/2010/main" val="421496277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3" name="Vertical Text Placeholder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55EEC496-FB47-4F68-810A-5D68888D06D6}" type="datetimeFigureOut">
              <a:rPr lang="fr-FR" smtClean="0"/>
              <a:t>15/02/2021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7904597-CA60-4A81-B204-1BB3657344A7}" type="slidenum">
              <a:rPr lang="fr-FR" smtClean="0"/>
              <a:t>‹N°›</a:t>
            </a:fld>
            <a:endParaRPr lang="fr-FR"/>
          </a:p>
        </p:txBody>
      </p:sp>
    </p:spTree>
    <p:extLst>
      <p:ext uri="{BB962C8B-B14F-4D97-AF65-F5344CB8AC3E}">
        <p14:creationId xmlns:p14="http://schemas.microsoft.com/office/powerpoint/2010/main" val="413202516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2" y="360362"/>
            <a:ext cx="2628900" cy="5811838"/>
          </a:xfrm>
        </p:spPr>
        <p:txBody>
          <a:bodyPr vert="eaVert"/>
          <a:lstStyle/>
          <a:p>
            <a:r>
              <a:rPr lang="fr-FR"/>
              <a:t>Modifiez le style du titre</a:t>
            </a:r>
            <a:endParaRPr lang="en-US"/>
          </a:p>
        </p:txBody>
      </p:sp>
      <p:sp>
        <p:nvSpPr>
          <p:cNvPr id="3" name="Vertical Text Placeholder 2"/>
          <p:cNvSpPr>
            <a:spLocks noGrp="1"/>
          </p:cNvSpPr>
          <p:nvPr>
            <p:ph type="body" orient="vert" idx="1"/>
          </p:nvPr>
        </p:nvSpPr>
        <p:spPr>
          <a:xfrm>
            <a:off x="838202" y="360366"/>
            <a:ext cx="7734300" cy="5811837"/>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Date Placeholder 3"/>
          <p:cNvSpPr>
            <a:spLocks noGrp="1"/>
          </p:cNvSpPr>
          <p:nvPr>
            <p:ph type="dt" sz="half" idx="10"/>
          </p:nvPr>
        </p:nvSpPr>
        <p:spPr/>
        <p:txBody>
          <a:bodyPr/>
          <a:lstStyle/>
          <a:p>
            <a:fld id="{55EEC496-FB47-4F68-810A-5D68888D06D6}" type="datetimeFigureOut">
              <a:rPr lang="fr-FR" smtClean="0"/>
              <a:t>15/02/2021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7904597-CA60-4A81-B204-1BB3657344A7}" type="slidenum">
              <a:rPr lang="fr-FR" smtClean="0"/>
              <a:t>‹N°›</a:t>
            </a:fld>
            <a:endParaRPr lang="fr-FR"/>
          </a:p>
        </p:txBody>
      </p:sp>
    </p:spTree>
    <p:extLst>
      <p:ext uri="{BB962C8B-B14F-4D97-AF65-F5344CB8AC3E}">
        <p14:creationId xmlns:p14="http://schemas.microsoft.com/office/powerpoint/2010/main" val="347258444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4530"/>
            <a:ext cx="9144000" cy="2387600"/>
          </a:xfrm>
        </p:spPr>
        <p:txBody>
          <a:bodyPr anchor="b">
            <a:normAutofit/>
          </a:bodyPr>
          <a:lstStyle>
            <a:lvl1pPr algn="ctr">
              <a:defRPr sz="6000"/>
            </a:lvl1pPr>
          </a:lstStyle>
          <a:p>
            <a:r>
              <a:rPr lang="fr-FR"/>
              <a:t>Modifiez le style du titre</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2400">
                <a:solidFill>
                  <a:schemeClr val="tx1">
                    <a:lumMod val="75000"/>
                    <a:lumOff val="2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55EEC496-FB47-4F68-810A-5D68888D06D6}" type="datetimeFigureOut">
              <a:rPr lang="fr-FR" smtClean="0"/>
              <a:t>15/02/2021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7904597-CA60-4A81-B204-1BB3657344A7}" type="slidenum">
              <a:rPr lang="fr-FR" smtClean="0"/>
              <a:t>‹N°›</a:t>
            </a:fld>
            <a:endParaRPr lang="fr-FR"/>
          </a:p>
        </p:txBody>
      </p:sp>
    </p:spTree>
    <p:extLst>
      <p:ext uri="{BB962C8B-B14F-4D97-AF65-F5344CB8AC3E}">
        <p14:creationId xmlns:p14="http://schemas.microsoft.com/office/powerpoint/2010/main" val="62981234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55EEC496-FB47-4F68-810A-5D68888D06D6}" type="datetimeFigureOut">
              <a:rPr lang="fr-FR" smtClean="0"/>
              <a:t>15/02/2021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7904597-CA60-4A81-B204-1BB3657344A7}" type="slidenum">
              <a:rPr lang="fr-FR" smtClean="0"/>
              <a:t>‹N°›</a:t>
            </a:fld>
            <a:endParaRPr lang="fr-FR"/>
          </a:p>
        </p:txBody>
      </p:sp>
    </p:spTree>
    <p:extLst>
      <p:ext uri="{BB962C8B-B14F-4D97-AF65-F5344CB8AC3E}">
        <p14:creationId xmlns:p14="http://schemas.microsoft.com/office/powerpoint/2010/main" val="395041578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831849" y="1712423"/>
            <a:ext cx="10515600" cy="2851208"/>
          </a:xfrm>
        </p:spPr>
        <p:txBody>
          <a:bodyPr anchor="b">
            <a:normAutofit/>
          </a:bodyPr>
          <a:lstStyle>
            <a:lvl1pPr>
              <a:defRPr sz="6000" b="0"/>
            </a:lvl1pPr>
          </a:lstStyle>
          <a:p>
            <a:r>
              <a:rPr lang="fr-FR"/>
              <a:t>Modifiez le style du titre</a:t>
            </a:r>
            <a:endParaRPr lang="en-US" dirty="0"/>
          </a:p>
        </p:txBody>
      </p:sp>
      <p:sp>
        <p:nvSpPr>
          <p:cNvPr id="3" name="Text Placeholder 2"/>
          <p:cNvSpPr>
            <a:spLocks noGrp="1"/>
          </p:cNvSpPr>
          <p:nvPr>
            <p:ph type="body" idx="1"/>
          </p:nvPr>
        </p:nvSpPr>
        <p:spPr>
          <a:xfrm>
            <a:off x="831849" y="4552635"/>
            <a:ext cx="10515600" cy="1500187"/>
          </a:xfrm>
        </p:spPr>
        <p:txBody>
          <a:bodyPr anchor="t">
            <a:normAutofit/>
          </a:bodyPr>
          <a:lstStyle>
            <a:lvl1pPr marL="0" indent="0">
              <a:buNone/>
              <a:defRPr sz="24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55EEC496-FB47-4F68-810A-5D68888D06D6}" type="datetimeFigureOut">
              <a:rPr lang="fr-FR" smtClean="0"/>
              <a:t>15/02/2021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7904597-CA60-4A81-B204-1BB3657344A7}" type="slidenum">
              <a:rPr lang="fr-FR" smtClean="0"/>
              <a:t>‹N°›</a:t>
            </a:fld>
            <a:endParaRPr lang="fr-FR"/>
          </a:p>
        </p:txBody>
      </p:sp>
    </p:spTree>
    <p:extLst>
      <p:ext uri="{BB962C8B-B14F-4D97-AF65-F5344CB8AC3E}">
        <p14:creationId xmlns:p14="http://schemas.microsoft.com/office/powerpoint/2010/main" val="4166017457"/>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845127" y="1828802"/>
            <a:ext cx="5181600" cy="4351337"/>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172200" y="1828802"/>
            <a:ext cx="5181600" cy="4351337"/>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55EEC496-FB47-4F68-810A-5D68888D06D6}" type="datetimeFigureOut">
              <a:rPr lang="fr-FR" smtClean="0"/>
              <a:t>15/02/2021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B7904597-CA60-4A81-B204-1BB3657344A7}" type="slidenum">
              <a:rPr lang="fr-FR" smtClean="0"/>
              <a:t>‹N°›</a:t>
            </a:fld>
            <a:endParaRPr lang="fr-FR"/>
          </a:p>
        </p:txBody>
      </p:sp>
    </p:spTree>
    <p:extLst>
      <p:ext uri="{BB962C8B-B14F-4D97-AF65-F5344CB8AC3E}">
        <p14:creationId xmlns:p14="http://schemas.microsoft.com/office/powerpoint/2010/main" val="68428792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p:cSld name="Compara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45127" y="1681852"/>
            <a:ext cx="5156200" cy="825699"/>
          </a:xfrm>
        </p:spPr>
        <p:txBody>
          <a:bodyPr anchor="b">
            <a:normAutofit/>
          </a:bodyP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Content Placeholder 3"/>
          <p:cNvSpPr>
            <a:spLocks noGrp="1"/>
          </p:cNvSpPr>
          <p:nvPr>
            <p:ph sz="half" idx="2"/>
          </p:nvPr>
        </p:nvSpPr>
        <p:spPr>
          <a:xfrm>
            <a:off x="845127" y="2507552"/>
            <a:ext cx="5156200" cy="3680525"/>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172201" y="1681851"/>
            <a:ext cx="5181601" cy="825698"/>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Content Placeholder 5"/>
          <p:cNvSpPr>
            <a:spLocks noGrp="1"/>
          </p:cNvSpPr>
          <p:nvPr>
            <p:ph sz="quarter" idx="4"/>
          </p:nvPr>
        </p:nvSpPr>
        <p:spPr>
          <a:xfrm>
            <a:off x="6172201" y="2507552"/>
            <a:ext cx="5181601" cy="3680525"/>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7" name="Date Placeholder 6"/>
          <p:cNvSpPr>
            <a:spLocks noGrp="1"/>
          </p:cNvSpPr>
          <p:nvPr>
            <p:ph type="dt" sz="half" idx="10"/>
          </p:nvPr>
        </p:nvSpPr>
        <p:spPr/>
        <p:txBody>
          <a:bodyPr/>
          <a:lstStyle/>
          <a:p>
            <a:fld id="{55EEC496-FB47-4F68-810A-5D68888D06D6}" type="datetimeFigureOut">
              <a:rPr lang="fr-FR" smtClean="0"/>
              <a:t>15/02/2021</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B7904597-CA60-4A81-B204-1BB3657344A7}" type="slidenum">
              <a:rPr lang="fr-FR" smtClean="0"/>
              <a:t>‹N°›</a:t>
            </a:fld>
            <a:endParaRPr lang="fr-FR"/>
          </a:p>
        </p:txBody>
      </p:sp>
      <p:sp>
        <p:nvSpPr>
          <p:cNvPr id="10" name="Title 9"/>
          <p:cNvSpPr>
            <a:spLocks noGrp="1"/>
          </p:cNvSpPr>
          <p:nvPr>
            <p:ph type="title"/>
          </p:nvPr>
        </p:nvSpPr>
        <p:spPr/>
        <p:txBody>
          <a:bodyPr/>
          <a:lstStyle/>
          <a:p>
            <a:r>
              <a:rPr lang="fr-FR"/>
              <a:t>Modifiez le style du titre</a:t>
            </a:r>
            <a:endParaRPr lang="en-US" dirty="0"/>
          </a:p>
        </p:txBody>
      </p:sp>
    </p:spTree>
    <p:extLst>
      <p:ext uri="{BB962C8B-B14F-4D97-AF65-F5344CB8AC3E}">
        <p14:creationId xmlns:p14="http://schemas.microsoft.com/office/powerpoint/2010/main" val="216457822"/>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p:cSld name="Titre seul">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55EEC496-FB47-4F68-810A-5D68888D06D6}" type="datetimeFigureOut">
              <a:rPr lang="fr-FR" smtClean="0"/>
              <a:t>15/02/2021</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B7904597-CA60-4A81-B204-1BB3657344A7}" type="slidenum">
              <a:rPr lang="fr-FR" smtClean="0"/>
              <a:t>‹N°›</a:t>
            </a:fld>
            <a:endParaRPr lang="fr-FR"/>
          </a:p>
        </p:txBody>
      </p:sp>
      <p:sp>
        <p:nvSpPr>
          <p:cNvPr id="6" name="Title 5"/>
          <p:cNvSpPr>
            <a:spLocks noGrp="1"/>
          </p:cNvSpPr>
          <p:nvPr>
            <p:ph type="title"/>
          </p:nvPr>
        </p:nvSpPr>
        <p:spPr/>
        <p:txBody>
          <a:bodyPr/>
          <a:lstStyle/>
          <a:p>
            <a:r>
              <a:rPr lang="fr-FR"/>
              <a:t>Modifiez le style du titre</a:t>
            </a:r>
            <a:endParaRPr lang="en-US"/>
          </a:p>
        </p:txBody>
      </p:sp>
    </p:spTree>
    <p:extLst>
      <p:ext uri="{BB962C8B-B14F-4D97-AF65-F5344CB8AC3E}">
        <p14:creationId xmlns:p14="http://schemas.microsoft.com/office/powerpoint/2010/main" val="10048733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845127" y="1828802"/>
            <a:ext cx="5181600" cy="4351337"/>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172200" y="1828802"/>
            <a:ext cx="5181600" cy="4351337"/>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55EEC496-FB47-4F68-810A-5D68888D06D6}" type="datetimeFigureOut">
              <a:rPr lang="fr-FR" smtClean="0"/>
              <a:t>15/02/2021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B7904597-CA60-4A81-B204-1BB3657344A7}" type="slidenum">
              <a:rPr lang="fr-FR" smtClean="0"/>
              <a:t>‹N°›</a:t>
            </a:fld>
            <a:endParaRPr lang="fr-FR"/>
          </a:p>
        </p:txBody>
      </p:sp>
    </p:spTree>
    <p:extLst>
      <p:ext uri="{BB962C8B-B14F-4D97-AF65-F5344CB8AC3E}">
        <p14:creationId xmlns:p14="http://schemas.microsoft.com/office/powerpoint/2010/main" val="1134288376"/>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EEC496-FB47-4F68-810A-5D68888D06D6}" type="datetimeFigureOut">
              <a:rPr lang="fr-FR" smtClean="0"/>
              <a:t>15/02/2021</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B7904597-CA60-4A81-B204-1BB3657344A7}" type="slidenum">
              <a:rPr lang="fr-FR" smtClean="0"/>
              <a:t>‹N°›</a:t>
            </a:fld>
            <a:endParaRPr lang="fr-FR"/>
          </a:p>
        </p:txBody>
      </p:sp>
    </p:spTree>
    <p:extLst>
      <p:ext uri="{BB962C8B-B14F-4D97-AF65-F5344CB8AC3E}">
        <p14:creationId xmlns:p14="http://schemas.microsoft.com/office/powerpoint/2010/main" val="403598710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1"/>
            <a:ext cx="3931920" cy="1600197"/>
          </a:xfrm>
        </p:spPr>
        <p:txBody>
          <a:bodyPr anchor="b">
            <a:normAutofit/>
          </a:bodyPr>
          <a:lstStyle>
            <a:lvl1pPr>
              <a:defRPr sz="3200" b="0"/>
            </a:lvl1pPr>
          </a:lstStyle>
          <a:p>
            <a:r>
              <a:rPr lang="fr-FR"/>
              <a:t>Modifiez le style du titre</a:t>
            </a:r>
            <a:endParaRPr lang="en-US" dirty="0"/>
          </a:p>
        </p:txBody>
      </p:sp>
      <p:sp>
        <p:nvSpPr>
          <p:cNvPr id="3" name="Content Placeholder 2"/>
          <p:cNvSpPr>
            <a:spLocks noGrp="1"/>
          </p:cNvSpPr>
          <p:nvPr>
            <p:ph idx="1"/>
          </p:nvPr>
        </p:nvSpPr>
        <p:spPr>
          <a:xfrm>
            <a:off x="5181600" y="990600"/>
            <a:ext cx="6172200" cy="4876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841248" y="2057399"/>
            <a:ext cx="3931920" cy="3810001"/>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Date Placeholder 4"/>
          <p:cNvSpPr>
            <a:spLocks noGrp="1"/>
          </p:cNvSpPr>
          <p:nvPr>
            <p:ph type="dt" sz="half" idx="10"/>
          </p:nvPr>
        </p:nvSpPr>
        <p:spPr/>
        <p:txBody>
          <a:bodyPr/>
          <a:lstStyle/>
          <a:p>
            <a:fld id="{55EEC496-FB47-4F68-810A-5D68888D06D6}" type="datetimeFigureOut">
              <a:rPr lang="fr-FR" smtClean="0"/>
              <a:t>15/02/2021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B7904597-CA60-4A81-B204-1BB3657344A7}" type="slidenum">
              <a:rPr lang="fr-FR" smtClean="0"/>
              <a:t>‹N°›</a:t>
            </a:fld>
            <a:endParaRPr lang="fr-FR"/>
          </a:p>
        </p:txBody>
      </p:sp>
    </p:spTree>
    <p:extLst>
      <p:ext uri="{BB962C8B-B14F-4D97-AF65-F5344CB8AC3E}">
        <p14:creationId xmlns:p14="http://schemas.microsoft.com/office/powerpoint/2010/main" val="1857986117"/>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200"/>
          </a:xfrm>
        </p:spPr>
        <p:txBody>
          <a:bodyPr anchor="b">
            <a:normAutofit/>
          </a:bodyPr>
          <a:lstStyle>
            <a:lvl1pPr>
              <a:defRPr sz="3200" b="0"/>
            </a:lvl1pPr>
          </a:lstStyle>
          <a:p>
            <a:r>
              <a:rPr lang="fr-FR"/>
              <a:t>Modifiez le style du titre</a:t>
            </a:r>
            <a:endParaRPr lang="en-US" dirty="0"/>
          </a:p>
        </p:txBody>
      </p:sp>
      <p:sp>
        <p:nvSpPr>
          <p:cNvPr id="3" name="Picture Placeholder 2"/>
          <p:cNvSpPr>
            <a:spLocks noGrp="1"/>
          </p:cNvSpPr>
          <p:nvPr>
            <p:ph type="pic" idx="1"/>
          </p:nvPr>
        </p:nvSpPr>
        <p:spPr>
          <a:xfrm>
            <a:off x="5181600" y="990600"/>
            <a:ext cx="6172200" cy="4876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841248" y="2057400"/>
            <a:ext cx="3931920" cy="3810000"/>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Date Placeholder 4"/>
          <p:cNvSpPr>
            <a:spLocks noGrp="1"/>
          </p:cNvSpPr>
          <p:nvPr>
            <p:ph type="dt" sz="half" idx="10"/>
          </p:nvPr>
        </p:nvSpPr>
        <p:spPr/>
        <p:txBody>
          <a:bodyPr/>
          <a:lstStyle/>
          <a:p>
            <a:fld id="{55EEC496-FB47-4F68-810A-5D68888D06D6}" type="datetimeFigureOut">
              <a:rPr lang="fr-FR" smtClean="0"/>
              <a:t>15/02/2021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B7904597-CA60-4A81-B204-1BB3657344A7}" type="slidenum">
              <a:rPr lang="fr-FR" smtClean="0"/>
              <a:t>‹N°›</a:t>
            </a:fld>
            <a:endParaRPr lang="fr-FR"/>
          </a:p>
        </p:txBody>
      </p:sp>
    </p:spTree>
    <p:extLst>
      <p:ext uri="{BB962C8B-B14F-4D97-AF65-F5344CB8AC3E}">
        <p14:creationId xmlns:p14="http://schemas.microsoft.com/office/powerpoint/2010/main" val="4118927387"/>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3" name="Vertical Text Placeholder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55EEC496-FB47-4F68-810A-5D68888D06D6}" type="datetimeFigureOut">
              <a:rPr lang="fr-FR" smtClean="0"/>
              <a:t>15/02/2021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7904597-CA60-4A81-B204-1BB3657344A7}" type="slidenum">
              <a:rPr lang="fr-FR" smtClean="0"/>
              <a:t>‹N°›</a:t>
            </a:fld>
            <a:endParaRPr lang="fr-FR"/>
          </a:p>
        </p:txBody>
      </p:sp>
    </p:spTree>
    <p:extLst>
      <p:ext uri="{BB962C8B-B14F-4D97-AF65-F5344CB8AC3E}">
        <p14:creationId xmlns:p14="http://schemas.microsoft.com/office/powerpoint/2010/main" val="3626632988"/>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0362"/>
            <a:ext cx="2628900" cy="5811838"/>
          </a:xfrm>
        </p:spPr>
        <p:txBody>
          <a:bodyPr vert="eaVert"/>
          <a:lstStyle/>
          <a:p>
            <a:r>
              <a:rPr lang="fr-FR"/>
              <a:t>Modifiez le style du titre</a:t>
            </a:r>
            <a:endParaRPr lang="en-US"/>
          </a:p>
        </p:txBody>
      </p:sp>
      <p:sp>
        <p:nvSpPr>
          <p:cNvPr id="3" name="Vertical Text Placeholder 2"/>
          <p:cNvSpPr>
            <a:spLocks noGrp="1"/>
          </p:cNvSpPr>
          <p:nvPr>
            <p:ph type="body" orient="vert" idx="1"/>
          </p:nvPr>
        </p:nvSpPr>
        <p:spPr>
          <a:xfrm>
            <a:off x="838201" y="360362"/>
            <a:ext cx="7734300" cy="5811837"/>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Date Placeholder 3"/>
          <p:cNvSpPr>
            <a:spLocks noGrp="1"/>
          </p:cNvSpPr>
          <p:nvPr>
            <p:ph type="dt" sz="half" idx="10"/>
          </p:nvPr>
        </p:nvSpPr>
        <p:spPr/>
        <p:txBody>
          <a:bodyPr/>
          <a:lstStyle/>
          <a:p>
            <a:fld id="{55EEC496-FB47-4F68-810A-5D68888D06D6}" type="datetimeFigureOut">
              <a:rPr lang="fr-FR" smtClean="0"/>
              <a:t>15/02/2021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7904597-CA60-4A81-B204-1BB3657344A7}" type="slidenum">
              <a:rPr lang="fr-FR" smtClean="0"/>
              <a:t>‹N°›</a:t>
            </a:fld>
            <a:endParaRPr lang="fr-FR"/>
          </a:p>
        </p:txBody>
      </p:sp>
    </p:spTree>
    <p:extLst>
      <p:ext uri="{BB962C8B-B14F-4D97-AF65-F5344CB8AC3E}">
        <p14:creationId xmlns:p14="http://schemas.microsoft.com/office/powerpoint/2010/main" val="292716541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Diapositive de titr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fr-FR"/>
              <a:t>Modifiez le style du titre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7" name="Date Placeholder 6"/>
          <p:cNvSpPr>
            <a:spLocks noGrp="1"/>
          </p:cNvSpPr>
          <p:nvPr>
            <p:ph type="dt" sz="half" idx="10"/>
          </p:nvPr>
        </p:nvSpPr>
        <p:spPr/>
        <p:txBody>
          <a:bodyPr/>
          <a:lstStyle/>
          <a:p>
            <a:fld id="{55EEC496-FB47-4F68-810A-5D68888D06D6}" type="datetimeFigureOut">
              <a:rPr lang="fr-FR" smtClean="0"/>
              <a:t>15/02/2021</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B7904597-CA60-4A81-B204-1BB3657344A7}" type="slidenum">
              <a:rPr lang="fr-FR" smtClean="0"/>
              <a:t>‹N°›</a:t>
            </a:fld>
            <a:endParaRPr lang="fr-FR"/>
          </a:p>
        </p:txBody>
      </p:sp>
    </p:spTree>
    <p:extLst>
      <p:ext uri="{BB962C8B-B14F-4D97-AF65-F5344CB8AC3E}">
        <p14:creationId xmlns:p14="http://schemas.microsoft.com/office/powerpoint/2010/main" val="3222397301"/>
      </p:ext>
    </p:extLst>
  </p:cSld>
  <p:clrMapOvr>
    <a:overrideClrMapping bg1="dk1" tx1="lt1" bg2="dk2" tx2="lt2" accent1="accent1" accent2="accent2" accent3="accent3" accent4="accent4" accent5="accent5" accent6="accent6" hlink="hlink" folHlink="folHlink"/>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55EEC496-FB47-4F68-810A-5D68888D06D6}" type="datetimeFigureOut">
              <a:rPr lang="fr-FR" smtClean="0"/>
              <a:t>15/02/2021</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B7904597-CA60-4A81-B204-1BB3657344A7}" type="slidenum">
              <a:rPr lang="fr-FR" smtClean="0"/>
              <a:t>‹N°›</a:t>
            </a:fld>
            <a:endParaRPr lang="fr-FR"/>
          </a:p>
        </p:txBody>
      </p:sp>
    </p:spTree>
    <p:extLst>
      <p:ext uri="{BB962C8B-B14F-4D97-AF65-F5344CB8AC3E}">
        <p14:creationId xmlns:p14="http://schemas.microsoft.com/office/powerpoint/2010/main" val="802212663"/>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Titre de sec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fr-FR"/>
              <a:t>Modifiez le style du titre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7" name="Date Placeholder 6"/>
          <p:cNvSpPr>
            <a:spLocks noGrp="1"/>
          </p:cNvSpPr>
          <p:nvPr>
            <p:ph type="dt" sz="half" idx="10"/>
          </p:nvPr>
        </p:nvSpPr>
        <p:spPr/>
        <p:txBody>
          <a:bodyPr/>
          <a:lstStyle/>
          <a:p>
            <a:fld id="{55EEC496-FB47-4F68-810A-5D68888D06D6}" type="datetimeFigureOut">
              <a:rPr lang="fr-FR" smtClean="0"/>
              <a:t>15/02/2021</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B7904597-CA60-4A81-B204-1BB3657344A7}" type="slidenum">
              <a:rPr lang="fr-FR" smtClean="0"/>
              <a:t>‹N°›</a:t>
            </a:fld>
            <a:endParaRPr lang="fr-FR"/>
          </a:p>
        </p:txBody>
      </p:sp>
    </p:spTree>
    <p:extLst>
      <p:ext uri="{BB962C8B-B14F-4D97-AF65-F5344CB8AC3E}">
        <p14:creationId xmlns:p14="http://schemas.microsoft.com/office/powerpoint/2010/main" val="1465542990"/>
      </p:ext>
    </p:extLst>
  </p:cSld>
  <p:clrMapOvr>
    <a:overrideClrMapping bg1="dk1" tx1="lt1" bg2="dk2" tx2="lt2" accent1="accent1" accent2="accent2" accent3="accent3" accent4="accent4" accent5="accent5" accent6="accent6" hlink="hlink" folHlink="folHlink"/>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8" name="Date Placeholder 7"/>
          <p:cNvSpPr>
            <a:spLocks noGrp="1"/>
          </p:cNvSpPr>
          <p:nvPr>
            <p:ph type="dt" sz="half" idx="10"/>
          </p:nvPr>
        </p:nvSpPr>
        <p:spPr/>
        <p:txBody>
          <a:bodyPr/>
          <a:lstStyle/>
          <a:p>
            <a:fld id="{55EEC496-FB47-4F68-810A-5D68888D06D6}" type="datetimeFigureOut">
              <a:rPr lang="fr-FR" smtClean="0"/>
              <a:t>15/02/2021</a:t>
            </a:fld>
            <a:endParaRPr lang="fr-FR"/>
          </a:p>
        </p:txBody>
      </p:sp>
      <p:sp>
        <p:nvSpPr>
          <p:cNvPr id="9" name="Footer Placeholder 8"/>
          <p:cNvSpPr>
            <a:spLocks noGrp="1"/>
          </p:cNvSpPr>
          <p:nvPr>
            <p:ph type="ftr" sz="quarter" idx="11"/>
          </p:nvPr>
        </p:nvSpPr>
        <p:spPr/>
        <p:txBody>
          <a:bodyPr/>
          <a:lstStyle/>
          <a:p>
            <a:endParaRPr lang="fr-FR"/>
          </a:p>
        </p:txBody>
      </p:sp>
      <p:sp>
        <p:nvSpPr>
          <p:cNvPr id="10" name="Slide Number Placeholder 9"/>
          <p:cNvSpPr>
            <a:spLocks noGrp="1"/>
          </p:cNvSpPr>
          <p:nvPr>
            <p:ph type="sldNum" sz="quarter" idx="12"/>
          </p:nvPr>
        </p:nvSpPr>
        <p:spPr/>
        <p:txBody>
          <a:bodyPr/>
          <a:lstStyle/>
          <a:p>
            <a:fld id="{B7904597-CA60-4A81-B204-1BB3657344A7}" type="slidenum">
              <a:rPr lang="fr-FR" smtClean="0"/>
              <a:t>‹N°›</a:t>
            </a:fld>
            <a:endParaRPr lang="fr-FR"/>
          </a:p>
        </p:txBody>
      </p:sp>
    </p:spTree>
    <p:extLst>
      <p:ext uri="{BB962C8B-B14F-4D97-AF65-F5344CB8AC3E}">
        <p14:creationId xmlns:p14="http://schemas.microsoft.com/office/powerpoint/2010/main" val="531619009"/>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1583436" y="3143250"/>
            <a:ext cx="4270248" cy="2596776"/>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7" name="Date Placeholder 6"/>
          <p:cNvSpPr>
            <a:spLocks noGrp="1"/>
          </p:cNvSpPr>
          <p:nvPr>
            <p:ph type="dt" sz="half" idx="10"/>
          </p:nvPr>
        </p:nvSpPr>
        <p:spPr/>
        <p:txBody>
          <a:bodyPr/>
          <a:lstStyle/>
          <a:p>
            <a:fld id="{55EEC496-FB47-4F68-810A-5D68888D06D6}" type="datetimeFigureOut">
              <a:rPr lang="fr-FR" smtClean="0"/>
              <a:t>15/02/2021</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B7904597-CA60-4A81-B204-1BB3657344A7}" type="slidenum">
              <a:rPr lang="fr-FR" smtClean="0"/>
              <a:t>‹N°›</a:t>
            </a:fld>
            <a:endParaRPr lang="fr-FR"/>
          </a:p>
        </p:txBody>
      </p:sp>
      <p:sp>
        <p:nvSpPr>
          <p:cNvPr id="10" name="Title 9"/>
          <p:cNvSpPr>
            <a:spLocks noGrp="1"/>
          </p:cNvSpPr>
          <p:nvPr>
            <p:ph type="title"/>
          </p:nvPr>
        </p:nvSpPr>
        <p:spPr/>
        <p:txBody>
          <a:bodyPr/>
          <a:lstStyle/>
          <a:p>
            <a:r>
              <a:rPr lang="fr-FR"/>
              <a:t>Modifiez le style du titre</a:t>
            </a:r>
            <a:endParaRPr lang="en-US" dirty="0"/>
          </a:p>
        </p:txBody>
      </p:sp>
    </p:spTree>
    <p:extLst>
      <p:ext uri="{BB962C8B-B14F-4D97-AF65-F5344CB8AC3E}">
        <p14:creationId xmlns:p14="http://schemas.microsoft.com/office/powerpoint/2010/main" val="24516048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a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45127" y="1681852"/>
            <a:ext cx="5156200" cy="825699"/>
          </a:xfrm>
        </p:spPr>
        <p:txBody>
          <a:bodyPr anchor="b">
            <a:normAutofit/>
          </a:bodyPr>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Modifiez les styles du texte du masque</a:t>
            </a:r>
          </a:p>
        </p:txBody>
      </p:sp>
      <p:sp>
        <p:nvSpPr>
          <p:cNvPr id="4" name="Content Placeholder 3"/>
          <p:cNvSpPr>
            <a:spLocks noGrp="1"/>
          </p:cNvSpPr>
          <p:nvPr>
            <p:ph sz="half" idx="2"/>
          </p:nvPr>
        </p:nvSpPr>
        <p:spPr>
          <a:xfrm>
            <a:off x="845127" y="2507554"/>
            <a:ext cx="5156200" cy="3680525"/>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172202" y="1681851"/>
            <a:ext cx="5181601" cy="825698"/>
          </a:xfrm>
        </p:spPr>
        <p:txBody>
          <a:bodyPr anchor="b"/>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Modifiez les styles du texte du masque</a:t>
            </a:r>
          </a:p>
        </p:txBody>
      </p:sp>
      <p:sp>
        <p:nvSpPr>
          <p:cNvPr id="6" name="Content Placeholder 5"/>
          <p:cNvSpPr>
            <a:spLocks noGrp="1"/>
          </p:cNvSpPr>
          <p:nvPr>
            <p:ph sz="quarter" idx="4"/>
          </p:nvPr>
        </p:nvSpPr>
        <p:spPr>
          <a:xfrm>
            <a:off x="6172202" y="2507554"/>
            <a:ext cx="5181601" cy="3680525"/>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7" name="Date Placeholder 6"/>
          <p:cNvSpPr>
            <a:spLocks noGrp="1"/>
          </p:cNvSpPr>
          <p:nvPr>
            <p:ph type="dt" sz="half" idx="10"/>
          </p:nvPr>
        </p:nvSpPr>
        <p:spPr/>
        <p:txBody>
          <a:bodyPr/>
          <a:lstStyle/>
          <a:p>
            <a:fld id="{55EEC496-FB47-4F68-810A-5D68888D06D6}" type="datetimeFigureOut">
              <a:rPr lang="fr-FR" smtClean="0"/>
              <a:t>15/02/2021</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B7904597-CA60-4A81-B204-1BB3657344A7}" type="slidenum">
              <a:rPr lang="fr-FR" smtClean="0"/>
              <a:t>‹N°›</a:t>
            </a:fld>
            <a:endParaRPr lang="fr-FR"/>
          </a:p>
        </p:txBody>
      </p:sp>
      <p:sp>
        <p:nvSpPr>
          <p:cNvPr id="10" name="Title 9"/>
          <p:cNvSpPr>
            <a:spLocks noGrp="1"/>
          </p:cNvSpPr>
          <p:nvPr>
            <p:ph type="title"/>
          </p:nvPr>
        </p:nvSpPr>
        <p:spPr/>
        <p:txBody>
          <a:bodyPr/>
          <a:lstStyle/>
          <a:p>
            <a:r>
              <a:rPr lang="fr-FR"/>
              <a:t>Modifiez le style du titre</a:t>
            </a:r>
            <a:endParaRPr lang="en-US" dirty="0"/>
          </a:p>
        </p:txBody>
      </p:sp>
    </p:spTree>
    <p:extLst>
      <p:ext uri="{BB962C8B-B14F-4D97-AF65-F5344CB8AC3E}">
        <p14:creationId xmlns:p14="http://schemas.microsoft.com/office/powerpoint/2010/main" val="2163074480"/>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55EEC496-FB47-4F68-810A-5D68888D06D6}" type="datetimeFigureOut">
              <a:rPr lang="fr-FR" smtClean="0"/>
              <a:t>15/02/2021</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B7904597-CA60-4A81-B204-1BB3657344A7}" type="slidenum">
              <a:rPr lang="fr-FR" smtClean="0"/>
              <a:t>‹N°›</a:t>
            </a:fld>
            <a:endParaRPr lang="fr-FR"/>
          </a:p>
        </p:txBody>
      </p:sp>
    </p:spTree>
    <p:extLst>
      <p:ext uri="{BB962C8B-B14F-4D97-AF65-F5344CB8AC3E}">
        <p14:creationId xmlns:p14="http://schemas.microsoft.com/office/powerpoint/2010/main" val="3404572034"/>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EEC496-FB47-4F68-810A-5D68888D06D6}" type="datetimeFigureOut">
              <a:rPr lang="fr-FR" smtClean="0"/>
              <a:t>15/02/2021</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B7904597-CA60-4A81-B204-1BB3657344A7}" type="slidenum">
              <a:rPr lang="fr-FR" smtClean="0"/>
              <a:t>‹N°›</a:t>
            </a:fld>
            <a:endParaRPr lang="fr-FR"/>
          </a:p>
        </p:txBody>
      </p:sp>
    </p:spTree>
    <p:extLst>
      <p:ext uri="{BB962C8B-B14F-4D97-AF65-F5344CB8AC3E}">
        <p14:creationId xmlns:p14="http://schemas.microsoft.com/office/powerpoint/2010/main" val="1799036658"/>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fr-FR"/>
              <a:t>Modifiez le style du titre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9" name="Date Placeholder 8"/>
          <p:cNvSpPr>
            <a:spLocks noGrp="1"/>
          </p:cNvSpPr>
          <p:nvPr>
            <p:ph type="dt" sz="half" idx="10"/>
          </p:nvPr>
        </p:nvSpPr>
        <p:spPr/>
        <p:txBody>
          <a:bodyPr/>
          <a:lstStyle/>
          <a:p>
            <a:fld id="{55EEC496-FB47-4F68-810A-5D68888D06D6}" type="datetimeFigureOut">
              <a:rPr lang="fr-FR" smtClean="0"/>
              <a:t>15/02/2021</a:t>
            </a:fld>
            <a:endParaRPr lang="fr-FR"/>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fr-FR"/>
          </a:p>
        </p:txBody>
      </p:sp>
      <p:sp>
        <p:nvSpPr>
          <p:cNvPr id="11" name="Slide Number Placeholder 10"/>
          <p:cNvSpPr>
            <a:spLocks noGrp="1"/>
          </p:cNvSpPr>
          <p:nvPr>
            <p:ph type="sldNum" sz="quarter" idx="12"/>
          </p:nvPr>
        </p:nvSpPr>
        <p:spPr/>
        <p:txBody>
          <a:bodyPr/>
          <a:lstStyle/>
          <a:p>
            <a:fld id="{B7904597-CA60-4A81-B204-1BB3657344A7}" type="slidenum">
              <a:rPr lang="fr-FR" smtClean="0"/>
              <a:t>‹N°›</a:t>
            </a:fld>
            <a:endParaRPr lang="fr-FR"/>
          </a:p>
        </p:txBody>
      </p:sp>
    </p:spTree>
    <p:extLst>
      <p:ext uri="{BB962C8B-B14F-4D97-AF65-F5344CB8AC3E}">
        <p14:creationId xmlns:p14="http://schemas.microsoft.com/office/powerpoint/2010/main" val="1831615477"/>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fr-FR"/>
              <a:t>Modifiez le style du titre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55EEC496-FB47-4F68-810A-5D68888D06D6}" type="datetimeFigureOut">
              <a:rPr lang="fr-FR" smtClean="0"/>
              <a:t>15/02/2021</a:t>
            </a:fld>
            <a:endParaRPr lang="fr-FR"/>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fr-FR"/>
          </a:p>
        </p:txBody>
      </p:sp>
      <p:sp>
        <p:nvSpPr>
          <p:cNvPr id="10" name="Slide Number Placeholder 9"/>
          <p:cNvSpPr>
            <a:spLocks noGrp="1"/>
          </p:cNvSpPr>
          <p:nvPr>
            <p:ph type="sldNum" sz="quarter" idx="12"/>
          </p:nvPr>
        </p:nvSpPr>
        <p:spPr/>
        <p:txBody>
          <a:bodyPr/>
          <a:lstStyle/>
          <a:p>
            <a:fld id="{B7904597-CA60-4A81-B204-1BB3657344A7}" type="slidenum">
              <a:rPr lang="fr-FR" smtClean="0"/>
              <a:t>‹N°›</a:t>
            </a:fld>
            <a:endParaRPr lang="fr-FR"/>
          </a:p>
        </p:txBody>
      </p:sp>
    </p:spTree>
    <p:extLst>
      <p:ext uri="{BB962C8B-B14F-4D97-AF65-F5344CB8AC3E}">
        <p14:creationId xmlns:p14="http://schemas.microsoft.com/office/powerpoint/2010/main" val="2052277239"/>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55EEC496-FB47-4F68-810A-5D68888D06D6}" type="datetimeFigureOut">
              <a:rPr lang="fr-FR" smtClean="0"/>
              <a:t>15/02/2021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7904597-CA60-4A81-B204-1BB3657344A7}" type="slidenum">
              <a:rPr lang="fr-FR" smtClean="0"/>
              <a:t>‹N°›</a:t>
            </a:fld>
            <a:endParaRPr lang="fr-FR"/>
          </a:p>
        </p:txBody>
      </p:sp>
    </p:spTree>
    <p:extLst>
      <p:ext uri="{BB962C8B-B14F-4D97-AF65-F5344CB8AC3E}">
        <p14:creationId xmlns:p14="http://schemas.microsoft.com/office/powerpoint/2010/main" val="3823244872"/>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55EEC496-FB47-4F68-810A-5D68888D06D6}" type="datetimeFigureOut">
              <a:rPr lang="fr-FR" smtClean="0"/>
              <a:t>15/02/2021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7904597-CA60-4A81-B204-1BB3657344A7}" type="slidenum">
              <a:rPr lang="fr-FR" smtClean="0"/>
              <a:t>‹N°›</a:t>
            </a:fld>
            <a:endParaRPr lang="fr-FR"/>
          </a:p>
        </p:txBody>
      </p:sp>
    </p:spTree>
    <p:extLst>
      <p:ext uri="{BB962C8B-B14F-4D97-AF65-F5344CB8AC3E}">
        <p14:creationId xmlns:p14="http://schemas.microsoft.com/office/powerpoint/2010/main" val="16154070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re seul">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55EEC496-FB47-4F68-810A-5D68888D06D6}" type="datetimeFigureOut">
              <a:rPr lang="fr-FR" smtClean="0"/>
              <a:t>15/02/2021</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B7904597-CA60-4A81-B204-1BB3657344A7}" type="slidenum">
              <a:rPr lang="fr-FR" smtClean="0"/>
              <a:t>‹N°›</a:t>
            </a:fld>
            <a:endParaRPr lang="fr-FR"/>
          </a:p>
        </p:txBody>
      </p:sp>
      <p:sp>
        <p:nvSpPr>
          <p:cNvPr id="6" name="Title 5"/>
          <p:cNvSpPr>
            <a:spLocks noGrp="1"/>
          </p:cNvSpPr>
          <p:nvPr>
            <p:ph type="title"/>
          </p:nvPr>
        </p:nvSpPr>
        <p:spPr/>
        <p:txBody>
          <a:bodyPr/>
          <a:lstStyle/>
          <a:p>
            <a:r>
              <a:rPr lang="fr-FR"/>
              <a:t>Modifiez le style du titre</a:t>
            </a:r>
            <a:endParaRPr lang="en-US"/>
          </a:p>
        </p:txBody>
      </p:sp>
    </p:spTree>
    <p:extLst>
      <p:ext uri="{BB962C8B-B14F-4D97-AF65-F5344CB8AC3E}">
        <p14:creationId xmlns:p14="http://schemas.microsoft.com/office/powerpoint/2010/main" val="11879010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EEC496-FB47-4F68-810A-5D68888D06D6}" type="datetimeFigureOut">
              <a:rPr lang="fr-FR" smtClean="0"/>
              <a:t>15/02/2021</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B7904597-CA60-4A81-B204-1BB3657344A7}" type="slidenum">
              <a:rPr lang="fr-FR" smtClean="0"/>
              <a:t>‹N°›</a:t>
            </a:fld>
            <a:endParaRPr lang="fr-FR"/>
          </a:p>
        </p:txBody>
      </p:sp>
    </p:spTree>
    <p:extLst>
      <p:ext uri="{BB962C8B-B14F-4D97-AF65-F5344CB8AC3E}">
        <p14:creationId xmlns:p14="http://schemas.microsoft.com/office/powerpoint/2010/main" val="25680201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3"/>
            <a:ext cx="3931920" cy="1600197"/>
          </a:xfrm>
        </p:spPr>
        <p:txBody>
          <a:bodyPr anchor="b">
            <a:normAutofit/>
          </a:bodyPr>
          <a:lstStyle>
            <a:lvl1pPr>
              <a:defRPr sz="2400" b="0"/>
            </a:lvl1pPr>
          </a:lstStyle>
          <a:p>
            <a:r>
              <a:rPr lang="fr-FR"/>
              <a:t>Modifiez le style du titre</a:t>
            </a:r>
            <a:endParaRPr lang="en-US" dirty="0"/>
          </a:p>
        </p:txBody>
      </p:sp>
      <p:sp>
        <p:nvSpPr>
          <p:cNvPr id="3" name="Content Placeholder 2"/>
          <p:cNvSpPr>
            <a:spLocks noGrp="1"/>
          </p:cNvSpPr>
          <p:nvPr>
            <p:ph idx="1"/>
          </p:nvPr>
        </p:nvSpPr>
        <p:spPr>
          <a:xfrm>
            <a:off x="5181600" y="990600"/>
            <a:ext cx="6172200" cy="4876800"/>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841248" y="2057399"/>
            <a:ext cx="3931920" cy="3810001"/>
          </a:xfrm>
        </p:spPr>
        <p:txBody>
          <a:bodyPr>
            <a:normAutofit/>
          </a:bodyPr>
          <a:lstStyle>
            <a:lvl1pPr marL="0" indent="0">
              <a:lnSpc>
                <a:spcPct val="90000"/>
              </a:lnSpc>
              <a:buNone/>
              <a:defRPr sz="12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fr-FR"/>
              <a:t>Modifiez les styles du texte du masque</a:t>
            </a:r>
          </a:p>
        </p:txBody>
      </p:sp>
      <p:sp>
        <p:nvSpPr>
          <p:cNvPr id="5" name="Date Placeholder 4"/>
          <p:cNvSpPr>
            <a:spLocks noGrp="1"/>
          </p:cNvSpPr>
          <p:nvPr>
            <p:ph type="dt" sz="half" idx="10"/>
          </p:nvPr>
        </p:nvSpPr>
        <p:spPr/>
        <p:txBody>
          <a:bodyPr/>
          <a:lstStyle/>
          <a:p>
            <a:fld id="{55EEC496-FB47-4F68-810A-5D68888D06D6}" type="datetimeFigureOut">
              <a:rPr lang="fr-FR" smtClean="0"/>
              <a:t>15/02/2021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B7904597-CA60-4A81-B204-1BB3657344A7}" type="slidenum">
              <a:rPr lang="fr-FR" smtClean="0"/>
              <a:t>‹N°›</a:t>
            </a:fld>
            <a:endParaRPr lang="fr-FR"/>
          </a:p>
        </p:txBody>
      </p:sp>
    </p:spTree>
    <p:extLst>
      <p:ext uri="{BB962C8B-B14F-4D97-AF65-F5344CB8AC3E}">
        <p14:creationId xmlns:p14="http://schemas.microsoft.com/office/powerpoint/2010/main" val="3927785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200"/>
          </a:xfrm>
        </p:spPr>
        <p:txBody>
          <a:bodyPr anchor="b">
            <a:normAutofit/>
          </a:bodyPr>
          <a:lstStyle>
            <a:lvl1pPr>
              <a:defRPr sz="2400" b="0"/>
            </a:lvl1pPr>
          </a:lstStyle>
          <a:p>
            <a:r>
              <a:rPr lang="fr-FR"/>
              <a:t>Modifiez le style du titre</a:t>
            </a:r>
            <a:endParaRPr lang="en-US" dirty="0"/>
          </a:p>
        </p:txBody>
      </p:sp>
      <p:sp>
        <p:nvSpPr>
          <p:cNvPr id="3" name="Picture Placeholder 2"/>
          <p:cNvSpPr>
            <a:spLocks noGrp="1"/>
          </p:cNvSpPr>
          <p:nvPr>
            <p:ph type="pic" idx="1"/>
          </p:nvPr>
        </p:nvSpPr>
        <p:spPr>
          <a:xfrm>
            <a:off x="5181600" y="990600"/>
            <a:ext cx="6172200" cy="4876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fr-FR"/>
              <a:t>Cliquez sur l'icône pour ajouter une image</a:t>
            </a:r>
            <a:endParaRPr lang="en-US" dirty="0"/>
          </a:p>
        </p:txBody>
      </p:sp>
      <p:sp>
        <p:nvSpPr>
          <p:cNvPr id="4" name="Text Placeholder 3"/>
          <p:cNvSpPr>
            <a:spLocks noGrp="1"/>
          </p:cNvSpPr>
          <p:nvPr>
            <p:ph type="body" sz="half" idx="2"/>
          </p:nvPr>
        </p:nvSpPr>
        <p:spPr>
          <a:xfrm>
            <a:off x="841248" y="2057400"/>
            <a:ext cx="3931920" cy="3810000"/>
          </a:xfrm>
        </p:spPr>
        <p:txBody>
          <a:bodyPr>
            <a:normAutofit/>
          </a:bodyPr>
          <a:lstStyle>
            <a:lvl1pPr marL="0" indent="0">
              <a:lnSpc>
                <a:spcPct val="90000"/>
              </a:lnSpc>
              <a:buNone/>
              <a:defRPr sz="12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fr-FR"/>
              <a:t>Modifiez les styles du texte du masque</a:t>
            </a:r>
          </a:p>
        </p:txBody>
      </p:sp>
      <p:sp>
        <p:nvSpPr>
          <p:cNvPr id="5" name="Date Placeholder 4"/>
          <p:cNvSpPr>
            <a:spLocks noGrp="1"/>
          </p:cNvSpPr>
          <p:nvPr>
            <p:ph type="dt" sz="half" idx="10"/>
          </p:nvPr>
        </p:nvSpPr>
        <p:spPr/>
        <p:txBody>
          <a:bodyPr/>
          <a:lstStyle/>
          <a:p>
            <a:fld id="{55EEC496-FB47-4F68-810A-5D68888D06D6}" type="datetimeFigureOut">
              <a:rPr lang="fr-FR" smtClean="0"/>
              <a:t>15/02/2021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B7904597-CA60-4A81-B204-1BB3657344A7}" type="slidenum">
              <a:rPr lang="fr-FR" smtClean="0"/>
              <a:t>‹N°›</a:t>
            </a:fld>
            <a:endParaRPr lang="fr-FR"/>
          </a:p>
        </p:txBody>
      </p:sp>
    </p:spTree>
    <p:extLst>
      <p:ext uri="{BB962C8B-B14F-4D97-AF65-F5344CB8AC3E}">
        <p14:creationId xmlns:p14="http://schemas.microsoft.com/office/powerpoint/2010/main" val="12044015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45127" y="365760"/>
            <a:ext cx="10515600" cy="1325562"/>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845127" y="1828802"/>
            <a:ext cx="10515600" cy="4351337"/>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825">
                <a:solidFill>
                  <a:schemeClr val="tx1">
                    <a:lumMod val="65000"/>
                    <a:lumOff val="35000"/>
                  </a:schemeClr>
                </a:solidFill>
              </a:defRPr>
            </a:lvl1pPr>
          </a:lstStyle>
          <a:p>
            <a:fld id="{55EEC496-FB47-4F68-810A-5D68888D06D6}" type="datetimeFigureOut">
              <a:rPr lang="fr-FR" smtClean="0"/>
              <a:t>15/02/2021</a:t>
            </a:fld>
            <a:endParaRPr lang="fr-FR"/>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825">
                <a:solidFill>
                  <a:schemeClr val="tx1">
                    <a:lumMod val="65000"/>
                    <a:lumOff val="35000"/>
                  </a:schemeClr>
                </a:solidFill>
              </a:defRPr>
            </a:lvl1pPr>
          </a:lstStyle>
          <a:p>
            <a:endParaRPr lang="fr-FR"/>
          </a:p>
        </p:txBody>
      </p:sp>
      <p:sp>
        <p:nvSpPr>
          <p:cNvPr id="6" name="Slide Number Placeholder 5"/>
          <p:cNvSpPr>
            <a:spLocks noGrp="1"/>
          </p:cNvSpPr>
          <p:nvPr>
            <p:ph type="sldNum" sz="quarter" idx="4"/>
          </p:nvPr>
        </p:nvSpPr>
        <p:spPr>
          <a:xfrm>
            <a:off x="8617527" y="6356354"/>
            <a:ext cx="2743200" cy="365125"/>
          </a:xfrm>
          <a:prstGeom prst="rect">
            <a:avLst/>
          </a:prstGeom>
        </p:spPr>
        <p:txBody>
          <a:bodyPr vert="horz" lIns="91440" tIns="45720" rIns="91440" bIns="45720" rtlCol="0" anchor="ctr"/>
          <a:lstStyle>
            <a:lvl1pPr algn="r">
              <a:defRPr sz="825">
                <a:solidFill>
                  <a:schemeClr val="tx1">
                    <a:tint val="75000"/>
                  </a:schemeClr>
                </a:solidFill>
              </a:defRPr>
            </a:lvl1pPr>
          </a:lstStyle>
          <a:p>
            <a:fld id="{B7904597-CA60-4A81-B204-1BB3657344A7}" type="slidenum">
              <a:rPr lang="fr-FR" smtClean="0"/>
              <a:t>‹N°›</a:t>
            </a:fld>
            <a:endParaRPr lang="fr-FR"/>
          </a:p>
        </p:txBody>
      </p:sp>
    </p:spTree>
    <p:extLst>
      <p:ext uri="{BB962C8B-B14F-4D97-AF65-F5344CB8AC3E}">
        <p14:creationId xmlns:p14="http://schemas.microsoft.com/office/powerpoint/2010/main" val="3004327632"/>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Wingdings 2" pitchFamily="18" charset="2"/>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Wingdings 2" pitchFamily="18" charset="2"/>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Wingdings 2" pitchFamily="18" charset="2"/>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Wingdings 2" pitchFamily="18" charset="2"/>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Wingdings 2" pitchFamily="18" charset="2"/>
        <a:buChar char=""/>
        <a:defRPr sz="1350" kern="1200">
          <a:solidFill>
            <a:schemeClr val="tx1"/>
          </a:solidFill>
          <a:latin typeface="+mn-lt"/>
          <a:ea typeface="+mn-ea"/>
          <a:cs typeface="+mn-cs"/>
        </a:defRPr>
      </a:lvl5pPr>
      <a:lvl6pPr marL="1885950" indent="-171450" algn="l" defTabSz="685800" rtl="0" eaLnBrk="1" latinLnBrk="0" hangingPunct="1">
        <a:spcBef>
          <a:spcPct val="20000"/>
        </a:spcBef>
        <a:buFont typeface="Wingdings 2" pitchFamily="18" charset="2"/>
        <a:buChar char=""/>
        <a:defRPr sz="1350" kern="1200">
          <a:solidFill>
            <a:schemeClr val="tx1"/>
          </a:solidFill>
          <a:latin typeface="+mn-lt"/>
          <a:ea typeface="+mn-ea"/>
          <a:cs typeface="+mn-cs"/>
        </a:defRPr>
      </a:lvl6pPr>
      <a:lvl7pPr marL="2228850" indent="-171450" algn="l" defTabSz="685800" rtl="0" eaLnBrk="1" latinLnBrk="0" hangingPunct="1">
        <a:spcBef>
          <a:spcPct val="20000"/>
        </a:spcBef>
        <a:buFont typeface="Wingdings 2" pitchFamily="18" charset="2"/>
        <a:buChar char=""/>
        <a:defRPr sz="1350" kern="1200">
          <a:solidFill>
            <a:schemeClr val="tx1"/>
          </a:solidFill>
          <a:latin typeface="+mn-lt"/>
          <a:ea typeface="+mn-ea"/>
          <a:cs typeface="+mn-cs"/>
        </a:defRPr>
      </a:lvl7pPr>
      <a:lvl8pPr marL="2571750" indent="-171450" algn="l" defTabSz="685800" rtl="0" eaLnBrk="1" latinLnBrk="0" hangingPunct="1">
        <a:spcBef>
          <a:spcPct val="20000"/>
        </a:spcBef>
        <a:buFont typeface="Wingdings 2" pitchFamily="18" charset="2"/>
        <a:buChar char=""/>
        <a:defRPr sz="1350" kern="1200">
          <a:solidFill>
            <a:schemeClr val="tx1"/>
          </a:solidFill>
          <a:latin typeface="+mn-lt"/>
          <a:ea typeface="+mn-ea"/>
          <a:cs typeface="+mn-cs"/>
        </a:defRPr>
      </a:lvl8pPr>
      <a:lvl9pPr marL="2914650" indent="-171450" algn="l" defTabSz="685800" rtl="0" eaLnBrk="1" latinLnBrk="0" hangingPunct="1">
        <a:spcBef>
          <a:spcPct val="20000"/>
        </a:spcBef>
        <a:buFont typeface="Wingdings 2" pitchFamily="18" charset="2"/>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45127" y="365760"/>
            <a:ext cx="10515600" cy="1325562"/>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845127" y="1828802"/>
            <a:ext cx="10515600" cy="4351337"/>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825">
                <a:solidFill>
                  <a:schemeClr val="tx1">
                    <a:lumMod val="65000"/>
                    <a:lumOff val="35000"/>
                  </a:schemeClr>
                </a:solidFill>
              </a:defRPr>
            </a:lvl1pPr>
          </a:lstStyle>
          <a:p>
            <a:fld id="{55EEC496-FB47-4F68-810A-5D68888D06D6}" type="datetimeFigureOut">
              <a:rPr lang="fr-FR" smtClean="0"/>
              <a:t>15/02/2021</a:t>
            </a:fld>
            <a:endParaRPr lang="fr-FR"/>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825">
                <a:solidFill>
                  <a:schemeClr val="tx1">
                    <a:lumMod val="65000"/>
                    <a:lumOff val="35000"/>
                  </a:schemeClr>
                </a:solidFill>
              </a:defRPr>
            </a:lvl1pPr>
          </a:lstStyle>
          <a:p>
            <a:endParaRPr lang="fr-FR"/>
          </a:p>
        </p:txBody>
      </p:sp>
      <p:sp>
        <p:nvSpPr>
          <p:cNvPr id="6" name="Slide Number Placeholder 5"/>
          <p:cNvSpPr>
            <a:spLocks noGrp="1"/>
          </p:cNvSpPr>
          <p:nvPr>
            <p:ph type="sldNum" sz="quarter" idx="4"/>
          </p:nvPr>
        </p:nvSpPr>
        <p:spPr>
          <a:xfrm>
            <a:off x="8617527" y="6356354"/>
            <a:ext cx="2743200" cy="365125"/>
          </a:xfrm>
          <a:prstGeom prst="rect">
            <a:avLst/>
          </a:prstGeom>
        </p:spPr>
        <p:txBody>
          <a:bodyPr vert="horz" lIns="91440" tIns="45720" rIns="91440" bIns="45720" rtlCol="0" anchor="ctr"/>
          <a:lstStyle>
            <a:lvl1pPr algn="r">
              <a:defRPr sz="825">
                <a:solidFill>
                  <a:schemeClr val="tx1">
                    <a:tint val="75000"/>
                  </a:schemeClr>
                </a:solidFill>
              </a:defRPr>
            </a:lvl1pPr>
          </a:lstStyle>
          <a:p>
            <a:fld id="{B7904597-CA60-4A81-B204-1BB3657344A7}" type="slidenum">
              <a:rPr lang="fr-FR" smtClean="0"/>
              <a:t>‹N°›</a:t>
            </a:fld>
            <a:endParaRPr lang="fr-FR"/>
          </a:p>
        </p:txBody>
      </p:sp>
    </p:spTree>
    <p:extLst>
      <p:ext uri="{BB962C8B-B14F-4D97-AF65-F5344CB8AC3E}">
        <p14:creationId xmlns:p14="http://schemas.microsoft.com/office/powerpoint/2010/main" val="867584564"/>
      </p:ext>
    </p:extLst>
  </p:cSld>
  <p:clrMap bg1="lt1" tx1="dk1" bg2="lt2" tx2="dk2" accent1="accent1" accent2="accent2" accent3="accent3" accent4="accent4" accent5="accent5" accent6="accent6" hlink="hlink" folHlink="folHlink"/>
  <p:sldLayoutIdLst>
    <p:sldLayoutId id="2147483763" r:id="rId1"/>
    <p:sldLayoutId id="2147483764" r:id="rId2"/>
    <p:sldLayoutId id="2147483765" r:id="rId3"/>
    <p:sldLayoutId id="2147483766" r:id="rId4"/>
    <p:sldLayoutId id="2147483767" r:id="rId5"/>
    <p:sldLayoutId id="2147483768" r:id="rId6"/>
    <p:sldLayoutId id="2147483769" r:id="rId7"/>
    <p:sldLayoutId id="2147483770" r:id="rId8"/>
    <p:sldLayoutId id="2147483771" r:id="rId9"/>
    <p:sldLayoutId id="2147483772" r:id="rId10"/>
    <p:sldLayoutId id="214748377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Wingdings 2" pitchFamily="18" charset="2"/>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Wingdings 2" pitchFamily="18" charset="2"/>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Wingdings 2" pitchFamily="18" charset="2"/>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Wingdings 2" pitchFamily="18" charset="2"/>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Wingdings 2" pitchFamily="18" charset="2"/>
        <a:buChar char=""/>
        <a:defRPr sz="1350" kern="1200">
          <a:solidFill>
            <a:schemeClr val="tx1"/>
          </a:solidFill>
          <a:latin typeface="+mn-lt"/>
          <a:ea typeface="+mn-ea"/>
          <a:cs typeface="+mn-cs"/>
        </a:defRPr>
      </a:lvl5pPr>
      <a:lvl6pPr marL="1885950" indent="-171450" algn="l" defTabSz="685800" rtl="0" eaLnBrk="1" latinLnBrk="0" hangingPunct="1">
        <a:spcBef>
          <a:spcPct val="20000"/>
        </a:spcBef>
        <a:buFont typeface="Wingdings 2" pitchFamily="18" charset="2"/>
        <a:buChar char=""/>
        <a:defRPr sz="1350" kern="1200">
          <a:solidFill>
            <a:schemeClr val="tx1"/>
          </a:solidFill>
          <a:latin typeface="+mn-lt"/>
          <a:ea typeface="+mn-ea"/>
          <a:cs typeface="+mn-cs"/>
        </a:defRPr>
      </a:lvl6pPr>
      <a:lvl7pPr marL="2228850" indent="-171450" algn="l" defTabSz="685800" rtl="0" eaLnBrk="1" latinLnBrk="0" hangingPunct="1">
        <a:spcBef>
          <a:spcPct val="20000"/>
        </a:spcBef>
        <a:buFont typeface="Wingdings 2" pitchFamily="18" charset="2"/>
        <a:buChar char=""/>
        <a:defRPr sz="1350" kern="1200">
          <a:solidFill>
            <a:schemeClr val="tx1"/>
          </a:solidFill>
          <a:latin typeface="+mn-lt"/>
          <a:ea typeface="+mn-ea"/>
          <a:cs typeface="+mn-cs"/>
        </a:defRPr>
      </a:lvl7pPr>
      <a:lvl8pPr marL="2571750" indent="-171450" algn="l" defTabSz="685800" rtl="0" eaLnBrk="1" latinLnBrk="0" hangingPunct="1">
        <a:spcBef>
          <a:spcPct val="20000"/>
        </a:spcBef>
        <a:buFont typeface="Wingdings 2" pitchFamily="18" charset="2"/>
        <a:buChar char=""/>
        <a:defRPr sz="1350" kern="1200">
          <a:solidFill>
            <a:schemeClr val="tx1"/>
          </a:solidFill>
          <a:latin typeface="+mn-lt"/>
          <a:ea typeface="+mn-ea"/>
          <a:cs typeface="+mn-cs"/>
        </a:defRPr>
      </a:lvl8pPr>
      <a:lvl9pPr marL="2914650" indent="-171450" algn="l" defTabSz="685800" rtl="0" eaLnBrk="1" latinLnBrk="0" hangingPunct="1">
        <a:spcBef>
          <a:spcPct val="20000"/>
        </a:spcBef>
        <a:buFont typeface="Wingdings 2" pitchFamily="18" charset="2"/>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45127" y="365760"/>
            <a:ext cx="10515600" cy="1325562"/>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845127" y="1828802"/>
            <a:ext cx="10515600" cy="4351337"/>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825">
                <a:solidFill>
                  <a:schemeClr val="tx1">
                    <a:lumMod val="65000"/>
                    <a:lumOff val="35000"/>
                  </a:schemeClr>
                </a:solidFill>
              </a:defRPr>
            </a:lvl1pPr>
          </a:lstStyle>
          <a:p>
            <a:fld id="{55EEC496-FB47-4F68-810A-5D68888D06D6}" type="datetimeFigureOut">
              <a:rPr lang="fr-FR" smtClean="0"/>
              <a:t>15/02/2021</a:t>
            </a:fld>
            <a:endParaRPr lang="fr-FR"/>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825">
                <a:solidFill>
                  <a:schemeClr val="tx1">
                    <a:lumMod val="65000"/>
                    <a:lumOff val="35000"/>
                  </a:schemeClr>
                </a:solidFill>
              </a:defRPr>
            </a:lvl1pPr>
          </a:lstStyle>
          <a:p>
            <a:endParaRPr lang="fr-FR"/>
          </a:p>
        </p:txBody>
      </p:sp>
      <p:sp>
        <p:nvSpPr>
          <p:cNvPr id="6" name="Slide Number Placeholder 5"/>
          <p:cNvSpPr>
            <a:spLocks noGrp="1"/>
          </p:cNvSpPr>
          <p:nvPr>
            <p:ph type="sldNum" sz="quarter" idx="4"/>
          </p:nvPr>
        </p:nvSpPr>
        <p:spPr>
          <a:xfrm>
            <a:off x="8617527" y="6356354"/>
            <a:ext cx="2743200" cy="365125"/>
          </a:xfrm>
          <a:prstGeom prst="rect">
            <a:avLst/>
          </a:prstGeom>
        </p:spPr>
        <p:txBody>
          <a:bodyPr vert="horz" lIns="91440" tIns="45720" rIns="91440" bIns="45720" rtlCol="0" anchor="ctr"/>
          <a:lstStyle>
            <a:lvl1pPr algn="r">
              <a:defRPr sz="825">
                <a:solidFill>
                  <a:schemeClr val="tx1">
                    <a:tint val="75000"/>
                  </a:schemeClr>
                </a:solidFill>
              </a:defRPr>
            </a:lvl1pPr>
          </a:lstStyle>
          <a:p>
            <a:fld id="{B7904597-CA60-4A81-B204-1BB3657344A7}" type="slidenum">
              <a:rPr lang="fr-FR" smtClean="0"/>
              <a:t>‹N°›</a:t>
            </a:fld>
            <a:endParaRPr lang="fr-FR"/>
          </a:p>
        </p:txBody>
      </p:sp>
    </p:spTree>
    <p:extLst>
      <p:ext uri="{BB962C8B-B14F-4D97-AF65-F5344CB8AC3E}">
        <p14:creationId xmlns:p14="http://schemas.microsoft.com/office/powerpoint/2010/main" val="1785347046"/>
      </p:ext>
    </p:extLst>
  </p:cSld>
  <p:clrMap bg1="lt1" tx1="dk1" bg2="lt2" tx2="dk2" accent1="accent1" accent2="accent2" accent3="accent3" accent4="accent4" accent5="accent5" accent6="accent6" hlink="hlink" folHlink="folHlink"/>
  <p:sldLayoutIdLst>
    <p:sldLayoutId id="2147483787" r:id="rId1"/>
    <p:sldLayoutId id="2147483788" r:id="rId2"/>
    <p:sldLayoutId id="2147483789" r:id="rId3"/>
    <p:sldLayoutId id="2147483790" r:id="rId4"/>
    <p:sldLayoutId id="2147483791" r:id="rId5"/>
    <p:sldLayoutId id="2147483792" r:id="rId6"/>
    <p:sldLayoutId id="2147483793" r:id="rId7"/>
    <p:sldLayoutId id="2147483794" r:id="rId8"/>
    <p:sldLayoutId id="2147483795" r:id="rId9"/>
    <p:sldLayoutId id="2147483796" r:id="rId10"/>
    <p:sldLayoutId id="2147483797"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Wingdings 2" pitchFamily="18" charset="2"/>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Wingdings 2" pitchFamily="18" charset="2"/>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Wingdings 2" pitchFamily="18" charset="2"/>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Wingdings 2" pitchFamily="18" charset="2"/>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Wingdings 2" pitchFamily="18" charset="2"/>
        <a:buChar char=""/>
        <a:defRPr sz="1350" kern="1200">
          <a:solidFill>
            <a:schemeClr val="tx1"/>
          </a:solidFill>
          <a:latin typeface="+mn-lt"/>
          <a:ea typeface="+mn-ea"/>
          <a:cs typeface="+mn-cs"/>
        </a:defRPr>
      </a:lvl5pPr>
      <a:lvl6pPr marL="1885950" indent="-171450" algn="l" defTabSz="685800" rtl="0" eaLnBrk="1" latinLnBrk="0" hangingPunct="1">
        <a:spcBef>
          <a:spcPct val="20000"/>
        </a:spcBef>
        <a:buFont typeface="Wingdings 2" pitchFamily="18" charset="2"/>
        <a:buChar char=""/>
        <a:defRPr sz="1350" kern="1200">
          <a:solidFill>
            <a:schemeClr val="tx1"/>
          </a:solidFill>
          <a:latin typeface="+mn-lt"/>
          <a:ea typeface="+mn-ea"/>
          <a:cs typeface="+mn-cs"/>
        </a:defRPr>
      </a:lvl6pPr>
      <a:lvl7pPr marL="2228850" indent="-171450" algn="l" defTabSz="685800" rtl="0" eaLnBrk="1" latinLnBrk="0" hangingPunct="1">
        <a:spcBef>
          <a:spcPct val="20000"/>
        </a:spcBef>
        <a:buFont typeface="Wingdings 2" pitchFamily="18" charset="2"/>
        <a:buChar char=""/>
        <a:defRPr sz="1350" kern="1200">
          <a:solidFill>
            <a:schemeClr val="tx1"/>
          </a:solidFill>
          <a:latin typeface="+mn-lt"/>
          <a:ea typeface="+mn-ea"/>
          <a:cs typeface="+mn-cs"/>
        </a:defRPr>
      </a:lvl7pPr>
      <a:lvl8pPr marL="2571750" indent="-171450" algn="l" defTabSz="685800" rtl="0" eaLnBrk="1" latinLnBrk="0" hangingPunct="1">
        <a:spcBef>
          <a:spcPct val="20000"/>
        </a:spcBef>
        <a:buFont typeface="Wingdings 2" pitchFamily="18" charset="2"/>
        <a:buChar char=""/>
        <a:defRPr sz="1350" kern="1200">
          <a:solidFill>
            <a:schemeClr val="tx1"/>
          </a:solidFill>
          <a:latin typeface="+mn-lt"/>
          <a:ea typeface="+mn-ea"/>
          <a:cs typeface="+mn-cs"/>
        </a:defRPr>
      </a:lvl8pPr>
      <a:lvl9pPr marL="2914650" indent="-171450" algn="l" defTabSz="685800" rtl="0" eaLnBrk="1" latinLnBrk="0" hangingPunct="1">
        <a:spcBef>
          <a:spcPct val="20000"/>
        </a:spcBef>
        <a:buFont typeface="Wingdings 2" pitchFamily="18" charset="2"/>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45127" y="365760"/>
            <a:ext cx="10515600" cy="1325562"/>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845127" y="1828802"/>
            <a:ext cx="10515600" cy="4351337"/>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fld id="{55EEC496-FB47-4F68-810A-5D68888D06D6}" type="datetimeFigureOut">
              <a:rPr lang="fr-FR" smtClean="0"/>
              <a:t>15/02/2021</a:t>
            </a:fld>
            <a:endParaRPr lang="fr-FR"/>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100">
                <a:solidFill>
                  <a:schemeClr val="tx1">
                    <a:lumMod val="65000"/>
                    <a:lumOff val="35000"/>
                  </a:schemeClr>
                </a:solidFill>
              </a:defRPr>
            </a:lvl1pPr>
          </a:lstStyle>
          <a:p>
            <a:endParaRPr lang="fr-FR"/>
          </a:p>
        </p:txBody>
      </p:sp>
      <p:sp>
        <p:nvSpPr>
          <p:cNvPr id="6" name="Slide Number Placeholder 5"/>
          <p:cNvSpPr>
            <a:spLocks noGrp="1"/>
          </p:cNvSpPr>
          <p:nvPr>
            <p:ph type="sldNum" sz="quarter" idx="4"/>
          </p:nvPr>
        </p:nvSpPr>
        <p:spPr>
          <a:xfrm>
            <a:off x="8617527" y="6356352"/>
            <a:ext cx="2743200" cy="365125"/>
          </a:xfrm>
          <a:prstGeom prst="rect">
            <a:avLst/>
          </a:prstGeom>
        </p:spPr>
        <p:txBody>
          <a:bodyPr vert="horz" lIns="91440" tIns="45720" rIns="91440" bIns="45720" rtlCol="0" anchor="ctr"/>
          <a:lstStyle>
            <a:lvl1pPr algn="r">
              <a:defRPr sz="1100">
                <a:solidFill>
                  <a:schemeClr val="tx1">
                    <a:tint val="75000"/>
                  </a:schemeClr>
                </a:solidFill>
              </a:defRPr>
            </a:lvl1pPr>
          </a:lstStyle>
          <a:p>
            <a:fld id="{B7904597-CA60-4A81-B204-1BB3657344A7}" type="slidenum">
              <a:rPr lang="fr-FR" smtClean="0"/>
              <a:t>‹N°›</a:t>
            </a:fld>
            <a:endParaRPr lang="fr-FR"/>
          </a:p>
        </p:txBody>
      </p:sp>
    </p:spTree>
    <p:extLst>
      <p:ext uri="{BB962C8B-B14F-4D97-AF65-F5344CB8AC3E}">
        <p14:creationId xmlns:p14="http://schemas.microsoft.com/office/powerpoint/2010/main" val="4232406774"/>
      </p:ext>
    </p:extLst>
  </p:cSld>
  <p:clrMap bg1="lt1" tx1="dk1" bg2="lt2" tx2="dk2" accent1="accent1" accent2="accent2" accent3="accent3" accent4="accent4" accent5="accent5" accent6="accent6" hlink="hlink" folHlink="folHlink"/>
  <p:sldLayoutIdLst>
    <p:sldLayoutId id="2147483799" r:id="rId1"/>
    <p:sldLayoutId id="2147483800" r:id="rId2"/>
    <p:sldLayoutId id="2147483801" r:id="rId3"/>
    <p:sldLayoutId id="2147483802" r:id="rId4"/>
    <p:sldLayoutId id="2147483803" r:id="rId5"/>
    <p:sldLayoutId id="2147483804" r:id="rId6"/>
    <p:sldLayoutId id="2147483805" r:id="rId7"/>
    <p:sldLayoutId id="2147483806" r:id="rId8"/>
    <p:sldLayoutId id="2147483807" r:id="rId9"/>
    <p:sldLayoutId id="2147483808" r:id="rId10"/>
    <p:sldLayoutId id="214748380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Wingdings 2" pitchFamily="18"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55EEC496-FB47-4F68-810A-5D68888D06D6}" type="datetimeFigureOut">
              <a:rPr lang="fr-FR" smtClean="0"/>
              <a:t>15/02/2021</a:t>
            </a:fld>
            <a:endParaRPr lang="fr-FR"/>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fr-FR"/>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7904597-CA60-4A81-B204-1BB3657344A7}" type="slidenum">
              <a:rPr lang="fr-FR" smtClean="0"/>
              <a:t>‹N°›</a:t>
            </a:fld>
            <a:endParaRPr lang="fr-FR"/>
          </a:p>
        </p:txBody>
      </p:sp>
    </p:spTree>
    <p:extLst>
      <p:ext uri="{BB962C8B-B14F-4D97-AF65-F5344CB8AC3E}">
        <p14:creationId xmlns:p14="http://schemas.microsoft.com/office/powerpoint/2010/main" val="3614795734"/>
      </p:ext>
    </p:extLst>
  </p:cSld>
  <p:clrMap bg1="lt1" tx1="dk1" bg2="lt2" tx2="dk2" accent1="accent1" accent2="accent2" accent3="accent3" accent4="accent4" accent5="accent5" accent6="accent6" hlink="hlink" folHlink="folHlink"/>
  <p:sldLayoutIdLst>
    <p:sldLayoutId id="2147483883" r:id="rId1"/>
    <p:sldLayoutId id="2147483884" r:id="rId2"/>
    <p:sldLayoutId id="2147483885" r:id="rId3"/>
    <p:sldLayoutId id="2147483886" r:id="rId4"/>
    <p:sldLayoutId id="2147483887" r:id="rId5"/>
    <p:sldLayoutId id="2147483888" r:id="rId6"/>
    <p:sldLayoutId id="2147483889" r:id="rId7"/>
    <p:sldLayoutId id="2147483890" r:id="rId8"/>
    <p:sldLayoutId id="2147483891" r:id="rId9"/>
    <p:sldLayoutId id="2147483892" r:id="rId10"/>
    <p:sldLayoutId id="2147483893"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45.xml"/><Relationship Id="rId4" Type="http://schemas.openxmlformats.org/officeDocument/2006/relationships/image" Target="../media/image3.emf"/></Relationships>
</file>

<file path=ppt/slides/_rels/slide10.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46.xml"/></Relationships>
</file>

<file path=ppt/slides/_rels/slide11.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chart" Target="../charts/chart2.xml"/><Relationship Id="rId1" Type="http://schemas.openxmlformats.org/officeDocument/2006/relationships/slideLayout" Target="../slideLayouts/slideLayout46.xml"/><Relationship Id="rId4" Type="http://schemas.openxmlformats.org/officeDocument/2006/relationships/chart" Target="../charts/chart4.xml"/></Relationships>
</file>

<file path=ppt/slides/_rels/slide12.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4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6.xml"/></Relationships>
</file>

<file path=ppt/slides/_rels/slide19.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4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20.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8.xml"/><Relationship Id="rId1" Type="http://schemas.openxmlformats.org/officeDocument/2006/relationships/slideLayout" Target="../slideLayouts/slideLayout46.xml"/><Relationship Id="rId6" Type="http://schemas.openxmlformats.org/officeDocument/2006/relationships/chart" Target="../charts/chart9.xml"/><Relationship Id="rId5" Type="http://schemas.openxmlformats.org/officeDocument/2006/relationships/chart" Target="../charts/chart8.xml"/><Relationship Id="rId4" Type="http://schemas.openxmlformats.org/officeDocument/2006/relationships/chart" Target="../charts/char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6.xml"/></Relationships>
</file>

<file path=ppt/slides/_rels/slide22.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4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27.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46.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6.xml"/></Relationships>
</file>

<file path=ppt/slides/_rels/slide29.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4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5.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46.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4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8.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2.xml"/><Relationship Id="rId1" Type="http://schemas.openxmlformats.org/officeDocument/2006/relationships/slideLayout" Target="../slideLayouts/slideLayout46.xml"/></Relationships>
</file>

<file path=ppt/slides/_rels/slide9.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3.xml"/><Relationship Id="rId1" Type="http://schemas.openxmlformats.org/officeDocument/2006/relationships/slideLayout" Target="../slideLayouts/slideLayout46.xml"/><Relationship Id="rId5" Type="http://schemas.openxmlformats.org/officeDocument/2006/relationships/image" Target="../media/image8.emf"/><Relationship Id="rId4" Type="http://schemas.openxmlformats.org/officeDocument/2006/relationships/image" Target="../media/image7.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55340" y="2569733"/>
            <a:ext cx="11881320" cy="1356157"/>
          </a:xfrm>
        </p:spPr>
        <p:txBody>
          <a:bodyPr>
            <a:normAutofit/>
          </a:bodyPr>
          <a:lstStyle/>
          <a:p>
            <a:pPr algn="ctr"/>
            <a:r>
              <a:rPr lang="fr-FR" sz="4000" b="1" dirty="0"/>
              <a:t>La Fluence en lecture au cycle 3</a:t>
            </a:r>
          </a:p>
        </p:txBody>
      </p:sp>
      <p:sp>
        <p:nvSpPr>
          <p:cNvPr id="4" name="Rectangle 2"/>
          <p:cNvSpPr>
            <a:spLocks noChangeArrowheads="1"/>
          </p:cNvSpPr>
          <p:nvPr/>
        </p:nvSpPr>
        <p:spPr bwMode="auto">
          <a:xfrm>
            <a:off x="5355591" y="412512"/>
            <a:ext cx="5614988"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fr-FR" b="1" dirty="0"/>
              <a:t>Plan Français </a:t>
            </a:r>
          </a:p>
          <a:p>
            <a:r>
              <a:rPr lang="fr-FR" dirty="0"/>
              <a:t>Formation 4 février 2021</a:t>
            </a:r>
          </a:p>
        </p:txBody>
      </p:sp>
      <p:grpSp>
        <p:nvGrpSpPr>
          <p:cNvPr id="10" name="Groupe 9"/>
          <p:cNvGrpSpPr/>
          <p:nvPr/>
        </p:nvGrpSpPr>
        <p:grpSpPr>
          <a:xfrm>
            <a:off x="4079776" y="5493917"/>
            <a:ext cx="5508822" cy="1117079"/>
            <a:chOff x="4157525" y="5505246"/>
            <a:chExt cx="7747668" cy="1117079"/>
          </a:xfrm>
        </p:grpSpPr>
        <p:pic>
          <p:nvPicPr>
            <p:cNvPr id="11" name="Picture 2" descr="Afficher l'image d'origin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157525" y="5562383"/>
              <a:ext cx="2028596" cy="1059942"/>
            </a:xfrm>
            <a:prstGeom prst="rect">
              <a:avLst/>
            </a:prstGeom>
            <a:noFill/>
            <a:extLst>
              <a:ext uri="{909E8E84-426E-40DD-AFC4-6F175D3DCCD1}">
                <a14:hiddenFill xmlns:a14="http://schemas.microsoft.com/office/drawing/2010/main">
                  <a:solidFill>
                    <a:srgbClr val="FFFFFF"/>
                  </a:solidFill>
                </a14:hiddenFill>
              </a:ext>
            </a:extLst>
          </p:spPr>
        </p:pic>
        <p:sp>
          <p:nvSpPr>
            <p:cNvPr id="13" name="ZoneTexte 12"/>
            <p:cNvSpPr txBox="1"/>
            <p:nvPr/>
          </p:nvSpPr>
          <p:spPr>
            <a:xfrm>
              <a:off x="6285706" y="5505246"/>
              <a:ext cx="2389660" cy="400110"/>
            </a:xfrm>
            <a:prstGeom prst="rect">
              <a:avLst/>
            </a:prstGeom>
            <a:noFill/>
          </p:spPr>
          <p:txBody>
            <a:bodyPr wrap="none" rtlCol="0">
              <a:spAutoFit/>
            </a:bodyPr>
            <a:lstStyle/>
            <a:p>
              <a:r>
                <a:rPr lang="fr-FR" sz="2000" dirty="0"/>
                <a:t>Maryse Bianco</a:t>
              </a:r>
            </a:p>
          </p:txBody>
        </p:sp>
        <p:sp>
          <p:nvSpPr>
            <p:cNvPr id="14" name="Rectangle 13"/>
            <p:cNvSpPr/>
            <p:nvPr/>
          </p:nvSpPr>
          <p:spPr>
            <a:xfrm>
              <a:off x="6285706" y="5905356"/>
              <a:ext cx="5619487" cy="369332"/>
            </a:xfrm>
            <a:prstGeom prst="rect">
              <a:avLst/>
            </a:prstGeom>
          </p:spPr>
          <p:txBody>
            <a:bodyPr wrap="none">
              <a:spAutoFit/>
            </a:bodyPr>
            <a:lstStyle/>
            <a:p>
              <a:r>
                <a:rPr lang="fr-FR" i="1" dirty="0"/>
                <a:t>maryse.bianco@univ-grenoble-alpes.fr </a:t>
              </a:r>
            </a:p>
          </p:txBody>
        </p:sp>
      </p:grpSp>
      <p:pic>
        <p:nvPicPr>
          <p:cNvPr id="9" name="Image 8"/>
          <p:cNvPicPr>
            <a:picLocks noChangeAspect="1"/>
          </p:cNvPicPr>
          <p:nvPr/>
        </p:nvPicPr>
        <p:blipFill>
          <a:blip r:embed="rId3"/>
          <a:stretch>
            <a:fillRect/>
          </a:stretch>
        </p:blipFill>
        <p:spPr>
          <a:xfrm>
            <a:off x="4800972" y="5558571"/>
            <a:ext cx="558317" cy="351367"/>
          </a:xfrm>
          <a:prstGeom prst="rect">
            <a:avLst/>
          </a:prstGeom>
        </p:spPr>
      </p:pic>
      <p:pic>
        <p:nvPicPr>
          <p:cNvPr id="3" name="Image 2">
            <a:extLst>
              <a:ext uri="{FF2B5EF4-FFF2-40B4-BE49-F238E27FC236}">
                <a16:creationId xmlns:a16="http://schemas.microsoft.com/office/drawing/2014/main" id="{B467698D-A54C-4270-85CE-ADFCB321A1A8}"/>
              </a:ext>
            </a:extLst>
          </p:cNvPr>
          <p:cNvPicPr>
            <a:picLocks noChangeAspect="1"/>
          </p:cNvPicPr>
          <p:nvPr/>
        </p:nvPicPr>
        <p:blipFill>
          <a:blip r:embed="rId4"/>
          <a:stretch>
            <a:fillRect/>
          </a:stretch>
        </p:blipFill>
        <p:spPr>
          <a:xfrm>
            <a:off x="3434194" y="247004"/>
            <a:ext cx="1921397" cy="1030147"/>
          </a:xfrm>
          <a:prstGeom prst="rect">
            <a:avLst/>
          </a:prstGeom>
        </p:spPr>
      </p:pic>
    </p:spTree>
    <p:extLst>
      <p:ext uri="{BB962C8B-B14F-4D97-AF65-F5344CB8AC3E}">
        <p14:creationId xmlns:p14="http://schemas.microsoft.com/office/powerpoint/2010/main" val="6740727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txBox="1">
            <a:spLocks/>
          </p:cNvSpPr>
          <p:nvPr/>
        </p:nvSpPr>
        <p:spPr>
          <a:xfrm>
            <a:off x="335360" y="29083"/>
            <a:ext cx="10972800" cy="990600"/>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4000" kern="1200" spc="-100" baseline="0">
                <a:solidFill>
                  <a:schemeClr val="tx2"/>
                </a:solidFill>
                <a:latin typeface="+mj-lt"/>
                <a:ea typeface="+mj-ea"/>
                <a:cs typeface="+mj-cs"/>
              </a:defRPr>
            </a:lvl1pPr>
          </a:lstStyle>
          <a:p>
            <a:pPr algn="ctr"/>
            <a:r>
              <a:rPr lang="fr-FR" sz="3600" dirty="0">
                <a:solidFill>
                  <a:srgbClr val="0070C0"/>
                </a:solidFill>
              </a:rPr>
              <a:t>La fluence - évolution</a:t>
            </a:r>
          </a:p>
        </p:txBody>
      </p:sp>
      <p:sp>
        <p:nvSpPr>
          <p:cNvPr id="6" name="Espace réservé du contenu 2"/>
          <p:cNvSpPr>
            <a:spLocks noGrp="1"/>
          </p:cNvSpPr>
          <p:nvPr>
            <p:ph idx="1"/>
          </p:nvPr>
        </p:nvSpPr>
        <p:spPr>
          <a:xfrm>
            <a:off x="432462" y="1019683"/>
            <a:ext cx="10515600" cy="885777"/>
          </a:xfrm>
        </p:spPr>
        <p:txBody>
          <a:bodyPr>
            <a:normAutofit lnSpcReduction="10000"/>
          </a:bodyPr>
          <a:lstStyle/>
          <a:p>
            <a:r>
              <a:rPr lang="fr-FR" sz="2200" dirty="0"/>
              <a:t>Lecture en 1 minute</a:t>
            </a:r>
          </a:p>
          <a:p>
            <a:r>
              <a:rPr lang="fr-FR" sz="2200" dirty="0"/>
              <a:t>Evolution des scores moyens de fluence  - échantillon d’environ 600 élèves</a:t>
            </a:r>
          </a:p>
          <a:p>
            <a:pPr marL="0" indent="0">
              <a:buNone/>
            </a:pPr>
            <a:endParaRPr lang="fr-FR" dirty="0"/>
          </a:p>
        </p:txBody>
      </p:sp>
      <p:sp>
        <p:nvSpPr>
          <p:cNvPr id="7" name="ZoneTexte 6"/>
          <p:cNvSpPr txBox="1"/>
          <p:nvPr/>
        </p:nvSpPr>
        <p:spPr>
          <a:xfrm>
            <a:off x="0" y="6631143"/>
            <a:ext cx="3337388" cy="276999"/>
          </a:xfrm>
          <a:prstGeom prst="rect">
            <a:avLst/>
          </a:prstGeom>
          <a:noFill/>
        </p:spPr>
        <p:txBody>
          <a:bodyPr wrap="none" rtlCol="0">
            <a:spAutoFit/>
          </a:bodyPr>
          <a:lstStyle/>
          <a:p>
            <a:r>
              <a:rPr lang="fr-FR" sz="1200" dirty="0" err="1"/>
              <a:t>Bressoux</a:t>
            </a:r>
            <a:r>
              <a:rPr lang="fr-FR" sz="1200" dirty="0"/>
              <a:t>, Bianco, Bosse, </a:t>
            </a:r>
            <a:r>
              <a:rPr lang="fr-FR" sz="1200" dirty="0" err="1"/>
              <a:t>Hanner</a:t>
            </a:r>
            <a:r>
              <a:rPr lang="fr-FR" sz="1200" dirty="0"/>
              <a:t> &amp; Lima (en cours)</a:t>
            </a:r>
          </a:p>
        </p:txBody>
      </p:sp>
      <p:graphicFrame>
        <p:nvGraphicFramePr>
          <p:cNvPr id="2" name="Graphique 1">
            <a:extLst>
              <a:ext uri="{FF2B5EF4-FFF2-40B4-BE49-F238E27FC236}">
                <a16:creationId xmlns:a16="http://schemas.microsoft.com/office/drawing/2014/main" id="{75ABCC0D-CACB-4955-8D86-530A0419A90E}"/>
              </a:ext>
            </a:extLst>
          </p:cNvPr>
          <p:cNvGraphicFramePr>
            <a:graphicFrameLocks/>
          </p:cNvGraphicFramePr>
          <p:nvPr>
            <p:extLst>
              <p:ext uri="{D42A27DB-BD31-4B8C-83A1-F6EECF244321}">
                <p14:modId xmlns:p14="http://schemas.microsoft.com/office/powerpoint/2010/main" val="1584582092"/>
              </p:ext>
            </p:extLst>
          </p:nvPr>
        </p:nvGraphicFramePr>
        <p:xfrm>
          <a:off x="1343472" y="2051847"/>
          <a:ext cx="8352928" cy="4426279"/>
        </p:xfrm>
        <a:graphic>
          <a:graphicData uri="http://schemas.openxmlformats.org/drawingml/2006/chart">
            <c:chart xmlns:c="http://schemas.openxmlformats.org/drawingml/2006/chart" xmlns:r="http://schemas.openxmlformats.org/officeDocument/2006/relationships" r:id="rId3"/>
          </a:graphicData>
        </a:graphic>
      </p:graphicFrame>
      <p:cxnSp>
        <p:nvCxnSpPr>
          <p:cNvPr id="8" name="Connecteur droit 7">
            <a:extLst>
              <a:ext uri="{FF2B5EF4-FFF2-40B4-BE49-F238E27FC236}">
                <a16:creationId xmlns:a16="http://schemas.microsoft.com/office/drawing/2014/main" id="{A3263AAF-749A-4EC1-8BDF-DD7AA4C162F5}"/>
              </a:ext>
            </a:extLst>
          </p:cNvPr>
          <p:cNvCxnSpPr/>
          <p:nvPr/>
        </p:nvCxnSpPr>
        <p:spPr>
          <a:xfrm flipV="1">
            <a:off x="432462" y="818397"/>
            <a:ext cx="11147967" cy="48269"/>
          </a:xfrm>
          <a:prstGeom prst="line">
            <a:avLst/>
          </a:prstGeom>
          <a:ln w="19050"/>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927524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Espace réservé du contenu 2">
            <a:extLst>
              <a:ext uri="{FF2B5EF4-FFF2-40B4-BE49-F238E27FC236}">
                <a16:creationId xmlns:a16="http://schemas.microsoft.com/office/drawing/2014/main" id="{3BFDE69E-9425-4029-A901-8F5847C0823D}"/>
              </a:ext>
            </a:extLst>
          </p:cNvPr>
          <p:cNvSpPr txBox="1">
            <a:spLocks/>
          </p:cNvSpPr>
          <p:nvPr/>
        </p:nvSpPr>
        <p:spPr>
          <a:xfrm>
            <a:off x="388269" y="911779"/>
            <a:ext cx="10515600" cy="160281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fr-FR" sz="2400" dirty="0">
                <a:solidFill>
                  <a:schemeClr val="bg1">
                    <a:lumMod val="50000"/>
                  </a:schemeClr>
                </a:solidFill>
              </a:rPr>
              <a:t>Lecture en 1 minute</a:t>
            </a:r>
          </a:p>
          <a:p>
            <a:r>
              <a:rPr lang="fr-FR" sz="2400" dirty="0"/>
              <a:t>Evolution des scores de fluence  - différences interindividuelles</a:t>
            </a:r>
          </a:p>
          <a:p>
            <a:r>
              <a:rPr lang="fr-FR" sz="2400" dirty="0">
                <a:solidFill>
                  <a:schemeClr val="bg1">
                    <a:lumMod val="50000"/>
                  </a:schemeClr>
                </a:solidFill>
              </a:rPr>
              <a:t>échantillon d’environ 600 élèves</a:t>
            </a:r>
          </a:p>
          <a:p>
            <a:endParaRPr lang="fr-FR" dirty="0"/>
          </a:p>
        </p:txBody>
      </p:sp>
      <p:sp>
        <p:nvSpPr>
          <p:cNvPr id="11" name="ZoneTexte 10">
            <a:extLst>
              <a:ext uri="{FF2B5EF4-FFF2-40B4-BE49-F238E27FC236}">
                <a16:creationId xmlns:a16="http://schemas.microsoft.com/office/drawing/2014/main" id="{C872749D-4B58-4977-A1D5-C9EC3C8D57D7}"/>
              </a:ext>
            </a:extLst>
          </p:cNvPr>
          <p:cNvSpPr txBox="1"/>
          <p:nvPr/>
        </p:nvSpPr>
        <p:spPr>
          <a:xfrm>
            <a:off x="0" y="6631143"/>
            <a:ext cx="3337388" cy="276999"/>
          </a:xfrm>
          <a:prstGeom prst="rect">
            <a:avLst/>
          </a:prstGeom>
          <a:noFill/>
        </p:spPr>
        <p:txBody>
          <a:bodyPr wrap="none" rtlCol="0">
            <a:spAutoFit/>
          </a:bodyPr>
          <a:lstStyle/>
          <a:p>
            <a:r>
              <a:rPr lang="fr-FR" sz="1200" dirty="0" err="1"/>
              <a:t>Bressoux</a:t>
            </a:r>
            <a:r>
              <a:rPr lang="fr-FR" sz="1200" dirty="0"/>
              <a:t>, Bianco, Bosse, </a:t>
            </a:r>
            <a:r>
              <a:rPr lang="fr-FR" sz="1200" dirty="0" err="1"/>
              <a:t>Hanner</a:t>
            </a:r>
            <a:r>
              <a:rPr lang="fr-FR" sz="1200" dirty="0"/>
              <a:t> &amp; Lima (en cours)</a:t>
            </a:r>
          </a:p>
        </p:txBody>
      </p:sp>
      <p:sp>
        <p:nvSpPr>
          <p:cNvPr id="8" name="Titre 1">
            <a:extLst>
              <a:ext uri="{FF2B5EF4-FFF2-40B4-BE49-F238E27FC236}">
                <a16:creationId xmlns:a16="http://schemas.microsoft.com/office/drawing/2014/main" id="{2F570BA6-1AE7-40BA-BE18-29B98289A16E}"/>
              </a:ext>
            </a:extLst>
          </p:cNvPr>
          <p:cNvSpPr txBox="1">
            <a:spLocks/>
          </p:cNvSpPr>
          <p:nvPr/>
        </p:nvSpPr>
        <p:spPr>
          <a:xfrm>
            <a:off x="335360" y="29083"/>
            <a:ext cx="10972800" cy="990600"/>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4000" kern="1200" spc="-100" baseline="0">
                <a:solidFill>
                  <a:schemeClr val="tx2"/>
                </a:solidFill>
                <a:latin typeface="+mj-lt"/>
                <a:ea typeface="+mj-ea"/>
                <a:cs typeface="+mj-cs"/>
              </a:defRPr>
            </a:lvl1pPr>
          </a:lstStyle>
          <a:p>
            <a:pPr algn="ctr"/>
            <a:r>
              <a:rPr lang="fr-FR" sz="3600" dirty="0">
                <a:solidFill>
                  <a:srgbClr val="0070C0"/>
                </a:solidFill>
              </a:rPr>
              <a:t>La fluence - évolution</a:t>
            </a:r>
          </a:p>
        </p:txBody>
      </p:sp>
      <p:cxnSp>
        <p:nvCxnSpPr>
          <p:cNvPr id="12" name="Connecteur droit 11">
            <a:extLst>
              <a:ext uri="{FF2B5EF4-FFF2-40B4-BE49-F238E27FC236}">
                <a16:creationId xmlns:a16="http://schemas.microsoft.com/office/drawing/2014/main" id="{58512B06-F6A9-4271-9870-51A0F599B467}"/>
              </a:ext>
            </a:extLst>
          </p:cNvPr>
          <p:cNvCxnSpPr/>
          <p:nvPr/>
        </p:nvCxnSpPr>
        <p:spPr>
          <a:xfrm flipV="1">
            <a:off x="432462" y="818397"/>
            <a:ext cx="11147967" cy="48269"/>
          </a:xfrm>
          <a:prstGeom prst="line">
            <a:avLst/>
          </a:prstGeom>
          <a:ln w="19050"/>
        </p:spPr>
        <p:style>
          <a:lnRef idx="1">
            <a:schemeClr val="dk1"/>
          </a:lnRef>
          <a:fillRef idx="0">
            <a:schemeClr val="dk1"/>
          </a:fillRef>
          <a:effectRef idx="0">
            <a:schemeClr val="dk1"/>
          </a:effectRef>
          <a:fontRef idx="minor">
            <a:schemeClr val="tx1"/>
          </a:fontRef>
        </p:style>
      </p:cxnSp>
      <p:graphicFrame>
        <p:nvGraphicFramePr>
          <p:cNvPr id="13" name="Graphique 12">
            <a:extLst>
              <a:ext uri="{FF2B5EF4-FFF2-40B4-BE49-F238E27FC236}">
                <a16:creationId xmlns:a16="http://schemas.microsoft.com/office/drawing/2014/main" id="{8C2A4504-FAA8-4346-B1AD-3534953E76B5}"/>
              </a:ext>
            </a:extLst>
          </p:cNvPr>
          <p:cNvGraphicFramePr>
            <a:graphicFrameLocks/>
          </p:cNvGraphicFramePr>
          <p:nvPr>
            <p:extLst>
              <p:ext uri="{D42A27DB-BD31-4B8C-83A1-F6EECF244321}">
                <p14:modId xmlns:p14="http://schemas.microsoft.com/office/powerpoint/2010/main" val="3522911788"/>
              </p:ext>
            </p:extLst>
          </p:nvPr>
        </p:nvGraphicFramePr>
        <p:xfrm>
          <a:off x="-23291" y="2337040"/>
          <a:ext cx="3971403" cy="3900272"/>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4" name="Graphique 13">
            <a:extLst>
              <a:ext uri="{FF2B5EF4-FFF2-40B4-BE49-F238E27FC236}">
                <a16:creationId xmlns:a16="http://schemas.microsoft.com/office/drawing/2014/main" id="{8D393542-E62D-45CD-B000-1776A11560D4}"/>
              </a:ext>
            </a:extLst>
          </p:cNvPr>
          <p:cNvGraphicFramePr>
            <a:graphicFrameLocks/>
          </p:cNvGraphicFramePr>
          <p:nvPr>
            <p:extLst>
              <p:ext uri="{D42A27DB-BD31-4B8C-83A1-F6EECF244321}">
                <p14:modId xmlns:p14="http://schemas.microsoft.com/office/powerpoint/2010/main" val="306763966"/>
              </p:ext>
            </p:extLst>
          </p:nvPr>
        </p:nvGraphicFramePr>
        <p:xfrm>
          <a:off x="3858557" y="2343547"/>
          <a:ext cx="4295775" cy="3893766"/>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5" name="Graphique 14">
            <a:extLst>
              <a:ext uri="{FF2B5EF4-FFF2-40B4-BE49-F238E27FC236}">
                <a16:creationId xmlns:a16="http://schemas.microsoft.com/office/drawing/2014/main" id="{945FC9E2-CDA7-4518-BB3D-5DF4505D50D8}"/>
              </a:ext>
            </a:extLst>
          </p:cNvPr>
          <p:cNvGraphicFramePr>
            <a:graphicFrameLocks/>
          </p:cNvGraphicFramePr>
          <p:nvPr>
            <p:extLst>
              <p:ext uri="{D42A27DB-BD31-4B8C-83A1-F6EECF244321}">
                <p14:modId xmlns:p14="http://schemas.microsoft.com/office/powerpoint/2010/main" val="2233931443"/>
              </p:ext>
            </p:extLst>
          </p:nvPr>
        </p:nvGraphicFramePr>
        <p:xfrm>
          <a:off x="8068988" y="2337040"/>
          <a:ext cx="4151784" cy="3893765"/>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3954845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3" grpId="0">
        <p:bldAsOne/>
      </p:bldGraphic>
      <p:bldGraphic spid="14" grpId="0">
        <p:bldAsOne/>
      </p:bldGraphic>
      <p:bldGraphic spid="15" grpId="0">
        <p:bldAsOne/>
      </p:bldGraphic>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4C140A1B-16B0-47BC-A828-E6F56C8BF5D2}"/>
              </a:ext>
            </a:extLst>
          </p:cNvPr>
          <p:cNvSpPr>
            <a:spLocks noGrp="1"/>
          </p:cNvSpPr>
          <p:nvPr>
            <p:ph idx="1"/>
          </p:nvPr>
        </p:nvSpPr>
        <p:spPr>
          <a:xfrm>
            <a:off x="623391" y="867569"/>
            <a:ext cx="11100711" cy="6089823"/>
          </a:xfrm>
        </p:spPr>
        <p:txBody>
          <a:bodyPr>
            <a:normAutofit fontScale="85000" lnSpcReduction="20000"/>
          </a:bodyPr>
          <a:lstStyle/>
          <a:p>
            <a:r>
              <a:rPr lang="fr-FR" sz="2100" dirty="0"/>
              <a:t>Une norme  dépend de la population qu’on cherche à décrire et des épreuves qu’on utilise</a:t>
            </a:r>
          </a:p>
          <a:p>
            <a:r>
              <a:rPr lang="fr-FR" sz="2100" dirty="0"/>
              <a:t>Quand on évalue la fluence avec plusieurs textes, différence moyenne de 10 points environ est observée d’un texte à l’autre</a:t>
            </a:r>
          </a:p>
          <a:p>
            <a:endParaRPr lang="fr-FR" dirty="0"/>
          </a:p>
          <a:p>
            <a:endParaRPr lang="fr-FR" dirty="0"/>
          </a:p>
          <a:p>
            <a:endParaRPr lang="fr-FR" dirty="0"/>
          </a:p>
          <a:p>
            <a:endParaRPr lang="fr-FR" dirty="0"/>
          </a:p>
          <a:p>
            <a:endParaRPr lang="fr-FR" dirty="0"/>
          </a:p>
          <a:p>
            <a:endParaRPr lang="fr-FR" dirty="0"/>
          </a:p>
          <a:p>
            <a:endParaRPr lang="fr-FR" dirty="0"/>
          </a:p>
          <a:p>
            <a:endParaRPr lang="fr-FR" dirty="0"/>
          </a:p>
          <a:p>
            <a:endParaRPr lang="fr-FR" dirty="0"/>
          </a:p>
          <a:p>
            <a:endParaRPr lang="fr-FR" dirty="0"/>
          </a:p>
          <a:p>
            <a:endParaRPr lang="fr-FR" dirty="0"/>
          </a:p>
          <a:p>
            <a:endParaRPr lang="fr-FR" dirty="0"/>
          </a:p>
          <a:p>
            <a:endParaRPr lang="fr-FR" dirty="0"/>
          </a:p>
          <a:p>
            <a:r>
              <a:rPr lang="fr-FR" sz="2100" dirty="0"/>
              <a:t>Des différences inter-individuelles mais aussi intra-individuelles</a:t>
            </a:r>
          </a:p>
          <a:p>
            <a:pPr marL="228600" lvl="1" indent="0">
              <a:buNone/>
            </a:pPr>
            <a:r>
              <a:rPr lang="fr-FR" sz="2100" dirty="0"/>
              <a:t>Lecteurs adultes anglais: en moyenne:  238 MCLM pour les textes type documentaires</a:t>
            </a:r>
          </a:p>
          <a:p>
            <a:pPr marL="3763963" lvl="1" indent="0">
              <a:buNone/>
            </a:pPr>
            <a:r>
              <a:rPr lang="fr-FR" sz="2100" dirty="0"/>
              <a:t>260 MCLM pour les textes de fiction</a:t>
            </a:r>
          </a:p>
          <a:p>
            <a:endParaRPr lang="en-US" dirty="0"/>
          </a:p>
        </p:txBody>
      </p:sp>
      <p:sp>
        <p:nvSpPr>
          <p:cNvPr id="4" name="Titre 1">
            <a:extLst>
              <a:ext uri="{FF2B5EF4-FFF2-40B4-BE49-F238E27FC236}">
                <a16:creationId xmlns:a16="http://schemas.microsoft.com/office/drawing/2014/main" id="{593A2748-9DA7-4B1E-BE79-7379B6972F5E}"/>
              </a:ext>
            </a:extLst>
          </p:cNvPr>
          <p:cNvSpPr txBox="1">
            <a:spLocks/>
          </p:cNvSpPr>
          <p:nvPr/>
        </p:nvSpPr>
        <p:spPr>
          <a:xfrm>
            <a:off x="467897" y="-123030"/>
            <a:ext cx="10972800" cy="990600"/>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4000" kern="1200" spc="-100" baseline="0">
                <a:solidFill>
                  <a:schemeClr val="tx2"/>
                </a:solidFill>
                <a:latin typeface="+mj-lt"/>
                <a:ea typeface="+mj-ea"/>
                <a:cs typeface="+mj-cs"/>
              </a:defRPr>
            </a:lvl1pPr>
          </a:lstStyle>
          <a:p>
            <a:pPr algn="ctr"/>
            <a:r>
              <a:rPr lang="fr-FR" sz="3600" dirty="0">
                <a:solidFill>
                  <a:srgbClr val="0070C0"/>
                </a:solidFill>
              </a:rPr>
              <a:t>La fluence – étalonnages et normes</a:t>
            </a:r>
          </a:p>
        </p:txBody>
      </p:sp>
      <p:cxnSp>
        <p:nvCxnSpPr>
          <p:cNvPr id="5" name="Connecteur droit 4">
            <a:extLst>
              <a:ext uri="{FF2B5EF4-FFF2-40B4-BE49-F238E27FC236}">
                <a16:creationId xmlns:a16="http://schemas.microsoft.com/office/drawing/2014/main" id="{0F59D2CD-6CEF-4D40-ADC1-BA278F499758}"/>
              </a:ext>
            </a:extLst>
          </p:cNvPr>
          <p:cNvCxnSpPr/>
          <p:nvPr/>
        </p:nvCxnSpPr>
        <p:spPr>
          <a:xfrm flipV="1">
            <a:off x="467897" y="692696"/>
            <a:ext cx="11147967" cy="48269"/>
          </a:xfrm>
          <a:prstGeom prst="line">
            <a:avLst/>
          </a:prstGeom>
          <a:ln w="19050"/>
        </p:spPr>
        <p:style>
          <a:lnRef idx="1">
            <a:schemeClr val="dk1"/>
          </a:lnRef>
          <a:fillRef idx="0">
            <a:schemeClr val="dk1"/>
          </a:fillRef>
          <a:effectRef idx="0">
            <a:schemeClr val="dk1"/>
          </a:effectRef>
          <a:fontRef idx="minor">
            <a:schemeClr val="tx1"/>
          </a:fontRef>
        </p:style>
      </p:cxnSp>
      <p:sp>
        <p:nvSpPr>
          <p:cNvPr id="10" name="ZoneTexte 9">
            <a:extLst>
              <a:ext uri="{FF2B5EF4-FFF2-40B4-BE49-F238E27FC236}">
                <a16:creationId xmlns:a16="http://schemas.microsoft.com/office/drawing/2014/main" id="{170CA92A-98AC-4D04-B8AF-3061A4959E4D}"/>
              </a:ext>
            </a:extLst>
          </p:cNvPr>
          <p:cNvSpPr txBox="1"/>
          <p:nvPr/>
        </p:nvSpPr>
        <p:spPr>
          <a:xfrm>
            <a:off x="8377695" y="6565428"/>
            <a:ext cx="1341265" cy="307777"/>
          </a:xfrm>
          <a:prstGeom prst="rect">
            <a:avLst/>
          </a:prstGeom>
          <a:noFill/>
        </p:spPr>
        <p:txBody>
          <a:bodyPr wrap="none" rtlCol="0">
            <a:spAutoFit/>
          </a:bodyPr>
          <a:lstStyle/>
          <a:p>
            <a:r>
              <a:rPr lang="en-US" sz="1400" dirty="0" err="1">
                <a:latin typeface="Calibri" panose="020F0502020204030204" pitchFamily="34" charset="0"/>
                <a:ea typeface="Calibri" panose="020F0502020204030204" pitchFamily="34" charset="0"/>
              </a:rPr>
              <a:t>B</a:t>
            </a:r>
            <a:r>
              <a:rPr lang="en-US" sz="1400" dirty="0" err="1">
                <a:effectLst/>
                <a:latin typeface="Calibri" panose="020F0502020204030204" pitchFamily="34" charset="0"/>
                <a:ea typeface="Calibri" panose="020F0502020204030204" pitchFamily="34" charset="0"/>
              </a:rPr>
              <a:t>rysbaert</a:t>
            </a:r>
            <a:r>
              <a:rPr lang="en-US" sz="1400" dirty="0">
                <a:effectLst/>
                <a:latin typeface="Calibri" panose="020F0502020204030204" pitchFamily="34" charset="0"/>
                <a:ea typeface="Calibri" panose="020F0502020204030204" pitchFamily="34" charset="0"/>
              </a:rPr>
              <a:t>, 2019</a:t>
            </a:r>
            <a:endParaRPr lang="en-US" sz="1400" dirty="0"/>
          </a:p>
        </p:txBody>
      </p:sp>
      <p:graphicFrame>
        <p:nvGraphicFramePr>
          <p:cNvPr id="11" name="Graphique 10">
            <a:extLst>
              <a:ext uri="{FF2B5EF4-FFF2-40B4-BE49-F238E27FC236}">
                <a16:creationId xmlns:a16="http://schemas.microsoft.com/office/drawing/2014/main" id="{00000000-0008-0000-0500-000006000000}"/>
              </a:ext>
            </a:extLst>
          </p:cNvPr>
          <p:cNvGraphicFramePr/>
          <p:nvPr>
            <p:extLst>
              <p:ext uri="{D42A27DB-BD31-4B8C-83A1-F6EECF244321}">
                <p14:modId xmlns:p14="http://schemas.microsoft.com/office/powerpoint/2010/main" val="3680163618"/>
              </p:ext>
            </p:extLst>
          </p:nvPr>
        </p:nvGraphicFramePr>
        <p:xfrm>
          <a:off x="2495600" y="1844824"/>
          <a:ext cx="6552728" cy="3816424"/>
        </p:xfrm>
        <a:graphic>
          <a:graphicData uri="http://schemas.openxmlformats.org/drawingml/2006/chart">
            <c:chart xmlns:c="http://schemas.openxmlformats.org/drawingml/2006/chart" xmlns:r="http://schemas.openxmlformats.org/officeDocument/2006/relationships" r:id="rId2"/>
          </a:graphicData>
        </a:graphic>
      </p:graphicFrame>
      <p:sp>
        <p:nvSpPr>
          <p:cNvPr id="12" name="ZoneTexte 11">
            <a:extLst>
              <a:ext uri="{FF2B5EF4-FFF2-40B4-BE49-F238E27FC236}">
                <a16:creationId xmlns:a16="http://schemas.microsoft.com/office/drawing/2014/main" id="{3682C54F-807B-4520-B487-267D79BDB901}"/>
              </a:ext>
            </a:extLst>
          </p:cNvPr>
          <p:cNvSpPr txBox="1"/>
          <p:nvPr/>
        </p:nvSpPr>
        <p:spPr>
          <a:xfrm>
            <a:off x="0" y="6596206"/>
            <a:ext cx="3337388" cy="276999"/>
          </a:xfrm>
          <a:prstGeom prst="rect">
            <a:avLst/>
          </a:prstGeom>
          <a:noFill/>
        </p:spPr>
        <p:txBody>
          <a:bodyPr wrap="none" rtlCol="0">
            <a:spAutoFit/>
          </a:bodyPr>
          <a:lstStyle/>
          <a:p>
            <a:r>
              <a:rPr lang="fr-FR" sz="1200" dirty="0" err="1"/>
              <a:t>Bressoux</a:t>
            </a:r>
            <a:r>
              <a:rPr lang="fr-FR" sz="1200" dirty="0"/>
              <a:t>, Bianco, Bosse, </a:t>
            </a:r>
            <a:r>
              <a:rPr lang="fr-FR" sz="1200" dirty="0" err="1"/>
              <a:t>Hanner</a:t>
            </a:r>
            <a:r>
              <a:rPr lang="fr-FR" sz="1200" dirty="0"/>
              <a:t> &amp; Lima (en cours)</a:t>
            </a:r>
          </a:p>
        </p:txBody>
      </p:sp>
    </p:spTree>
    <p:extLst>
      <p:ext uri="{BB962C8B-B14F-4D97-AF65-F5344CB8AC3E}">
        <p14:creationId xmlns:p14="http://schemas.microsoft.com/office/powerpoint/2010/main" val="8766580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5" end="1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6" end="1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17" end="1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2A4DB2E-A1FF-4B8A-9009-6ADFECD260BD}"/>
              </a:ext>
            </a:extLst>
          </p:cNvPr>
          <p:cNvSpPr>
            <a:spLocks noGrp="1"/>
          </p:cNvSpPr>
          <p:nvPr>
            <p:ph type="title"/>
          </p:nvPr>
        </p:nvSpPr>
        <p:spPr>
          <a:xfrm>
            <a:off x="2219715" y="2638044"/>
            <a:ext cx="7729728" cy="1188720"/>
          </a:xfrm>
        </p:spPr>
        <p:txBody>
          <a:bodyPr>
            <a:normAutofit fontScale="90000"/>
          </a:bodyPr>
          <a:lstStyle/>
          <a:p>
            <a:r>
              <a:rPr lang="fr-FR" dirty="0"/>
              <a:t>Fluence, compréhension orale et compréhension en lecture</a:t>
            </a:r>
            <a:br>
              <a:rPr lang="fr-FR" dirty="0"/>
            </a:br>
            <a:endParaRPr lang="en-US" dirty="0"/>
          </a:p>
        </p:txBody>
      </p:sp>
    </p:spTree>
    <p:extLst>
      <p:ext uri="{BB962C8B-B14F-4D97-AF65-F5344CB8AC3E}">
        <p14:creationId xmlns:p14="http://schemas.microsoft.com/office/powerpoint/2010/main" val="35825326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63352" y="920558"/>
            <a:ext cx="10515600" cy="4351338"/>
          </a:xfrm>
        </p:spPr>
        <p:txBody>
          <a:bodyPr/>
          <a:lstStyle/>
          <a:p>
            <a:pPr marL="0" indent="0">
              <a:buNone/>
            </a:pPr>
            <a:endParaRPr lang="fr-FR" dirty="0"/>
          </a:p>
        </p:txBody>
      </p:sp>
      <p:sp>
        <p:nvSpPr>
          <p:cNvPr id="2" name="ZoneTexte 1"/>
          <p:cNvSpPr txBox="1"/>
          <p:nvPr/>
        </p:nvSpPr>
        <p:spPr>
          <a:xfrm>
            <a:off x="76200" y="6581001"/>
            <a:ext cx="2633133" cy="276999"/>
          </a:xfrm>
          <a:prstGeom prst="rect">
            <a:avLst/>
          </a:prstGeom>
          <a:noFill/>
        </p:spPr>
        <p:txBody>
          <a:bodyPr wrap="square" rtlCol="0">
            <a:spAutoFit/>
          </a:bodyPr>
          <a:lstStyle/>
          <a:p>
            <a:r>
              <a:rPr lang="fr-FR" sz="1200" dirty="0"/>
              <a:t>Kim &amp; Wagner, 2015</a:t>
            </a:r>
          </a:p>
        </p:txBody>
      </p:sp>
      <p:grpSp>
        <p:nvGrpSpPr>
          <p:cNvPr id="70" name="Groupe 69"/>
          <p:cNvGrpSpPr/>
          <p:nvPr/>
        </p:nvGrpSpPr>
        <p:grpSpPr>
          <a:xfrm>
            <a:off x="1127448" y="1351401"/>
            <a:ext cx="8022848" cy="1817873"/>
            <a:chOff x="1392766" y="1657977"/>
            <a:chExt cx="7863414" cy="1648188"/>
          </a:xfrm>
        </p:grpSpPr>
        <p:grpSp>
          <p:nvGrpSpPr>
            <p:cNvPr id="19" name="Groupe 18"/>
            <p:cNvGrpSpPr/>
            <p:nvPr/>
          </p:nvGrpSpPr>
          <p:grpSpPr>
            <a:xfrm>
              <a:off x="2448980" y="1657977"/>
              <a:ext cx="6807200" cy="1648188"/>
              <a:chOff x="397935" y="2372917"/>
              <a:chExt cx="6807200" cy="2089016"/>
            </a:xfrm>
          </p:grpSpPr>
          <p:sp>
            <p:nvSpPr>
              <p:cNvPr id="9" name="Rectangle 8"/>
              <p:cNvSpPr/>
              <p:nvPr/>
            </p:nvSpPr>
            <p:spPr>
              <a:xfrm>
                <a:off x="397935" y="2372917"/>
                <a:ext cx="6807200" cy="2089016"/>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fr-FR" dirty="0"/>
              </a:p>
            </p:txBody>
          </p:sp>
          <p:sp>
            <p:nvSpPr>
              <p:cNvPr id="5" name="Rectangle à coins arrondis 4"/>
              <p:cNvSpPr/>
              <p:nvPr/>
            </p:nvSpPr>
            <p:spPr>
              <a:xfrm>
                <a:off x="482599" y="2481529"/>
                <a:ext cx="1820334" cy="550333"/>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fr-FR" sz="1600" dirty="0"/>
                  <a:t>Fluence identification mots</a:t>
                </a:r>
              </a:p>
            </p:txBody>
          </p:sp>
          <p:sp>
            <p:nvSpPr>
              <p:cNvPr id="6" name="Rectangle à coins arrondis 5"/>
              <p:cNvSpPr/>
              <p:nvPr/>
            </p:nvSpPr>
            <p:spPr>
              <a:xfrm>
                <a:off x="482599" y="3751793"/>
                <a:ext cx="1820334" cy="550333"/>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fr-FR" sz="1600" dirty="0"/>
                  <a:t>Compréhension orale</a:t>
                </a:r>
              </a:p>
            </p:txBody>
          </p:sp>
          <p:sp>
            <p:nvSpPr>
              <p:cNvPr id="7" name="Rectangle à coins arrondis 6"/>
              <p:cNvSpPr/>
              <p:nvPr/>
            </p:nvSpPr>
            <p:spPr>
              <a:xfrm>
                <a:off x="3014132" y="3077389"/>
                <a:ext cx="1676402" cy="550333"/>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fr-FR" sz="1600" dirty="0"/>
                  <a:t>Fluidité lecture texte</a:t>
                </a:r>
              </a:p>
            </p:txBody>
          </p:sp>
          <p:sp>
            <p:nvSpPr>
              <p:cNvPr id="8" name="Rectangle à coins arrondis 7"/>
              <p:cNvSpPr/>
              <p:nvPr/>
            </p:nvSpPr>
            <p:spPr>
              <a:xfrm>
                <a:off x="5312833" y="3077389"/>
                <a:ext cx="1820334" cy="550333"/>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fr-FR" sz="1600" dirty="0"/>
                  <a:t>Compréhension en lecture</a:t>
                </a:r>
              </a:p>
            </p:txBody>
          </p:sp>
          <p:cxnSp>
            <p:nvCxnSpPr>
              <p:cNvPr id="11" name="Connecteur droit avec flèche 10"/>
              <p:cNvCxnSpPr>
                <a:stCxn id="5" idx="3"/>
              </p:cNvCxnSpPr>
              <p:nvPr/>
            </p:nvCxnSpPr>
            <p:spPr>
              <a:xfrm>
                <a:off x="2302933" y="2756696"/>
                <a:ext cx="736600" cy="37496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 name="Connecteur droit avec flèche 12"/>
              <p:cNvCxnSpPr/>
              <p:nvPr/>
            </p:nvCxnSpPr>
            <p:spPr>
              <a:xfrm flipV="1">
                <a:off x="2302933" y="3535694"/>
                <a:ext cx="736600" cy="33837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5" name="Connecteur droit avec flèche 14"/>
              <p:cNvCxnSpPr/>
              <p:nvPr/>
            </p:nvCxnSpPr>
            <p:spPr>
              <a:xfrm>
                <a:off x="2302933" y="2597534"/>
                <a:ext cx="3050117" cy="49303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7" name="Connecteur droit avec flèche 16"/>
              <p:cNvCxnSpPr>
                <a:stCxn id="6" idx="3"/>
              </p:cNvCxnSpPr>
              <p:nvPr/>
            </p:nvCxnSpPr>
            <p:spPr>
              <a:xfrm flipV="1">
                <a:off x="2302933" y="3600724"/>
                <a:ext cx="3090334" cy="42623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
          <p:nvSpPr>
            <p:cNvPr id="45" name="ZoneTexte 44"/>
            <p:cNvSpPr txBox="1"/>
            <p:nvPr/>
          </p:nvSpPr>
          <p:spPr>
            <a:xfrm>
              <a:off x="1392766" y="2122692"/>
              <a:ext cx="566181" cy="523220"/>
            </a:xfrm>
            <a:prstGeom prst="rect">
              <a:avLst/>
            </a:prstGeom>
            <a:noFill/>
          </p:spPr>
          <p:txBody>
            <a:bodyPr wrap="none" rtlCol="0">
              <a:spAutoFit/>
            </a:bodyPr>
            <a:lstStyle/>
            <a:p>
              <a:r>
                <a:rPr lang="fr-FR" sz="2800" b="1" dirty="0"/>
                <a:t>CP</a:t>
              </a:r>
            </a:p>
          </p:txBody>
        </p:sp>
        <p:sp>
          <p:nvSpPr>
            <p:cNvPr id="50" name="ZoneTexte 49"/>
            <p:cNvSpPr txBox="1"/>
            <p:nvPr/>
          </p:nvSpPr>
          <p:spPr>
            <a:xfrm>
              <a:off x="5873824" y="1748726"/>
              <a:ext cx="444352" cy="338554"/>
            </a:xfrm>
            <a:prstGeom prst="rect">
              <a:avLst/>
            </a:prstGeom>
            <a:noFill/>
          </p:spPr>
          <p:txBody>
            <a:bodyPr wrap="none" rtlCol="0">
              <a:spAutoFit/>
            </a:bodyPr>
            <a:lstStyle/>
            <a:p>
              <a:r>
                <a:rPr lang="fr-FR" sz="1600" dirty="0"/>
                <a:t>.71</a:t>
              </a:r>
            </a:p>
          </p:txBody>
        </p:sp>
        <p:sp>
          <p:nvSpPr>
            <p:cNvPr id="51" name="ZoneTexte 50"/>
            <p:cNvSpPr txBox="1"/>
            <p:nvPr/>
          </p:nvSpPr>
          <p:spPr>
            <a:xfrm>
              <a:off x="5808212" y="2718100"/>
              <a:ext cx="450764" cy="369332"/>
            </a:xfrm>
            <a:prstGeom prst="rect">
              <a:avLst/>
            </a:prstGeom>
            <a:noFill/>
          </p:spPr>
          <p:txBody>
            <a:bodyPr wrap="none" rtlCol="0">
              <a:spAutoFit/>
            </a:bodyPr>
            <a:lstStyle/>
            <a:p>
              <a:r>
                <a:rPr lang="fr-FR" dirty="0"/>
                <a:t>.</a:t>
              </a:r>
              <a:r>
                <a:rPr lang="fr-FR" sz="1600" dirty="0"/>
                <a:t>33</a:t>
              </a:r>
            </a:p>
          </p:txBody>
        </p:sp>
        <p:sp>
          <p:nvSpPr>
            <p:cNvPr id="52" name="ZoneTexte 51"/>
            <p:cNvSpPr txBox="1"/>
            <p:nvPr/>
          </p:nvSpPr>
          <p:spPr>
            <a:xfrm>
              <a:off x="4401889" y="2001809"/>
              <a:ext cx="450764" cy="369332"/>
            </a:xfrm>
            <a:prstGeom prst="rect">
              <a:avLst/>
            </a:prstGeom>
            <a:noFill/>
          </p:spPr>
          <p:txBody>
            <a:bodyPr wrap="none" rtlCol="0">
              <a:spAutoFit/>
            </a:bodyPr>
            <a:lstStyle/>
            <a:p>
              <a:r>
                <a:rPr lang="fr-FR" dirty="0"/>
                <a:t>.</a:t>
              </a:r>
              <a:r>
                <a:rPr lang="fr-FR" sz="1600" dirty="0"/>
                <a:t>93</a:t>
              </a:r>
            </a:p>
          </p:txBody>
        </p:sp>
        <p:sp>
          <p:nvSpPr>
            <p:cNvPr id="53" name="ZoneTexte 52"/>
            <p:cNvSpPr txBox="1"/>
            <p:nvPr/>
          </p:nvSpPr>
          <p:spPr>
            <a:xfrm>
              <a:off x="4453676" y="2437274"/>
              <a:ext cx="444352" cy="338554"/>
            </a:xfrm>
            <a:prstGeom prst="rect">
              <a:avLst/>
            </a:prstGeom>
            <a:noFill/>
          </p:spPr>
          <p:txBody>
            <a:bodyPr wrap="none" rtlCol="0">
              <a:spAutoFit/>
            </a:bodyPr>
            <a:lstStyle/>
            <a:p>
              <a:r>
                <a:rPr lang="fr-FR" sz="1600" dirty="0"/>
                <a:t>.08</a:t>
              </a:r>
            </a:p>
          </p:txBody>
        </p:sp>
      </p:grpSp>
      <p:grpSp>
        <p:nvGrpSpPr>
          <p:cNvPr id="73" name="Groupe 72"/>
          <p:cNvGrpSpPr/>
          <p:nvPr/>
        </p:nvGrpSpPr>
        <p:grpSpPr>
          <a:xfrm>
            <a:off x="1178739" y="3208921"/>
            <a:ext cx="8084291" cy="1823312"/>
            <a:chOff x="1462255" y="3347074"/>
            <a:chExt cx="7818973" cy="1808047"/>
          </a:xfrm>
        </p:grpSpPr>
        <p:grpSp>
          <p:nvGrpSpPr>
            <p:cNvPr id="71" name="Groupe 70"/>
            <p:cNvGrpSpPr/>
            <p:nvPr/>
          </p:nvGrpSpPr>
          <p:grpSpPr>
            <a:xfrm>
              <a:off x="1462255" y="3347074"/>
              <a:ext cx="7818973" cy="1808047"/>
              <a:chOff x="1437207" y="3345317"/>
              <a:chExt cx="7818973" cy="1808047"/>
            </a:xfrm>
          </p:grpSpPr>
          <p:sp>
            <p:nvSpPr>
              <p:cNvPr id="47" name="ZoneTexte 46"/>
              <p:cNvSpPr txBox="1"/>
              <p:nvPr/>
            </p:nvSpPr>
            <p:spPr>
              <a:xfrm>
                <a:off x="1437207" y="3908133"/>
                <a:ext cx="732893" cy="523220"/>
              </a:xfrm>
              <a:prstGeom prst="rect">
                <a:avLst/>
              </a:prstGeom>
              <a:noFill/>
            </p:spPr>
            <p:txBody>
              <a:bodyPr wrap="none" rtlCol="0">
                <a:spAutoFit/>
              </a:bodyPr>
              <a:lstStyle/>
              <a:p>
                <a:r>
                  <a:rPr lang="fr-FR" sz="2800" b="1" dirty="0"/>
                  <a:t>CE1</a:t>
                </a:r>
              </a:p>
            </p:txBody>
          </p:sp>
          <p:grpSp>
            <p:nvGrpSpPr>
              <p:cNvPr id="69" name="Groupe 68"/>
              <p:cNvGrpSpPr/>
              <p:nvPr/>
            </p:nvGrpSpPr>
            <p:grpSpPr>
              <a:xfrm>
                <a:off x="2448980" y="3345317"/>
                <a:ext cx="6807200" cy="1808047"/>
                <a:chOff x="2448980" y="3345317"/>
                <a:chExt cx="6807200" cy="1808047"/>
              </a:xfrm>
            </p:grpSpPr>
            <p:grpSp>
              <p:nvGrpSpPr>
                <p:cNvPr id="35" name="Groupe 34"/>
                <p:cNvGrpSpPr/>
                <p:nvPr/>
              </p:nvGrpSpPr>
              <p:grpSpPr>
                <a:xfrm>
                  <a:off x="2448980" y="3345317"/>
                  <a:ext cx="6807200" cy="1808047"/>
                  <a:chOff x="397935" y="2372917"/>
                  <a:chExt cx="6807200" cy="2089016"/>
                </a:xfrm>
              </p:grpSpPr>
              <p:sp>
                <p:nvSpPr>
                  <p:cNvPr id="36" name="Rectangle 35"/>
                  <p:cNvSpPr/>
                  <p:nvPr/>
                </p:nvSpPr>
                <p:spPr>
                  <a:xfrm>
                    <a:off x="397935" y="2372917"/>
                    <a:ext cx="6807200" cy="2089016"/>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37" name="Rectangle à coins arrondis 36"/>
                  <p:cNvSpPr/>
                  <p:nvPr/>
                </p:nvSpPr>
                <p:spPr>
                  <a:xfrm>
                    <a:off x="482599" y="2481529"/>
                    <a:ext cx="1820334" cy="550333"/>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fr-FR" sz="1600" dirty="0"/>
                      <a:t>Fluence identification mots</a:t>
                    </a:r>
                  </a:p>
                </p:txBody>
              </p:sp>
              <p:sp>
                <p:nvSpPr>
                  <p:cNvPr id="38" name="Rectangle à coins arrondis 37"/>
                  <p:cNvSpPr/>
                  <p:nvPr/>
                </p:nvSpPr>
                <p:spPr>
                  <a:xfrm>
                    <a:off x="482599" y="3751793"/>
                    <a:ext cx="1820334" cy="550333"/>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fr-FR" sz="1600" dirty="0"/>
                      <a:t>Compréhension orale</a:t>
                    </a:r>
                  </a:p>
                </p:txBody>
              </p:sp>
              <p:sp>
                <p:nvSpPr>
                  <p:cNvPr id="39" name="Rectangle à coins arrondis 38"/>
                  <p:cNvSpPr/>
                  <p:nvPr/>
                </p:nvSpPr>
                <p:spPr>
                  <a:xfrm>
                    <a:off x="3014132" y="3077389"/>
                    <a:ext cx="1676402" cy="550333"/>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fr-FR" sz="1600" dirty="0"/>
                      <a:t>Fluidité lecture texte</a:t>
                    </a:r>
                  </a:p>
                </p:txBody>
              </p:sp>
              <p:sp>
                <p:nvSpPr>
                  <p:cNvPr id="40" name="Rectangle à coins arrondis 39"/>
                  <p:cNvSpPr/>
                  <p:nvPr/>
                </p:nvSpPr>
                <p:spPr>
                  <a:xfrm>
                    <a:off x="5312833" y="3077389"/>
                    <a:ext cx="1820334" cy="550333"/>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fr-FR" sz="1600" dirty="0"/>
                      <a:t>Compréhension en lecture</a:t>
                    </a:r>
                  </a:p>
                </p:txBody>
              </p:sp>
              <p:cxnSp>
                <p:nvCxnSpPr>
                  <p:cNvPr id="41" name="Connecteur droit avec flèche 40"/>
                  <p:cNvCxnSpPr>
                    <a:stCxn id="37" idx="3"/>
                  </p:cNvCxnSpPr>
                  <p:nvPr/>
                </p:nvCxnSpPr>
                <p:spPr>
                  <a:xfrm>
                    <a:off x="2302933" y="2756696"/>
                    <a:ext cx="736600" cy="37496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2" name="Connecteur droit avec flèche 41"/>
                  <p:cNvCxnSpPr/>
                  <p:nvPr/>
                </p:nvCxnSpPr>
                <p:spPr>
                  <a:xfrm flipV="1">
                    <a:off x="2302933" y="3535694"/>
                    <a:ext cx="736600" cy="33837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4" name="Connecteur droit avec flèche 43"/>
                  <p:cNvCxnSpPr>
                    <a:stCxn id="38" idx="3"/>
                  </p:cNvCxnSpPr>
                  <p:nvPr/>
                </p:nvCxnSpPr>
                <p:spPr>
                  <a:xfrm flipV="1">
                    <a:off x="2302933" y="3600724"/>
                    <a:ext cx="3090334" cy="42623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
              <p:nvSpPr>
                <p:cNvPr id="60" name="ZoneTexte 59"/>
                <p:cNvSpPr txBox="1"/>
                <p:nvPr/>
              </p:nvSpPr>
              <p:spPr>
                <a:xfrm>
                  <a:off x="6766980" y="3886119"/>
                  <a:ext cx="450764" cy="369332"/>
                </a:xfrm>
                <a:prstGeom prst="rect">
                  <a:avLst/>
                </a:prstGeom>
                <a:noFill/>
              </p:spPr>
              <p:txBody>
                <a:bodyPr wrap="none" rtlCol="0">
                  <a:spAutoFit/>
                </a:bodyPr>
                <a:lstStyle/>
                <a:p>
                  <a:r>
                    <a:rPr lang="fr-FR" dirty="0"/>
                    <a:t>.</a:t>
                  </a:r>
                  <a:r>
                    <a:rPr lang="fr-FR" sz="1600" dirty="0"/>
                    <a:t>37</a:t>
                  </a:r>
                </a:p>
              </p:txBody>
            </p:sp>
            <p:sp>
              <p:nvSpPr>
                <p:cNvPr id="61" name="ZoneTexte 60"/>
                <p:cNvSpPr txBox="1"/>
                <p:nvPr/>
              </p:nvSpPr>
              <p:spPr>
                <a:xfrm>
                  <a:off x="5829297" y="4540269"/>
                  <a:ext cx="450764" cy="369332"/>
                </a:xfrm>
                <a:prstGeom prst="rect">
                  <a:avLst/>
                </a:prstGeom>
                <a:noFill/>
              </p:spPr>
              <p:txBody>
                <a:bodyPr wrap="none" rtlCol="0">
                  <a:spAutoFit/>
                </a:bodyPr>
                <a:lstStyle/>
                <a:p>
                  <a:r>
                    <a:rPr lang="fr-FR" dirty="0"/>
                    <a:t>.</a:t>
                  </a:r>
                  <a:r>
                    <a:rPr lang="fr-FR" sz="1600" dirty="0"/>
                    <a:t>62</a:t>
                  </a:r>
                </a:p>
              </p:txBody>
            </p:sp>
            <p:sp>
              <p:nvSpPr>
                <p:cNvPr id="62" name="ZoneTexte 61"/>
                <p:cNvSpPr txBox="1"/>
                <p:nvPr/>
              </p:nvSpPr>
              <p:spPr>
                <a:xfrm>
                  <a:off x="4375063" y="4219369"/>
                  <a:ext cx="450764" cy="369332"/>
                </a:xfrm>
                <a:prstGeom prst="rect">
                  <a:avLst/>
                </a:prstGeom>
                <a:noFill/>
              </p:spPr>
              <p:txBody>
                <a:bodyPr wrap="none" rtlCol="0">
                  <a:spAutoFit/>
                </a:bodyPr>
                <a:lstStyle/>
                <a:p>
                  <a:r>
                    <a:rPr lang="fr-FR" dirty="0"/>
                    <a:t>.</a:t>
                  </a:r>
                  <a:r>
                    <a:rPr lang="fr-FR" sz="1600" dirty="0"/>
                    <a:t>23</a:t>
                  </a:r>
                </a:p>
              </p:txBody>
            </p:sp>
            <p:sp>
              <p:nvSpPr>
                <p:cNvPr id="63" name="ZoneTexte 62"/>
                <p:cNvSpPr txBox="1"/>
                <p:nvPr/>
              </p:nvSpPr>
              <p:spPr>
                <a:xfrm>
                  <a:off x="4564262" y="3515269"/>
                  <a:ext cx="450764" cy="369332"/>
                </a:xfrm>
                <a:prstGeom prst="rect">
                  <a:avLst/>
                </a:prstGeom>
                <a:noFill/>
              </p:spPr>
              <p:txBody>
                <a:bodyPr wrap="none" rtlCol="0">
                  <a:spAutoFit/>
                </a:bodyPr>
                <a:lstStyle/>
                <a:p>
                  <a:r>
                    <a:rPr lang="fr-FR" dirty="0"/>
                    <a:t>.</a:t>
                  </a:r>
                  <a:r>
                    <a:rPr lang="fr-FR" sz="1600" dirty="0"/>
                    <a:t>79</a:t>
                  </a:r>
                </a:p>
              </p:txBody>
            </p:sp>
          </p:grpSp>
        </p:grpSp>
        <p:cxnSp>
          <p:nvCxnSpPr>
            <p:cNvPr id="55" name="Connecteur droit avec flèche 54"/>
            <p:cNvCxnSpPr>
              <a:endCxn id="40" idx="1"/>
            </p:cNvCxnSpPr>
            <p:nvPr/>
          </p:nvCxnSpPr>
          <p:spPr>
            <a:xfrm flipV="1">
              <a:off x="6766627" y="4194953"/>
              <a:ext cx="622299" cy="883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grpSp>
        <p:nvGrpSpPr>
          <p:cNvPr id="83" name="Groupe 82"/>
          <p:cNvGrpSpPr/>
          <p:nvPr/>
        </p:nvGrpSpPr>
        <p:grpSpPr>
          <a:xfrm>
            <a:off x="1103316" y="5090770"/>
            <a:ext cx="8159714" cy="1664367"/>
            <a:chOff x="1341471" y="5223944"/>
            <a:chExt cx="7914709" cy="1644801"/>
          </a:xfrm>
        </p:grpSpPr>
        <p:grpSp>
          <p:nvGrpSpPr>
            <p:cNvPr id="72" name="Groupe 71"/>
            <p:cNvGrpSpPr/>
            <p:nvPr/>
          </p:nvGrpSpPr>
          <p:grpSpPr>
            <a:xfrm>
              <a:off x="1341471" y="5223944"/>
              <a:ext cx="7914709" cy="1644801"/>
              <a:chOff x="1341471" y="5223944"/>
              <a:chExt cx="7914709" cy="1644801"/>
            </a:xfrm>
          </p:grpSpPr>
          <p:sp>
            <p:nvSpPr>
              <p:cNvPr id="46" name="ZoneTexte 45"/>
              <p:cNvSpPr txBox="1"/>
              <p:nvPr/>
            </p:nvSpPr>
            <p:spPr>
              <a:xfrm>
                <a:off x="1341471" y="5860032"/>
                <a:ext cx="872355" cy="523220"/>
              </a:xfrm>
              <a:prstGeom prst="rect">
                <a:avLst/>
              </a:prstGeom>
              <a:noFill/>
            </p:spPr>
            <p:txBody>
              <a:bodyPr wrap="none" rtlCol="0">
                <a:spAutoFit/>
              </a:bodyPr>
              <a:lstStyle/>
              <a:p>
                <a:r>
                  <a:rPr lang="fr-FR" sz="2800" b="1" dirty="0"/>
                  <a:t>CM1</a:t>
                </a:r>
              </a:p>
            </p:txBody>
          </p:sp>
          <p:grpSp>
            <p:nvGrpSpPr>
              <p:cNvPr id="68" name="Groupe 67"/>
              <p:cNvGrpSpPr/>
              <p:nvPr/>
            </p:nvGrpSpPr>
            <p:grpSpPr>
              <a:xfrm>
                <a:off x="2448980" y="5223944"/>
                <a:ext cx="6807200" cy="1644801"/>
                <a:chOff x="2482604" y="5213199"/>
                <a:chExt cx="6807200" cy="1644801"/>
              </a:xfrm>
            </p:grpSpPr>
            <p:grpSp>
              <p:nvGrpSpPr>
                <p:cNvPr id="25" name="Groupe 24"/>
                <p:cNvGrpSpPr/>
                <p:nvPr/>
              </p:nvGrpSpPr>
              <p:grpSpPr>
                <a:xfrm>
                  <a:off x="2482604" y="5213199"/>
                  <a:ext cx="6807200" cy="1644801"/>
                  <a:chOff x="397935" y="2372917"/>
                  <a:chExt cx="6807200" cy="2089016"/>
                </a:xfrm>
              </p:grpSpPr>
              <p:sp>
                <p:nvSpPr>
                  <p:cNvPr id="26" name="Rectangle 25"/>
                  <p:cNvSpPr/>
                  <p:nvPr/>
                </p:nvSpPr>
                <p:spPr>
                  <a:xfrm>
                    <a:off x="397935" y="2372917"/>
                    <a:ext cx="6807200" cy="2089016"/>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27" name="Rectangle à coins arrondis 26"/>
                  <p:cNvSpPr/>
                  <p:nvPr/>
                </p:nvSpPr>
                <p:spPr>
                  <a:xfrm>
                    <a:off x="482599" y="2481529"/>
                    <a:ext cx="1820334" cy="550333"/>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fr-FR" sz="1600" dirty="0"/>
                      <a:t>Fluence identification mots</a:t>
                    </a:r>
                  </a:p>
                </p:txBody>
              </p:sp>
              <p:sp>
                <p:nvSpPr>
                  <p:cNvPr id="28" name="Rectangle à coins arrondis 27"/>
                  <p:cNvSpPr/>
                  <p:nvPr/>
                </p:nvSpPr>
                <p:spPr>
                  <a:xfrm>
                    <a:off x="482599" y="3751793"/>
                    <a:ext cx="1820334" cy="550333"/>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fr-FR" sz="1600" dirty="0"/>
                      <a:t>Compréhension orale</a:t>
                    </a:r>
                  </a:p>
                </p:txBody>
              </p:sp>
              <p:sp>
                <p:nvSpPr>
                  <p:cNvPr id="29" name="Rectangle à coins arrondis 28"/>
                  <p:cNvSpPr/>
                  <p:nvPr/>
                </p:nvSpPr>
                <p:spPr>
                  <a:xfrm>
                    <a:off x="3014132" y="3077389"/>
                    <a:ext cx="1676402" cy="550333"/>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fr-FR" sz="1600" dirty="0"/>
                      <a:t>Fluidité lecture texte</a:t>
                    </a:r>
                  </a:p>
                </p:txBody>
              </p:sp>
              <p:sp>
                <p:nvSpPr>
                  <p:cNvPr id="30" name="Rectangle à coins arrondis 29"/>
                  <p:cNvSpPr/>
                  <p:nvPr/>
                </p:nvSpPr>
                <p:spPr>
                  <a:xfrm>
                    <a:off x="5312833" y="3077389"/>
                    <a:ext cx="1820334" cy="550333"/>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fr-FR" sz="1600" dirty="0"/>
                      <a:t>Compréhension en lecture</a:t>
                    </a:r>
                  </a:p>
                </p:txBody>
              </p:sp>
              <p:cxnSp>
                <p:nvCxnSpPr>
                  <p:cNvPr id="31" name="Connecteur droit avec flèche 30"/>
                  <p:cNvCxnSpPr>
                    <a:stCxn id="27" idx="3"/>
                  </p:cNvCxnSpPr>
                  <p:nvPr/>
                </p:nvCxnSpPr>
                <p:spPr>
                  <a:xfrm>
                    <a:off x="2302933" y="2756696"/>
                    <a:ext cx="736600" cy="37496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2" name="Connecteur droit avec flèche 31"/>
                  <p:cNvCxnSpPr/>
                  <p:nvPr/>
                </p:nvCxnSpPr>
                <p:spPr>
                  <a:xfrm flipV="1">
                    <a:off x="2302933" y="3535694"/>
                    <a:ext cx="736600" cy="33837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4" name="Connecteur droit avec flèche 33"/>
                  <p:cNvCxnSpPr>
                    <a:stCxn id="28" idx="3"/>
                  </p:cNvCxnSpPr>
                  <p:nvPr/>
                </p:nvCxnSpPr>
                <p:spPr>
                  <a:xfrm flipV="1">
                    <a:off x="2302933" y="3600724"/>
                    <a:ext cx="3090334" cy="42623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
              <p:nvSpPr>
                <p:cNvPr id="64" name="ZoneTexte 63"/>
                <p:cNvSpPr txBox="1"/>
                <p:nvPr/>
              </p:nvSpPr>
              <p:spPr>
                <a:xfrm>
                  <a:off x="4434335" y="6018417"/>
                  <a:ext cx="450764" cy="369332"/>
                </a:xfrm>
                <a:prstGeom prst="rect">
                  <a:avLst/>
                </a:prstGeom>
                <a:noFill/>
              </p:spPr>
              <p:txBody>
                <a:bodyPr wrap="none" rtlCol="0">
                  <a:spAutoFit/>
                </a:bodyPr>
                <a:lstStyle/>
                <a:p>
                  <a:r>
                    <a:rPr lang="fr-FR" dirty="0"/>
                    <a:t>.</a:t>
                  </a:r>
                  <a:r>
                    <a:rPr lang="fr-FR" sz="1600" dirty="0"/>
                    <a:t>30</a:t>
                  </a:r>
                </a:p>
              </p:txBody>
            </p:sp>
            <p:sp>
              <p:nvSpPr>
                <p:cNvPr id="65" name="ZoneTexte 64"/>
                <p:cNvSpPr txBox="1"/>
                <p:nvPr/>
              </p:nvSpPr>
              <p:spPr>
                <a:xfrm>
                  <a:off x="4561091" y="5340162"/>
                  <a:ext cx="450764" cy="369332"/>
                </a:xfrm>
                <a:prstGeom prst="rect">
                  <a:avLst/>
                </a:prstGeom>
                <a:noFill/>
              </p:spPr>
              <p:txBody>
                <a:bodyPr wrap="none" rtlCol="0">
                  <a:spAutoFit/>
                </a:bodyPr>
                <a:lstStyle/>
                <a:p>
                  <a:r>
                    <a:rPr lang="fr-FR" dirty="0"/>
                    <a:t>.</a:t>
                  </a:r>
                  <a:r>
                    <a:rPr lang="fr-FR" sz="1600" dirty="0"/>
                    <a:t>72</a:t>
                  </a:r>
                </a:p>
              </p:txBody>
            </p:sp>
            <p:sp>
              <p:nvSpPr>
                <p:cNvPr id="66" name="ZoneTexte 65"/>
                <p:cNvSpPr txBox="1"/>
                <p:nvPr/>
              </p:nvSpPr>
              <p:spPr>
                <a:xfrm>
                  <a:off x="6757370" y="5728689"/>
                  <a:ext cx="444352" cy="338554"/>
                </a:xfrm>
                <a:prstGeom prst="rect">
                  <a:avLst/>
                </a:prstGeom>
                <a:noFill/>
              </p:spPr>
              <p:txBody>
                <a:bodyPr wrap="none" rtlCol="0">
                  <a:spAutoFit/>
                </a:bodyPr>
                <a:lstStyle/>
                <a:p>
                  <a:r>
                    <a:rPr lang="fr-FR" sz="1600" dirty="0"/>
                    <a:t>.36</a:t>
                  </a:r>
                </a:p>
              </p:txBody>
            </p:sp>
            <p:sp>
              <p:nvSpPr>
                <p:cNvPr id="67" name="ZoneTexte 66"/>
                <p:cNvSpPr txBox="1"/>
                <p:nvPr/>
              </p:nvSpPr>
              <p:spPr>
                <a:xfrm>
                  <a:off x="5568857" y="6284401"/>
                  <a:ext cx="444352" cy="338554"/>
                </a:xfrm>
                <a:prstGeom prst="rect">
                  <a:avLst/>
                </a:prstGeom>
                <a:noFill/>
              </p:spPr>
              <p:txBody>
                <a:bodyPr wrap="none" rtlCol="0">
                  <a:spAutoFit/>
                </a:bodyPr>
                <a:lstStyle/>
                <a:p>
                  <a:r>
                    <a:rPr lang="fr-FR" sz="1600" dirty="0"/>
                    <a:t>.79</a:t>
                  </a:r>
                </a:p>
              </p:txBody>
            </p:sp>
          </p:grpSp>
        </p:grpSp>
        <p:cxnSp>
          <p:nvCxnSpPr>
            <p:cNvPr id="79" name="Connecteur droit avec flèche 78"/>
            <p:cNvCxnSpPr/>
            <p:nvPr/>
          </p:nvCxnSpPr>
          <p:spPr>
            <a:xfrm>
              <a:off x="6766980" y="6022837"/>
              <a:ext cx="596898" cy="632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
        <p:nvSpPr>
          <p:cNvPr id="75" name="Espace réservé du contenu 2"/>
          <p:cNvSpPr txBox="1">
            <a:spLocks/>
          </p:cNvSpPr>
          <p:nvPr/>
        </p:nvSpPr>
        <p:spPr>
          <a:xfrm>
            <a:off x="690354" y="155369"/>
            <a:ext cx="10293553" cy="77907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Wingdings 2" pitchFamily="18"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9pPr>
          </a:lstStyle>
          <a:p>
            <a:pPr marL="0" indent="0" algn="ctr">
              <a:buNone/>
            </a:pPr>
            <a:r>
              <a:rPr lang="fr-FR" sz="3200" dirty="0">
                <a:solidFill>
                  <a:srgbClr val="0070C0"/>
                </a:solidFill>
              </a:rPr>
              <a:t>Développement de la fluence du cycle 2 au cycle 3</a:t>
            </a:r>
          </a:p>
        </p:txBody>
      </p:sp>
      <p:cxnSp>
        <p:nvCxnSpPr>
          <p:cNvPr id="57" name="Connecteur droit 56">
            <a:extLst>
              <a:ext uri="{FF2B5EF4-FFF2-40B4-BE49-F238E27FC236}">
                <a16:creationId xmlns:a16="http://schemas.microsoft.com/office/drawing/2014/main" id="{D460671C-5628-4F4E-AE37-B1173D46F238}"/>
              </a:ext>
            </a:extLst>
          </p:cNvPr>
          <p:cNvCxnSpPr/>
          <p:nvPr/>
        </p:nvCxnSpPr>
        <p:spPr>
          <a:xfrm flipV="1">
            <a:off x="353679" y="740114"/>
            <a:ext cx="11147967" cy="48269"/>
          </a:xfrm>
          <a:prstGeom prst="line">
            <a:avLst/>
          </a:prstGeom>
          <a:ln w="19050"/>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8361478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Groupe 12">
            <a:extLst>
              <a:ext uri="{FF2B5EF4-FFF2-40B4-BE49-F238E27FC236}">
                <a16:creationId xmlns:a16="http://schemas.microsoft.com/office/drawing/2014/main" id="{6B7174C8-0F83-474B-80E6-D3B10A1DFBA3}"/>
              </a:ext>
            </a:extLst>
          </p:cNvPr>
          <p:cNvGrpSpPr/>
          <p:nvPr/>
        </p:nvGrpSpPr>
        <p:grpSpPr>
          <a:xfrm>
            <a:off x="174020" y="874918"/>
            <a:ext cx="6138004" cy="2512477"/>
            <a:chOff x="570743" y="971420"/>
            <a:chExt cx="6919954" cy="1927350"/>
          </a:xfrm>
        </p:grpSpPr>
        <p:grpSp>
          <p:nvGrpSpPr>
            <p:cNvPr id="7" name="Groupe 6">
              <a:extLst>
                <a:ext uri="{FF2B5EF4-FFF2-40B4-BE49-F238E27FC236}">
                  <a16:creationId xmlns:a16="http://schemas.microsoft.com/office/drawing/2014/main" id="{1F377DBC-CD47-4CE2-A4B5-20F69F6FB135}"/>
                </a:ext>
              </a:extLst>
            </p:cNvPr>
            <p:cNvGrpSpPr/>
            <p:nvPr/>
          </p:nvGrpSpPr>
          <p:grpSpPr>
            <a:xfrm>
              <a:off x="570743" y="971420"/>
              <a:ext cx="6919954" cy="1927350"/>
              <a:chOff x="570743" y="971420"/>
              <a:chExt cx="5957306" cy="1927350"/>
            </a:xfrm>
          </p:grpSpPr>
          <p:grpSp>
            <p:nvGrpSpPr>
              <p:cNvPr id="68" name="Groupe 67">
                <a:extLst>
                  <a:ext uri="{FF2B5EF4-FFF2-40B4-BE49-F238E27FC236}">
                    <a16:creationId xmlns:a16="http://schemas.microsoft.com/office/drawing/2014/main" id="{F3B77E8E-5DA0-4A0C-B4B6-9CBF51E28866}"/>
                  </a:ext>
                </a:extLst>
              </p:cNvPr>
              <p:cNvGrpSpPr/>
              <p:nvPr/>
            </p:nvGrpSpPr>
            <p:grpSpPr>
              <a:xfrm>
                <a:off x="570743" y="1234403"/>
                <a:ext cx="5957306" cy="1664367"/>
                <a:chOff x="2698842" y="3074916"/>
                <a:chExt cx="7017919" cy="1664367"/>
              </a:xfrm>
            </p:grpSpPr>
            <p:grpSp>
              <p:nvGrpSpPr>
                <p:cNvPr id="67" name="Groupe 66">
                  <a:extLst>
                    <a:ext uri="{FF2B5EF4-FFF2-40B4-BE49-F238E27FC236}">
                      <a16:creationId xmlns:a16="http://schemas.microsoft.com/office/drawing/2014/main" id="{DEFF7EA0-667B-4A15-AF99-22DE0F54DE15}"/>
                    </a:ext>
                  </a:extLst>
                </p:cNvPr>
                <p:cNvGrpSpPr/>
                <p:nvPr/>
              </p:nvGrpSpPr>
              <p:grpSpPr>
                <a:xfrm>
                  <a:off x="2698842" y="3074916"/>
                  <a:ext cx="7017919" cy="1664367"/>
                  <a:chOff x="2698842" y="3074916"/>
                  <a:chExt cx="7017919" cy="1664367"/>
                </a:xfrm>
              </p:grpSpPr>
              <p:grpSp>
                <p:nvGrpSpPr>
                  <p:cNvPr id="26" name="Groupe 25">
                    <a:extLst>
                      <a:ext uri="{FF2B5EF4-FFF2-40B4-BE49-F238E27FC236}">
                        <a16:creationId xmlns:a16="http://schemas.microsoft.com/office/drawing/2014/main" id="{FA1BB311-D25F-47B0-9E15-0BB9FAF9DF79}"/>
                      </a:ext>
                    </a:extLst>
                  </p:cNvPr>
                  <p:cNvGrpSpPr/>
                  <p:nvPr/>
                </p:nvGrpSpPr>
                <p:grpSpPr>
                  <a:xfrm>
                    <a:off x="2698842" y="3074916"/>
                    <a:ext cx="7017919" cy="1664367"/>
                    <a:chOff x="2482604" y="5213199"/>
                    <a:chExt cx="6807200" cy="1644801"/>
                  </a:xfrm>
                </p:grpSpPr>
                <p:grpSp>
                  <p:nvGrpSpPr>
                    <p:cNvPr id="27" name="Groupe 26">
                      <a:extLst>
                        <a:ext uri="{FF2B5EF4-FFF2-40B4-BE49-F238E27FC236}">
                          <a16:creationId xmlns:a16="http://schemas.microsoft.com/office/drawing/2014/main" id="{72680897-97C8-41DB-A09E-50F1C70ED150}"/>
                        </a:ext>
                      </a:extLst>
                    </p:cNvPr>
                    <p:cNvGrpSpPr/>
                    <p:nvPr/>
                  </p:nvGrpSpPr>
                  <p:grpSpPr>
                    <a:xfrm>
                      <a:off x="2482604" y="5213199"/>
                      <a:ext cx="6807200" cy="1644801"/>
                      <a:chOff x="397935" y="2372917"/>
                      <a:chExt cx="6807200" cy="2089016"/>
                    </a:xfrm>
                  </p:grpSpPr>
                  <p:sp>
                    <p:nvSpPr>
                      <p:cNvPr id="32" name="Rectangle 31">
                        <a:extLst>
                          <a:ext uri="{FF2B5EF4-FFF2-40B4-BE49-F238E27FC236}">
                            <a16:creationId xmlns:a16="http://schemas.microsoft.com/office/drawing/2014/main" id="{B4F44403-06AE-4618-AD42-7163E88FEE5F}"/>
                          </a:ext>
                        </a:extLst>
                      </p:cNvPr>
                      <p:cNvSpPr/>
                      <p:nvPr/>
                    </p:nvSpPr>
                    <p:spPr>
                      <a:xfrm>
                        <a:off x="397935" y="2372917"/>
                        <a:ext cx="6807200" cy="2089016"/>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33" name="Rectangle à coins arrondis 26">
                        <a:extLst>
                          <a:ext uri="{FF2B5EF4-FFF2-40B4-BE49-F238E27FC236}">
                            <a16:creationId xmlns:a16="http://schemas.microsoft.com/office/drawing/2014/main" id="{697D566A-DDB1-476D-81D9-999AB6E6AB53}"/>
                          </a:ext>
                        </a:extLst>
                      </p:cNvPr>
                      <p:cNvSpPr/>
                      <p:nvPr/>
                    </p:nvSpPr>
                    <p:spPr>
                      <a:xfrm>
                        <a:off x="482599" y="2409989"/>
                        <a:ext cx="1820334" cy="621873"/>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fr-FR" sz="1600" dirty="0"/>
                          <a:t>Fluence identification mots</a:t>
                        </a:r>
                      </a:p>
                    </p:txBody>
                  </p:sp>
                  <p:sp>
                    <p:nvSpPr>
                      <p:cNvPr id="34" name="Rectangle à coins arrondis 27">
                        <a:extLst>
                          <a:ext uri="{FF2B5EF4-FFF2-40B4-BE49-F238E27FC236}">
                            <a16:creationId xmlns:a16="http://schemas.microsoft.com/office/drawing/2014/main" id="{2A006BA9-917E-48DF-8554-A460DDE45FA9}"/>
                          </a:ext>
                        </a:extLst>
                      </p:cNvPr>
                      <p:cNvSpPr/>
                      <p:nvPr/>
                    </p:nvSpPr>
                    <p:spPr>
                      <a:xfrm>
                        <a:off x="482598" y="3848422"/>
                        <a:ext cx="1820334" cy="550333"/>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fr-FR" sz="1600" dirty="0"/>
                          <a:t>Compréhension orale</a:t>
                        </a:r>
                      </a:p>
                    </p:txBody>
                  </p:sp>
                  <p:sp>
                    <p:nvSpPr>
                      <p:cNvPr id="35" name="Rectangle à coins arrondis 28">
                        <a:extLst>
                          <a:ext uri="{FF2B5EF4-FFF2-40B4-BE49-F238E27FC236}">
                            <a16:creationId xmlns:a16="http://schemas.microsoft.com/office/drawing/2014/main" id="{5625EAF8-C046-4CEC-B2A2-33D8209C45DE}"/>
                          </a:ext>
                        </a:extLst>
                      </p:cNvPr>
                      <p:cNvSpPr/>
                      <p:nvPr/>
                    </p:nvSpPr>
                    <p:spPr>
                      <a:xfrm>
                        <a:off x="3007028" y="2909998"/>
                        <a:ext cx="1676402" cy="550333"/>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fr-FR" sz="1600" dirty="0"/>
                          <a:t>Fluidité lecture texte</a:t>
                        </a:r>
                      </a:p>
                    </p:txBody>
                  </p:sp>
                  <p:sp>
                    <p:nvSpPr>
                      <p:cNvPr id="36" name="Rectangle à coins arrondis 29">
                        <a:extLst>
                          <a:ext uri="{FF2B5EF4-FFF2-40B4-BE49-F238E27FC236}">
                            <a16:creationId xmlns:a16="http://schemas.microsoft.com/office/drawing/2014/main" id="{F24D6382-187C-4EA5-993D-0DE329B4D6A9}"/>
                          </a:ext>
                        </a:extLst>
                      </p:cNvPr>
                      <p:cNvSpPr/>
                      <p:nvPr/>
                    </p:nvSpPr>
                    <p:spPr>
                      <a:xfrm>
                        <a:off x="5312833" y="3077389"/>
                        <a:ext cx="1820334" cy="550333"/>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fr-FR" sz="1600" dirty="0"/>
                          <a:t>Compréhension en lecture</a:t>
                        </a:r>
                      </a:p>
                    </p:txBody>
                  </p:sp>
                  <p:cxnSp>
                    <p:nvCxnSpPr>
                      <p:cNvPr id="37" name="Connecteur droit avec flèche 36">
                        <a:extLst>
                          <a:ext uri="{FF2B5EF4-FFF2-40B4-BE49-F238E27FC236}">
                            <a16:creationId xmlns:a16="http://schemas.microsoft.com/office/drawing/2014/main" id="{222781CC-BEF7-435A-ADBB-1B6D760A989D}"/>
                          </a:ext>
                        </a:extLst>
                      </p:cNvPr>
                      <p:cNvCxnSpPr>
                        <a:cxnSpLocks/>
                        <a:stCxn id="33" idx="3"/>
                      </p:cNvCxnSpPr>
                      <p:nvPr/>
                    </p:nvCxnSpPr>
                    <p:spPr>
                      <a:xfrm>
                        <a:off x="2302933" y="2720926"/>
                        <a:ext cx="736600" cy="41073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9" name="Connecteur droit avec flèche 38">
                        <a:extLst>
                          <a:ext uri="{FF2B5EF4-FFF2-40B4-BE49-F238E27FC236}">
                            <a16:creationId xmlns:a16="http://schemas.microsoft.com/office/drawing/2014/main" id="{C5A9CC2D-2ECA-4CB8-8067-C544D2927E17}"/>
                          </a:ext>
                        </a:extLst>
                      </p:cNvPr>
                      <p:cNvCxnSpPr>
                        <a:cxnSpLocks/>
                        <a:stCxn id="34" idx="3"/>
                      </p:cNvCxnSpPr>
                      <p:nvPr/>
                    </p:nvCxnSpPr>
                    <p:spPr>
                      <a:xfrm flipV="1">
                        <a:off x="2302932" y="3552924"/>
                        <a:ext cx="3034722" cy="57066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
                  <p:nvSpPr>
                    <p:cNvPr id="29" name="ZoneTexte 28">
                      <a:extLst>
                        <a:ext uri="{FF2B5EF4-FFF2-40B4-BE49-F238E27FC236}">
                          <a16:creationId xmlns:a16="http://schemas.microsoft.com/office/drawing/2014/main" id="{0B02E089-5BA5-417D-90B6-68CE36054838}"/>
                        </a:ext>
                      </a:extLst>
                    </p:cNvPr>
                    <p:cNvSpPr txBox="1"/>
                    <p:nvPr/>
                  </p:nvSpPr>
                  <p:spPr>
                    <a:xfrm>
                      <a:off x="4572720" y="5394866"/>
                      <a:ext cx="366153" cy="273743"/>
                    </a:xfrm>
                    <a:prstGeom prst="rect">
                      <a:avLst/>
                    </a:prstGeom>
                    <a:noFill/>
                  </p:spPr>
                  <p:txBody>
                    <a:bodyPr wrap="none" rtlCol="0">
                      <a:spAutoFit/>
                    </a:bodyPr>
                    <a:lstStyle/>
                    <a:p>
                      <a:r>
                        <a:rPr lang="fr-FR" sz="1200" dirty="0"/>
                        <a:t>.65</a:t>
                      </a:r>
                    </a:p>
                  </p:txBody>
                </p:sp>
                <p:sp>
                  <p:nvSpPr>
                    <p:cNvPr id="30" name="ZoneTexte 29">
                      <a:extLst>
                        <a:ext uri="{FF2B5EF4-FFF2-40B4-BE49-F238E27FC236}">
                          <a16:creationId xmlns:a16="http://schemas.microsoft.com/office/drawing/2014/main" id="{68D8F1FA-0130-47B0-89B8-A447C83E0252}"/>
                        </a:ext>
                      </a:extLst>
                    </p:cNvPr>
                    <p:cNvSpPr txBox="1"/>
                    <p:nvPr/>
                  </p:nvSpPr>
                  <p:spPr>
                    <a:xfrm>
                      <a:off x="7154347" y="5426412"/>
                      <a:ext cx="572105" cy="273743"/>
                    </a:xfrm>
                    <a:prstGeom prst="rect">
                      <a:avLst/>
                    </a:prstGeom>
                    <a:noFill/>
                  </p:spPr>
                  <p:txBody>
                    <a:bodyPr wrap="square" rtlCol="0">
                      <a:spAutoFit/>
                    </a:bodyPr>
                    <a:lstStyle/>
                    <a:p>
                      <a:r>
                        <a:rPr lang="fr-FR" sz="1200" dirty="0"/>
                        <a:t>.33</a:t>
                      </a:r>
                    </a:p>
                  </p:txBody>
                </p:sp>
                <p:sp>
                  <p:nvSpPr>
                    <p:cNvPr id="31" name="ZoneTexte 30">
                      <a:extLst>
                        <a:ext uri="{FF2B5EF4-FFF2-40B4-BE49-F238E27FC236}">
                          <a16:creationId xmlns:a16="http://schemas.microsoft.com/office/drawing/2014/main" id="{CF08A6A9-D268-4F00-BFF6-D95CFFDB6F62}"/>
                        </a:ext>
                      </a:extLst>
                    </p:cNvPr>
                    <p:cNvSpPr txBox="1"/>
                    <p:nvPr/>
                  </p:nvSpPr>
                  <p:spPr>
                    <a:xfrm>
                      <a:off x="5568857" y="6246198"/>
                      <a:ext cx="361042" cy="273743"/>
                    </a:xfrm>
                    <a:prstGeom prst="rect">
                      <a:avLst/>
                    </a:prstGeom>
                    <a:noFill/>
                  </p:spPr>
                  <p:txBody>
                    <a:bodyPr wrap="none" rtlCol="0">
                      <a:spAutoFit/>
                    </a:bodyPr>
                    <a:lstStyle/>
                    <a:p>
                      <a:r>
                        <a:rPr lang="fr-FR" sz="1200" dirty="0"/>
                        <a:t>.35</a:t>
                      </a:r>
                    </a:p>
                  </p:txBody>
                </p:sp>
              </p:grpSp>
              <p:sp>
                <p:nvSpPr>
                  <p:cNvPr id="40" name="Rectangle à coins arrondis 26">
                    <a:extLst>
                      <a:ext uri="{FF2B5EF4-FFF2-40B4-BE49-F238E27FC236}">
                        <a16:creationId xmlns:a16="http://schemas.microsoft.com/office/drawing/2014/main" id="{F1AF5F6C-35CC-4711-949E-36BFD5357EF3}"/>
                      </a:ext>
                    </a:extLst>
                  </p:cNvPr>
                  <p:cNvSpPr/>
                  <p:nvPr/>
                </p:nvSpPr>
                <p:spPr>
                  <a:xfrm>
                    <a:off x="2794854" y="3648596"/>
                    <a:ext cx="1876684" cy="438463"/>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fr-FR" sz="1600" dirty="0"/>
                      <a:t>Fluence décodage</a:t>
                    </a:r>
                  </a:p>
                </p:txBody>
              </p:sp>
            </p:grpSp>
            <p:cxnSp>
              <p:nvCxnSpPr>
                <p:cNvPr id="42" name="Connecteur droit avec flèche 41">
                  <a:extLst>
                    <a:ext uri="{FF2B5EF4-FFF2-40B4-BE49-F238E27FC236}">
                      <a16:creationId xmlns:a16="http://schemas.microsoft.com/office/drawing/2014/main" id="{C6807686-7157-488F-B4BC-9AE1F792F1DA}"/>
                    </a:ext>
                  </a:extLst>
                </p:cNvPr>
                <p:cNvCxnSpPr>
                  <a:endCxn id="35" idx="1"/>
                </p:cNvCxnSpPr>
                <p:nvPr/>
              </p:nvCxnSpPr>
              <p:spPr>
                <a:xfrm flipV="1">
                  <a:off x="4703666" y="3722053"/>
                  <a:ext cx="685035" cy="2789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43" name="ZoneTexte 42">
                  <a:extLst>
                    <a:ext uri="{FF2B5EF4-FFF2-40B4-BE49-F238E27FC236}">
                      <a16:creationId xmlns:a16="http://schemas.microsoft.com/office/drawing/2014/main" id="{B6CE9454-288D-4735-81EB-F59B81301ADB}"/>
                    </a:ext>
                  </a:extLst>
                </p:cNvPr>
                <p:cNvSpPr txBox="1"/>
                <p:nvPr/>
              </p:nvSpPr>
              <p:spPr>
                <a:xfrm>
                  <a:off x="4744359" y="3526041"/>
                  <a:ext cx="511140" cy="276999"/>
                </a:xfrm>
                <a:prstGeom prst="rect">
                  <a:avLst/>
                </a:prstGeom>
                <a:noFill/>
              </p:spPr>
              <p:txBody>
                <a:bodyPr wrap="square" rtlCol="0">
                  <a:spAutoFit/>
                </a:bodyPr>
                <a:lstStyle/>
                <a:p>
                  <a:r>
                    <a:rPr lang="fr-FR" sz="1200" dirty="0"/>
                    <a:t>.29</a:t>
                  </a:r>
                </a:p>
              </p:txBody>
            </p:sp>
          </p:grpSp>
          <p:sp>
            <p:nvSpPr>
              <p:cNvPr id="170" name="Rectangle 169">
                <a:extLst>
                  <a:ext uri="{FF2B5EF4-FFF2-40B4-BE49-F238E27FC236}">
                    <a16:creationId xmlns:a16="http://schemas.microsoft.com/office/drawing/2014/main" id="{C6F86576-766E-450D-A663-C425B68991CE}"/>
                  </a:ext>
                </a:extLst>
              </p:cNvPr>
              <p:cNvSpPr/>
              <p:nvPr/>
            </p:nvSpPr>
            <p:spPr>
              <a:xfrm>
                <a:off x="3468573" y="971420"/>
                <a:ext cx="914400" cy="42132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CP</a:t>
                </a:r>
                <a:endParaRPr lang="en-US" dirty="0"/>
              </a:p>
            </p:txBody>
          </p:sp>
        </p:grpSp>
        <p:cxnSp>
          <p:nvCxnSpPr>
            <p:cNvPr id="173" name="Connecteur droit avec flèche 172">
              <a:extLst>
                <a:ext uri="{FF2B5EF4-FFF2-40B4-BE49-F238E27FC236}">
                  <a16:creationId xmlns:a16="http://schemas.microsoft.com/office/drawing/2014/main" id="{19642B43-1E2C-44C7-847B-669C1030F0BA}"/>
                </a:ext>
              </a:extLst>
            </p:cNvPr>
            <p:cNvCxnSpPr>
              <a:cxnSpLocks/>
            </p:cNvCxnSpPr>
            <p:nvPr/>
          </p:nvCxnSpPr>
          <p:spPr>
            <a:xfrm>
              <a:off x="2533183" y="1385152"/>
              <a:ext cx="3829396" cy="38848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4" name="Connecteur droit avec flèche 173">
              <a:extLst>
                <a:ext uri="{FF2B5EF4-FFF2-40B4-BE49-F238E27FC236}">
                  <a16:creationId xmlns:a16="http://schemas.microsoft.com/office/drawing/2014/main" id="{E6F55FF2-EAC9-43DD-A95C-03A57681D057}"/>
                </a:ext>
              </a:extLst>
            </p:cNvPr>
            <p:cNvCxnSpPr>
              <a:cxnSpLocks/>
            </p:cNvCxnSpPr>
            <p:nvPr/>
          </p:nvCxnSpPr>
          <p:spPr>
            <a:xfrm flipV="1">
              <a:off x="2507294" y="2100724"/>
              <a:ext cx="3036159" cy="7538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75" name="ZoneTexte 174">
              <a:extLst>
                <a:ext uri="{FF2B5EF4-FFF2-40B4-BE49-F238E27FC236}">
                  <a16:creationId xmlns:a16="http://schemas.microsoft.com/office/drawing/2014/main" id="{0B6DAF34-9EBE-459A-B36F-923574D8F96E}"/>
                </a:ext>
              </a:extLst>
            </p:cNvPr>
            <p:cNvSpPr txBox="1"/>
            <p:nvPr/>
          </p:nvSpPr>
          <p:spPr>
            <a:xfrm>
              <a:off x="2805552" y="2086714"/>
              <a:ext cx="504005" cy="276999"/>
            </a:xfrm>
            <a:prstGeom prst="rect">
              <a:avLst/>
            </a:prstGeom>
            <a:noFill/>
          </p:spPr>
          <p:txBody>
            <a:bodyPr wrap="square" rtlCol="0">
              <a:spAutoFit/>
            </a:bodyPr>
            <a:lstStyle/>
            <a:p>
              <a:r>
                <a:rPr lang="fr-FR" sz="1200" dirty="0"/>
                <a:t>.25</a:t>
              </a:r>
            </a:p>
          </p:txBody>
        </p:sp>
      </p:grpSp>
      <p:sp>
        <p:nvSpPr>
          <p:cNvPr id="70" name="Espace réservé du contenu 2">
            <a:extLst>
              <a:ext uri="{FF2B5EF4-FFF2-40B4-BE49-F238E27FC236}">
                <a16:creationId xmlns:a16="http://schemas.microsoft.com/office/drawing/2014/main" id="{388B69D5-5F5B-48D4-BC4B-15A2B6695AB5}"/>
              </a:ext>
            </a:extLst>
          </p:cNvPr>
          <p:cNvSpPr txBox="1">
            <a:spLocks/>
          </p:cNvSpPr>
          <p:nvPr/>
        </p:nvSpPr>
        <p:spPr>
          <a:xfrm>
            <a:off x="690354" y="155369"/>
            <a:ext cx="10293553" cy="77907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Wingdings 2" pitchFamily="18"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9pPr>
          </a:lstStyle>
          <a:p>
            <a:pPr marL="0" indent="0" algn="ctr">
              <a:buNone/>
            </a:pPr>
            <a:endParaRPr lang="fr-FR" sz="3200" dirty="0">
              <a:solidFill>
                <a:srgbClr val="0070C0"/>
              </a:solidFill>
            </a:endParaRPr>
          </a:p>
        </p:txBody>
      </p:sp>
      <p:cxnSp>
        <p:nvCxnSpPr>
          <p:cNvPr id="71" name="Connecteur droit 70">
            <a:extLst>
              <a:ext uri="{FF2B5EF4-FFF2-40B4-BE49-F238E27FC236}">
                <a16:creationId xmlns:a16="http://schemas.microsoft.com/office/drawing/2014/main" id="{113667C5-3E25-43A1-9DC2-70BF0806F80B}"/>
              </a:ext>
            </a:extLst>
          </p:cNvPr>
          <p:cNvCxnSpPr/>
          <p:nvPr/>
        </p:nvCxnSpPr>
        <p:spPr>
          <a:xfrm flipV="1">
            <a:off x="353679" y="740114"/>
            <a:ext cx="11147967" cy="48269"/>
          </a:xfrm>
          <a:prstGeom prst="line">
            <a:avLst/>
          </a:prstGeom>
          <a:ln w="19050"/>
        </p:spPr>
        <p:style>
          <a:lnRef idx="1">
            <a:schemeClr val="dk1"/>
          </a:lnRef>
          <a:fillRef idx="0">
            <a:schemeClr val="dk1"/>
          </a:fillRef>
          <a:effectRef idx="0">
            <a:schemeClr val="dk1"/>
          </a:effectRef>
          <a:fontRef idx="minor">
            <a:schemeClr val="tx1"/>
          </a:fontRef>
        </p:style>
      </p:cxnSp>
      <p:sp>
        <p:nvSpPr>
          <p:cNvPr id="50" name="ZoneTexte 49">
            <a:extLst>
              <a:ext uri="{FF2B5EF4-FFF2-40B4-BE49-F238E27FC236}">
                <a16:creationId xmlns:a16="http://schemas.microsoft.com/office/drawing/2014/main" id="{969A7529-5BE7-47D1-BE7C-773AED407963}"/>
              </a:ext>
            </a:extLst>
          </p:cNvPr>
          <p:cNvSpPr txBox="1"/>
          <p:nvPr/>
        </p:nvSpPr>
        <p:spPr>
          <a:xfrm>
            <a:off x="0" y="6596206"/>
            <a:ext cx="3337388" cy="276999"/>
          </a:xfrm>
          <a:prstGeom prst="rect">
            <a:avLst/>
          </a:prstGeom>
          <a:noFill/>
        </p:spPr>
        <p:txBody>
          <a:bodyPr wrap="none" rtlCol="0">
            <a:spAutoFit/>
          </a:bodyPr>
          <a:lstStyle/>
          <a:p>
            <a:r>
              <a:rPr lang="fr-FR" sz="1200" dirty="0" err="1"/>
              <a:t>Bressoux</a:t>
            </a:r>
            <a:r>
              <a:rPr lang="fr-FR" sz="1200" dirty="0"/>
              <a:t>, Bianco, Bosse, </a:t>
            </a:r>
            <a:r>
              <a:rPr lang="fr-FR" sz="1200" dirty="0" err="1"/>
              <a:t>Hanner</a:t>
            </a:r>
            <a:r>
              <a:rPr lang="fr-FR" sz="1200" dirty="0"/>
              <a:t> &amp; Lima (en cours)</a:t>
            </a:r>
          </a:p>
        </p:txBody>
      </p:sp>
      <p:grpSp>
        <p:nvGrpSpPr>
          <p:cNvPr id="4" name="Groupe 3">
            <a:extLst>
              <a:ext uri="{FF2B5EF4-FFF2-40B4-BE49-F238E27FC236}">
                <a16:creationId xmlns:a16="http://schemas.microsoft.com/office/drawing/2014/main" id="{D1163DF0-1D60-48C9-83C7-2615F001413A}"/>
              </a:ext>
            </a:extLst>
          </p:cNvPr>
          <p:cNvGrpSpPr/>
          <p:nvPr/>
        </p:nvGrpSpPr>
        <p:grpSpPr>
          <a:xfrm>
            <a:off x="84185" y="3768880"/>
            <a:ext cx="6192089" cy="2608357"/>
            <a:chOff x="4945336" y="2979577"/>
            <a:chExt cx="7017919" cy="1818025"/>
          </a:xfrm>
        </p:grpSpPr>
        <p:grpSp>
          <p:nvGrpSpPr>
            <p:cNvPr id="127" name="Groupe 126">
              <a:extLst>
                <a:ext uri="{FF2B5EF4-FFF2-40B4-BE49-F238E27FC236}">
                  <a16:creationId xmlns:a16="http://schemas.microsoft.com/office/drawing/2014/main" id="{9501A55C-1FC6-4B8D-9128-351D3E5A11FE}"/>
                </a:ext>
              </a:extLst>
            </p:cNvPr>
            <p:cNvGrpSpPr/>
            <p:nvPr/>
          </p:nvGrpSpPr>
          <p:grpSpPr>
            <a:xfrm>
              <a:off x="4945336" y="3133235"/>
              <a:ext cx="7017919" cy="1664367"/>
              <a:chOff x="2698842" y="3074916"/>
              <a:chExt cx="7017919" cy="1664367"/>
            </a:xfrm>
          </p:grpSpPr>
          <p:grpSp>
            <p:nvGrpSpPr>
              <p:cNvPr id="128" name="Groupe 127">
                <a:extLst>
                  <a:ext uri="{FF2B5EF4-FFF2-40B4-BE49-F238E27FC236}">
                    <a16:creationId xmlns:a16="http://schemas.microsoft.com/office/drawing/2014/main" id="{6299A916-73B2-4B44-8FEB-871DF444C4DC}"/>
                  </a:ext>
                </a:extLst>
              </p:cNvPr>
              <p:cNvGrpSpPr/>
              <p:nvPr/>
            </p:nvGrpSpPr>
            <p:grpSpPr>
              <a:xfrm>
                <a:off x="2698842" y="3074916"/>
                <a:ext cx="7017919" cy="1664367"/>
                <a:chOff x="2698842" y="3074916"/>
                <a:chExt cx="7017919" cy="1664367"/>
              </a:xfrm>
            </p:grpSpPr>
            <p:grpSp>
              <p:nvGrpSpPr>
                <p:cNvPr id="131" name="Groupe 130">
                  <a:extLst>
                    <a:ext uri="{FF2B5EF4-FFF2-40B4-BE49-F238E27FC236}">
                      <a16:creationId xmlns:a16="http://schemas.microsoft.com/office/drawing/2014/main" id="{BBB2B045-3369-45E7-BFFD-F117AF4F62B9}"/>
                    </a:ext>
                  </a:extLst>
                </p:cNvPr>
                <p:cNvGrpSpPr/>
                <p:nvPr/>
              </p:nvGrpSpPr>
              <p:grpSpPr>
                <a:xfrm>
                  <a:off x="2698842" y="3074916"/>
                  <a:ext cx="7017919" cy="1664367"/>
                  <a:chOff x="2448980" y="5223944"/>
                  <a:chExt cx="6807198" cy="1644801"/>
                </a:xfrm>
              </p:grpSpPr>
              <p:grpSp>
                <p:nvGrpSpPr>
                  <p:cNvPr id="133" name="Groupe 132">
                    <a:extLst>
                      <a:ext uri="{FF2B5EF4-FFF2-40B4-BE49-F238E27FC236}">
                        <a16:creationId xmlns:a16="http://schemas.microsoft.com/office/drawing/2014/main" id="{A62324C1-2F70-4F2B-AC76-F907933D03B7}"/>
                      </a:ext>
                    </a:extLst>
                  </p:cNvPr>
                  <p:cNvGrpSpPr/>
                  <p:nvPr/>
                </p:nvGrpSpPr>
                <p:grpSpPr>
                  <a:xfrm>
                    <a:off x="2448980" y="5223944"/>
                    <a:ext cx="6807198" cy="1644801"/>
                    <a:chOff x="2482604" y="5213199"/>
                    <a:chExt cx="6807200" cy="1644801"/>
                  </a:xfrm>
                </p:grpSpPr>
                <p:grpSp>
                  <p:nvGrpSpPr>
                    <p:cNvPr id="135" name="Groupe 134">
                      <a:extLst>
                        <a:ext uri="{FF2B5EF4-FFF2-40B4-BE49-F238E27FC236}">
                          <a16:creationId xmlns:a16="http://schemas.microsoft.com/office/drawing/2014/main" id="{2A3DD4F7-0B94-4A2D-931D-F978363B73BC}"/>
                        </a:ext>
                      </a:extLst>
                    </p:cNvPr>
                    <p:cNvGrpSpPr/>
                    <p:nvPr/>
                  </p:nvGrpSpPr>
                  <p:grpSpPr>
                    <a:xfrm>
                      <a:off x="2482604" y="5213199"/>
                      <a:ext cx="6807200" cy="1644801"/>
                      <a:chOff x="397935" y="2372917"/>
                      <a:chExt cx="6807200" cy="2089016"/>
                    </a:xfrm>
                  </p:grpSpPr>
                  <p:sp>
                    <p:nvSpPr>
                      <p:cNvPr id="140" name="Rectangle 139">
                        <a:extLst>
                          <a:ext uri="{FF2B5EF4-FFF2-40B4-BE49-F238E27FC236}">
                            <a16:creationId xmlns:a16="http://schemas.microsoft.com/office/drawing/2014/main" id="{9255911A-9B92-4E7D-9F4C-1A03B1850492}"/>
                          </a:ext>
                        </a:extLst>
                      </p:cNvPr>
                      <p:cNvSpPr/>
                      <p:nvPr/>
                    </p:nvSpPr>
                    <p:spPr>
                      <a:xfrm>
                        <a:off x="397935" y="2372917"/>
                        <a:ext cx="6807200" cy="2089016"/>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141" name="Rectangle à coins arrondis 26">
                        <a:extLst>
                          <a:ext uri="{FF2B5EF4-FFF2-40B4-BE49-F238E27FC236}">
                            <a16:creationId xmlns:a16="http://schemas.microsoft.com/office/drawing/2014/main" id="{D05E9E8B-F9BF-41DD-8AA6-35581D684D4E}"/>
                          </a:ext>
                        </a:extLst>
                      </p:cNvPr>
                      <p:cNvSpPr/>
                      <p:nvPr/>
                    </p:nvSpPr>
                    <p:spPr>
                      <a:xfrm>
                        <a:off x="482599" y="2481529"/>
                        <a:ext cx="1820334" cy="550333"/>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fr-FR" sz="1600" dirty="0"/>
                          <a:t>Fluence identification mots</a:t>
                        </a:r>
                      </a:p>
                    </p:txBody>
                  </p:sp>
                  <p:sp>
                    <p:nvSpPr>
                      <p:cNvPr id="142" name="Rectangle à coins arrondis 27">
                        <a:extLst>
                          <a:ext uri="{FF2B5EF4-FFF2-40B4-BE49-F238E27FC236}">
                            <a16:creationId xmlns:a16="http://schemas.microsoft.com/office/drawing/2014/main" id="{A757108C-8300-48B7-9FC8-F6EAC8A15CED}"/>
                          </a:ext>
                        </a:extLst>
                      </p:cNvPr>
                      <p:cNvSpPr/>
                      <p:nvPr/>
                    </p:nvSpPr>
                    <p:spPr>
                      <a:xfrm>
                        <a:off x="482598" y="3848422"/>
                        <a:ext cx="1820334" cy="550333"/>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fr-FR" sz="1600" dirty="0"/>
                          <a:t>Compréhension orale</a:t>
                        </a:r>
                      </a:p>
                    </p:txBody>
                  </p:sp>
                  <p:sp>
                    <p:nvSpPr>
                      <p:cNvPr id="143" name="Rectangle à coins arrondis 28">
                        <a:extLst>
                          <a:ext uri="{FF2B5EF4-FFF2-40B4-BE49-F238E27FC236}">
                            <a16:creationId xmlns:a16="http://schemas.microsoft.com/office/drawing/2014/main" id="{D31BF3E2-E89C-4B5B-9C35-C27CE836A6E4}"/>
                          </a:ext>
                        </a:extLst>
                      </p:cNvPr>
                      <p:cNvSpPr/>
                      <p:nvPr/>
                    </p:nvSpPr>
                    <p:spPr>
                      <a:xfrm>
                        <a:off x="3014132" y="3077389"/>
                        <a:ext cx="1676402" cy="550333"/>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fr-FR" sz="1600" dirty="0"/>
                          <a:t>Fluidité lecture texte</a:t>
                        </a:r>
                      </a:p>
                    </p:txBody>
                  </p:sp>
                  <p:sp>
                    <p:nvSpPr>
                      <p:cNvPr id="144" name="Rectangle à coins arrondis 29">
                        <a:extLst>
                          <a:ext uri="{FF2B5EF4-FFF2-40B4-BE49-F238E27FC236}">
                            <a16:creationId xmlns:a16="http://schemas.microsoft.com/office/drawing/2014/main" id="{92D678AF-3DFA-421F-9EB4-B415BD997F17}"/>
                          </a:ext>
                        </a:extLst>
                      </p:cNvPr>
                      <p:cNvSpPr/>
                      <p:nvPr/>
                    </p:nvSpPr>
                    <p:spPr>
                      <a:xfrm>
                        <a:off x="5312833" y="3077389"/>
                        <a:ext cx="1820334" cy="550333"/>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fr-FR" sz="1600" dirty="0"/>
                          <a:t>Compréhension en lecture</a:t>
                        </a:r>
                      </a:p>
                    </p:txBody>
                  </p:sp>
                  <p:cxnSp>
                    <p:nvCxnSpPr>
                      <p:cNvPr id="145" name="Connecteur droit avec flèche 144">
                        <a:extLst>
                          <a:ext uri="{FF2B5EF4-FFF2-40B4-BE49-F238E27FC236}">
                            <a16:creationId xmlns:a16="http://schemas.microsoft.com/office/drawing/2014/main" id="{6B157FD8-2874-48B3-A048-6C303028FD56}"/>
                          </a:ext>
                        </a:extLst>
                      </p:cNvPr>
                      <p:cNvCxnSpPr>
                        <a:stCxn id="141" idx="3"/>
                      </p:cNvCxnSpPr>
                      <p:nvPr/>
                    </p:nvCxnSpPr>
                    <p:spPr>
                      <a:xfrm>
                        <a:off x="2302933" y="2756696"/>
                        <a:ext cx="736600" cy="37496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6" name="Connecteur droit avec flèche 145">
                        <a:extLst>
                          <a:ext uri="{FF2B5EF4-FFF2-40B4-BE49-F238E27FC236}">
                            <a16:creationId xmlns:a16="http://schemas.microsoft.com/office/drawing/2014/main" id="{BCDA660D-BE3C-4ABD-B936-744C76058EA3}"/>
                          </a:ext>
                        </a:extLst>
                      </p:cNvPr>
                      <p:cNvCxnSpPr/>
                      <p:nvPr/>
                    </p:nvCxnSpPr>
                    <p:spPr>
                      <a:xfrm flipV="1">
                        <a:off x="2302933" y="3535694"/>
                        <a:ext cx="736600" cy="33837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7" name="Connecteur droit avec flèche 146">
                        <a:extLst>
                          <a:ext uri="{FF2B5EF4-FFF2-40B4-BE49-F238E27FC236}">
                            <a16:creationId xmlns:a16="http://schemas.microsoft.com/office/drawing/2014/main" id="{19135929-0C52-4F3C-9E29-7911849E53DB}"/>
                          </a:ext>
                        </a:extLst>
                      </p:cNvPr>
                      <p:cNvCxnSpPr>
                        <a:cxnSpLocks/>
                      </p:cNvCxnSpPr>
                      <p:nvPr/>
                    </p:nvCxnSpPr>
                    <p:spPr>
                      <a:xfrm flipV="1">
                        <a:off x="2282491" y="3637815"/>
                        <a:ext cx="3090334" cy="42623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
                  <p:nvSpPr>
                    <p:cNvPr id="136" name="ZoneTexte 135">
                      <a:extLst>
                        <a:ext uri="{FF2B5EF4-FFF2-40B4-BE49-F238E27FC236}">
                          <a16:creationId xmlns:a16="http://schemas.microsoft.com/office/drawing/2014/main" id="{708FA4D1-62F6-4A66-8D2A-935A71D0A704}"/>
                        </a:ext>
                      </a:extLst>
                    </p:cNvPr>
                    <p:cNvSpPr txBox="1"/>
                    <p:nvPr/>
                  </p:nvSpPr>
                  <p:spPr>
                    <a:xfrm>
                      <a:off x="4476502" y="6119131"/>
                      <a:ext cx="361042" cy="273743"/>
                    </a:xfrm>
                    <a:prstGeom prst="rect">
                      <a:avLst/>
                    </a:prstGeom>
                    <a:noFill/>
                  </p:spPr>
                  <p:txBody>
                    <a:bodyPr wrap="none" rtlCol="0">
                      <a:spAutoFit/>
                    </a:bodyPr>
                    <a:lstStyle/>
                    <a:p>
                      <a:r>
                        <a:rPr lang="fr-FR" sz="1200" dirty="0"/>
                        <a:t>.18</a:t>
                      </a:r>
                    </a:p>
                  </p:txBody>
                </p:sp>
                <p:sp>
                  <p:nvSpPr>
                    <p:cNvPr id="137" name="ZoneTexte 136">
                      <a:extLst>
                        <a:ext uri="{FF2B5EF4-FFF2-40B4-BE49-F238E27FC236}">
                          <a16:creationId xmlns:a16="http://schemas.microsoft.com/office/drawing/2014/main" id="{C6EC2EC0-DE48-4997-AB91-6791EA6688F0}"/>
                        </a:ext>
                      </a:extLst>
                    </p:cNvPr>
                    <p:cNvSpPr txBox="1"/>
                    <p:nvPr/>
                  </p:nvSpPr>
                  <p:spPr>
                    <a:xfrm>
                      <a:off x="4572720" y="5394866"/>
                      <a:ext cx="361042" cy="273743"/>
                    </a:xfrm>
                    <a:prstGeom prst="rect">
                      <a:avLst/>
                    </a:prstGeom>
                    <a:noFill/>
                  </p:spPr>
                  <p:txBody>
                    <a:bodyPr wrap="none" rtlCol="0">
                      <a:spAutoFit/>
                    </a:bodyPr>
                    <a:lstStyle/>
                    <a:p>
                      <a:r>
                        <a:rPr lang="fr-FR" sz="1200" dirty="0"/>
                        <a:t>.50</a:t>
                      </a:r>
                    </a:p>
                  </p:txBody>
                </p:sp>
                <p:sp>
                  <p:nvSpPr>
                    <p:cNvPr id="138" name="ZoneTexte 137">
                      <a:extLst>
                        <a:ext uri="{FF2B5EF4-FFF2-40B4-BE49-F238E27FC236}">
                          <a16:creationId xmlns:a16="http://schemas.microsoft.com/office/drawing/2014/main" id="{D42EBCE2-40F0-4F87-964F-DD6F34D47144}"/>
                        </a:ext>
                      </a:extLst>
                    </p:cNvPr>
                    <p:cNvSpPr txBox="1"/>
                    <p:nvPr/>
                  </p:nvSpPr>
                  <p:spPr>
                    <a:xfrm>
                      <a:off x="6905831" y="5781748"/>
                      <a:ext cx="361042" cy="273743"/>
                    </a:xfrm>
                    <a:prstGeom prst="rect">
                      <a:avLst/>
                    </a:prstGeom>
                    <a:noFill/>
                  </p:spPr>
                  <p:txBody>
                    <a:bodyPr wrap="none" rtlCol="0">
                      <a:spAutoFit/>
                    </a:bodyPr>
                    <a:lstStyle/>
                    <a:p>
                      <a:r>
                        <a:rPr lang="fr-FR" sz="1200" dirty="0"/>
                        <a:t>.46</a:t>
                      </a:r>
                    </a:p>
                  </p:txBody>
                </p:sp>
                <p:sp>
                  <p:nvSpPr>
                    <p:cNvPr id="139" name="ZoneTexte 138">
                      <a:extLst>
                        <a:ext uri="{FF2B5EF4-FFF2-40B4-BE49-F238E27FC236}">
                          <a16:creationId xmlns:a16="http://schemas.microsoft.com/office/drawing/2014/main" id="{CCBE9511-BC00-4A3E-BFA8-B1B8BA37FBFF}"/>
                        </a:ext>
                      </a:extLst>
                    </p:cNvPr>
                    <p:cNvSpPr txBox="1"/>
                    <p:nvPr/>
                  </p:nvSpPr>
                  <p:spPr>
                    <a:xfrm>
                      <a:off x="5568857" y="6284401"/>
                      <a:ext cx="361042" cy="273743"/>
                    </a:xfrm>
                    <a:prstGeom prst="rect">
                      <a:avLst/>
                    </a:prstGeom>
                    <a:noFill/>
                  </p:spPr>
                  <p:txBody>
                    <a:bodyPr wrap="none" rtlCol="0">
                      <a:spAutoFit/>
                    </a:bodyPr>
                    <a:lstStyle/>
                    <a:p>
                      <a:r>
                        <a:rPr lang="fr-FR" sz="1200" dirty="0"/>
                        <a:t>.37</a:t>
                      </a:r>
                    </a:p>
                  </p:txBody>
                </p:sp>
              </p:grpSp>
              <p:cxnSp>
                <p:nvCxnSpPr>
                  <p:cNvPr id="134" name="Connecteur droit avec flèche 133">
                    <a:extLst>
                      <a:ext uri="{FF2B5EF4-FFF2-40B4-BE49-F238E27FC236}">
                        <a16:creationId xmlns:a16="http://schemas.microsoft.com/office/drawing/2014/main" id="{FBF5EEA4-0F17-450E-976F-009D5A48F2E9}"/>
                      </a:ext>
                    </a:extLst>
                  </p:cNvPr>
                  <p:cNvCxnSpPr/>
                  <p:nvPr/>
                </p:nvCxnSpPr>
                <p:spPr>
                  <a:xfrm>
                    <a:off x="6766980" y="6022837"/>
                    <a:ext cx="596898" cy="632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
              <p:nvSpPr>
                <p:cNvPr id="132" name="Rectangle à coins arrondis 26">
                  <a:extLst>
                    <a:ext uri="{FF2B5EF4-FFF2-40B4-BE49-F238E27FC236}">
                      <a16:creationId xmlns:a16="http://schemas.microsoft.com/office/drawing/2014/main" id="{F22241F5-F248-4C3E-AA21-F42411CD38C0}"/>
                    </a:ext>
                  </a:extLst>
                </p:cNvPr>
                <p:cNvSpPr/>
                <p:nvPr/>
              </p:nvSpPr>
              <p:spPr>
                <a:xfrm>
                  <a:off x="2794854" y="3648596"/>
                  <a:ext cx="1876684" cy="438463"/>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fr-FR" sz="1600" dirty="0"/>
                    <a:t>Fluence décodage</a:t>
                  </a:r>
                </a:p>
              </p:txBody>
            </p:sp>
          </p:grpSp>
          <p:cxnSp>
            <p:nvCxnSpPr>
              <p:cNvPr id="129" name="Connecteur droit avec flèche 128">
                <a:extLst>
                  <a:ext uri="{FF2B5EF4-FFF2-40B4-BE49-F238E27FC236}">
                    <a16:creationId xmlns:a16="http://schemas.microsoft.com/office/drawing/2014/main" id="{8F3C5AB1-87BE-4DE8-AD19-26635AF5FBEB}"/>
                  </a:ext>
                </a:extLst>
              </p:cNvPr>
              <p:cNvCxnSpPr>
                <a:endCxn id="143" idx="1"/>
              </p:cNvCxnSpPr>
              <p:nvPr/>
            </p:nvCxnSpPr>
            <p:spPr>
              <a:xfrm flipV="1">
                <a:off x="4710990" y="3855417"/>
                <a:ext cx="685035" cy="2789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30" name="ZoneTexte 129">
                <a:extLst>
                  <a:ext uri="{FF2B5EF4-FFF2-40B4-BE49-F238E27FC236}">
                    <a16:creationId xmlns:a16="http://schemas.microsoft.com/office/drawing/2014/main" id="{D12DF4FC-DFB3-4F0D-A6E3-E18AB1CEEC9A}"/>
                  </a:ext>
                </a:extLst>
              </p:cNvPr>
              <p:cNvSpPr txBox="1"/>
              <p:nvPr/>
            </p:nvSpPr>
            <p:spPr>
              <a:xfrm>
                <a:off x="4845433" y="3625394"/>
                <a:ext cx="511140" cy="276999"/>
              </a:xfrm>
              <a:prstGeom prst="rect">
                <a:avLst/>
              </a:prstGeom>
              <a:noFill/>
            </p:spPr>
            <p:txBody>
              <a:bodyPr wrap="square" rtlCol="0">
                <a:spAutoFit/>
              </a:bodyPr>
              <a:lstStyle/>
              <a:p>
                <a:r>
                  <a:rPr lang="fr-FR" sz="1200" dirty="0"/>
                  <a:t>.36</a:t>
                </a:r>
              </a:p>
            </p:txBody>
          </p:sp>
        </p:grpSp>
        <p:sp>
          <p:nvSpPr>
            <p:cNvPr id="2" name="Rectangle 1">
              <a:extLst>
                <a:ext uri="{FF2B5EF4-FFF2-40B4-BE49-F238E27FC236}">
                  <a16:creationId xmlns:a16="http://schemas.microsoft.com/office/drawing/2014/main" id="{EC3CACD1-50C0-4AA9-827D-56EC07A4181B}"/>
                </a:ext>
              </a:extLst>
            </p:cNvPr>
            <p:cNvSpPr/>
            <p:nvPr/>
          </p:nvSpPr>
          <p:spPr>
            <a:xfrm>
              <a:off x="8697858" y="2979577"/>
              <a:ext cx="914400" cy="38448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CE2</a:t>
              </a:r>
              <a:endParaRPr lang="en-US" dirty="0"/>
            </a:p>
          </p:txBody>
        </p:sp>
      </p:grpSp>
      <p:grpSp>
        <p:nvGrpSpPr>
          <p:cNvPr id="5" name="Groupe 4">
            <a:extLst>
              <a:ext uri="{FF2B5EF4-FFF2-40B4-BE49-F238E27FC236}">
                <a16:creationId xmlns:a16="http://schemas.microsoft.com/office/drawing/2014/main" id="{7EC02A4B-7E38-4D51-A053-F94C08B44512}"/>
              </a:ext>
            </a:extLst>
          </p:cNvPr>
          <p:cNvGrpSpPr/>
          <p:nvPr/>
        </p:nvGrpSpPr>
        <p:grpSpPr>
          <a:xfrm>
            <a:off x="6276274" y="3702821"/>
            <a:ext cx="5877385" cy="2672390"/>
            <a:chOff x="5019532" y="4874743"/>
            <a:chExt cx="7044108" cy="1859962"/>
          </a:xfrm>
        </p:grpSpPr>
        <p:grpSp>
          <p:nvGrpSpPr>
            <p:cNvPr id="148" name="Groupe 147">
              <a:extLst>
                <a:ext uri="{FF2B5EF4-FFF2-40B4-BE49-F238E27FC236}">
                  <a16:creationId xmlns:a16="http://schemas.microsoft.com/office/drawing/2014/main" id="{D24E872D-3FAE-424C-8C94-5BA0BBFC8ADD}"/>
                </a:ext>
              </a:extLst>
            </p:cNvPr>
            <p:cNvGrpSpPr/>
            <p:nvPr/>
          </p:nvGrpSpPr>
          <p:grpSpPr>
            <a:xfrm>
              <a:off x="5019532" y="5070338"/>
              <a:ext cx="7044108" cy="1664367"/>
              <a:chOff x="2698842" y="3074916"/>
              <a:chExt cx="7044108" cy="1664367"/>
            </a:xfrm>
          </p:grpSpPr>
          <p:grpSp>
            <p:nvGrpSpPr>
              <p:cNvPr id="149" name="Groupe 148">
                <a:extLst>
                  <a:ext uri="{FF2B5EF4-FFF2-40B4-BE49-F238E27FC236}">
                    <a16:creationId xmlns:a16="http://schemas.microsoft.com/office/drawing/2014/main" id="{EE071375-0722-40EE-9EE6-FE8026924698}"/>
                  </a:ext>
                </a:extLst>
              </p:cNvPr>
              <p:cNvGrpSpPr/>
              <p:nvPr/>
            </p:nvGrpSpPr>
            <p:grpSpPr>
              <a:xfrm>
                <a:off x="2698842" y="3074916"/>
                <a:ext cx="7044108" cy="1664367"/>
                <a:chOff x="2698842" y="3074916"/>
                <a:chExt cx="7044108" cy="1664367"/>
              </a:xfrm>
            </p:grpSpPr>
            <p:grpSp>
              <p:nvGrpSpPr>
                <p:cNvPr id="152" name="Groupe 151">
                  <a:extLst>
                    <a:ext uri="{FF2B5EF4-FFF2-40B4-BE49-F238E27FC236}">
                      <a16:creationId xmlns:a16="http://schemas.microsoft.com/office/drawing/2014/main" id="{AE2E9E11-AF30-459B-A968-19E39F156947}"/>
                    </a:ext>
                  </a:extLst>
                </p:cNvPr>
                <p:cNvGrpSpPr/>
                <p:nvPr/>
              </p:nvGrpSpPr>
              <p:grpSpPr>
                <a:xfrm>
                  <a:off x="2698842" y="3074916"/>
                  <a:ext cx="7044108" cy="1664367"/>
                  <a:chOff x="2448980" y="5223944"/>
                  <a:chExt cx="6832601" cy="1644801"/>
                </a:xfrm>
              </p:grpSpPr>
              <p:grpSp>
                <p:nvGrpSpPr>
                  <p:cNvPr id="154" name="Groupe 153">
                    <a:extLst>
                      <a:ext uri="{FF2B5EF4-FFF2-40B4-BE49-F238E27FC236}">
                        <a16:creationId xmlns:a16="http://schemas.microsoft.com/office/drawing/2014/main" id="{686E45AA-D9FF-4253-B457-672B8F97ECA9}"/>
                      </a:ext>
                    </a:extLst>
                  </p:cNvPr>
                  <p:cNvGrpSpPr/>
                  <p:nvPr/>
                </p:nvGrpSpPr>
                <p:grpSpPr>
                  <a:xfrm>
                    <a:off x="2448980" y="5223944"/>
                    <a:ext cx="6832601" cy="1644801"/>
                    <a:chOff x="2482604" y="5213199"/>
                    <a:chExt cx="6832603" cy="1644801"/>
                  </a:xfrm>
                </p:grpSpPr>
                <p:grpSp>
                  <p:nvGrpSpPr>
                    <p:cNvPr id="156" name="Groupe 155">
                      <a:extLst>
                        <a:ext uri="{FF2B5EF4-FFF2-40B4-BE49-F238E27FC236}">
                          <a16:creationId xmlns:a16="http://schemas.microsoft.com/office/drawing/2014/main" id="{7D8B9183-4CEE-4ACC-92C3-5C11A54C17A1}"/>
                        </a:ext>
                      </a:extLst>
                    </p:cNvPr>
                    <p:cNvGrpSpPr/>
                    <p:nvPr/>
                  </p:nvGrpSpPr>
                  <p:grpSpPr>
                    <a:xfrm>
                      <a:off x="2482604" y="5213199"/>
                      <a:ext cx="6832603" cy="1644801"/>
                      <a:chOff x="397935" y="2372917"/>
                      <a:chExt cx="6832603" cy="2089016"/>
                    </a:xfrm>
                  </p:grpSpPr>
                  <p:sp>
                    <p:nvSpPr>
                      <p:cNvPr id="161" name="Rectangle 160">
                        <a:extLst>
                          <a:ext uri="{FF2B5EF4-FFF2-40B4-BE49-F238E27FC236}">
                            <a16:creationId xmlns:a16="http://schemas.microsoft.com/office/drawing/2014/main" id="{432C156F-EB45-412F-ACE4-66C2CBC24685}"/>
                          </a:ext>
                        </a:extLst>
                      </p:cNvPr>
                      <p:cNvSpPr/>
                      <p:nvPr/>
                    </p:nvSpPr>
                    <p:spPr>
                      <a:xfrm>
                        <a:off x="397935" y="2372917"/>
                        <a:ext cx="6807200" cy="2089016"/>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162" name="Rectangle à coins arrondis 26">
                        <a:extLst>
                          <a:ext uri="{FF2B5EF4-FFF2-40B4-BE49-F238E27FC236}">
                            <a16:creationId xmlns:a16="http://schemas.microsoft.com/office/drawing/2014/main" id="{346597A7-BE32-4232-A6A7-D609327797FE}"/>
                          </a:ext>
                        </a:extLst>
                      </p:cNvPr>
                      <p:cNvSpPr/>
                      <p:nvPr/>
                    </p:nvSpPr>
                    <p:spPr>
                      <a:xfrm>
                        <a:off x="482599" y="2481529"/>
                        <a:ext cx="1820334" cy="550333"/>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fr-FR" sz="1600" dirty="0"/>
                          <a:t>Fluence identification mots</a:t>
                        </a:r>
                      </a:p>
                    </p:txBody>
                  </p:sp>
                  <p:sp>
                    <p:nvSpPr>
                      <p:cNvPr id="163" name="Rectangle à coins arrondis 27">
                        <a:extLst>
                          <a:ext uri="{FF2B5EF4-FFF2-40B4-BE49-F238E27FC236}">
                            <a16:creationId xmlns:a16="http://schemas.microsoft.com/office/drawing/2014/main" id="{7092E1ED-8828-4004-9FA9-B430413A04B1}"/>
                          </a:ext>
                        </a:extLst>
                      </p:cNvPr>
                      <p:cNvSpPr/>
                      <p:nvPr/>
                    </p:nvSpPr>
                    <p:spPr>
                      <a:xfrm>
                        <a:off x="482598" y="3848422"/>
                        <a:ext cx="1909235" cy="550333"/>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fr-FR" sz="1600" dirty="0"/>
                          <a:t>Compréhension orale</a:t>
                        </a:r>
                      </a:p>
                    </p:txBody>
                  </p:sp>
                  <p:sp>
                    <p:nvSpPr>
                      <p:cNvPr id="164" name="Rectangle à coins arrondis 28">
                        <a:extLst>
                          <a:ext uri="{FF2B5EF4-FFF2-40B4-BE49-F238E27FC236}">
                            <a16:creationId xmlns:a16="http://schemas.microsoft.com/office/drawing/2014/main" id="{DF7A194F-9983-40DE-8461-5A7F6E0A1CCD}"/>
                          </a:ext>
                        </a:extLst>
                      </p:cNvPr>
                      <p:cNvSpPr/>
                      <p:nvPr/>
                    </p:nvSpPr>
                    <p:spPr>
                      <a:xfrm>
                        <a:off x="3014132" y="3077389"/>
                        <a:ext cx="1676402" cy="550333"/>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fr-FR" sz="1600" dirty="0"/>
                          <a:t>Fluidité lecture texte</a:t>
                        </a:r>
                      </a:p>
                    </p:txBody>
                  </p:sp>
                  <p:sp>
                    <p:nvSpPr>
                      <p:cNvPr id="165" name="Rectangle à coins arrondis 29">
                        <a:extLst>
                          <a:ext uri="{FF2B5EF4-FFF2-40B4-BE49-F238E27FC236}">
                            <a16:creationId xmlns:a16="http://schemas.microsoft.com/office/drawing/2014/main" id="{6BD82C47-BA37-41F3-B318-7681F672F65D}"/>
                          </a:ext>
                        </a:extLst>
                      </p:cNvPr>
                      <p:cNvSpPr/>
                      <p:nvPr/>
                    </p:nvSpPr>
                    <p:spPr>
                      <a:xfrm>
                        <a:off x="5312833" y="3077389"/>
                        <a:ext cx="1917705" cy="550333"/>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fr-FR" sz="1600" dirty="0"/>
                          <a:t>Compréhension en lecture</a:t>
                        </a:r>
                      </a:p>
                    </p:txBody>
                  </p:sp>
                  <p:cxnSp>
                    <p:nvCxnSpPr>
                      <p:cNvPr id="166" name="Connecteur droit avec flèche 165">
                        <a:extLst>
                          <a:ext uri="{FF2B5EF4-FFF2-40B4-BE49-F238E27FC236}">
                            <a16:creationId xmlns:a16="http://schemas.microsoft.com/office/drawing/2014/main" id="{F256FA0F-5D7C-4CE6-928B-CDDF18EA50E7}"/>
                          </a:ext>
                        </a:extLst>
                      </p:cNvPr>
                      <p:cNvCxnSpPr>
                        <a:stCxn id="162" idx="3"/>
                      </p:cNvCxnSpPr>
                      <p:nvPr/>
                    </p:nvCxnSpPr>
                    <p:spPr>
                      <a:xfrm>
                        <a:off x="2302933" y="2756696"/>
                        <a:ext cx="736600" cy="37496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67" name="Connecteur droit avec flèche 166">
                        <a:extLst>
                          <a:ext uri="{FF2B5EF4-FFF2-40B4-BE49-F238E27FC236}">
                            <a16:creationId xmlns:a16="http://schemas.microsoft.com/office/drawing/2014/main" id="{70013172-160E-4AEF-8625-B006001C0FDA}"/>
                          </a:ext>
                        </a:extLst>
                      </p:cNvPr>
                      <p:cNvCxnSpPr/>
                      <p:nvPr/>
                    </p:nvCxnSpPr>
                    <p:spPr>
                      <a:xfrm flipV="1">
                        <a:off x="2302933" y="3535694"/>
                        <a:ext cx="736600" cy="33837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68" name="Connecteur droit avec flèche 167">
                        <a:extLst>
                          <a:ext uri="{FF2B5EF4-FFF2-40B4-BE49-F238E27FC236}">
                            <a16:creationId xmlns:a16="http://schemas.microsoft.com/office/drawing/2014/main" id="{4B1B040C-9C5D-49BB-B2CF-50AA669B985D}"/>
                          </a:ext>
                        </a:extLst>
                      </p:cNvPr>
                      <p:cNvCxnSpPr>
                        <a:cxnSpLocks/>
                      </p:cNvCxnSpPr>
                      <p:nvPr/>
                    </p:nvCxnSpPr>
                    <p:spPr>
                      <a:xfrm flipV="1">
                        <a:off x="2322895" y="3621936"/>
                        <a:ext cx="3001433" cy="426233"/>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
                  <p:nvSpPr>
                    <p:cNvPr id="157" name="ZoneTexte 156">
                      <a:extLst>
                        <a:ext uri="{FF2B5EF4-FFF2-40B4-BE49-F238E27FC236}">
                          <a16:creationId xmlns:a16="http://schemas.microsoft.com/office/drawing/2014/main" id="{FA6CF34A-FC42-4162-9183-CC5EFCC25D4F}"/>
                        </a:ext>
                      </a:extLst>
                    </p:cNvPr>
                    <p:cNvSpPr txBox="1"/>
                    <p:nvPr/>
                  </p:nvSpPr>
                  <p:spPr>
                    <a:xfrm>
                      <a:off x="4476502" y="6119131"/>
                      <a:ext cx="361042" cy="273743"/>
                    </a:xfrm>
                    <a:prstGeom prst="rect">
                      <a:avLst/>
                    </a:prstGeom>
                    <a:noFill/>
                  </p:spPr>
                  <p:txBody>
                    <a:bodyPr wrap="none" rtlCol="0">
                      <a:spAutoFit/>
                    </a:bodyPr>
                    <a:lstStyle/>
                    <a:p>
                      <a:r>
                        <a:rPr lang="fr-FR" sz="1200" dirty="0"/>
                        <a:t>.13</a:t>
                      </a:r>
                    </a:p>
                  </p:txBody>
                </p:sp>
                <p:sp>
                  <p:nvSpPr>
                    <p:cNvPr id="158" name="ZoneTexte 157">
                      <a:extLst>
                        <a:ext uri="{FF2B5EF4-FFF2-40B4-BE49-F238E27FC236}">
                          <a16:creationId xmlns:a16="http://schemas.microsoft.com/office/drawing/2014/main" id="{091F932E-6159-41FC-99BA-700D9BB67D26}"/>
                        </a:ext>
                      </a:extLst>
                    </p:cNvPr>
                    <p:cNvSpPr txBox="1"/>
                    <p:nvPr/>
                  </p:nvSpPr>
                  <p:spPr>
                    <a:xfrm>
                      <a:off x="4572720" y="5394866"/>
                      <a:ext cx="361042" cy="273743"/>
                    </a:xfrm>
                    <a:prstGeom prst="rect">
                      <a:avLst/>
                    </a:prstGeom>
                    <a:noFill/>
                  </p:spPr>
                  <p:txBody>
                    <a:bodyPr wrap="none" rtlCol="0">
                      <a:spAutoFit/>
                    </a:bodyPr>
                    <a:lstStyle/>
                    <a:p>
                      <a:r>
                        <a:rPr lang="fr-FR" sz="1200" dirty="0"/>
                        <a:t>.56</a:t>
                      </a:r>
                    </a:p>
                  </p:txBody>
                </p:sp>
                <p:sp>
                  <p:nvSpPr>
                    <p:cNvPr id="159" name="ZoneTexte 158">
                      <a:extLst>
                        <a:ext uri="{FF2B5EF4-FFF2-40B4-BE49-F238E27FC236}">
                          <a16:creationId xmlns:a16="http://schemas.microsoft.com/office/drawing/2014/main" id="{450D758E-EFE9-4BA2-B998-651578D1A111}"/>
                        </a:ext>
                      </a:extLst>
                    </p:cNvPr>
                    <p:cNvSpPr txBox="1"/>
                    <p:nvPr/>
                  </p:nvSpPr>
                  <p:spPr>
                    <a:xfrm>
                      <a:off x="6905831" y="5781748"/>
                      <a:ext cx="361042" cy="273743"/>
                    </a:xfrm>
                    <a:prstGeom prst="rect">
                      <a:avLst/>
                    </a:prstGeom>
                    <a:noFill/>
                  </p:spPr>
                  <p:txBody>
                    <a:bodyPr wrap="none" rtlCol="0">
                      <a:spAutoFit/>
                    </a:bodyPr>
                    <a:lstStyle/>
                    <a:p>
                      <a:r>
                        <a:rPr lang="fr-FR" sz="1200" dirty="0"/>
                        <a:t>.51</a:t>
                      </a:r>
                    </a:p>
                  </p:txBody>
                </p:sp>
                <p:sp>
                  <p:nvSpPr>
                    <p:cNvPr id="160" name="ZoneTexte 159">
                      <a:extLst>
                        <a:ext uri="{FF2B5EF4-FFF2-40B4-BE49-F238E27FC236}">
                          <a16:creationId xmlns:a16="http://schemas.microsoft.com/office/drawing/2014/main" id="{2D0D8A29-C5BF-4544-96FB-C7D5A00FD16A}"/>
                        </a:ext>
                      </a:extLst>
                    </p:cNvPr>
                    <p:cNvSpPr txBox="1"/>
                    <p:nvPr/>
                  </p:nvSpPr>
                  <p:spPr>
                    <a:xfrm>
                      <a:off x="5568857" y="6284401"/>
                      <a:ext cx="361042" cy="273743"/>
                    </a:xfrm>
                    <a:prstGeom prst="rect">
                      <a:avLst/>
                    </a:prstGeom>
                    <a:noFill/>
                  </p:spPr>
                  <p:txBody>
                    <a:bodyPr wrap="none" rtlCol="0">
                      <a:spAutoFit/>
                    </a:bodyPr>
                    <a:lstStyle/>
                    <a:p>
                      <a:r>
                        <a:rPr lang="fr-FR" sz="1200" dirty="0"/>
                        <a:t>.33</a:t>
                      </a:r>
                    </a:p>
                  </p:txBody>
                </p:sp>
              </p:grpSp>
              <p:cxnSp>
                <p:nvCxnSpPr>
                  <p:cNvPr id="155" name="Connecteur droit avec flèche 154">
                    <a:extLst>
                      <a:ext uri="{FF2B5EF4-FFF2-40B4-BE49-F238E27FC236}">
                        <a16:creationId xmlns:a16="http://schemas.microsoft.com/office/drawing/2014/main" id="{A405E98F-05BF-485B-AAC6-8D18DC9A63FC}"/>
                      </a:ext>
                    </a:extLst>
                  </p:cNvPr>
                  <p:cNvCxnSpPr/>
                  <p:nvPr/>
                </p:nvCxnSpPr>
                <p:spPr>
                  <a:xfrm>
                    <a:off x="6766980" y="6022837"/>
                    <a:ext cx="596898" cy="632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
              <p:nvSpPr>
                <p:cNvPr id="153" name="Rectangle à coins arrondis 26">
                  <a:extLst>
                    <a:ext uri="{FF2B5EF4-FFF2-40B4-BE49-F238E27FC236}">
                      <a16:creationId xmlns:a16="http://schemas.microsoft.com/office/drawing/2014/main" id="{78A6C8DE-41C2-4863-8685-6307EE2A9B76}"/>
                    </a:ext>
                  </a:extLst>
                </p:cNvPr>
                <p:cNvSpPr/>
                <p:nvPr/>
              </p:nvSpPr>
              <p:spPr>
                <a:xfrm>
                  <a:off x="2794854" y="3648596"/>
                  <a:ext cx="1876684" cy="438463"/>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fr-FR" sz="1600" dirty="0"/>
                    <a:t>Fluence décodage</a:t>
                  </a:r>
                </a:p>
              </p:txBody>
            </p:sp>
          </p:grpSp>
          <p:cxnSp>
            <p:nvCxnSpPr>
              <p:cNvPr id="150" name="Connecteur droit avec flèche 149">
                <a:extLst>
                  <a:ext uri="{FF2B5EF4-FFF2-40B4-BE49-F238E27FC236}">
                    <a16:creationId xmlns:a16="http://schemas.microsoft.com/office/drawing/2014/main" id="{BECBB396-2910-4018-AFFE-5815A3EAFFC1}"/>
                  </a:ext>
                </a:extLst>
              </p:cNvPr>
              <p:cNvCxnSpPr>
                <a:endCxn id="164" idx="1"/>
              </p:cNvCxnSpPr>
              <p:nvPr/>
            </p:nvCxnSpPr>
            <p:spPr>
              <a:xfrm flipV="1">
                <a:off x="4710990" y="3855417"/>
                <a:ext cx="685035" cy="2789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51" name="ZoneTexte 150">
                <a:extLst>
                  <a:ext uri="{FF2B5EF4-FFF2-40B4-BE49-F238E27FC236}">
                    <a16:creationId xmlns:a16="http://schemas.microsoft.com/office/drawing/2014/main" id="{64F17F74-6D86-4AEF-AA74-F100E837412D}"/>
                  </a:ext>
                </a:extLst>
              </p:cNvPr>
              <p:cNvSpPr txBox="1"/>
              <p:nvPr/>
            </p:nvSpPr>
            <p:spPr>
              <a:xfrm>
                <a:off x="4845433" y="3625394"/>
                <a:ext cx="511140" cy="276999"/>
              </a:xfrm>
              <a:prstGeom prst="rect">
                <a:avLst/>
              </a:prstGeom>
              <a:noFill/>
            </p:spPr>
            <p:txBody>
              <a:bodyPr wrap="square" rtlCol="0">
                <a:spAutoFit/>
              </a:bodyPr>
              <a:lstStyle/>
              <a:p>
                <a:r>
                  <a:rPr lang="fr-FR" sz="1200" dirty="0"/>
                  <a:t>.32</a:t>
                </a:r>
              </a:p>
            </p:txBody>
          </p:sp>
        </p:grpSp>
        <p:sp>
          <p:nvSpPr>
            <p:cNvPr id="169" name="Rectangle 168">
              <a:extLst>
                <a:ext uri="{FF2B5EF4-FFF2-40B4-BE49-F238E27FC236}">
                  <a16:creationId xmlns:a16="http://schemas.microsoft.com/office/drawing/2014/main" id="{9E957131-5D3D-4C3A-A218-A46477A370A1}"/>
                </a:ext>
              </a:extLst>
            </p:cNvPr>
            <p:cNvSpPr/>
            <p:nvPr/>
          </p:nvSpPr>
          <p:spPr>
            <a:xfrm>
              <a:off x="8824073" y="4874743"/>
              <a:ext cx="914400" cy="40452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CM1</a:t>
              </a:r>
              <a:endParaRPr lang="en-US" dirty="0"/>
            </a:p>
          </p:txBody>
        </p:sp>
      </p:grpSp>
      <p:grpSp>
        <p:nvGrpSpPr>
          <p:cNvPr id="10" name="Groupe 9">
            <a:extLst>
              <a:ext uri="{FF2B5EF4-FFF2-40B4-BE49-F238E27FC236}">
                <a16:creationId xmlns:a16="http://schemas.microsoft.com/office/drawing/2014/main" id="{6EE27884-B85D-40F3-8DF5-EC55C60567A1}"/>
              </a:ext>
            </a:extLst>
          </p:cNvPr>
          <p:cNvGrpSpPr/>
          <p:nvPr/>
        </p:nvGrpSpPr>
        <p:grpSpPr>
          <a:xfrm>
            <a:off x="6347614" y="989925"/>
            <a:ext cx="5844385" cy="2397470"/>
            <a:chOff x="78675" y="3118247"/>
            <a:chExt cx="7017919" cy="1827318"/>
          </a:xfrm>
        </p:grpSpPr>
        <p:grpSp>
          <p:nvGrpSpPr>
            <p:cNvPr id="6" name="Groupe 5">
              <a:extLst>
                <a:ext uri="{FF2B5EF4-FFF2-40B4-BE49-F238E27FC236}">
                  <a16:creationId xmlns:a16="http://schemas.microsoft.com/office/drawing/2014/main" id="{7987373F-35B9-4943-B72F-56A08C171FBB}"/>
                </a:ext>
              </a:extLst>
            </p:cNvPr>
            <p:cNvGrpSpPr/>
            <p:nvPr/>
          </p:nvGrpSpPr>
          <p:grpSpPr>
            <a:xfrm>
              <a:off x="78675" y="3118247"/>
              <a:ext cx="7017919" cy="1827318"/>
              <a:chOff x="295712" y="3084962"/>
              <a:chExt cx="7017919" cy="1827318"/>
            </a:xfrm>
          </p:grpSpPr>
          <p:grpSp>
            <p:nvGrpSpPr>
              <p:cNvPr id="106" name="Groupe 105">
                <a:extLst>
                  <a:ext uri="{FF2B5EF4-FFF2-40B4-BE49-F238E27FC236}">
                    <a16:creationId xmlns:a16="http://schemas.microsoft.com/office/drawing/2014/main" id="{E14C2216-8FEA-4590-96A9-D6CAE197E0FA}"/>
                  </a:ext>
                </a:extLst>
              </p:cNvPr>
              <p:cNvGrpSpPr/>
              <p:nvPr/>
            </p:nvGrpSpPr>
            <p:grpSpPr>
              <a:xfrm>
                <a:off x="295712" y="3247913"/>
                <a:ext cx="7017919" cy="1664367"/>
                <a:chOff x="2751212" y="3056538"/>
                <a:chExt cx="7017919" cy="1664367"/>
              </a:xfrm>
            </p:grpSpPr>
            <p:grpSp>
              <p:nvGrpSpPr>
                <p:cNvPr id="107" name="Groupe 106">
                  <a:extLst>
                    <a:ext uri="{FF2B5EF4-FFF2-40B4-BE49-F238E27FC236}">
                      <a16:creationId xmlns:a16="http://schemas.microsoft.com/office/drawing/2014/main" id="{A7700DFA-F669-4975-BA98-A465577CE627}"/>
                    </a:ext>
                  </a:extLst>
                </p:cNvPr>
                <p:cNvGrpSpPr/>
                <p:nvPr/>
              </p:nvGrpSpPr>
              <p:grpSpPr>
                <a:xfrm>
                  <a:off x="2751212" y="3056538"/>
                  <a:ext cx="7017919" cy="1664367"/>
                  <a:chOff x="2751212" y="3056538"/>
                  <a:chExt cx="7017919" cy="1664367"/>
                </a:xfrm>
              </p:grpSpPr>
              <p:grpSp>
                <p:nvGrpSpPr>
                  <p:cNvPr id="110" name="Groupe 109">
                    <a:extLst>
                      <a:ext uri="{FF2B5EF4-FFF2-40B4-BE49-F238E27FC236}">
                        <a16:creationId xmlns:a16="http://schemas.microsoft.com/office/drawing/2014/main" id="{F01CC7B4-90FC-4E96-BC70-F3FE2ADEAA16}"/>
                      </a:ext>
                    </a:extLst>
                  </p:cNvPr>
                  <p:cNvGrpSpPr/>
                  <p:nvPr/>
                </p:nvGrpSpPr>
                <p:grpSpPr>
                  <a:xfrm>
                    <a:off x="2751212" y="3056538"/>
                    <a:ext cx="7017919" cy="1664367"/>
                    <a:chOff x="2499778" y="5205782"/>
                    <a:chExt cx="6807198" cy="1644801"/>
                  </a:xfrm>
                </p:grpSpPr>
                <p:grpSp>
                  <p:nvGrpSpPr>
                    <p:cNvPr id="112" name="Groupe 111">
                      <a:extLst>
                        <a:ext uri="{FF2B5EF4-FFF2-40B4-BE49-F238E27FC236}">
                          <a16:creationId xmlns:a16="http://schemas.microsoft.com/office/drawing/2014/main" id="{B287CF45-BB61-4444-92D4-CE5B6EEA4391}"/>
                        </a:ext>
                      </a:extLst>
                    </p:cNvPr>
                    <p:cNvGrpSpPr/>
                    <p:nvPr/>
                  </p:nvGrpSpPr>
                  <p:grpSpPr>
                    <a:xfrm>
                      <a:off x="2499778" y="5205782"/>
                      <a:ext cx="6807198" cy="1644801"/>
                      <a:chOff x="2533402" y="5195037"/>
                      <a:chExt cx="6807200" cy="1644801"/>
                    </a:xfrm>
                  </p:grpSpPr>
                  <p:grpSp>
                    <p:nvGrpSpPr>
                      <p:cNvPr id="114" name="Groupe 113">
                        <a:extLst>
                          <a:ext uri="{FF2B5EF4-FFF2-40B4-BE49-F238E27FC236}">
                            <a16:creationId xmlns:a16="http://schemas.microsoft.com/office/drawing/2014/main" id="{D00A821E-FEE9-465E-A21E-B29D35332EE5}"/>
                          </a:ext>
                        </a:extLst>
                      </p:cNvPr>
                      <p:cNvGrpSpPr/>
                      <p:nvPr/>
                    </p:nvGrpSpPr>
                    <p:grpSpPr>
                      <a:xfrm>
                        <a:off x="2533402" y="5195037"/>
                        <a:ext cx="6807200" cy="1644801"/>
                        <a:chOff x="448733" y="2349850"/>
                        <a:chExt cx="6807200" cy="2089016"/>
                      </a:xfrm>
                    </p:grpSpPr>
                    <p:sp>
                      <p:nvSpPr>
                        <p:cNvPr id="119" name="Rectangle 118">
                          <a:extLst>
                            <a:ext uri="{FF2B5EF4-FFF2-40B4-BE49-F238E27FC236}">
                              <a16:creationId xmlns:a16="http://schemas.microsoft.com/office/drawing/2014/main" id="{1FAE42BD-8C6B-4BF9-850C-B3D23E58CB64}"/>
                            </a:ext>
                          </a:extLst>
                        </p:cNvPr>
                        <p:cNvSpPr/>
                        <p:nvPr/>
                      </p:nvSpPr>
                      <p:spPr>
                        <a:xfrm>
                          <a:off x="448733" y="2349850"/>
                          <a:ext cx="6807200" cy="2089016"/>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120" name="Rectangle à coins arrondis 26">
                          <a:extLst>
                            <a:ext uri="{FF2B5EF4-FFF2-40B4-BE49-F238E27FC236}">
                              <a16:creationId xmlns:a16="http://schemas.microsoft.com/office/drawing/2014/main" id="{B7322229-4790-4766-8BA1-6083BBA828A0}"/>
                            </a:ext>
                          </a:extLst>
                        </p:cNvPr>
                        <p:cNvSpPr/>
                        <p:nvPr/>
                      </p:nvSpPr>
                      <p:spPr>
                        <a:xfrm>
                          <a:off x="482599" y="2415031"/>
                          <a:ext cx="1820334" cy="616831"/>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fr-FR" sz="1600" dirty="0"/>
                            <a:t>Fluence identification mots</a:t>
                          </a:r>
                        </a:p>
                      </p:txBody>
                    </p:sp>
                    <p:sp>
                      <p:nvSpPr>
                        <p:cNvPr id="121" name="Rectangle à coins arrondis 27">
                          <a:extLst>
                            <a:ext uri="{FF2B5EF4-FFF2-40B4-BE49-F238E27FC236}">
                              <a16:creationId xmlns:a16="http://schemas.microsoft.com/office/drawing/2014/main" id="{A2980D5A-52D2-45F5-AE02-400B977579F4}"/>
                            </a:ext>
                          </a:extLst>
                        </p:cNvPr>
                        <p:cNvSpPr/>
                        <p:nvPr/>
                      </p:nvSpPr>
                      <p:spPr>
                        <a:xfrm>
                          <a:off x="482598" y="3848422"/>
                          <a:ext cx="1997475" cy="550333"/>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fr-FR" sz="1600" dirty="0"/>
                            <a:t>Compréhension orale</a:t>
                          </a:r>
                        </a:p>
                      </p:txBody>
                    </p:sp>
                    <p:sp>
                      <p:nvSpPr>
                        <p:cNvPr id="122" name="Rectangle à coins arrondis 28">
                          <a:extLst>
                            <a:ext uri="{FF2B5EF4-FFF2-40B4-BE49-F238E27FC236}">
                              <a16:creationId xmlns:a16="http://schemas.microsoft.com/office/drawing/2014/main" id="{DB5661D6-02A0-47C1-AF5D-F1FCEB74FDA7}"/>
                            </a:ext>
                          </a:extLst>
                        </p:cNvPr>
                        <p:cNvSpPr/>
                        <p:nvPr/>
                      </p:nvSpPr>
                      <p:spPr>
                        <a:xfrm>
                          <a:off x="3014132" y="3077389"/>
                          <a:ext cx="1676402" cy="550333"/>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fr-FR" sz="1600" dirty="0"/>
                            <a:t>Fluidité lecture texte</a:t>
                          </a:r>
                        </a:p>
                      </p:txBody>
                    </p:sp>
                    <p:sp>
                      <p:nvSpPr>
                        <p:cNvPr id="123" name="Rectangle à coins arrondis 29">
                          <a:extLst>
                            <a:ext uri="{FF2B5EF4-FFF2-40B4-BE49-F238E27FC236}">
                              <a16:creationId xmlns:a16="http://schemas.microsoft.com/office/drawing/2014/main" id="{1C33B1A9-CA36-4693-BA82-703E1C7E3AA7}"/>
                            </a:ext>
                          </a:extLst>
                        </p:cNvPr>
                        <p:cNvSpPr/>
                        <p:nvPr/>
                      </p:nvSpPr>
                      <p:spPr>
                        <a:xfrm>
                          <a:off x="5312833" y="3077389"/>
                          <a:ext cx="1898444" cy="550333"/>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fr-FR" sz="1600" dirty="0"/>
                            <a:t>Compréhension en lecture</a:t>
                          </a:r>
                        </a:p>
                      </p:txBody>
                    </p:sp>
                    <p:cxnSp>
                      <p:nvCxnSpPr>
                        <p:cNvPr id="124" name="Connecteur droit avec flèche 123">
                          <a:extLst>
                            <a:ext uri="{FF2B5EF4-FFF2-40B4-BE49-F238E27FC236}">
                              <a16:creationId xmlns:a16="http://schemas.microsoft.com/office/drawing/2014/main" id="{FCA4F436-22DD-4C21-A22C-D5C8588EE2F8}"/>
                            </a:ext>
                          </a:extLst>
                        </p:cNvPr>
                        <p:cNvCxnSpPr>
                          <a:cxnSpLocks/>
                          <a:stCxn id="120" idx="3"/>
                        </p:cNvCxnSpPr>
                        <p:nvPr/>
                      </p:nvCxnSpPr>
                      <p:spPr>
                        <a:xfrm>
                          <a:off x="2302933" y="2723447"/>
                          <a:ext cx="736600" cy="408209"/>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25" name="Connecteur droit avec flèche 124">
                          <a:extLst>
                            <a:ext uri="{FF2B5EF4-FFF2-40B4-BE49-F238E27FC236}">
                              <a16:creationId xmlns:a16="http://schemas.microsoft.com/office/drawing/2014/main" id="{92D5D6BB-BC8B-4E29-B8C0-AC08C4236691}"/>
                            </a:ext>
                          </a:extLst>
                        </p:cNvPr>
                        <p:cNvCxnSpPr/>
                        <p:nvPr/>
                      </p:nvCxnSpPr>
                      <p:spPr>
                        <a:xfrm flipV="1">
                          <a:off x="2302933" y="3535694"/>
                          <a:ext cx="736600" cy="338370"/>
                        </a:xfrm>
                        <a:prstGeom prst="straightConnector1">
                          <a:avLst/>
                        </a:prstGeom>
                        <a:ln>
                          <a:solidFill>
                            <a:schemeClr val="tx1"/>
                          </a:solidFill>
                          <a:tailEnd type="triangle"/>
                        </a:ln>
                      </p:spPr>
                      <p:style>
                        <a:lnRef idx="1">
                          <a:schemeClr val="accent3"/>
                        </a:lnRef>
                        <a:fillRef idx="0">
                          <a:schemeClr val="accent3"/>
                        </a:fillRef>
                        <a:effectRef idx="0">
                          <a:schemeClr val="accent3"/>
                        </a:effectRef>
                        <a:fontRef idx="minor">
                          <a:schemeClr val="tx1"/>
                        </a:fontRef>
                      </p:style>
                    </p:cxnSp>
                    <p:cxnSp>
                      <p:nvCxnSpPr>
                        <p:cNvPr id="126" name="Connecteur droit avec flèche 125">
                          <a:extLst>
                            <a:ext uri="{FF2B5EF4-FFF2-40B4-BE49-F238E27FC236}">
                              <a16:creationId xmlns:a16="http://schemas.microsoft.com/office/drawing/2014/main" id="{0A2FCCD5-6A7A-4FB7-9410-131119A2622E}"/>
                            </a:ext>
                          </a:extLst>
                        </p:cNvPr>
                        <p:cNvCxnSpPr>
                          <a:cxnSpLocks/>
                          <a:stCxn id="121" idx="3"/>
                        </p:cNvCxnSpPr>
                        <p:nvPr/>
                      </p:nvCxnSpPr>
                      <p:spPr>
                        <a:xfrm flipV="1">
                          <a:off x="2480073" y="3625489"/>
                          <a:ext cx="2888499" cy="49810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
                    <p:nvSpPr>
                      <p:cNvPr id="115" name="ZoneTexte 114">
                        <a:extLst>
                          <a:ext uri="{FF2B5EF4-FFF2-40B4-BE49-F238E27FC236}">
                            <a16:creationId xmlns:a16="http://schemas.microsoft.com/office/drawing/2014/main" id="{B559D8E6-66C0-4996-9BDC-E076CE53B502}"/>
                          </a:ext>
                        </a:extLst>
                      </p:cNvPr>
                      <p:cNvSpPr txBox="1"/>
                      <p:nvPr/>
                    </p:nvSpPr>
                    <p:spPr>
                      <a:xfrm>
                        <a:off x="4476502" y="6119131"/>
                        <a:ext cx="361042" cy="273743"/>
                      </a:xfrm>
                      <a:prstGeom prst="rect">
                        <a:avLst/>
                      </a:prstGeom>
                      <a:noFill/>
                    </p:spPr>
                    <p:txBody>
                      <a:bodyPr wrap="none" rtlCol="0">
                        <a:spAutoFit/>
                      </a:bodyPr>
                      <a:lstStyle/>
                      <a:p>
                        <a:r>
                          <a:rPr lang="fr-FR" sz="1200" dirty="0"/>
                          <a:t>.12</a:t>
                        </a:r>
                      </a:p>
                    </p:txBody>
                  </p:sp>
                  <p:sp>
                    <p:nvSpPr>
                      <p:cNvPr id="116" name="ZoneTexte 115">
                        <a:extLst>
                          <a:ext uri="{FF2B5EF4-FFF2-40B4-BE49-F238E27FC236}">
                            <a16:creationId xmlns:a16="http://schemas.microsoft.com/office/drawing/2014/main" id="{5476431D-EC95-40C0-8A64-FAED02BFDB15}"/>
                          </a:ext>
                        </a:extLst>
                      </p:cNvPr>
                      <p:cNvSpPr txBox="1"/>
                      <p:nvPr/>
                    </p:nvSpPr>
                    <p:spPr>
                      <a:xfrm>
                        <a:off x="4572720" y="5394866"/>
                        <a:ext cx="361042" cy="273743"/>
                      </a:xfrm>
                      <a:prstGeom prst="rect">
                        <a:avLst/>
                      </a:prstGeom>
                      <a:noFill/>
                    </p:spPr>
                    <p:txBody>
                      <a:bodyPr wrap="none" rtlCol="0">
                        <a:spAutoFit/>
                      </a:bodyPr>
                      <a:lstStyle/>
                      <a:p>
                        <a:r>
                          <a:rPr lang="fr-FR" sz="1200" dirty="0"/>
                          <a:t>.65</a:t>
                        </a:r>
                      </a:p>
                    </p:txBody>
                  </p:sp>
                  <p:sp>
                    <p:nvSpPr>
                      <p:cNvPr id="117" name="ZoneTexte 116">
                        <a:extLst>
                          <a:ext uri="{FF2B5EF4-FFF2-40B4-BE49-F238E27FC236}">
                            <a16:creationId xmlns:a16="http://schemas.microsoft.com/office/drawing/2014/main" id="{AC3CBB42-0B03-4AFD-B6B0-9C56B7D07444}"/>
                          </a:ext>
                        </a:extLst>
                      </p:cNvPr>
                      <p:cNvSpPr txBox="1"/>
                      <p:nvPr/>
                    </p:nvSpPr>
                    <p:spPr>
                      <a:xfrm>
                        <a:off x="6905831" y="5781748"/>
                        <a:ext cx="361042" cy="273743"/>
                      </a:xfrm>
                      <a:prstGeom prst="rect">
                        <a:avLst/>
                      </a:prstGeom>
                      <a:noFill/>
                    </p:spPr>
                    <p:txBody>
                      <a:bodyPr wrap="none" rtlCol="0">
                        <a:spAutoFit/>
                      </a:bodyPr>
                      <a:lstStyle/>
                      <a:p>
                        <a:r>
                          <a:rPr lang="fr-FR" sz="1200" dirty="0"/>
                          <a:t>.19</a:t>
                        </a:r>
                      </a:p>
                    </p:txBody>
                  </p:sp>
                  <p:sp>
                    <p:nvSpPr>
                      <p:cNvPr id="118" name="ZoneTexte 117">
                        <a:extLst>
                          <a:ext uri="{FF2B5EF4-FFF2-40B4-BE49-F238E27FC236}">
                            <a16:creationId xmlns:a16="http://schemas.microsoft.com/office/drawing/2014/main" id="{C807A89E-B0A1-42AC-80BB-83F4088F92EF}"/>
                          </a:ext>
                        </a:extLst>
                      </p:cNvPr>
                      <p:cNvSpPr txBox="1"/>
                      <p:nvPr/>
                    </p:nvSpPr>
                    <p:spPr>
                      <a:xfrm>
                        <a:off x="5568857" y="6284401"/>
                        <a:ext cx="361042" cy="273743"/>
                      </a:xfrm>
                      <a:prstGeom prst="rect">
                        <a:avLst/>
                      </a:prstGeom>
                      <a:noFill/>
                    </p:spPr>
                    <p:txBody>
                      <a:bodyPr wrap="none" rtlCol="0">
                        <a:spAutoFit/>
                      </a:bodyPr>
                      <a:lstStyle/>
                      <a:p>
                        <a:r>
                          <a:rPr lang="fr-FR" sz="1200" dirty="0"/>
                          <a:t>.39</a:t>
                        </a:r>
                      </a:p>
                    </p:txBody>
                  </p:sp>
                </p:grpSp>
                <p:cxnSp>
                  <p:nvCxnSpPr>
                    <p:cNvPr id="113" name="Connecteur droit avec flèche 112">
                      <a:extLst>
                        <a:ext uri="{FF2B5EF4-FFF2-40B4-BE49-F238E27FC236}">
                          <a16:creationId xmlns:a16="http://schemas.microsoft.com/office/drawing/2014/main" id="{3DD0FA1F-33D6-4D04-A0BC-119543BCBB53}"/>
                        </a:ext>
                      </a:extLst>
                    </p:cNvPr>
                    <p:cNvCxnSpPr/>
                    <p:nvPr/>
                  </p:nvCxnSpPr>
                  <p:spPr>
                    <a:xfrm>
                      <a:off x="6766980" y="6022837"/>
                      <a:ext cx="596898" cy="632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
                <p:nvSpPr>
                  <p:cNvPr id="111" name="Rectangle à coins arrondis 26">
                    <a:extLst>
                      <a:ext uri="{FF2B5EF4-FFF2-40B4-BE49-F238E27FC236}">
                        <a16:creationId xmlns:a16="http://schemas.microsoft.com/office/drawing/2014/main" id="{513DBC87-31AB-4CA6-A18A-F5B2AEFC3CC3}"/>
                      </a:ext>
                    </a:extLst>
                  </p:cNvPr>
                  <p:cNvSpPr/>
                  <p:nvPr/>
                </p:nvSpPr>
                <p:spPr>
                  <a:xfrm>
                    <a:off x="2794854" y="3648596"/>
                    <a:ext cx="1876684" cy="438463"/>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fr-FR" sz="1600" dirty="0"/>
                      <a:t>Fluence décodage</a:t>
                    </a:r>
                  </a:p>
                </p:txBody>
              </p:sp>
            </p:grpSp>
            <p:cxnSp>
              <p:nvCxnSpPr>
                <p:cNvPr id="108" name="Connecteur droit avec flèche 107">
                  <a:extLst>
                    <a:ext uri="{FF2B5EF4-FFF2-40B4-BE49-F238E27FC236}">
                      <a16:creationId xmlns:a16="http://schemas.microsoft.com/office/drawing/2014/main" id="{7067000C-9876-45BD-AA6C-4F831C81F425}"/>
                    </a:ext>
                  </a:extLst>
                </p:cNvPr>
                <p:cNvCxnSpPr>
                  <a:endCxn id="122" idx="1"/>
                </p:cNvCxnSpPr>
                <p:nvPr/>
              </p:nvCxnSpPr>
              <p:spPr>
                <a:xfrm flipV="1">
                  <a:off x="4710990" y="3855417"/>
                  <a:ext cx="685035" cy="2789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09" name="ZoneTexte 108">
                  <a:extLst>
                    <a:ext uri="{FF2B5EF4-FFF2-40B4-BE49-F238E27FC236}">
                      <a16:creationId xmlns:a16="http://schemas.microsoft.com/office/drawing/2014/main" id="{157881D3-8461-4628-BF67-4DDEAB1B08DA}"/>
                    </a:ext>
                  </a:extLst>
                </p:cNvPr>
                <p:cNvSpPr txBox="1"/>
                <p:nvPr/>
              </p:nvSpPr>
              <p:spPr>
                <a:xfrm>
                  <a:off x="4845433" y="3625394"/>
                  <a:ext cx="511140" cy="276999"/>
                </a:xfrm>
                <a:prstGeom prst="rect">
                  <a:avLst/>
                </a:prstGeom>
                <a:noFill/>
              </p:spPr>
              <p:txBody>
                <a:bodyPr wrap="square" rtlCol="0">
                  <a:spAutoFit/>
                </a:bodyPr>
                <a:lstStyle/>
                <a:p>
                  <a:r>
                    <a:rPr lang="fr-FR" sz="1200" dirty="0"/>
                    <a:t>.29</a:t>
                  </a:r>
                </a:p>
              </p:txBody>
            </p:sp>
          </p:grpSp>
          <p:sp>
            <p:nvSpPr>
              <p:cNvPr id="171" name="Rectangle 170">
                <a:extLst>
                  <a:ext uri="{FF2B5EF4-FFF2-40B4-BE49-F238E27FC236}">
                    <a16:creationId xmlns:a16="http://schemas.microsoft.com/office/drawing/2014/main" id="{4405E9F5-F41E-49B5-9577-C3558B652DFC}"/>
                  </a:ext>
                </a:extLst>
              </p:cNvPr>
              <p:cNvSpPr/>
              <p:nvPr/>
            </p:nvSpPr>
            <p:spPr>
              <a:xfrm>
                <a:off x="3186707" y="3084962"/>
                <a:ext cx="914400" cy="38660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CE1</a:t>
                </a:r>
                <a:endParaRPr lang="en-US" dirty="0"/>
              </a:p>
            </p:txBody>
          </p:sp>
        </p:grpSp>
        <p:cxnSp>
          <p:nvCxnSpPr>
            <p:cNvPr id="9" name="Connecteur droit avec flèche 8">
              <a:extLst>
                <a:ext uri="{FF2B5EF4-FFF2-40B4-BE49-F238E27FC236}">
                  <a16:creationId xmlns:a16="http://schemas.microsoft.com/office/drawing/2014/main" id="{1E9BCDAF-A071-4329-AD81-7B89D61CF7FF}"/>
                </a:ext>
              </a:extLst>
            </p:cNvPr>
            <p:cNvCxnSpPr/>
            <p:nvPr/>
          </p:nvCxnSpPr>
          <p:spPr>
            <a:xfrm>
              <a:off x="1932824" y="3510736"/>
              <a:ext cx="3821328" cy="33343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72" name="ZoneTexte 171">
              <a:extLst>
                <a:ext uri="{FF2B5EF4-FFF2-40B4-BE49-F238E27FC236}">
                  <a16:creationId xmlns:a16="http://schemas.microsoft.com/office/drawing/2014/main" id="{0B093FC6-91BB-4E2B-A5A1-E7743A858492}"/>
                </a:ext>
              </a:extLst>
            </p:cNvPr>
            <p:cNvSpPr txBox="1"/>
            <p:nvPr/>
          </p:nvSpPr>
          <p:spPr>
            <a:xfrm>
              <a:off x="4303976" y="3525482"/>
              <a:ext cx="511140" cy="276999"/>
            </a:xfrm>
            <a:prstGeom prst="rect">
              <a:avLst/>
            </a:prstGeom>
            <a:noFill/>
          </p:spPr>
          <p:txBody>
            <a:bodyPr wrap="square" rtlCol="0">
              <a:spAutoFit/>
            </a:bodyPr>
            <a:lstStyle/>
            <a:p>
              <a:r>
                <a:rPr lang="fr-FR" sz="1200" dirty="0"/>
                <a:t>.27</a:t>
              </a:r>
            </a:p>
          </p:txBody>
        </p:sp>
      </p:grpSp>
      <p:sp>
        <p:nvSpPr>
          <p:cNvPr id="103" name="ZoneTexte 102">
            <a:extLst>
              <a:ext uri="{FF2B5EF4-FFF2-40B4-BE49-F238E27FC236}">
                <a16:creationId xmlns:a16="http://schemas.microsoft.com/office/drawing/2014/main" id="{91F10F17-561F-4D6B-9EBC-74778C7079D8}"/>
              </a:ext>
            </a:extLst>
          </p:cNvPr>
          <p:cNvSpPr txBox="1"/>
          <p:nvPr/>
        </p:nvSpPr>
        <p:spPr>
          <a:xfrm>
            <a:off x="1208093" y="89091"/>
            <a:ext cx="9712443" cy="584775"/>
          </a:xfrm>
          <a:prstGeom prst="rect">
            <a:avLst/>
          </a:prstGeom>
          <a:noFill/>
        </p:spPr>
        <p:txBody>
          <a:bodyPr wrap="square">
            <a:spAutoFit/>
          </a:bodyPr>
          <a:lstStyle/>
          <a:p>
            <a:pPr marL="0" indent="0" algn="ctr">
              <a:buNone/>
            </a:pPr>
            <a:r>
              <a:rPr lang="fr-FR" sz="3200" dirty="0">
                <a:solidFill>
                  <a:srgbClr val="0070C0"/>
                </a:solidFill>
              </a:rPr>
              <a:t>Développement de la fluence du cycle 2 au cycle 3</a:t>
            </a:r>
          </a:p>
        </p:txBody>
      </p:sp>
    </p:spTree>
    <p:extLst>
      <p:ext uri="{BB962C8B-B14F-4D97-AF65-F5344CB8AC3E}">
        <p14:creationId xmlns:p14="http://schemas.microsoft.com/office/powerpoint/2010/main" val="2317576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Espace réservé du contenu 2"/>
          <p:cNvSpPr txBox="1">
            <a:spLocks/>
          </p:cNvSpPr>
          <p:nvPr/>
        </p:nvSpPr>
        <p:spPr>
          <a:xfrm>
            <a:off x="1734736" y="1390750"/>
            <a:ext cx="8503719" cy="5130528"/>
          </a:xfrm>
          <a:prstGeom prst="rect">
            <a:avLst/>
          </a:prstGeom>
        </p:spPr>
        <p:txBody>
          <a:bodyPr vert="horz" lIns="68580" tIns="34290" rIns="68580" bIns="34290" rtlCol="0">
            <a:normAutofit lnSpcReduction="10000"/>
          </a:bodyPr>
          <a:lstStyle>
            <a:lvl1pPr marL="228600" indent="-228600" algn="l" defTabSz="914400" rtl="0" eaLnBrk="1" latinLnBrk="0" hangingPunct="1">
              <a:lnSpc>
                <a:spcPct val="90000"/>
              </a:lnSpc>
              <a:spcBef>
                <a:spcPts val="1000"/>
              </a:spcBef>
              <a:buFont typeface="Wingdings 2" pitchFamily="18"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9pPr>
          </a:lstStyle>
          <a:p>
            <a:pPr marL="0" indent="0">
              <a:buNone/>
            </a:pPr>
            <a:r>
              <a:rPr lang="fr-FR" sz="2400" dirty="0"/>
              <a:t>Prosodie : au-delà du NMCLM</a:t>
            </a:r>
          </a:p>
          <a:p>
            <a:pPr marL="0" indent="0">
              <a:buNone/>
            </a:pPr>
            <a:endParaRPr lang="fr-FR" sz="2400" dirty="0"/>
          </a:p>
          <a:p>
            <a:pPr marL="0" indent="0">
              <a:buNone/>
            </a:pPr>
            <a:endParaRPr lang="fr-FR" sz="2400" dirty="0"/>
          </a:p>
          <a:p>
            <a:pPr marL="0" indent="0">
              <a:buNone/>
            </a:pPr>
            <a:endParaRPr lang="fr-FR" sz="2400" dirty="0"/>
          </a:p>
          <a:p>
            <a:pPr marL="0" indent="0">
              <a:buNone/>
            </a:pPr>
            <a:endParaRPr lang="fr-FR" sz="2400" dirty="0"/>
          </a:p>
          <a:p>
            <a:pPr marL="0" indent="0">
              <a:buNone/>
            </a:pPr>
            <a:endParaRPr lang="fr-FR" sz="2400" dirty="0"/>
          </a:p>
          <a:p>
            <a:pPr marL="0" indent="0">
              <a:buNone/>
            </a:pPr>
            <a:endParaRPr lang="fr-FR" sz="2400" dirty="0"/>
          </a:p>
          <a:p>
            <a:pPr marL="0" indent="0">
              <a:buNone/>
            </a:pPr>
            <a:endParaRPr lang="fr-FR" sz="2400" dirty="0"/>
          </a:p>
          <a:p>
            <a:pPr marL="0" indent="0">
              <a:buNone/>
            </a:pPr>
            <a:endParaRPr lang="fr-FR" sz="2400" dirty="0"/>
          </a:p>
          <a:p>
            <a:pPr marL="0" indent="0">
              <a:buNone/>
            </a:pPr>
            <a:endParaRPr lang="fr-FR" sz="2400" dirty="0"/>
          </a:p>
          <a:p>
            <a:pPr marL="0" indent="0">
              <a:buNone/>
            </a:pPr>
            <a:endParaRPr lang="fr-FR" sz="2400" dirty="0"/>
          </a:p>
          <a:p>
            <a:pPr marL="0" indent="0">
              <a:buNone/>
            </a:pPr>
            <a:r>
              <a:rPr lang="fr-FR" sz="2400" dirty="0"/>
              <a:t>Elèves de CE1</a:t>
            </a:r>
          </a:p>
        </p:txBody>
      </p:sp>
      <p:sp>
        <p:nvSpPr>
          <p:cNvPr id="4" name="ZoneTexte 3"/>
          <p:cNvSpPr txBox="1"/>
          <p:nvPr/>
        </p:nvSpPr>
        <p:spPr>
          <a:xfrm>
            <a:off x="0" y="6521278"/>
            <a:ext cx="1749774" cy="307777"/>
          </a:xfrm>
          <a:prstGeom prst="rect">
            <a:avLst/>
          </a:prstGeom>
          <a:noFill/>
        </p:spPr>
        <p:txBody>
          <a:bodyPr wrap="none" rtlCol="0">
            <a:spAutoFit/>
          </a:bodyPr>
          <a:lstStyle/>
          <a:p>
            <a:r>
              <a:rPr lang="fr-FR" sz="1400" dirty="0"/>
              <a:t>Arcand et al., (2014)</a:t>
            </a:r>
          </a:p>
        </p:txBody>
      </p:sp>
      <p:cxnSp>
        <p:nvCxnSpPr>
          <p:cNvPr id="12" name="Connecteur droit avec flèche 11"/>
          <p:cNvCxnSpPr>
            <a:stCxn id="10" idx="0"/>
            <a:endCxn id="9" idx="2"/>
          </p:cNvCxnSpPr>
          <p:nvPr/>
        </p:nvCxnSpPr>
        <p:spPr>
          <a:xfrm flipH="1" flipV="1">
            <a:off x="8483656" y="4089966"/>
            <a:ext cx="1166" cy="87952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1" name="Groupe 10"/>
          <p:cNvGrpSpPr/>
          <p:nvPr/>
        </p:nvGrpSpPr>
        <p:grpSpPr>
          <a:xfrm>
            <a:off x="2622738" y="2509560"/>
            <a:ext cx="6838400" cy="3108003"/>
            <a:chOff x="1326724" y="2420888"/>
            <a:chExt cx="6304562" cy="3108003"/>
          </a:xfrm>
          <a:solidFill>
            <a:schemeClr val="accent1">
              <a:lumMod val="75000"/>
            </a:schemeClr>
          </a:solidFill>
        </p:grpSpPr>
        <p:sp>
          <p:nvSpPr>
            <p:cNvPr id="5" name="Rectangle 4"/>
            <p:cNvSpPr/>
            <p:nvPr/>
          </p:nvSpPr>
          <p:spPr>
            <a:xfrm>
              <a:off x="3237722" y="2420888"/>
              <a:ext cx="1800200" cy="648072"/>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Pauses inadaptées</a:t>
              </a:r>
            </a:p>
          </p:txBody>
        </p:sp>
        <p:sp>
          <p:nvSpPr>
            <p:cNvPr id="6" name="Rectangle 5"/>
            <p:cNvSpPr/>
            <p:nvPr/>
          </p:nvSpPr>
          <p:spPr>
            <a:xfrm>
              <a:off x="3309731" y="4365104"/>
              <a:ext cx="1800200" cy="648072"/>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Fluence (MCLM)</a:t>
              </a:r>
            </a:p>
          </p:txBody>
        </p:sp>
        <p:sp>
          <p:nvSpPr>
            <p:cNvPr id="8" name="Rectangle 7"/>
            <p:cNvSpPr/>
            <p:nvPr/>
          </p:nvSpPr>
          <p:spPr>
            <a:xfrm>
              <a:off x="1326724" y="3429000"/>
              <a:ext cx="1800200" cy="648072"/>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Attention à la ponctuation</a:t>
              </a:r>
            </a:p>
          </p:txBody>
        </p:sp>
        <p:sp>
          <p:nvSpPr>
            <p:cNvPr id="9" name="Rectangle 8"/>
            <p:cNvSpPr/>
            <p:nvPr/>
          </p:nvSpPr>
          <p:spPr>
            <a:xfrm>
              <a:off x="5830011" y="3353222"/>
              <a:ext cx="1800200" cy="648072"/>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Compréhension</a:t>
              </a:r>
            </a:p>
          </p:txBody>
        </p:sp>
        <p:sp>
          <p:nvSpPr>
            <p:cNvPr id="10" name="Rectangle 9"/>
            <p:cNvSpPr/>
            <p:nvPr/>
          </p:nvSpPr>
          <p:spPr>
            <a:xfrm>
              <a:off x="5831086" y="4880819"/>
              <a:ext cx="1800200" cy="648072"/>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Vocabulaire</a:t>
              </a:r>
            </a:p>
          </p:txBody>
        </p:sp>
        <p:cxnSp>
          <p:nvCxnSpPr>
            <p:cNvPr id="14" name="Connecteur droit avec flèche 13"/>
            <p:cNvCxnSpPr/>
            <p:nvPr/>
          </p:nvCxnSpPr>
          <p:spPr>
            <a:xfrm>
              <a:off x="5004048" y="2708920"/>
              <a:ext cx="1152128" cy="644302"/>
            </a:xfrm>
            <a:prstGeom prst="straightConnector1">
              <a:avLst/>
            </a:prstGeom>
            <a:grpFill/>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6" name="Connecteur droit avec flèche 15"/>
            <p:cNvCxnSpPr>
              <a:stCxn id="6" idx="3"/>
            </p:cNvCxnSpPr>
            <p:nvPr/>
          </p:nvCxnSpPr>
          <p:spPr>
            <a:xfrm flipV="1">
              <a:off x="5109930" y="4001294"/>
              <a:ext cx="936104" cy="687846"/>
            </a:xfrm>
            <a:prstGeom prst="straightConnector1">
              <a:avLst/>
            </a:prstGeom>
            <a:grpFill/>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8" name="Connecteur droit avec flèche 17"/>
            <p:cNvCxnSpPr>
              <a:endCxn id="9" idx="1"/>
            </p:cNvCxnSpPr>
            <p:nvPr/>
          </p:nvCxnSpPr>
          <p:spPr>
            <a:xfrm>
              <a:off x="3126923" y="3677258"/>
              <a:ext cx="2703087" cy="0"/>
            </a:xfrm>
            <a:prstGeom prst="straightConnector1">
              <a:avLst/>
            </a:prstGeom>
            <a:grpFill/>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0" name="Connecteur droit avec flèche 19"/>
            <p:cNvCxnSpPr/>
            <p:nvPr/>
          </p:nvCxnSpPr>
          <p:spPr>
            <a:xfrm>
              <a:off x="2843808" y="4098931"/>
              <a:ext cx="432048" cy="342125"/>
            </a:xfrm>
            <a:prstGeom prst="straightConnector1">
              <a:avLst/>
            </a:prstGeom>
            <a:grpFill/>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5" name="Connecteur droit avec flèche 24"/>
            <p:cNvCxnSpPr>
              <a:endCxn id="5" idx="1"/>
            </p:cNvCxnSpPr>
            <p:nvPr/>
          </p:nvCxnSpPr>
          <p:spPr>
            <a:xfrm flipV="1">
              <a:off x="2670204" y="2744924"/>
              <a:ext cx="567519" cy="648072"/>
            </a:xfrm>
            <a:prstGeom prst="straightConnector1">
              <a:avLst/>
            </a:prstGeom>
            <a:grpFill/>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6" name="Ellipse 25"/>
            <p:cNvSpPr/>
            <p:nvPr/>
          </p:nvSpPr>
          <p:spPr>
            <a:xfrm>
              <a:off x="2644874" y="2955118"/>
              <a:ext cx="274305" cy="227683"/>
            </a:xfrm>
            <a:prstGeom prst="ellipse">
              <a:avLst/>
            </a:prstGeom>
            <a:solidFill>
              <a:schemeClr val="tx2"/>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fr-FR" sz="3600" dirty="0"/>
                <a:t>-</a:t>
              </a:r>
            </a:p>
          </p:txBody>
        </p:sp>
        <p:sp>
          <p:nvSpPr>
            <p:cNvPr id="27" name="Ellipse 26"/>
            <p:cNvSpPr/>
            <p:nvPr/>
          </p:nvSpPr>
          <p:spPr>
            <a:xfrm>
              <a:off x="2796666" y="4212008"/>
              <a:ext cx="274305" cy="227683"/>
            </a:xfrm>
            <a:prstGeom prst="ellipse">
              <a:avLst/>
            </a:prstGeom>
            <a:solidFill>
              <a:schemeClr val="tx2"/>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fr-FR" sz="3600" dirty="0"/>
                <a:t>-</a:t>
              </a:r>
            </a:p>
          </p:txBody>
        </p:sp>
        <p:sp>
          <p:nvSpPr>
            <p:cNvPr id="28" name="Ellipse 27"/>
            <p:cNvSpPr/>
            <p:nvPr/>
          </p:nvSpPr>
          <p:spPr>
            <a:xfrm>
              <a:off x="5547357" y="2797733"/>
              <a:ext cx="274305" cy="227683"/>
            </a:xfrm>
            <a:prstGeom prst="ellipse">
              <a:avLst/>
            </a:prstGeom>
            <a:solidFill>
              <a:schemeClr val="tx2"/>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fr-FR" sz="3600" dirty="0"/>
                <a:t>-</a:t>
              </a:r>
            </a:p>
          </p:txBody>
        </p:sp>
        <p:sp>
          <p:nvSpPr>
            <p:cNvPr id="29" name="Ellipse 28"/>
            <p:cNvSpPr/>
            <p:nvPr/>
          </p:nvSpPr>
          <p:spPr>
            <a:xfrm>
              <a:off x="4088535" y="3449576"/>
              <a:ext cx="339449" cy="214648"/>
            </a:xfrm>
            <a:prstGeom prst="ellipse">
              <a:avLst/>
            </a:prstGeom>
            <a:solidFill>
              <a:schemeClr val="tx2"/>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fr-FR" sz="3600" dirty="0"/>
                <a:t>+</a:t>
              </a:r>
            </a:p>
          </p:txBody>
        </p:sp>
        <p:sp>
          <p:nvSpPr>
            <p:cNvPr id="30" name="Ellipse 29"/>
            <p:cNvSpPr/>
            <p:nvPr/>
          </p:nvSpPr>
          <p:spPr>
            <a:xfrm>
              <a:off x="5226866" y="4162669"/>
              <a:ext cx="339449" cy="214648"/>
            </a:xfrm>
            <a:prstGeom prst="ellipse">
              <a:avLst/>
            </a:prstGeom>
            <a:solidFill>
              <a:schemeClr val="tx2"/>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fr-FR" sz="3600" dirty="0"/>
                <a:t>+</a:t>
              </a:r>
            </a:p>
          </p:txBody>
        </p:sp>
        <p:sp>
          <p:nvSpPr>
            <p:cNvPr id="31" name="Ellipse 30"/>
            <p:cNvSpPr/>
            <p:nvPr/>
          </p:nvSpPr>
          <p:spPr>
            <a:xfrm>
              <a:off x="6706531" y="4257780"/>
              <a:ext cx="339449" cy="214648"/>
            </a:xfrm>
            <a:prstGeom prst="ellipse">
              <a:avLst/>
            </a:prstGeom>
            <a:solidFill>
              <a:schemeClr val="tx2"/>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fr-FR" sz="3600" dirty="0"/>
                <a:t>+</a:t>
              </a:r>
            </a:p>
          </p:txBody>
        </p:sp>
      </p:grpSp>
      <p:sp>
        <p:nvSpPr>
          <p:cNvPr id="23" name="Espace réservé du contenu 2">
            <a:extLst>
              <a:ext uri="{FF2B5EF4-FFF2-40B4-BE49-F238E27FC236}">
                <a16:creationId xmlns:a16="http://schemas.microsoft.com/office/drawing/2014/main" id="{A9B5C3FF-BEA6-4026-B3FB-CCD0D8C9D01D}"/>
              </a:ext>
            </a:extLst>
          </p:cNvPr>
          <p:cNvSpPr txBox="1">
            <a:spLocks/>
          </p:cNvSpPr>
          <p:nvPr/>
        </p:nvSpPr>
        <p:spPr>
          <a:xfrm>
            <a:off x="839820" y="131603"/>
            <a:ext cx="10293553" cy="77907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Wingdings 2" pitchFamily="18"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9pPr>
          </a:lstStyle>
          <a:p>
            <a:pPr marL="0" indent="0" algn="ctr">
              <a:buNone/>
            </a:pPr>
            <a:r>
              <a:rPr lang="fr-FR" sz="3200" dirty="0">
                <a:solidFill>
                  <a:srgbClr val="0070C0"/>
                </a:solidFill>
              </a:rPr>
              <a:t>Lecture fluide en contexte et compréhension en lecture: </a:t>
            </a:r>
          </a:p>
          <a:p>
            <a:pPr marL="0" indent="0" algn="ctr">
              <a:buNone/>
            </a:pPr>
            <a:r>
              <a:rPr lang="fr-FR" sz="3200" dirty="0">
                <a:solidFill>
                  <a:srgbClr val="0070C0"/>
                </a:solidFill>
              </a:rPr>
              <a:t>La prosodie </a:t>
            </a:r>
          </a:p>
        </p:txBody>
      </p:sp>
      <p:cxnSp>
        <p:nvCxnSpPr>
          <p:cNvPr id="24" name="Connecteur droit 23">
            <a:extLst>
              <a:ext uri="{FF2B5EF4-FFF2-40B4-BE49-F238E27FC236}">
                <a16:creationId xmlns:a16="http://schemas.microsoft.com/office/drawing/2014/main" id="{EFFD9DFE-3FCB-4AF3-B945-5707952D80AF}"/>
              </a:ext>
            </a:extLst>
          </p:cNvPr>
          <p:cNvCxnSpPr/>
          <p:nvPr/>
        </p:nvCxnSpPr>
        <p:spPr>
          <a:xfrm flipV="1">
            <a:off x="228517" y="1132746"/>
            <a:ext cx="11147967" cy="48269"/>
          </a:xfrm>
          <a:prstGeom prst="line">
            <a:avLst/>
          </a:prstGeom>
          <a:ln w="19050"/>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9106825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8B1D563-2A23-4782-9CDB-61242A96C4DA}"/>
              </a:ext>
            </a:extLst>
          </p:cNvPr>
          <p:cNvSpPr>
            <a:spLocks noGrp="1"/>
          </p:cNvSpPr>
          <p:nvPr>
            <p:ph idx="1"/>
          </p:nvPr>
        </p:nvSpPr>
        <p:spPr>
          <a:xfrm>
            <a:off x="1127448" y="1628799"/>
            <a:ext cx="9865096" cy="4992291"/>
          </a:xfrm>
        </p:spPr>
        <p:txBody>
          <a:bodyPr>
            <a:normAutofit/>
          </a:bodyPr>
          <a:lstStyle/>
          <a:p>
            <a:r>
              <a:rPr lang="fr-FR" sz="2000" b="1" dirty="0"/>
              <a:t>La fluidité de lecture au cycle 3 pour les normo-lecteurs: </a:t>
            </a:r>
          </a:p>
          <a:p>
            <a:pPr marL="228600" lvl="1" indent="0">
              <a:buNone/>
            </a:pPr>
            <a:r>
              <a:rPr lang="fr-FR" sz="2000" b="1" dirty="0"/>
              <a:t>Intégration</a:t>
            </a:r>
          </a:p>
          <a:p>
            <a:pPr lvl="2"/>
            <a:r>
              <a:rPr lang="fr-FR" sz="2000" dirty="0"/>
              <a:t> des habiletés de décodage et d’identification des mots – automatismes</a:t>
            </a:r>
          </a:p>
          <a:p>
            <a:pPr lvl="2"/>
            <a:r>
              <a:rPr lang="fr-FR" sz="2000" dirty="0"/>
              <a:t>des habiletés langagières et de compréhension elles-mêmes automatisées</a:t>
            </a:r>
          </a:p>
          <a:p>
            <a:pPr marL="457200" lvl="2" indent="0">
              <a:buNone/>
            </a:pPr>
            <a:endParaRPr lang="fr-FR" sz="2000" dirty="0"/>
          </a:p>
          <a:p>
            <a:pPr marL="265113" lvl="1"/>
            <a:r>
              <a:rPr lang="fr-FR" sz="2000" b="1" dirty="0"/>
              <a:t>La prosodie: dimension essentielle du développement de la fluence au cycle 3: </a:t>
            </a:r>
          </a:p>
          <a:p>
            <a:pPr marL="493713" lvl="3"/>
            <a:r>
              <a:rPr lang="fr-FR" sz="2000" dirty="0"/>
              <a:t>expression et phrasé; lecture expressive au rythme de la parole. </a:t>
            </a:r>
            <a:endParaRPr lang="en-US" sz="2000" dirty="0"/>
          </a:p>
        </p:txBody>
      </p:sp>
      <p:sp>
        <p:nvSpPr>
          <p:cNvPr id="4" name="Espace réservé du contenu 2">
            <a:extLst>
              <a:ext uri="{FF2B5EF4-FFF2-40B4-BE49-F238E27FC236}">
                <a16:creationId xmlns:a16="http://schemas.microsoft.com/office/drawing/2014/main" id="{7DD0D319-2579-413C-A739-A6471CC4CC84}"/>
              </a:ext>
            </a:extLst>
          </p:cNvPr>
          <p:cNvSpPr txBox="1">
            <a:spLocks/>
          </p:cNvSpPr>
          <p:nvPr/>
        </p:nvSpPr>
        <p:spPr>
          <a:xfrm>
            <a:off x="839416" y="274023"/>
            <a:ext cx="10293553" cy="77907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Wingdings 2" pitchFamily="18"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9pPr>
          </a:lstStyle>
          <a:p>
            <a:pPr marL="0" indent="0" algn="ctr">
              <a:buNone/>
            </a:pPr>
            <a:r>
              <a:rPr lang="fr-FR" sz="3200" dirty="0">
                <a:solidFill>
                  <a:srgbClr val="0070C0"/>
                </a:solidFill>
              </a:rPr>
              <a:t>Lecture fluide en contexte au cycle 3</a:t>
            </a:r>
          </a:p>
        </p:txBody>
      </p:sp>
      <p:cxnSp>
        <p:nvCxnSpPr>
          <p:cNvPr id="5" name="Connecteur droit 4">
            <a:extLst>
              <a:ext uri="{FF2B5EF4-FFF2-40B4-BE49-F238E27FC236}">
                <a16:creationId xmlns:a16="http://schemas.microsoft.com/office/drawing/2014/main" id="{C3853DBE-2E16-4B37-9CDE-16A391BB032A}"/>
              </a:ext>
            </a:extLst>
          </p:cNvPr>
          <p:cNvCxnSpPr/>
          <p:nvPr/>
        </p:nvCxnSpPr>
        <p:spPr>
          <a:xfrm flipV="1">
            <a:off x="412208" y="1053102"/>
            <a:ext cx="11147967" cy="48269"/>
          </a:xfrm>
          <a:prstGeom prst="line">
            <a:avLst/>
          </a:prstGeom>
          <a:ln w="19050"/>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1856415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42767" y="2426548"/>
            <a:ext cx="10515600" cy="1069848"/>
          </a:xfrm>
        </p:spPr>
        <p:txBody>
          <a:bodyPr/>
          <a:lstStyle/>
          <a:p>
            <a:pPr algn="ctr"/>
            <a:r>
              <a:rPr lang="fr-FR" sz="3600" dirty="0">
                <a:solidFill>
                  <a:schemeClr val="tx1"/>
                </a:solidFill>
              </a:rPr>
              <a:t>Enseigner la fluence</a:t>
            </a:r>
            <a:r>
              <a:rPr lang="fr-FR" dirty="0"/>
              <a:t> </a:t>
            </a:r>
          </a:p>
        </p:txBody>
      </p:sp>
      <p:sp>
        <p:nvSpPr>
          <p:cNvPr id="3" name="Espace réservé du contenu 2"/>
          <p:cNvSpPr>
            <a:spLocks noGrp="1"/>
          </p:cNvSpPr>
          <p:nvPr>
            <p:ph idx="1"/>
          </p:nvPr>
        </p:nvSpPr>
        <p:spPr>
          <a:xfrm>
            <a:off x="2999656" y="4077072"/>
            <a:ext cx="7685481" cy="2223828"/>
          </a:xfrm>
        </p:spPr>
        <p:txBody>
          <a:bodyPr>
            <a:normAutofit/>
          </a:bodyPr>
          <a:lstStyle/>
          <a:p>
            <a:pPr marL="742950" lvl="1" indent="-285750"/>
            <a:r>
              <a:rPr lang="fr-FR" sz="2800" i="1" dirty="0"/>
              <a:t>Evaluer, Diagnostiquer </a:t>
            </a:r>
          </a:p>
          <a:p>
            <a:pPr marL="742950" lvl="1" indent="-285750"/>
            <a:r>
              <a:rPr lang="fr-FR" sz="2800" i="1" dirty="0"/>
              <a:t>Différencier</a:t>
            </a:r>
          </a:p>
        </p:txBody>
      </p:sp>
    </p:spTree>
    <p:extLst>
      <p:ext uri="{BB962C8B-B14F-4D97-AF65-F5344CB8AC3E}">
        <p14:creationId xmlns:p14="http://schemas.microsoft.com/office/powerpoint/2010/main" val="14107296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63799" y="1158375"/>
            <a:ext cx="10972800" cy="4876800"/>
          </a:xfrm>
        </p:spPr>
        <p:txBody>
          <a:bodyPr>
            <a:normAutofit/>
          </a:bodyPr>
          <a:lstStyle/>
          <a:p>
            <a:r>
              <a:rPr lang="fr-FR" sz="2000" dirty="0"/>
              <a:t>Lire et apprendre au Collège </a:t>
            </a:r>
          </a:p>
        </p:txBody>
      </p:sp>
      <p:sp>
        <p:nvSpPr>
          <p:cNvPr id="14" name="ZoneTexte 13"/>
          <p:cNvSpPr txBox="1"/>
          <p:nvPr/>
        </p:nvSpPr>
        <p:spPr>
          <a:xfrm>
            <a:off x="839416" y="6016853"/>
            <a:ext cx="4147289" cy="369332"/>
          </a:xfrm>
          <a:prstGeom prst="rect">
            <a:avLst/>
          </a:prstGeom>
          <a:noFill/>
        </p:spPr>
        <p:txBody>
          <a:bodyPr wrap="none" rtlCol="0">
            <a:spAutoFit/>
          </a:bodyPr>
          <a:lstStyle/>
          <a:p>
            <a:r>
              <a:rPr lang="fr-FR" dirty="0"/>
              <a:t>1880 élèves entrant en 6e, 21 collèges</a:t>
            </a:r>
          </a:p>
        </p:txBody>
      </p:sp>
      <p:sp>
        <p:nvSpPr>
          <p:cNvPr id="16" name="ZoneTexte 15"/>
          <p:cNvSpPr txBox="1"/>
          <p:nvPr/>
        </p:nvSpPr>
        <p:spPr>
          <a:xfrm>
            <a:off x="0" y="6588258"/>
            <a:ext cx="3984104" cy="307777"/>
          </a:xfrm>
          <a:prstGeom prst="rect">
            <a:avLst/>
          </a:prstGeom>
          <a:noFill/>
        </p:spPr>
        <p:txBody>
          <a:bodyPr wrap="none" rtlCol="0">
            <a:spAutoFit/>
          </a:bodyPr>
          <a:lstStyle/>
          <a:p>
            <a:r>
              <a:rPr lang="fr-FR" sz="1400" dirty="0"/>
              <a:t>Tual, </a:t>
            </a:r>
            <a:r>
              <a:rPr lang="fr-FR" sz="1400" dirty="0" err="1"/>
              <a:t>Bellue</a:t>
            </a:r>
            <a:r>
              <a:rPr lang="fr-FR" sz="1400" dirty="0"/>
              <a:t>, Bianco, Bressoux et Gurgand, (en cours)</a:t>
            </a:r>
          </a:p>
        </p:txBody>
      </p:sp>
      <p:pic>
        <p:nvPicPr>
          <p:cNvPr id="17" name="Image 16"/>
          <p:cNvPicPr>
            <a:picLocks noChangeAspect="1"/>
          </p:cNvPicPr>
          <p:nvPr/>
        </p:nvPicPr>
        <p:blipFill rotWithShape="1">
          <a:blip r:embed="rId2"/>
          <a:srcRect l="2479" r="-2479" b="12494"/>
          <a:stretch/>
        </p:blipFill>
        <p:spPr>
          <a:xfrm>
            <a:off x="2495600" y="1724389"/>
            <a:ext cx="8139202" cy="4158406"/>
          </a:xfrm>
          <a:prstGeom prst="rect">
            <a:avLst/>
          </a:prstGeom>
        </p:spPr>
      </p:pic>
      <p:cxnSp>
        <p:nvCxnSpPr>
          <p:cNvPr id="19" name="Connecteur droit 18"/>
          <p:cNvCxnSpPr/>
          <p:nvPr/>
        </p:nvCxnSpPr>
        <p:spPr>
          <a:xfrm>
            <a:off x="3226899" y="3386263"/>
            <a:ext cx="6962338" cy="0"/>
          </a:xfrm>
          <a:prstGeom prst="line">
            <a:avLst/>
          </a:prstGeom>
          <a:ln w="19050">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cxnSp>
        <p:nvCxnSpPr>
          <p:cNvPr id="20" name="Connecteur droit 19"/>
          <p:cNvCxnSpPr/>
          <p:nvPr/>
        </p:nvCxnSpPr>
        <p:spPr>
          <a:xfrm>
            <a:off x="3201691" y="3890319"/>
            <a:ext cx="6962338" cy="0"/>
          </a:xfrm>
          <a:prstGeom prst="line">
            <a:avLst/>
          </a:prstGeom>
          <a:ln w="19050">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cxnSp>
        <p:nvCxnSpPr>
          <p:cNvPr id="22" name="Connecteur droit 21"/>
          <p:cNvCxnSpPr/>
          <p:nvPr/>
        </p:nvCxnSpPr>
        <p:spPr>
          <a:xfrm flipV="1">
            <a:off x="7392144" y="1937765"/>
            <a:ext cx="0" cy="3485986"/>
          </a:xfrm>
          <a:prstGeom prst="line">
            <a:avLst/>
          </a:prstGeom>
          <a:ln w="19050">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cxnSp>
        <p:nvCxnSpPr>
          <p:cNvPr id="24" name="Connecteur droit 23"/>
          <p:cNvCxnSpPr/>
          <p:nvPr/>
        </p:nvCxnSpPr>
        <p:spPr>
          <a:xfrm flipV="1">
            <a:off x="6312024" y="1972635"/>
            <a:ext cx="0" cy="3485986"/>
          </a:xfrm>
          <a:prstGeom prst="line">
            <a:avLst/>
          </a:prstGeom>
          <a:ln w="19050">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
        <p:nvSpPr>
          <p:cNvPr id="18" name="Espace réservé du contenu 2">
            <a:extLst>
              <a:ext uri="{FF2B5EF4-FFF2-40B4-BE49-F238E27FC236}">
                <a16:creationId xmlns:a16="http://schemas.microsoft.com/office/drawing/2014/main" id="{27139DAD-937C-4F85-A7D5-66DD7727FF69}"/>
              </a:ext>
            </a:extLst>
          </p:cNvPr>
          <p:cNvSpPr txBox="1">
            <a:spLocks/>
          </p:cNvSpPr>
          <p:nvPr/>
        </p:nvSpPr>
        <p:spPr>
          <a:xfrm>
            <a:off x="839416" y="274023"/>
            <a:ext cx="10293553" cy="77907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Wingdings 2" pitchFamily="18"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9pPr>
          </a:lstStyle>
          <a:p>
            <a:pPr marL="0" indent="0" algn="ctr">
              <a:buNone/>
            </a:pPr>
            <a:r>
              <a:rPr lang="fr-FR" sz="3200" dirty="0">
                <a:solidFill>
                  <a:srgbClr val="0070C0"/>
                </a:solidFill>
              </a:rPr>
              <a:t>Evaluer - Diagnostiquer</a:t>
            </a:r>
          </a:p>
        </p:txBody>
      </p:sp>
      <p:cxnSp>
        <p:nvCxnSpPr>
          <p:cNvPr id="21" name="Connecteur droit 20">
            <a:extLst>
              <a:ext uri="{FF2B5EF4-FFF2-40B4-BE49-F238E27FC236}">
                <a16:creationId xmlns:a16="http://schemas.microsoft.com/office/drawing/2014/main" id="{F1C7AE78-7818-417C-9CA4-77608AE22BFE}"/>
              </a:ext>
            </a:extLst>
          </p:cNvPr>
          <p:cNvCxnSpPr/>
          <p:nvPr/>
        </p:nvCxnSpPr>
        <p:spPr>
          <a:xfrm flipV="1">
            <a:off x="609600" y="851213"/>
            <a:ext cx="11147967" cy="48269"/>
          </a:xfrm>
          <a:prstGeom prst="line">
            <a:avLst/>
          </a:prstGeom>
          <a:ln w="19050"/>
        </p:spPr>
        <p:style>
          <a:lnRef idx="1">
            <a:schemeClr val="dk1"/>
          </a:lnRef>
          <a:fillRef idx="0">
            <a:schemeClr val="dk1"/>
          </a:fillRef>
          <a:effectRef idx="0">
            <a:schemeClr val="dk1"/>
          </a:effectRef>
          <a:fontRef idx="minor">
            <a:schemeClr val="tx1"/>
          </a:fontRef>
        </p:style>
      </p:cxnSp>
      <p:cxnSp>
        <p:nvCxnSpPr>
          <p:cNvPr id="6" name="Connecteur droit 5">
            <a:extLst>
              <a:ext uri="{FF2B5EF4-FFF2-40B4-BE49-F238E27FC236}">
                <a16:creationId xmlns:a16="http://schemas.microsoft.com/office/drawing/2014/main" id="{9FB22BF6-E783-4666-A484-44852EBCDFB5}"/>
              </a:ext>
            </a:extLst>
          </p:cNvPr>
          <p:cNvCxnSpPr>
            <a:cxnSpLocks/>
          </p:cNvCxnSpPr>
          <p:nvPr/>
        </p:nvCxnSpPr>
        <p:spPr>
          <a:xfrm flipH="1">
            <a:off x="4943872" y="2308918"/>
            <a:ext cx="3798848" cy="2347239"/>
          </a:xfrm>
          <a:prstGeom prst="line">
            <a:avLst/>
          </a:prstGeom>
        </p:spPr>
        <p:style>
          <a:lnRef idx="1">
            <a:schemeClr val="dk1"/>
          </a:lnRef>
          <a:fillRef idx="0">
            <a:schemeClr val="dk1"/>
          </a:fillRef>
          <a:effectRef idx="0">
            <a:schemeClr val="dk1"/>
          </a:effectRef>
          <a:fontRef idx="minor">
            <a:schemeClr val="tx1"/>
          </a:fontRef>
        </p:style>
      </p:cxnSp>
      <p:cxnSp>
        <p:nvCxnSpPr>
          <p:cNvPr id="8" name="Connecteur droit 7">
            <a:extLst>
              <a:ext uri="{FF2B5EF4-FFF2-40B4-BE49-F238E27FC236}">
                <a16:creationId xmlns:a16="http://schemas.microsoft.com/office/drawing/2014/main" id="{4ED6A53A-AAEB-4CEF-A3E9-CC1533B89294}"/>
              </a:ext>
            </a:extLst>
          </p:cNvPr>
          <p:cNvCxnSpPr>
            <a:cxnSpLocks/>
          </p:cNvCxnSpPr>
          <p:nvPr/>
        </p:nvCxnSpPr>
        <p:spPr>
          <a:xfrm>
            <a:off x="8758351" y="2308918"/>
            <a:ext cx="1405678" cy="311508"/>
          </a:xfrm>
          <a:prstGeom prst="line">
            <a:avLst/>
          </a:prstGeom>
        </p:spPr>
        <p:style>
          <a:lnRef idx="1">
            <a:schemeClr val="dk1"/>
          </a:lnRef>
          <a:fillRef idx="0">
            <a:schemeClr val="dk1"/>
          </a:fillRef>
          <a:effectRef idx="0">
            <a:schemeClr val="dk1"/>
          </a:effectRef>
          <a:fontRef idx="minor">
            <a:schemeClr val="tx1"/>
          </a:fontRef>
        </p:style>
      </p:cxnSp>
      <p:cxnSp>
        <p:nvCxnSpPr>
          <p:cNvPr id="23" name="Connecteur droit 22">
            <a:extLst>
              <a:ext uri="{FF2B5EF4-FFF2-40B4-BE49-F238E27FC236}">
                <a16:creationId xmlns:a16="http://schemas.microsoft.com/office/drawing/2014/main" id="{A8C672CF-C03B-4BAB-8B57-E7B45D1499D7}"/>
              </a:ext>
            </a:extLst>
          </p:cNvPr>
          <p:cNvCxnSpPr>
            <a:cxnSpLocks/>
          </p:cNvCxnSpPr>
          <p:nvPr/>
        </p:nvCxnSpPr>
        <p:spPr>
          <a:xfrm>
            <a:off x="3370536" y="4688095"/>
            <a:ext cx="1501328" cy="0"/>
          </a:xfrm>
          <a:prstGeom prst="line">
            <a:avLst/>
          </a:prstGeom>
        </p:spPr>
        <p:style>
          <a:lnRef idx="1">
            <a:schemeClr val="dk1"/>
          </a:lnRef>
          <a:fillRef idx="0">
            <a:schemeClr val="dk1"/>
          </a:fillRef>
          <a:effectRef idx="0">
            <a:schemeClr val="dk1"/>
          </a:effectRef>
          <a:fontRef idx="minor">
            <a:schemeClr val="tx1"/>
          </a:fontRef>
        </p:style>
      </p:cxnSp>
      <p:sp>
        <p:nvSpPr>
          <p:cNvPr id="51" name="Rectangle 50">
            <a:extLst>
              <a:ext uri="{FF2B5EF4-FFF2-40B4-BE49-F238E27FC236}">
                <a16:creationId xmlns:a16="http://schemas.microsoft.com/office/drawing/2014/main" id="{D33FF399-8E90-4B61-A014-E363D44E2AF4}"/>
              </a:ext>
            </a:extLst>
          </p:cNvPr>
          <p:cNvSpPr/>
          <p:nvPr/>
        </p:nvSpPr>
        <p:spPr>
          <a:xfrm>
            <a:off x="8565976" y="4442781"/>
            <a:ext cx="914400" cy="584529"/>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FC</a:t>
            </a:r>
            <a:endParaRPr lang="en-US" dirty="0"/>
          </a:p>
        </p:txBody>
      </p:sp>
      <p:sp>
        <p:nvSpPr>
          <p:cNvPr id="52" name="Rectangle 51">
            <a:extLst>
              <a:ext uri="{FF2B5EF4-FFF2-40B4-BE49-F238E27FC236}">
                <a16:creationId xmlns:a16="http://schemas.microsoft.com/office/drawing/2014/main" id="{6E99C009-3FA3-4023-ACF8-C0FB968AFDA6}"/>
              </a:ext>
            </a:extLst>
          </p:cNvPr>
          <p:cNvSpPr/>
          <p:nvPr/>
        </p:nvSpPr>
        <p:spPr>
          <a:xfrm>
            <a:off x="3963599" y="2313036"/>
            <a:ext cx="914400" cy="584529"/>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FL</a:t>
            </a:r>
            <a:endParaRPr lang="en-US" dirty="0"/>
          </a:p>
        </p:txBody>
      </p:sp>
      <p:sp>
        <p:nvSpPr>
          <p:cNvPr id="53" name="Rectangle 52">
            <a:extLst>
              <a:ext uri="{FF2B5EF4-FFF2-40B4-BE49-F238E27FC236}">
                <a16:creationId xmlns:a16="http://schemas.microsoft.com/office/drawing/2014/main" id="{46F96049-C054-4220-B27C-E56D27180920}"/>
              </a:ext>
            </a:extLst>
          </p:cNvPr>
          <p:cNvSpPr/>
          <p:nvPr/>
        </p:nvSpPr>
        <p:spPr>
          <a:xfrm>
            <a:off x="3835996" y="4395830"/>
            <a:ext cx="914400" cy="584529"/>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FLC</a:t>
            </a:r>
            <a:endParaRPr lang="en-US" dirty="0"/>
          </a:p>
        </p:txBody>
      </p:sp>
      <p:sp>
        <p:nvSpPr>
          <p:cNvPr id="54" name="Rectangle 53">
            <a:extLst>
              <a:ext uri="{FF2B5EF4-FFF2-40B4-BE49-F238E27FC236}">
                <a16:creationId xmlns:a16="http://schemas.microsoft.com/office/drawing/2014/main" id="{8E89473A-5C10-48D1-81BE-DB45DF1ED09C}"/>
              </a:ext>
            </a:extLst>
          </p:cNvPr>
          <p:cNvSpPr/>
          <p:nvPr/>
        </p:nvSpPr>
        <p:spPr>
          <a:xfrm>
            <a:off x="8596604" y="2499219"/>
            <a:ext cx="914400" cy="584529"/>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BLC</a:t>
            </a:r>
            <a:endParaRPr lang="en-US" dirty="0"/>
          </a:p>
        </p:txBody>
      </p:sp>
    </p:spTree>
    <p:extLst>
      <p:ext uri="{BB962C8B-B14F-4D97-AF65-F5344CB8AC3E}">
        <p14:creationId xmlns:p14="http://schemas.microsoft.com/office/powerpoint/2010/main" val="32764320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3"/>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5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5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51"/>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51" grpId="0" animBg="1"/>
      <p:bldP spid="52" grpId="0" animBg="1"/>
      <p:bldP spid="53" grpId="0" animBg="1"/>
      <p:bldP spid="5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7EAC4508-D1A6-4C92-A149-D34DED9C1126}"/>
              </a:ext>
            </a:extLst>
          </p:cNvPr>
          <p:cNvSpPr>
            <a:spLocks noGrp="1"/>
          </p:cNvSpPr>
          <p:nvPr>
            <p:ph idx="1"/>
          </p:nvPr>
        </p:nvSpPr>
        <p:spPr/>
        <p:txBody>
          <a:bodyPr/>
          <a:lstStyle/>
          <a:p>
            <a:r>
              <a:rPr lang="fr-FR" sz="2400" dirty="0"/>
              <a:t>Qu’entend-on par fluence? </a:t>
            </a:r>
          </a:p>
          <a:p>
            <a:r>
              <a:rPr lang="fr-FR" sz="2400" dirty="0"/>
              <a:t>Fluence, langage et compréhension en lecture</a:t>
            </a:r>
          </a:p>
          <a:p>
            <a:r>
              <a:rPr lang="fr-FR" sz="2400" dirty="0"/>
              <a:t>Enseigner la fluence au cycle 3</a:t>
            </a:r>
          </a:p>
          <a:p>
            <a:endParaRPr lang="en-US" dirty="0"/>
          </a:p>
        </p:txBody>
      </p:sp>
    </p:spTree>
    <p:extLst>
      <p:ext uri="{BB962C8B-B14F-4D97-AF65-F5344CB8AC3E}">
        <p14:creationId xmlns:p14="http://schemas.microsoft.com/office/powerpoint/2010/main" val="2289236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Connecteur droit 6">
            <a:extLst>
              <a:ext uri="{FF2B5EF4-FFF2-40B4-BE49-F238E27FC236}">
                <a16:creationId xmlns:a16="http://schemas.microsoft.com/office/drawing/2014/main" id="{F36C1A1C-D76E-4FEE-A361-D91B4B2F6DE1}"/>
              </a:ext>
            </a:extLst>
          </p:cNvPr>
          <p:cNvCxnSpPr>
            <a:cxnSpLocks/>
          </p:cNvCxnSpPr>
          <p:nvPr/>
        </p:nvCxnSpPr>
        <p:spPr>
          <a:xfrm flipV="1">
            <a:off x="536698" y="849644"/>
            <a:ext cx="11118600" cy="1"/>
          </a:xfrm>
          <a:prstGeom prst="line">
            <a:avLst/>
          </a:prstGeom>
          <a:ln w="19050"/>
        </p:spPr>
        <p:style>
          <a:lnRef idx="1">
            <a:schemeClr val="dk1"/>
          </a:lnRef>
          <a:fillRef idx="0">
            <a:schemeClr val="dk1"/>
          </a:fillRef>
          <a:effectRef idx="0">
            <a:schemeClr val="dk1"/>
          </a:effectRef>
          <a:fontRef idx="minor">
            <a:schemeClr val="tx1"/>
          </a:fontRef>
        </p:style>
      </p:cxnSp>
      <p:sp>
        <p:nvSpPr>
          <p:cNvPr id="10" name="Espace réservé du contenu 2">
            <a:extLst>
              <a:ext uri="{FF2B5EF4-FFF2-40B4-BE49-F238E27FC236}">
                <a16:creationId xmlns:a16="http://schemas.microsoft.com/office/drawing/2014/main" id="{57363B42-6F80-4A9E-8A3F-ECCBAC2BC433}"/>
              </a:ext>
            </a:extLst>
          </p:cNvPr>
          <p:cNvSpPr txBox="1">
            <a:spLocks/>
          </p:cNvSpPr>
          <p:nvPr/>
        </p:nvSpPr>
        <p:spPr>
          <a:xfrm>
            <a:off x="1847528" y="1386564"/>
            <a:ext cx="9194214" cy="95678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Wingdings 2" pitchFamily="18"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9pPr>
          </a:lstStyle>
          <a:p>
            <a:pPr marL="457200" lvl="1" indent="0">
              <a:buNone/>
            </a:pPr>
            <a:r>
              <a:rPr lang="fr-FR" dirty="0"/>
              <a:t>Relation fluence (axe X) et compréhension (axe Y)</a:t>
            </a:r>
          </a:p>
        </p:txBody>
      </p:sp>
      <p:sp>
        <p:nvSpPr>
          <p:cNvPr id="27" name="ZoneTexte 26">
            <a:extLst>
              <a:ext uri="{FF2B5EF4-FFF2-40B4-BE49-F238E27FC236}">
                <a16:creationId xmlns:a16="http://schemas.microsoft.com/office/drawing/2014/main" id="{A62D3C1A-94C8-4D2B-AE48-68009323132A}"/>
              </a:ext>
            </a:extLst>
          </p:cNvPr>
          <p:cNvSpPr txBox="1"/>
          <p:nvPr/>
        </p:nvSpPr>
        <p:spPr>
          <a:xfrm>
            <a:off x="121822" y="6597352"/>
            <a:ext cx="3093857" cy="307777"/>
          </a:xfrm>
          <a:prstGeom prst="rect">
            <a:avLst/>
          </a:prstGeom>
          <a:noFill/>
        </p:spPr>
        <p:txBody>
          <a:bodyPr wrap="square" rtlCol="0">
            <a:spAutoFit/>
          </a:bodyPr>
          <a:lstStyle/>
          <a:p>
            <a:r>
              <a:rPr lang="fr-FR" sz="1400" dirty="0" err="1"/>
              <a:t>Suggate</a:t>
            </a:r>
            <a:r>
              <a:rPr lang="fr-FR" sz="1400" dirty="0"/>
              <a:t>, 2016; O’Connor, (2017)</a:t>
            </a:r>
          </a:p>
        </p:txBody>
      </p:sp>
      <p:sp>
        <p:nvSpPr>
          <p:cNvPr id="28" name="Rectangle 27">
            <a:extLst>
              <a:ext uri="{FF2B5EF4-FFF2-40B4-BE49-F238E27FC236}">
                <a16:creationId xmlns:a16="http://schemas.microsoft.com/office/drawing/2014/main" id="{E1F7E71C-0857-4EDD-899A-C90DD0ACCB8F}"/>
              </a:ext>
            </a:extLst>
          </p:cNvPr>
          <p:cNvSpPr/>
          <p:nvPr/>
        </p:nvSpPr>
        <p:spPr>
          <a:xfrm>
            <a:off x="208341" y="5648469"/>
            <a:ext cx="11775315" cy="707886"/>
          </a:xfrm>
          <a:prstGeom prst="rect">
            <a:avLst/>
          </a:prstGeom>
        </p:spPr>
        <p:txBody>
          <a:bodyPr wrap="square">
            <a:spAutoFit/>
          </a:bodyPr>
          <a:lstStyle/>
          <a:p>
            <a:pPr>
              <a:buFont typeface="Wingdings" panose="05000000000000000000" pitchFamily="2" charset="2"/>
              <a:buChar char="Ø"/>
            </a:pPr>
            <a:r>
              <a:rPr lang="fr-FR" sz="2000" dirty="0"/>
              <a:t>Les objectifs à atteindre en termes de NMCLM doivent probablement être ajustés au niveau actuel des enfants et coordonnés avec l’apprentissage  d’autres habiletés  - prosodie et compréhension</a:t>
            </a:r>
          </a:p>
        </p:txBody>
      </p:sp>
      <p:grpSp>
        <p:nvGrpSpPr>
          <p:cNvPr id="29" name="Groupe 28">
            <a:extLst>
              <a:ext uri="{FF2B5EF4-FFF2-40B4-BE49-F238E27FC236}">
                <a16:creationId xmlns:a16="http://schemas.microsoft.com/office/drawing/2014/main" id="{3A11D3E0-5188-4A85-8AEB-5C049420A72C}"/>
              </a:ext>
            </a:extLst>
          </p:cNvPr>
          <p:cNvGrpSpPr/>
          <p:nvPr/>
        </p:nvGrpSpPr>
        <p:grpSpPr>
          <a:xfrm>
            <a:off x="2063552" y="1850672"/>
            <a:ext cx="7591549" cy="3589715"/>
            <a:chOff x="2300225" y="2695393"/>
            <a:chExt cx="7591549" cy="3291389"/>
          </a:xfrm>
        </p:grpSpPr>
        <p:grpSp>
          <p:nvGrpSpPr>
            <p:cNvPr id="30" name="Groupe 29">
              <a:extLst>
                <a:ext uri="{FF2B5EF4-FFF2-40B4-BE49-F238E27FC236}">
                  <a16:creationId xmlns:a16="http://schemas.microsoft.com/office/drawing/2014/main" id="{FA0D6F87-524B-470F-90BD-8A69EE9FC284}"/>
                </a:ext>
              </a:extLst>
            </p:cNvPr>
            <p:cNvGrpSpPr/>
            <p:nvPr/>
          </p:nvGrpSpPr>
          <p:grpSpPr>
            <a:xfrm>
              <a:off x="2300225" y="2695393"/>
              <a:ext cx="7591549" cy="3291389"/>
              <a:chOff x="867580" y="2524989"/>
              <a:chExt cx="9274879" cy="4441011"/>
            </a:xfrm>
          </p:grpSpPr>
          <p:grpSp>
            <p:nvGrpSpPr>
              <p:cNvPr id="35" name="Groupe 34">
                <a:extLst>
                  <a:ext uri="{FF2B5EF4-FFF2-40B4-BE49-F238E27FC236}">
                    <a16:creationId xmlns:a16="http://schemas.microsoft.com/office/drawing/2014/main" id="{DAC07F2E-AC1B-4D5A-919C-EF0CD0FB0751}"/>
                  </a:ext>
                </a:extLst>
              </p:cNvPr>
              <p:cNvGrpSpPr/>
              <p:nvPr/>
            </p:nvGrpSpPr>
            <p:grpSpPr>
              <a:xfrm>
                <a:off x="867580" y="2524989"/>
                <a:ext cx="9274879" cy="4441011"/>
                <a:chOff x="592158" y="2776989"/>
                <a:chExt cx="9274879" cy="4441011"/>
              </a:xfrm>
            </p:grpSpPr>
            <p:grpSp>
              <p:nvGrpSpPr>
                <p:cNvPr id="40" name="Groupe 39">
                  <a:extLst>
                    <a:ext uri="{FF2B5EF4-FFF2-40B4-BE49-F238E27FC236}">
                      <a16:creationId xmlns:a16="http://schemas.microsoft.com/office/drawing/2014/main" id="{1897DC7C-B518-49FB-BC25-B6C3E1E8DA0D}"/>
                    </a:ext>
                  </a:extLst>
                </p:cNvPr>
                <p:cNvGrpSpPr/>
                <p:nvPr/>
              </p:nvGrpSpPr>
              <p:grpSpPr>
                <a:xfrm>
                  <a:off x="592158" y="3151162"/>
                  <a:ext cx="9274879" cy="4066838"/>
                  <a:chOff x="592158" y="3151162"/>
                  <a:chExt cx="9274879" cy="4066838"/>
                </a:xfrm>
              </p:grpSpPr>
              <p:grpSp>
                <p:nvGrpSpPr>
                  <p:cNvPr id="43" name="Groupe 42">
                    <a:extLst>
                      <a:ext uri="{FF2B5EF4-FFF2-40B4-BE49-F238E27FC236}">
                        <a16:creationId xmlns:a16="http://schemas.microsoft.com/office/drawing/2014/main" id="{FB21A18D-C9E0-45D0-A29F-929D22DACB5B}"/>
                      </a:ext>
                    </a:extLst>
                  </p:cNvPr>
                  <p:cNvGrpSpPr/>
                  <p:nvPr/>
                </p:nvGrpSpPr>
                <p:grpSpPr>
                  <a:xfrm>
                    <a:off x="2087084" y="3151162"/>
                    <a:ext cx="7779953" cy="4066838"/>
                    <a:chOff x="2032000" y="2801699"/>
                    <a:chExt cx="7779953" cy="4066838"/>
                  </a:xfrm>
                </p:grpSpPr>
                <p:graphicFrame>
                  <p:nvGraphicFramePr>
                    <p:cNvPr id="46" name="Graphique 45">
                      <a:extLst>
                        <a:ext uri="{FF2B5EF4-FFF2-40B4-BE49-F238E27FC236}">
                          <a16:creationId xmlns:a16="http://schemas.microsoft.com/office/drawing/2014/main" id="{6D0CE5FA-EFBF-426D-B6F9-D15B25D130C1}"/>
                        </a:ext>
                      </a:extLst>
                    </p:cNvPr>
                    <p:cNvGraphicFramePr/>
                    <p:nvPr>
                      <p:extLst>
                        <p:ext uri="{D42A27DB-BD31-4B8C-83A1-F6EECF244321}">
                          <p14:modId xmlns:p14="http://schemas.microsoft.com/office/powerpoint/2010/main" val="923239874"/>
                        </p:ext>
                      </p:extLst>
                    </p:nvPr>
                  </p:nvGraphicFramePr>
                  <p:xfrm>
                    <a:off x="2032000" y="2801699"/>
                    <a:ext cx="3312000" cy="1980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7" name="Graphique 46">
                      <a:extLst>
                        <a:ext uri="{FF2B5EF4-FFF2-40B4-BE49-F238E27FC236}">
                          <a16:creationId xmlns:a16="http://schemas.microsoft.com/office/drawing/2014/main" id="{C5EFAA81-4EEB-4FE8-B8A1-B7D322E5F8C8}"/>
                        </a:ext>
                      </a:extLst>
                    </p:cNvPr>
                    <p:cNvGraphicFramePr/>
                    <p:nvPr>
                      <p:extLst>
                        <p:ext uri="{D42A27DB-BD31-4B8C-83A1-F6EECF244321}">
                          <p14:modId xmlns:p14="http://schemas.microsoft.com/office/powerpoint/2010/main" val="3195354760"/>
                        </p:ext>
                      </p:extLst>
                    </p:nvPr>
                  </p:nvGraphicFramePr>
                  <p:xfrm>
                    <a:off x="6499953" y="2841233"/>
                    <a:ext cx="3312000" cy="19800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48" name="Graphique 47">
                      <a:extLst>
                        <a:ext uri="{FF2B5EF4-FFF2-40B4-BE49-F238E27FC236}">
                          <a16:creationId xmlns:a16="http://schemas.microsoft.com/office/drawing/2014/main" id="{93B17B18-9E6C-4924-8BD3-DB8DE3C81116}"/>
                        </a:ext>
                      </a:extLst>
                    </p:cNvPr>
                    <p:cNvGraphicFramePr/>
                    <p:nvPr>
                      <p:extLst>
                        <p:ext uri="{D42A27DB-BD31-4B8C-83A1-F6EECF244321}">
                          <p14:modId xmlns:p14="http://schemas.microsoft.com/office/powerpoint/2010/main" val="4229538577"/>
                        </p:ext>
                      </p:extLst>
                    </p:nvPr>
                  </p:nvGraphicFramePr>
                  <p:xfrm>
                    <a:off x="2032000" y="4888537"/>
                    <a:ext cx="3312000" cy="1980000"/>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49" name="Graphique 48">
                      <a:extLst>
                        <a:ext uri="{FF2B5EF4-FFF2-40B4-BE49-F238E27FC236}">
                          <a16:creationId xmlns:a16="http://schemas.microsoft.com/office/drawing/2014/main" id="{35B51927-DE05-43F3-BD7F-1D85590DD987}"/>
                        </a:ext>
                      </a:extLst>
                    </p:cNvPr>
                    <p:cNvGraphicFramePr/>
                    <p:nvPr>
                      <p:extLst>
                        <p:ext uri="{D42A27DB-BD31-4B8C-83A1-F6EECF244321}">
                          <p14:modId xmlns:p14="http://schemas.microsoft.com/office/powerpoint/2010/main" val="962639233"/>
                        </p:ext>
                      </p:extLst>
                    </p:nvPr>
                  </p:nvGraphicFramePr>
                  <p:xfrm>
                    <a:off x="6378767" y="4888537"/>
                    <a:ext cx="3312000" cy="1980000"/>
                  </p:xfrm>
                  <a:graphic>
                    <a:graphicData uri="http://schemas.openxmlformats.org/drawingml/2006/chart">
                      <c:chart xmlns:c="http://schemas.openxmlformats.org/drawingml/2006/chart" xmlns:r="http://schemas.openxmlformats.org/officeDocument/2006/relationships" r:id="rId6"/>
                    </a:graphicData>
                  </a:graphic>
                </p:graphicFrame>
              </p:grpSp>
              <p:sp>
                <p:nvSpPr>
                  <p:cNvPr id="44" name="ZoneTexte 43">
                    <a:extLst>
                      <a:ext uri="{FF2B5EF4-FFF2-40B4-BE49-F238E27FC236}">
                        <a16:creationId xmlns:a16="http://schemas.microsoft.com/office/drawing/2014/main" id="{F757E3DC-724A-40E3-A8B6-5717D74CD5B5}"/>
                      </a:ext>
                    </a:extLst>
                  </p:cNvPr>
                  <p:cNvSpPr txBox="1"/>
                  <p:nvPr/>
                </p:nvSpPr>
                <p:spPr>
                  <a:xfrm>
                    <a:off x="683046" y="3800819"/>
                    <a:ext cx="1267598" cy="876082"/>
                  </a:xfrm>
                  <a:prstGeom prst="rect">
                    <a:avLst/>
                  </a:prstGeom>
                  <a:noFill/>
                </p:spPr>
                <p:txBody>
                  <a:bodyPr wrap="none" rtlCol="0">
                    <a:spAutoFit/>
                  </a:bodyPr>
                  <a:lstStyle/>
                  <a:p>
                    <a:r>
                      <a:rPr lang="fr-FR" sz="2100" dirty="0"/>
                      <a:t>CE1</a:t>
                    </a:r>
                  </a:p>
                  <a:p>
                    <a:r>
                      <a:rPr lang="fr-FR" sz="2100" dirty="0"/>
                      <a:t>Grade 2</a:t>
                    </a:r>
                  </a:p>
                </p:txBody>
              </p:sp>
              <p:sp>
                <p:nvSpPr>
                  <p:cNvPr id="45" name="ZoneTexte 44">
                    <a:extLst>
                      <a:ext uri="{FF2B5EF4-FFF2-40B4-BE49-F238E27FC236}">
                        <a16:creationId xmlns:a16="http://schemas.microsoft.com/office/drawing/2014/main" id="{ACECECF6-0837-475D-A924-3BC4A9CE76E9}"/>
                      </a:ext>
                    </a:extLst>
                  </p:cNvPr>
                  <p:cNvSpPr txBox="1"/>
                  <p:nvPr/>
                </p:nvSpPr>
                <p:spPr>
                  <a:xfrm>
                    <a:off x="592158" y="5863335"/>
                    <a:ext cx="1267598" cy="876082"/>
                  </a:xfrm>
                  <a:prstGeom prst="rect">
                    <a:avLst/>
                  </a:prstGeom>
                  <a:noFill/>
                </p:spPr>
                <p:txBody>
                  <a:bodyPr wrap="none" rtlCol="0">
                    <a:spAutoFit/>
                  </a:bodyPr>
                  <a:lstStyle/>
                  <a:p>
                    <a:r>
                      <a:rPr lang="fr-FR" sz="2100" dirty="0"/>
                      <a:t>CM1</a:t>
                    </a:r>
                  </a:p>
                  <a:p>
                    <a:r>
                      <a:rPr lang="fr-FR" sz="2100" dirty="0"/>
                      <a:t>Grade 4</a:t>
                    </a:r>
                  </a:p>
                </p:txBody>
              </p:sp>
            </p:grpSp>
            <p:sp>
              <p:nvSpPr>
                <p:cNvPr id="41" name="ZoneTexte 40">
                  <a:extLst>
                    <a:ext uri="{FF2B5EF4-FFF2-40B4-BE49-F238E27FC236}">
                      <a16:creationId xmlns:a16="http://schemas.microsoft.com/office/drawing/2014/main" id="{258BE93C-D330-4431-93EE-DC521FF27BF3}"/>
                    </a:ext>
                  </a:extLst>
                </p:cNvPr>
                <p:cNvSpPr txBox="1"/>
                <p:nvPr/>
              </p:nvSpPr>
              <p:spPr>
                <a:xfrm>
                  <a:off x="2633030" y="2781830"/>
                  <a:ext cx="2853369" cy="383285"/>
                </a:xfrm>
                <a:prstGeom prst="rect">
                  <a:avLst/>
                </a:prstGeom>
                <a:noFill/>
              </p:spPr>
              <p:txBody>
                <a:bodyPr wrap="square" rtlCol="0">
                  <a:spAutoFit/>
                </a:bodyPr>
                <a:lstStyle/>
                <a:p>
                  <a:r>
                    <a:rPr lang="fr-FR" sz="1500" dirty="0"/>
                    <a:t>Lecteurs faibles</a:t>
                  </a:r>
                </a:p>
              </p:txBody>
            </p:sp>
            <p:sp>
              <p:nvSpPr>
                <p:cNvPr id="42" name="ZoneTexte 41">
                  <a:extLst>
                    <a:ext uri="{FF2B5EF4-FFF2-40B4-BE49-F238E27FC236}">
                      <a16:creationId xmlns:a16="http://schemas.microsoft.com/office/drawing/2014/main" id="{71D82690-0B74-43A5-9709-9056EC130E73}"/>
                    </a:ext>
                  </a:extLst>
                </p:cNvPr>
                <p:cNvSpPr txBox="1"/>
                <p:nvPr/>
              </p:nvSpPr>
              <p:spPr>
                <a:xfrm>
                  <a:off x="7013668" y="2776989"/>
                  <a:ext cx="2853369" cy="383285"/>
                </a:xfrm>
                <a:prstGeom prst="rect">
                  <a:avLst/>
                </a:prstGeom>
                <a:noFill/>
              </p:spPr>
              <p:txBody>
                <a:bodyPr wrap="square" rtlCol="0">
                  <a:spAutoFit/>
                </a:bodyPr>
                <a:lstStyle/>
                <a:p>
                  <a:r>
                    <a:rPr lang="fr-FR" sz="1500" dirty="0"/>
                    <a:t>Normo -lecteurs </a:t>
                  </a:r>
                </a:p>
              </p:txBody>
            </p:sp>
          </p:grpSp>
          <p:cxnSp>
            <p:nvCxnSpPr>
              <p:cNvPr id="36" name="Connecteur droit 35">
                <a:extLst>
                  <a:ext uri="{FF2B5EF4-FFF2-40B4-BE49-F238E27FC236}">
                    <a16:creationId xmlns:a16="http://schemas.microsoft.com/office/drawing/2014/main" id="{0AAA4E6E-D50A-41AE-A125-67A8B9C17B0F}"/>
                  </a:ext>
                </a:extLst>
              </p:cNvPr>
              <p:cNvCxnSpPr/>
              <p:nvPr/>
            </p:nvCxnSpPr>
            <p:spPr>
              <a:xfrm>
                <a:off x="2679955" y="3561005"/>
                <a:ext cx="2677099" cy="0"/>
              </a:xfrm>
              <a:prstGeom prst="line">
                <a:avLst/>
              </a:prstGeom>
              <a:ln>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37" name="Connecteur droit 36">
                <a:extLst>
                  <a:ext uri="{FF2B5EF4-FFF2-40B4-BE49-F238E27FC236}">
                    <a16:creationId xmlns:a16="http://schemas.microsoft.com/office/drawing/2014/main" id="{8E0199B7-111C-46DE-A918-9A94A0F053DD}"/>
                  </a:ext>
                </a:extLst>
              </p:cNvPr>
              <p:cNvCxnSpPr/>
              <p:nvPr/>
            </p:nvCxnSpPr>
            <p:spPr>
              <a:xfrm flipV="1">
                <a:off x="2690349" y="5611335"/>
                <a:ext cx="2817461" cy="11017"/>
              </a:xfrm>
              <a:prstGeom prst="line">
                <a:avLst/>
              </a:prstGeom>
              <a:ln>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38" name="Connecteur droit 37">
                <a:extLst>
                  <a:ext uri="{FF2B5EF4-FFF2-40B4-BE49-F238E27FC236}">
                    <a16:creationId xmlns:a16="http://schemas.microsoft.com/office/drawing/2014/main" id="{BEAC5764-3C9C-4195-ABB4-E3DC28E45945}"/>
                  </a:ext>
                </a:extLst>
              </p:cNvPr>
              <p:cNvCxnSpPr/>
              <p:nvPr/>
            </p:nvCxnSpPr>
            <p:spPr>
              <a:xfrm flipV="1">
                <a:off x="7045637" y="5319330"/>
                <a:ext cx="2817461" cy="11017"/>
              </a:xfrm>
              <a:prstGeom prst="line">
                <a:avLst/>
              </a:prstGeom>
              <a:ln>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39" name="Connecteur droit 38">
                <a:extLst>
                  <a:ext uri="{FF2B5EF4-FFF2-40B4-BE49-F238E27FC236}">
                    <a16:creationId xmlns:a16="http://schemas.microsoft.com/office/drawing/2014/main" id="{7A1C49F6-F9CD-4909-A5D2-9C4972D124FB}"/>
                  </a:ext>
                </a:extLst>
              </p:cNvPr>
              <p:cNvCxnSpPr/>
              <p:nvPr/>
            </p:nvCxnSpPr>
            <p:spPr>
              <a:xfrm>
                <a:off x="7185999" y="3525680"/>
                <a:ext cx="2677099" cy="0"/>
              </a:xfrm>
              <a:prstGeom prst="line">
                <a:avLst/>
              </a:prstGeom>
            </p:spPr>
            <p:style>
              <a:lnRef idx="1">
                <a:schemeClr val="accent5"/>
              </a:lnRef>
              <a:fillRef idx="0">
                <a:schemeClr val="accent5"/>
              </a:fillRef>
              <a:effectRef idx="0">
                <a:schemeClr val="accent5"/>
              </a:effectRef>
              <a:fontRef idx="minor">
                <a:schemeClr val="tx1"/>
              </a:fontRef>
            </p:style>
          </p:cxnSp>
        </p:grpSp>
        <p:cxnSp>
          <p:nvCxnSpPr>
            <p:cNvPr id="31" name="Connecteur droit 30">
              <a:extLst>
                <a:ext uri="{FF2B5EF4-FFF2-40B4-BE49-F238E27FC236}">
                  <a16:creationId xmlns:a16="http://schemas.microsoft.com/office/drawing/2014/main" id="{64462D3A-7761-405D-B611-C467EDA6B028}"/>
                </a:ext>
              </a:extLst>
            </p:cNvPr>
            <p:cNvCxnSpPr/>
            <p:nvPr/>
          </p:nvCxnSpPr>
          <p:spPr>
            <a:xfrm flipV="1">
              <a:off x="4197372" y="3819367"/>
              <a:ext cx="549575" cy="14837"/>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2" name="Connecteur droit 31">
              <a:extLst>
                <a:ext uri="{FF2B5EF4-FFF2-40B4-BE49-F238E27FC236}">
                  <a16:creationId xmlns:a16="http://schemas.microsoft.com/office/drawing/2014/main" id="{4E0FA03A-94EF-42BC-8BFF-1CFF4AAB432C}"/>
                </a:ext>
              </a:extLst>
            </p:cNvPr>
            <p:cNvCxnSpPr/>
            <p:nvPr/>
          </p:nvCxnSpPr>
          <p:spPr>
            <a:xfrm>
              <a:off x="8248538" y="3855748"/>
              <a:ext cx="548544" cy="3525"/>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3" name="Connecteur droit 32">
              <a:extLst>
                <a:ext uri="{FF2B5EF4-FFF2-40B4-BE49-F238E27FC236}">
                  <a16:creationId xmlns:a16="http://schemas.microsoft.com/office/drawing/2014/main" id="{9D3AB11B-7DA0-4174-ABC0-7FD46DC7E140}"/>
                </a:ext>
              </a:extLst>
            </p:cNvPr>
            <p:cNvCxnSpPr>
              <a:cxnSpLocks/>
            </p:cNvCxnSpPr>
            <p:nvPr/>
          </p:nvCxnSpPr>
          <p:spPr>
            <a:xfrm>
              <a:off x="4658848" y="5338539"/>
              <a:ext cx="233665" cy="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4" name="Connecteur droit 33">
              <a:extLst>
                <a:ext uri="{FF2B5EF4-FFF2-40B4-BE49-F238E27FC236}">
                  <a16:creationId xmlns:a16="http://schemas.microsoft.com/office/drawing/2014/main" id="{5622248E-384E-436E-BCA0-8C9E20CC2D2C}"/>
                </a:ext>
              </a:extLst>
            </p:cNvPr>
            <p:cNvCxnSpPr/>
            <p:nvPr/>
          </p:nvCxnSpPr>
          <p:spPr>
            <a:xfrm>
              <a:off x="8797082" y="5335518"/>
              <a:ext cx="304727" cy="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50" name="Espace réservé du contenu 2">
            <a:extLst>
              <a:ext uri="{FF2B5EF4-FFF2-40B4-BE49-F238E27FC236}">
                <a16:creationId xmlns:a16="http://schemas.microsoft.com/office/drawing/2014/main" id="{5B0D0786-7986-46B9-A385-F28625829642}"/>
              </a:ext>
            </a:extLst>
          </p:cNvPr>
          <p:cNvSpPr txBox="1">
            <a:spLocks/>
          </p:cNvSpPr>
          <p:nvPr/>
        </p:nvSpPr>
        <p:spPr>
          <a:xfrm>
            <a:off x="839416" y="274023"/>
            <a:ext cx="10293553" cy="77907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Wingdings 2" pitchFamily="18"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9pPr>
          </a:lstStyle>
          <a:p>
            <a:pPr marL="0" indent="0" algn="ctr">
              <a:buNone/>
            </a:pPr>
            <a:r>
              <a:rPr lang="fr-FR" sz="3200" dirty="0">
                <a:solidFill>
                  <a:srgbClr val="0070C0"/>
                </a:solidFill>
              </a:rPr>
              <a:t>Evaluer - Diagnostiquer</a:t>
            </a:r>
          </a:p>
        </p:txBody>
      </p:sp>
    </p:spTree>
    <p:extLst>
      <p:ext uri="{BB962C8B-B14F-4D97-AF65-F5344CB8AC3E}">
        <p14:creationId xmlns:p14="http://schemas.microsoft.com/office/powerpoint/2010/main" val="27327944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28"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contenu 2">
            <a:extLst>
              <a:ext uri="{FF2B5EF4-FFF2-40B4-BE49-F238E27FC236}">
                <a16:creationId xmlns:a16="http://schemas.microsoft.com/office/drawing/2014/main" id="{9FC64364-4FCB-46AA-9CAF-B956DD217ADB}"/>
              </a:ext>
            </a:extLst>
          </p:cNvPr>
          <p:cNvSpPr txBox="1">
            <a:spLocks/>
          </p:cNvSpPr>
          <p:nvPr/>
        </p:nvSpPr>
        <p:spPr>
          <a:xfrm>
            <a:off x="828112" y="63650"/>
            <a:ext cx="10293553" cy="77907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Wingdings 2" pitchFamily="18"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9pPr>
          </a:lstStyle>
          <a:p>
            <a:pPr marL="0" indent="0" algn="ctr">
              <a:buNone/>
            </a:pPr>
            <a:r>
              <a:rPr lang="fr-FR" sz="3200" dirty="0">
                <a:solidFill>
                  <a:srgbClr val="0070C0"/>
                </a:solidFill>
              </a:rPr>
              <a:t>Enseigner </a:t>
            </a:r>
          </a:p>
          <a:p>
            <a:pPr marL="0" indent="0" algn="ctr">
              <a:buNone/>
            </a:pPr>
            <a:endParaRPr lang="fr-FR" sz="3200" dirty="0">
              <a:solidFill>
                <a:srgbClr val="0070C0"/>
              </a:solidFill>
            </a:endParaRPr>
          </a:p>
        </p:txBody>
      </p:sp>
      <p:cxnSp>
        <p:nvCxnSpPr>
          <p:cNvPr id="7" name="Connecteur droit 6">
            <a:extLst>
              <a:ext uri="{FF2B5EF4-FFF2-40B4-BE49-F238E27FC236}">
                <a16:creationId xmlns:a16="http://schemas.microsoft.com/office/drawing/2014/main" id="{F36C1A1C-D76E-4FEE-A361-D91B4B2F6DE1}"/>
              </a:ext>
            </a:extLst>
          </p:cNvPr>
          <p:cNvCxnSpPr>
            <a:cxnSpLocks/>
          </p:cNvCxnSpPr>
          <p:nvPr/>
        </p:nvCxnSpPr>
        <p:spPr>
          <a:xfrm>
            <a:off x="407368" y="692696"/>
            <a:ext cx="11141503" cy="1"/>
          </a:xfrm>
          <a:prstGeom prst="line">
            <a:avLst/>
          </a:prstGeom>
          <a:ln w="19050"/>
        </p:spPr>
        <p:style>
          <a:lnRef idx="1">
            <a:schemeClr val="dk1"/>
          </a:lnRef>
          <a:fillRef idx="0">
            <a:schemeClr val="dk1"/>
          </a:fillRef>
          <a:effectRef idx="0">
            <a:schemeClr val="dk1"/>
          </a:effectRef>
          <a:fontRef idx="minor">
            <a:schemeClr val="tx1"/>
          </a:fontRef>
        </p:style>
      </p:cxnSp>
      <p:sp>
        <p:nvSpPr>
          <p:cNvPr id="9" name="Espace réservé du contenu 8">
            <a:extLst>
              <a:ext uri="{FF2B5EF4-FFF2-40B4-BE49-F238E27FC236}">
                <a16:creationId xmlns:a16="http://schemas.microsoft.com/office/drawing/2014/main" id="{772C643E-F80A-42B4-9646-000A6DDA263C}"/>
              </a:ext>
            </a:extLst>
          </p:cNvPr>
          <p:cNvSpPr>
            <a:spLocks noGrp="1"/>
          </p:cNvSpPr>
          <p:nvPr>
            <p:ph idx="1"/>
          </p:nvPr>
        </p:nvSpPr>
        <p:spPr>
          <a:xfrm>
            <a:off x="139845" y="893075"/>
            <a:ext cx="11912310" cy="5951620"/>
          </a:xfrm>
        </p:spPr>
        <p:txBody>
          <a:bodyPr>
            <a:normAutofit lnSpcReduction="10000"/>
          </a:bodyPr>
          <a:lstStyle/>
          <a:p>
            <a:pPr marL="0" indent="0">
              <a:buNone/>
            </a:pPr>
            <a:endParaRPr lang="fr-FR" dirty="0"/>
          </a:p>
          <a:p>
            <a:pPr marL="0" indent="0">
              <a:buNone/>
            </a:pPr>
            <a:r>
              <a:rPr lang="fr-FR" sz="2000" dirty="0">
                <a:solidFill>
                  <a:srgbClr val="0070C0"/>
                </a:solidFill>
              </a:rPr>
              <a:t>Améliorer le NMLCM pour améliorer la compréhension en lecture ? </a:t>
            </a:r>
          </a:p>
          <a:p>
            <a:pPr marL="0" indent="0">
              <a:buNone/>
            </a:pPr>
            <a:r>
              <a:rPr lang="fr-FR" sz="2000" dirty="0"/>
              <a:t>Effets positifs et significatifs, d'amplitude modérée (20% d'un écart-type) à moyenne (50% d'un écart-type) avec un transfert sur les habiletés voisines mais qui tendent a décroître avec le temps.</a:t>
            </a:r>
          </a:p>
          <a:p>
            <a:pPr marL="0" indent="0">
              <a:buNone/>
            </a:pPr>
            <a:r>
              <a:rPr lang="fr-FR" sz="2000" dirty="0"/>
              <a:t>Les entraînements à la fluence – NMLCM – ont été conçus pour les élèves en difficulté – voire en grande difficulté</a:t>
            </a:r>
          </a:p>
          <a:p>
            <a:endParaRPr lang="fr-FR" sz="2000" dirty="0"/>
          </a:p>
          <a:p>
            <a:pPr marL="0" indent="0">
              <a:buNone/>
            </a:pPr>
            <a:r>
              <a:rPr lang="fr-FR" sz="2000" dirty="0">
                <a:solidFill>
                  <a:srgbClr val="0070C0"/>
                </a:solidFill>
              </a:rPr>
              <a:t>Améliorer le NMLCM pour améliorer la compréhension en lecture ? </a:t>
            </a:r>
          </a:p>
          <a:p>
            <a:pPr marL="1160463"/>
            <a:r>
              <a:rPr lang="fr-FR" sz="2000" dirty="0"/>
              <a:t>Oui, mais tous n’en n’ont pas besoin. </a:t>
            </a:r>
          </a:p>
          <a:p>
            <a:pPr marL="1160463"/>
            <a:r>
              <a:rPr lang="fr-FR" sz="2000" dirty="0"/>
              <a:t>Certains ont besoin d’apprendre à ralentir pour mieux comprendre </a:t>
            </a:r>
          </a:p>
          <a:p>
            <a:pPr marL="1160463"/>
            <a:r>
              <a:rPr lang="fr-FR" sz="2000" dirty="0"/>
              <a:t>Envisager la fluence sur le seul angle du NMCLM comporte un risque quant à la conception de la lecture pour les enseignants comme pour les élèves: </a:t>
            </a:r>
          </a:p>
          <a:p>
            <a:pPr marL="3587750" lvl="8" indent="0">
              <a:buNone/>
            </a:pPr>
            <a:r>
              <a:rPr lang="fr-FR" sz="2000" b="1" dirty="0"/>
              <a:t>Lire = décoder vite.    </a:t>
            </a:r>
            <a:endParaRPr lang="en-US" sz="2000" b="1" dirty="0"/>
          </a:p>
          <a:p>
            <a:endParaRPr lang="fr-FR" sz="2000" dirty="0"/>
          </a:p>
          <a:p>
            <a:pPr marL="0" indent="0">
              <a:buNone/>
            </a:pPr>
            <a:r>
              <a:rPr lang="fr-FR" sz="2400" b="1" dirty="0">
                <a:solidFill>
                  <a:srgbClr val="0070C0"/>
                </a:solidFill>
              </a:rPr>
              <a:t>Objectif du cycle 3: devenir un lecteur expressif - phrasé et intonation adaptés</a:t>
            </a:r>
          </a:p>
          <a:p>
            <a:pPr marL="0" indent="0">
              <a:buNone/>
            </a:pPr>
            <a:endParaRPr lang="fr-FR" sz="2000" b="1" dirty="0">
              <a:solidFill>
                <a:srgbClr val="0070C0"/>
              </a:solidFill>
            </a:endParaRPr>
          </a:p>
        </p:txBody>
      </p:sp>
    </p:spTree>
    <p:extLst>
      <p:ext uri="{BB962C8B-B14F-4D97-AF65-F5344CB8AC3E}">
        <p14:creationId xmlns:p14="http://schemas.microsoft.com/office/powerpoint/2010/main" val="16153599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Espace réservé du contenu 4">
            <a:extLst>
              <a:ext uri="{FF2B5EF4-FFF2-40B4-BE49-F238E27FC236}">
                <a16:creationId xmlns:a16="http://schemas.microsoft.com/office/drawing/2014/main" id="{66C296FB-9111-46D9-AC35-5B1C08D163FC}"/>
              </a:ext>
            </a:extLst>
          </p:cNvPr>
          <p:cNvPicPr>
            <a:picLocks noGrp="1" noChangeAspect="1"/>
          </p:cNvPicPr>
          <p:nvPr>
            <p:ph idx="1"/>
          </p:nvPr>
        </p:nvPicPr>
        <p:blipFill rotWithShape="1">
          <a:blip r:embed="rId2"/>
          <a:srcRect b="25000"/>
          <a:stretch/>
        </p:blipFill>
        <p:spPr>
          <a:xfrm>
            <a:off x="513584" y="1599062"/>
            <a:ext cx="10945216" cy="4755508"/>
          </a:xfrm>
          <a:prstGeom prst="rect">
            <a:avLst/>
          </a:prstGeom>
        </p:spPr>
      </p:pic>
      <p:sp>
        <p:nvSpPr>
          <p:cNvPr id="4" name="ZoneTexte 3">
            <a:extLst>
              <a:ext uri="{FF2B5EF4-FFF2-40B4-BE49-F238E27FC236}">
                <a16:creationId xmlns:a16="http://schemas.microsoft.com/office/drawing/2014/main" id="{75A63A56-1F06-4521-8E58-EF9A1D0FDE9B}"/>
              </a:ext>
            </a:extLst>
          </p:cNvPr>
          <p:cNvSpPr txBox="1"/>
          <p:nvPr/>
        </p:nvSpPr>
        <p:spPr>
          <a:xfrm>
            <a:off x="0" y="6556669"/>
            <a:ext cx="2470933" cy="338554"/>
          </a:xfrm>
          <a:prstGeom prst="rect">
            <a:avLst/>
          </a:prstGeom>
          <a:noFill/>
        </p:spPr>
        <p:txBody>
          <a:bodyPr wrap="none" rtlCol="0">
            <a:spAutoFit/>
          </a:bodyPr>
          <a:lstStyle/>
          <a:p>
            <a:r>
              <a:rPr lang="fr-FR" sz="1600" dirty="0" err="1"/>
              <a:t>Godde</a:t>
            </a:r>
            <a:r>
              <a:rPr lang="fr-FR" sz="1600" dirty="0"/>
              <a:t>, Bosse &amp; Bailly, 2020</a:t>
            </a:r>
            <a:endParaRPr lang="en-US" sz="1600" dirty="0"/>
          </a:p>
        </p:txBody>
      </p:sp>
      <p:sp>
        <p:nvSpPr>
          <p:cNvPr id="6" name="ZoneTexte 5">
            <a:extLst>
              <a:ext uri="{FF2B5EF4-FFF2-40B4-BE49-F238E27FC236}">
                <a16:creationId xmlns:a16="http://schemas.microsoft.com/office/drawing/2014/main" id="{370A0359-EC82-4E78-942F-F218165CA0D3}"/>
              </a:ext>
            </a:extLst>
          </p:cNvPr>
          <p:cNvSpPr txBox="1"/>
          <p:nvPr/>
        </p:nvSpPr>
        <p:spPr>
          <a:xfrm>
            <a:off x="305785" y="1099966"/>
            <a:ext cx="11451782" cy="400110"/>
          </a:xfrm>
          <a:prstGeom prst="rect">
            <a:avLst/>
          </a:prstGeom>
          <a:noFill/>
        </p:spPr>
        <p:txBody>
          <a:bodyPr wrap="square" rtlCol="0">
            <a:spAutoFit/>
          </a:bodyPr>
          <a:lstStyle/>
          <a:p>
            <a:pPr algn="ctr"/>
            <a:r>
              <a:rPr lang="fr-FR" sz="2000" dirty="0"/>
              <a:t>Echelle multi-dimensionnelle de fluence (EMDF) – adaptation pour le français de l’échelle de </a:t>
            </a:r>
            <a:r>
              <a:rPr lang="fr-FR" sz="2000" dirty="0" err="1"/>
              <a:t>Rasinski</a:t>
            </a:r>
            <a:r>
              <a:rPr lang="fr-FR" sz="2000" dirty="0"/>
              <a:t> (2004) </a:t>
            </a:r>
            <a:endParaRPr lang="en-US" sz="2000" dirty="0"/>
          </a:p>
        </p:txBody>
      </p:sp>
      <p:sp>
        <p:nvSpPr>
          <p:cNvPr id="7" name="Espace réservé du contenu 2">
            <a:extLst>
              <a:ext uri="{FF2B5EF4-FFF2-40B4-BE49-F238E27FC236}">
                <a16:creationId xmlns:a16="http://schemas.microsoft.com/office/drawing/2014/main" id="{0E42E3B7-AC59-41F6-B86A-F7B9AD9442AC}"/>
              </a:ext>
            </a:extLst>
          </p:cNvPr>
          <p:cNvSpPr txBox="1">
            <a:spLocks/>
          </p:cNvSpPr>
          <p:nvPr/>
        </p:nvSpPr>
        <p:spPr>
          <a:xfrm>
            <a:off x="839416" y="274023"/>
            <a:ext cx="10293553" cy="77907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Wingdings 2" pitchFamily="18"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9pPr>
          </a:lstStyle>
          <a:p>
            <a:pPr marL="0" indent="0" algn="ctr">
              <a:buNone/>
            </a:pPr>
            <a:r>
              <a:rPr lang="fr-FR" sz="3200" dirty="0">
                <a:solidFill>
                  <a:srgbClr val="0070C0"/>
                </a:solidFill>
              </a:rPr>
              <a:t>Evaluer – Diagnostiquer pour Enseigner la fluence au cycle 3</a:t>
            </a:r>
          </a:p>
        </p:txBody>
      </p:sp>
      <p:cxnSp>
        <p:nvCxnSpPr>
          <p:cNvPr id="8" name="Connecteur droit 7">
            <a:extLst>
              <a:ext uri="{FF2B5EF4-FFF2-40B4-BE49-F238E27FC236}">
                <a16:creationId xmlns:a16="http://schemas.microsoft.com/office/drawing/2014/main" id="{84BEA5BB-97BC-4E46-96AD-2BD22385342D}"/>
              </a:ext>
            </a:extLst>
          </p:cNvPr>
          <p:cNvCxnSpPr>
            <a:cxnSpLocks/>
          </p:cNvCxnSpPr>
          <p:nvPr/>
        </p:nvCxnSpPr>
        <p:spPr>
          <a:xfrm flipV="1">
            <a:off x="596630" y="847150"/>
            <a:ext cx="11160937" cy="1"/>
          </a:xfrm>
          <a:prstGeom prst="line">
            <a:avLst/>
          </a:prstGeom>
          <a:ln w="19050"/>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85750276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3">
            <a:extLst>
              <a:ext uri="{FF2B5EF4-FFF2-40B4-BE49-F238E27FC236}">
                <a16:creationId xmlns:a16="http://schemas.microsoft.com/office/drawing/2014/main" id="{DCEB37F3-A9F5-4CCF-B310-08CE0EE385AF}"/>
              </a:ext>
            </a:extLst>
          </p:cNvPr>
          <p:cNvGraphicFramePr>
            <a:graphicFrameLocks noGrp="1"/>
          </p:cNvGraphicFramePr>
          <p:nvPr>
            <p:ph idx="1"/>
            <p:extLst>
              <p:ext uri="{D42A27DB-BD31-4B8C-83A1-F6EECF244321}">
                <p14:modId xmlns:p14="http://schemas.microsoft.com/office/powerpoint/2010/main" val="3026005772"/>
              </p:ext>
            </p:extLst>
          </p:nvPr>
        </p:nvGraphicFramePr>
        <p:xfrm>
          <a:off x="191344" y="1268760"/>
          <a:ext cx="11809312" cy="4851400"/>
        </p:xfrm>
        <a:graphic>
          <a:graphicData uri="http://schemas.openxmlformats.org/drawingml/2006/table">
            <a:tbl>
              <a:tblPr firstRow="1" bandRow="1">
                <a:tableStyleId>{9DCAF9ED-07DC-4A11-8D7F-57B35C25682E}</a:tableStyleId>
              </a:tblPr>
              <a:tblGrid>
                <a:gridCol w="1582451">
                  <a:extLst>
                    <a:ext uri="{9D8B030D-6E8A-4147-A177-3AD203B41FA5}">
                      <a16:colId xmlns:a16="http://schemas.microsoft.com/office/drawing/2014/main" val="666742283"/>
                    </a:ext>
                  </a:extLst>
                </a:gridCol>
                <a:gridCol w="1749025">
                  <a:extLst>
                    <a:ext uri="{9D8B030D-6E8A-4147-A177-3AD203B41FA5}">
                      <a16:colId xmlns:a16="http://schemas.microsoft.com/office/drawing/2014/main" val="2567116531"/>
                    </a:ext>
                  </a:extLst>
                </a:gridCol>
                <a:gridCol w="1749025">
                  <a:extLst>
                    <a:ext uri="{9D8B030D-6E8A-4147-A177-3AD203B41FA5}">
                      <a16:colId xmlns:a16="http://schemas.microsoft.com/office/drawing/2014/main" val="3937916667"/>
                    </a:ext>
                  </a:extLst>
                </a:gridCol>
                <a:gridCol w="1749025">
                  <a:extLst>
                    <a:ext uri="{9D8B030D-6E8A-4147-A177-3AD203B41FA5}">
                      <a16:colId xmlns:a16="http://schemas.microsoft.com/office/drawing/2014/main" val="2925357625"/>
                    </a:ext>
                  </a:extLst>
                </a:gridCol>
                <a:gridCol w="1898512">
                  <a:extLst>
                    <a:ext uri="{9D8B030D-6E8A-4147-A177-3AD203B41FA5}">
                      <a16:colId xmlns:a16="http://schemas.microsoft.com/office/drawing/2014/main" val="627375343"/>
                    </a:ext>
                  </a:extLst>
                </a:gridCol>
                <a:gridCol w="3081274">
                  <a:extLst>
                    <a:ext uri="{9D8B030D-6E8A-4147-A177-3AD203B41FA5}">
                      <a16:colId xmlns:a16="http://schemas.microsoft.com/office/drawing/2014/main" val="3380845258"/>
                    </a:ext>
                  </a:extLst>
                </a:gridCol>
              </a:tblGrid>
              <a:tr h="370840">
                <a:tc>
                  <a:txBody>
                    <a:bodyPr/>
                    <a:lstStyle/>
                    <a:p>
                      <a:endParaRPr lang="en-US" dirty="0"/>
                    </a:p>
                  </a:txBody>
                  <a:tcPr/>
                </a:tc>
                <a:tc>
                  <a:txBody>
                    <a:bodyPr/>
                    <a:lstStyle/>
                    <a:p>
                      <a:r>
                        <a:rPr lang="fr-FR" dirty="0"/>
                        <a:t>décodage</a:t>
                      </a:r>
                      <a:endParaRPr lang="en-US" dirty="0"/>
                    </a:p>
                  </a:txBody>
                  <a:tcPr/>
                </a:tc>
                <a:tc>
                  <a:txBody>
                    <a:bodyPr/>
                    <a:lstStyle/>
                    <a:p>
                      <a:r>
                        <a:rPr lang="fr-FR" dirty="0"/>
                        <a:t>vitesse</a:t>
                      </a:r>
                      <a:endParaRPr lang="en-US" dirty="0"/>
                    </a:p>
                  </a:txBody>
                  <a:tcPr/>
                </a:tc>
                <a:tc>
                  <a:txBody>
                    <a:bodyPr/>
                    <a:lstStyle/>
                    <a:p>
                      <a:r>
                        <a:rPr lang="fr-FR" dirty="0"/>
                        <a:t>Phrasé </a:t>
                      </a:r>
                      <a:endParaRPr lang="en-US" dirty="0"/>
                    </a:p>
                  </a:txBody>
                  <a:tcPr/>
                </a:tc>
                <a:tc>
                  <a:txBody>
                    <a:bodyPr/>
                    <a:lstStyle/>
                    <a:p>
                      <a:r>
                        <a:rPr lang="fr-FR" dirty="0"/>
                        <a:t>expression</a:t>
                      </a:r>
                      <a:endParaRPr lang="en-US" dirty="0"/>
                    </a:p>
                  </a:txBody>
                  <a:tcPr/>
                </a:tc>
                <a:tc>
                  <a:txBody>
                    <a:bodyPr/>
                    <a:lstStyle/>
                    <a:p>
                      <a:endParaRPr lang="en-US" dirty="0"/>
                    </a:p>
                  </a:txBody>
                  <a:tcPr/>
                </a:tc>
                <a:extLst>
                  <a:ext uri="{0D108BD9-81ED-4DB2-BD59-A6C34878D82A}">
                    <a16:rowId xmlns:a16="http://schemas.microsoft.com/office/drawing/2014/main" val="287548156"/>
                  </a:ext>
                </a:extLst>
              </a:tr>
              <a:tr h="370840">
                <a:tc>
                  <a:txBody>
                    <a:bodyPr/>
                    <a:lstStyle/>
                    <a:p>
                      <a:r>
                        <a:rPr lang="fr-FR" dirty="0"/>
                        <a:t>élève 1</a:t>
                      </a:r>
                      <a:endParaRPr lang="en-US" dirty="0"/>
                    </a:p>
                  </a:txBody>
                  <a:tcPr/>
                </a:tc>
                <a:tc>
                  <a:txBody>
                    <a:bodyPr/>
                    <a:lstStyle/>
                    <a:p>
                      <a:r>
                        <a:rPr lang="fr-FR" dirty="0">
                          <a:latin typeface="Calibri" panose="020F0502020204030204" pitchFamily="34" charset="0"/>
                          <a:cs typeface="Calibri" panose="020F0502020204030204" pitchFamily="34" charset="0"/>
                        </a:rPr>
                        <a:t>❶</a:t>
                      </a:r>
                      <a:r>
                        <a:rPr lang="fr-FR" dirty="0"/>
                        <a:t> pauses erreurs fréquentes…</a:t>
                      </a:r>
                      <a:endParaRPr lang="en-US" dirty="0"/>
                    </a:p>
                  </a:txBody>
                  <a:tcPr/>
                </a:tc>
                <a:tc>
                  <a:txBody>
                    <a:bodyPr/>
                    <a:lstStyle/>
                    <a:p>
                      <a:r>
                        <a:rPr lang="fr-FR" dirty="0">
                          <a:latin typeface="Calibri" panose="020F0502020204030204" pitchFamily="34" charset="0"/>
                          <a:cs typeface="Calibri" panose="020F0502020204030204" pitchFamily="34" charset="0"/>
                        </a:rPr>
                        <a:t>❷ </a:t>
                      </a:r>
                      <a:r>
                        <a:rPr lang="fr-FR" dirty="0"/>
                        <a:t>lent</a:t>
                      </a:r>
                      <a:endParaRPr lang="en-US" dirty="0"/>
                    </a:p>
                  </a:txBody>
                  <a:tcPr>
                    <a:solidFill>
                      <a:schemeClr val="accent1"/>
                    </a:solidFill>
                  </a:tcPr>
                </a:tc>
                <a:tc>
                  <a:txBody>
                    <a:bodyPr/>
                    <a:lstStyle/>
                    <a:p>
                      <a:r>
                        <a:rPr lang="fr-FR" dirty="0">
                          <a:latin typeface="Calibri" panose="020F0502020204030204" pitchFamily="34" charset="0"/>
                          <a:cs typeface="Calibri" panose="020F0502020204030204" pitchFamily="34" charset="0"/>
                        </a:rPr>
                        <a:t>❶</a:t>
                      </a:r>
                      <a:r>
                        <a:rPr lang="fr-FR" dirty="0"/>
                        <a:t>Mot à mot </a:t>
                      </a:r>
                      <a:endParaRPr lang="en-US" dirty="0"/>
                    </a:p>
                  </a:txBody>
                  <a:tcPr/>
                </a:tc>
                <a:tc>
                  <a:txBody>
                    <a:bodyPr/>
                    <a:lstStyle/>
                    <a:p>
                      <a:r>
                        <a:rPr lang="fr-FR" dirty="0">
                          <a:latin typeface="Calibri" panose="020F0502020204030204" pitchFamily="34" charset="0"/>
                          <a:cs typeface="Calibri" panose="020F0502020204030204" pitchFamily="34" charset="0"/>
                        </a:rPr>
                        <a:t>❶</a:t>
                      </a:r>
                      <a:r>
                        <a:rPr lang="fr-FR" dirty="0"/>
                        <a:t>Monotone </a:t>
                      </a:r>
                      <a:endParaRPr lang="en-US" dirty="0"/>
                    </a:p>
                  </a:txBody>
                  <a:tcPr/>
                </a:tc>
                <a:tc>
                  <a:txBody>
                    <a:bodyPr/>
                    <a:lstStyle/>
                    <a:p>
                      <a:pPr marL="285750" indent="-285750">
                        <a:buFont typeface="Wingdings" panose="05000000000000000000" pitchFamily="2" charset="2"/>
                        <a:buChar char="è"/>
                      </a:pPr>
                      <a:r>
                        <a:rPr lang="fr-FR" i="1" dirty="0">
                          <a:sym typeface="Wingdings" panose="05000000000000000000" pitchFamily="2" charset="2"/>
                        </a:rPr>
                        <a:t>décodage </a:t>
                      </a:r>
                    </a:p>
                    <a:p>
                      <a:pPr marL="285750" indent="-285750">
                        <a:buFont typeface="Wingdings" panose="05000000000000000000" pitchFamily="2" charset="2"/>
                        <a:buChar char="è"/>
                      </a:pPr>
                      <a:r>
                        <a:rPr lang="fr-FR" i="1" dirty="0">
                          <a:sym typeface="Wingdings" panose="05000000000000000000" pitchFamily="2" charset="2"/>
                        </a:rPr>
                        <a:t>Expression et phrasé sur des énoncés brefs</a:t>
                      </a:r>
                      <a:endParaRPr lang="en-US" i="1" dirty="0"/>
                    </a:p>
                  </a:txBody>
                  <a:tcPr/>
                </a:tc>
                <a:extLst>
                  <a:ext uri="{0D108BD9-81ED-4DB2-BD59-A6C34878D82A}">
                    <a16:rowId xmlns:a16="http://schemas.microsoft.com/office/drawing/2014/main" val="260302740"/>
                  </a:ext>
                </a:extLst>
              </a:tr>
              <a:tr h="370840">
                <a:tc>
                  <a:txBody>
                    <a:bodyPr/>
                    <a:lstStyle/>
                    <a:p>
                      <a:r>
                        <a:rPr lang="fr-FR" dirty="0"/>
                        <a:t>élève 2</a:t>
                      </a:r>
                      <a:endParaRPr lang="en-US" dirty="0"/>
                    </a:p>
                  </a:txBody>
                  <a:tcPr/>
                </a:tc>
                <a:tc>
                  <a:txBody>
                    <a:bodyPr/>
                    <a:lstStyle/>
                    <a:p>
                      <a:r>
                        <a:rPr lang="fr-FR" dirty="0">
                          <a:latin typeface="Calibri" panose="020F0502020204030204" pitchFamily="34" charset="0"/>
                          <a:cs typeface="Calibri" panose="020F0502020204030204" pitchFamily="34" charset="0"/>
                        </a:rPr>
                        <a:t>❸</a:t>
                      </a:r>
                      <a:r>
                        <a:rPr lang="fr-FR" dirty="0"/>
                        <a:t>Rupture occasionnelle</a:t>
                      </a:r>
                      <a:endParaRPr lang="en-US" dirty="0"/>
                    </a:p>
                  </a:txBody>
                  <a:tcPr/>
                </a:tc>
                <a:tc>
                  <a:txBody>
                    <a:bodyPr/>
                    <a:lstStyle/>
                    <a:p>
                      <a:r>
                        <a:rPr lang="fr-FR" dirty="0">
                          <a:latin typeface="Calibri" panose="020F0502020204030204" pitchFamily="34" charset="0"/>
                          <a:cs typeface="Calibri" panose="020F0502020204030204" pitchFamily="34" charset="0"/>
                        </a:rPr>
                        <a:t>❷ </a:t>
                      </a:r>
                      <a:r>
                        <a:rPr lang="fr-FR" dirty="0"/>
                        <a:t>lent</a:t>
                      </a:r>
                      <a:endParaRPr lang="en-US" dirty="0"/>
                    </a:p>
                  </a:txBody>
                  <a:tcPr>
                    <a:solidFill>
                      <a:schemeClr val="accent1"/>
                    </a:solidFill>
                  </a:tcPr>
                </a:tc>
                <a:tc>
                  <a:txBody>
                    <a:bodyPr/>
                    <a:lstStyle/>
                    <a:p>
                      <a:r>
                        <a:rPr lang="fr-FR" dirty="0">
                          <a:latin typeface="Calibri" panose="020F0502020204030204" pitchFamily="34" charset="0"/>
                          <a:cs typeface="Calibri" panose="020F0502020204030204" pitchFamily="34" charset="0"/>
                        </a:rPr>
                        <a:t>❸</a:t>
                      </a:r>
                      <a:r>
                        <a:rPr lang="fr-FR" dirty="0"/>
                        <a:t>mélange longs phrasés… pauses inappropriée</a:t>
                      </a:r>
                      <a:endParaRPr lang="en-US" dirty="0"/>
                    </a:p>
                  </a:txBody>
                  <a:tcPr/>
                </a:tc>
                <a:tc>
                  <a:txBody>
                    <a:bodyPr/>
                    <a:lstStyle/>
                    <a:p>
                      <a:r>
                        <a:rPr lang="fr-FR" dirty="0">
                          <a:latin typeface="Calibri" panose="020F0502020204030204" pitchFamily="34" charset="0"/>
                          <a:cs typeface="Calibri" panose="020F0502020204030204" pitchFamily="34" charset="0"/>
                        </a:rPr>
                        <a:t>❷ un peu d’expression</a:t>
                      </a:r>
                      <a:endParaRPr lang="en-US" dirty="0"/>
                    </a:p>
                  </a:txBody>
                  <a:tcPr/>
                </a:tc>
                <a:tc>
                  <a:txBody>
                    <a:bodyPr/>
                    <a:lstStyle/>
                    <a:p>
                      <a:pPr marL="285750" indent="-285750">
                        <a:buFont typeface="Wingdings" panose="05000000000000000000" pitchFamily="2" charset="2"/>
                        <a:buChar char="è"/>
                      </a:pPr>
                      <a:r>
                        <a:rPr lang="fr-FR" i="1" dirty="0">
                          <a:sym typeface="Wingdings" panose="05000000000000000000" pitchFamily="2" charset="2"/>
                        </a:rPr>
                        <a:t>Automatiser le décodage</a:t>
                      </a:r>
                    </a:p>
                    <a:p>
                      <a:pPr marL="285750" indent="-285750">
                        <a:buFont typeface="Wingdings" panose="05000000000000000000" pitchFamily="2" charset="2"/>
                        <a:buChar char="è"/>
                      </a:pPr>
                      <a:r>
                        <a:rPr lang="fr-FR" i="1" dirty="0">
                          <a:sym typeface="Wingdings" panose="05000000000000000000" pitchFamily="2" charset="2"/>
                        </a:rPr>
                        <a:t>Expression et phrasé : </a:t>
                      </a:r>
                    </a:p>
                    <a:p>
                      <a:pPr marL="285750" indent="-285750">
                        <a:buFont typeface="Wingdings" panose="05000000000000000000" pitchFamily="2" charset="2"/>
                        <a:buChar char="è"/>
                      </a:pPr>
                      <a:r>
                        <a:rPr lang="fr-FR" i="1" dirty="0">
                          <a:sym typeface="Wingdings" panose="05000000000000000000" pitchFamily="2" charset="2"/>
                        </a:rPr>
                        <a:t>Ponctuation, modulation intonation textes plus longs</a:t>
                      </a:r>
                    </a:p>
                  </a:txBody>
                  <a:tcPr/>
                </a:tc>
                <a:extLst>
                  <a:ext uri="{0D108BD9-81ED-4DB2-BD59-A6C34878D82A}">
                    <a16:rowId xmlns:a16="http://schemas.microsoft.com/office/drawing/2014/main" val="60029711"/>
                  </a:ext>
                </a:extLst>
              </a:tr>
              <a:tr h="370840">
                <a:tc>
                  <a:txBody>
                    <a:bodyPr/>
                    <a:lstStyle/>
                    <a:p>
                      <a:r>
                        <a:rPr lang="fr-FR" dirty="0"/>
                        <a:t>élève 3</a:t>
                      </a: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dirty="0">
                          <a:latin typeface="Calibri" panose="020F0502020204030204" pitchFamily="34" charset="0"/>
                          <a:cs typeface="Calibri" panose="020F0502020204030204" pitchFamily="34" charset="0"/>
                        </a:rPr>
                        <a:t>❸</a:t>
                      </a:r>
                      <a:r>
                        <a:rPr lang="fr-FR" dirty="0"/>
                        <a:t>Rupture occasionnelle</a:t>
                      </a:r>
                      <a:endParaRPr lang="en-US" dirty="0"/>
                    </a:p>
                  </a:txBody>
                  <a:tcPr/>
                </a:tc>
                <a:tc>
                  <a:txBody>
                    <a:bodyPr/>
                    <a:lstStyle/>
                    <a:p>
                      <a:r>
                        <a:rPr lang="fr-FR" dirty="0">
                          <a:latin typeface="Calibri" panose="020F0502020204030204" pitchFamily="34" charset="0"/>
                          <a:cs typeface="Calibri" panose="020F0502020204030204" pitchFamily="34" charset="0"/>
                        </a:rPr>
                        <a:t>❸ rapide irrégulier</a:t>
                      </a:r>
                      <a:endParaRPr lang="en-US" dirty="0"/>
                    </a:p>
                  </a:txBody>
                  <a:tcPr>
                    <a:solidFill>
                      <a:schemeClr val="bg2">
                        <a:lumMod val="90000"/>
                      </a:schemeClr>
                    </a:solidFill>
                  </a:tcPr>
                </a:tc>
                <a:tc>
                  <a:txBody>
                    <a:bodyPr/>
                    <a:lstStyle/>
                    <a:p>
                      <a:r>
                        <a:rPr lang="en-US" dirty="0">
                          <a:latin typeface="Calibri" panose="020F0502020204030204" pitchFamily="34" charset="0"/>
                          <a:cs typeface="Calibri" panose="020F0502020204030204" pitchFamily="34" charset="0"/>
                        </a:rPr>
                        <a:t>❸</a:t>
                      </a:r>
                      <a:r>
                        <a:rPr lang="fr-FR" dirty="0"/>
                        <a:t>mélange longs phrasés… pauses inappropriée</a:t>
                      </a:r>
                      <a:endParaRPr lang="en-US" dirty="0"/>
                    </a:p>
                  </a:txBody>
                  <a:tcPr/>
                </a:tc>
                <a:tc>
                  <a:txBody>
                    <a:bodyPr/>
                    <a:lstStyle/>
                    <a:p>
                      <a:r>
                        <a:rPr lang="en-US" dirty="0">
                          <a:latin typeface="Calibri" panose="020F0502020204030204" pitchFamily="34" charset="0"/>
                          <a:cs typeface="Calibri" panose="020F0502020204030204" pitchFamily="34" charset="0"/>
                        </a:rPr>
                        <a:t>❶</a:t>
                      </a:r>
                      <a:r>
                        <a:rPr lang="fr-FR" dirty="0"/>
                        <a:t>Monotone</a:t>
                      </a:r>
                      <a:endParaRPr lang="en-US" dirty="0"/>
                    </a:p>
                  </a:txBody>
                  <a:tcPr/>
                </a:tc>
                <a:tc>
                  <a:txBody>
                    <a:bodyPr/>
                    <a:lstStyle/>
                    <a:p>
                      <a:pPr marL="285750" indent="-285750">
                        <a:buFont typeface="Wingdings" panose="05000000000000000000" pitchFamily="2" charset="2"/>
                        <a:buChar char="è"/>
                      </a:pPr>
                      <a:r>
                        <a:rPr lang="fr-FR" i="1" dirty="0"/>
                        <a:t>Expression et phrasés</a:t>
                      </a:r>
                    </a:p>
                    <a:p>
                      <a:pPr marL="285750" indent="-285750">
                        <a:buFont typeface="Wingdings" panose="05000000000000000000" pitchFamily="2" charset="2"/>
                        <a:buChar char="è"/>
                      </a:pPr>
                      <a:r>
                        <a:rPr lang="fr-FR" i="1" dirty="0"/>
                        <a:t>Enoncés brefs d’abord puis de plus en plus longs</a:t>
                      </a:r>
                    </a:p>
                    <a:p>
                      <a:pPr marL="285750" indent="-285750">
                        <a:buFont typeface="Wingdings" panose="05000000000000000000" pitchFamily="2" charset="2"/>
                        <a:buChar char="è"/>
                      </a:pPr>
                      <a:endParaRPr lang="en-US" i="1" dirty="0"/>
                    </a:p>
                  </a:txBody>
                  <a:tcPr/>
                </a:tc>
                <a:extLst>
                  <a:ext uri="{0D108BD9-81ED-4DB2-BD59-A6C34878D82A}">
                    <a16:rowId xmlns:a16="http://schemas.microsoft.com/office/drawing/2014/main" val="780762433"/>
                  </a:ext>
                </a:extLst>
              </a:tr>
              <a:tr h="370840">
                <a:tc>
                  <a:txBody>
                    <a:bodyPr/>
                    <a:lstStyle/>
                    <a:p>
                      <a:r>
                        <a:rPr lang="fr-FR" dirty="0"/>
                        <a:t>élève 4</a:t>
                      </a:r>
                      <a:endParaRPr lang="en-US" dirty="0"/>
                    </a:p>
                  </a:txBody>
                  <a:tcPr/>
                </a:tc>
                <a:tc>
                  <a:txBody>
                    <a:bodyPr/>
                    <a:lstStyle/>
                    <a:p>
                      <a:r>
                        <a:rPr lang="fr-FR" dirty="0">
                          <a:latin typeface="Calibri" panose="020F0502020204030204" pitchFamily="34" charset="0"/>
                          <a:cs typeface="Calibri" panose="020F0502020204030204" pitchFamily="34" charset="0"/>
                        </a:rPr>
                        <a:t>❹ fluide autocorrection</a:t>
                      </a:r>
                      <a:endParaRPr lang="en-US" dirty="0"/>
                    </a:p>
                  </a:txBody>
                  <a:tcPr/>
                </a:tc>
                <a:tc>
                  <a:txBody>
                    <a:bodyPr/>
                    <a:lstStyle/>
                    <a:p>
                      <a:r>
                        <a:rPr lang="fr-FR" dirty="0">
                          <a:latin typeface="Calibri" panose="020F0502020204030204" pitchFamily="34" charset="0"/>
                          <a:cs typeface="Calibri" panose="020F0502020204030204" pitchFamily="34" charset="0"/>
                        </a:rPr>
                        <a:t>❸rapide irrégulier</a:t>
                      </a:r>
                      <a:endParaRPr lang="en-US" dirty="0"/>
                    </a:p>
                  </a:txBody>
                  <a:tcPr>
                    <a:solidFill>
                      <a:schemeClr val="bg2">
                        <a:lumMod val="9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Calibri" panose="020F0502020204030204" pitchFamily="34" charset="0"/>
                          <a:cs typeface="Calibri" panose="020F0502020204030204" pitchFamily="34" charset="0"/>
                        </a:rPr>
                        <a:t>❸</a:t>
                      </a:r>
                      <a:r>
                        <a:rPr lang="fr-FR" dirty="0"/>
                        <a:t>mélange longs phrasés… pauses inappropriée</a:t>
                      </a: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Calibri" panose="020F0502020204030204" pitchFamily="34" charset="0"/>
                          <a:cs typeface="Calibri" panose="020F0502020204030204" pitchFamily="34" charset="0"/>
                        </a:rPr>
                        <a:t>❸ </a:t>
                      </a:r>
                      <a:r>
                        <a:rPr lang="en-US" dirty="0" err="1">
                          <a:latin typeface="Calibri" panose="020F0502020204030204" pitchFamily="34" charset="0"/>
                          <a:cs typeface="Calibri" panose="020F0502020204030204" pitchFamily="34" charset="0"/>
                        </a:rPr>
                        <a:t>lu</a:t>
                      </a:r>
                      <a:r>
                        <a:rPr lang="en-US" dirty="0">
                          <a:latin typeface="Calibri" panose="020F0502020204030204" pitchFamily="34" charset="0"/>
                          <a:cs typeface="Calibri" panose="020F0502020204030204" pitchFamily="34" charset="0"/>
                        </a:rPr>
                        <a:t> </a:t>
                      </a:r>
                      <a:r>
                        <a:rPr lang="en-US" dirty="0" err="1">
                          <a:latin typeface="Calibri" panose="020F0502020204030204" pitchFamily="34" charset="0"/>
                          <a:cs typeface="Calibri" panose="020F0502020204030204" pitchFamily="34" charset="0"/>
                        </a:rPr>
                        <a:t>en</a:t>
                      </a:r>
                      <a:r>
                        <a:rPr lang="en-US" dirty="0">
                          <a:latin typeface="Calibri" panose="020F0502020204030204" pitchFamily="34" charset="0"/>
                          <a:cs typeface="Calibri" panose="020F0502020204030204" pitchFamily="34" charset="0"/>
                        </a:rPr>
                        <a:t> </a:t>
                      </a:r>
                      <a:r>
                        <a:rPr lang="en-US" dirty="0" err="1">
                          <a:latin typeface="Calibri" panose="020F0502020204030204" pitchFamily="34" charset="0"/>
                          <a:cs typeface="Calibri" panose="020F0502020204030204" pitchFamily="34" charset="0"/>
                        </a:rPr>
                        <a:t>partie</a:t>
                      </a:r>
                      <a:r>
                        <a:rPr lang="en-US" dirty="0">
                          <a:latin typeface="Calibri" panose="020F0502020204030204" pitchFamily="34" charset="0"/>
                          <a:cs typeface="Calibri" panose="020F0502020204030204" pitchFamily="34" charset="0"/>
                        </a:rPr>
                        <a:t> avec expression.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err="1">
                          <a:latin typeface="Calibri" panose="020F0502020204030204" pitchFamily="34" charset="0"/>
                          <a:cs typeface="Calibri" panose="020F0502020204030204" pitchFamily="34" charset="0"/>
                        </a:rPr>
                        <a:t>Sonne</a:t>
                      </a:r>
                      <a:r>
                        <a:rPr lang="en-US" dirty="0">
                          <a:latin typeface="Calibri" panose="020F0502020204030204" pitchFamily="34" charset="0"/>
                          <a:cs typeface="Calibri" panose="020F0502020204030204" pitchFamily="34" charset="0"/>
                        </a:rPr>
                        <a:t> </a:t>
                      </a:r>
                      <a:r>
                        <a:rPr lang="en-US" dirty="0" err="1">
                          <a:latin typeface="Calibri" panose="020F0502020204030204" pitchFamily="34" charset="0"/>
                          <a:cs typeface="Calibri" panose="020F0502020204030204" pitchFamily="34" charset="0"/>
                        </a:rPr>
                        <a:t>comme</a:t>
                      </a:r>
                      <a:r>
                        <a:rPr lang="en-US" dirty="0">
                          <a:latin typeface="Calibri" panose="020F0502020204030204" pitchFamily="34" charset="0"/>
                          <a:cs typeface="Calibri" panose="020F0502020204030204" pitchFamily="34" charset="0"/>
                        </a:rPr>
                        <a:t> du </a:t>
                      </a:r>
                      <a:r>
                        <a:rPr lang="en-US" dirty="0" err="1">
                          <a:latin typeface="Calibri" panose="020F0502020204030204" pitchFamily="34" charset="0"/>
                          <a:cs typeface="Calibri" panose="020F0502020204030204" pitchFamily="34" charset="0"/>
                        </a:rPr>
                        <a:t>langage</a:t>
                      </a:r>
                      <a:r>
                        <a:rPr lang="en-US" dirty="0">
                          <a:latin typeface="Calibri" panose="020F0502020204030204" pitchFamily="34" charset="0"/>
                          <a:cs typeface="Calibri" panose="020F0502020204030204" pitchFamily="34" charset="0"/>
                        </a:rPr>
                        <a:t> </a:t>
                      </a:r>
                      <a:r>
                        <a:rPr lang="en-US" dirty="0" err="1">
                          <a:latin typeface="Calibri" panose="020F0502020204030204" pitchFamily="34" charset="0"/>
                          <a:cs typeface="Calibri" panose="020F0502020204030204" pitchFamily="34" charset="0"/>
                        </a:rPr>
                        <a:t>parlé</a:t>
                      </a:r>
                      <a:endParaRPr lang="en-US" dirty="0"/>
                    </a:p>
                  </a:txBody>
                  <a:tcPr/>
                </a:tc>
                <a:tc>
                  <a:txBody>
                    <a:bodyPr/>
                    <a:lstStyle/>
                    <a:p>
                      <a:pPr marL="285750" indent="-285750">
                        <a:buFont typeface="Wingdings" panose="05000000000000000000" pitchFamily="2" charset="2"/>
                        <a:buChar char="è"/>
                      </a:pPr>
                      <a:r>
                        <a:rPr lang="fr-FR" i="1" dirty="0">
                          <a:sym typeface="Wingdings" panose="05000000000000000000" pitchFamily="2" charset="2"/>
                        </a:rPr>
                        <a:t>Expression et phrasé</a:t>
                      </a:r>
                    </a:p>
                    <a:p>
                      <a:pPr marL="285750" indent="-285750">
                        <a:buFont typeface="Wingdings" panose="05000000000000000000" pitchFamily="2" charset="2"/>
                        <a:buChar char="è"/>
                      </a:pPr>
                      <a:r>
                        <a:rPr lang="fr-FR" i="1" dirty="0">
                          <a:sym typeface="Wingdings" panose="05000000000000000000" pitchFamily="2" charset="2"/>
                        </a:rPr>
                        <a:t>Ponctuation, syntaxe</a:t>
                      </a:r>
                    </a:p>
                    <a:p>
                      <a:pPr marL="285750" indent="-285750">
                        <a:buFont typeface="Wingdings" panose="05000000000000000000" pitchFamily="2" charset="2"/>
                        <a:buChar char="è"/>
                      </a:pPr>
                      <a:r>
                        <a:rPr lang="fr-FR" i="1" dirty="0">
                          <a:sym typeface="Wingdings" panose="05000000000000000000" pitchFamily="2" charset="2"/>
                        </a:rPr>
                        <a:t> </a:t>
                      </a:r>
                      <a:r>
                        <a:rPr lang="fr-FR" i="1" dirty="0" err="1">
                          <a:sym typeface="Wingdings" panose="05000000000000000000" pitchFamily="2" charset="2"/>
                        </a:rPr>
                        <a:t>Théatralisation</a:t>
                      </a:r>
                      <a:r>
                        <a:rPr lang="fr-FR" i="1" dirty="0">
                          <a:sym typeface="Wingdings" panose="05000000000000000000" pitchFamily="2" charset="2"/>
                        </a:rPr>
                        <a:t>….</a:t>
                      </a:r>
                      <a:endParaRPr lang="en-US" i="1" dirty="0"/>
                    </a:p>
                  </a:txBody>
                  <a:tcPr/>
                </a:tc>
                <a:extLst>
                  <a:ext uri="{0D108BD9-81ED-4DB2-BD59-A6C34878D82A}">
                    <a16:rowId xmlns:a16="http://schemas.microsoft.com/office/drawing/2014/main" val="3655440615"/>
                  </a:ext>
                </a:extLst>
              </a:tr>
            </a:tbl>
          </a:graphicData>
        </a:graphic>
      </p:graphicFrame>
      <p:sp>
        <p:nvSpPr>
          <p:cNvPr id="6" name="Espace réservé du contenu 2">
            <a:extLst>
              <a:ext uri="{FF2B5EF4-FFF2-40B4-BE49-F238E27FC236}">
                <a16:creationId xmlns:a16="http://schemas.microsoft.com/office/drawing/2014/main" id="{9FC64364-4FCB-46AA-9CAF-B956DD217ADB}"/>
              </a:ext>
            </a:extLst>
          </p:cNvPr>
          <p:cNvSpPr txBox="1">
            <a:spLocks/>
          </p:cNvSpPr>
          <p:nvPr/>
        </p:nvSpPr>
        <p:spPr>
          <a:xfrm>
            <a:off x="720623" y="167443"/>
            <a:ext cx="10293553" cy="77907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Wingdings 2" pitchFamily="18"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9pPr>
          </a:lstStyle>
          <a:p>
            <a:pPr marL="0" indent="0" algn="ctr">
              <a:buNone/>
            </a:pPr>
            <a:r>
              <a:rPr lang="fr-FR" sz="3200" dirty="0">
                <a:solidFill>
                  <a:srgbClr val="0070C0"/>
                </a:solidFill>
              </a:rPr>
              <a:t>Enseigner – différencier </a:t>
            </a:r>
          </a:p>
        </p:txBody>
      </p:sp>
      <p:cxnSp>
        <p:nvCxnSpPr>
          <p:cNvPr id="7" name="Connecteur droit 6">
            <a:extLst>
              <a:ext uri="{FF2B5EF4-FFF2-40B4-BE49-F238E27FC236}">
                <a16:creationId xmlns:a16="http://schemas.microsoft.com/office/drawing/2014/main" id="{F36C1A1C-D76E-4FEE-A361-D91B4B2F6DE1}"/>
              </a:ext>
            </a:extLst>
          </p:cNvPr>
          <p:cNvCxnSpPr>
            <a:cxnSpLocks/>
          </p:cNvCxnSpPr>
          <p:nvPr/>
        </p:nvCxnSpPr>
        <p:spPr>
          <a:xfrm>
            <a:off x="623392" y="737840"/>
            <a:ext cx="11134175" cy="1"/>
          </a:xfrm>
          <a:prstGeom prst="line">
            <a:avLst/>
          </a:prstGeom>
          <a:ln w="19050"/>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1696417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6A3B74D2-CBB2-44A7-B197-EC9D1B34CCC0}"/>
              </a:ext>
            </a:extLst>
          </p:cNvPr>
          <p:cNvSpPr>
            <a:spLocks noGrp="1"/>
          </p:cNvSpPr>
          <p:nvPr>
            <p:ph idx="1"/>
          </p:nvPr>
        </p:nvSpPr>
        <p:spPr>
          <a:xfrm>
            <a:off x="720623" y="1268760"/>
            <a:ext cx="11134175" cy="5256584"/>
          </a:xfrm>
        </p:spPr>
        <p:txBody>
          <a:bodyPr>
            <a:normAutofit/>
          </a:bodyPr>
          <a:lstStyle/>
          <a:p>
            <a:pPr marL="0" indent="0">
              <a:buNone/>
            </a:pPr>
            <a:r>
              <a:rPr lang="fr-FR" sz="2400" dirty="0"/>
              <a:t>Des activités en groupe classe pour le cycle 3 </a:t>
            </a:r>
          </a:p>
          <a:p>
            <a:pPr marL="0" indent="0">
              <a:buNone/>
            </a:pPr>
            <a:r>
              <a:rPr lang="fr-FR" sz="2000" dirty="0"/>
              <a:t>	</a:t>
            </a:r>
            <a:r>
              <a:rPr lang="fr-FR" sz="2000" b="1" dirty="0"/>
              <a:t>Objectif: parvenir à une lecture fluide et expressive</a:t>
            </a:r>
          </a:p>
          <a:p>
            <a:pPr marL="0" indent="0">
              <a:buNone/>
            </a:pPr>
            <a:endParaRPr lang="fr-FR" sz="2000" b="1" dirty="0"/>
          </a:p>
          <a:p>
            <a:pPr lvl="1"/>
            <a:r>
              <a:rPr lang="fr-FR" sz="2000" i="1" dirty="0">
                <a:latin typeface="+mj-lt"/>
              </a:rPr>
              <a:t>Lecture à haute voix  </a:t>
            </a:r>
            <a:r>
              <a:rPr lang="en-US" sz="2000" b="0" i="1" u="none" strike="noStrike" baseline="0" dirty="0" err="1">
                <a:latin typeface="+mj-lt"/>
              </a:rPr>
              <a:t>en</a:t>
            </a:r>
            <a:r>
              <a:rPr lang="en-US" sz="2000" b="0" i="1" u="none" strike="noStrike" baseline="0" dirty="0">
                <a:latin typeface="+mj-lt"/>
              </a:rPr>
              <a:t> </a:t>
            </a:r>
            <a:r>
              <a:rPr lang="en-US" sz="2000" b="0" i="1" u="none" strike="noStrike" baseline="0" dirty="0" err="1">
                <a:latin typeface="+mj-lt"/>
              </a:rPr>
              <a:t>choeur</a:t>
            </a:r>
            <a:r>
              <a:rPr lang="en-US" sz="2000" b="0" i="1" u="none" strike="noStrike" baseline="0" dirty="0">
                <a:latin typeface="+mj-lt"/>
              </a:rPr>
              <a:t>, </a:t>
            </a:r>
            <a:r>
              <a:rPr lang="en-US" sz="2000" b="0" i="1" u="none" strike="noStrike" baseline="0" dirty="0" err="1">
                <a:latin typeface="+mj-lt"/>
              </a:rPr>
              <a:t>en</a:t>
            </a:r>
            <a:r>
              <a:rPr lang="en-US" sz="2000" b="0" i="1" u="none" strike="noStrike" baseline="0" dirty="0">
                <a:latin typeface="+mj-lt"/>
              </a:rPr>
              <a:t> cascade, </a:t>
            </a:r>
            <a:r>
              <a:rPr lang="en-US" sz="2000" b="0" i="1" u="none" strike="noStrike" baseline="0" dirty="0" err="1">
                <a:latin typeface="+mj-lt"/>
              </a:rPr>
              <a:t>en</a:t>
            </a:r>
            <a:r>
              <a:rPr lang="en-US" sz="2000" b="0" i="1" u="none" strike="noStrike" baseline="0" dirty="0">
                <a:latin typeface="+mj-lt"/>
              </a:rPr>
              <a:t> </a:t>
            </a:r>
            <a:r>
              <a:rPr lang="en-US" sz="2000" b="0" i="1" u="none" strike="noStrike" baseline="0" dirty="0" err="1">
                <a:latin typeface="+mj-lt"/>
              </a:rPr>
              <a:t>écho</a:t>
            </a:r>
            <a:r>
              <a:rPr lang="en-US" sz="2000" b="0" i="1" u="none" strike="noStrike" baseline="0" dirty="0">
                <a:latin typeface="+mj-lt"/>
              </a:rPr>
              <a:t>...</a:t>
            </a:r>
          </a:p>
          <a:p>
            <a:pPr lvl="1"/>
            <a:r>
              <a:rPr lang="fr-FR" sz="2000" i="1" dirty="0">
                <a:latin typeface="+mj-lt"/>
              </a:rPr>
              <a:t>Lecture théâtralisées</a:t>
            </a:r>
            <a:endParaRPr lang="fr-FR" sz="2000" dirty="0">
              <a:latin typeface="+mj-lt"/>
            </a:endParaRPr>
          </a:p>
          <a:p>
            <a:pPr lvl="1"/>
            <a:r>
              <a:rPr lang="fr-FR" sz="2000" i="1" dirty="0">
                <a:latin typeface="+mj-lt"/>
              </a:rPr>
              <a:t>Travailler la ponctuation, le repérage des groupes syntaxiques, des liaisons et la prosodie </a:t>
            </a:r>
          </a:p>
          <a:p>
            <a:pPr marL="228600" lvl="1" indent="0">
              <a:buNone/>
            </a:pPr>
            <a:r>
              <a:rPr lang="fr-FR" sz="2000" dirty="0"/>
              <a:t>	- en repérant les signes dans les textes, en marquant  les liaisons et l’intonation</a:t>
            </a:r>
          </a:p>
          <a:p>
            <a:pPr marL="895350" indent="0">
              <a:spcBef>
                <a:spcPts val="0"/>
              </a:spcBef>
              <a:buNone/>
            </a:pPr>
            <a:r>
              <a:rPr lang="fr-FR" sz="2000" b="0" i="1" u="none" strike="noStrike" baseline="0" dirty="0">
                <a:latin typeface="AGaramondPro-Regular"/>
              </a:rPr>
              <a:t>«Vite, il faut rembarquer ! Vous allez tous périr ! » crièrent les membres de l’équipage restés à bord.</a:t>
            </a:r>
          </a:p>
          <a:p>
            <a:pPr marL="895350" indent="0">
              <a:spcBef>
                <a:spcPts val="0"/>
              </a:spcBef>
              <a:buNone/>
            </a:pPr>
            <a:endParaRPr lang="fr-FR" sz="2000" i="1" dirty="0">
              <a:latin typeface="AGaramondPro-Regular"/>
            </a:endParaRPr>
          </a:p>
          <a:p>
            <a:pPr marL="895350" indent="0">
              <a:spcBef>
                <a:spcPts val="0"/>
              </a:spcBef>
              <a:buNone/>
            </a:pPr>
            <a:r>
              <a:rPr lang="fr-FR" sz="2000" b="0" i="1" u="none" strike="noStrike" baseline="0" dirty="0">
                <a:latin typeface="AGaramondPro-Regular"/>
              </a:rPr>
              <a:t>- </a:t>
            </a:r>
            <a:r>
              <a:rPr lang="fr-FR" sz="2000" b="0" u="none" strike="noStrike" baseline="0" dirty="0"/>
              <a:t>En organisant des leçons pour conna</a:t>
            </a:r>
            <a:r>
              <a:rPr lang="fr-FR" sz="2000" dirty="0"/>
              <a:t>ître les signes de ponctuation et leur rôle dans la lecture</a:t>
            </a:r>
            <a:endParaRPr lang="fr-FR" sz="2000" b="0" u="none" strike="noStrike" baseline="0" dirty="0"/>
          </a:p>
          <a:p>
            <a:pPr marL="895350" indent="0">
              <a:spcBef>
                <a:spcPts val="0"/>
              </a:spcBef>
              <a:buNone/>
            </a:pPr>
            <a:r>
              <a:rPr lang="fr-FR" sz="2000" b="0" i="1" u="none" strike="noStrike" baseline="0" dirty="0">
                <a:latin typeface="AGaramondPro-Regular"/>
                <a:sym typeface="Symbol" panose="05050102010706020507" pitchFamily="18" charset="2"/>
              </a:rPr>
              <a:t>                                                    </a:t>
            </a:r>
            <a:endParaRPr lang="fr-FR" sz="2000" b="0" i="1" u="none" strike="noStrike" baseline="0" dirty="0">
              <a:latin typeface="AGaramondPro-Regular"/>
            </a:endParaRPr>
          </a:p>
        </p:txBody>
      </p:sp>
      <p:sp>
        <p:nvSpPr>
          <p:cNvPr id="4" name="Espace réservé du contenu 2">
            <a:extLst>
              <a:ext uri="{FF2B5EF4-FFF2-40B4-BE49-F238E27FC236}">
                <a16:creationId xmlns:a16="http://schemas.microsoft.com/office/drawing/2014/main" id="{18A67B98-AEA4-49C8-B865-02FE41A3AAD3}"/>
              </a:ext>
            </a:extLst>
          </p:cNvPr>
          <p:cNvSpPr txBox="1">
            <a:spLocks/>
          </p:cNvSpPr>
          <p:nvPr/>
        </p:nvSpPr>
        <p:spPr>
          <a:xfrm>
            <a:off x="720623" y="167443"/>
            <a:ext cx="10293553" cy="77907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Wingdings 2" pitchFamily="18"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9pPr>
          </a:lstStyle>
          <a:p>
            <a:pPr marL="0" indent="0" algn="ctr">
              <a:buNone/>
            </a:pPr>
            <a:r>
              <a:rPr lang="fr-FR" sz="3200" dirty="0">
                <a:solidFill>
                  <a:srgbClr val="0070C0"/>
                </a:solidFill>
              </a:rPr>
              <a:t>Enseigner – différencier </a:t>
            </a:r>
          </a:p>
        </p:txBody>
      </p:sp>
      <p:cxnSp>
        <p:nvCxnSpPr>
          <p:cNvPr id="5" name="Connecteur droit 4">
            <a:extLst>
              <a:ext uri="{FF2B5EF4-FFF2-40B4-BE49-F238E27FC236}">
                <a16:creationId xmlns:a16="http://schemas.microsoft.com/office/drawing/2014/main" id="{C9333BD0-6C7B-42B1-AFF8-65F8B003B001}"/>
              </a:ext>
            </a:extLst>
          </p:cNvPr>
          <p:cNvCxnSpPr>
            <a:cxnSpLocks/>
          </p:cNvCxnSpPr>
          <p:nvPr/>
        </p:nvCxnSpPr>
        <p:spPr>
          <a:xfrm>
            <a:off x="623392" y="851213"/>
            <a:ext cx="11134175" cy="1"/>
          </a:xfrm>
          <a:prstGeom prst="line">
            <a:avLst/>
          </a:prstGeom>
          <a:ln w="19050"/>
        </p:spPr>
        <p:style>
          <a:lnRef idx="1">
            <a:schemeClr val="dk1"/>
          </a:lnRef>
          <a:fillRef idx="0">
            <a:schemeClr val="dk1"/>
          </a:fillRef>
          <a:effectRef idx="0">
            <a:schemeClr val="dk1"/>
          </a:effectRef>
          <a:fontRef idx="minor">
            <a:schemeClr val="tx1"/>
          </a:fontRef>
        </p:style>
      </p:cxnSp>
      <p:sp>
        <p:nvSpPr>
          <p:cNvPr id="7" name="Arc 6">
            <a:extLst>
              <a:ext uri="{FF2B5EF4-FFF2-40B4-BE49-F238E27FC236}">
                <a16:creationId xmlns:a16="http://schemas.microsoft.com/office/drawing/2014/main" id="{38CB2AE8-47A9-460C-ADC7-21E61C071D34}"/>
              </a:ext>
            </a:extLst>
          </p:cNvPr>
          <p:cNvSpPr/>
          <p:nvPr/>
        </p:nvSpPr>
        <p:spPr>
          <a:xfrm rot="16671323">
            <a:off x="4643930" y="4281794"/>
            <a:ext cx="583561" cy="238626"/>
          </a:xfrm>
          <a:prstGeom prst="arc">
            <a:avLst>
              <a:gd name="adj1" fmla="val 7109742"/>
              <a:gd name="adj2" fmla="val 12846872"/>
            </a:avLst>
          </a:prstGeom>
          <a:ln w="28575">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cxnSp>
        <p:nvCxnSpPr>
          <p:cNvPr id="9" name="Connecteur droit avec flèche 8">
            <a:extLst>
              <a:ext uri="{FF2B5EF4-FFF2-40B4-BE49-F238E27FC236}">
                <a16:creationId xmlns:a16="http://schemas.microsoft.com/office/drawing/2014/main" id="{3DAF81FB-0B59-44F2-A11C-51E11DC7D968}"/>
              </a:ext>
            </a:extLst>
          </p:cNvPr>
          <p:cNvCxnSpPr/>
          <p:nvPr/>
        </p:nvCxnSpPr>
        <p:spPr>
          <a:xfrm flipV="1">
            <a:off x="4151784" y="4334102"/>
            <a:ext cx="216024" cy="216024"/>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0" name="Connecteur droit avec flèche 9">
            <a:extLst>
              <a:ext uri="{FF2B5EF4-FFF2-40B4-BE49-F238E27FC236}">
                <a16:creationId xmlns:a16="http://schemas.microsoft.com/office/drawing/2014/main" id="{57E2977D-A00F-4A7C-9D23-9454A49BCDF5}"/>
              </a:ext>
            </a:extLst>
          </p:cNvPr>
          <p:cNvCxnSpPr/>
          <p:nvPr/>
        </p:nvCxnSpPr>
        <p:spPr>
          <a:xfrm flipV="1">
            <a:off x="6456040" y="4293095"/>
            <a:ext cx="216024" cy="216024"/>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2" name="Connecteur droit avec flèche 11">
            <a:extLst>
              <a:ext uri="{FF2B5EF4-FFF2-40B4-BE49-F238E27FC236}">
                <a16:creationId xmlns:a16="http://schemas.microsoft.com/office/drawing/2014/main" id="{84D086D4-E9CD-49F6-B56B-0D207D394575}"/>
              </a:ext>
            </a:extLst>
          </p:cNvPr>
          <p:cNvCxnSpPr/>
          <p:nvPr/>
        </p:nvCxnSpPr>
        <p:spPr>
          <a:xfrm>
            <a:off x="2279576" y="4613386"/>
            <a:ext cx="165648" cy="186141"/>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5407486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extLst>
              <p:ext uri="{D42A27DB-BD31-4B8C-83A1-F6EECF244321}">
                <p14:modId xmlns:p14="http://schemas.microsoft.com/office/powerpoint/2010/main" val="1300820589"/>
              </p:ext>
            </p:extLst>
          </p:nvPr>
        </p:nvGraphicFramePr>
        <p:xfrm>
          <a:off x="7404794" y="1268760"/>
          <a:ext cx="4750905" cy="4509175"/>
        </p:xfrm>
        <a:graphic>
          <a:graphicData uri="http://schemas.openxmlformats.org/drawingml/2006/table">
            <a:tbl>
              <a:tblPr firstRow="1" firstCol="1" bandRow="1">
                <a:tableStyleId>{5C22544A-7EE6-4342-B048-85BDC9FD1C3A}</a:tableStyleId>
              </a:tblPr>
              <a:tblGrid>
                <a:gridCol w="4750905">
                  <a:extLst>
                    <a:ext uri="{9D8B030D-6E8A-4147-A177-3AD203B41FA5}">
                      <a16:colId xmlns:a16="http://schemas.microsoft.com/office/drawing/2014/main" val="20000"/>
                    </a:ext>
                  </a:extLst>
                </a:gridCol>
              </a:tblGrid>
              <a:tr h="4509175">
                <a:tc>
                  <a:txBody>
                    <a:bodyPr/>
                    <a:lstStyle/>
                    <a:p>
                      <a:pPr algn="ctr">
                        <a:lnSpc>
                          <a:spcPct val="100000"/>
                        </a:lnSpc>
                        <a:spcAft>
                          <a:spcPts val="0"/>
                        </a:spcAft>
                      </a:pPr>
                      <a:r>
                        <a:rPr lang="fr-FR" sz="2400" dirty="0">
                          <a:solidFill>
                            <a:schemeClr val="bg1"/>
                          </a:solidFill>
                          <a:effectLst/>
                        </a:rPr>
                        <a:t>Les « super-signes »</a:t>
                      </a:r>
                    </a:p>
                    <a:p>
                      <a:pPr algn="ctr">
                        <a:lnSpc>
                          <a:spcPct val="100000"/>
                        </a:lnSpc>
                        <a:spcAft>
                          <a:spcPts val="0"/>
                        </a:spcAft>
                      </a:pPr>
                      <a:endParaRPr lang="fr-FR" sz="2000" dirty="0">
                        <a:solidFill>
                          <a:schemeClr val="bg1"/>
                        </a:solidFill>
                        <a:effectLst/>
                      </a:endParaRPr>
                    </a:p>
                    <a:p>
                      <a:pPr marL="342900" lvl="0" indent="-342900">
                        <a:lnSpc>
                          <a:spcPct val="100000"/>
                        </a:lnSpc>
                        <a:spcAft>
                          <a:spcPts val="0"/>
                        </a:spcAft>
                        <a:buFont typeface="Wingdings" panose="05000000000000000000" pitchFamily="2" charset="2"/>
                        <a:buChar char=""/>
                      </a:pPr>
                      <a:r>
                        <a:rPr lang="fr-FR" sz="2000" dirty="0">
                          <a:solidFill>
                            <a:schemeClr val="bg1"/>
                          </a:solidFill>
                          <a:effectLst/>
                        </a:rPr>
                        <a:t>« Point»: faites descendre votre voix </a:t>
                      </a:r>
                    </a:p>
                    <a:p>
                      <a:pPr marL="342900" lvl="0" indent="-342900">
                        <a:lnSpc>
                          <a:spcPct val="100000"/>
                        </a:lnSpc>
                        <a:spcAft>
                          <a:spcPts val="0"/>
                        </a:spcAft>
                        <a:buFont typeface="Wingdings" panose="05000000000000000000" pitchFamily="2" charset="2"/>
                        <a:buChar char=""/>
                      </a:pPr>
                      <a:r>
                        <a:rPr lang="fr-FR" sz="2000" dirty="0">
                          <a:solidFill>
                            <a:schemeClr val="bg1"/>
                          </a:solidFill>
                          <a:effectLst/>
                        </a:rPr>
                        <a:t>« Point d’interrogation » : faites monter votre voix </a:t>
                      </a:r>
                    </a:p>
                    <a:p>
                      <a:pPr marL="342900" lvl="0" indent="-342900">
                        <a:lnSpc>
                          <a:spcPct val="100000"/>
                        </a:lnSpc>
                        <a:spcAft>
                          <a:spcPts val="0"/>
                        </a:spcAft>
                        <a:buFont typeface="Wingdings" panose="05000000000000000000" pitchFamily="2" charset="2"/>
                        <a:buChar char=""/>
                      </a:pPr>
                      <a:r>
                        <a:rPr lang="fr-FR" sz="2000" dirty="0">
                          <a:solidFill>
                            <a:schemeClr val="bg1"/>
                          </a:solidFill>
                          <a:effectLst/>
                        </a:rPr>
                        <a:t>« Point d’exclamation » : changer le volume de votre voix ou accentuer certains mots </a:t>
                      </a:r>
                    </a:p>
                    <a:p>
                      <a:pPr marL="342900" lvl="0" indent="-342900">
                        <a:lnSpc>
                          <a:spcPct val="100000"/>
                        </a:lnSpc>
                        <a:spcAft>
                          <a:spcPts val="0"/>
                        </a:spcAft>
                        <a:buFont typeface="Wingdings" panose="05000000000000000000" pitchFamily="2" charset="2"/>
                        <a:buChar char=""/>
                      </a:pPr>
                      <a:r>
                        <a:rPr lang="fr-FR" sz="2000" dirty="0">
                          <a:solidFill>
                            <a:schemeClr val="bg1"/>
                          </a:solidFill>
                          <a:effectLst/>
                        </a:rPr>
                        <a:t>« Parenthèses » : marquez un bref arrêt avant et après</a:t>
                      </a:r>
                    </a:p>
                    <a:p>
                      <a:pPr marL="342900" lvl="0" indent="-342900">
                        <a:lnSpc>
                          <a:spcPct val="100000"/>
                        </a:lnSpc>
                        <a:spcAft>
                          <a:spcPts val="0"/>
                        </a:spcAft>
                        <a:buFont typeface="Wingdings" panose="05000000000000000000" pitchFamily="2" charset="2"/>
                        <a:buChar char=""/>
                      </a:pPr>
                      <a:r>
                        <a:rPr lang="fr-FR" sz="2000" dirty="0">
                          <a:solidFill>
                            <a:schemeClr val="bg1"/>
                          </a:solidFill>
                          <a:effectLst/>
                        </a:rPr>
                        <a:t>« Guillemets » : lisez comme une personne qui parle</a:t>
                      </a:r>
                    </a:p>
                    <a:p>
                      <a:pPr marL="342900" lvl="0" indent="-342900">
                        <a:lnSpc>
                          <a:spcPct val="100000"/>
                        </a:lnSpc>
                        <a:spcAft>
                          <a:spcPts val="0"/>
                        </a:spcAft>
                        <a:buFont typeface="Wingdings" panose="05000000000000000000" pitchFamily="2" charset="2"/>
                        <a:buChar char=""/>
                      </a:pPr>
                      <a:r>
                        <a:rPr lang="fr-FR" sz="2000" dirty="0">
                          <a:solidFill>
                            <a:schemeClr val="bg1"/>
                          </a:solidFill>
                          <a:effectLst/>
                        </a:rPr>
                        <a:t>« Virgule » : prenez une courte respiration </a:t>
                      </a:r>
                    </a:p>
                  </a:txBody>
                  <a:tcPr marL="60324" marR="60324" marT="0" marB="0"/>
                </a:tc>
                <a:extLst>
                  <a:ext uri="{0D108BD9-81ED-4DB2-BD59-A6C34878D82A}">
                    <a16:rowId xmlns:a16="http://schemas.microsoft.com/office/drawing/2014/main" val="10000"/>
                  </a:ext>
                </a:extLst>
              </a:tr>
            </a:tbl>
          </a:graphicData>
        </a:graphic>
      </p:graphicFrame>
      <p:sp>
        <p:nvSpPr>
          <p:cNvPr id="3" name="ZoneTexte 2"/>
          <p:cNvSpPr txBox="1"/>
          <p:nvPr/>
        </p:nvSpPr>
        <p:spPr>
          <a:xfrm>
            <a:off x="45268" y="975177"/>
            <a:ext cx="7395827" cy="5570756"/>
          </a:xfrm>
          <a:prstGeom prst="rect">
            <a:avLst/>
          </a:prstGeom>
          <a:noFill/>
        </p:spPr>
        <p:txBody>
          <a:bodyPr wrap="square" rtlCol="0">
            <a:spAutoFit/>
          </a:bodyPr>
          <a:lstStyle/>
          <a:p>
            <a:r>
              <a:rPr lang="fr-FR" dirty="0"/>
              <a:t> </a:t>
            </a:r>
          </a:p>
          <a:p>
            <a:r>
              <a:rPr lang="fr-FR" sz="2000" b="1" dirty="0"/>
              <a:t>Objectif: lier les modifications de ton, les pauses avec les signes typographiques qui seront repérées sur le texte </a:t>
            </a:r>
          </a:p>
          <a:p>
            <a:r>
              <a:rPr lang="fr-FR" sz="2000" dirty="0"/>
              <a:t>A partir d’un texte contenant les signes à travailler</a:t>
            </a:r>
          </a:p>
          <a:p>
            <a:pPr algn="just">
              <a:lnSpc>
                <a:spcPct val="100000"/>
              </a:lnSpc>
              <a:spcAft>
                <a:spcPts val="0"/>
              </a:spcAft>
            </a:pPr>
            <a:r>
              <a:rPr lang="fr-FR" sz="2000" i="1" dirty="0"/>
              <a:t>Faire une première lecture à haute voix sans pause, ni modification de la prosodie ou de l’intonation. </a:t>
            </a:r>
          </a:p>
          <a:p>
            <a:pPr algn="just">
              <a:lnSpc>
                <a:spcPct val="100000"/>
              </a:lnSpc>
              <a:spcAft>
                <a:spcPts val="0"/>
              </a:spcAft>
            </a:pPr>
            <a:r>
              <a:rPr lang="fr-FR" sz="2000" i="1" dirty="0"/>
              <a:t>Faire une seconde lecture en adaptant l’intonation, en marquant les pauses conformément à la ponctuation. </a:t>
            </a:r>
          </a:p>
          <a:p>
            <a:pPr algn="just">
              <a:lnSpc>
                <a:spcPct val="100000"/>
              </a:lnSpc>
              <a:spcAft>
                <a:spcPts val="0"/>
              </a:spcAft>
            </a:pPr>
            <a:endParaRPr lang="fr-FR" dirty="0"/>
          </a:p>
          <a:p>
            <a:pPr algn="just">
              <a:lnSpc>
                <a:spcPct val="100000"/>
              </a:lnSpc>
              <a:spcAft>
                <a:spcPts val="0"/>
              </a:spcAft>
            </a:pPr>
            <a:r>
              <a:rPr lang="fr-FR" sz="2000" b="1" dirty="0"/>
              <a:t>Engager un débat:  encourager les élèves</a:t>
            </a:r>
            <a:r>
              <a:rPr lang="fr-FR" sz="2000" i="1" dirty="0"/>
              <a:t> </a:t>
            </a:r>
            <a:r>
              <a:rPr lang="fr-FR" sz="2000" b="1" dirty="0"/>
              <a:t>à dire </a:t>
            </a:r>
          </a:p>
          <a:p>
            <a:pPr algn="just">
              <a:lnSpc>
                <a:spcPct val="100000"/>
              </a:lnSpc>
              <a:spcAft>
                <a:spcPts val="0"/>
              </a:spcAft>
            </a:pPr>
            <a:r>
              <a:rPr lang="fr-FR" sz="2000" i="1" dirty="0"/>
              <a:t> - quelle lecture ils ont préférée, </a:t>
            </a:r>
          </a:p>
          <a:p>
            <a:pPr marL="88900" algn="just">
              <a:lnSpc>
                <a:spcPct val="100000"/>
              </a:lnSpc>
              <a:spcAft>
                <a:spcPts val="0"/>
              </a:spcAft>
            </a:pPr>
            <a:r>
              <a:rPr lang="fr-FR" sz="2000" i="1" dirty="0"/>
              <a:t>- celle qui leur a permis de mieux comprendre</a:t>
            </a:r>
          </a:p>
          <a:p>
            <a:pPr algn="just">
              <a:lnSpc>
                <a:spcPct val="100000"/>
              </a:lnSpc>
              <a:spcAft>
                <a:spcPts val="0"/>
              </a:spcAft>
            </a:pPr>
            <a:r>
              <a:rPr lang="fr-FR" sz="2000" i="1" dirty="0"/>
              <a:t> - à expliquer ce qui a changé entre les deux lectures. </a:t>
            </a:r>
          </a:p>
          <a:p>
            <a:pPr algn="just">
              <a:lnSpc>
                <a:spcPct val="100000"/>
              </a:lnSpc>
              <a:spcAft>
                <a:spcPts val="0"/>
              </a:spcAft>
            </a:pPr>
            <a:endParaRPr lang="fr-FR" sz="2000" b="1" dirty="0"/>
          </a:p>
          <a:p>
            <a:r>
              <a:rPr lang="fr-FR" sz="2000" b="1" dirty="0"/>
              <a:t>Entrainement</a:t>
            </a:r>
          </a:p>
          <a:p>
            <a:r>
              <a:rPr lang="fr-FR" sz="2000" i="1" dirty="0"/>
              <a:t>A partir de nouveaux textes contenant les signes typographiques étudiés, les élèves font une première lecture silencieuse puis, en petits groupes, une lecture à haute voix montrant qu’ils ont compris les signes. </a:t>
            </a:r>
            <a:endParaRPr lang="fr-FR" sz="2000" i="1"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6" name="Titre 1"/>
          <p:cNvSpPr txBox="1">
            <a:spLocks/>
          </p:cNvSpPr>
          <p:nvPr/>
        </p:nvSpPr>
        <p:spPr>
          <a:xfrm>
            <a:off x="-28861" y="162917"/>
            <a:ext cx="11171976" cy="887865"/>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r>
              <a:rPr lang="fr-FR" sz="3600" dirty="0">
                <a:solidFill>
                  <a:srgbClr val="0070C0"/>
                </a:solidFill>
                <a:latin typeface="+mj-lt"/>
              </a:rPr>
              <a:t>la ponctuation</a:t>
            </a:r>
          </a:p>
        </p:txBody>
      </p:sp>
    </p:spTree>
    <p:extLst>
      <p:ext uri="{BB962C8B-B14F-4D97-AF65-F5344CB8AC3E}">
        <p14:creationId xmlns:p14="http://schemas.microsoft.com/office/powerpoint/2010/main" val="17886411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6A3B74D2-CBB2-44A7-B197-EC9D1B34CCC0}"/>
              </a:ext>
            </a:extLst>
          </p:cNvPr>
          <p:cNvSpPr>
            <a:spLocks noGrp="1"/>
          </p:cNvSpPr>
          <p:nvPr>
            <p:ph idx="1"/>
          </p:nvPr>
        </p:nvSpPr>
        <p:spPr>
          <a:xfrm>
            <a:off x="407368" y="1052736"/>
            <a:ext cx="11700380" cy="6196400"/>
          </a:xfrm>
        </p:spPr>
        <p:txBody>
          <a:bodyPr>
            <a:normAutofit fontScale="62500" lnSpcReduction="20000"/>
          </a:bodyPr>
          <a:lstStyle/>
          <a:p>
            <a:pPr marL="0" indent="0">
              <a:buNone/>
            </a:pPr>
            <a:r>
              <a:rPr lang="fr-FR" sz="3800" dirty="0"/>
              <a:t>Des activités différenciées au cours d’ateliers autonomes /dirigés de niveau homogène</a:t>
            </a:r>
          </a:p>
          <a:p>
            <a:pPr marL="0" indent="0">
              <a:spcBef>
                <a:spcPts val="600"/>
              </a:spcBef>
              <a:buNone/>
            </a:pPr>
            <a:endParaRPr lang="fr-FR" sz="2900" dirty="0"/>
          </a:p>
          <a:p>
            <a:pPr marL="0" indent="0">
              <a:spcBef>
                <a:spcPts val="600"/>
              </a:spcBef>
              <a:buNone/>
            </a:pPr>
            <a:r>
              <a:rPr lang="fr-FR" sz="3800" dirty="0"/>
              <a:t>Pour améliorer le décodage,  l’identification des mots et l’automatisation</a:t>
            </a:r>
          </a:p>
          <a:p>
            <a:pPr marL="982663" lvl="1" indent="-260350"/>
            <a:r>
              <a:rPr lang="fr-FR" sz="2900" dirty="0"/>
              <a:t>Réviser les correspondances GPH complexes </a:t>
            </a:r>
          </a:p>
          <a:p>
            <a:pPr marL="985838" indent="-263525">
              <a:tabLst>
                <a:tab pos="901700" algn="l"/>
              </a:tabLst>
            </a:pPr>
            <a:r>
              <a:rPr lang="fr-FR" sz="3100" b="0" u="none" strike="noStrike" baseline="0" dirty="0">
                <a:latin typeface="Calibri-Light"/>
              </a:rPr>
              <a:t> </a:t>
            </a:r>
            <a:r>
              <a:rPr lang="fr-FR" sz="3100" b="0" u="none" strike="noStrike" baseline="0" dirty="0"/>
              <a:t>Travailler les GPH contextuelles: </a:t>
            </a:r>
          </a:p>
          <a:p>
            <a:pPr marL="1347788" lvl="1" indent="0">
              <a:buNone/>
            </a:pPr>
            <a:r>
              <a:rPr lang="fr-FR" sz="2900" b="0" u="none" strike="noStrike" baseline="0" dirty="0"/>
              <a:t>phrases mnémotechniques qui permettent de distinguer et de mémoriser les différents sons</a:t>
            </a:r>
          </a:p>
          <a:p>
            <a:pPr marL="1347788" lvl="1" indent="0">
              <a:buNone/>
            </a:pPr>
            <a:r>
              <a:rPr lang="fr-FR" sz="2900" b="1" i="1" u="none" strike="noStrike" baseline="0" dirty="0"/>
              <a:t>Contexte mots</a:t>
            </a:r>
            <a:r>
              <a:rPr lang="fr-FR" sz="2900" b="0" u="none" strike="noStrike" baseline="0" dirty="0"/>
              <a:t>:  l’ours </a:t>
            </a:r>
            <a:r>
              <a:rPr lang="fr-FR" sz="2900" b="1" u="none" strike="noStrike" baseline="0" dirty="0"/>
              <a:t>g</a:t>
            </a:r>
            <a:r>
              <a:rPr lang="fr-FR" sz="2900" b="0" u="none" strike="noStrike" baseline="0" dirty="0"/>
              <a:t>i</a:t>
            </a:r>
            <a:r>
              <a:rPr lang="fr-FR" sz="2900" b="1" u="none" strike="noStrike" baseline="0" dirty="0"/>
              <a:t>g</a:t>
            </a:r>
            <a:r>
              <a:rPr lang="fr-FR" sz="2900" b="0" u="none" strike="noStrike" baseline="0" dirty="0"/>
              <a:t>antesque </a:t>
            </a:r>
            <a:r>
              <a:rPr lang="fr-FR" sz="2900" b="1" u="none" strike="noStrike" baseline="0" dirty="0"/>
              <a:t>g</a:t>
            </a:r>
            <a:r>
              <a:rPr lang="fr-FR" sz="2900" b="0" u="none" strike="noStrike" baseline="0" dirty="0"/>
              <a:t>rimpe sur l’arbre et </a:t>
            </a:r>
            <a:r>
              <a:rPr lang="fr-FR" sz="2900" b="1" u="none" strike="noStrike" baseline="0" dirty="0"/>
              <a:t>g</a:t>
            </a:r>
            <a:r>
              <a:rPr lang="fr-FR" sz="2900" b="0" u="none" strike="noStrike" baseline="0" dirty="0"/>
              <a:t>oûte un peu de miel qu’il </a:t>
            </a:r>
            <a:r>
              <a:rPr lang="en-US" sz="2900" b="0" u="none" strike="noStrike" baseline="0" dirty="0" err="1"/>
              <a:t>dé</a:t>
            </a:r>
            <a:r>
              <a:rPr lang="en-US" sz="2900" b="1" u="none" strike="noStrike" baseline="0" dirty="0" err="1"/>
              <a:t>g</a:t>
            </a:r>
            <a:r>
              <a:rPr lang="en-US" sz="2900" b="0" u="none" strike="noStrike" baseline="0" dirty="0" err="1"/>
              <a:t>uste</a:t>
            </a:r>
            <a:r>
              <a:rPr lang="en-US" sz="2900" b="0" u="none" strike="noStrike" baseline="0" dirty="0"/>
              <a:t> </a:t>
            </a:r>
            <a:r>
              <a:rPr lang="en-US" sz="2900" b="0" u="none" strike="noStrike" baseline="0" dirty="0" err="1"/>
              <a:t>puis</a:t>
            </a:r>
            <a:r>
              <a:rPr lang="en-US" sz="2900" b="0" u="none" strike="noStrike" baseline="0" dirty="0"/>
              <a:t> </a:t>
            </a:r>
            <a:r>
              <a:rPr lang="en-US" sz="2900" b="0" u="none" strike="noStrike" baseline="0" dirty="0" err="1"/>
              <a:t>s’endort</a:t>
            </a:r>
            <a:r>
              <a:rPr lang="en-US" sz="2900" b="0" u="none" strike="noStrike" baseline="0" dirty="0"/>
              <a:t> fati</a:t>
            </a:r>
            <a:r>
              <a:rPr lang="en-US" sz="2900" b="1" u="none" strike="noStrike" baseline="0" dirty="0"/>
              <a:t>g</a:t>
            </a:r>
            <a:r>
              <a:rPr lang="en-US" sz="2900" b="0" u="none" strike="noStrike" baseline="0" dirty="0"/>
              <a:t>ue</a:t>
            </a:r>
          </a:p>
          <a:p>
            <a:pPr marL="1347788" lvl="1" indent="0">
              <a:buNone/>
            </a:pPr>
            <a:r>
              <a:rPr lang="en-US" sz="2900" b="1" i="1" u="none" strike="noStrike" baseline="0" dirty="0" err="1"/>
              <a:t>Contexte</a:t>
            </a:r>
            <a:r>
              <a:rPr lang="en-US" sz="2900" b="1" i="1" u="none" strike="noStrike" baseline="0" dirty="0"/>
              <a:t> phrase</a:t>
            </a:r>
            <a:r>
              <a:rPr lang="en-US" sz="2900" b="0" u="none" strike="noStrike" baseline="0" dirty="0"/>
              <a:t>:  les notions nous les notions. </a:t>
            </a:r>
            <a:endParaRPr lang="fr-FR" sz="2900" dirty="0"/>
          </a:p>
          <a:p>
            <a:pPr marL="1071563" lvl="1"/>
            <a:r>
              <a:rPr lang="fr-FR" sz="2900" dirty="0"/>
              <a:t>Lire des mots qui se ressemblent ( </a:t>
            </a:r>
            <a:r>
              <a:rPr lang="fr-FR" sz="2900" b="1" i="1" dirty="0"/>
              <a:t>retard/renard</a:t>
            </a:r>
            <a:r>
              <a:rPr lang="fr-FR" sz="2900" dirty="0"/>
              <a:t>)</a:t>
            </a:r>
          </a:p>
          <a:p>
            <a:pPr marL="1071563" lvl="1"/>
            <a:r>
              <a:rPr lang="en-US" sz="2900" dirty="0"/>
              <a:t>Lire des notices de medicaments, des </a:t>
            </a:r>
            <a:r>
              <a:rPr lang="en-US" sz="2900" dirty="0" err="1"/>
              <a:t>listes</a:t>
            </a:r>
            <a:r>
              <a:rPr lang="en-US" sz="2900" dirty="0"/>
              <a:t> de mots de plus </a:t>
            </a:r>
            <a:r>
              <a:rPr lang="en-US" sz="2900" dirty="0" err="1"/>
              <a:t>en</a:t>
            </a:r>
            <a:r>
              <a:rPr lang="en-US" sz="2900" dirty="0"/>
              <a:t> plus longs (</a:t>
            </a:r>
            <a:r>
              <a:rPr lang="en-US" sz="2900" b="1" i="1" dirty="0" err="1"/>
              <a:t>cou</a:t>
            </a:r>
            <a:r>
              <a:rPr lang="en-US" sz="2900" b="1" i="1" dirty="0"/>
              <a:t>, </a:t>
            </a:r>
            <a:r>
              <a:rPr lang="en-US" sz="2900" b="1" i="1" dirty="0" err="1"/>
              <a:t>cour</a:t>
            </a:r>
            <a:r>
              <a:rPr lang="en-US" sz="2900" b="1" i="1" dirty="0"/>
              <a:t>, courage, </a:t>
            </a:r>
            <a:r>
              <a:rPr lang="en-US" sz="2900" b="1" i="1" dirty="0" err="1"/>
              <a:t>courageux</a:t>
            </a:r>
            <a:r>
              <a:rPr lang="en-US" sz="2900" dirty="0"/>
              <a:t>….)</a:t>
            </a:r>
          </a:p>
          <a:p>
            <a:pPr marL="1025525" lvl="1" indent="0">
              <a:buNone/>
            </a:pPr>
            <a:endParaRPr lang="en-US" sz="2900" b="0" u="none" strike="noStrike" baseline="0" dirty="0"/>
          </a:p>
          <a:p>
            <a:pPr marL="1025525"/>
            <a:r>
              <a:rPr lang="fr-FR" sz="3100" dirty="0"/>
              <a:t>Mémoriser l’orthographe de mots irréguliers </a:t>
            </a:r>
          </a:p>
          <a:p>
            <a:pPr marL="1431925" lvl="1" indent="0">
              <a:buNone/>
            </a:pPr>
            <a:r>
              <a:rPr lang="en-US" sz="2900" dirty="0"/>
              <a:t>Jeu “la </a:t>
            </a:r>
            <a:r>
              <a:rPr lang="en-US" sz="2900" dirty="0" err="1"/>
              <a:t>tapette</a:t>
            </a:r>
            <a:r>
              <a:rPr lang="en-US" sz="2900" dirty="0"/>
              <a:t> à mots”, “</a:t>
            </a:r>
            <a:r>
              <a:rPr lang="en-US" sz="2900" dirty="0" err="1"/>
              <a:t>loto</a:t>
            </a:r>
            <a:r>
              <a:rPr lang="en-US" sz="2900" dirty="0"/>
              <a:t>” (avec des mots qui se </a:t>
            </a:r>
            <a:r>
              <a:rPr lang="fr-FR" sz="2900" dirty="0"/>
              <a:t>ressemblent</a:t>
            </a:r>
            <a:r>
              <a:rPr lang="en-US" sz="2900" dirty="0"/>
              <a:t>, qui </a:t>
            </a:r>
            <a:r>
              <a:rPr lang="en-US" sz="2900" dirty="0" err="1"/>
              <a:t>contiennent</a:t>
            </a:r>
            <a:r>
              <a:rPr lang="en-US" sz="2900" dirty="0"/>
              <a:t> les </a:t>
            </a:r>
            <a:r>
              <a:rPr lang="en-US" sz="2900" dirty="0" err="1"/>
              <a:t>mêmes</a:t>
            </a:r>
            <a:r>
              <a:rPr lang="en-US" sz="2900" dirty="0"/>
              <a:t> </a:t>
            </a:r>
            <a:r>
              <a:rPr lang="en-US" sz="2900" dirty="0" err="1"/>
              <a:t>graphèmes</a:t>
            </a:r>
            <a:r>
              <a:rPr lang="en-US" sz="2900" dirty="0"/>
              <a:t>...)</a:t>
            </a:r>
          </a:p>
          <a:p>
            <a:pPr marL="1025525" lvl="1" indent="0">
              <a:buNone/>
            </a:pPr>
            <a:r>
              <a:rPr lang="en-US" sz="2900" dirty="0"/>
              <a:t> </a:t>
            </a:r>
          </a:p>
          <a:p>
            <a:pPr marL="1025525"/>
            <a:r>
              <a:rPr lang="en-US" sz="3100" dirty="0"/>
              <a:t>Lectures </a:t>
            </a:r>
            <a:r>
              <a:rPr lang="en-US" sz="3100" dirty="0" err="1"/>
              <a:t>répétées</a:t>
            </a:r>
            <a:r>
              <a:rPr lang="en-US" sz="3100" dirty="0"/>
              <a:t> </a:t>
            </a:r>
            <a:r>
              <a:rPr lang="en-US" sz="3100" dirty="0" err="1"/>
              <a:t>ie</a:t>
            </a:r>
            <a:r>
              <a:rPr lang="en-US" sz="3100" dirty="0"/>
              <a:t> Les ateliers de fluence (type </a:t>
            </a:r>
            <a:r>
              <a:rPr lang="en-US" sz="3100" dirty="0" err="1"/>
              <a:t>cigale</a:t>
            </a:r>
            <a:r>
              <a:rPr lang="en-US" sz="3100" dirty="0"/>
              <a:t>)</a:t>
            </a:r>
          </a:p>
          <a:p>
            <a:pPr marL="1254125" lvl="1"/>
            <a:endParaRPr lang="fr-FR" i="1" dirty="0"/>
          </a:p>
        </p:txBody>
      </p:sp>
      <p:sp>
        <p:nvSpPr>
          <p:cNvPr id="4" name="Espace réservé du contenu 2">
            <a:extLst>
              <a:ext uri="{FF2B5EF4-FFF2-40B4-BE49-F238E27FC236}">
                <a16:creationId xmlns:a16="http://schemas.microsoft.com/office/drawing/2014/main" id="{18A67B98-AEA4-49C8-B865-02FE41A3AAD3}"/>
              </a:ext>
            </a:extLst>
          </p:cNvPr>
          <p:cNvSpPr txBox="1">
            <a:spLocks/>
          </p:cNvSpPr>
          <p:nvPr/>
        </p:nvSpPr>
        <p:spPr>
          <a:xfrm>
            <a:off x="720623" y="167443"/>
            <a:ext cx="10293553" cy="77907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Wingdings 2" pitchFamily="18"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9pPr>
          </a:lstStyle>
          <a:p>
            <a:pPr marL="0" indent="0" algn="ctr">
              <a:buNone/>
            </a:pPr>
            <a:r>
              <a:rPr lang="fr-FR" sz="3200" dirty="0">
                <a:solidFill>
                  <a:srgbClr val="0070C0"/>
                </a:solidFill>
              </a:rPr>
              <a:t>Enseigner – différencier </a:t>
            </a:r>
          </a:p>
        </p:txBody>
      </p:sp>
      <p:cxnSp>
        <p:nvCxnSpPr>
          <p:cNvPr id="5" name="Connecteur droit 4">
            <a:extLst>
              <a:ext uri="{FF2B5EF4-FFF2-40B4-BE49-F238E27FC236}">
                <a16:creationId xmlns:a16="http://schemas.microsoft.com/office/drawing/2014/main" id="{C9333BD0-6C7B-42B1-AFF8-65F8B003B001}"/>
              </a:ext>
            </a:extLst>
          </p:cNvPr>
          <p:cNvCxnSpPr>
            <a:cxnSpLocks/>
          </p:cNvCxnSpPr>
          <p:nvPr/>
        </p:nvCxnSpPr>
        <p:spPr>
          <a:xfrm>
            <a:off x="528912" y="764704"/>
            <a:ext cx="11134175" cy="1"/>
          </a:xfrm>
          <a:prstGeom prst="line">
            <a:avLst/>
          </a:prstGeom>
          <a:ln w="19050"/>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85859577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551384" y="774989"/>
            <a:ext cx="7338314" cy="3058936"/>
          </a:xfrm>
          <a:prstGeom prst="rect">
            <a:avLst/>
          </a:prstGeom>
        </p:spPr>
        <p:txBody>
          <a:bodyPr vert="horz" wrap="square" lIns="0" tIns="16912" rIns="0" bIns="0" rtlCol="0">
            <a:spAutoFit/>
          </a:bodyPr>
          <a:lstStyle/>
          <a:p>
            <a:pPr marL="16067" marR="82872" defTabSz="1217706">
              <a:spcBef>
                <a:spcPts val="133"/>
              </a:spcBef>
              <a:buClr>
                <a:srgbClr val="252525"/>
              </a:buClr>
              <a:tabLst>
                <a:tab pos="258763" algn="l"/>
              </a:tabLst>
            </a:pPr>
            <a:r>
              <a:rPr lang="fr-FR" sz="3600" spc="-7" dirty="0">
                <a:solidFill>
                  <a:srgbClr val="0070C0"/>
                </a:solidFill>
                <a:latin typeface="+mj-lt"/>
                <a:cs typeface="Arial"/>
              </a:rPr>
              <a:t>J</a:t>
            </a:r>
            <a:r>
              <a:rPr sz="3600" spc="-7" dirty="0" err="1">
                <a:solidFill>
                  <a:srgbClr val="0070C0"/>
                </a:solidFill>
                <a:latin typeface="+mj-lt"/>
                <a:cs typeface="Arial"/>
              </a:rPr>
              <a:t>eu</a:t>
            </a:r>
            <a:r>
              <a:rPr sz="3600" spc="-7" dirty="0">
                <a:solidFill>
                  <a:srgbClr val="0070C0"/>
                </a:solidFill>
                <a:latin typeface="+mj-lt"/>
                <a:cs typeface="Arial"/>
              </a:rPr>
              <a:t> de la </a:t>
            </a:r>
            <a:r>
              <a:rPr sz="3600" dirty="0">
                <a:solidFill>
                  <a:srgbClr val="0070C0"/>
                </a:solidFill>
                <a:latin typeface="+mj-lt"/>
                <a:cs typeface="Arial"/>
              </a:rPr>
              <a:t>tapette à </a:t>
            </a:r>
            <a:r>
              <a:rPr sz="3600" spc="-7" dirty="0">
                <a:solidFill>
                  <a:srgbClr val="0070C0"/>
                </a:solidFill>
                <a:latin typeface="+mj-lt"/>
                <a:cs typeface="Arial"/>
              </a:rPr>
              <a:t>mots </a:t>
            </a:r>
            <a:endParaRPr lang="fr-FR" sz="3600" spc="-7" dirty="0">
              <a:solidFill>
                <a:srgbClr val="0070C0"/>
              </a:solidFill>
              <a:latin typeface="+mj-lt"/>
              <a:cs typeface="Arial"/>
            </a:endParaRPr>
          </a:p>
          <a:p>
            <a:pPr marL="16067" marR="82872" defTabSz="1217706">
              <a:spcBef>
                <a:spcPts val="133"/>
              </a:spcBef>
              <a:buClr>
                <a:srgbClr val="252525"/>
              </a:buClr>
              <a:tabLst>
                <a:tab pos="258763" algn="l"/>
              </a:tabLst>
            </a:pPr>
            <a:endParaRPr lang="fr-FR" sz="2000" b="1" spc="-7" dirty="0">
              <a:solidFill>
                <a:prstClr val="black"/>
              </a:solidFill>
              <a:latin typeface="+mj-lt"/>
              <a:cs typeface="Arial"/>
            </a:endParaRPr>
          </a:p>
          <a:p>
            <a:pPr marL="358967" marR="82872" indent="-342900" defTabSz="1217706">
              <a:spcBef>
                <a:spcPts val="133"/>
              </a:spcBef>
              <a:buClr>
                <a:srgbClr val="252525"/>
              </a:buClr>
              <a:buFont typeface="Courier New" panose="02070309020205020404" pitchFamily="49" charset="0"/>
              <a:buChar char="o"/>
              <a:tabLst>
                <a:tab pos="258763" algn="l"/>
              </a:tabLst>
            </a:pPr>
            <a:r>
              <a:rPr sz="2000" dirty="0" err="1">
                <a:solidFill>
                  <a:prstClr val="black"/>
                </a:solidFill>
                <a:latin typeface="+mj-lt"/>
                <a:cs typeface="Arial"/>
              </a:rPr>
              <a:t>en</a:t>
            </a:r>
            <a:r>
              <a:rPr sz="2000" dirty="0">
                <a:solidFill>
                  <a:prstClr val="black"/>
                </a:solidFill>
                <a:latin typeface="+mj-lt"/>
                <a:cs typeface="Arial"/>
              </a:rPr>
              <a:t> </a:t>
            </a:r>
            <a:r>
              <a:rPr sz="2000" spc="-7" dirty="0">
                <a:solidFill>
                  <a:prstClr val="black"/>
                </a:solidFill>
                <a:latin typeface="+mj-lt"/>
                <a:cs typeface="Arial"/>
              </a:rPr>
              <a:t>petit </a:t>
            </a:r>
            <a:r>
              <a:rPr sz="2000" dirty="0">
                <a:solidFill>
                  <a:prstClr val="black"/>
                </a:solidFill>
                <a:latin typeface="+mj-lt"/>
                <a:cs typeface="Arial"/>
              </a:rPr>
              <a:t>groupe pour </a:t>
            </a:r>
            <a:r>
              <a:rPr sz="2000" spc="-7" dirty="0">
                <a:solidFill>
                  <a:prstClr val="black"/>
                </a:solidFill>
                <a:latin typeface="+mj-lt"/>
                <a:cs typeface="Arial"/>
              </a:rPr>
              <a:t>entraîner les </a:t>
            </a:r>
            <a:r>
              <a:rPr sz="2000" dirty="0">
                <a:solidFill>
                  <a:prstClr val="black"/>
                </a:solidFill>
                <a:latin typeface="+mj-lt"/>
                <a:cs typeface="Arial"/>
              </a:rPr>
              <a:t>élèves à </a:t>
            </a:r>
            <a:r>
              <a:rPr sz="2000" spc="-7" dirty="0">
                <a:solidFill>
                  <a:prstClr val="black"/>
                </a:solidFill>
                <a:latin typeface="+mj-lt"/>
                <a:cs typeface="Arial"/>
              </a:rPr>
              <a:t>lire  </a:t>
            </a:r>
            <a:r>
              <a:rPr sz="2000" dirty="0">
                <a:solidFill>
                  <a:prstClr val="black"/>
                </a:solidFill>
                <a:latin typeface="+mj-lt"/>
                <a:cs typeface="Arial"/>
              </a:rPr>
              <a:t>de </a:t>
            </a:r>
            <a:r>
              <a:rPr sz="2000" spc="-7" dirty="0">
                <a:solidFill>
                  <a:prstClr val="black"/>
                </a:solidFill>
                <a:latin typeface="+mj-lt"/>
                <a:cs typeface="Arial"/>
              </a:rPr>
              <a:t>plus </a:t>
            </a:r>
            <a:r>
              <a:rPr sz="2000" dirty="0">
                <a:solidFill>
                  <a:prstClr val="black"/>
                </a:solidFill>
                <a:latin typeface="+mj-lt"/>
                <a:cs typeface="Arial"/>
              </a:rPr>
              <a:t>en </a:t>
            </a:r>
            <a:r>
              <a:rPr sz="2000" spc="-7" dirty="0">
                <a:solidFill>
                  <a:prstClr val="black"/>
                </a:solidFill>
                <a:latin typeface="+mj-lt"/>
                <a:cs typeface="Arial"/>
              </a:rPr>
              <a:t>plus </a:t>
            </a:r>
            <a:r>
              <a:rPr sz="2000" dirty="0" err="1">
                <a:solidFill>
                  <a:prstClr val="black"/>
                </a:solidFill>
                <a:latin typeface="+mj-lt"/>
                <a:cs typeface="Arial"/>
              </a:rPr>
              <a:t>rapidement</a:t>
            </a:r>
            <a:r>
              <a:rPr sz="2000" dirty="0">
                <a:solidFill>
                  <a:prstClr val="black"/>
                </a:solidFill>
                <a:latin typeface="+mj-lt"/>
                <a:cs typeface="Arial"/>
              </a:rPr>
              <a:t> </a:t>
            </a:r>
            <a:r>
              <a:rPr lang="fr-FR" sz="2000" dirty="0">
                <a:solidFill>
                  <a:prstClr val="black"/>
                </a:solidFill>
                <a:latin typeface="+mj-lt"/>
                <a:cs typeface="Arial"/>
              </a:rPr>
              <a:t>d</a:t>
            </a:r>
            <a:r>
              <a:rPr sz="2000" dirty="0" err="1">
                <a:solidFill>
                  <a:prstClr val="black"/>
                </a:solidFill>
                <a:latin typeface="+mj-lt"/>
                <a:cs typeface="Arial"/>
              </a:rPr>
              <a:t>es</a:t>
            </a:r>
            <a:r>
              <a:rPr sz="2000" dirty="0">
                <a:solidFill>
                  <a:prstClr val="black"/>
                </a:solidFill>
                <a:latin typeface="+mj-lt"/>
                <a:cs typeface="Arial"/>
              </a:rPr>
              <a:t> </a:t>
            </a:r>
            <a:r>
              <a:rPr sz="2000" spc="-7" dirty="0">
                <a:solidFill>
                  <a:prstClr val="black"/>
                </a:solidFill>
                <a:latin typeface="+mj-lt"/>
                <a:cs typeface="Arial"/>
              </a:rPr>
              <a:t>mots </a:t>
            </a:r>
            <a:r>
              <a:rPr sz="2000" dirty="0">
                <a:solidFill>
                  <a:prstClr val="black"/>
                </a:solidFill>
                <a:latin typeface="+mj-lt"/>
                <a:cs typeface="Arial"/>
              </a:rPr>
              <a:t>issus </a:t>
            </a:r>
            <a:r>
              <a:rPr sz="2000" spc="-7" dirty="0">
                <a:solidFill>
                  <a:prstClr val="black"/>
                </a:solidFill>
                <a:latin typeface="+mj-lt"/>
                <a:cs typeface="Arial"/>
              </a:rPr>
              <a:t>de  </a:t>
            </a:r>
            <a:r>
              <a:rPr sz="2000" spc="-7" dirty="0" err="1">
                <a:solidFill>
                  <a:prstClr val="black"/>
                </a:solidFill>
                <a:latin typeface="+mj-lt"/>
                <a:cs typeface="Arial"/>
              </a:rPr>
              <a:t>listes</a:t>
            </a:r>
            <a:r>
              <a:rPr lang="fr-FR" sz="2000" spc="-7" dirty="0">
                <a:solidFill>
                  <a:prstClr val="black"/>
                </a:solidFill>
                <a:latin typeface="+mj-lt"/>
                <a:cs typeface="Arial"/>
              </a:rPr>
              <a:t> analogiques (ex. liste de mots avec graphème « </a:t>
            </a:r>
            <a:r>
              <a:rPr lang="fr-FR" sz="2000" spc="-7" dirty="0" err="1">
                <a:solidFill>
                  <a:prstClr val="black"/>
                </a:solidFill>
                <a:latin typeface="+mj-lt"/>
                <a:cs typeface="Arial"/>
              </a:rPr>
              <a:t>ien</a:t>
            </a:r>
            <a:r>
              <a:rPr lang="fr-FR" sz="2000" spc="-7" dirty="0">
                <a:solidFill>
                  <a:prstClr val="black"/>
                </a:solidFill>
                <a:latin typeface="+mj-lt"/>
                <a:cs typeface="Arial"/>
              </a:rPr>
              <a:t> »)</a:t>
            </a:r>
            <a:endParaRPr sz="2000" dirty="0">
              <a:solidFill>
                <a:prstClr val="black"/>
              </a:solidFill>
              <a:latin typeface="+mj-lt"/>
              <a:cs typeface="Arial"/>
            </a:endParaRPr>
          </a:p>
          <a:p>
            <a:pPr marL="358967" marR="6765" indent="-342900" defTabSz="1217706">
              <a:lnSpc>
                <a:spcPct val="100099"/>
              </a:lnSpc>
              <a:spcBef>
                <a:spcPts val="1191"/>
              </a:spcBef>
              <a:buClr>
                <a:srgbClr val="252525"/>
              </a:buClr>
              <a:buFont typeface="Courier New" panose="02070309020205020404" pitchFamily="49" charset="0"/>
              <a:buChar char="o"/>
              <a:tabLst>
                <a:tab pos="350936" algn="l"/>
                <a:tab pos="351782" algn="l"/>
              </a:tabLst>
            </a:pPr>
            <a:r>
              <a:rPr sz="2000" spc="-7" dirty="0">
                <a:solidFill>
                  <a:prstClr val="black"/>
                </a:solidFill>
                <a:latin typeface="+mj-lt"/>
                <a:cs typeface="Arial"/>
              </a:rPr>
              <a:t>Parmi </a:t>
            </a:r>
            <a:r>
              <a:rPr sz="2000" dirty="0">
                <a:solidFill>
                  <a:prstClr val="black"/>
                </a:solidFill>
                <a:latin typeface="+mj-lt"/>
                <a:cs typeface="Arial"/>
              </a:rPr>
              <a:t>des </a:t>
            </a:r>
            <a:r>
              <a:rPr sz="2000" spc="-7" dirty="0">
                <a:solidFill>
                  <a:prstClr val="black"/>
                </a:solidFill>
                <a:latin typeface="+mj-lt"/>
                <a:cs typeface="Arial"/>
              </a:rPr>
              <a:t>étiquettes-mots étalées </a:t>
            </a:r>
            <a:r>
              <a:rPr sz="2000" dirty="0">
                <a:solidFill>
                  <a:prstClr val="black"/>
                </a:solidFill>
                <a:latin typeface="+mj-lt"/>
                <a:cs typeface="Arial"/>
              </a:rPr>
              <a:t>sur la </a:t>
            </a:r>
            <a:r>
              <a:rPr sz="2000" spc="-7" dirty="0">
                <a:solidFill>
                  <a:prstClr val="black"/>
                </a:solidFill>
                <a:latin typeface="+mj-lt"/>
                <a:cs typeface="Arial"/>
              </a:rPr>
              <a:t>table,  </a:t>
            </a:r>
            <a:r>
              <a:rPr sz="2000" dirty="0">
                <a:solidFill>
                  <a:prstClr val="black"/>
                </a:solidFill>
                <a:latin typeface="+mj-lt"/>
                <a:cs typeface="Arial"/>
              </a:rPr>
              <a:t>l’élève meneur </a:t>
            </a:r>
            <a:r>
              <a:rPr sz="2000" spc="-7" dirty="0">
                <a:solidFill>
                  <a:prstClr val="black"/>
                </a:solidFill>
                <a:latin typeface="+mj-lt"/>
                <a:cs typeface="Arial"/>
              </a:rPr>
              <a:t>de jeu </a:t>
            </a:r>
            <a:r>
              <a:rPr sz="2000" dirty="0">
                <a:solidFill>
                  <a:prstClr val="black"/>
                </a:solidFill>
                <a:latin typeface="+mj-lt"/>
                <a:cs typeface="Arial"/>
              </a:rPr>
              <a:t>choisit un mot </a:t>
            </a:r>
            <a:r>
              <a:rPr sz="2000" spc="-7" dirty="0">
                <a:solidFill>
                  <a:prstClr val="black"/>
                </a:solidFill>
                <a:latin typeface="+mj-lt"/>
                <a:cs typeface="Arial"/>
              </a:rPr>
              <a:t>qu’il lit </a:t>
            </a:r>
            <a:r>
              <a:rPr sz="2000" dirty="0">
                <a:solidFill>
                  <a:prstClr val="black"/>
                </a:solidFill>
                <a:latin typeface="+mj-lt"/>
                <a:cs typeface="Arial"/>
              </a:rPr>
              <a:t>à  voix </a:t>
            </a:r>
            <a:r>
              <a:rPr sz="2000" spc="-7" dirty="0">
                <a:solidFill>
                  <a:prstClr val="black"/>
                </a:solidFill>
                <a:latin typeface="+mj-lt"/>
                <a:cs typeface="Arial"/>
              </a:rPr>
              <a:t>haute </a:t>
            </a:r>
            <a:endParaRPr lang="fr-FR" sz="2000" dirty="0">
              <a:solidFill>
                <a:prstClr val="black"/>
              </a:solidFill>
              <a:latin typeface="+mj-lt"/>
              <a:cs typeface="Arial"/>
            </a:endParaRPr>
          </a:p>
          <a:p>
            <a:pPr marL="358967" marR="6765" indent="-342900" defTabSz="1217706">
              <a:lnSpc>
                <a:spcPct val="100099"/>
              </a:lnSpc>
              <a:spcBef>
                <a:spcPts val="1191"/>
              </a:spcBef>
              <a:buClr>
                <a:srgbClr val="252525"/>
              </a:buClr>
              <a:buFont typeface="Courier New" panose="02070309020205020404" pitchFamily="49" charset="0"/>
              <a:buChar char="o"/>
              <a:tabLst>
                <a:tab pos="350936" algn="l"/>
                <a:tab pos="351782" algn="l"/>
              </a:tabLst>
            </a:pPr>
            <a:r>
              <a:rPr sz="2000" dirty="0">
                <a:solidFill>
                  <a:prstClr val="black"/>
                </a:solidFill>
                <a:latin typeface="+mj-lt"/>
                <a:cs typeface="Arial"/>
              </a:rPr>
              <a:t> le premier qui pose </a:t>
            </a:r>
            <a:r>
              <a:rPr sz="2000" spc="-7" dirty="0">
                <a:solidFill>
                  <a:prstClr val="black"/>
                </a:solidFill>
                <a:latin typeface="+mj-lt"/>
                <a:cs typeface="Arial"/>
              </a:rPr>
              <a:t>la main </a:t>
            </a:r>
            <a:r>
              <a:rPr sz="2000" dirty="0">
                <a:solidFill>
                  <a:prstClr val="black"/>
                </a:solidFill>
                <a:latin typeface="+mj-lt"/>
                <a:cs typeface="Arial"/>
              </a:rPr>
              <a:t>dessus  </a:t>
            </a:r>
            <a:r>
              <a:rPr sz="2000" dirty="0" err="1">
                <a:solidFill>
                  <a:prstClr val="black"/>
                </a:solidFill>
                <a:latin typeface="+mj-lt"/>
                <a:cs typeface="Arial"/>
              </a:rPr>
              <a:t>gagne</a:t>
            </a:r>
            <a:r>
              <a:rPr sz="2000" dirty="0">
                <a:solidFill>
                  <a:prstClr val="black"/>
                </a:solidFill>
                <a:latin typeface="+mj-lt"/>
                <a:cs typeface="Arial"/>
              </a:rPr>
              <a:t> </a:t>
            </a:r>
            <a:r>
              <a:rPr sz="2000" spc="-7" dirty="0" err="1">
                <a:solidFill>
                  <a:prstClr val="black"/>
                </a:solidFill>
                <a:latin typeface="+mj-lt"/>
                <a:cs typeface="Arial"/>
              </a:rPr>
              <a:t>l’étiquette</a:t>
            </a:r>
            <a:endParaRPr lang="fr-FR" sz="2000" spc="-7" dirty="0">
              <a:solidFill>
                <a:prstClr val="black"/>
              </a:solidFill>
              <a:latin typeface="+mj-lt"/>
              <a:cs typeface="Arial"/>
            </a:endParaRPr>
          </a:p>
        </p:txBody>
      </p:sp>
      <p:sp>
        <p:nvSpPr>
          <p:cNvPr id="8" name="object 8"/>
          <p:cNvSpPr txBox="1"/>
          <p:nvPr/>
        </p:nvSpPr>
        <p:spPr>
          <a:xfrm>
            <a:off x="11600903" y="6293056"/>
            <a:ext cx="221553" cy="222070"/>
          </a:xfrm>
          <a:prstGeom prst="rect">
            <a:avLst/>
          </a:prstGeom>
        </p:spPr>
        <p:txBody>
          <a:bodyPr vert="horz" wrap="square" lIns="0" tIns="16912" rIns="0" bIns="0" rtlCol="0">
            <a:spAutoFit/>
          </a:bodyPr>
          <a:lstStyle/>
          <a:p>
            <a:pPr marL="16913" defTabSz="1217706">
              <a:spcBef>
                <a:spcPts val="133"/>
              </a:spcBef>
            </a:pPr>
            <a:r>
              <a:rPr sz="1332" spc="-13" dirty="0">
                <a:solidFill>
                  <a:srgbClr val="3F3F3F"/>
                </a:solidFill>
                <a:latin typeface="Arial"/>
                <a:cs typeface="Arial"/>
              </a:rPr>
              <a:t>1</a:t>
            </a:r>
            <a:r>
              <a:rPr sz="1332" dirty="0">
                <a:solidFill>
                  <a:srgbClr val="3F3F3F"/>
                </a:solidFill>
                <a:latin typeface="Arial"/>
                <a:cs typeface="Arial"/>
              </a:rPr>
              <a:t>8</a:t>
            </a:r>
            <a:endParaRPr sz="1332">
              <a:solidFill>
                <a:prstClr val="black"/>
              </a:solidFill>
              <a:latin typeface="Arial"/>
              <a:cs typeface="Arial"/>
            </a:endParaRPr>
          </a:p>
        </p:txBody>
      </p:sp>
      <p:pic>
        <p:nvPicPr>
          <p:cNvPr id="1026" name="Picture 2" descr="7 idées pour s'entraîner à lire rapidement les mots fréquents au cycle 3">
            <a:extLst>
              <a:ext uri="{FF2B5EF4-FFF2-40B4-BE49-F238E27FC236}">
                <a16:creationId xmlns:a16="http://schemas.microsoft.com/office/drawing/2014/main" id="{2ED3AA3F-B706-4919-955D-0160406ED08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16280" y="980728"/>
            <a:ext cx="2152650" cy="28765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4235185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05396" y="1014281"/>
            <a:ext cx="10515600" cy="4351337"/>
          </a:xfrm>
        </p:spPr>
        <p:txBody>
          <a:bodyPr/>
          <a:lstStyle/>
          <a:p>
            <a:pPr marL="457200" lvl="1" indent="0">
              <a:buNone/>
            </a:pPr>
            <a:r>
              <a:rPr lang="fr-FR" sz="2000" dirty="0"/>
              <a:t>Technique la plus connue  (entraînement fluence) </a:t>
            </a:r>
          </a:p>
          <a:p>
            <a:pPr marL="457200" lvl="1" indent="0">
              <a:buNone/>
            </a:pPr>
            <a:endParaRPr lang="fr-FR" dirty="0"/>
          </a:p>
        </p:txBody>
      </p:sp>
      <p:graphicFrame>
        <p:nvGraphicFramePr>
          <p:cNvPr id="5" name="Tableau 4"/>
          <p:cNvGraphicFramePr>
            <a:graphicFrameLocks noGrp="1"/>
          </p:cNvGraphicFramePr>
          <p:nvPr>
            <p:extLst>
              <p:ext uri="{D42A27DB-BD31-4B8C-83A1-F6EECF244321}">
                <p14:modId xmlns:p14="http://schemas.microsoft.com/office/powerpoint/2010/main" val="4085133723"/>
              </p:ext>
            </p:extLst>
          </p:nvPr>
        </p:nvGraphicFramePr>
        <p:xfrm>
          <a:off x="479376" y="1916832"/>
          <a:ext cx="11506200" cy="4541586"/>
        </p:xfrm>
        <a:graphic>
          <a:graphicData uri="http://schemas.openxmlformats.org/drawingml/2006/table">
            <a:tbl>
              <a:tblPr firstRow="1" firstCol="1" bandRow="1">
                <a:tableStyleId>{5C22544A-7EE6-4342-B048-85BDC9FD1C3A}</a:tableStyleId>
              </a:tblPr>
              <a:tblGrid>
                <a:gridCol w="11506200">
                  <a:extLst>
                    <a:ext uri="{9D8B030D-6E8A-4147-A177-3AD203B41FA5}">
                      <a16:colId xmlns:a16="http://schemas.microsoft.com/office/drawing/2014/main" val="20000"/>
                    </a:ext>
                  </a:extLst>
                </a:gridCol>
              </a:tblGrid>
              <a:tr h="4541586">
                <a:tc>
                  <a:txBody>
                    <a:bodyPr/>
                    <a:lstStyle/>
                    <a:p>
                      <a:pPr>
                        <a:lnSpc>
                          <a:spcPct val="120000"/>
                        </a:lnSpc>
                        <a:spcAft>
                          <a:spcPts val="600"/>
                        </a:spcAft>
                        <a:tabLst>
                          <a:tab pos="457200" algn="l"/>
                        </a:tabLst>
                      </a:pPr>
                      <a:r>
                        <a:rPr lang="fr-FR" sz="2000" b="0" dirty="0">
                          <a:solidFill>
                            <a:schemeClr val="tx1"/>
                          </a:solidFill>
                          <a:effectLst/>
                        </a:rPr>
                        <a:t>Petits groupes (4 à 5 élèves) de niveau homogène en lecture.</a:t>
                      </a:r>
                    </a:p>
                    <a:p>
                      <a:pPr algn="ctr">
                        <a:lnSpc>
                          <a:spcPct val="120000"/>
                        </a:lnSpc>
                        <a:spcAft>
                          <a:spcPts val="600"/>
                        </a:spcAft>
                        <a:tabLst>
                          <a:tab pos="457200" algn="l"/>
                        </a:tabLst>
                      </a:pPr>
                      <a:r>
                        <a:rPr lang="fr-FR" sz="2400" b="1" dirty="0">
                          <a:solidFill>
                            <a:schemeClr val="tx1"/>
                          </a:solidFill>
                          <a:effectLst/>
                        </a:rPr>
                        <a:t>5 phases:</a:t>
                      </a:r>
                    </a:p>
                    <a:p>
                      <a:pPr>
                        <a:lnSpc>
                          <a:spcPct val="120000"/>
                        </a:lnSpc>
                        <a:spcAft>
                          <a:spcPts val="600"/>
                        </a:spcAft>
                      </a:pPr>
                      <a:r>
                        <a:rPr lang="fr-FR" sz="2000" b="1" dirty="0">
                          <a:solidFill>
                            <a:schemeClr val="tx1"/>
                          </a:solidFill>
                          <a:effectLst/>
                        </a:rPr>
                        <a:t>1/ Présentation des objectifs de la séance</a:t>
                      </a:r>
                    </a:p>
                    <a:p>
                      <a:pPr>
                        <a:lnSpc>
                          <a:spcPct val="120000"/>
                        </a:lnSpc>
                        <a:spcAft>
                          <a:spcPts val="600"/>
                        </a:spcAft>
                      </a:pPr>
                      <a:r>
                        <a:rPr lang="fr-FR" sz="2000" b="1" dirty="0">
                          <a:solidFill>
                            <a:schemeClr val="tx1"/>
                          </a:solidFill>
                          <a:effectLst/>
                        </a:rPr>
                        <a:t>2/Première lecture par l’enseignant et aide au décodage</a:t>
                      </a:r>
                      <a:endParaRPr lang="fr-FR" sz="2000" b="0" dirty="0">
                        <a:solidFill>
                          <a:schemeClr val="tx1"/>
                        </a:solidFill>
                        <a:effectLst/>
                      </a:endParaRPr>
                    </a:p>
                    <a:p>
                      <a:pPr>
                        <a:lnSpc>
                          <a:spcPct val="120000"/>
                        </a:lnSpc>
                        <a:spcAft>
                          <a:spcPts val="600"/>
                        </a:spcAft>
                      </a:pPr>
                      <a:r>
                        <a:rPr lang="fr-FR" sz="2000" b="1" dirty="0">
                          <a:solidFill>
                            <a:schemeClr val="tx1"/>
                          </a:solidFill>
                          <a:effectLst/>
                        </a:rPr>
                        <a:t>3/</a:t>
                      </a:r>
                      <a:r>
                        <a:rPr lang="fr-FR" sz="2000" b="1" baseline="0" dirty="0">
                          <a:solidFill>
                            <a:schemeClr val="tx1"/>
                          </a:solidFill>
                          <a:effectLst/>
                        </a:rPr>
                        <a:t> </a:t>
                      </a:r>
                      <a:r>
                        <a:rPr lang="fr-FR" sz="2000" b="1" dirty="0">
                          <a:solidFill>
                            <a:schemeClr val="tx1"/>
                          </a:solidFill>
                          <a:effectLst/>
                        </a:rPr>
                        <a:t>Deuxième lecture et travail de la compréhension</a:t>
                      </a:r>
                    </a:p>
                    <a:p>
                      <a:pPr marL="468630">
                        <a:lnSpc>
                          <a:spcPct val="100000"/>
                        </a:lnSpc>
                        <a:spcAft>
                          <a:spcPts val="0"/>
                        </a:spcAft>
                      </a:pPr>
                      <a:r>
                        <a:rPr lang="fr-FR" sz="2000" b="0" dirty="0">
                          <a:solidFill>
                            <a:schemeClr val="tx1"/>
                          </a:solidFill>
                          <a:effectLst/>
                        </a:rPr>
                        <a:t>Relire le texte en fournissant un modèle d’une lecture fluente experte (prosodie…). </a:t>
                      </a:r>
                    </a:p>
                    <a:p>
                      <a:pPr marL="468630">
                        <a:lnSpc>
                          <a:spcPct val="100000"/>
                        </a:lnSpc>
                        <a:spcAft>
                          <a:spcPts val="0"/>
                        </a:spcAft>
                      </a:pPr>
                      <a:endParaRPr lang="fr-FR" sz="2000" b="0" dirty="0">
                        <a:solidFill>
                          <a:schemeClr val="tx1"/>
                        </a:solidFill>
                        <a:effectLst/>
                      </a:endParaRPr>
                    </a:p>
                    <a:p>
                      <a:pPr>
                        <a:lnSpc>
                          <a:spcPct val="120000"/>
                        </a:lnSpc>
                        <a:spcAft>
                          <a:spcPts val="600"/>
                        </a:spcAft>
                      </a:pPr>
                      <a:r>
                        <a:rPr lang="fr-FR" sz="2000" b="0" dirty="0">
                          <a:solidFill>
                            <a:schemeClr val="tx1"/>
                          </a:solidFill>
                          <a:effectLst/>
                        </a:rPr>
                        <a:t>4/ </a:t>
                      </a:r>
                      <a:r>
                        <a:rPr lang="fr-FR" sz="2000" b="1" dirty="0">
                          <a:solidFill>
                            <a:schemeClr val="tx1"/>
                          </a:solidFill>
                          <a:effectLst/>
                        </a:rPr>
                        <a:t>Lectures individuelles à haute voix et explication des oublis et erreurs d’identification</a:t>
                      </a:r>
                    </a:p>
                    <a:p>
                      <a:pPr marL="457200" algn="ctr">
                        <a:lnSpc>
                          <a:spcPct val="100000"/>
                        </a:lnSpc>
                        <a:spcAft>
                          <a:spcPts val="0"/>
                        </a:spcAft>
                      </a:pPr>
                      <a:r>
                        <a:rPr lang="fr-FR" sz="2000" b="0" dirty="0">
                          <a:solidFill>
                            <a:schemeClr val="tx1"/>
                          </a:solidFill>
                          <a:effectLst/>
                        </a:rPr>
                        <a:t>Chaque élève lit à haute voix pendant une minute en commençant au début du texte. </a:t>
                      </a:r>
                    </a:p>
                    <a:p>
                      <a:pPr marL="457200" algn="ctr">
                        <a:lnSpc>
                          <a:spcPct val="100000"/>
                        </a:lnSpc>
                        <a:spcAft>
                          <a:spcPts val="0"/>
                        </a:spcAft>
                      </a:pPr>
                      <a:endParaRPr lang="fr-FR" sz="2000" b="0" dirty="0">
                        <a:solidFill>
                          <a:schemeClr val="tx1"/>
                        </a:solidFill>
                        <a:effectLst/>
                      </a:endParaRPr>
                    </a:p>
                    <a:p>
                      <a:pPr marL="85725" indent="-85725" algn="l">
                        <a:lnSpc>
                          <a:spcPct val="100000"/>
                        </a:lnSpc>
                        <a:spcAft>
                          <a:spcPts val="0"/>
                        </a:spcAft>
                      </a:pPr>
                      <a:r>
                        <a:rPr lang="fr-FR" sz="2000" b="0" dirty="0">
                          <a:solidFill>
                            <a:schemeClr val="tx1"/>
                          </a:solidFill>
                          <a:effectLst/>
                        </a:rPr>
                        <a:t>5</a:t>
                      </a:r>
                      <a:r>
                        <a:rPr lang="fr-FR" sz="2000" b="1" dirty="0">
                          <a:solidFill>
                            <a:schemeClr val="tx1"/>
                          </a:solidFill>
                          <a:effectLst/>
                        </a:rPr>
                        <a:t>/ Observation et prise de conscience des progrès</a:t>
                      </a:r>
                    </a:p>
                  </a:txBody>
                  <a:tcPr marL="31321" marR="31321" marT="0" marB="0">
                    <a:solidFill>
                      <a:schemeClr val="bg1">
                        <a:lumMod val="95000"/>
                      </a:schemeClr>
                    </a:solidFill>
                  </a:tcPr>
                </a:tc>
                <a:extLst>
                  <a:ext uri="{0D108BD9-81ED-4DB2-BD59-A6C34878D82A}">
                    <a16:rowId xmlns:a16="http://schemas.microsoft.com/office/drawing/2014/main" val="10000"/>
                  </a:ext>
                </a:extLst>
              </a:tr>
            </a:tbl>
          </a:graphicData>
        </a:graphic>
      </p:graphicFrame>
      <p:sp>
        <p:nvSpPr>
          <p:cNvPr id="4" name="Espace réservé du contenu 2">
            <a:extLst>
              <a:ext uri="{FF2B5EF4-FFF2-40B4-BE49-F238E27FC236}">
                <a16:creationId xmlns:a16="http://schemas.microsoft.com/office/drawing/2014/main" id="{E189F2B8-3769-43F4-B747-A3DC78C0C405}"/>
              </a:ext>
            </a:extLst>
          </p:cNvPr>
          <p:cNvSpPr txBox="1">
            <a:spLocks/>
          </p:cNvSpPr>
          <p:nvPr/>
        </p:nvSpPr>
        <p:spPr>
          <a:xfrm>
            <a:off x="720623" y="167443"/>
            <a:ext cx="10293553" cy="77907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Wingdings 2" pitchFamily="18"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9pPr>
          </a:lstStyle>
          <a:p>
            <a:pPr marL="0" indent="0" algn="ctr">
              <a:buNone/>
            </a:pPr>
            <a:r>
              <a:rPr lang="fr-FR" sz="3200" dirty="0">
                <a:solidFill>
                  <a:srgbClr val="0070C0"/>
                </a:solidFill>
              </a:rPr>
              <a:t>Les lectures répétées (ateliers fluence)</a:t>
            </a:r>
          </a:p>
        </p:txBody>
      </p:sp>
    </p:spTree>
    <p:extLst>
      <p:ext uri="{BB962C8B-B14F-4D97-AF65-F5344CB8AC3E}">
        <p14:creationId xmlns:p14="http://schemas.microsoft.com/office/powerpoint/2010/main" val="336117946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6A3B74D2-CBB2-44A7-B197-EC9D1B34CCC0}"/>
              </a:ext>
            </a:extLst>
          </p:cNvPr>
          <p:cNvSpPr>
            <a:spLocks noGrp="1"/>
          </p:cNvSpPr>
          <p:nvPr>
            <p:ph idx="1"/>
          </p:nvPr>
        </p:nvSpPr>
        <p:spPr>
          <a:xfrm>
            <a:off x="372284" y="946522"/>
            <a:ext cx="11447431" cy="5911479"/>
          </a:xfrm>
        </p:spPr>
        <p:txBody>
          <a:bodyPr>
            <a:normAutofit fontScale="85000" lnSpcReduction="10000"/>
          </a:bodyPr>
          <a:lstStyle/>
          <a:p>
            <a:pPr marL="0" indent="0">
              <a:buNone/>
            </a:pPr>
            <a:r>
              <a:rPr lang="fr-FR" sz="2800" dirty="0"/>
              <a:t>Pour améliorer la prosodie</a:t>
            </a:r>
          </a:p>
          <a:p>
            <a:pPr marL="0" indent="0">
              <a:buNone/>
            </a:pPr>
            <a:endParaRPr lang="fr-FR" sz="2600" dirty="0"/>
          </a:p>
          <a:p>
            <a:pPr marL="0" indent="0">
              <a:buNone/>
            </a:pPr>
            <a:r>
              <a:rPr lang="fr-FR" sz="2400" dirty="0"/>
              <a:t>Avec des faibles lecteurs : </a:t>
            </a:r>
          </a:p>
          <a:p>
            <a:pPr lvl="2"/>
            <a:r>
              <a:rPr lang="fr-FR" sz="2400" dirty="0"/>
              <a:t>sur des énoncés brefs</a:t>
            </a:r>
          </a:p>
          <a:p>
            <a:pPr marL="457200" lvl="2" indent="0">
              <a:buNone/>
            </a:pPr>
            <a:r>
              <a:rPr lang="fr-FR" sz="2400" i="1" dirty="0"/>
              <a:t>lire d’un seul souffle. </a:t>
            </a:r>
          </a:p>
          <a:p>
            <a:pPr marL="1079500" lvl="1" indent="-850900"/>
            <a:endParaRPr lang="fr-FR" sz="2000" i="1" dirty="0"/>
          </a:p>
          <a:p>
            <a:pPr marL="1079500" lvl="1" indent="-850900"/>
            <a:endParaRPr lang="fr-FR" sz="2000" i="1" dirty="0"/>
          </a:p>
          <a:p>
            <a:pPr marL="1079500" lvl="1" indent="-850900"/>
            <a:endParaRPr lang="fr-FR" sz="2000" i="1" dirty="0"/>
          </a:p>
          <a:p>
            <a:pPr marL="1079500" lvl="1" indent="-850900"/>
            <a:endParaRPr lang="fr-FR" sz="2000" i="1" dirty="0"/>
          </a:p>
          <a:p>
            <a:pPr marL="228600" lvl="1" indent="0">
              <a:buNone/>
            </a:pPr>
            <a:endParaRPr lang="fr-FR" sz="2000" i="1" dirty="0"/>
          </a:p>
          <a:p>
            <a:pPr marL="457200" lvl="2" indent="0">
              <a:buNone/>
            </a:pPr>
            <a:r>
              <a:rPr lang="fr-FR" sz="2400" i="1" dirty="0"/>
              <a:t>Lire avec un ton (inquiet/ joyeux/ colérique….) des phrases </a:t>
            </a:r>
            <a:r>
              <a:rPr lang="fr-FR" sz="2400" dirty="0"/>
              <a:t> </a:t>
            </a:r>
            <a:r>
              <a:rPr lang="fr-FR" sz="2400" i="1" dirty="0">
                <a:solidFill>
                  <a:srgbClr val="0070C0"/>
                </a:solidFill>
              </a:rPr>
              <a:t>On ne veut pas que je m’ennuie ici</a:t>
            </a:r>
          </a:p>
          <a:p>
            <a:pPr marL="457200" lvl="2" indent="0">
              <a:buNone/>
            </a:pPr>
            <a:endParaRPr lang="fr-FR" sz="2200" i="1" dirty="0">
              <a:solidFill>
                <a:srgbClr val="0070C0"/>
              </a:solidFill>
            </a:endParaRPr>
          </a:p>
          <a:p>
            <a:pPr marL="0" lvl="2" indent="0">
              <a:buNone/>
            </a:pPr>
            <a:r>
              <a:rPr lang="fr-FR" sz="2300" dirty="0"/>
              <a:t>Avec des décodeurs à l’heure …</a:t>
            </a:r>
          </a:p>
          <a:p>
            <a:pPr lvl="2"/>
            <a:r>
              <a:rPr lang="fr-FR" sz="2300" dirty="0"/>
              <a:t> ateliers de fluence en insistant sur la prosodie; </a:t>
            </a:r>
            <a:r>
              <a:rPr lang="fr-FR" sz="2300" dirty="0" err="1"/>
              <a:t>ie</a:t>
            </a:r>
            <a:r>
              <a:rPr lang="fr-FR" sz="2300" dirty="0"/>
              <a:t> reprise des activités de classes en petits groupes </a:t>
            </a:r>
          </a:p>
          <a:p>
            <a:pPr lvl="2"/>
            <a:r>
              <a:rPr lang="fr-FR" sz="2300" dirty="0"/>
              <a:t> </a:t>
            </a:r>
            <a:r>
              <a:rPr lang="fr-FR" sz="2300" b="1" i="1" dirty="0"/>
              <a:t>lents:</a:t>
            </a:r>
            <a:r>
              <a:rPr lang="fr-FR" sz="2300" dirty="0"/>
              <a:t> accent sur le MCLM  /  </a:t>
            </a:r>
            <a:r>
              <a:rPr lang="fr-FR" sz="2300" b="1" i="1" dirty="0"/>
              <a:t>rapides</a:t>
            </a:r>
            <a:r>
              <a:rPr lang="fr-FR" sz="2300" dirty="0"/>
              <a:t>: accent sur le phrasé et la prosodie </a:t>
            </a:r>
          </a:p>
        </p:txBody>
      </p:sp>
      <p:sp>
        <p:nvSpPr>
          <p:cNvPr id="4" name="Espace réservé du contenu 2">
            <a:extLst>
              <a:ext uri="{FF2B5EF4-FFF2-40B4-BE49-F238E27FC236}">
                <a16:creationId xmlns:a16="http://schemas.microsoft.com/office/drawing/2014/main" id="{18A67B98-AEA4-49C8-B865-02FE41A3AAD3}"/>
              </a:ext>
            </a:extLst>
          </p:cNvPr>
          <p:cNvSpPr txBox="1">
            <a:spLocks/>
          </p:cNvSpPr>
          <p:nvPr/>
        </p:nvSpPr>
        <p:spPr>
          <a:xfrm>
            <a:off x="720623" y="167443"/>
            <a:ext cx="10293553" cy="77907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Wingdings 2" pitchFamily="18"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9pPr>
          </a:lstStyle>
          <a:p>
            <a:pPr marL="0" indent="0" algn="ctr">
              <a:buNone/>
            </a:pPr>
            <a:r>
              <a:rPr lang="fr-FR" sz="3200" dirty="0">
                <a:solidFill>
                  <a:srgbClr val="0070C0"/>
                </a:solidFill>
              </a:rPr>
              <a:t>Enseigner – différencier </a:t>
            </a:r>
          </a:p>
        </p:txBody>
      </p:sp>
      <p:cxnSp>
        <p:nvCxnSpPr>
          <p:cNvPr id="5" name="Connecteur droit 4">
            <a:extLst>
              <a:ext uri="{FF2B5EF4-FFF2-40B4-BE49-F238E27FC236}">
                <a16:creationId xmlns:a16="http://schemas.microsoft.com/office/drawing/2014/main" id="{C9333BD0-6C7B-42B1-AFF8-65F8B003B001}"/>
              </a:ext>
            </a:extLst>
          </p:cNvPr>
          <p:cNvCxnSpPr>
            <a:cxnSpLocks/>
          </p:cNvCxnSpPr>
          <p:nvPr/>
        </p:nvCxnSpPr>
        <p:spPr>
          <a:xfrm>
            <a:off x="623392" y="764704"/>
            <a:ext cx="11134175" cy="1"/>
          </a:xfrm>
          <a:prstGeom prst="line">
            <a:avLst/>
          </a:prstGeom>
          <a:ln w="19050"/>
        </p:spPr>
        <p:style>
          <a:lnRef idx="1">
            <a:schemeClr val="dk1"/>
          </a:lnRef>
          <a:fillRef idx="0">
            <a:schemeClr val="dk1"/>
          </a:fillRef>
          <a:effectRef idx="0">
            <a:schemeClr val="dk1"/>
          </a:effectRef>
          <a:fontRef idx="minor">
            <a:schemeClr val="tx1"/>
          </a:fontRef>
        </p:style>
      </p:cxnSp>
      <p:pic>
        <p:nvPicPr>
          <p:cNvPr id="6" name="Image 5">
            <a:extLst>
              <a:ext uri="{FF2B5EF4-FFF2-40B4-BE49-F238E27FC236}">
                <a16:creationId xmlns:a16="http://schemas.microsoft.com/office/drawing/2014/main" id="{121D4605-2F93-43F7-B4AB-375EF216D071}"/>
              </a:ext>
            </a:extLst>
          </p:cNvPr>
          <p:cNvPicPr>
            <a:picLocks noChangeAspect="1"/>
          </p:cNvPicPr>
          <p:nvPr/>
        </p:nvPicPr>
        <p:blipFill rotWithShape="1">
          <a:blip r:embed="rId2"/>
          <a:srcRect b="11905"/>
          <a:stretch/>
        </p:blipFill>
        <p:spPr>
          <a:xfrm>
            <a:off x="4404732" y="1082638"/>
            <a:ext cx="6754508" cy="3384376"/>
          </a:xfrm>
          <a:prstGeom prst="rect">
            <a:avLst/>
          </a:prstGeom>
        </p:spPr>
      </p:pic>
    </p:spTree>
    <p:extLst>
      <p:ext uri="{BB962C8B-B14F-4D97-AF65-F5344CB8AC3E}">
        <p14:creationId xmlns:p14="http://schemas.microsoft.com/office/powerpoint/2010/main" val="35451050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12" end="12"/>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13" end="13"/>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4DBDB61-C536-4A6D-B64B-AF4A8405691D}"/>
              </a:ext>
            </a:extLst>
          </p:cNvPr>
          <p:cNvSpPr>
            <a:spLocks noGrp="1"/>
          </p:cNvSpPr>
          <p:nvPr>
            <p:ph type="title"/>
          </p:nvPr>
        </p:nvSpPr>
        <p:spPr/>
        <p:txBody>
          <a:bodyPr/>
          <a:lstStyle/>
          <a:p>
            <a:r>
              <a:rPr lang="fr-FR" sz="2800" dirty="0">
                <a:solidFill>
                  <a:schemeClr val="tx1"/>
                </a:solidFill>
                <a:latin typeface="+mj-lt"/>
              </a:rPr>
              <a:t>Qu’est- ce que la fluence?</a:t>
            </a:r>
            <a:endParaRPr lang="en-US" dirty="0">
              <a:solidFill>
                <a:schemeClr val="tx1"/>
              </a:solidFill>
            </a:endParaRPr>
          </a:p>
        </p:txBody>
      </p:sp>
      <p:sp>
        <p:nvSpPr>
          <p:cNvPr id="6" name="Espace réservé du contenu 2">
            <a:extLst>
              <a:ext uri="{FF2B5EF4-FFF2-40B4-BE49-F238E27FC236}">
                <a16:creationId xmlns:a16="http://schemas.microsoft.com/office/drawing/2014/main" id="{E737E8A0-7366-4EBE-B52E-A972084A8EDD}"/>
              </a:ext>
            </a:extLst>
          </p:cNvPr>
          <p:cNvSpPr txBox="1">
            <a:spLocks/>
          </p:cNvSpPr>
          <p:nvPr/>
        </p:nvSpPr>
        <p:spPr>
          <a:xfrm>
            <a:off x="2135560" y="2924944"/>
            <a:ext cx="8167145" cy="2121193"/>
          </a:xfrm>
          <a:prstGeom prst="rect">
            <a:avLst/>
          </a:prstGeom>
        </p:spPr>
        <p:txBody>
          <a:bodyPr vert="horz" lIns="91440" tIns="45720" rIns="91440" bIns="45720" rtlCol="0">
            <a:normAutofit/>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r>
              <a:rPr lang="fr-FR" sz="2000" dirty="0"/>
              <a:t>Décodage</a:t>
            </a:r>
          </a:p>
          <a:p>
            <a:r>
              <a:rPr lang="fr-FR" sz="2000" dirty="0"/>
              <a:t>Reconnaissance des mots</a:t>
            </a:r>
          </a:p>
          <a:p>
            <a:r>
              <a:rPr lang="fr-FR" sz="2000" dirty="0"/>
              <a:t>Lecture fluente de textes / fluidité de lecture en contexte</a:t>
            </a:r>
          </a:p>
          <a:p>
            <a:pPr marL="0" indent="0">
              <a:buFont typeface="Arial" panose="020B0604020202020204" pitchFamily="34" charset="0"/>
              <a:buNone/>
            </a:pPr>
            <a:endParaRPr lang="fr-FR" altLang="fr-FR" dirty="0"/>
          </a:p>
          <a:p>
            <a:pPr algn="ctr">
              <a:buFont typeface="Wingdings" panose="05000000000000000000" pitchFamily="2" charset="2"/>
              <a:buChar char="Ø"/>
            </a:pPr>
            <a:endParaRPr lang="fr-FR" dirty="0"/>
          </a:p>
          <a:p>
            <a:pPr marL="0" indent="0" algn="ctr">
              <a:buFont typeface="Arial" panose="020B0604020202020204" pitchFamily="34" charset="0"/>
              <a:buNone/>
            </a:pPr>
            <a:endParaRPr lang="fr-FR" dirty="0"/>
          </a:p>
        </p:txBody>
      </p:sp>
    </p:spTree>
    <p:extLst>
      <p:ext uri="{BB962C8B-B14F-4D97-AF65-F5344CB8AC3E}">
        <p14:creationId xmlns:p14="http://schemas.microsoft.com/office/powerpoint/2010/main" val="250340480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9" name="Connecteur droit avec flèche 28">
            <a:extLst>
              <a:ext uri="{FF2B5EF4-FFF2-40B4-BE49-F238E27FC236}">
                <a16:creationId xmlns:a16="http://schemas.microsoft.com/office/drawing/2014/main" id="{80260209-E75F-4687-9052-E5EB0A32F3A7}"/>
              </a:ext>
            </a:extLst>
          </p:cNvPr>
          <p:cNvCxnSpPr>
            <a:stCxn id="4" idx="0"/>
          </p:cNvCxnSpPr>
          <p:nvPr/>
        </p:nvCxnSpPr>
        <p:spPr>
          <a:xfrm flipH="1" flipV="1">
            <a:off x="7364987" y="2381385"/>
            <a:ext cx="44074" cy="173412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 name="Connecteur droit 7"/>
          <p:cNvCxnSpPr>
            <a:cxnSpLocks/>
          </p:cNvCxnSpPr>
          <p:nvPr/>
        </p:nvCxnSpPr>
        <p:spPr>
          <a:xfrm flipV="1">
            <a:off x="7776986" y="2213061"/>
            <a:ext cx="3139" cy="90914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082" name="Connecteur droit 1081"/>
          <p:cNvCxnSpPr>
            <a:cxnSpLocks/>
          </p:cNvCxnSpPr>
          <p:nvPr/>
        </p:nvCxnSpPr>
        <p:spPr>
          <a:xfrm flipH="1" flipV="1">
            <a:off x="2257136" y="6042183"/>
            <a:ext cx="6229733" cy="17329"/>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Connecteur droit 75"/>
          <p:cNvCxnSpPr/>
          <p:nvPr/>
        </p:nvCxnSpPr>
        <p:spPr>
          <a:xfrm flipH="1" flipV="1">
            <a:off x="6510536" y="2422825"/>
            <a:ext cx="0" cy="269875"/>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91" name="Connecteur droit 90"/>
          <p:cNvCxnSpPr>
            <a:cxnSpLocks/>
          </p:cNvCxnSpPr>
          <p:nvPr/>
        </p:nvCxnSpPr>
        <p:spPr>
          <a:xfrm flipH="1" flipV="1">
            <a:off x="7612906" y="4819106"/>
            <a:ext cx="596128" cy="565992"/>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Connecteur droit 47">
            <a:extLst>
              <a:ext uri="{FF2B5EF4-FFF2-40B4-BE49-F238E27FC236}">
                <a16:creationId xmlns:a16="http://schemas.microsoft.com/office/drawing/2014/main" id="{1C105337-57FD-4373-9DB3-5B17D4972773}"/>
              </a:ext>
            </a:extLst>
          </p:cNvPr>
          <p:cNvCxnSpPr>
            <a:cxnSpLocks/>
          </p:cNvCxnSpPr>
          <p:nvPr/>
        </p:nvCxnSpPr>
        <p:spPr>
          <a:xfrm flipH="1" flipV="1">
            <a:off x="8284779" y="2405735"/>
            <a:ext cx="200999" cy="284623"/>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029" name="Connecteur droit avec flèche 1028"/>
          <p:cNvCxnSpPr/>
          <p:nvPr/>
        </p:nvCxnSpPr>
        <p:spPr>
          <a:xfrm flipV="1">
            <a:off x="2423580" y="1628774"/>
            <a:ext cx="2146300" cy="2386013"/>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9" name="Connecteur droit 88"/>
          <p:cNvCxnSpPr>
            <a:cxnSpLocks/>
          </p:cNvCxnSpPr>
          <p:nvPr/>
        </p:nvCxnSpPr>
        <p:spPr>
          <a:xfrm flipV="1">
            <a:off x="7041914" y="4853632"/>
            <a:ext cx="0" cy="459387"/>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Connecteur droit 72"/>
          <p:cNvCxnSpPr/>
          <p:nvPr/>
        </p:nvCxnSpPr>
        <p:spPr>
          <a:xfrm flipV="1">
            <a:off x="4934194" y="2385351"/>
            <a:ext cx="166688" cy="23495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52" name="Ellipse 51"/>
          <p:cNvSpPr/>
          <p:nvPr/>
        </p:nvSpPr>
        <p:spPr>
          <a:xfrm>
            <a:off x="9138421" y="5404424"/>
            <a:ext cx="1790476" cy="730250"/>
          </a:xfrm>
          <a:prstGeom prst="ellipse">
            <a:avLst/>
          </a:prstGeom>
          <a:solidFill>
            <a:srgbClr val="FFC00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500" dirty="0">
                <a:solidFill>
                  <a:schemeClr val="tx1"/>
                </a:solidFill>
              </a:rPr>
              <a:t>Ponctuation</a:t>
            </a:r>
          </a:p>
        </p:txBody>
      </p:sp>
      <p:cxnSp>
        <p:nvCxnSpPr>
          <p:cNvPr id="18" name="Connecteur droit avec flèche 17"/>
          <p:cNvCxnSpPr>
            <a:cxnSpLocks/>
          </p:cNvCxnSpPr>
          <p:nvPr/>
        </p:nvCxnSpPr>
        <p:spPr>
          <a:xfrm flipV="1">
            <a:off x="9435633" y="3350664"/>
            <a:ext cx="0" cy="849893"/>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043" name="Connecteur droit avec flèche 1042"/>
          <p:cNvCxnSpPr>
            <a:cxnSpLocks/>
          </p:cNvCxnSpPr>
          <p:nvPr/>
        </p:nvCxnSpPr>
        <p:spPr>
          <a:xfrm flipH="1" flipV="1">
            <a:off x="6678902" y="3308534"/>
            <a:ext cx="686085" cy="102238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45" name="Connecteur droit avec flèche 1044"/>
          <p:cNvCxnSpPr>
            <a:cxnSpLocks/>
          </p:cNvCxnSpPr>
          <p:nvPr/>
        </p:nvCxnSpPr>
        <p:spPr>
          <a:xfrm flipV="1">
            <a:off x="5329296" y="3336956"/>
            <a:ext cx="1314842" cy="82632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48" name="Connecteur droit avec flèche 1047"/>
          <p:cNvCxnSpPr>
            <a:cxnSpLocks/>
          </p:cNvCxnSpPr>
          <p:nvPr/>
        </p:nvCxnSpPr>
        <p:spPr>
          <a:xfrm flipV="1">
            <a:off x="4730750" y="3315367"/>
            <a:ext cx="13737" cy="103279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50" name="Connecteur droit avec flèche 1049"/>
          <p:cNvCxnSpPr>
            <a:cxnSpLocks/>
            <a:endCxn id="21" idx="3"/>
          </p:cNvCxnSpPr>
          <p:nvPr/>
        </p:nvCxnSpPr>
        <p:spPr>
          <a:xfrm flipV="1">
            <a:off x="2678120" y="3201149"/>
            <a:ext cx="1043883" cy="76142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52" name="Connecteur droit avec flèche 1051"/>
          <p:cNvCxnSpPr>
            <a:cxnSpLocks/>
          </p:cNvCxnSpPr>
          <p:nvPr/>
        </p:nvCxnSpPr>
        <p:spPr>
          <a:xfrm flipH="1" flipV="1">
            <a:off x="5140286" y="3223995"/>
            <a:ext cx="1554442" cy="89784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69" name="Connecteur droit avec flèche 1068"/>
          <p:cNvCxnSpPr>
            <a:cxnSpLocks/>
          </p:cNvCxnSpPr>
          <p:nvPr/>
        </p:nvCxnSpPr>
        <p:spPr>
          <a:xfrm flipV="1">
            <a:off x="8221103" y="3341993"/>
            <a:ext cx="358414" cy="972518"/>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cxnSp>
        <p:nvCxnSpPr>
          <p:cNvPr id="84" name="Connecteur droit avec flèche 83"/>
          <p:cNvCxnSpPr>
            <a:cxnSpLocks/>
          </p:cNvCxnSpPr>
          <p:nvPr/>
        </p:nvCxnSpPr>
        <p:spPr>
          <a:xfrm flipV="1">
            <a:off x="3066108" y="3246540"/>
            <a:ext cx="2857955" cy="84837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9" name="Connecteur droit avec flèche 68"/>
          <p:cNvCxnSpPr/>
          <p:nvPr/>
        </p:nvCxnSpPr>
        <p:spPr>
          <a:xfrm flipH="1" flipV="1">
            <a:off x="6160847" y="1112444"/>
            <a:ext cx="1587" cy="579438"/>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 name="Rectangle 1"/>
          <p:cNvSpPr/>
          <p:nvPr/>
        </p:nvSpPr>
        <p:spPr>
          <a:xfrm>
            <a:off x="4389924" y="312342"/>
            <a:ext cx="3729346" cy="795337"/>
          </a:xfrm>
          <a:prstGeom prst="rect">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dirty="0"/>
              <a:t>Comprendre un texte écrit</a:t>
            </a:r>
          </a:p>
          <a:p>
            <a:pPr algn="ctr">
              <a:defRPr/>
            </a:pPr>
            <a:r>
              <a:rPr lang="fr-FR" i="1" dirty="0"/>
              <a:t>Construire un modèle de la situation</a:t>
            </a:r>
          </a:p>
        </p:txBody>
      </p:sp>
      <p:sp>
        <p:nvSpPr>
          <p:cNvPr id="3" name="Rectangle à coins arrondis 2"/>
          <p:cNvSpPr/>
          <p:nvPr/>
        </p:nvSpPr>
        <p:spPr>
          <a:xfrm>
            <a:off x="8883650" y="4156075"/>
            <a:ext cx="1497013" cy="717550"/>
          </a:xfrm>
          <a:prstGeom prst="roundRect">
            <a:avLst/>
          </a:prstGeom>
          <a:solidFill>
            <a:srgbClr val="FFC00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500" dirty="0">
                <a:solidFill>
                  <a:schemeClr val="tx1"/>
                </a:solidFill>
              </a:rPr>
              <a:t>Décodage et Identification des mots</a:t>
            </a:r>
          </a:p>
        </p:txBody>
      </p:sp>
      <p:sp>
        <p:nvSpPr>
          <p:cNvPr id="5" name="Rectangle à coins arrondis 4"/>
          <p:cNvSpPr/>
          <p:nvPr/>
        </p:nvSpPr>
        <p:spPr>
          <a:xfrm>
            <a:off x="3880173" y="4165601"/>
            <a:ext cx="1725612" cy="727075"/>
          </a:xfrm>
          <a:prstGeom prst="round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500" dirty="0">
                <a:solidFill>
                  <a:schemeClr val="tx1"/>
                </a:solidFill>
              </a:rPr>
              <a:t>Efficience cognitive </a:t>
            </a:r>
          </a:p>
        </p:txBody>
      </p:sp>
      <p:sp>
        <p:nvSpPr>
          <p:cNvPr id="13" name="Ellipse 12"/>
          <p:cNvSpPr/>
          <p:nvPr/>
        </p:nvSpPr>
        <p:spPr>
          <a:xfrm>
            <a:off x="3613150" y="4979988"/>
            <a:ext cx="2044700" cy="955675"/>
          </a:xfrm>
          <a:prstGeom prst="ellipse">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500" dirty="0">
                <a:solidFill>
                  <a:schemeClr val="tx1"/>
                </a:solidFill>
              </a:rPr>
              <a:t>Raisonnement </a:t>
            </a:r>
          </a:p>
          <a:p>
            <a:pPr algn="ctr">
              <a:defRPr/>
            </a:pPr>
            <a:r>
              <a:rPr lang="fr-FR" sz="1500" dirty="0">
                <a:solidFill>
                  <a:schemeClr val="tx1"/>
                </a:solidFill>
              </a:rPr>
              <a:t>Fonctions exécutives</a:t>
            </a:r>
          </a:p>
        </p:txBody>
      </p:sp>
      <p:sp>
        <p:nvSpPr>
          <p:cNvPr id="14" name="Ellipse 13"/>
          <p:cNvSpPr/>
          <p:nvPr/>
        </p:nvSpPr>
        <p:spPr>
          <a:xfrm>
            <a:off x="5915351" y="5171399"/>
            <a:ext cx="1911349" cy="685800"/>
          </a:xfrm>
          <a:prstGeom prst="ellipse">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500" dirty="0">
                <a:solidFill>
                  <a:schemeClr val="tx1"/>
                </a:solidFill>
              </a:rPr>
              <a:t>Morphologie Syntaxe</a:t>
            </a:r>
          </a:p>
        </p:txBody>
      </p:sp>
      <p:sp>
        <p:nvSpPr>
          <p:cNvPr id="15" name="Ellipse 14"/>
          <p:cNvSpPr/>
          <p:nvPr/>
        </p:nvSpPr>
        <p:spPr>
          <a:xfrm>
            <a:off x="7477588" y="5356395"/>
            <a:ext cx="1683751" cy="730250"/>
          </a:xfrm>
          <a:prstGeom prst="ellipse">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500" dirty="0">
                <a:solidFill>
                  <a:schemeClr val="tx1"/>
                </a:solidFill>
              </a:rPr>
              <a:t>Vocabulaire</a:t>
            </a:r>
          </a:p>
        </p:txBody>
      </p:sp>
      <p:sp>
        <p:nvSpPr>
          <p:cNvPr id="16" name="Ellipse 15"/>
          <p:cNvSpPr/>
          <p:nvPr/>
        </p:nvSpPr>
        <p:spPr>
          <a:xfrm>
            <a:off x="7058101" y="3056898"/>
            <a:ext cx="1392238" cy="755650"/>
          </a:xfrm>
          <a:prstGeom prst="ellipse">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500">
                <a:solidFill>
                  <a:schemeClr val="bg1"/>
                </a:solidFill>
              </a:rPr>
              <a:t>Structure </a:t>
            </a:r>
            <a:r>
              <a:rPr lang="fr-FR" sz="1500" dirty="0">
                <a:solidFill>
                  <a:schemeClr val="bg1"/>
                </a:solidFill>
              </a:rPr>
              <a:t>des textes</a:t>
            </a:r>
          </a:p>
        </p:txBody>
      </p:sp>
      <p:sp>
        <p:nvSpPr>
          <p:cNvPr id="11" name="Rectangle à coins arrondis 10"/>
          <p:cNvSpPr/>
          <p:nvPr/>
        </p:nvSpPr>
        <p:spPr>
          <a:xfrm>
            <a:off x="1802480" y="3979009"/>
            <a:ext cx="1714500" cy="976313"/>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500" dirty="0">
                <a:ln w="0"/>
                <a:solidFill>
                  <a:schemeClr val="tx1"/>
                </a:solidFill>
              </a:rPr>
              <a:t>Connaissances culturelles</a:t>
            </a:r>
          </a:p>
          <a:p>
            <a:pPr algn="ctr">
              <a:defRPr/>
            </a:pPr>
            <a:r>
              <a:rPr lang="fr-FR" sz="1500" dirty="0">
                <a:ln w="0"/>
                <a:solidFill>
                  <a:schemeClr val="tx1"/>
                </a:solidFill>
              </a:rPr>
              <a:t> « sur le monde »</a:t>
            </a:r>
            <a:endParaRPr lang="fr-FR" sz="1500" dirty="0">
              <a:solidFill>
                <a:schemeClr val="bg1"/>
              </a:solidFill>
            </a:endParaRPr>
          </a:p>
        </p:txBody>
      </p:sp>
      <p:sp>
        <p:nvSpPr>
          <p:cNvPr id="12" name="Rectangle à coins arrondis 11"/>
          <p:cNvSpPr/>
          <p:nvPr/>
        </p:nvSpPr>
        <p:spPr>
          <a:xfrm>
            <a:off x="3858262" y="1572394"/>
            <a:ext cx="4703918" cy="823912"/>
          </a:xfrm>
          <a:prstGeom prst="roundRect">
            <a:avLst/>
          </a:prstGeom>
          <a:solidFill>
            <a:schemeClr val="tx1">
              <a:lumMod val="65000"/>
              <a:lumOff val="3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600" dirty="0"/>
              <a:t> </a:t>
            </a:r>
            <a:r>
              <a:rPr lang="fr-FR" sz="1600" i="1" dirty="0"/>
              <a:t> cohérence locale /globale </a:t>
            </a:r>
          </a:p>
          <a:p>
            <a:pPr algn="ctr">
              <a:defRPr/>
            </a:pPr>
            <a:r>
              <a:rPr lang="fr-FR" sz="1600" i="1" dirty="0"/>
              <a:t>Automatismes et  stratégies </a:t>
            </a:r>
          </a:p>
        </p:txBody>
      </p:sp>
      <p:sp>
        <p:nvSpPr>
          <p:cNvPr id="19" name="Ellipse 18"/>
          <p:cNvSpPr/>
          <p:nvPr/>
        </p:nvSpPr>
        <p:spPr>
          <a:xfrm>
            <a:off x="2624138" y="5108575"/>
            <a:ext cx="1319212" cy="685800"/>
          </a:xfrm>
          <a:prstGeom prst="ellipse">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500" dirty="0">
                <a:solidFill>
                  <a:schemeClr val="tx1"/>
                </a:solidFill>
              </a:rPr>
              <a:t>Mémoire de travail </a:t>
            </a:r>
          </a:p>
        </p:txBody>
      </p:sp>
      <p:sp>
        <p:nvSpPr>
          <p:cNvPr id="20" name="Ellipse 19"/>
          <p:cNvSpPr/>
          <p:nvPr/>
        </p:nvSpPr>
        <p:spPr>
          <a:xfrm>
            <a:off x="5708519" y="2632114"/>
            <a:ext cx="1528762" cy="706288"/>
          </a:xfrm>
          <a:prstGeom prst="ellipse">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600" dirty="0"/>
              <a:t>Inférences</a:t>
            </a:r>
          </a:p>
        </p:txBody>
      </p:sp>
      <p:sp>
        <p:nvSpPr>
          <p:cNvPr id="21" name="Ellipse 20"/>
          <p:cNvSpPr/>
          <p:nvPr/>
        </p:nvSpPr>
        <p:spPr>
          <a:xfrm>
            <a:off x="3407685" y="2595091"/>
            <a:ext cx="2146300" cy="710041"/>
          </a:xfrm>
          <a:prstGeom prst="ellipse">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600" dirty="0" err="1"/>
              <a:t>Auto-évalaution</a:t>
            </a:r>
            <a:r>
              <a:rPr lang="fr-FR" sz="1600" dirty="0"/>
              <a:t>  régulation </a:t>
            </a:r>
          </a:p>
        </p:txBody>
      </p:sp>
      <p:cxnSp>
        <p:nvCxnSpPr>
          <p:cNvPr id="1041" name="Connecteur droit avec flèche 1040"/>
          <p:cNvCxnSpPr>
            <a:cxnSpLocks/>
            <a:endCxn id="4" idx="3"/>
          </p:cNvCxnSpPr>
          <p:nvPr/>
        </p:nvCxnSpPr>
        <p:spPr>
          <a:xfrm flipH="1" flipV="1">
            <a:off x="8307586" y="4474287"/>
            <a:ext cx="543862" cy="12694"/>
          </a:xfrm>
          <a:prstGeom prst="straightConnector1">
            <a:avLst/>
          </a:prstGeom>
          <a:ln>
            <a:prstDash val="solid"/>
            <a:tailEnd type="triangle"/>
          </a:ln>
        </p:spPr>
        <p:style>
          <a:lnRef idx="1">
            <a:schemeClr val="accent1"/>
          </a:lnRef>
          <a:fillRef idx="0">
            <a:schemeClr val="accent1"/>
          </a:fillRef>
          <a:effectRef idx="0">
            <a:schemeClr val="accent1"/>
          </a:effectRef>
          <a:fontRef idx="minor">
            <a:schemeClr val="tx1"/>
          </a:fontRef>
        </p:style>
      </p:cxnSp>
      <p:cxnSp>
        <p:nvCxnSpPr>
          <p:cNvPr id="1058" name="Connecteur droit avec flèche 1057"/>
          <p:cNvCxnSpPr>
            <a:cxnSpLocks/>
          </p:cNvCxnSpPr>
          <p:nvPr/>
        </p:nvCxnSpPr>
        <p:spPr>
          <a:xfrm flipV="1">
            <a:off x="2286000" y="4936332"/>
            <a:ext cx="0" cy="111451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0" name="Connecteur droit 79"/>
          <p:cNvCxnSpPr/>
          <p:nvPr/>
        </p:nvCxnSpPr>
        <p:spPr>
          <a:xfrm flipV="1">
            <a:off x="3465513" y="4837113"/>
            <a:ext cx="4318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Connecteur droit 81"/>
          <p:cNvCxnSpPr>
            <a:cxnSpLocks/>
            <a:stCxn id="13" idx="0"/>
          </p:cNvCxnSpPr>
          <p:nvPr/>
        </p:nvCxnSpPr>
        <p:spPr>
          <a:xfrm flipH="1" flipV="1">
            <a:off x="4567238" y="4892676"/>
            <a:ext cx="68262" cy="87312"/>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Connecteur droit 52"/>
          <p:cNvCxnSpPr>
            <a:cxnSpLocks/>
          </p:cNvCxnSpPr>
          <p:nvPr/>
        </p:nvCxnSpPr>
        <p:spPr>
          <a:xfrm flipH="1" flipV="1">
            <a:off x="8211127" y="4784436"/>
            <a:ext cx="843974" cy="376527"/>
          </a:xfrm>
          <a:prstGeom prst="line">
            <a:avLst/>
          </a:prstGeom>
        </p:spPr>
        <p:style>
          <a:lnRef idx="1">
            <a:schemeClr val="accent1"/>
          </a:lnRef>
          <a:fillRef idx="0">
            <a:schemeClr val="accent1"/>
          </a:fillRef>
          <a:effectRef idx="0">
            <a:schemeClr val="accent1"/>
          </a:effectRef>
          <a:fontRef idx="minor">
            <a:schemeClr val="tx1"/>
          </a:fontRef>
        </p:style>
      </p:cxnSp>
      <p:sp>
        <p:nvSpPr>
          <p:cNvPr id="6" name="Rectangle à coins arrondis 5"/>
          <p:cNvSpPr/>
          <p:nvPr/>
        </p:nvSpPr>
        <p:spPr>
          <a:xfrm>
            <a:off x="8429878" y="2591626"/>
            <a:ext cx="1501275" cy="759038"/>
          </a:xfrm>
          <a:prstGeom prst="roundRect">
            <a:avLst/>
          </a:prstGeom>
          <a:solidFill>
            <a:srgbClr val="FFC00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600" dirty="0">
                <a:solidFill>
                  <a:schemeClr val="tx1"/>
                </a:solidFill>
              </a:rPr>
              <a:t>Lecture fluide en contexte </a:t>
            </a:r>
          </a:p>
        </p:txBody>
      </p:sp>
      <p:sp>
        <p:nvSpPr>
          <p:cNvPr id="41" name="Ellipse 40"/>
          <p:cNvSpPr/>
          <p:nvPr/>
        </p:nvSpPr>
        <p:spPr>
          <a:xfrm>
            <a:off x="8827367" y="4833062"/>
            <a:ext cx="1658938" cy="730250"/>
          </a:xfrm>
          <a:prstGeom prst="ellipse">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500" dirty="0">
                <a:solidFill>
                  <a:schemeClr val="tx1"/>
                </a:solidFill>
              </a:rPr>
              <a:t>Phonologie</a:t>
            </a:r>
          </a:p>
        </p:txBody>
      </p:sp>
      <p:cxnSp>
        <p:nvCxnSpPr>
          <p:cNvPr id="23" name="Connecteur droit avec flèche 22"/>
          <p:cNvCxnSpPr>
            <a:stCxn id="4" idx="3"/>
            <a:endCxn id="4" idx="3"/>
          </p:cNvCxnSpPr>
          <p:nvPr/>
        </p:nvCxnSpPr>
        <p:spPr>
          <a:xfrm>
            <a:off x="8307586" y="4474287"/>
            <a:ext cx="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5" name="Connecteur droit avec flèche 24"/>
          <p:cNvCxnSpPr>
            <a:cxnSpLocks/>
          </p:cNvCxnSpPr>
          <p:nvPr/>
        </p:nvCxnSpPr>
        <p:spPr>
          <a:xfrm>
            <a:off x="8325501" y="4625427"/>
            <a:ext cx="56449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5" name="Rectangle à coins arrondis 11">
            <a:extLst>
              <a:ext uri="{FF2B5EF4-FFF2-40B4-BE49-F238E27FC236}">
                <a16:creationId xmlns:a16="http://schemas.microsoft.com/office/drawing/2014/main" id="{1B574E25-207F-46CB-BC5C-D9617703A046}"/>
              </a:ext>
            </a:extLst>
          </p:cNvPr>
          <p:cNvSpPr/>
          <p:nvPr/>
        </p:nvSpPr>
        <p:spPr>
          <a:xfrm rot="16200000">
            <a:off x="-388632" y="4076935"/>
            <a:ext cx="2494185" cy="1553395"/>
          </a:xfrm>
          <a:prstGeom prst="roundRect">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vert="vert" anchor="ctr"/>
          <a:lstStyle/>
          <a:p>
            <a:pPr algn="ctr">
              <a:defRPr/>
            </a:pPr>
            <a:r>
              <a:rPr lang="fr-FR" sz="1600" i="1" dirty="0"/>
              <a:t>Connaissances et habiletés fondamentales</a:t>
            </a:r>
          </a:p>
        </p:txBody>
      </p:sp>
      <p:sp>
        <p:nvSpPr>
          <p:cNvPr id="4" name="Rectangle à coins arrondis 3"/>
          <p:cNvSpPr/>
          <p:nvPr/>
        </p:nvSpPr>
        <p:spPr>
          <a:xfrm>
            <a:off x="6510536" y="4115512"/>
            <a:ext cx="1797050" cy="717550"/>
          </a:xfrm>
          <a:prstGeom prst="round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500" dirty="0">
                <a:solidFill>
                  <a:sysClr val="windowText" lastClr="000000"/>
                </a:solidFill>
              </a:rPr>
              <a:t>Connaissances langagières </a:t>
            </a:r>
          </a:p>
        </p:txBody>
      </p:sp>
      <p:sp>
        <p:nvSpPr>
          <p:cNvPr id="81" name="Rectangle à coins arrondis 11">
            <a:extLst>
              <a:ext uri="{FF2B5EF4-FFF2-40B4-BE49-F238E27FC236}">
                <a16:creationId xmlns:a16="http://schemas.microsoft.com/office/drawing/2014/main" id="{A9054A98-3AA7-489F-BDB8-C0DF39DBC94F}"/>
              </a:ext>
            </a:extLst>
          </p:cNvPr>
          <p:cNvSpPr/>
          <p:nvPr/>
        </p:nvSpPr>
        <p:spPr>
          <a:xfrm rot="16200000">
            <a:off x="-369385" y="1534438"/>
            <a:ext cx="2494185" cy="1538412"/>
          </a:xfrm>
          <a:prstGeom prst="roundRect">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vert="vert" anchor="ctr"/>
          <a:lstStyle/>
          <a:p>
            <a:pPr algn="ctr">
              <a:defRPr/>
            </a:pPr>
            <a:r>
              <a:rPr lang="fr-FR" sz="1600" i="1" dirty="0"/>
              <a:t> Habiletés de traitement du discours continu </a:t>
            </a:r>
          </a:p>
        </p:txBody>
      </p:sp>
      <p:cxnSp>
        <p:nvCxnSpPr>
          <p:cNvPr id="104" name="Connecteur droit 103">
            <a:extLst>
              <a:ext uri="{FF2B5EF4-FFF2-40B4-BE49-F238E27FC236}">
                <a16:creationId xmlns:a16="http://schemas.microsoft.com/office/drawing/2014/main" id="{9434F5A9-8419-4169-AF9E-065C761BF5F1}"/>
              </a:ext>
            </a:extLst>
          </p:cNvPr>
          <p:cNvCxnSpPr>
            <a:cxnSpLocks/>
          </p:cNvCxnSpPr>
          <p:nvPr/>
        </p:nvCxnSpPr>
        <p:spPr>
          <a:xfrm flipH="1" flipV="1">
            <a:off x="7990102" y="4852609"/>
            <a:ext cx="1253612" cy="778279"/>
          </a:xfrm>
          <a:prstGeom prst="line">
            <a:avLst/>
          </a:prstGeom>
        </p:spPr>
        <p:style>
          <a:lnRef idx="1">
            <a:schemeClr val="accent1"/>
          </a:lnRef>
          <a:fillRef idx="0">
            <a:schemeClr val="accent1"/>
          </a:fillRef>
          <a:effectRef idx="0">
            <a:schemeClr val="accent1"/>
          </a:effectRef>
          <a:fontRef idx="minor">
            <a:schemeClr val="tx1"/>
          </a:fontRef>
        </p:style>
      </p:cxnSp>
      <p:cxnSp>
        <p:nvCxnSpPr>
          <p:cNvPr id="36" name="Connecteur droit 35">
            <a:extLst>
              <a:ext uri="{FF2B5EF4-FFF2-40B4-BE49-F238E27FC236}">
                <a16:creationId xmlns:a16="http://schemas.microsoft.com/office/drawing/2014/main" id="{1530A9E5-BB06-4A2E-90C8-FF93A17FB125}"/>
              </a:ext>
            </a:extLst>
          </p:cNvPr>
          <p:cNvCxnSpPr>
            <a:stCxn id="16" idx="4"/>
          </p:cNvCxnSpPr>
          <p:nvPr/>
        </p:nvCxnSpPr>
        <p:spPr>
          <a:xfrm>
            <a:off x="7754220" y="3812548"/>
            <a:ext cx="0" cy="302964"/>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47" name="Titre 1">
            <a:extLst>
              <a:ext uri="{FF2B5EF4-FFF2-40B4-BE49-F238E27FC236}">
                <a16:creationId xmlns:a16="http://schemas.microsoft.com/office/drawing/2014/main" id="{555CE424-BB74-49AB-A03C-E6093F91F0E9}"/>
              </a:ext>
            </a:extLst>
          </p:cNvPr>
          <p:cNvSpPr txBox="1">
            <a:spLocks/>
          </p:cNvSpPr>
          <p:nvPr/>
        </p:nvSpPr>
        <p:spPr>
          <a:xfrm>
            <a:off x="11758" y="-2599"/>
            <a:ext cx="3054350" cy="544512"/>
          </a:xfrm>
          <a:prstGeom prst="rect">
            <a:avLst/>
          </a:prstGeom>
          <a:solidFill>
            <a:schemeClr val="bg1"/>
          </a:solidFill>
        </p:spPr>
        <p:txBody>
          <a:bodyPr/>
          <a:lstStyle>
            <a:lvl1pPr algn="l" defTabSz="914400" rtl="0" eaLnBrk="1" latinLnBrk="0" hangingPunct="1">
              <a:spcBef>
                <a:spcPct val="0"/>
              </a:spcBef>
              <a:buNone/>
              <a:defRPr sz="4000" kern="1200" spc="-100" baseline="0">
                <a:solidFill>
                  <a:schemeClr val="tx2"/>
                </a:solidFill>
                <a:latin typeface="+mj-lt"/>
                <a:ea typeface="+mj-ea"/>
                <a:cs typeface="+mj-cs"/>
              </a:defRPr>
            </a:lvl1pPr>
          </a:lstStyle>
          <a:p>
            <a:pPr algn="ctr"/>
            <a:r>
              <a:rPr lang="fr-FR" sz="3600" dirty="0"/>
              <a:t>Conclusion</a:t>
            </a:r>
          </a:p>
        </p:txBody>
      </p:sp>
    </p:spTree>
    <p:extLst>
      <p:ext uri="{BB962C8B-B14F-4D97-AF65-F5344CB8AC3E}">
        <p14:creationId xmlns:p14="http://schemas.microsoft.com/office/powerpoint/2010/main" val="189631973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239898F-4FDB-4CB7-9B79-7FFAD10E399C}"/>
              </a:ext>
            </a:extLst>
          </p:cNvPr>
          <p:cNvSpPr>
            <a:spLocks noGrp="1"/>
          </p:cNvSpPr>
          <p:nvPr>
            <p:ph type="ctrTitle"/>
          </p:nvPr>
        </p:nvSpPr>
        <p:spPr/>
        <p:txBody>
          <a:bodyPr/>
          <a:lstStyle/>
          <a:p>
            <a:r>
              <a:rPr lang="fr-FR" dirty="0"/>
              <a:t>Merci pour votre attention</a:t>
            </a:r>
            <a:endParaRPr lang="en-US" dirty="0"/>
          </a:p>
        </p:txBody>
      </p:sp>
      <p:sp>
        <p:nvSpPr>
          <p:cNvPr id="3" name="Sous-titre 2">
            <a:extLst>
              <a:ext uri="{FF2B5EF4-FFF2-40B4-BE49-F238E27FC236}">
                <a16:creationId xmlns:a16="http://schemas.microsoft.com/office/drawing/2014/main" id="{FD52ECAA-236C-45B3-8298-4F77CF9AA863}"/>
              </a:ext>
            </a:extLst>
          </p:cNvPr>
          <p:cNvSpPr>
            <a:spLocks noGrp="1"/>
          </p:cNvSpPr>
          <p:nvPr>
            <p:ph type="subTitle" idx="1"/>
          </p:nvPr>
        </p:nvSpPr>
        <p:spPr/>
        <p:txBody>
          <a:bodyPr/>
          <a:lstStyle/>
          <a:p>
            <a:endParaRPr lang="en-US"/>
          </a:p>
        </p:txBody>
      </p:sp>
      <p:sp>
        <p:nvSpPr>
          <p:cNvPr id="5" name="ZoneTexte 4">
            <a:extLst>
              <a:ext uri="{FF2B5EF4-FFF2-40B4-BE49-F238E27FC236}">
                <a16:creationId xmlns:a16="http://schemas.microsoft.com/office/drawing/2014/main" id="{D02B8E4C-D02D-46BC-B45D-7C5771F32EBA}"/>
              </a:ext>
            </a:extLst>
          </p:cNvPr>
          <p:cNvSpPr txBox="1"/>
          <p:nvPr/>
        </p:nvSpPr>
        <p:spPr>
          <a:xfrm>
            <a:off x="3047189" y="3244334"/>
            <a:ext cx="6094378" cy="369332"/>
          </a:xfrm>
          <a:prstGeom prst="rect">
            <a:avLst/>
          </a:prstGeom>
          <a:noFill/>
        </p:spPr>
        <p:txBody>
          <a:bodyPr wrap="square">
            <a:spAutoFit/>
          </a:bodyPr>
          <a:lstStyle/>
          <a:p>
            <a:r>
              <a:rPr lang="fr-FR" dirty="0"/>
              <a:t>Merci pour votre attention</a:t>
            </a:r>
            <a:endParaRPr lang="en-US" dirty="0"/>
          </a:p>
        </p:txBody>
      </p:sp>
    </p:spTree>
    <p:extLst>
      <p:ext uri="{BB962C8B-B14F-4D97-AF65-F5344CB8AC3E}">
        <p14:creationId xmlns:p14="http://schemas.microsoft.com/office/powerpoint/2010/main" val="14132251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710163" y="1268760"/>
            <a:ext cx="10918262" cy="5915856"/>
          </a:xfrm>
        </p:spPr>
        <p:txBody>
          <a:bodyPr>
            <a:normAutofit/>
          </a:bodyPr>
          <a:lstStyle/>
          <a:p>
            <a:r>
              <a:rPr lang="fr-FR" sz="2400" dirty="0"/>
              <a:t>Décodage</a:t>
            </a:r>
          </a:p>
          <a:p>
            <a:r>
              <a:rPr lang="fr-FR" dirty="0">
                <a:solidFill>
                  <a:schemeClr val="bg1">
                    <a:lumMod val="50000"/>
                  </a:schemeClr>
                </a:solidFill>
              </a:rPr>
              <a:t>Reconnaissance des mots</a:t>
            </a:r>
          </a:p>
          <a:p>
            <a:r>
              <a:rPr lang="fr-FR" dirty="0">
                <a:solidFill>
                  <a:schemeClr val="bg1">
                    <a:lumMod val="50000"/>
                  </a:schemeClr>
                </a:solidFill>
              </a:rPr>
              <a:t>Lecture fluente de textes / fluidité de lecture en contexte</a:t>
            </a:r>
          </a:p>
          <a:p>
            <a:pPr marL="1439863" indent="0">
              <a:buNone/>
            </a:pPr>
            <a:r>
              <a:rPr lang="fr-FR" dirty="0"/>
              <a:t>--------------------------------------------------------------------------------------------</a:t>
            </a:r>
          </a:p>
          <a:p>
            <a:pPr marL="1439863" indent="0">
              <a:buNone/>
            </a:pPr>
            <a:endParaRPr lang="fr-FR" dirty="0"/>
          </a:p>
          <a:p>
            <a:pPr>
              <a:spcBef>
                <a:spcPct val="50000"/>
              </a:spcBef>
            </a:pPr>
            <a:r>
              <a:rPr lang="fr-FR" altLang="fr-FR" sz="2000" dirty="0"/>
              <a:t>Conscience phonémique fluente     </a:t>
            </a:r>
            <a:r>
              <a:rPr lang="fr-FR" altLang="fr-FR" sz="2000" b="1" i="1" dirty="0">
                <a:solidFill>
                  <a:schemeClr val="tx2">
                    <a:lumMod val="60000"/>
                    <a:lumOff val="40000"/>
                  </a:schemeClr>
                </a:solidFill>
              </a:rPr>
              <a:t>Assemblage – Segmentation – Suppression..</a:t>
            </a:r>
          </a:p>
          <a:p>
            <a:pPr marL="2779713" indent="0" algn="ctr">
              <a:buNone/>
              <a:tabLst>
                <a:tab pos="1700213" algn="l"/>
              </a:tabLst>
            </a:pPr>
            <a:r>
              <a:rPr lang="fr-FR" altLang="fr-FR" sz="2000" dirty="0"/>
              <a:t>/a/ /t/ /</a:t>
            </a:r>
            <a:r>
              <a:rPr lang="en-US" altLang="fr-FR" sz="2000" dirty="0">
                <a:cs typeface="Arial" panose="020B0604020202020204" pitchFamily="34" charset="0"/>
              </a:rPr>
              <a:t>ã/ /s/ /j/ /õ/  </a:t>
            </a:r>
            <a:r>
              <a:rPr lang="en-US" altLang="fr-FR" sz="2000" dirty="0">
                <a:cs typeface="Arial" panose="020B0604020202020204" pitchFamily="34" charset="0"/>
                <a:sym typeface="Wingdings" panose="05000000000000000000" pitchFamily="2" charset="2"/>
              </a:rPr>
              <a:t>/</a:t>
            </a:r>
            <a:r>
              <a:rPr lang="en-US" altLang="fr-FR" sz="2000" dirty="0" err="1">
                <a:cs typeface="Arial" panose="020B0604020202020204" pitchFamily="34" charset="0"/>
                <a:sym typeface="Wingdings" panose="05000000000000000000" pitchFamily="2" charset="2"/>
              </a:rPr>
              <a:t>at</a:t>
            </a:r>
            <a:r>
              <a:rPr lang="en-US" altLang="fr-FR" sz="2000" dirty="0" err="1"/>
              <a:t>ãsjõ</a:t>
            </a:r>
            <a:r>
              <a:rPr lang="en-US" altLang="fr-FR" sz="2000" dirty="0"/>
              <a:t>/ -  /bra/ </a:t>
            </a:r>
            <a:r>
              <a:rPr lang="en-US" altLang="fr-FR" sz="2000" dirty="0">
                <a:sym typeface="Wingdings" panose="05000000000000000000" pitchFamily="2" charset="2"/>
              </a:rPr>
              <a:t> /</a:t>
            </a:r>
            <a:r>
              <a:rPr lang="en-US" altLang="fr-FR" sz="2000" dirty="0" err="1">
                <a:sym typeface="Wingdings" panose="05000000000000000000" pitchFamily="2" charset="2"/>
              </a:rPr>
              <a:t>ra</a:t>
            </a:r>
            <a:r>
              <a:rPr lang="en-US" altLang="fr-FR" sz="2000" dirty="0">
                <a:sym typeface="Wingdings" panose="05000000000000000000" pitchFamily="2" charset="2"/>
              </a:rPr>
              <a:t>/ </a:t>
            </a:r>
            <a:endParaRPr lang="fr-FR" altLang="fr-FR" sz="2000" dirty="0"/>
          </a:p>
          <a:p>
            <a:r>
              <a:rPr lang="fr-FR" altLang="fr-FR" sz="2000" dirty="0"/>
              <a:t>Correspondance lettre/son – G/Ph fluente</a:t>
            </a:r>
          </a:p>
          <a:p>
            <a:r>
              <a:rPr lang="fr-FR" altLang="fr-FR" sz="2000" dirty="0"/>
              <a:t>Fluence phonogrammes</a:t>
            </a:r>
          </a:p>
          <a:p>
            <a:pPr marL="1163638" indent="0">
              <a:buNone/>
            </a:pPr>
            <a:r>
              <a:rPr lang="fr-FR" altLang="fr-FR" sz="2000" b="1" i="1" dirty="0">
                <a:solidFill>
                  <a:schemeClr val="tx2">
                    <a:lumMod val="60000"/>
                    <a:lumOff val="40000"/>
                  </a:schemeClr>
                </a:solidFill>
              </a:rPr>
              <a:t>Groupes de lettres (rimes, syllabes, suffixes..)</a:t>
            </a:r>
          </a:p>
          <a:p>
            <a:pPr marL="1163638" indent="0">
              <a:buNone/>
            </a:pPr>
            <a:r>
              <a:rPr lang="fr-FR" altLang="fr-FR" sz="2000" dirty="0"/>
              <a:t>Attent</a:t>
            </a:r>
            <a:r>
              <a:rPr lang="fr-FR" altLang="fr-FR" sz="2000" b="1" dirty="0"/>
              <a:t>ion</a:t>
            </a:r>
            <a:r>
              <a:rPr lang="fr-FR" altLang="fr-FR" sz="2000" dirty="0"/>
              <a:t>, port</a:t>
            </a:r>
            <a:r>
              <a:rPr lang="fr-FR" altLang="fr-FR" sz="2000" b="1" dirty="0"/>
              <a:t>ion</a:t>
            </a:r>
            <a:r>
              <a:rPr lang="fr-FR" altLang="fr-FR" sz="2000" dirty="0"/>
              <a:t>, not</a:t>
            </a:r>
            <a:r>
              <a:rPr lang="fr-FR" altLang="fr-FR" sz="2000" b="1" dirty="0"/>
              <a:t>ion</a:t>
            </a:r>
            <a:r>
              <a:rPr lang="fr-FR" altLang="fr-FR" sz="2000" dirty="0"/>
              <a:t>  / l</a:t>
            </a:r>
            <a:r>
              <a:rPr lang="fr-FR" altLang="fr-FR" sz="2000" b="1" dirty="0"/>
              <a:t>oin</a:t>
            </a:r>
            <a:r>
              <a:rPr lang="fr-FR" altLang="fr-FR" sz="2000" dirty="0"/>
              <a:t>, f</a:t>
            </a:r>
            <a:r>
              <a:rPr lang="fr-FR" altLang="fr-FR" sz="2000" b="1" dirty="0"/>
              <a:t>oin</a:t>
            </a:r>
            <a:r>
              <a:rPr lang="fr-FR" altLang="fr-FR" sz="2000" dirty="0"/>
              <a:t>…</a:t>
            </a:r>
          </a:p>
          <a:p>
            <a:r>
              <a:rPr lang="fr-FR" altLang="fr-FR" sz="2000" dirty="0"/>
              <a:t>Prononciation contextuelle</a:t>
            </a:r>
          </a:p>
          <a:p>
            <a:pPr marL="1163638" indent="0">
              <a:buNone/>
            </a:pPr>
            <a:r>
              <a:rPr lang="fr-FR" altLang="fr-FR" sz="2000" b="1" dirty="0"/>
              <a:t>c</a:t>
            </a:r>
            <a:r>
              <a:rPr lang="fr-FR" altLang="fr-FR" sz="2000" dirty="0"/>
              <a:t>esser /</a:t>
            </a:r>
            <a:r>
              <a:rPr lang="fr-FR" altLang="fr-FR" sz="2000" b="1" dirty="0"/>
              <a:t>c</a:t>
            </a:r>
            <a:r>
              <a:rPr lang="fr-FR" altLang="fr-FR" sz="2000" dirty="0"/>
              <a:t>asser – lan</a:t>
            </a:r>
            <a:r>
              <a:rPr lang="fr-FR" altLang="fr-FR" sz="2000" b="1" dirty="0"/>
              <a:t>g</a:t>
            </a:r>
            <a:r>
              <a:rPr lang="fr-FR" altLang="fr-FR" sz="2000" dirty="0"/>
              <a:t>a</a:t>
            </a:r>
            <a:r>
              <a:rPr lang="fr-FR" altLang="fr-FR" sz="2000" b="1" dirty="0"/>
              <a:t>g</a:t>
            </a:r>
            <a:r>
              <a:rPr lang="fr-FR" altLang="fr-FR" sz="2000" dirty="0"/>
              <a:t>e</a:t>
            </a:r>
          </a:p>
          <a:p>
            <a:endParaRPr lang="fr-FR" altLang="fr-FR" sz="2600" dirty="0"/>
          </a:p>
          <a:p>
            <a:pPr marL="0" indent="0">
              <a:buNone/>
            </a:pPr>
            <a:endParaRPr lang="fr-FR" altLang="fr-FR" dirty="0"/>
          </a:p>
          <a:p>
            <a:pPr algn="ctr">
              <a:buFont typeface="Wingdings" panose="05000000000000000000" pitchFamily="2" charset="2"/>
              <a:buChar char="Ø"/>
            </a:pPr>
            <a:endParaRPr lang="fr-FR" dirty="0"/>
          </a:p>
          <a:p>
            <a:pPr marL="0" indent="0" algn="ctr">
              <a:buNone/>
            </a:pPr>
            <a:endParaRPr lang="fr-FR" dirty="0"/>
          </a:p>
        </p:txBody>
      </p:sp>
      <p:sp>
        <p:nvSpPr>
          <p:cNvPr id="4" name="Rectangle 2"/>
          <p:cNvSpPr txBox="1">
            <a:spLocks noChangeArrowheads="1"/>
          </p:cNvSpPr>
          <p:nvPr/>
        </p:nvSpPr>
        <p:spPr>
          <a:xfrm>
            <a:off x="1482725" y="70479"/>
            <a:ext cx="8507413" cy="102711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altLang="fr-FR" sz="3600" dirty="0">
                <a:solidFill>
                  <a:srgbClr val="0070C0"/>
                </a:solidFill>
              </a:rPr>
              <a:t>La fluence</a:t>
            </a:r>
          </a:p>
        </p:txBody>
      </p:sp>
      <p:cxnSp>
        <p:nvCxnSpPr>
          <p:cNvPr id="5" name="Connecteur droit 4"/>
          <p:cNvCxnSpPr/>
          <p:nvPr/>
        </p:nvCxnSpPr>
        <p:spPr>
          <a:xfrm flipV="1">
            <a:off x="480458" y="922971"/>
            <a:ext cx="11147967" cy="48269"/>
          </a:xfrm>
          <a:prstGeom prst="line">
            <a:avLst/>
          </a:prstGeom>
          <a:ln w="19050"/>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0786838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6315" y="1097592"/>
            <a:ext cx="10515600" cy="5760408"/>
          </a:xfrm>
        </p:spPr>
        <p:txBody>
          <a:bodyPr>
            <a:normAutofit/>
          </a:bodyPr>
          <a:lstStyle/>
          <a:p>
            <a:r>
              <a:rPr lang="fr-FR" dirty="0">
                <a:solidFill>
                  <a:schemeClr val="bg1">
                    <a:lumMod val="50000"/>
                  </a:schemeClr>
                </a:solidFill>
              </a:rPr>
              <a:t>Décodage</a:t>
            </a:r>
          </a:p>
          <a:p>
            <a:r>
              <a:rPr lang="fr-FR" sz="2400" dirty="0"/>
              <a:t>Reconnaissance des mots</a:t>
            </a:r>
          </a:p>
          <a:p>
            <a:r>
              <a:rPr lang="fr-FR" dirty="0">
                <a:solidFill>
                  <a:schemeClr val="bg1">
                    <a:lumMod val="50000"/>
                  </a:schemeClr>
                </a:solidFill>
              </a:rPr>
              <a:t>Lecture fluente de textes / fluidité de lecture en contexte</a:t>
            </a:r>
          </a:p>
          <a:p>
            <a:pPr marL="457200" lvl="1" indent="0">
              <a:buNone/>
            </a:pPr>
            <a:r>
              <a:rPr lang="fr-FR" dirty="0"/>
              <a:t>--------------------------------------------------------------------------------------------</a:t>
            </a:r>
          </a:p>
          <a:p>
            <a:pPr marL="457200" lvl="1" indent="0">
              <a:buNone/>
            </a:pPr>
            <a:endParaRPr lang="fr-FR" dirty="0"/>
          </a:p>
          <a:p>
            <a:pPr>
              <a:spcBef>
                <a:spcPts val="0"/>
              </a:spcBef>
            </a:pPr>
            <a:r>
              <a:rPr lang="fr-FR" altLang="fr-FR" sz="2000" dirty="0"/>
              <a:t>Décodage fluent :    </a:t>
            </a:r>
            <a:r>
              <a:rPr lang="fr-FR" sz="2000" i="1" dirty="0" err="1">
                <a:solidFill>
                  <a:schemeClr val="tx1"/>
                </a:solidFill>
              </a:rPr>
              <a:t>alendronique</a:t>
            </a:r>
            <a:endParaRPr lang="fr-FR" sz="2000" i="1" dirty="0">
              <a:solidFill>
                <a:schemeClr val="tx1"/>
              </a:solidFill>
            </a:endParaRPr>
          </a:p>
          <a:p>
            <a:pPr>
              <a:lnSpc>
                <a:spcPct val="100000"/>
              </a:lnSpc>
              <a:spcBef>
                <a:spcPts val="0"/>
              </a:spcBef>
              <a:buFont typeface="Wingdings" panose="05000000000000000000" pitchFamily="2" charset="2"/>
              <a:buNone/>
            </a:pPr>
            <a:endParaRPr lang="fr-FR" altLang="fr-FR" sz="2000" dirty="0"/>
          </a:p>
          <a:p>
            <a:pPr>
              <a:spcBef>
                <a:spcPts val="0"/>
              </a:spcBef>
            </a:pPr>
            <a:r>
              <a:rPr lang="fr-FR" altLang="fr-FR" sz="2000" dirty="0"/>
              <a:t>Connaissances orthographiques        </a:t>
            </a:r>
            <a:r>
              <a:rPr lang="fr-FR" altLang="fr-FR" sz="2000" i="1" dirty="0">
                <a:solidFill>
                  <a:schemeClr val="tx1"/>
                </a:solidFill>
              </a:rPr>
              <a:t>Caillou / </a:t>
            </a:r>
            <a:r>
              <a:rPr lang="fr-FR" altLang="fr-FR" sz="2000" i="1" dirty="0" err="1">
                <a:solidFill>
                  <a:schemeClr val="tx1"/>
                </a:solidFill>
              </a:rPr>
              <a:t>kayou</a:t>
            </a:r>
            <a:r>
              <a:rPr lang="fr-FR" altLang="fr-FR" sz="2000" i="1" dirty="0">
                <a:solidFill>
                  <a:schemeClr val="tx1"/>
                </a:solidFill>
              </a:rPr>
              <a:t>  - second – femme….</a:t>
            </a:r>
          </a:p>
          <a:p>
            <a:pPr>
              <a:spcBef>
                <a:spcPts val="0"/>
              </a:spcBef>
            </a:pPr>
            <a:endParaRPr lang="fr-FR" altLang="fr-FR" sz="2000" dirty="0"/>
          </a:p>
          <a:p>
            <a:pPr>
              <a:spcBef>
                <a:spcPts val="0"/>
              </a:spcBef>
            </a:pPr>
            <a:r>
              <a:rPr lang="fr-FR" altLang="fr-FR" sz="2000" dirty="0"/>
              <a:t>Reconnaissance directe des mots                              	</a:t>
            </a:r>
          </a:p>
          <a:p>
            <a:pPr marL="6459538" lvl="7" indent="0">
              <a:spcBef>
                <a:spcPts val="0"/>
              </a:spcBef>
              <a:buNone/>
            </a:pPr>
            <a:r>
              <a:rPr lang="fr-FR" altLang="fr-FR" sz="2000" i="1" dirty="0">
                <a:solidFill>
                  <a:schemeClr val="tx1"/>
                </a:solidFill>
              </a:rPr>
              <a:t>≠ signe</a:t>
            </a:r>
          </a:p>
          <a:p>
            <a:pPr marL="0" indent="0">
              <a:buNone/>
            </a:pPr>
            <a:endParaRPr lang="fr-FR" altLang="fr-FR" dirty="0"/>
          </a:p>
          <a:p>
            <a:pPr marL="0" indent="0">
              <a:buNone/>
            </a:pPr>
            <a:endParaRPr lang="fr-FR" altLang="fr-FR" dirty="0"/>
          </a:p>
          <a:p>
            <a:endParaRPr lang="fr-FR" altLang="fr-FR" dirty="0"/>
          </a:p>
          <a:p>
            <a:pPr algn="ctr">
              <a:buFont typeface="Wingdings" panose="05000000000000000000" pitchFamily="2" charset="2"/>
              <a:buChar char="Ø"/>
            </a:pPr>
            <a:endParaRPr lang="fr-FR" dirty="0"/>
          </a:p>
        </p:txBody>
      </p:sp>
      <p:sp>
        <p:nvSpPr>
          <p:cNvPr id="4" name="Rectangle 2"/>
          <p:cNvSpPr txBox="1">
            <a:spLocks noChangeArrowheads="1"/>
          </p:cNvSpPr>
          <p:nvPr/>
        </p:nvSpPr>
        <p:spPr>
          <a:xfrm>
            <a:off x="1482725" y="70479"/>
            <a:ext cx="8507413" cy="102711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altLang="fr-FR" sz="3600" dirty="0">
                <a:solidFill>
                  <a:srgbClr val="0070C0"/>
                </a:solidFill>
              </a:rPr>
              <a:t>La fluence</a:t>
            </a:r>
            <a:endParaRPr lang="fr-FR" altLang="fr-FR" sz="4000" dirty="0">
              <a:solidFill>
                <a:srgbClr val="0070C0"/>
              </a:solidFill>
            </a:endParaRPr>
          </a:p>
        </p:txBody>
      </p:sp>
      <p:cxnSp>
        <p:nvCxnSpPr>
          <p:cNvPr id="5" name="Connecteur droit 4"/>
          <p:cNvCxnSpPr/>
          <p:nvPr/>
        </p:nvCxnSpPr>
        <p:spPr>
          <a:xfrm flipV="1">
            <a:off x="486727" y="924391"/>
            <a:ext cx="11147967" cy="48269"/>
          </a:xfrm>
          <a:prstGeom prst="line">
            <a:avLst/>
          </a:prstGeom>
          <a:ln w="19050"/>
        </p:spPr>
        <p:style>
          <a:lnRef idx="1">
            <a:schemeClr val="dk1"/>
          </a:lnRef>
          <a:fillRef idx="0">
            <a:schemeClr val="dk1"/>
          </a:fillRef>
          <a:effectRef idx="0">
            <a:schemeClr val="dk1"/>
          </a:effectRef>
          <a:fontRef idx="minor">
            <a:schemeClr val="tx1"/>
          </a:fontRef>
        </p:style>
      </p:cxnSp>
      <p:grpSp>
        <p:nvGrpSpPr>
          <p:cNvPr id="2" name="Groupe 1">
            <a:extLst>
              <a:ext uri="{FF2B5EF4-FFF2-40B4-BE49-F238E27FC236}">
                <a16:creationId xmlns:a16="http://schemas.microsoft.com/office/drawing/2014/main" id="{DDB0C348-C25D-4C84-8D38-44D28A9ABA13}"/>
              </a:ext>
            </a:extLst>
          </p:cNvPr>
          <p:cNvGrpSpPr/>
          <p:nvPr/>
        </p:nvGrpSpPr>
        <p:grpSpPr>
          <a:xfrm>
            <a:off x="4721447" y="4293096"/>
            <a:ext cx="2029968" cy="1225296"/>
            <a:chOff x="5731253" y="5587431"/>
            <a:chExt cx="2029968" cy="1225296"/>
          </a:xfrm>
        </p:grpSpPr>
        <p:sp>
          <p:nvSpPr>
            <p:cNvPr id="7" name="Rectangle 6"/>
            <p:cNvSpPr/>
            <p:nvPr/>
          </p:nvSpPr>
          <p:spPr>
            <a:xfrm>
              <a:off x="5731253" y="5587431"/>
              <a:ext cx="2029968" cy="1225296"/>
            </a:xfrm>
            <a:prstGeom prst="rect">
              <a:avLst/>
            </a:prstGeom>
            <a:solidFill>
              <a:schemeClr val="bg1"/>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6" name="Groupe 5"/>
            <p:cNvGrpSpPr/>
            <p:nvPr/>
          </p:nvGrpSpPr>
          <p:grpSpPr>
            <a:xfrm>
              <a:off x="5845331" y="5689710"/>
              <a:ext cx="1827212" cy="1092200"/>
              <a:chOff x="6010941" y="4377119"/>
              <a:chExt cx="1827212" cy="1092200"/>
            </a:xfrm>
            <a:solidFill>
              <a:schemeClr val="bg1"/>
            </a:solidFill>
          </p:grpSpPr>
          <p:pic>
            <p:nvPicPr>
              <p:cNvPr id="25" name="Picture 35" descr="MCj03448510000[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444328" y="4808919"/>
                <a:ext cx="935038" cy="660400"/>
              </a:xfrm>
              <a:prstGeom prst="rect">
                <a:avLst/>
              </a:prstGeom>
              <a:grpFill/>
              <a:ln>
                <a:solidFill>
                  <a:schemeClr val="tx1"/>
                </a:solidFill>
              </a:ln>
            </p:spPr>
          </p:pic>
          <p:sp>
            <p:nvSpPr>
              <p:cNvPr id="26" name="Text Box 38"/>
              <p:cNvSpPr txBox="1">
                <a:spLocks noChangeArrowheads="1"/>
              </p:cNvSpPr>
              <p:nvPr/>
            </p:nvSpPr>
            <p:spPr bwMode="auto">
              <a:xfrm>
                <a:off x="6010941" y="4377119"/>
                <a:ext cx="1827212" cy="457200"/>
              </a:xfrm>
              <a:prstGeom prst="rect">
                <a:avLst/>
              </a:prstGeom>
              <a:grp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fr-FR" altLang="fr-FR" sz="2400" i="1" dirty="0"/>
                  <a:t>cygne - /si</a:t>
                </a:r>
                <a:r>
                  <a:rPr lang="en-US" altLang="fr-FR" sz="2400" i="1" dirty="0"/>
                  <a:t>ŋ/</a:t>
                </a:r>
                <a:endParaRPr lang="fr-FR" altLang="fr-FR" sz="2400" i="1" dirty="0"/>
              </a:p>
            </p:txBody>
          </p:sp>
        </p:grpSp>
      </p:grpSp>
    </p:spTree>
    <p:extLst>
      <p:ext uri="{BB962C8B-B14F-4D97-AF65-F5344CB8AC3E}">
        <p14:creationId xmlns:p14="http://schemas.microsoft.com/office/powerpoint/2010/main" val="37604028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51384" y="1340047"/>
            <a:ext cx="12457384" cy="6304177"/>
          </a:xfrm>
        </p:spPr>
        <p:txBody>
          <a:bodyPr>
            <a:noAutofit/>
          </a:bodyPr>
          <a:lstStyle/>
          <a:p>
            <a:r>
              <a:rPr lang="fr-FR" sz="2000" b="1" dirty="0">
                <a:latin typeface="+mj-lt"/>
              </a:rPr>
              <a:t>la voie alphabétique:  voie du déchiffrage /décodage</a:t>
            </a:r>
          </a:p>
          <a:p>
            <a:endParaRPr lang="fr-FR" sz="2000" i="1" dirty="0">
              <a:latin typeface="+mj-lt"/>
            </a:endParaRPr>
          </a:p>
          <a:p>
            <a:pPr marL="896938" indent="0">
              <a:spcBef>
                <a:spcPts val="0"/>
              </a:spcBef>
              <a:buNone/>
            </a:pPr>
            <a:r>
              <a:rPr lang="fr-FR" sz="2000" i="1" dirty="0">
                <a:latin typeface="+mj-lt"/>
              </a:rPr>
              <a:t>«  Marc Rivière i </a:t>
            </a:r>
            <a:r>
              <a:rPr lang="fr-FR" sz="2000" i="1" dirty="0" err="1">
                <a:latin typeface="+mj-lt"/>
              </a:rPr>
              <a:t>esplik</a:t>
            </a:r>
            <a:r>
              <a:rPr lang="fr-FR" sz="2000" i="1" dirty="0">
                <a:latin typeface="+mj-lt"/>
              </a:rPr>
              <a:t> </a:t>
            </a:r>
            <a:r>
              <a:rPr lang="fr-FR" sz="2000" i="1" dirty="0" err="1">
                <a:latin typeface="+mj-lt"/>
              </a:rPr>
              <a:t>koman</a:t>
            </a:r>
            <a:r>
              <a:rPr lang="fr-FR" sz="2000" i="1" dirty="0">
                <a:latin typeface="+mj-lt"/>
              </a:rPr>
              <a:t> i </a:t>
            </a:r>
            <a:r>
              <a:rPr lang="fr-FR" sz="2000" i="1" dirty="0" err="1">
                <a:latin typeface="+mj-lt"/>
              </a:rPr>
              <a:t>fé</a:t>
            </a:r>
            <a:r>
              <a:rPr lang="fr-FR" sz="2000" i="1" dirty="0">
                <a:latin typeface="+mj-lt"/>
              </a:rPr>
              <a:t> in tisane </a:t>
            </a:r>
            <a:r>
              <a:rPr lang="fr-FR" sz="2000" i="1" dirty="0" err="1">
                <a:latin typeface="+mj-lt"/>
              </a:rPr>
              <a:t>seziman</a:t>
            </a:r>
            <a:r>
              <a:rPr lang="fr-FR" sz="2000" i="1" dirty="0">
                <a:latin typeface="+mj-lt"/>
              </a:rPr>
              <a:t> »</a:t>
            </a:r>
          </a:p>
          <a:p>
            <a:pPr marL="896938" indent="0">
              <a:buNone/>
            </a:pPr>
            <a:endParaRPr lang="fr-FR" sz="2000" i="1" dirty="0">
              <a:latin typeface="+mj-lt"/>
            </a:endParaRPr>
          </a:p>
          <a:p>
            <a:r>
              <a:rPr lang="fr-FR" sz="2000" b="1" dirty="0">
                <a:latin typeface="+mj-lt"/>
              </a:rPr>
              <a:t>La voie lexicale ou orthographique</a:t>
            </a:r>
          </a:p>
          <a:p>
            <a:pPr marL="896938" lvl="1" indent="0">
              <a:buNone/>
            </a:pPr>
            <a:r>
              <a:rPr lang="fr-FR" sz="2000" dirty="0">
                <a:latin typeface="+mj-lt"/>
              </a:rPr>
              <a:t>Accès direct à la forme orthographique des mots et à leur sens:  </a:t>
            </a:r>
            <a:r>
              <a:rPr lang="fr-FR" sz="2000" i="1" dirty="0">
                <a:latin typeface="+mj-lt"/>
              </a:rPr>
              <a:t>«cygne -signe»</a:t>
            </a:r>
          </a:p>
          <a:p>
            <a:pPr marL="896938" indent="0">
              <a:buNone/>
            </a:pPr>
            <a:r>
              <a:rPr lang="fr-FR" sz="2000" dirty="0"/>
              <a:t>Illusion de lecture « globale » </a:t>
            </a:r>
          </a:p>
          <a:p>
            <a:pPr marL="1881188" lvl="2" indent="0">
              <a:spcBef>
                <a:spcPts val="0"/>
              </a:spcBef>
            </a:pPr>
            <a:r>
              <a:rPr lang="fr-FR" sz="2000" dirty="0"/>
              <a:t>Lecture « globale » ou logographique</a:t>
            </a:r>
          </a:p>
          <a:p>
            <a:pPr marL="3314700" lvl="2" indent="0">
              <a:spcBef>
                <a:spcPts val="0"/>
              </a:spcBef>
              <a:buNone/>
            </a:pPr>
            <a:endParaRPr lang="fr-FR" sz="2000" dirty="0"/>
          </a:p>
          <a:p>
            <a:pPr marL="3314700" lvl="2" indent="0">
              <a:spcBef>
                <a:spcPts val="0"/>
              </a:spcBef>
              <a:buNone/>
            </a:pPr>
            <a:r>
              <a:rPr lang="fr-FR" sz="2000" dirty="0"/>
              <a:t>≠ coca cola ≠ COCA COLA</a:t>
            </a:r>
          </a:p>
          <a:p>
            <a:pPr marL="3314700" lvl="2" indent="0">
              <a:spcBef>
                <a:spcPts val="0"/>
              </a:spcBef>
              <a:buNone/>
            </a:pPr>
            <a:endParaRPr lang="fr-FR" sz="2000" dirty="0"/>
          </a:p>
          <a:p>
            <a:pPr marL="1970088" lvl="2" indent="0">
              <a:spcBef>
                <a:spcPts val="0"/>
              </a:spcBef>
            </a:pPr>
            <a:r>
              <a:rPr lang="fr-FR" sz="2000" dirty="0"/>
              <a:t>Lecture lexicale (directe) </a:t>
            </a:r>
          </a:p>
          <a:p>
            <a:pPr marL="3314700" lvl="2" indent="0">
              <a:spcBef>
                <a:spcPts val="0"/>
              </a:spcBef>
              <a:buNone/>
            </a:pPr>
            <a:endParaRPr lang="fr-FR" sz="2000" dirty="0"/>
          </a:p>
          <a:p>
            <a:pPr marL="3314700" lvl="2" indent="0">
              <a:spcBef>
                <a:spcPts val="0"/>
              </a:spcBef>
              <a:buNone/>
            </a:pPr>
            <a:r>
              <a:rPr lang="fr-FR" sz="2000" dirty="0"/>
              <a:t>= coca cola  = COCA COLA</a:t>
            </a:r>
          </a:p>
          <a:p>
            <a:pPr marL="3314700" lvl="1" indent="0">
              <a:buNone/>
            </a:pPr>
            <a:endParaRPr lang="fr-FR" dirty="0">
              <a:latin typeface="+mj-lt"/>
            </a:endParaRPr>
          </a:p>
        </p:txBody>
      </p:sp>
      <p:grpSp>
        <p:nvGrpSpPr>
          <p:cNvPr id="6" name="Groupe 5">
            <a:extLst>
              <a:ext uri="{FF2B5EF4-FFF2-40B4-BE49-F238E27FC236}">
                <a16:creationId xmlns:a16="http://schemas.microsoft.com/office/drawing/2014/main" id="{332BC450-D347-484A-811C-7B9F57DFE81A}"/>
              </a:ext>
            </a:extLst>
          </p:cNvPr>
          <p:cNvGrpSpPr/>
          <p:nvPr/>
        </p:nvGrpSpPr>
        <p:grpSpPr>
          <a:xfrm>
            <a:off x="3071664" y="4492135"/>
            <a:ext cx="788369" cy="2071248"/>
            <a:chOff x="2965058" y="3717032"/>
            <a:chExt cx="788369" cy="2071248"/>
          </a:xfrm>
        </p:grpSpPr>
        <p:pic>
          <p:nvPicPr>
            <p:cNvPr id="7" name="Image 6"/>
            <p:cNvPicPr>
              <a:picLocks noChangeAspect="1"/>
            </p:cNvPicPr>
            <p:nvPr/>
          </p:nvPicPr>
          <p:blipFill>
            <a:blip r:embed="rId3"/>
            <a:stretch>
              <a:fillRect/>
            </a:stretch>
          </p:blipFill>
          <p:spPr>
            <a:xfrm>
              <a:off x="2965058" y="3717032"/>
              <a:ext cx="775104" cy="775104"/>
            </a:xfrm>
            <a:prstGeom prst="rect">
              <a:avLst/>
            </a:prstGeom>
          </p:spPr>
        </p:pic>
        <p:pic>
          <p:nvPicPr>
            <p:cNvPr id="8" name="Image 7"/>
            <p:cNvPicPr>
              <a:picLocks noChangeAspect="1"/>
            </p:cNvPicPr>
            <p:nvPr/>
          </p:nvPicPr>
          <p:blipFill>
            <a:blip r:embed="rId3"/>
            <a:stretch>
              <a:fillRect/>
            </a:stretch>
          </p:blipFill>
          <p:spPr>
            <a:xfrm>
              <a:off x="2978323" y="5013176"/>
              <a:ext cx="775104" cy="775104"/>
            </a:xfrm>
            <a:prstGeom prst="rect">
              <a:avLst/>
            </a:prstGeom>
          </p:spPr>
        </p:pic>
      </p:grpSp>
      <p:sp>
        <p:nvSpPr>
          <p:cNvPr id="9" name="Rectangle 2">
            <a:extLst>
              <a:ext uri="{FF2B5EF4-FFF2-40B4-BE49-F238E27FC236}">
                <a16:creationId xmlns:a16="http://schemas.microsoft.com/office/drawing/2014/main" id="{1B7F0222-C8B1-4D6D-9B23-E65825BAC08E}"/>
              </a:ext>
            </a:extLst>
          </p:cNvPr>
          <p:cNvSpPr txBox="1">
            <a:spLocks noChangeArrowheads="1"/>
          </p:cNvSpPr>
          <p:nvPr/>
        </p:nvSpPr>
        <p:spPr>
          <a:xfrm>
            <a:off x="984725" y="0"/>
            <a:ext cx="10151969" cy="102711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altLang="fr-FR" sz="3600" dirty="0">
                <a:solidFill>
                  <a:srgbClr val="0070C0"/>
                </a:solidFill>
              </a:rPr>
              <a:t>La fluence : décodage et reconnaissance des mots </a:t>
            </a:r>
            <a:endParaRPr lang="fr-FR" altLang="fr-FR" sz="4000" dirty="0">
              <a:solidFill>
                <a:srgbClr val="0070C0"/>
              </a:solidFill>
            </a:endParaRPr>
          </a:p>
        </p:txBody>
      </p:sp>
      <p:cxnSp>
        <p:nvCxnSpPr>
          <p:cNvPr id="10" name="Connecteur droit 9">
            <a:extLst>
              <a:ext uri="{FF2B5EF4-FFF2-40B4-BE49-F238E27FC236}">
                <a16:creationId xmlns:a16="http://schemas.microsoft.com/office/drawing/2014/main" id="{F81A2E2D-7CB4-4B24-B62A-699243C8C377}"/>
              </a:ext>
            </a:extLst>
          </p:cNvPr>
          <p:cNvCxnSpPr/>
          <p:nvPr/>
        </p:nvCxnSpPr>
        <p:spPr>
          <a:xfrm flipV="1">
            <a:off x="486725" y="814221"/>
            <a:ext cx="11147967" cy="48269"/>
          </a:xfrm>
          <a:prstGeom prst="line">
            <a:avLst/>
          </a:prstGeom>
          <a:ln w="19050"/>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6297947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7" end="7"/>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9" end="9"/>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11" end="1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13" end="1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1514238" y="-8622"/>
            <a:ext cx="8507413" cy="102711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altLang="fr-FR" sz="3600" dirty="0">
                <a:solidFill>
                  <a:srgbClr val="0070C0"/>
                </a:solidFill>
              </a:rPr>
              <a:t>La fluence</a:t>
            </a:r>
            <a:endParaRPr lang="fr-FR" altLang="fr-FR" sz="4000" dirty="0">
              <a:solidFill>
                <a:srgbClr val="0070C0"/>
              </a:solidFill>
            </a:endParaRPr>
          </a:p>
        </p:txBody>
      </p:sp>
      <p:cxnSp>
        <p:nvCxnSpPr>
          <p:cNvPr id="5" name="Connecteur droit 4"/>
          <p:cNvCxnSpPr/>
          <p:nvPr/>
        </p:nvCxnSpPr>
        <p:spPr>
          <a:xfrm flipV="1">
            <a:off x="523333" y="812930"/>
            <a:ext cx="11147967" cy="48269"/>
          </a:xfrm>
          <a:prstGeom prst="line">
            <a:avLst/>
          </a:prstGeom>
          <a:ln w="19050"/>
        </p:spPr>
        <p:style>
          <a:lnRef idx="1">
            <a:schemeClr val="dk1"/>
          </a:lnRef>
          <a:fillRef idx="0">
            <a:schemeClr val="dk1"/>
          </a:fillRef>
          <a:effectRef idx="0">
            <a:schemeClr val="dk1"/>
          </a:effectRef>
          <a:fontRef idx="minor">
            <a:schemeClr val="tx1"/>
          </a:fontRef>
        </p:style>
      </p:cxnSp>
      <p:sp>
        <p:nvSpPr>
          <p:cNvPr id="19" name="Rectangle 13"/>
          <p:cNvSpPr>
            <a:spLocks noChangeArrowheads="1"/>
          </p:cNvSpPr>
          <p:nvPr/>
        </p:nvSpPr>
        <p:spPr bwMode="auto">
          <a:xfrm>
            <a:off x="96967" y="2584502"/>
            <a:ext cx="1694221" cy="817030"/>
          </a:xfrm>
          <a:prstGeom prst="rect">
            <a:avLst/>
          </a:prstGeom>
          <a:solidFill>
            <a:srgbClr val="33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fr-FR" altLang="fr-FR" sz="2400" i="1" dirty="0"/>
              <a:t>Décodage</a:t>
            </a:r>
          </a:p>
          <a:p>
            <a:pPr algn="ctr"/>
            <a:r>
              <a:rPr lang="fr-FR" altLang="fr-FR" sz="2400" i="1" dirty="0"/>
              <a:t> fluent</a:t>
            </a:r>
          </a:p>
        </p:txBody>
      </p:sp>
      <p:sp>
        <p:nvSpPr>
          <p:cNvPr id="16" name="Espace réservé du contenu 2"/>
          <p:cNvSpPr>
            <a:spLocks noGrp="1"/>
          </p:cNvSpPr>
          <p:nvPr>
            <p:ph idx="1"/>
          </p:nvPr>
        </p:nvSpPr>
        <p:spPr>
          <a:xfrm>
            <a:off x="523333" y="938336"/>
            <a:ext cx="10515600" cy="5760407"/>
          </a:xfrm>
        </p:spPr>
        <p:txBody>
          <a:bodyPr>
            <a:normAutofit/>
          </a:bodyPr>
          <a:lstStyle/>
          <a:p>
            <a:pPr>
              <a:lnSpc>
                <a:spcPct val="100000"/>
              </a:lnSpc>
              <a:spcBef>
                <a:spcPts val="0"/>
              </a:spcBef>
            </a:pPr>
            <a:r>
              <a:rPr lang="fr-FR" dirty="0">
                <a:solidFill>
                  <a:schemeClr val="bg1">
                    <a:lumMod val="50000"/>
                  </a:schemeClr>
                </a:solidFill>
              </a:rPr>
              <a:t>Décodage</a:t>
            </a:r>
          </a:p>
          <a:p>
            <a:pPr>
              <a:lnSpc>
                <a:spcPct val="100000"/>
              </a:lnSpc>
              <a:spcBef>
                <a:spcPts val="0"/>
              </a:spcBef>
            </a:pPr>
            <a:r>
              <a:rPr lang="fr-FR" dirty="0">
                <a:solidFill>
                  <a:schemeClr val="bg1">
                    <a:lumMod val="50000"/>
                  </a:schemeClr>
                </a:solidFill>
              </a:rPr>
              <a:t>Reconnaissance des mots</a:t>
            </a:r>
          </a:p>
          <a:p>
            <a:pPr>
              <a:lnSpc>
                <a:spcPct val="100000"/>
              </a:lnSpc>
              <a:spcBef>
                <a:spcPts val="0"/>
              </a:spcBef>
            </a:pPr>
            <a:r>
              <a:rPr lang="fr-FR" sz="2400" dirty="0"/>
              <a:t>Lecture fluente de textes / fluidité de lecture en contexte</a:t>
            </a:r>
          </a:p>
          <a:p>
            <a:pPr marL="914400" lvl="2" indent="0">
              <a:buNone/>
            </a:pPr>
            <a:r>
              <a:rPr lang="fr-FR" dirty="0"/>
              <a:t>	--------------------------------------------------------------------------------------------</a:t>
            </a:r>
          </a:p>
        </p:txBody>
      </p:sp>
      <p:sp>
        <p:nvSpPr>
          <p:cNvPr id="27" name="Rectangle 13"/>
          <p:cNvSpPr>
            <a:spLocks noChangeArrowheads="1"/>
          </p:cNvSpPr>
          <p:nvPr/>
        </p:nvSpPr>
        <p:spPr bwMode="auto">
          <a:xfrm>
            <a:off x="1875312" y="2573053"/>
            <a:ext cx="1998250" cy="839600"/>
          </a:xfrm>
          <a:prstGeom prst="rect">
            <a:avLst/>
          </a:prstGeom>
          <a:solidFill>
            <a:srgbClr val="33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fr-FR" altLang="fr-FR" sz="2400" i="1" dirty="0"/>
              <a:t>Reconnaissance</a:t>
            </a:r>
          </a:p>
          <a:p>
            <a:pPr algn="ctr"/>
            <a:r>
              <a:rPr lang="fr-FR" altLang="fr-FR" sz="2400" i="1" dirty="0"/>
              <a:t>Des mots</a:t>
            </a:r>
          </a:p>
        </p:txBody>
      </p:sp>
      <p:sp>
        <p:nvSpPr>
          <p:cNvPr id="31" name="Rectangle 7"/>
          <p:cNvSpPr>
            <a:spLocks noChangeArrowheads="1"/>
          </p:cNvSpPr>
          <p:nvPr/>
        </p:nvSpPr>
        <p:spPr bwMode="auto">
          <a:xfrm>
            <a:off x="6836442" y="2547272"/>
            <a:ext cx="4351148" cy="835156"/>
          </a:xfrm>
          <a:prstGeom prst="rect">
            <a:avLst/>
          </a:prstGeom>
          <a:solidFill>
            <a:schemeClr val="accent6">
              <a:lumMod val="60000"/>
              <a:lumOff val="40000"/>
            </a:schemeClr>
          </a:solidFill>
          <a:ln w="9525">
            <a:solidFill>
              <a:schemeClr val="tx1"/>
            </a:solidFill>
            <a:miter lim="800000"/>
            <a:headEnd/>
            <a:tailEnd/>
          </a:ln>
          <a:effectLst/>
        </p:spPr>
        <p:txBody>
          <a:bodyPr wrap="none" anchor="ctr"/>
          <a:lstStyle/>
          <a:p>
            <a:pPr algn="ctr"/>
            <a:r>
              <a:rPr lang="fr-FR" altLang="fr-FR" sz="2400" dirty="0"/>
              <a:t>Contexte et méta-connaissances</a:t>
            </a:r>
          </a:p>
        </p:txBody>
      </p:sp>
      <p:sp>
        <p:nvSpPr>
          <p:cNvPr id="32" name="Rectangle 5"/>
          <p:cNvSpPr>
            <a:spLocks noChangeArrowheads="1"/>
          </p:cNvSpPr>
          <p:nvPr/>
        </p:nvSpPr>
        <p:spPr bwMode="auto">
          <a:xfrm>
            <a:off x="4333018" y="2582360"/>
            <a:ext cx="1953322" cy="820986"/>
          </a:xfrm>
          <a:prstGeom prst="rect">
            <a:avLst/>
          </a:prstGeom>
          <a:solidFill>
            <a:schemeClr val="accent6">
              <a:lumMod val="60000"/>
              <a:lumOff val="40000"/>
            </a:schemeClr>
          </a:solidFill>
          <a:ln w="9525">
            <a:solidFill>
              <a:schemeClr val="tx1"/>
            </a:solidFill>
            <a:miter lim="800000"/>
            <a:headEnd/>
            <a:tailEnd/>
          </a:ln>
          <a:effectLst/>
        </p:spPr>
        <p:txBody>
          <a:bodyPr wrap="none" anchor="ctr"/>
          <a:lstStyle/>
          <a:p>
            <a:pPr algn="ctr"/>
            <a:r>
              <a:rPr lang="fr-FR" altLang="fr-FR" sz="2400" dirty="0"/>
              <a:t>Connaissances </a:t>
            </a:r>
          </a:p>
        </p:txBody>
      </p:sp>
      <p:sp>
        <p:nvSpPr>
          <p:cNvPr id="33" name="Text Box 36"/>
          <p:cNvSpPr txBox="1">
            <a:spLocks noChangeArrowheads="1"/>
          </p:cNvSpPr>
          <p:nvPr/>
        </p:nvSpPr>
        <p:spPr bwMode="auto">
          <a:xfrm>
            <a:off x="2402108" y="3590461"/>
            <a:ext cx="4480214" cy="1938992"/>
          </a:xfrm>
          <a:prstGeom prst="rect">
            <a:avLst/>
          </a:prstGeom>
          <a:noFill/>
          <a:ln w="9525">
            <a:solidFill>
              <a:srgbClr val="FFC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fr-FR" altLang="fr-FR" sz="2000" dirty="0"/>
              <a:t>Langue: </a:t>
            </a:r>
          </a:p>
          <a:p>
            <a:r>
              <a:rPr lang="fr-FR" altLang="fr-FR" sz="2000" dirty="0"/>
              <a:t>Vocabulaire; Grammaire </a:t>
            </a:r>
          </a:p>
          <a:p>
            <a:pPr marL="360363"/>
            <a:r>
              <a:rPr lang="fr-FR" altLang="fr-FR" sz="2000" i="1" dirty="0"/>
              <a:t>« ferment »</a:t>
            </a:r>
          </a:p>
          <a:p>
            <a:pPr marL="360363"/>
            <a:r>
              <a:rPr lang="fr-FR" altLang="fr-FR" sz="2000" i="1" dirty="0"/>
              <a:t> Le ferment; ils ferment. </a:t>
            </a:r>
          </a:p>
          <a:p>
            <a:pPr marL="360363"/>
            <a:r>
              <a:rPr lang="fr-FR" altLang="fr-FR" sz="2000" i="1" dirty="0"/>
              <a:t>« notions »</a:t>
            </a:r>
          </a:p>
          <a:p>
            <a:pPr marL="360363"/>
            <a:r>
              <a:rPr lang="fr-FR" altLang="fr-FR" sz="2000" i="1" dirty="0"/>
              <a:t> A l’école, nous notions les notions.</a:t>
            </a:r>
            <a:endParaRPr lang="fr-FR" altLang="fr-FR" sz="2000" i="1" dirty="0">
              <a:solidFill>
                <a:schemeClr val="bg2"/>
              </a:solidFill>
            </a:endParaRPr>
          </a:p>
        </p:txBody>
      </p:sp>
      <p:sp>
        <p:nvSpPr>
          <p:cNvPr id="34" name="Text Box 36"/>
          <p:cNvSpPr txBox="1">
            <a:spLocks noChangeArrowheads="1"/>
          </p:cNvSpPr>
          <p:nvPr/>
        </p:nvSpPr>
        <p:spPr bwMode="auto">
          <a:xfrm>
            <a:off x="2910226" y="5590593"/>
            <a:ext cx="3701212" cy="707886"/>
          </a:xfrm>
          <a:prstGeom prst="rect">
            <a:avLst/>
          </a:prstGeom>
          <a:noFill/>
          <a:ln w="9525">
            <a:solidFill>
              <a:srgbClr val="FFC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fr-FR" altLang="fr-FR" sz="2000" dirty="0"/>
              <a:t>Connaissances générales, thématiques…</a:t>
            </a:r>
          </a:p>
        </p:txBody>
      </p:sp>
      <p:sp>
        <p:nvSpPr>
          <p:cNvPr id="35" name="Text Box 25"/>
          <p:cNvSpPr txBox="1">
            <a:spLocks noChangeArrowheads="1"/>
          </p:cNvSpPr>
          <p:nvPr/>
        </p:nvSpPr>
        <p:spPr bwMode="auto">
          <a:xfrm>
            <a:off x="6936536" y="3603098"/>
            <a:ext cx="4351148" cy="1446550"/>
          </a:xfrm>
          <a:prstGeom prst="rect">
            <a:avLst/>
          </a:prstGeom>
          <a:noFill/>
          <a:ln w="9525">
            <a:solidFill>
              <a:srgbClr val="FFC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fr-FR" altLang="fr-FR" sz="2400" dirty="0"/>
              <a:t>objectifs de  lecture</a:t>
            </a:r>
          </a:p>
          <a:p>
            <a:endParaRPr lang="fr-FR" altLang="fr-FR" sz="2000" dirty="0"/>
          </a:p>
          <a:p>
            <a:r>
              <a:rPr lang="fr-FR" altLang="fr-FR" sz="2400" dirty="0"/>
              <a:t>Indices textuels</a:t>
            </a:r>
          </a:p>
          <a:p>
            <a:r>
              <a:rPr lang="fr-FR" altLang="fr-FR" sz="2000" i="1" dirty="0"/>
              <a:t>Titres, intertitres, ponctuation…</a:t>
            </a:r>
          </a:p>
        </p:txBody>
      </p:sp>
      <p:cxnSp>
        <p:nvCxnSpPr>
          <p:cNvPr id="11" name="Connecteur droit avec flèche 10"/>
          <p:cNvCxnSpPr>
            <a:stCxn id="32" idx="2"/>
          </p:cNvCxnSpPr>
          <p:nvPr/>
        </p:nvCxnSpPr>
        <p:spPr>
          <a:xfrm>
            <a:off x="5309679" y="3403346"/>
            <a:ext cx="0" cy="25498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2" name="Connecteur droit avec flèche 21"/>
          <p:cNvCxnSpPr/>
          <p:nvPr/>
        </p:nvCxnSpPr>
        <p:spPr>
          <a:xfrm>
            <a:off x="8699119" y="3394039"/>
            <a:ext cx="0" cy="25498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Connecteur droit 12"/>
          <p:cNvCxnSpPr>
            <a:stCxn id="27" idx="3"/>
            <a:endCxn id="32" idx="1"/>
          </p:cNvCxnSpPr>
          <p:nvPr/>
        </p:nvCxnSpPr>
        <p:spPr>
          <a:xfrm>
            <a:off x="3873562" y="2992853"/>
            <a:ext cx="45945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Connecteur droit 22"/>
          <p:cNvCxnSpPr>
            <a:stCxn id="32" idx="3"/>
          </p:cNvCxnSpPr>
          <p:nvPr/>
        </p:nvCxnSpPr>
        <p:spPr>
          <a:xfrm>
            <a:off x="6286340" y="2992853"/>
            <a:ext cx="650196"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933899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9"/>
                                        </p:tgtEl>
                                        <p:attrNameLst>
                                          <p:attrName>style.visibility</p:attrName>
                                        </p:attrNameLst>
                                      </p:cBhvr>
                                      <p:to>
                                        <p:strVal val="visible"/>
                                      </p:to>
                                    </p:set>
                                  </p:childTnLst>
                                </p:cTn>
                              </p:par>
                              <p:par>
                                <p:cTn id="7" presetID="1" presetClass="entr" presetSubtype="0" fill="hold" grpId="1" nodeType="withEffect">
                                  <p:stCondLst>
                                    <p:cond delay="0"/>
                                  </p:stCondLst>
                                  <p:childTnLst>
                                    <p:set>
                                      <p:cBhvr>
                                        <p:cTn id="8" dur="1" fill="hold">
                                          <p:stCondLst>
                                            <p:cond delay="0"/>
                                          </p:stCondLst>
                                        </p:cTn>
                                        <p:tgtEl>
                                          <p:spTgt spid="1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7"/>
                                        </p:tgtEl>
                                        <p:attrNameLst>
                                          <p:attrName>style.visibility</p:attrName>
                                        </p:attrNameLst>
                                      </p:cBhvr>
                                      <p:to>
                                        <p:strVal val="visible"/>
                                      </p:to>
                                    </p:set>
                                  </p:childTnLst>
                                </p:cTn>
                              </p:par>
                              <p:par>
                                <p:cTn id="11" presetID="1" presetClass="entr" presetSubtype="0" fill="hold" grpId="1" nodeType="withEffect">
                                  <p:stCondLst>
                                    <p:cond delay="0"/>
                                  </p:stCondLst>
                                  <p:childTnLst>
                                    <p:set>
                                      <p:cBhvr>
                                        <p:cTn id="12" dur="1" fill="hold">
                                          <p:stCondLst>
                                            <p:cond delay="0"/>
                                          </p:stCondLst>
                                        </p:cTn>
                                        <p:tgtEl>
                                          <p:spTgt spid="2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1"/>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2"/>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19" grpId="1" animBg="1"/>
      <p:bldP spid="27" grpId="0" animBg="1"/>
      <p:bldP spid="27" grpId="1" animBg="1"/>
      <p:bldP spid="31" grpId="0" animBg="1"/>
      <p:bldP spid="32" grpId="0" animBg="1"/>
      <p:bldP spid="33" grpId="0" animBg="1"/>
      <p:bldP spid="34" grpId="0" animBg="1"/>
      <p:bldP spid="3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226661" y="211720"/>
            <a:ext cx="11538697" cy="818918"/>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altLang="fr-FR" sz="3600" dirty="0">
                <a:solidFill>
                  <a:srgbClr val="0070C0"/>
                </a:solidFill>
              </a:rPr>
              <a:t>La fluence: décodage, reconnaissance des mots, l</a:t>
            </a:r>
            <a:r>
              <a:rPr lang="fr-FR" sz="3600" dirty="0">
                <a:solidFill>
                  <a:srgbClr val="0070C0"/>
                </a:solidFill>
              </a:rPr>
              <a:t>ecture fluide en contexte</a:t>
            </a:r>
            <a:endParaRPr lang="fr-FR" altLang="fr-FR" sz="3600" dirty="0">
              <a:solidFill>
                <a:srgbClr val="0070C0"/>
              </a:solidFill>
            </a:endParaRPr>
          </a:p>
        </p:txBody>
      </p:sp>
      <p:sp>
        <p:nvSpPr>
          <p:cNvPr id="19" name="Rectangle 13"/>
          <p:cNvSpPr>
            <a:spLocks noChangeArrowheads="1"/>
          </p:cNvSpPr>
          <p:nvPr/>
        </p:nvSpPr>
        <p:spPr bwMode="auto">
          <a:xfrm>
            <a:off x="832271" y="1430748"/>
            <a:ext cx="2124268" cy="932870"/>
          </a:xfrm>
          <a:prstGeom prst="rect">
            <a:avLst/>
          </a:prstGeom>
          <a:solidFill>
            <a:srgbClr val="33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fr-FR" altLang="fr-FR" sz="2400" i="1" dirty="0"/>
              <a:t>Décodage</a:t>
            </a:r>
          </a:p>
          <a:p>
            <a:pPr algn="ctr"/>
            <a:r>
              <a:rPr lang="fr-FR" altLang="fr-FR" sz="2400" i="1" dirty="0"/>
              <a:t> fluent</a:t>
            </a:r>
          </a:p>
        </p:txBody>
      </p:sp>
      <p:sp>
        <p:nvSpPr>
          <p:cNvPr id="27" name="Rectangle 13"/>
          <p:cNvSpPr>
            <a:spLocks noChangeArrowheads="1"/>
          </p:cNvSpPr>
          <p:nvPr/>
        </p:nvSpPr>
        <p:spPr bwMode="auto">
          <a:xfrm>
            <a:off x="3668964" y="1428331"/>
            <a:ext cx="2435744" cy="845708"/>
          </a:xfrm>
          <a:prstGeom prst="rect">
            <a:avLst/>
          </a:prstGeom>
          <a:solidFill>
            <a:srgbClr val="33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fr-FR" altLang="fr-FR" sz="2400" i="1" dirty="0"/>
              <a:t>Reconnaissance</a:t>
            </a:r>
          </a:p>
          <a:p>
            <a:pPr algn="ctr"/>
            <a:r>
              <a:rPr lang="fr-FR" altLang="fr-FR" sz="2400" i="1" dirty="0"/>
              <a:t>Des mots</a:t>
            </a:r>
          </a:p>
        </p:txBody>
      </p:sp>
      <p:sp>
        <p:nvSpPr>
          <p:cNvPr id="31" name="Rectangle 7"/>
          <p:cNvSpPr>
            <a:spLocks noChangeArrowheads="1"/>
          </p:cNvSpPr>
          <p:nvPr/>
        </p:nvSpPr>
        <p:spPr bwMode="auto">
          <a:xfrm>
            <a:off x="6888088" y="1432313"/>
            <a:ext cx="5254760" cy="841725"/>
          </a:xfrm>
          <a:prstGeom prst="rect">
            <a:avLst/>
          </a:prstGeom>
          <a:solidFill>
            <a:schemeClr val="accent6">
              <a:lumMod val="60000"/>
              <a:lumOff val="40000"/>
            </a:schemeClr>
          </a:solidFill>
          <a:ln w="9525">
            <a:solidFill>
              <a:schemeClr val="tx1"/>
            </a:solidFill>
            <a:miter lim="800000"/>
            <a:headEnd/>
            <a:tailEnd/>
          </a:ln>
          <a:effectLst/>
        </p:spPr>
        <p:txBody>
          <a:bodyPr wrap="none" anchor="ctr"/>
          <a:lstStyle/>
          <a:p>
            <a:pPr algn="ctr"/>
            <a:r>
              <a:rPr lang="fr-FR" altLang="fr-FR" sz="2400" dirty="0"/>
              <a:t>Connaissances et méta-connaissances</a:t>
            </a:r>
          </a:p>
        </p:txBody>
      </p:sp>
      <p:sp>
        <p:nvSpPr>
          <p:cNvPr id="33" name="Text Box 36"/>
          <p:cNvSpPr txBox="1">
            <a:spLocks noChangeArrowheads="1"/>
          </p:cNvSpPr>
          <p:nvPr/>
        </p:nvSpPr>
        <p:spPr bwMode="auto">
          <a:xfrm>
            <a:off x="7264793" y="2686716"/>
            <a:ext cx="4913823" cy="1754326"/>
          </a:xfrm>
          <a:prstGeom prst="rect">
            <a:avLst/>
          </a:prstGeom>
          <a:noFill/>
          <a:ln w="9525">
            <a:solidFill>
              <a:srgbClr val="FFC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fr-FR" altLang="fr-FR" b="1" dirty="0"/>
              <a:t>Langue: </a:t>
            </a:r>
          </a:p>
          <a:p>
            <a:r>
              <a:rPr lang="fr-FR" altLang="fr-FR" b="1" dirty="0"/>
              <a:t>Vocabulaire; Grammaire; Ponctuation</a:t>
            </a:r>
          </a:p>
          <a:p>
            <a:pPr algn="ctr"/>
            <a:r>
              <a:rPr lang="fr-FR" altLang="fr-FR" i="1" dirty="0">
                <a:solidFill>
                  <a:srgbClr val="0070C0"/>
                </a:solidFill>
              </a:rPr>
              <a:t>« Ferment »</a:t>
            </a:r>
          </a:p>
          <a:p>
            <a:pPr algn="ctr"/>
            <a:r>
              <a:rPr lang="fr-FR" altLang="fr-FR" i="1" dirty="0">
                <a:solidFill>
                  <a:srgbClr val="0070C0"/>
                </a:solidFill>
              </a:rPr>
              <a:t>Le ferment; ils ferment.</a:t>
            </a:r>
          </a:p>
          <a:p>
            <a:pPr algn="ctr"/>
            <a:r>
              <a:rPr lang="fr-FR" altLang="fr-FR" i="1" dirty="0">
                <a:solidFill>
                  <a:srgbClr val="0070C0"/>
                </a:solidFill>
              </a:rPr>
              <a:t>« notions »</a:t>
            </a:r>
          </a:p>
          <a:p>
            <a:pPr algn="ctr"/>
            <a:r>
              <a:rPr lang="fr-FR" altLang="fr-FR" i="1" dirty="0">
                <a:solidFill>
                  <a:srgbClr val="0070C0"/>
                </a:solidFill>
              </a:rPr>
              <a:t>A l’école, nous notions les notions  </a:t>
            </a:r>
          </a:p>
        </p:txBody>
      </p:sp>
      <p:sp>
        <p:nvSpPr>
          <p:cNvPr id="34" name="Text Box 36"/>
          <p:cNvSpPr txBox="1">
            <a:spLocks noChangeArrowheads="1"/>
          </p:cNvSpPr>
          <p:nvPr/>
        </p:nvSpPr>
        <p:spPr bwMode="auto">
          <a:xfrm>
            <a:off x="7807138" y="4468999"/>
            <a:ext cx="3701212" cy="707886"/>
          </a:xfrm>
          <a:prstGeom prst="rect">
            <a:avLst/>
          </a:prstGeom>
          <a:noFill/>
          <a:ln w="9525">
            <a:solidFill>
              <a:srgbClr val="FFC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fr-FR" altLang="fr-FR" sz="2000" b="1" dirty="0"/>
              <a:t>Connaissances générales, thématiques…</a:t>
            </a:r>
          </a:p>
        </p:txBody>
      </p:sp>
      <p:cxnSp>
        <p:nvCxnSpPr>
          <p:cNvPr id="7" name="Connecteur droit avec flèche 6"/>
          <p:cNvCxnSpPr/>
          <p:nvPr/>
        </p:nvCxnSpPr>
        <p:spPr>
          <a:xfrm flipH="1">
            <a:off x="9605853" y="2230121"/>
            <a:ext cx="14426" cy="475371"/>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5" name="Text Box 25"/>
          <p:cNvSpPr txBox="1">
            <a:spLocks noChangeArrowheads="1"/>
          </p:cNvSpPr>
          <p:nvPr/>
        </p:nvSpPr>
        <p:spPr bwMode="auto">
          <a:xfrm>
            <a:off x="7790883" y="5283727"/>
            <a:ext cx="3717467" cy="861774"/>
          </a:xfrm>
          <a:prstGeom prst="rect">
            <a:avLst/>
          </a:prstGeom>
          <a:noFill/>
          <a:ln w="9525">
            <a:solidFill>
              <a:srgbClr val="FFC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fr-FR" altLang="fr-FR" sz="2000" b="1" dirty="0"/>
              <a:t>Objectifs de  lecture</a:t>
            </a:r>
          </a:p>
          <a:p>
            <a:pPr>
              <a:spcBef>
                <a:spcPct val="50000"/>
              </a:spcBef>
            </a:pPr>
            <a:r>
              <a:rPr lang="fr-FR" altLang="fr-FR" sz="2000" b="1" dirty="0"/>
              <a:t>Indices textuels</a:t>
            </a:r>
          </a:p>
        </p:txBody>
      </p:sp>
      <p:sp>
        <p:nvSpPr>
          <p:cNvPr id="15" name="Titre 1"/>
          <p:cNvSpPr txBox="1">
            <a:spLocks/>
          </p:cNvSpPr>
          <p:nvPr/>
        </p:nvSpPr>
        <p:spPr>
          <a:xfrm>
            <a:off x="-491066" y="-29898"/>
            <a:ext cx="3946955" cy="59713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fr-FR" sz="1800" dirty="0"/>
          </a:p>
        </p:txBody>
      </p:sp>
      <p:cxnSp>
        <p:nvCxnSpPr>
          <p:cNvPr id="10" name="Connecteur droit avec flèche 9"/>
          <p:cNvCxnSpPr>
            <a:cxnSpLocks/>
          </p:cNvCxnSpPr>
          <p:nvPr/>
        </p:nvCxnSpPr>
        <p:spPr>
          <a:xfrm flipH="1" flipV="1">
            <a:off x="6096000" y="1874349"/>
            <a:ext cx="783380" cy="1991"/>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8" name="Rectangle 7"/>
          <p:cNvSpPr/>
          <p:nvPr/>
        </p:nvSpPr>
        <p:spPr>
          <a:xfrm>
            <a:off x="109299" y="2760625"/>
            <a:ext cx="3359664" cy="306956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03188" indent="-103188">
              <a:spcBef>
                <a:spcPct val="50000"/>
              </a:spcBef>
              <a:buFont typeface="Arial" panose="020B0604020202020204" pitchFamily="34" charset="0"/>
              <a:buChar char="•"/>
            </a:pPr>
            <a:r>
              <a:rPr lang="fr-FR" altLang="fr-FR" b="1" dirty="0">
                <a:solidFill>
                  <a:schemeClr val="tx1"/>
                </a:solidFill>
              </a:rPr>
              <a:t>Conscience phonémique fluente </a:t>
            </a:r>
            <a:r>
              <a:rPr lang="fr-FR" altLang="fr-FR" i="1" dirty="0">
                <a:solidFill>
                  <a:srgbClr val="0070C0"/>
                </a:solidFill>
              </a:rPr>
              <a:t>Assemblage –Segmentation -suppression…</a:t>
            </a:r>
          </a:p>
          <a:p>
            <a:pPr marL="103188" indent="-103188">
              <a:buFont typeface="Arial" panose="020B0604020202020204" pitchFamily="34" charset="0"/>
              <a:buChar char="•"/>
            </a:pPr>
            <a:r>
              <a:rPr lang="fr-FR" altLang="fr-FR" b="1" dirty="0">
                <a:solidFill>
                  <a:schemeClr val="tx1"/>
                </a:solidFill>
              </a:rPr>
              <a:t>Correspondance lettre/son – G/PH fluente</a:t>
            </a:r>
          </a:p>
          <a:p>
            <a:pPr marL="103188" indent="-103188">
              <a:buFont typeface="Arial" panose="020B0604020202020204" pitchFamily="34" charset="0"/>
              <a:buChar char="•"/>
              <a:tabLst>
                <a:tab pos="87313" algn="l"/>
              </a:tabLst>
            </a:pPr>
            <a:r>
              <a:rPr lang="fr-FR" altLang="fr-FR" b="1" dirty="0">
                <a:solidFill>
                  <a:schemeClr val="tx1"/>
                </a:solidFill>
              </a:rPr>
              <a:t>Fluence phonogrammes</a:t>
            </a:r>
          </a:p>
          <a:p>
            <a:pPr marL="182563">
              <a:buNone/>
            </a:pPr>
            <a:r>
              <a:rPr lang="fr-FR" altLang="fr-FR" i="1" dirty="0">
                <a:solidFill>
                  <a:srgbClr val="0070C0"/>
                </a:solidFill>
              </a:rPr>
              <a:t>Groupes de lettres (rimes, syllabes suffixes..)</a:t>
            </a:r>
          </a:p>
          <a:p>
            <a:pPr marL="182563">
              <a:buNone/>
            </a:pPr>
            <a:r>
              <a:rPr lang="fr-FR" altLang="fr-FR" dirty="0">
                <a:solidFill>
                  <a:schemeClr val="tx1"/>
                </a:solidFill>
              </a:rPr>
              <a:t>Atten</a:t>
            </a:r>
            <a:r>
              <a:rPr lang="fr-FR" altLang="fr-FR" b="1" dirty="0">
                <a:solidFill>
                  <a:schemeClr val="tx1"/>
                </a:solidFill>
              </a:rPr>
              <a:t>tion</a:t>
            </a:r>
            <a:r>
              <a:rPr lang="fr-FR" altLang="fr-FR" dirty="0">
                <a:solidFill>
                  <a:schemeClr val="tx1"/>
                </a:solidFill>
              </a:rPr>
              <a:t>, por</a:t>
            </a:r>
            <a:r>
              <a:rPr lang="fr-FR" altLang="fr-FR" b="1" dirty="0">
                <a:solidFill>
                  <a:schemeClr val="tx1"/>
                </a:solidFill>
              </a:rPr>
              <a:t>tion</a:t>
            </a:r>
            <a:r>
              <a:rPr lang="fr-FR" altLang="fr-FR" dirty="0">
                <a:solidFill>
                  <a:schemeClr val="tx1"/>
                </a:solidFill>
              </a:rPr>
              <a:t>, no</a:t>
            </a:r>
            <a:r>
              <a:rPr lang="fr-FR" altLang="fr-FR" b="1" dirty="0">
                <a:solidFill>
                  <a:schemeClr val="tx1"/>
                </a:solidFill>
              </a:rPr>
              <a:t>tion</a:t>
            </a:r>
            <a:r>
              <a:rPr lang="fr-FR" altLang="fr-FR" dirty="0">
                <a:solidFill>
                  <a:schemeClr val="tx1"/>
                </a:solidFill>
              </a:rPr>
              <a:t>… </a:t>
            </a:r>
            <a:r>
              <a:rPr lang="fr-FR" altLang="fr-FR" i="1" dirty="0">
                <a:solidFill>
                  <a:schemeClr val="tx1"/>
                </a:solidFill>
              </a:rPr>
              <a:t>Prononciation contextuelle</a:t>
            </a:r>
          </a:p>
          <a:p>
            <a:pPr marL="182563">
              <a:buNone/>
            </a:pPr>
            <a:r>
              <a:rPr lang="fr-FR" altLang="fr-FR" i="1" dirty="0">
                <a:solidFill>
                  <a:srgbClr val="0070C0"/>
                </a:solidFill>
              </a:rPr>
              <a:t>Cesser /casser– langage</a:t>
            </a:r>
          </a:p>
        </p:txBody>
      </p:sp>
      <p:sp>
        <p:nvSpPr>
          <p:cNvPr id="11" name="Rectangle 10"/>
          <p:cNvSpPr/>
          <p:nvPr/>
        </p:nvSpPr>
        <p:spPr>
          <a:xfrm>
            <a:off x="3417667" y="2560704"/>
            <a:ext cx="3701293" cy="408159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03188" indent="-103188">
              <a:buFont typeface="Arial" panose="020B0604020202020204" pitchFamily="34" charset="0"/>
              <a:buChar char="•"/>
            </a:pPr>
            <a:r>
              <a:rPr lang="fr-FR" altLang="fr-FR" b="1" i="1" dirty="0">
                <a:solidFill>
                  <a:schemeClr val="tx1"/>
                </a:solidFill>
              </a:rPr>
              <a:t>Décodage fluent </a:t>
            </a:r>
          </a:p>
          <a:p>
            <a:pPr>
              <a:buNone/>
            </a:pPr>
            <a:r>
              <a:rPr lang="fr-FR" i="1" dirty="0" err="1">
                <a:solidFill>
                  <a:srgbClr val="0070C0"/>
                </a:solidFill>
              </a:rPr>
              <a:t>Alendronique</a:t>
            </a:r>
            <a:endParaRPr lang="fr-FR" i="1" dirty="0">
              <a:solidFill>
                <a:srgbClr val="0070C0"/>
              </a:solidFill>
            </a:endParaRPr>
          </a:p>
          <a:p>
            <a:pPr>
              <a:buNone/>
            </a:pPr>
            <a:endParaRPr lang="fr-FR" i="1" dirty="0">
              <a:solidFill>
                <a:srgbClr val="0070C0"/>
              </a:solidFill>
            </a:endParaRPr>
          </a:p>
          <a:p>
            <a:pPr marL="103188" indent="-103188">
              <a:lnSpc>
                <a:spcPct val="100000"/>
              </a:lnSpc>
              <a:spcBef>
                <a:spcPts val="0"/>
              </a:spcBef>
              <a:buFont typeface="Arial" panose="020B0604020202020204" pitchFamily="34" charset="0"/>
              <a:buChar char="•"/>
            </a:pPr>
            <a:r>
              <a:rPr lang="fr-FR" altLang="fr-FR" b="1" dirty="0">
                <a:solidFill>
                  <a:schemeClr val="tx1"/>
                </a:solidFill>
              </a:rPr>
              <a:t>Connaissances orthographiques  </a:t>
            </a:r>
            <a:r>
              <a:rPr lang="fr-FR" altLang="fr-FR" i="1" dirty="0">
                <a:solidFill>
                  <a:srgbClr val="0070C0"/>
                </a:solidFill>
              </a:rPr>
              <a:t>Caillou / </a:t>
            </a:r>
            <a:r>
              <a:rPr lang="fr-FR" altLang="fr-FR" i="1" dirty="0" err="1">
                <a:solidFill>
                  <a:srgbClr val="0070C0"/>
                </a:solidFill>
              </a:rPr>
              <a:t>kayou</a:t>
            </a:r>
            <a:r>
              <a:rPr lang="fr-FR" altLang="fr-FR" i="1" dirty="0">
                <a:solidFill>
                  <a:srgbClr val="0070C0"/>
                </a:solidFill>
              </a:rPr>
              <a:t> </a:t>
            </a:r>
          </a:p>
          <a:p>
            <a:pPr>
              <a:lnSpc>
                <a:spcPct val="100000"/>
              </a:lnSpc>
              <a:spcBef>
                <a:spcPts val="0"/>
              </a:spcBef>
            </a:pPr>
            <a:r>
              <a:rPr lang="fr-FR" altLang="fr-FR" i="1" dirty="0">
                <a:solidFill>
                  <a:srgbClr val="0070C0"/>
                </a:solidFill>
              </a:rPr>
              <a:t>  Second….</a:t>
            </a:r>
          </a:p>
          <a:p>
            <a:endParaRPr lang="fr-FR" altLang="fr-FR" dirty="0">
              <a:solidFill>
                <a:schemeClr val="tx1"/>
              </a:solidFill>
            </a:endParaRPr>
          </a:p>
          <a:p>
            <a:pPr marL="182563" indent="-87313">
              <a:buFont typeface="Arial" panose="020B0604020202020204" pitchFamily="34" charset="0"/>
              <a:buChar char="•"/>
            </a:pPr>
            <a:r>
              <a:rPr lang="fr-FR" altLang="fr-FR" b="1" dirty="0">
                <a:solidFill>
                  <a:schemeClr val="tx1"/>
                </a:solidFill>
              </a:rPr>
              <a:t>Reconnaissance visuelle des mots  </a:t>
            </a:r>
            <a:r>
              <a:rPr lang="fr-FR" altLang="fr-FR" dirty="0">
                <a:solidFill>
                  <a:schemeClr val="tx1"/>
                </a:solidFill>
              </a:rPr>
              <a:t>                   </a:t>
            </a:r>
          </a:p>
          <a:p>
            <a:pPr marL="182563" indent="-87313">
              <a:buFont typeface="Arial" panose="020B0604020202020204" pitchFamily="34" charset="0"/>
              <a:buChar char="•"/>
            </a:pPr>
            <a:endParaRPr lang="fr-FR" altLang="fr-FR" i="1" dirty="0">
              <a:solidFill>
                <a:schemeClr val="tx1"/>
              </a:solidFill>
            </a:endParaRPr>
          </a:p>
          <a:p>
            <a:pPr marL="95250"/>
            <a:r>
              <a:rPr lang="fr-FR" altLang="fr-FR" i="1" dirty="0">
                <a:solidFill>
                  <a:srgbClr val="0070C0"/>
                </a:solidFill>
              </a:rPr>
              <a:t>		  ≠ signe</a:t>
            </a:r>
          </a:p>
          <a:p>
            <a:endParaRPr lang="fr-FR" altLang="fr-FR" i="1" dirty="0">
              <a:solidFill>
                <a:schemeClr val="tx1"/>
              </a:solidFill>
            </a:endParaRPr>
          </a:p>
          <a:p>
            <a:endParaRPr lang="fr-FR" altLang="fr-FR" i="1" dirty="0">
              <a:solidFill>
                <a:schemeClr val="tx1"/>
              </a:solidFill>
            </a:endParaRPr>
          </a:p>
          <a:p>
            <a:endParaRPr lang="fr-FR" altLang="fr-FR" i="1" dirty="0">
              <a:solidFill>
                <a:schemeClr val="tx1"/>
              </a:solidFill>
            </a:endParaRPr>
          </a:p>
        </p:txBody>
      </p:sp>
      <p:grpSp>
        <p:nvGrpSpPr>
          <p:cNvPr id="22" name="Groupe 21"/>
          <p:cNvGrpSpPr/>
          <p:nvPr/>
        </p:nvGrpSpPr>
        <p:grpSpPr>
          <a:xfrm>
            <a:off x="4079548" y="5105459"/>
            <a:ext cx="1230786" cy="1033115"/>
            <a:chOff x="6010941" y="4377119"/>
            <a:chExt cx="1175978" cy="1074012"/>
          </a:xfrm>
          <a:solidFill>
            <a:schemeClr val="bg1"/>
          </a:solidFill>
        </p:grpSpPr>
        <p:pic>
          <p:nvPicPr>
            <p:cNvPr id="23" name="Picture 35" descr="MCj034485100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5913" y="4790731"/>
              <a:ext cx="935038" cy="660400"/>
            </a:xfrm>
            <a:prstGeom prst="rect">
              <a:avLst/>
            </a:prstGeom>
            <a:grpFill/>
            <a:ln>
              <a:solidFill>
                <a:schemeClr val="tx1"/>
              </a:solidFill>
            </a:ln>
          </p:spPr>
        </p:pic>
        <p:sp>
          <p:nvSpPr>
            <p:cNvPr id="24" name="Text Box 38"/>
            <p:cNvSpPr txBox="1">
              <a:spLocks noChangeArrowheads="1"/>
            </p:cNvSpPr>
            <p:nvPr/>
          </p:nvSpPr>
          <p:spPr bwMode="auto">
            <a:xfrm>
              <a:off x="6010941" y="4377119"/>
              <a:ext cx="1175978" cy="383952"/>
            </a:xfrm>
            <a:prstGeom prst="rect">
              <a:avLst/>
            </a:prstGeom>
            <a:grp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fr-FR" altLang="fr-FR" i="1" dirty="0">
                  <a:solidFill>
                    <a:srgbClr val="0070C0"/>
                  </a:solidFill>
                </a:rPr>
                <a:t>cygne - /si</a:t>
              </a:r>
              <a:r>
                <a:rPr lang="en-US" altLang="fr-FR" i="1" dirty="0">
                  <a:solidFill>
                    <a:srgbClr val="0070C0"/>
                  </a:solidFill>
                </a:rPr>
                <a:t>ŋ/</a:t>
              </a:r>
              <a:endParaRPr lang="fr-FR" altLang="fr-FR" i="1" dirty="0">
                <a:solidFill>
                  <a:srgbClr val="0070C0"/>
                </a:solidFill>
              </a:endParaRPr>
            </a:p>
          </p:txBody>
        </p:sp>
      </p:grpSp>
      <p:cxnSp>
        <p:nvCxnSpPr>
          <p:cNvPr id="32" name="Connecteur droit avec flèche 31"/>
          <p:cNvCxnSpPr/>
          <p:nvPr/>
        </p:nvCxnSpPr>
        <p:spPr>
          <a:xfrm flipH="1">
            <a:off x="1789958" y="2370806"/>
            <a:ext cx="3833" cy="379796"/>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6" name="Connecteur droit avec flèche 35"/>
          <p:cNvCxnSpPr>
            <a:cxnSpLocks/>
          </p:cNvCxnSpPr>
          <p:nvPr/>
        </p:nvCxnSpPr>
        <p:spPr>
          <a:xfrm>
            <a:off x="4871864" y="2274038"/>
            <a:ext cx="0" cy="291264"/>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9" name="Connecteur droit avec flèche 28"/>
          <p:cNvCxnSpPr/>
          <p:nvPr/>
        </p:nvCxnSpPr>
        <p:spPr>
          <a:xfrm flipH="1" flipV="1">
            <a:off x="2952838" y="1883138"/>
            <a:ext cx="719828" cy="233"/>
          </a:xfrm>
          <a:prstGeom prst="straightConnector1">
            <a:avLst/>
          </a:prstGeom>
          <a:ln w="28575">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492208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2"/>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6"/>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9"/>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1"/>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0"/>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3"/>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7"/>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34"/>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7" grpId="0" animBg="1"/>
      <p:bldP spid="31" grpId="0" animBg="1"/>
      <p:bldP spid="33" grpId="0" animBg="1"/>
      <p:bldP spid="34" grpId="0" animBg="1"/>
      <p:bldP spid="35" grpId="0" animBg="1"/>
      <p:bldP spid="8" grpId="0" animBg="1"/>
      <p:bldP spid="11"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97833" y="-64766"/>
            <a:ext cx="11147967" cy="1243790"/>
          </a:xfrm>
          <a:solidFill>
            <a:schemeClr val="bg1">
              <a:lumMod val="95000"/>
            </a:schemeClr>
          </a:solidFill>
          <a:ln>
            <a:noFill/>
          </a:ln>
        </p:spPr>
        <p:txBody>
          <a:bodyPr>
            <a:normAutofit/>
          </a:bodyPr>
          <a:lstStyle/>
          <a:p>
            <a:pPr algn="l"/>
            <a:r>
              <a:rPr lang="fr-FR" sz="3200" cap="none" dirty="0">
                <a:solidFill>
                  <a:srgbClr val="0070C0"/>
                </a:solidFill>
              </a:rPr>
              <a:t>			La Fluence: évaluation</a:t>
            </a:r>
            <a:br>
              <a:rPr lang="fr-FR" sz="3200" cap="none" dirty="0">
                <a:solidFill>
                  <a:srgbClr val="0070C0"/>
                </a:solidFill>
              </a:rPr>
            </a:br>
            <a:r>
              <a:rPr lang="fr-FR" sz="3200" i="1" cap="none" dirty="0">
                <a:solidFill>
                  <a:srgbClr val="0070C0"/>
                </a:solidFill>
              </a:rPr>
              <a:t>Nombre de mots correctement lus en une minute (MCLM)</a:t>
            </a:r>
          </a:p>
        </p:txBody>
      </p:sp>
      <p:pic>
        <p:nvPicPr>
          <p:cNvPr id="4" name="Espace réservé du contenu 3"/>
          <p:cNvPicPr>
            <a:picLocks noGrp="1" noChangeAspect="1"/>
          </p:cNvPicPr>
          <p:nvPr>
            <p:ph idx="1"/>
          </p:nvPr>
        </p:nvPicPr>
        <p:blipFill>
          <a:blip r:embed="rId3"/>
          <a:stretch>
            <a:fillRect/>
          </a:stretch>
        </p:blipFill>
        <p:spPr>
          <a:xfrm>
            <a:off x="4105652" y="1966675"/>
            <a:ext cx="3590415" cy="4953540"/>
          </a:xfrm>
          <a:prstGeom prst="rect">
            <a:avLst/>
          </a:prstGeom>
        </p:spPr>
      </p:pic>
      <p:cxnSp>
        <p:nvCxnSpPr>
          <p:cNvPr id="6" name="Connecteur droit 5"/>
          <p:cNvCxnSpPr/>
          <p:nvPr/>
        </p:nvCxnSpPr>
        <p:spPr>
          <a:xfrm flipV="1">
            <a:off x="407963" y="1068450"/>
            <a:ext cx="11147967" cy="48269"/>
          </a:xfrm>
          <a:prstGeom prst="line">
            <a:avLst/>
          </a:prstGeom>
          <a:ln w="19050"/>
        </p:spPr>
        <p:style>
          <a:lnRef idx="1">
            <a:schemeClr val="dk1"/>
          </a:lnRef>
          <a:fillRef idx="0">
            <a:schemeClr val="dk1"/>
          </a:fillRef>
          <a:effectRef idx="0">
            <a:schemeClr val="dk1"/>
          </a:effectRef>
          <a:fontRef idx="minor">
            <a:schemeClr val="tx1"/>
          </a:fontRef>
        </p:style>
      </p:cxnSp>
      <p:sp>
        <p:nvSpPr>
          <p:cNvPr id="7" name="ZoneTexte 6"/>
          <p:cNvSpPr txBox="1"/>
          <p:nvPr/>
        </p:nvSpPr>
        <p:spPr>
          <a:xfrm>
            <a:off x="695400" y="1414707"/>
            <a:ext cx="1474763" cy="461665"/>
          </a:xfrm>
          <a:prstGeom prst="rect">
            <a:avLst/>
          </a:prstGeom>
          <a:noFill/>
          <a:ln>
            <a:solidFill>
              <a:schemeClr val="tx1"/>
            </a:solidFill>
          </a:ln>
        </p:spPr>
        <p:txBody>
          <a:bodyPr wrap="square" rtlCol="0">
            <a:spAutoFit/>
          </a:bodyPr>
          <a:lstStyle/>
          <a:p>
            <a:r>
              <a:rPr lang="fr-FR" sz="2400" dirty="0"/>
              <a:t>Décodage</a:t>
            </a:r>
            <a:r>
              <a:rPr lang="fr-FR" dirty="0"/>
              <a:t> </a:t>
            </a:r>
          </a:p>
        </p:txBody>
      </p:sp>
      <p:sp>
        <p:nvSpPr>
          <p:cNvPr id="8" name="ZoneTexte 7"/>
          <p:cNvSpPr txBox="1"/>
          <p:nvPr/>
        </p:nvSpPr>
        <p:spPr>
          <a:xfrm>
            <a:off x="4374243" y="1414707"/>
            <a:ext cx="2611292" cy="461665"/>
          </a:xfrm>
          <a:prstGeom prst="rect">
            <a:avLst/>
          </a:prstGeom>
          <a:noFill/>
          <a:ln>
            <a:solidFill>
              <a:schemeClr val="tx1"/>
            </a:solidFill>
          </a:ln>
        </p:spPr>
        <p:txBody>
          <a:bodyPr wrap="square" rtlCol="0">
            <a:spAutoFit/>
          </a:bodyPr>
          <a:lstStyle/>
          <a:p>
            <a:r>
              <a:rPr lang="fr-FR" sz="2400" dirty="0"/>
              <a:t>Identification mots </a:t>
            </a:r>
          </a:p>
        </p:txBody>
      </p:sp>
      <p:sp>
        <p:nvSpPr>
          <p:cNvPr id="9" name="ZoneTexte 8"/>
          <p:cNvSpPr txBox="1"/>
          <p:nvPr/>
        </p:nvSpPr>
        <p:spPr>
          <a:xfrm>
            <a:off x="9513205" y="1414707"/>
            <a:ext cx="913199" cy="461665"/>
          </a:xfrm>
          <a:prstGeom prst="rect">
            <a:avLst/>
          </a:prstGeom>
          <a:noFill/>
          <a:ln>
            <a:solidFill>
              <a:schemeClr val="tx1"/>
            </a:solidFill>
          </a:ln>
        </p:spPr>
        <p:txBody>
          <a:bodyPr wrap="square" rtlCol="0">
            <a:spAutoFit/>
          </a:bodyPr>
          <a:lstStyle/>
          <a:p>
            <a:r>
              <a:rPr lang="fr-FR" sz="2400" dirty="0"/>
              <a:t>Texte </a:t>
            </a:r>
          </a:p>
        </p:txBody>
      </p:sp>
      <p:sp>
        <p:nvSpPr>
          <p:cNvPr id="10" name="Ellipse 9"/>
          <p:cNvSpPr/>
          <p:nvPr/>
        </p:nvSpPr>
        <p:spPr>
          <a:xfrm>
            <a:off x="4227431" y="6552467"/>
            <a:ext cx="626166" cy="367748"/>
          </a:xfrm>
          <a:prstGeom prst="ellipse">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Ellipse 10"/>
          <p:cNvSpPr/>
          <p:nvPr/>
        </p:nvSpPr>
        <p:spPr>
          <a:xfrm>
            <a:off x="5666632" y="6539931"/>
            <a:ext cx="630631" cy="367748"/>
          </a:xfrm>
          <a:prstGeom prst="ellipse">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Ellipse 11"/>
          <p:cNvSpPr/>
          <p:nvPr/>
        </p:nvSpPr>
        <p:spPr>
          <a:xfrm>
            <a:off x="4932947" y="6574136"/>
            <a:ext cx="626166" cy="367748"/>
          </a:xfrm>
          <a:prstGeom prst="ellipse">
            <a:avLst/>
          </a:prstGeom>
          <a:noFill/>
          <a:ln w="2857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Ellipse 12"/>
          <p:cNvSpPr/>
          <p:nvPr/>
        </p:nvSpPr>
        <p:spPr>
          <a:xfrm>
            <a:off x="4998037" y="5046041"/>
            <a:ext cx="626166" cy="367748"/>
          </a:xfrm>
          <a:prstGeom prst="ellipse">
            <a:avLst/>
          </a:prstGeom>
          <a:noFill/>
          <a:ln w="2857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4" name="Image 13"/>
          <p:cNvPicPr>
            <a:picLocks noChangeAspect="1"/>
          </p:cNvPicPr>
          <p:nvPr/>
        </p:nvPicPr>
        <p:blipFill>
          <a:blip r:embed="rId4"/>
          <a:stretch>
            <a:fillRect/>
          </a:stretch>
        </p:blipFill>
        <p:spPr>
          <a:xfrm>
            <a:off x="71030" y="2287667"/>
            <a:ext cx="3947588" cy="3790546"/>
          </a:xfrm>
          <a:prstGeom prst="rect">
            <a:avLst/>
          </a:prstGeom>
        </p:spPr>
      </p:pic>
      <p:pic>
        <p:nvPicPr>
          <p:cNvPr id="15" name="Espace réservé du contenu 3">
            <a:extLst>
              <a:ext uri="{FF2B5EF4-FFF2-40B4-BE49-F238E27FC236}">
                <a16:creationId xmlns:a16="http://schemas.microsoft.com/office/drawing/2014/main" id="{EDCFCC6D-8BC7-4964-BC3A-2A5F51CC0CB4}"/>
              </a:ext>
            </a:extLst>
          </p:cNvPr>
          <p:cNvPicPr>
            <a:picLocks noChangeAspect="1"/>
          </p:cNvPicPr>
          <p:nvPr/>
        </p:nvPicPr>
        <p:blipFill>
          <a:blip r:embed="rId5"/>
          <a:stretch>
            <a:fillRect/>
          </a:stretch>
        </p:blipFill>
        <p:spPr>
          <a:xfrm>
            <a:off x="7777253" y="2173891"/>
            <a:ext cx="4271914" cy="4494415"/>
          </a:xfrm>
          <a:prstGeom prst="rect">
            <a:avLst/>
          </a:prstGeom>
        </p:spPr>
      </p:pic>
    </p:spTree>
    <p:extLst>
      <p:ext uri="{BB962C8B-B14F-4D97-AF65-F5344CB8AC3E}">
        <p14:creationId xmlns:p14="http://schemas.microsoft.com/office/powerpoint/2010/main" val="1754123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P spid="11" grpId="0" animBg="1"/>
      <p:bldP spid="12" grpId="0" animBg="1"/>
      <p:bldP spid="13" grpId="0" animBg="1"/>
    </p:bldLst>
  </p:timing>
</p:sld>
</file>

<file path=ppt/theme/theme1.xml><?xml version="1.0" encoding="utf-8"?>
<a:theme xmlns:a="http://schemas.openxmlformats.org/drawingml/2006/main" name="HDOfficeLightV0">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1_HDOfficeLightV0">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2_HDOfficeLightV0">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4.xml><?xml version="1.0" encoding="utf-8"?>
<a:theme xmlns:a="http://schemas.openxmlformats.org/drawingml/2006/main" name="3_HDOfficeLightV0">
  <a:themeElements>
    <a:clrScheme name="Bleu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5.xml><?xml version="1.0" encoding="utf-8"?>
<a:theme xmlns:a="http://schemas.openxmlformats.org/drawingml/2006/main" name="Colis">
  <a:themeElements>
    <a:clrScheme name="Colis">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Colis">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olis">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6.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Volute</Template>
  <TotalTime>0</TotalTime>
  <Words>2960</Words>
  <Application>Microsoft Office PowerPoint</Application>
  <PresentationFormat>Grand écran</PresentationFormat>
  <Paragraphs>497</Paragraphs>
  <Slides>31</Slides>
  <Notes>14</Notes>
  <HiddenSlides>0</HiddenSlides>
  <MMClips>0</MMClips>
  <ScaleCrop>false</ScaleCrop>
  <HeadingPairs>
    <vt:vector size="6" baseType="variant">
      <vt:variant>
        <vt:lpstr>Polices utilisées</vt:lpstr>
      </vt:variant>
      <vt:variant>
        <vt:i4>9</vt:i4>
      </vt:variant>
      <vt:variant>
        <vt:lpstr>Thème</vt:lpstr>
      </vt:variant>
      <vt:variant>
        <vt:i4>5</vt:i4>
      </vt:variant>
      <vt:variant>
        <vt:lpstr>Titres des diapositives</vt:lpstr>
      </vt:variant>
      <vt:variant>
        <vt:i4>31</vt:i4>
      </vt:variant>
    </vt:vector>
  </HeadingPairs>
  <TitlesOfParts>
    <vt:vector size="45" baseType="lpstr">
      <vt:lpstr>AGaramondPro-Regular</vt:lpstr>
      <vt:lpstr>Arial</vt:lpstr>
      <vt:lpstr>Calibri</vt:lpstr>
      <vt:lpstr>Calibri Light</vt:lpstr>
      <vt:lpstr>Calibri-Light</vt:lpstr>
      <vt:lpstr>Courier New</vt:lpstr>
      <vt:lpstr>Gill Sans MT</vt:lpstr>
      <vt:lpstr>Wingdings</vt:lpstr>
      <vt:lpstr>Wingdings 2</vt:lpstr>
      <vt:lpstr>HDOfficeLightV0</vt:lpstr>
      <vt:lpstr>1_HDOfficeLightV0</vt:lpstr>
      <vt:lpstr>2_HDOfficeLightV0</vt:lpstr>
      <vt:lpstr>3_HDOfficeLightV0</vt:lpstr>
      <vt:lpstr>Colis</vt:lpstr>
      <vt:lpstr>La Fluence en lecture au cycle 3</vt:lpstr>
      <vt:lpstr>Présentation PowerPoint</vt:lpstr>
      <vt:lpstr>Qu’est- ce que la fluence?</vt:lpstr>
      <vt:lpstr>Présentation PowerPoint</vt:lpstr>
      <vt:lpstr>Présentation PowerPoint</vt:lpstr>
      <vt:lpstr>Présentation PowerPoint</vt:lpstr>
      <vt:lpstr>Présentation PowerPoint</vt:lpstr>
      <vt:lpstr>Présentation PowerPoint</vt:lpstr>
      <vt:lpstr>   La Fluence: évaluation Nombre de mots correctement lus en une minute (MCLM)</vt:lpstr>
      <vt:lpstr>Présentation PowerPoint</vt:lpstr>
      <vt:lpstr>Présentation PowerPoint</vt:lpstr>
      <vt:lpstr>Présentation PowerPoint</vt:lpstr>
      <vt:lpstr>Fluence, compréhension orale et compréhension en lecture </vt:lpstr>
      <vt:lpstr>Présentation PowerPoint</vt:lpstr>
      <vt:lpstr>Présentation PowerPoint</vt:lpstr>
      <vt:lpstr>Présentation PowerPoint</vt:lpstr>
      <vt:lpstr>Présentation PowerPoint</vt:lpstr>
      <vt:lpstr>Enseigner la fluence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Merci pour votre attention</vt:lpstr>
    </vt:vector>
  </TitlesOfParts>
  <Company>UPMF</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Aider les faibles lecteurs à comprendre</dc:title>
  <dc:creator>MARYSE BIANCO</dc:creator>
  <cp:lastModifiedBy>mpepin</cp:lastModifiedBy>
  <cp:revision>483</cp:revision>
  <cp:lastPrinted>2018-03-18T09:49:24Z</cp:lastPrinted>
  <dcterms:created xsi:type="dcterms:W3CDTF">2018-02-05T16:25:55Z</dcterms:created>
  <dcterms:modified xsi:type="dcterms:W3CDTF">2021-02-15T22:39:50Z</dcterms:modified>
</cp:coreProperties>
</file>