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32" r:id="rId4"/>
    <p:sldId id="335" r:id="rId5"/>
    <p:sldId id="333" r:id="rId6"/>
    <p:sldId id="334" r:id="rId7"/>
    <p:sldId id="336" r:id="rId8"/>
    <p:sldId id="337" r:id="rId9"/>
    <p:sldId id="338" r:id="rId10"/>
    <p:sldId id="331" r:id="rId11"/>
    <p:sldId id="329" r:id="rId12"/>
    <p:sldId id="340" r:id="rId13"/>
    <p:sldId id="339" r:id="rId14"/>
    <p:sldId id="343" r:id="rId15"/>
    <p:sldId id="344" r:id="rId16"/>
    <p:sldId id="345" r:id="rId17"/>
    <p:sldId id="328" r:id="rId18"/>
    <p:sldId id="290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Bold" panose="020B0806030504020204" pitchFamily="3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2" autoAdjust="0"/>
  </p:normalViewPr>
  <p:slideViewPr>
    <p:cSldViewPr>
      <p:cViewPr varScale="1">
        <p:scale>
          <a:sx n="46" d="100"/>
          <a:sy n="46" d="100"/>
        </p:scale>
        <p:origin x="7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2930D-86EA-434F-B191-10E30E8AD188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A35B8-54D9-4D5C-BF58-BC2E891D74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97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E7B31-B852-3541-A0B9-389505196A0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55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E7B31-B852-3541-A0B9-389505196A0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97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if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tif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cache.media.eduscol.education.fr/file/Formation_continue_enseignants/08/3/Guide_plan_francais-2020_1313083.pdf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98829" y="3552693"/>
            <a:ext cx="6132794" cy="6547271"/>
            <a:chOff x="0" y="0"/>
            <a:chExt cx="8177058" cy="87296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608274" cy="87296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219597" y="0"/>
              <a:ext cx="3957462" cy="8729695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64454" y="2274020"/>
            <a:ext cx="13232546" cy="5710385"/>
            <a:chOff x="0" y="-38100"/>
            <a:chExt cx="17643395" cy="7613846"/>
          </a:xfrm>
        </p:grpSpPr>
        <p:sp>
          <p:nvSpPr>
            <p:cNvPr id="6" name="TextBox 6"/>
            <p:cNvSpPr txBox="1"/>
            <p:nvPr/>
          </p:nvSpPr>
          <p:spPr>
            <a:xfrm>
              <a:off x="0" y="1742952"/>
              <a:ext cx="14845834" cy="1610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710"/>
                </a:lnSpc>
              </a:pPr>
              <a:r>
                <a:rPr lang="en-US" sz="5400" dirty="0">
                  <a:solidFill>
                    <a:srgbClr val="273755"/>
                  </a:solidFill>
                  <a:latin typeface="Open Sans Bold"/>
                </a:rPr>
                <a:t>Présentation du Plan Français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643395" cy="513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3200" spc="44" dirty="0">
                  <a:solidFill>
                    <a:srgbClr val="273755"/>
                  </a:solidFill>
                  <a:latin typeface="Open Sans Bold"/>
                </a:rPr>
                <a:t>21 Octobre 2020/ EEPU Jules </a:t>
              </a:r>
              <a:r>
                <a:rPr lang="en-US" sz="3200" spc="44" dirty="0" err="1">
                  <a:solidFill>
                    <a:srgbClr val="273755"/>
                  </a:solidFill>
                  <a:latin typeface="Open Sans Bold"/>
                </a:rPr>
                <a:t>Minidoque</a:t>
              </a:r>
              <a:r>
                <a:rPr lang="en-US" sz="3200" spc="44" dirty="0">
                  <a:solidFill>
                    <a:srgbClr val="273755"/>
                  </a:solidFill>
                  <a:latin typeface="Open Sans Bold"/>
                </a:rPr>
                <a:t>/ 11h30 à 12h30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949636"/>
              <a:ext cx="11974464" cy="626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Open Sans"/>
                </a:rPr>
                <a:t>Circonscription de Rémire-Montjoly Matoury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823353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308972" cy="16343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3614" y="8138360"/>
            <a:ext cx="8999541" cy="214864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E94649A-5A4C-4812-8349-27837AC01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8220" y="0"/>
            <a:ext cx="2130668" cy="163431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CEE2E6B-0C55-4505-9155-F14942865BC1}"/>
              </a:ext>
            </a:extLst>
          </p:cNvPr>
          <p:cNvSpPr txBox="1"/>
          <p:nvPr/>
        </p:nvSpPr>
        <p:spPr>
          <a:xfrm>
            <a:off x="864454" y="5524500"/>
            <a:ext cx="7746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PEPIN Médéric CPNE</a:t>
            </a:r>
          </a:p>
          <a:p>
            <a:r>
              <a:rPr lang="fr-FR" dirty="0"/>
              <a:t>PERISSE-POUPARD PEMF</a:t>
            </a:r>
          </a:p>
          <a:p>
            <a:r>
              <a:rPr lang="fr-FR" dirty="0"/>
              <a:t>JEAN-LOUIS Béatrice Coordonnatrice REP+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92400" y="-80272"/>
            <a:ext cx="2792516" cy="1333675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83000" y="7873428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78258"/>
            <a:ext cx="2130668" cy="1634319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813E49AE-D98E-4997-8B33-0295B693D483}"/>
              </a:ext>
            </a:extLst>
          </p:cNvPr>
          <p:cNvSpPr/>
          <p:nvPr/>
        </p:nvSpPr>
        <p:spPr>
          <a:xfrm>
            <a:off x="866736" y="1387466"/>
            <a:ext cx="17068800" cy="37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F4B281A-563E-4373-BD33-9DC9DE5B250F}"/>
              </a:ext>
            </a:extLst>
          </p:cNvPr>
          <p:cNvCxnSpPr/>
          <p:nvPr/>
        </p:nvCxnSpPr>
        <p:spPr>
          <a:xfrm>
            <a:off x="2513924" y="1765374"/>
            <a:ext cx="0" cy="99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2B1DD32-8FCC-4605-9DB0-1440D11C3060}"/>
              </a:ext>
            </a:extLst>
          </p:cNvPr>
          <p:cNvSpPr txBox="1"/>
          <p:nvPr/>
        </p:nvSpPr>
        <p:spPr>
          <a:xfrm>
            <a:off x="593148" y="2933485"/>
            <a:ext cx="403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Année 1 Plan Français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1D1A9F0-E46A-4656-BAC9-B66E5CBB193C}"/>
              </a:ext>
            </a:extLst>
          </p:cNvPr>
          <p:cNvSpPr/>
          <p:nvPr/>
        </p:nvSpPr>
        <p:spPr>
          <a:xfrm>
            <a:off x="337368" y="3531063"/>
            <a:ext cx="445769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10 demi-journées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FA89B89-7D96-4DDE-A7AC-CE08DD2C69C5}"/>
              </a:ext>
            </a:extLst>
          </p:cNvPr>
          <p:cNvCxnSpPr/>
          <p:nvPr/>
        </p:nvCxnSpPr>
        <p:spPr>
          <a:xfrm>
            <a:off x="16410709" y="1765374"/>
            <a:ext cx="0" cy="93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18E00D93-B747-4AF1-BBAE-A817C1B847EE}"/>
              </a:ext>
            </a:extLst>
          </p:cNvPr>
          <p:cNvSpPr txBox="1"/>
          <p:nvPr/>
        </p:nvSpPr>
        <p:spPr>
          <a:xfrm>
            <a:off x="14251135" y="2671294"/>
            <a:ext cx="403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Année 6 Plan Français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254178A-555E-4A4B-93B0-897A40B64CB2}"/>
              </a:ext>
            </a:extLst>
          </p:cNvPr>
          <p:cNvSpPr/>
          <p:nvPr/>
        </p:nvSpPr>
        <p:spPr>
          <a:xfrm>
            <a:off x="13830303" y="3224507"/>
            <a:ext cx="445769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10 demi-journées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D5C7341F-7F91-4360-A87C-115A1DF33D9C}"/>
              </a:ext>
            </a:extLst>
          </p:cNvPr>
          <p:cNvSpPr/>
          <p:nvPr/>
        </p:nvSpPr>
        <p:spPr>
          <a:xfrm>
            <a:off x="609600" y="5198187"/>
            <a:ext cx="17068800" cy="37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5522662-120B-4B77-AA15-F16CDD061BF6}"/>
              </a:ext>
            </a:extLst>
          </p:cNvPr>
          <p:cNvCxnSpPr/>
          <p:nvPr/>
        </p:nvCxnSpPr>
        <p:spPr>
          <a:xfrm>
            <a:off x="1752600" y="5576095"/>
            <a:ext cx="0" cy="71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C191752-87A2-4179-84D5-F99FEF9AA0B8}"/>
              </a:ext>
            </a:extLst>
          </p:cNvPr>
          <p:cNvSpPr txBox="1"/>
          <p:nvPr/>
        </p:nvSpPr>
        <p:spPr>
          <a:xfrm>
            <a:off x="866736" y="6515100"/>
            <a:ext cx="195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1 </a:t>
            </a:r>
          </a:p>
          <a:p>
            <a:r>
              <a:rPr lang="fr-FR" dirty="0"/>
              <a:t>Plan Français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ECA9D79-4C78-4714-9F36-4A14EBC2C3EA}"/>
              </a:ext>
            </a:extLst>
          </p:cNvPr>
          <p:cNvCxnSpPr/>
          <p:nvPr/>
        </p:nvCxnSpPr>
        <p:spPr>
          <a:xfrm>
            <a:off x="4038600" y="5576095"/>
            <a:ext cx="0" cy="71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16F220B4-0081-45A6-B3CE-09563585A581}"/>
              </a:ext>
            </a:extLst>
          </p:cNvPr>
          <p:cNvSpPr txBox="1"/>
          <p:nvPr/>
        </p:nvSpPr>
        <p:spPr>
          <a:xfrm>
            <a:off x="3124199" y="6588245"/>
            <a:ext cx="232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2</a:t>
            </a:r>
          </a:p>
          <a:p>
            <a:r>
              <a:rPr lang="fr-FR" dirty="0"/>
              <a:t> Plan Mathématiques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04D6F03-ED03-4318-B8A3-C0FBA90B206C}"/>
              </a:ext>
            </a:extLst>
          </p:cNvPr>
          <p:cNvCxnSpPr/>
          <p:nvPr/>
        </p:nvCxnSpPr>
        <p:spPr>
          <a:xfrm>
            <a:off x="6096000" y="5576095"/>
            <a:ext cx="0" cy="71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B4B3D00-E56B-4E76-8FCD-E90DE2CDFD7F}"/>
              </a:ext>
            </a:extLst>
          </p:cNvPr>
          <p:cNvCxnSpPr/>
          <p:nvPr/>
        </p:nvCxnSpPr>
        <p:spPr>
          <a:xfrm>
            <a:off x="8382000" y="5576094"/>
            <a:ext cx="0" cy="71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C13D2A4-EAE0-45FD-AA9C-B04D9552587A}"/>
              </a:ext>
            </a:extLst>
          </p:cNvPr>
          <p:cNvCxnSpPr/>
          <p:nvPr/>
        </p:nvCxnSpPr>
        <p:spPr>
          <a:xfrm>
            <a:off x="10494218" y="5576095"/>
            <a:ext cx="0" cy="71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EE1B585-3399-495B-8022-D1A4E84B015B}"/>
              </a:ext>
            </a:extLst>
          </p:cNvPr>
          <p:cNvCxnSpPr>
            <a:cxnSpLocks/>
          </p:cNvCxnSpPr>
          <p:nvPr/>
        </p:nvCxnSpPr>
        <p:spPr>
          <a:xfrm>
            <a:off x="12344400" y="5576095"/>
            <a:ext cx="0" cy="71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FE929536-E88E-42AA-B75B-9C9C6A7CBF50}"/>
              </a:ext>
            </a:extLst>
          </p:cNvPr>
          <p:cNvSpPr txBox="1"/>
          <p:nvPr/>
        </p:nvSpPr>
        <p:spPr>
          <a:xfrm>
            <a:off x="5870092" y="6616622"/>
            <a:ext cx="99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17C6C59-6318-4BAF-95CA-9D5BF21D4525}"/>
              </a:ext>
            </a:extLst>
          </p:cNvPr>
          <p:cNvSpPr txBox="1"/>
          <p:nvPr/>
        </p:nvSpPr>
        <p:spPr>
          <a:xfrm>
            <a:off x="8106774" y="6589258"/>
            <a:ext cx="99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9464958-E9BE-43AA-9E6F-DBC9B9193F53}"/>
              </a:ext>
            </a:extLst>
          </p:cNvPr>
          <p:cNvSpPr txBox="1"/>
          <p:nvPr/>
        </p:nvSpPr>
        <p:spPr>
          <a:xfrm>
            <a:off x="10181227" y="6594907"/>
            <a:ext cx="99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5417AEF-08D4-4A03-A74C-21AFCD061708}"/>
              </a:ext>
            </a:extLst>
          </p:cNvPr>
          <p:cNvSpPr txBox="1"/>
          <p:nvPr/>
        </p:nvSpPr>
        <p:spPr>
          <a:xfrm>
            <a:off x="11658600" y="6558087"/>
            <a:ext cx="195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6 </a:t>
            </a:r>
          </a:p>
          <a:p>
            <a:r>
              <a:rPr lang="fr-FR" dirty="0"/>
              <a:t>Plan Français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EF00FCA0-0894-4FC1-A99E-85FF5196BF81}"/>
              </a:ext>
            </a:extLst>
          </p:cNvPr>
          <p:cNvCxnSpPr/>
          <p:nvPr/>
        </p:nvCxnSpPr>
        <p:spPr>
          <a:xfrm>
            <a:off x="14540357" y="5655902"/>
            <a:ext cx="0" cy="939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CB4CCD6-456F-4F1A-B6C3-E587EE73028A}"/>
              </a:ext>
            </a:extLst>
          </p:cNvPr>
          <p:cNvSpPr/>
          <p:nvPr/>
        </p:nvSpPr>
        <p:spPr>
          <a:xfrm>
            <a:off x="13514085" y="6665315"/>
            <a:ext cx="2185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Année 7</a:t>
            </a:r>
          </a:p>
          <a:p>
            <a:r>
              <a:rPr lang="fr-FR" dirty="0"/>
              <a:t> Plan Mathématiques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9076A5E-ED0C-4CF6-BD03-B18531966A82}"/>
              </a:ext>
            </a:extLst>
          </p:cNvPr>
          <p:cNvCxnSpPr/>
          <p:nvPr/>
        </p:nvCxnSpPr>
        <p:spPr>
          <a:xfrm>
            <a:off x="16611600" y="5740172"/>
            <a:ext cx="0" cy="6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73F5CC03-0957-4085-A901-A884A9E3B71A}"/>
              </a:ext>
            </a:extLst>
          </p:cNvPr>
          <p:cNvSpPr txBox="1"/>
          <p:nvPr/>
        </p:nvSpPr>
        <p:spPr>
          <a:xfrm>
            <a:off x="16383000" y="6665315"/>
            <a:ext cx="99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</a:t>
            </a:r>
          </a:p>
        </p:txBody>
      </p:sp>
    </p:spTree>
    <p:extLst>
      <p:ext uri="{BB962C8B-B14F-4D97-AF65-F5344CB8AC3E}">
        <p14:creationId xmlns:p14="http://schemas.microsoft.com/office/powerpoint/2010/main" val="255771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91964" y="0"/>
            <a:ext cx="5492953" cy="262337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83000" y="7873428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78258"/>
            <a:ext cx="2130668" cy="163431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752258-4855-4FF0-9F81-D4B2A1A70CDC}"/>
              </a:ext>
            </a:extLst>
          </p:cNvPr>
          <p:cNvSpPr txBox="1"/>
          <p:nvPr/>
        </p:nvSpPr>
        <p:spPr>
          <a:xfrm>
            <a:off x="1133592" y="495300"/>
            <a:ext cx="991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PLAN FRANCAIS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540CF0-B2A6-467E-B718-BB5D80714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73" y="2623374"/>
            <a:ext cx="16801254" cy="46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7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91964" y="0"/>
            <a:ext cx="5492953" cy="262337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83000" y="7873428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78258"/>
            <a:ext cx="2130668" cy="16343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C3E01F-82DC-425C-AE0A-317DFC369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948" y="1613519"/>
            <a:ext cx="7957534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5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1B96A9-9E08-4AB3-A08E-AFBA2FD00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615" y="2183798"/>
            <a:ext cx="18184917" cy="56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8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97200" y="1"/>
            <a:ext cx="2487717" cy="1188106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83000" y="7873428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78258"/>
            <a:ext cx="2130668" cy="16343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C301E3-30E2-42EC-B5AD-39B892A94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29570"/>
            <a:ext cx="12192000" cy="8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4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01" y="300200"/>
            <a:ext cx="1543199" cy="11837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752258-4855-4FF0-9F81-D4B2A1A70CDC}"/>
              </a:ext>
            </a:extLst>
          </p:cNvPr>
          <p:cNvSpPr txBox="1"/>
          <p:nvPr/>
        </p:nvSpPr>
        <p:spPr>
          <a:xfrm>
            <a:off x="7772400" y="235899"/>
            <a:ext cx="991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Atelier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E40DCE-E5EB-5B46-9136-C29D6303E6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21153" y="161529"/>
            <a:ext cx="2300656" cy="173408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7CB93FC-8D84-B14E-A3AB-1130F16B0D37}"/>
              </a:ext>
            </a:extLst>
          </p:cNvPr>
          <p:cNvSpPr txBox="1"/>
          <p:nvPr/>
        </p:nvSpPr>
        <p:spPr>
          <a:xfrm>
            <a:off x="914400" y="2247900"/>
            <a:ext cx="10210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/>
              <a:t> </a:t>
            </a:r>
          </a:p>
          <a:p>
            <a:endParaRPr lang="fr-FR" sz="5400" dirty="0">
              <a:latin typeface="Bradley Hand" pitchFamily="2" charset="77"/>
            </a:endParaRP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Vos réussites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Vos difficultés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Vos attentes ou besoins de formation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A632A5-9D45-C84F-BC96-ECF023B13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5800" y="3307563"/>
            <a:ext cx="5537200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01" y="300200"/>
            <a:ext cx="1543199" cy="11837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752258-4855-4FF0-9F81-D4B2A1A70CDC}"/>
              </a:ext>
            </a:extLst>
          </p:cNvPr>
          <p:cNvSpPr txBox="1"/>
          <p:nvPr/>
        </p:nvSpPr>
        <p:spPr>
          <a:xfrm>
            <a:off x="7772400" y="235899"/>
            <a:ext cx="991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Thèmes possibles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E40DCE-E5EB-5B46-9136-C29D6303E6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21153" y="161529"/>
            <a:ext cx="2300656" cy="17340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A632A5-9D45-C84F-BC96-ECF023B13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1252" y="2962443"/>
            <a:ext cx="5537200" cy="39798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D90481-03C7-453F-BECA-7674B5D854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9" y="2705100"/>
            <a:ext cx="11896794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9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0" y="9094177"/>
            <a:ext cx="2345295" cy="1120087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41784" y="909071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164434"/>
            <a:ext cx="1368668" cy="10498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5B5026B-B1CE-4106-82FF-B5C3B64E1CD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03" y="5707764"/>
            <a:ext cx="2759393" cy="32229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23F4F0E-D519-4138-A495-FE141CF1F8D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126974" y="5602938"/>
            <a:ext cx="2595562" cy="32229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9E63BB-2D30-48E7-9F18-4E89A08F3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0486" y="72736"/>
            <a:ext cx="7348538" cy="55057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E200F0B-82BA-4E39-8E9F-8054DC0738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76" y="20867"/>
            <a:ext cx="5341328" cy="326755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2DABB67-C284-4525-A5EB-F7D70C340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2226" y="31258"/>
            <a:ext cx="4298196" cy="49936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9F60E3D-4AE3-4AFB-B1EE-9B9BF07CD8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8607" y="5263732"/>
            <a:ext cx="2636179" cy="36671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AE49645-2871-40B4-B9BE-C9D5C98B00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6390" y="5663705"/>
            <a:ext cx="2304560" cy="317786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A46FF74-557A-4F5C-9991-2185BD2BEEFF}"/>
              </a:ext>
            </a:extLst>
          </p:cNvPr>
          <p:cNvSpPr txBox="1"/>
          <p:nvPr/>
        </p:nvSpPr>
        <p:spPr>
          <a:xfrm>
            <a:off x="366180" y="3814077"/>
            <a:ext cx="429819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4800" dirty="0"/>
              <a:t>Thématique à définir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8967B4C-E2D2-4650-B6AD-2BF60367F9EA}"/>
              </a:ext>
            </a:extLst>
          </p:cNvPr>
          <p:cNvSpPr/>
          <p:nvPr/>
        </p:nvSpPr>
        <p:spPr>
          <a:xfrm>
            <a:off x="2834641" y="5865810"/>
            <a:ext cx="2115745" cy="938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Apports/ Progressions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01D6F26-8796-4976-93A5-5BCB5C05E2F2}"/>
              </a:ext>
            </a:extLst>
          </p:cNvPr>
          <p:cNvSpPr/>
          <p:nvPr/>
        </p:nvSpPr>
        <p:spPr>
          <a:xfrm>
            <a:off x="685800" y="7252638"/>
            <a:ext cx="3355984" cy="1471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Observations de classe</a:t>
            </a:r>
          </a:p>
        </p:txBody>
      </p:sp>
    </p:spTree>
    <p:extLst>
      <p:ext uri="{BB962C8B-B14F-4D97-AF65-F5344CB8AC3E}">
        <p14:creationId xmlns:p14="http://schemas.microsoft.com/office/powerpoint/2010/main" val="180359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48918"/>
            <a:ext cx="3917150" cy="3499501"/>
            <a:chOff x="0" y="0"/>
            <a:chExt cx="5222867" cy="4666001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82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>
                  <a:solidFill>
                    <a:srgbClr val="273755"/>
                  </a:solidFill>
                  <a:latin typeface="Open Sans Bold"/>
                </a:rPr>
                <a:t>QUESTIONS DIVERSES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0604" y="2706937"/>
            <a:ext cx="3493990" cy="3730127"/>
            <a:chOff x="0" y="0"/>
            <a:chExt cx="4658653" cy="497350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2055714" cy="497350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403999" y="0"/>
              <a:ext cx="2254654" cy="497350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42037" y="2823033"/>
            <a:ext cx="7683963" cy="549800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81714" y="8321040"/>
            <a:ext cx="6056471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MERCI POUR VOTRE ECOUTE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Octobre 2020/ Rémire-Montjoly Matoury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83814" y="864454"/>
            <a:ext cx="2239732" cy="2391101"/>
            <a:chOff x="0" y="0"/>
            <a:chExt cx="2986309" cy="31881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498764" y="-2321"/>
            <a:ext cx="10773632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8AABCA"/>
                </a:solidFill>
                <a:latin typeface="Open Sans Bold"/>
              </a:rPr>
              <a:t>ORDRE DU JOUR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79334" y="59592"/>
            <a:ext cx="8511309" cy="2255434"/>
            <a:chOff x="0" y="-57150"/>
            <a:chExt cx="11348412" cy="3007246"/>
          </a:xfrm>
        </p:grpSpPr>
        <p:sp>
          <p:nvSpPr>
            <p:cNvPr id="7" name="TextBox 7"/>
            <p:cNvSpPr txBox="1"/>
            <p:nvPr/>
          </p:nvSpPr>
          <p:spPr>
            <a:xfrm>
              <a:off x="0" y="2469365"/>
              <a:ext cx="11348412" cy="480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5"/>
                </a:lnSpc>
              </a:pPr>
              <a:endParaRPr lang="en-US" sz="2175" dirty="0">
                <a:solidFill>
                  <a:srgbClr val="273755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1348412" cy="70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1509981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401259" y="9239913"/>
            <a:ext cx="18983804" cy="1405661"/>
            <a:chOff x="0" y="0"/>
            <a:chExt cx="25311739" cy="1874214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5787539" y="446985"/>
              <a:ext cx="17978868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7259" y="7611308"/>
            <a:ext cx="2308972" cy="163431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5E9009E-BF80-4845-8122-253F52058913}"/>
              </a:ext>
            </a:extLst>
          </p:cNvPr>
          <p:cNvSpPr txBox="1"/>
          <p:nvPr/>
        </p:nvSpPr>
        <p:spPr>
          <a:xfrm>
            <a:off x="498764" y="2415121"/>
            <a:ext cx="141316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6600" dirty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fr-FR" sz="6600" dirty="0"/>
              <a:t>Présentation du Plan français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fr-FR" sz="6600" dirty="0"/>
              <a:t>Mise en œuvre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fr-FR" sz="6600" dirty="0"/>
              <a:t>Thématiques de formation retenues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>
                  <a:solidFill>
                    <a:srgbClr val="F9FCFF"/>
                  </a:solidFill>
                  <a:latin typeface="Open Sans"/>
                </a:rPr>
                <a:t>O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83000" y="7873428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78258"/>
            <a:ext cx="2130668" cy="163431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752258-4855-4FF0-9F81-D4B2A1A70CDC}"/>
              </a:ext>
            </a:extLst>
          </p:cNvPr>
          <p:cNvSpPr txBox="1"/>
          <p:nvPr/>
        </p:nvSpPr>
        <p:spPr>
          <a:xfrm>
            <a:off x="1133592" y="495300"/>
            <a:ext cx="991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Document cadre</a:t>
            </a:r>
          </a:p>
        </p:txBody>
      </p:sp>
      <p:pic>
        <p:nvPicPr>
          <p:cNvPr id="11" name="Image 10">
            <a:hlinkClick r:id="rId5"/>
            <a:extLst>
              <a:ext uri="{FF2B5EF4-FFF2-40B4-BE49-F238E27FC236}">
                <a16:creationId xmlns:a16="http://schemas.microsoft.com/office/drawing/2014/main" id="{1286BBED-505D-4CC2-9024-6063B507A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2311096"/>
            <a:ext cx="3486150" cy="48958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2CB493-9DDD-450A-9AA1-972D189B46AD}"/>
              </a:ext>
            </a:extLst>
          </p:cNvPr>
          <p:cNvSpPr txBox="1"/>
          <p:nvPr/>
        </p:nvSpPr>
        <p:spPr>
          <a:xfrm>
            <a:off x="5905500" y="7428672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5"/>
              </a:rPr>
              <a:t>Document</a:t>
            </a:r>
            <a:r>
              <a:rPr lang="fr-FR" sz="3200" dirty="0"/>
              <a:t> de 24 pages hors annexes</a:t>
            </a:r>
          </a:p>
        </p:txBody>
      </p:sp>
    </p:spTree>
    <p:extLst>
      <p:ext uri="{BB962C8B-B14F-4D97-AF65-F5344CB8AC3E}">
        <p14:creationId xmlns:p14="http://schemas.microsoft.com/office/powerpoint/2010/main" val="187124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752258-4855-4FF0-9F81-D4B2A1A70CDC}"/>
              </a:ext>
            </a:extLst>
          </p:cNvPr>
          <p:cNvSpPr txBox="1"/>
          <p:nvPr/>
        </p:nvSpPr>
        <p:spPr>
          <a:xfrm>
            <a:off x="1133592" y="495300"/>
            <a:ext cx="991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PLAN FRANCAIS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BB8EBFB-FA0F-479C-8DB1-A59134272BED}"/>
              </a:ext>
            </a:extLst>
          </p:cNvPr>
          <p:cNvSpPr/>
          <p:nvPr/>
        </p:nvSpPr>
        <p:spPr>
          <a:xfrm>
            <a:off x="719236" y="3046268"/>
            <a:ext cx="77724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/>
              <a:t>Priorités nationales</a:t>
            </a:r>
          </a:p>
        </p:txBody>
      </p:sp>
      <p:sp>
        <p:nvSpPr>
          <p:cNvPr id="17" name="Légende : flèche courbée 16">
            <a:extLst>
              <a:ext uri="{FF2B5EF4-FFF2-40B4-BE49-F238E27FC236}">
                <a16:creationId xmlns:a16="http://schemas.microsoft.com/office/drawing/2014/main" id="{01D0C09A-BEA9-4ACF-BABA-1F3153B62CDC}"/>
              </a:ext>
            </a:extLst>
          </p:cNvPr>
          <p:cNvSpPr/>
          <p:nvPr/>
        </p:nvSpPr>
        <p:spPr>
          <a:xfrm>
            <a:off x="7895219" y="1790795"/>
            <a:ext cx="5562600" cy="1175420"/>
          </a:xfrm>
          <a:prstGeom prst="borderCallout2">
            <a:avLst>
              <a:gd name="adj1" fmla="val 16982"/>
              <a:gd name="adj2" fmla="val -487"/>
              <a:gd name="adj3" fmla="val 18750"/>
              <a:gd name="adj4" fmla="val -16667"/>
              <a:gd name="adj5" fmla="val 112500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Savoirs fondamentaux</a:t>
            </a:r>
          </a:p>
        </p:txBody>
      </p:sp>
      <p:sp>
        <p:nvSpPr>
          <p:cNvPr id="19" name="Légende : flèche courbée 18">
            <a:extLst>
              <a:ext uri="{FF2B5EF4-FFF2-40B4-BE49-F238E27FC236}">
                <a16:creationId xmlns:a16="http://schemas.microsoft.com/office/drawing/2014/main" id="{1BA9B27F-9022-4C6E-825F-F193981D90A9}"/>
              </a:ext>
            </a:extLst>
          </p:cNvPr>
          <p:cNvSpPr/>
          <p:nvPr/>
        </p:nvSpPr>
        <p:spPr>
          <a:xfrm>
            <a:off x="10287000" y="5213591"/>
            <a:ext cx="6400800" cy="1175420"/>
          </a:xfrm>
          <a:prstGeom prst="borderCallout2">
            <a:avLst>
              <a:gd name="adj1" fmla="val 57647"/>
              <a:gd name="adj2" fmla="val -1608"/>
              <a:gd name="adj3" fmla="val 59415"/>
              <a:gd name="adj4" fmla="val -26754"/>
              <a:gd name="adj5" fmla="val -21870"/>
              <a:gd name="adj6" fmla="val -50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Pilotage en soutien de l’action pédagogique des professeurs</a:t>
            </a:r>
            <a:endParaRPr lang="fr-FR" sz="3600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76A8AAD-15A5-474E-96C8-A3F6E94AC639}"/>
              </a:ext>
            </a:extLst>
          </p:cNvPr>
          <p:cNvCxnSpPr/>
          <p:nvPr/>
        </p:nvCxnSpPr>
        <p:spPr>
          <a:xfrm flipH="1">
            <a:off x="8077200" y="6389011"/>
            <a:ext cx="2971800" cy="98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65DCBD5-53B3-471F-8688-556B5F2ED132}"/>
              </a:ext>
            </a:extLst>
          </p:cNvPr>
          <p:cNvSpPr txBox="1"/>
          <p:nvPr/>
        </p:nvSpPr>
        <p:spPr>
          <a:xfrm>
            <a:off x="5753100" y="742379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Formation continue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86CA291-58FA-4735-BD0C-D19A38F89350}"/>
              </a:ext>
            </a:extLst>
          </p:cNvPr>
          <p:cNvCxnSpPr/>
          <p:nvPr/>
        </p:nvCxnSpPr>
        <p:spPr>
          <a:xfrm flipH="1">
            <a:off x="10752719" y="6408500"/>
            <a:ext cx="1066800" cy="98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90C2A16D-DE1D-4528-B547-E84C3199B282}"/>
              </a:ext>
            </a:extLst>
          </p:cNvPr>
          <p:cNvSpPr txBox="1"/>
          <p:nvPr/>
        </p:nvSpPr>
        <p:spPr>
          <a:xfrm>
            <a:off x="9144000" y="75316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Pédagogie explicite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E916DF5-2ACF-49CF-9648-8680B5B3B668}"/>
              </a:ext>
            </a:extLst>
          </p:cNvPr>
          <p:cNvCxnSpPr/>
          <p:nvPr/>
        </p:nvCxnSpPr>
        <p:spPr>
          <a:xfrm>
            <a:off x="12649200" y="6389011"/>
            <a:ext cx="0" cy="103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A42D646-BAE3-410A-9A73-CC75EBD40863}"/>
              </a:ext>
            </a:extLst>
          </p:cNvPr>
          <p:cNvSpPr txBox="1"/>
          <p:nvPr/>
        </p:nvSpPr>
        <p:spPr>
          <a:xfrm>
            <a:off x="11734800" y="7531624"/>
            <a:ext cx="2438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Etat de la recherche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7F3A4EB-EF30-41EE-A660-E5E98AA48691}"/>
              </a:ext>
            </a:extLst>
          </p:cNvPr>
          <p:cNvCxnSpPr/>
          <p:nvPr/>
        </p:nvCxnSpPr>
        <p:spPr>
          <a:xfrm>
            <a:off x="14325600" y="6408500"/>
            <a:ext cx="838200" cy="79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DC56F88-E484-4AA7-B2A2-7F94439EE1CD}"/>
              </a:ext>
            </a:extLst>
          </p:cNvPr>
          <p:cNvSpPr txBox="1"/>
          <p:nvPr/>
        </p:nvSpPr>
        <p:spPr>
          <a:xfrm>
            <a:off x="14782800" y="7397747"/>
            <a:ext cx="2743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Evaluations des élèves</a:t>
            </a:r>
          </a:p>
        </p:txBody>
      </p:sp>
    </p:spTree>
    <p:extLst>
      <p:ext uri="{BB962C8B-B14F-4D97-AF65-F5344CB8AC3E}">
        <p14:creationId xmlns:p14="http://schemas.microsoft.com/office/powerpoint/2010/main" val="390638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64" y="40566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146922" y="3815933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752258-4855-4FF0-9F81-D4B2A1A70CDC}"/>
              </a:ext>
            </a:extLst>
          </p:cNvPr>
          <p:cNvSpPr txBox="1"/>
          <p:nvPr/>
        </p:nvSpPr>
        <p:spPr>
          <a:xfrm>
            <a:off x="779732" y="3615878"/>
            <a:ext cx="29540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PLAN FRANCAIS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87BE272-D9C0-490E-8AF7-0092DF544D5E}"/>
              </a:ext>
            </a:extLst>
          </p:cNvPr>
          <p:cNvCxnSpPr/>
          <p:nvPr/>
        </p:nvCxnSpPr>
        <p:spPr>
          <a:xfrm>
            <a:off x="3733800" y="3843587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24071EC-883F-4245-8B4C-86482F14C1BB}"/>
              </a:ext>
            </a:extLst>
          </p:cNvPr>
          <p:cNvSpPr/>
          <p:nvPr/>
        </p:nvSpPr>
        <p:spPr>
          <a:xfrm>
            <a:off x="5399395" y="3310632"/>
            <a:ext cx="2954069" cy="1065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3 principes</a:t>
            </a:r>
          </a:p>
        </p:txBody>
      </p:sp>
      <p:sp>
        <p:nvSpPr>
          <p:cNvPr id="11" name="Parchemin : horizontal 10">
            <a:extLst>
              <a:ext uri="{FF2B5EF4-FFF2-40B4-BE49-F238E27FC236}">
                <a16:creationId xmlns:a16="http://schemas.microsoft.com/office/drawing/2014/main" id="{23332FED-FEFA-4678-BCE6-816C5AAFCD8E}"/>
              </a:ext>
            </a:extLst>
          </p:cNvPr>
          <p:cNvSpPr/>
          <p:nvPr/>
        </p:nvSpPr>
        <p:spPr>
          <a:xfrm>
            <a:off x="11718823" y="1948511"/>
            <a:ext cx="4648200" cy="12709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Continuité</a:t>
            </a:r>
          </a:p>
        </p:txBody>
      </p:sp>
      <p:sp>
        <p:nvSpPr>
          <p:cNvPr id="26" name="Parchemin : horizontal 25">
            <a:extLst>
              <a:ext uri="{FF2B5EF4-FFF2-40B4-BE49-F238E27FC236}">
                <a16:creationId xmlns:a16="http://schemas.microsoft.com/office/drawing/2014/main" id="{476F1517-2E27-4BD9-B829-917119433D2F}"/>
              </a:ext>
            </a:extLst>
          </p:cNvPr>
          <p:cNvSpPr/>
          <p:nvPr/>
        </p:nvSpPr>
        <p:spPr>
          <a:xfrm>
            <a:off x="11718823" y="3741061"/>
            <a:ext cx="4648200" cy="12709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Proximité</a:t>
            </a:r>
          </a:p>
        </p:txBody>
      </p:sp>
      <p:sp>
        <p:nvSpPr>
          <p:cNvPr id="29" name="Parchemin : horizontal 28">
            <a:extLst>
              <a:ext uri="{FF2B5EF4-FFF2-40B4-BE49-F238E27FC236}">
                <a16:creationId xmlns:a16="http://schemas.microsoft.com/office/drawing/2014/main" id="{C133664B-D8E5-4B1E-ACC4-56BC559A3A1C}"/>
              </a:ext>
            </a:extLst>
          </p:cNvPr>
          <p:cNvSpPr/>
          <p:nvPr/>
        </p:nvSpPr>
        <p:spPr>
          <a:xfrm>
            <a:off x="11718823" y="5767784"/>
            <a:ext cx="4648200" cy="12709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Valorisation des PE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1041A86-C084-46E7-91B2-1B45C5081825}"/>
              </a:ext>
            </a:extLst>
          </p:cNvPr>
          <p:cNvCxnSpPr/>
          <p:nvPr/>
        </p:nvCxnSpPr>
        <p:spPr>
          <a:xfrm flipV="1">
            <a:off x="8610600" y="2857500"/>
            <a:ext cx="2667000" cy="95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B0D13B1-B6C2-4909-AA8B-3B548ADB9BA2}"/>
              </a:ext>
            </a:extLst>
          </p:cNvPr>
          <p:cNvCxnSpPr>
            <a:cxnSpLocks/>
          </p:cNvCxnSpPr>
          <p:nvPr/>
        </p:nvCxnSpPr>
        <p:spPr>
          <a:xfrm>
            <a:off x="8610600" y="4061871"/>
            <a:ext cx="2695101" cy="314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65D1932-532C-40B6-B808-51A9D2109419}"/>
              </a:ext>
            </a:extLst>
          </p:cNvPr>
          <p:cNvCxnSpPr/>
          <p:nvPr/>
        </p:nvCxnSpPr>
        <p:spPr>
          <a:xfrm>
            <a:off x="8610600" y="4305070"/>
            <a:ext cx="2695101" cy="2069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02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3719945" y="3563231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752258-4855-4FF0-9F81-D4B2A1A70CDC}"/>
              </a:ext>
            </a:extLst>
          </p:cNvPr>
          <p:cNvSpPr txBox="1"/>
          <p:nvPr/>
        </p:nvSpPr>
        <p:spPr>
          <a:xfrm>
            <a:off x="3102493" y="3485555"/>
            <a:ext cx="29540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PLAN FRANCAIS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C3AD6-4076-4D34-B12B-E9AAAE10DED8}"/>
              </a:ext>
            </a:extLst>
          </p:cNvPr>
          <p:cNvSpPr/>
          <p:nvPr/>
        </p:nvSpPr>
        <p:spPr>
          <a:xfrm>
            <a:off x="8763000" y="3363176"/>
            <a:ext cx="7161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constellation </a:t>
            </a:r>
            <a:endParaRPr lang="fr-FR" sz="5400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0D60E45-C2F8-4A1A-B000-EE50EFD87FBE}"/>
              </a:ext>
            </a:extLst>
          </p:cNvPr>
          <p:cNvSpPr/>
          <p:nvPr/>
        </p:nvSpPr>
        <p:spPr>
          <a:xfrm>
            <a:off x="1295400" y="6082284"/>
            <a:ext cx="16180881" cy="19781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/>
              <a:t>Travail au sein d’un groupe réduit de six à huit professeurs, animé par un formateur de proximité et installé au plus près des classes</a:t>
            </a:r>
            <a:r>
              <a:rPr lang="fr-FR" b="1" dirty="0"/>
              <a:t>.</a:t>
            </a:r>
            <a:endParaRPr lang="fr-FR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CFFD40F-BF99-4AEC-885F-4669BA774BF7}"/>
              </a:ext>
            </a:extLst>
          </p:cNvPr>
          <p:cNvSpPr/>
          <p:nvPr/>
        </p:nvSpPr>
        <p:spPr>
          <a:xfrm>
            <a:off x="10676519" y="4422538"/>
            <a:ext cx="372481" cy="1446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courbe vers le bas 16">
            <a:extLst>
              <a:ext uri="{FF2B5EF4-FFF2-40B4-BE49-F238E27FC236}">
                <a16:creationId xmlns:a16="http://schemas.microsoft.com/office/drawing/2014/main" id="{3221AA9F-FE2A-4524-A186-35154CF21C79}"/>
              </a:ext>
            </a:extLst>
          </p:cNvPr>
          <p:cNvSpPr/>
          <p:nvPr/>
        </p:nvSpPr>
        <p:spPr>
          <a:xfrm>
            <a:off x="4579527" y="2409604"/>
            <a:ext cx="5029200" cy="817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0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Octobre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3719945" y="3563231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A152CED-8410-4E68-ADE1-E9A8AF950EB0}"/>
              </a:ext>
            </a:extLst>
          </p:cNvPr>
          <p:cNvSpPr txBox="1"/>
          <p:nvPr/>
        </p:nvSpPr>
        <p:spPr>
          <a:xfrm>
            <a:off x="990600" y="989085"/>
            <a:ext cx="14782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2 objectifs de formation continue :</a:t>
            </a:r>
          </a:p>
          <a:p>
            <a:endParaRPr lang="fr-FR" sz="5400" dirty="0"/>
          </a:p>
          <a:p>
            <a:pPr marL="685800" indent="-685800">
              <a:buBlip>
                <a:blip r:embed="rId4"/>
              </a:buBlip>
            </a:pPr>
            <a:r>
              <a:rPr lang="fr-FR" sz="5400" dirty="0"/>
              <a:t> le développement de solutions et de pratiques d’enseignement adaptées aux contextes locaux</a:t>
            </a:r>
          </a:p>
          <a:p>
            <a:endParaRPr lang="fr-FR" sz="5400" dirty="0"/>
          </a:p>
          <a:p>
            <a:pPr marL="685800" indent="-685800">
              <a:buBlip>
                <a:blip r:embed="rId4"/>
              </a:buBlip>
            </a:pPr>
            <a:r>
              <a:rPr lang="fr-FR" sz="5400" dirty="0"/>
              <a:t> la consolidation des savoirs scientifiques au service de cet enseignement. </a:t>
            </a:r>
          </a:p>
        </p:txBody>
      </p:sp>
    </p:spTree>
    <p:extLst>
      <p:ext uri="{BB962C8B-B14F-4D97-AF65-F5344CB8AC3E}">
        <p14:creationId xmlns:p14="http://schemas.microsoft.com/office/powerpoint/2010/main" val="120271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>
                  <a:solidFill>
                    <a:srgbClr val="F9FCFF"/>
                  </a:solidFill>
                  <a:latin typeface="Open Sans"/>
                </a:rPr>
                <a:t>O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3771585" y="2690722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BF711C-7183-4B85-B1F5-E573308B3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279" y="331493"/>
            <a:ext cx="1902088" cy="19781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86F69-51A7-4EFC-907A-FE4A1FEEE106}"/>
              </a:ext>
            </a:extLst>
          </p:cNvPr>
          <p:cNvSpPr txBox="1"/>
          <p:nvPr/>
        </p:nvSpPr>
        <p:spPr>
          <a:xfrm>
            <a:off x="7656111" y="230966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Référents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084DF6-1009-4318-8D8D-FAB4E2C335EA}"/>
              </a:ext>
            </a:extLst>
          </p:cNvPr>
          <p:cNvSpPr txBox="1"/>
          <p:nvPr/>
        </p:nvSpPr>
        <p:spPr>
          <a:xfrm>
            <a:off x="491836" y="4974633"/>
            <a:ext cx="5240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Accompagnateur</a:t>
            </a:r>
            <a:r>
              <a:rPr lang="fr-FR" sz="5400" dirty="0"/>
              <a:t> </a:t>
            </a:r>
            <a:r>
              <a:rPr lang="fr-FR" sz="5400" b="1" dirty="0"/>
              <a:t>de la réflexion sur les pratiques</a:t>
            </a:r>
            <a:endParaRPr lang="fr-FR" sz="5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520BD5-8AA6-462F-93FA-F3C18247754C}"/>
              </a:ext>
            </a:extLst>
          </p:cNvPr>
          <p:cNvSpPr txBox="1"/>
          <p:nvPr/>
        </p:nvSpPr>
        <p:spPr>
          <a:xfrm>
            <a:off x="11700164" y="5357179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Expert</a:t>
            </a:r>
            <a:r>
              <a:rPr lang="fr-FR" sz="4800" dirty="0"/>
              <a:t>, </a:t>
            </a:r>
            <a:r>
              <a:rPr lang="fr-FR" sz="4800" b="1" dirty="0"/>
              <a:t>référent pour les savoirs scientifiques</a:t>
            </a:r>
            <a:endParaRPr lang="fr-FR" sz="4800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B27A2FA9-FD96-46F9-A616-E6FFE89E763B}"/>
              </a:ext>
            </a:extLst>
          </p:cNvPr>
          <p:cNvSpPr/>
          <p:nvPr/>
        </p:nvSpPr>
        <p:spPr>
          <a:xfrm rot="2844328">
            <a:off x="6214901" y="2601671"/>
            <a:ext cx="448580" cy="2633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40AC7945-17C6-409B-9D00-B5C82203E1C8}"/>
              </a:ext>
            </a:extLst>
          </p:cNvPr>
          <p:cNvSpPr/>
          <p:nvPr/>
        </p:nvSpPr>
        <p:spPr>
          <a:xfrm rot="19033345">
            <a:off x="10918515" y="2607001"/>
            <a:ext cx="381000" cy="2585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77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>
                  <a:solidFill>
                    <a:srgbClr val="F9FCFF"/>
                  </a:solidFill>
                  <a:latin typeface="Open Sans"/>
                </a:rPr>
                <a:t>O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ctobre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31F8C95-CD7D-4A4E-8CD9-BBAAB245E9E7}"/>
              </a:ext>
            </a:extLst>
          </p:cNvPr>
          <p:cNvSpPr txBox="1"/>
          <p:nvPr/>
        </p:nvSpPr>
        <p:spPr>
          <a:xfrm>
            <a:off x="368385" y="1341612"/>
            <a:ext cx="168030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Principes de la mise en œuvre du plan:</a:t>
            </a:r>
          </a:p>
          <a:p>
            <a:endParaRPr lang="fr-FR" sz="5400" dirty="0"/>
          </a:p>
          <a:p>
            <a:pPr marL="285750" lvl="0" indent="-285750">
              <a:buBlip>
                <a:blip r:embed="rId4"/>
              </a:buBlip>
            </a:pPr>
            <a:r>
              <a:rPr lang="fr-FR" sz="5400" dirty="0"/>
              <a:t> </a:t>
            </a:r>
            <a:r>
              <a:rPr lang="fr-FR" sz="5400" b="1" dirty="0"/>
              <a:t>entre 1/5 et 1/6 des professeurs</a:t>
            </a:r>
            <a:endParaRPr lang="fr-FR" sz="5400" dirty="0"/>
          </a:p>
          <a:p>
            <a:pPr marL="285750" lvl="0" indent="-285750">
              <a:buBlip>
                <a:blip r:embed="rId4"/>
              </a:buBlip>
            </a:pPr>
            <a:r>
              <a:rPr lang="fr-FR" sz="5400" b="1" dirty="0"/>
              <a:t>accompagnement en classe ou d’observations croisées.</a:t>
            </a:r>
            <a:endParaRPr lang="fr-FR" sz="5400" dirty="0"/>
          </a:p>
          <a:p>
            <a:pPr marL="285750" lvl="0" indent="-285750">
              <a:buBlip>
                <a:blip r:embed="rId4"/>
              </a:buBlip>
            </a:pPr>
            <a:r>
              <a:rPr lang="fr-FR" sz="5400" b="1" dirty="0"/>
              <a:t>constellations</a:t>
            </a:r>
          </a:p>
          <a:p>
            <a:pPr marL="285750" lvl="0" indent="-285750">
              <a:buBlip>
                <a:blip r:embed="rId4"/>
              </a:buBlip>
            </a:pPr>
            <a:r>
              <a:rPr lang="fr-FR" sz="5400" b="1" dirty="0"/>
              <a:t>choix du thème de travail</a:t>
            </a:r>
            <a:r>
              <a:rPr lang="fr-FR" sz="5400" dirty="0"/>
              <a:t> déterminé par décision collégiale des professeurs</a:t>
            </a:r>
          </a:p>
        </p:txBody>
      </p:sp>
    </p:spTree>
    <p:extLst>
      <p:ext uri="{BB962C8B-B14F-4D97-AF65-F5344CB8AC3E}">
        <p14:creationId xmlns:p14="http://schemas.microsoft.com/office/powerpoint/2010/main" val="91576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404</Words>
  <Application>Microsoft Office PowerPoint</Application>
  <PresentationFormat>Personnalisé</PresentationFormat>
  <Paragraphs>107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Calibri</vt:lpstr>
      <vt:lpstr>Bradley Hand</vt:lpstr>
      <vt:lpstr>Wingdings</vt:lpstr>
      <vt:lpstr>Open Sans</vt:lpstr>
      <vt:lpstr>Arial</vt:lpstr>
      <vt:lpstr>Open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des directeurs 28 01 2020</dc:title>
  <dc:creator>mpepin</dc:creator>
  <cp:lastModifiedBy>mpepin</cp:lastModifiedBy>
  <cp:revision>90</cp:revision>
  <dcterms:created xsi:type="dcterms:W3CDTF">2006-08-16T00:00:00Z</dcterms:created>
  <dcterms:modified xsi:type="dcterms:W3CDTF">2021-02-21T13:01:47Z</dcterms:modified>
  <dc:identifier>DADyISMh-aU</dc:identifier>
</cp:coreProperties>
</file>