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9" d="100"/>
          <a:sy n="79" d="100"/>
        </p:scale>
        <p:origin x="4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FFF7B6-E918-4570-B6E3-C958F3DD73F5}" type="datetimeFigureOut">
              <a:rPr lang="fr-FR" smtClean="0"/>
              <a:t>24/01/2017</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5E4316-C956-451B-A01E-CD0402D062D1}" type="slidenum">
              <a:rPr lang="fr-FR" smtClean="0"/>
              <a:t>‹N°›</a:t>
            </a:fld>
            <a:endParaRPr lang="fr-FR"/>
          </a:p>
        </p:txBody>
      </p:sp>
    </p:spTree>
    <p:extLst>
      <p:ext uri="{BB962C8B-B14F-4D97-AF65-F5344CB8AC3E}">
        <p14:creationId xmlns:p14="http://schemas.microsoft.com/office/powerpoint/2010/main" val="2033279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Pour les cycles 2 et 3</a:t>
            </a:r>
            <a:r>
              <a:rPr lang="fr-FR" sz="1200" kern="1200" dirty="0">
                <a:solidFill>
                  <a:schemeClr val="tx1"/>
                </a:solidFill>
                <a:effectLst/>
                <a:latin typeface="+mn-lt"/>
                <a:ea typeface="+mn-ea"/>
                <a:cs typeface="+mn-cs"/>
              </a:rPr>
              <a:t>, les bilans périodiques comportent les informations suivantes :</a:t>
            </a:r>
          </a:p>
          <a:p>
            <a:pPr lvl="0"/>
            <a:r>
              <a:rPr lang="fr-FR" sz="1200" kern="1200" dirty="0">
                <a:solidFill>
                  <a:schemeClr val="tx1"/>
                </a:solidFill>
                <a:effectLst/>
                <a:latin typeface="+mn-lt"/>
                <a:ea typeface="+mn-ea"/>
                <a:cs typeface="+mn-cs"/>
              </a:rPr>
              <a:t>les principaux éléments du programme travaillés ;</a:t>
            </a:r>
          </a:p>
          <a:p>
            <a:pPr lvl="0"/>
            <a:r>
              <a:rPr lang="fr-FR" sz="1200" kern="1200" dirty="0">
                <a:solidFill>
                  <a:schemeClr val="tx1"/>
                </a:solidFill>
                <a:effectLst/>
                <a:latin typeface="+mn-lt"/>
                <a:ea typeface="+mn-ea"/>
                <a:cs typeface="+mn-cs"/>
              </a:rPr>
              <a:t>les acquis, les progrès et les difficultés identifiés ;</a:t>
            </a:r>
          </a:p>
          <a:p>
            <a:pPr lvl="0"/>
            <a:r>
              <a:rPr lang="fr-FR" sz="1200" kern="1200" dirty="0">
                <a:solidFill>
                  <a:schemeClr val="tx1"/>
                </a:solidFill>
                <a:effectLst/>
                <a:latin typeface="+mn-lt"/>
                <a:ea typeface="+mn-ea"/>
                <a:cs typeface="+mn-cs"/>
              </a:rPr>
              <a:t>le positionnement de l’élève (au primaire sous la forme de niveau de maitrise*, au collège sous la forme de notation chiffrée ou de niveau de maitrise* selon le choix de chaque enseignant) au regard des enseignements qu’il a reçus ;</a:t>
            </a:r>
          </a:p>
          <a:p>
            <a:pPr lvl="0"/>
            <a:r>
              <a:rPr lang="fr-FR" sz="1200" kern="1200" dirty="0">
                <a:solidFill>
                  <a:schemeClr val="tx1"/>
                </a:solidFill>
                <a:effectLst/>
                <a:latin typeface="+mn-lt"/>
                <a:ea typeface="+mn-ea"/>
                <a:cs typeface="+mn-cs"/>
              </a:rPr>
              <a:t>les intitulés des projets mis en œuvre dans le cadre des parcours (PEAC, Parcours Citoyen, Parcours Éducatif de Santé, et Parcours Avenir à partir de la 6ème) ;</a:t>
            </a:r>
          </a:p>
          <a:p>
            <a:r>
              <a:rPr lang="fr-FR" sz="1200" kern="1200" dirty="0">
                <a:solidFill>
                  <a:schemeClr val="tx1"/>
                </a:solidFill>
                <a:effectLst/>
                <a:latin typeface="+mn-lt"/>
                <a:ea typeface="+mn-ea"/>
                <a:cs typeface="+mn-cs"/>
              </a:rPr>
              <a:t>la mention des éventuelles modalités d’accompagnement mises en place (PAP, PAI, PPRE, PPS, </a:t>
            </a:r>
            <a:r>
              <a:rPr lang="fr-FR" sz="1200" kern="1200" dirty="0" err="1">
                <a:solidFill>
                  <a:schemeClr val="tx1"/>
                </a:solidFill>
                <a:effectLst/>
                <a:latin typeface="+mn-lt"/>
                <a:ea typeface="+mn-ea"/>
                <a:cs typeface="+mn-cs"/>
              </a:rPr>
              <a:t>Rased</a:t>
            </a:r>
            <a:r>
              <a:rPr lang="fr-FR" sz="1200" kern="1200" dirty="0">
                <a:solidFill>
                  <a:schemeClr val="tx1"/>
                </a:solidFill>
                <a:effectLst/>
                <a:latin typeface="+mn-lt"/>
                <a:ea typeface="+mn-ea"/>
                <a:cs typeface="+mn-cs"/>
              </a:rPr>
              <a:t>, ULIS, UPE2A, SEGPA à partir de la 6e).</a:t>
            </a:r>
            <a:endParaRPr lang="fr-FR" dirty="0"/>
          </a:p>
        </p:txBody>
      </p:sp>
      <p:sp>
        <p:nvSpPr>
          <p:cNvPr id="4" name="Espace réservé du numéro de diapositive 3"/>
          <p:cNvSpPr>
            <a:spLocks noGrp="1"/>
          </p:cNvSpPr>
          <p:nvPr>
            <p:ph type="sldNum" sz="quarter" idx="10"/>
          </p:nvPr>
        </p:nvSpPr>
        <p:spPr/>
        <p:txBody>
          <a:bodyPr/>
          <a:lstStyle/>
          <a:p>
            <a:fld id="{AE5E4316-C956-451B-A01E-CD0402D062D1}" type="slidenum">
              <a:rPr lang="fr-FR" smtClean="0"/>
              <a:t>4</a:t>
            </a:fld>
            <a:endParaRPr lang="fr-FR"/>
          </a:p>
        </p:txBody>
      </p:sp>
    </p:spTree>
    <p:extLst>
      <p:ext uri="{BB962C8B-B14F-4D97-AF65-F5344CB8AC3E}">
        <p14:creationId xmlns:p14="http://schemas.microsoft.com/office/powerpoint/2010/main" val="1903566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Au collège, s’ajoutent les informations suivantes :</a:t>
            </a:r>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la mention des actions réalisées dans le cadre de l’accompagnement personnalisé (AP) et l’implication des élèves dans ces actions ;</a:t>
            </a:r>
          </a:p>
          <a:p>
            <a:pPr lvl="0"/>
            <a:r>
              <a:rPr lang="fr-FR" sz="1200" kern="1200" dirty="0">
                <a:solidFill>
                  <a:schemeClr val="tx1"/>
                </a:solidFill>
                <a:effectLst/>
                <a:latin typeface="+mn-lt"/>
                <a:ea typeface="+mn-ea"/>
                <a:cs typeface="+mn-cs"/>
              </a:rPr>
              <a:t>la mention des activités menées dans le cadre des Enseignements pratiques interdisciplinaires (EPI) en précisant les thématiques et les disciplines concernées ;</a:t>
            </a:r>
          </a:p>
          <a:p>
            <a:pPr lvl="0"/>
            <a:r>
              <a:rPr lang="fr-FR" sz="1200" kern="1200" dirty="0">
                <a:solidFill>
                  <a:schemeClr val="tx1"/>
                </a:solidFill>
                <a:effectLst/>
                <a:latin typeface="+mn-lt"/>
                <a:ea typeface="+mn-ea"/>
                <a:cs typeface="+mn-cs"/>
              </a:rPr>
              <a:t>des éléments de la vie scolaire (demi-journées d’absences, justifiées et non justifiées par les familles).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kern="1200" dirty="0">
                <a:solidFill>
                  <a:schemeClr val="tx1"/>
                </a:solidFill>
                <a:effectLst/>
                <a:latin typeface="+mn-lt"/>
                <a:ea typeface="+mn-ea"/>
                <a:cs typeface="+mn-cs"/>
              </a:rPr>
              <a:t>En classe de 3ème</a:t>
            </a:r>
            <a:r>
              <a:rPr lang="fr-FR" sz="1200" kern="1200" dirty="0">
                <a:solidFill>
                  <a:schemeClr val="tx1"/>
                </a:solidFill>
                <a:effectLst/>
                <a:latin typeface="+mn-lt"/>
                <a:ea typeface="+mn-ea"/>
                <a:cs typeface="+mn-cs"/>
              </a:rPr>
              <a:t>, il est également fait mention des vœux et de la décision d’orientation.</a:t>
            </a:r>
          </a:p>
        </p:txBody>
      </p:sp>
      <p:sp>
        <p:nvSpPr>
          <p:cNvPr id="4" name="Espace réservé du numéro de diapositive 3"/>
          <p:cNvSpPr>
            <a:spLocks noGrp="1"/>
          </p:cNvSpPr>
          <p:nvPr>
            <p:ph type="sldNum" sz="quarter" idx="10"/>
          </p:nvPr>
        </p:nvSpPr>
        <p:spPr/>
        <p:txBody>
          <a:bodyPr/>
          <a:lstStyle/>
          <a:p>
            <a:fld id="{AE5E4316-C956-451B-A01E-CD0402D062D1}" type="slidenum">
              <a:rPr lang="fr-FR" smtClean="0"/>
              <a:t>5</a:t>
            </a:fld>
            <a:endParaRPr lang="fr-FR"/>
          </a:p>
        </p:txBody>
      </p:sp>
    </p:spTree>
    <p:extLst>
      <p:ext uri="{BB962C8B-B14F-4D97-AF65-F5344CB8AC3E}">
        <p14:creationId xmlns:p14="http://schemas.microsoft.com/office/powerpoint/2010/main" val="4057977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Est-ce que je vais devoir compléter tous les détails dans les bulletins de chaque élève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Non, bien sûr. Les éléments communs à tous les élèves (principaux éléments du programme abordés par exemple) seront remplis une seule fois pour une classe ou un groupe dans l’application LSUN.</a:t>
            </a:r>
          </a:p>
          <a:p>
            <a:r>
              <a:rPr lang="fr-FR" sz="1200" kern="1200" dirty="0">
                <a:solidFill>
                  <a:schemeClr val="tx1"/>
                </a:solidFill>
                <a:effectLst/>
                <a:latin typeface="+mn-lt"/>
                <a:ea typeface="+mn-ea"/>
                <a:cs typeface="+mn-cs"/>
              </a:rPr>
              <a:t>L’administrateur LSUN (directeur d’école ou chef d’établissement) procède au paramétrage des groupes, des classes, des périodes, des parcours, de l’AP et des EPI selon les thématiques et les disciplines.</a:t>
            </a:r>
          </a:p>
          <a:p>
            <a:r>
              <a:rPr lang="fr-FR" sz="1200" kern="1200" dirty="0">
                <a:solidFill>
                  <a:schemeClr val="tx1"/>
                </a:solidFill>
                <a:effectLst/>
                <a:latin typeface="+mn-lt"/>
                <a:ea typeface="+mn-ea"/>
                <a:cs typeface="+mn-cs"/>
              </a:rPr>
              <a:t>La plate-forme permet ensuite de procéder à des saisies collectives pour les éléments des programmes, les acquis, les EPI, les AP et les parcours. Ces informations seront automatiquement reportées sur tous les bilans des élèves du groupe ou de la classe, tout en restant modifiables individuellement (dans le cas d’un élève n’étant pas concerné par un ou plusieurs éléments par exemple).</a:t>
            </a:r>
            <a:endParaRPr lang="fr-FR" dirty="0"/>
          </a:p>
        </p:txBody>
      </p:sp>
      <p:sp>
        <p:nvSpPr>
          <p:cNvPr id="4" name="Espace réservé du numéro de diapositive 3"/>
          <p:cNvSpPr>
            <a:spLocks noGrp="1"/>
          </p:cNvSpPr>
          <p:nvPr>
            <p:ph type="sldNum" sz="quarter" idx="10"/>
          </p:nvPr>
        </p:nvSpPr>
        <p:spPr/>
        <p:txBody>
          <a:bodyPr/>
          <a:lstStyle/>
          <a:p>
            <a:fld id="{AE5E4316-C956-451B-A01E-CD0402D062D1}" type="slidenum">
              <a:rPr lang="fr-FR" smtClean="0"/>
              <a:t>10</a:t>
            </a:fld>
            <a:endParaRPr lang="fr-FR"/>
          </a:p>
        </p:txBody>
      </p:sp>
    </p:spTree>
    <p:extLst>
      <p:ext uri="{BB962C8B-B14F-4D97-AF65-F5344CB8AC3E}">
        <p14:creationId xmlns:p14="http://schemas.microsoft.com/office/powerpoint/2010/main" val="25429504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26263"/>
            <a:ext cx="5977719" cy="2331735"/>
          </a:xfrm>
          <a:prstGeom prst="rect">
            <a:avLst/>
          </a:prstGeom>
        </p:spPr>
      </p:pic>
      <p:sp>
        <p:nvSpPr>
          <p:cNvPr id="2" name="Titre 1"/>
          <p:cNvSpPr>
            <a:spLocks noGrp="1"/>
          </p:cNvSpPr>
          <p:nvPr>
            <p:ph type="ctrTitle"/>
          </p:nvPr>
        </p:nvSpPr>
        <p:spPr>
          <a:xfrm>
            <a:off x="251999" y="2488913"/>
            <a:ext cx="11652960" cy="882894"/>
          </a:xfrm>
          <a:ln>
            <a:solidFill>
              <a:schemeClr val="accent1"/>
            </a:solidFill>
          </a:ln>
        </p:spPr>
        <p:txBody>
          <a:bodyPr>
            <a:normAutofit/>
          </a:bodyPr>
          <a:lstStyle>
            <a:lvl1pPr algn="l">
              <a:defRPr sz="4400" b="1" i="0" baseline="0">
                <a:solidFill>
                  <a:schemeClr val="accent4">
                    <a:lumMod val="75000"/>
                  </a:schemeClr>
                </a:solidFill>
              </a:defRPr>
            </a:lvl1pPr>
          </a:lstStyle>
          <a:p>
            <a:r>
              <a:rPr lang="fr-FR"/>
              <a:t>Modifiez le style du titre</a:t>
            </a:r>
            <a:endParaRPr lang="fr-FR" dirty="0"/>
          </a:p>
        </p:txBody>
      </p:sp>
      <p:pic>
        <p:nvPicPr>
          <p:cNvPr id="13" name="Image 12"/>
          <p:cNvPicPr>
            <a:picLocks/>
          </p:cNvPicPr>
          <p:nvPr/>
        </p:nvPicPr>
        <p:blipFill>
          <a:blip r:embed="rId3">
            <a:extLst>
              <a:ext uri="{28A0092B-C50C-407E-A947-70E740481C1C}">
                <a14:useLocalDpi xmlns:a14="http://schemas.microsoft.com/office/drawing/2010/main" val="0"/>
              </a:ext>
            </a:extLst>
          </a:blip>
          <a:stretch>
            <a:fillRect/>
          </a:stretch>
        </p:blipFill>
        <p:spPr>
          <a:xfrm>
            <a:off x="0" y="-1"/>
            <a:ext cx="12192000" cy="1080000"/>
          </a:xfrm>
          <a:prstGeom prst="rect">
            <a:avLst/>
          </a:prstGeom>
        </p:spPr>
      </p:pic>
      <p:sp>
        <p:nvSpPr>
          <p:cNvPr id="3" name="Sous-titre 2"/>
          <p:cNvSpPr>
            <a:spLocks noGrp="1"/>
          </p:cNvSpPr>
          <p:nvPr>
            <p:ph type="subTitle" idx="1"/>
          </p:nvPr>
        </p:nvSpPr>
        <p:spPr>
          <a:xfrm>
            <a:off x="5626099" y="3905251"/>
            <a:ext cx="6277580" cy="1209675"/>
          </a:xfrm>
        </p:spPr>
        <p:txBody>
          <a:bodyPr/>
          <a:lstStyle>
            <a:lvl1pPr marL="0" indent="0" algn="ctr">
              <a:buNone/>
              <a:defRPr b="1" i="0" baseline="0">
                <a:solidFill>
                  <a:schemeClr val="accent4">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fr-FR" dirty="0"/>
          </a:p>
        </p:txBody>
      </p:sp>
      <p:sp>
        <p:nvSpPr>
          <p:cNvPr id="17" name="ZoneTexte 16"/>
          <p:cNvSpPr txBox="1"/>
          <p:nvPr/>
        </p:nvSpPr>
        <p:spPr>
          <a:xfrm>
            <a:off x="6580228" y="6275055"/>
            <a:ext cx="5725720" cy="369332"/>
          </a:xfrm>
          <a:prstGeom prst="rect">
            <a:avLst/>
          </a:prstGeom>
          <a:noFill/>
          <a:ln>
            <a:noFill/>
          </a:ln>
        </p:spPr>
        <p:txBody>
          <a:bodyPr wrap="square" rtlCol="0">
            <a:spAutoFit/>
          </a:bodyPr>
          <a:lstStyle/>
          <a:p>
            <a:r>
              <a:rPr lang="fr-FR" sz="1800" b="1" i="1" baseline="0" dirty="0">
                <a:solidFill>
                  <a:schemeClr val="accent4">
                    <a:lumMod val="75000"/>
                  </a:schemeClr>
                </a:solidFill>
                <a:latin typeface="Calibri" panose="020F0502020204030204" pitchFamily="34" charset="0"/>
              </a:rPr>
              <a:t>Jean-Luc Gnocchi – CPD sciences et numérique éducatif</a:t>
            </a:r>
          </a:p>
        </p:txBody>
      </p:sp>
      <p:sp>
        <p:nvSpPr>
          <p:cNvPr id="18" name="ZoneTexte 17"/>
          <p:cNvSpPr txBox="1"/>
          <p:nvPr/>
        </p:nvSpPr>
        <p:spPr>
          <a:xfrm>
            <a:off x="252000" y="1042363"/>
            <a:ext cx="10073052" cy="1446550"/>
          </a:xfrm>
          <a:prstGeom prst="rect">
            <a:avLst/>
          </a:prstGeom>
          <a:noFill/>
        </p:spPr>
        <p:txBody>
          <a:bodyPr wrap="square" rtlCol="0">
            <a:spAutoFit/>
          </a:bodyPr>
          <a:lstStyle/>
          <a:p>
            <a:r>
              <a:rPr lang="fr-FR" sz="4400" baseline="0" dirty="0">
                <a:solidFill>
                  <a:schemeClr val="accent4">
                    <a:lumMod val="60000"/>
                    <a:lumOff val="40000"/>
                  </a:schemeClr>
                </a:solidFill>
              </a:rPr>
              <a:t>pédagogie</a:t>
            </a:r>
          </a:p>
          <a:p>
            <a:r>
              <a:rPr lang="fr-FR" sz="4400" baseline="0" dirty="0">
                <a:solidFill>
                  <a:schemeClr val="accent4">
                    <a:lumMod val="60000"/>
                    <a:lumOff val="40000"/>
                  </a:schemeClr>
                </a:solidFill>
              </a:rPr>
              <a:t>usages numériques</a:t>
            </a:r>
          </a:p>
        </p:txBody>
      </p:sp>
      <p:sp>
        <p:nvSpPr>
          <p:cNvPr id="19" name="ZoneTexte 18"/>
          <p:cNvSpPr txBox="1"/>
          <p:nvPr/>
        </p:nvSpPr>
        <p:spPr>
          <a:xfrm>
            <a:off x="251999" y="3390605"/>
            <a:ext cx="5208952" cy="1446550"/>
          </a:xfrm>
          <a:prstGeom prst="rect">
            <a:avLst/>
          </a:prstGeom>
          <a:noFill/>
        </p:spPr>
        <p:txBody>
          <a:bodyPr wrap="square" rtlCol="0">
            <a:spAutoFit/>
          </a:bodyPr>
          <a:lstStyle/>
          <a:p>
            <a:r>
              <a:rPr lang="fr-FR" sz="4400" baseline="0" dirty="0">
                <a:solidFill>
                  <a:schemeClr val="accent4">
                    <a:lumMod val="60000"/>
                    <a:lumOff val="40000"/>
                  </a:schemeClr>
                </a:solidFill>
              </a:rPr>
              <a:t>site</a:t>
            </a:r>
          </a:p>
          <a:p>
            <a:r>
              <a:rPr lang="fr-FR" sz="4400" baseline="0" dirty="0">
                <a:solidFill>
                  <a:schemeClr val="accent4">
                    <a:lumMod val="60000"/>
                    <a:lumOff val="40000"/>
                  </a:schemeClr>
                </a:solidFill>
              </a:rPr>
              <a:t>m@gistère</a:t>
            </a:r>
          </a:p>
        </p:txBody>
      </p:sp>
      <p:sp>
        <p:nvSpPr>
          <p:cNvPr id="10" name="Espace réservé du contenu 9"/>
          <p:cNvSpPr>
            <a:spLocks noGrp="1"/>
          </p:cNvSpPr>
          <p:nvPr>
            <p:ph sz="quarter" idx="10" hasCustomPrompt="1"/>
          </p:nvPr>
        </p:nvSpPr>
        <p:spPr>
          <a:xfrm>
            <a:off x="9812338" y="251386"/>
            <a:ext cx="2091341" cy="494455"/>
          </a:xfrm>
        </p:spPr>
        <p:txBody>
          <a:bodyPr>
            <a:normAutofit/>
          </a:bodyPr>
          <a:lstStyle>
            <a:lvl1pPr marL="0" indent="0" algn="r">
              <a:buNone/>
              <a:defRPr sz="2400" baseline="0">
                <a:solidFill>
                  <a:schemeClr val="accent4">
                    <a:lumMod val="75000"/>
                  </a:schemeClr>
                </a:solidFill>
                <a:latin typeface="Calibri" panose="020F0502020204030204" pitchFamily="34" charset="0"/>
              </a:defRPr>
            </a:lvl1pPr>
          </a:lstStyle>
          <a:p>
            <a:pPr lvl="0"/>
            <a:r>
              <a:rPr lang="fr-FR" dirty="0"/>
              <a:t>écrire la date</a:t>
            </a:r>
          </a:p>
        </p:txBody>
      </p:sp>
    </p:spTree>
    <p:extLst>
      <p:ext uri="{BB962C8B-B14F-4D97-AF65-F5344CB8AC3E}">
        <p14:creationId xmlns:p14="http://schemas.microsoft.com/office/powerpoint/2010/main" val="2318704862"/>
      </p:ext>
    </p:extLst>
  </p:cSld>
  <p:clrMapOvr>
    <a:masterClrMapping/>
  </p:clrMapOvr>
  <p:hf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609600" y="6356351"/>
            <a:ext cx="2844800" cy="365125"/>
          </a:xfrm>
          <a:prstGeom prst="rect">
            <a:avLst/>
          </a:prstGeom>
        </p:spPr>
        <p:txBody>
          <a:bodyPr/>
          <a:lstStyle/>
          <a:p>
            <a:fld id="{FE479393-1117-465C-BA20-DD9748A52529}" type="datetimeFigureOut">
              <a:rPr lang="fr-FR" smtClean="0"/>
              <a:t>24/01/2017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3576967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609600" y="6356351"/>
            <a:ext cx="2844800" cy="365125"/>
          </a:xfrm>
          <a:prstGeom prst="rect">
            <a:avLst/>
          </a:prstGeom>
        </p:spPr>
        <p:txBody>
          <a:bodyPr/>
          <a:lstStyle/>
          <a:p>
            <a:fld id="{FE479393-1117-465C-BA20-DD9748A52529}" type="datetimeFigureOut">
              <a:rPr lang="fr-FR" smtClean="0"/>
              <a:t>24/01/2017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2190261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numéro de diapositive 5"/>
          <p:cNvSpPr>
            <a:spLocks noGrp="1"/>
          </p:cNvSpPr>
          <p:nvPr>
            <p:ph type="sldNum" sz="quarter" idx="12"/>
          </p:nvPr>
        </p:nvSpPr>
        <p:spPr>
          <a:xfrm>
            <a:off x="11040000" y="6300000"/>
            <a:ext cx="720000" cy="360000"/>
          </a:xfrm>
        </p:spPr>
        <p:txBody>
          <a:bodyPr/>
          <a:lstStyle/>
          <a:p>
            <a:fld id="{D05D586F-B673-48F9-B7B5-348F8AF6178A}" type="slidenum">
              <a:rPr lang="fr-FR" smtClean="0"/>
              <a:t>‹N°›</a:t>
            </a:fld>
            <a:endParaRPr lang="fr-FR"/>
          </a:p>
        </p:txBody>
      </p:sp>
      <p:sp>
        <p:nvSpPr>
          <p:cNvPr id="4" name="Espace réservé du pied de page 3"/>
          <p:cNvSpPr>
            <a:spLocks noGrp="1"/>
          </p:cNvSpPr>
          <p:nvPr>
            <p:ph type="ftr" sz="quarter" idx="13"/>
          </p:nvPr>
        </p:nvSpPr>
        <p:spPr>
          <a:xfrm>
            <a:off x="1920000" y="6300000"/>
            <a:ext cx="6480000" cy="360000"/>
          </a:xfrm>
        </p:spPr>
        <p:txBody>
          <a:bodyPr/>
          <a:lstStyle/>
          <a:p>
            <a:endParaRPr lang="fr-FR"/>
          </a:p>
        </p:txBody>
      </p:sp>
    </p:spTree>
    <p:extLst>
      <p:ext uri="{BB962C8B-B14F-4D97-AF65-F5344CB8AC3E}">
        <p14:creationId xmlns:p14="http://schemas.microsoft.com/office/powerpoint/2010/main" val="276953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5" name="Espace réservé du pied de page 4"/>
          <p:cNvSpPr>
            <a:spLocks noGrp="1"/>
          </p:cNvSpPr>
          <p:nvPr>
            <p:ph type="ftr" sz="quarter" idx="11"/>
          </p:nvPr>
        </p:nvSpPr>
        <p:spPr>
          <a:xfrm>
            <a:off x="1920000" y="6300000"/>
            <a:ext cx="6720000" cy="360000"/>
          </a:xfrm>
        </p:spPr>
        <p:txBody>
          <a:bodyPr/>
          <a:lstStyle/>
          <a:p>
            <a:endParaRPr lang="fr-FR"/>
          </a:p>
        </p:txBody>
      </p:sp>
      <p:sp>
        <p:nvSpPr>
          <p:cNvPr id="6" name="Espace réservé du numéro de diapositive 5"/>
          <p:cNvSpPr>
            <a:spLocks noGrp="1"/>
          </p:cNvSpPr>
          <p:nvPr>
            <p:ph type="sldNum" sz="quarter" idx="12"/>
          </p:nvPr>
        </p:nvSpPr>
        <p:spPr>
          <a:xfrm>
            <a:off x="11040000" y="6300000"/>
            <a:ext cx="720000" cy="360000"/>
          </a:xfrm>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2684884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1968018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1932615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1458487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609600" y="6356351"/>
            <a:ext cx="2844800" cy="365125"/>
          </a:xfrm>
          <a:prstGeom prst="rect">
            <a:avLst/>
          </a:prstGeom>
        </p:spPr>
        <p:txBody>
          <a:bodyPr/>
          <a:lstStyle/>
          <a:p>
            <a:fld id="{FE479393-1117-465C-BA20-DD9748A52529}" type="datetimeFigureOut">
              <a:rPr lang="fr-FR" smtClean="0"/>
              <a:t>24/01/2017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2342328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a:xfrm>
            <a:off x="609600" y="6356351"/>
            <a:ext cx="2844800" cy="365125"/>
          </a:xfrm>
          <a:prstGeom prst="rect">
            <a:avLst/>
          </a:prstGeom>
        </p:spPr>
        <p:txBody>
          <a:bodyPr/>
          <a:lstStyle/>
          <a:p>
            <a:fld id="{FE479393-1117-465C-BA20-DD9748A52529}" type="datetimeFigureOut">
              <a:rPr lang="fr-FR" smtClean="0"/>
              <a:t>24/01/2017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3737051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a:xfrm>
            <a:off x="609600" y="6356351"/>
            <a:ext cx="2844800" cy="365125"/>
          </a:xfrm>
          <a:prstGeom prst="rect">
            <a:avLst/>
          </a:prstGeom>
        </p:spPr>
        <p:txBody>
          <a:bodyPr/>
          <a:lstStyle/>
          <a:p>
            <a:fld id="{FE479393-1117-465C-BA20-DD9748A52529}" type="datetimeFigureOut">
              <a:rPr lang="fr-FR" smtClean="0"/>
              <a:t>24/01/2017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2748464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3"/>
          </p:nvPr>
        </p:nvSpPr>
        <p:spPr>
          <a:xfrm>
            <a:off x="1920000" y="6300000"/>
            <a:ext cx="6840000" cy="3600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pic>
        <p:nvPicPr>
          <p:cNvPr id="7" name="Image 6"/>
          <p:cNvPicPr>
            <a:picLocks/>
          </p:cNvPicPr>
          <p:nvPr/>
        </p:nvPicPr>
        <p:blipFill>
          <a:blip r:embed="rId13">
            <a:extLst>
              <a:ext uri="{28A0092B-C50C-407E-A947-70E740481C1C}">
                <a14:useLocalDpi xmlns:a14="http://schemas.microsoft.com/office/drawing/2010/main" val="0"/>
              </a:ext>
            </a:extLst>
          </a:blip>
          <a:stretch>
            <a:fillRect/>
          </a:stretch>
        </p:blipFill>
        <p:spPr>
          <a:xfrm>
            <a:off x="0" y="0"/>
            <a:ext cx="12192000" cy="900000"/>
          </a:xfrm>
          <a:prstGeom prst="rect">
            <a:avLst/>
          </a:prstGeom>
        </p:spPr>
      </p:pic>
      <p:pic>
        <p:nvPicPr>
          <p:cNvPr id="9" name="Image 8"/>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738224" y="4949370"/>
            <a:ext cx="5453776" cy="1908629"/>
          </a:xfrm>
          <a:prstGeom prst="rect">
            <a:avLst/>
          </a:prstGeom>
        </p:spPr>
      </p:pic>
      <p:sp>
        <p:nvSpPr>
          <p:cNvPr id="2" name="Espace réservé du titre 1"/>
          <p:cNvSpPr>
            <a:spLocks noGrp="1"/>
          </p:cNvSpPr>
          <p:nvPr>
            <p:ph type="title"/>
          </p:nvPr>
        </p:nvSpPr>
        <p:spPr>
          <a:xfrm>
            <a:off x="609600" y="0"/>
            <a:ext cx="10972800" cy="900000"/>
          </a:xfrm>
          <a:prstGeom prst="rect">
            <a:avLst/>
          </a:prstGeom>
        </p:spPr>
        <p:txBody>
          <a:bodyPr vert="horz" lIns="91440" tIns="45720" rIns="91440" bIns="45720" rtlCol="0" anchor="ctr">
            <a:normAutofit/>
          </a:bodyPr>
          <a:lstStyle/>
          <a:p>
            <a:r>
              <a:rPr lang="fr-FR" dirty="0"/>
              <a:t>Modifiez le style du titre</a:t>
            </a:r>
          </a:p>
        </p:txBody>
      </p:sp>
      <p:pic>
        <p:nvPicPr>
          <p:cNvPr id="8" name="Image 7"/>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473641" y="6126334"/>
            <a:ext cx="836759" cy="628794"/>
          </a:xfrm>
          <a:prstGeom prst="rect">
            <a:avLst/>
          </a:prstGeom>
        </p:spPr>
      </p:pic>
      <p:sp>
        <p:nvSpPr>
          <p:cNvPr id="6" name="Espace réservé du numéro de diapositive 5"/>
          <p:cNvSpPr>
            <a:spLocks noGrp="1"/>
          </p:cNvSpPr>
          <p:nvPr>
            <p:ph type="sldNum" sz="quarter" idx="4"/>
          </p:nvPr>
        </p:nvSpPr>
        <p:spPr>
          <a:xfrm>
            <a:off x="11040000" y="6300000"/>
            <a:ext cx="720000" cy="360000"/>
          </a:xfrm>
          <a:prstGeom prst="rect">
            <a:avLst/>
          </a:prstGeom>
        </p:spPr>
        <p:txBody>
          <a:bodyPr vert="horz" lIns="91440" tIns="45720" rIns="91440" bIns="45720" rtlCol="0" anchor="ctr"/>
          <a:lstStyle>
            <a:lvl1pPr algn="r">
              <a:defRPr sz="1200" b="1" i="0" baseline="0">
                <a:solidFill>
                  <a:schemeClr val="accent4">
                    <a:lumMod val="75000"/>
                  </a:schemeClr>
                </a:solidFill>
              </a:defRPr>
            </a:lvl1pPr>
          </a:lstStyle>
          <a:p>
            <a:fld id="{D05D586F-B673-48F9-B7B5-348F8AF6178A}" type="slidenum">
              <a:rPr lang="fr-FR" smtClean="0"/>
              <a:t>‹N°›</a:t>
            </a:fld>
            <a:endParaRPr lang="fr-FR"/>
          </a:p>
        </p:txBody>
      </p:sp>
    </p:spTree>
    <p:extLst>
      <p:ext uri="{BB962C8B-B14F-4D97-AF65-F5344CB8AC3E}">
        <p14:creationId xmlns:p14="http://schemas.microsoft.com/office/powerpoint/2010/main" val="12320909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a:t>livret </a:t>
            </a:r>
            <a:r>
              <a:rPr lang="fr-FR" dirty="0"/>
              <a:t>scolaire unique</a:t>
            </a:r>
          </a:p>
        </p:txBody>
      </p:sp>
      <p:sp>
        <p:nvSpPr>
          <p:cNvPr id="3" name="Sous-titre 2"/>
          <p:cNvSpPr>
            <a:spLocks noGrp="1"/>
          </p:cNvSpPr>
          <p:nvPr>
            <p:ph type="subTitle" idx="1"/>
          </p:nvPr>
        </p:nvSpPr>
        <p:spPr/>
        <p:txBody>
          <a:bodyPr/>
          <a:lstStyle/>
          <a:p>
            <a:r>
              <a:rPr lang="fr-FR" dirty="0"/>
              <a:t>Questions &lt;-&gt; Réponses</a:t>
            </a:r>
          </a:p>
        </p:txBody>
      </p:sp>
      <p:sp>
        <p:nvSpPr>
          <p:cNvPr id="4" name="Espace réservé du contenu 3"/>
          <p:cNvSpPr>
            <a:spLocks noGrp="1"/>
          </p:cNvSpPr>
          <p:nvPr>
            <p:ph sz="quarter" idx="10"/>
          </p:nvPr>
        </p:nvSpPr>
        <p:spPr/>
        <p:txBody>
          <a:bodyPr/>
          <a:lstStyle/>
          <a:p>
            <a:r>
              <a:rPr lang="fr-FR" dirty="0"/>
              <a:t>13-12-2016</a:t>
            </a:r>
          </a:p>
        </p:txBody>
      </p:sp>
    </p:spTree>
    <p:extLst>
      <p:ext uri="{BB962C8B-B14F-4D97-AF65-F5344CB8AC3E}">
        <p14:creationId xmlns:p14="http://schemas.microsoft.com/office/powerpoint/2010/main" val="1336103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chemeClr val="bg1"/>
                </a:solidFill>
              </a:rPr>
              <a:t>Vais-je devoir compléter tous les détails ?</a:t>
            </a:r>
          </a:p>
        </p:txBody>
      </p:sp>
    </p:spTree>
    <p:extLst>
      <p:ext uri="{BB962C8B-B14F-4D97-AF65-F5344CB8AC3E}">
        <p14:creationId xmlns:p14="http://schemas.microsoft.com/office/powerpoint/2010/main" val="4288819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chemeClr val="bg1"/>
                </a:solidFill>
              </a:rPr>
              <a:t>Qu’est-ce que le LSU ?</a:t>
            </a:r>
          </a:p>
        </p:txBody>
      </p:sp>
    </p:spTree>
    <p:extLst>
      <p:ext uri="{BB962C8B-B14F-4D97-AF65-F5344CB8AC3E}">
        <p14:creationId xmlns:p14="http://schemas.microsoft.com/office/powerpoint/2010/main" val="1050507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chemeClr val="bg1"/>
                </a:solidFill>
              </a:rPr>
              <a:t>Quand doit-on renseigner les bilans périodiques ?</a:t>
            </a:r>
          </a:p>
        </p:txBody>
      </p:sp>
    </p:spTree>
    <p:extLst>
      <p:ext uri="{BB962C8B-B14F-4D97-AF65-F5344CB8AC3E}">
        <p14:creationId xmlns:p14="http://schemas.microsoft.com/office/powerpoint/2010/main" val="1003314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599" y="0"/>
            <a:ext cx="11457709" cy="900000"/>
          </a:xfrm>
        </p:spPr>
        <p:txBody>
          <a:bodyPr>
            <a:normAutofit fontScale="90000"/>
          </a:bodyPr>
          <a:lstStyle/>
          <a:p>
            <a:r>
              <a:rPr lang="fr-FR" dirty="0">
                <a:solidFill>
                  <a:schemeClr val="bg1"/>
                </a:solidFill>
              </a:rPr>
              <a:t>Qu’est ce qui doit figurer dans les bilans périodiques ?</a:t>
            </a:r>
          </a:p>
        </p:txBody>
      </p:sp>
    </p:spTree>
    <p:extLst>
      <p:ext uri="{BB962C8B-B14F-4D97-AF65-F5344CB8AC3E}">
        <p14:creationId xmlns:p14="http://schemas.microsoft.com/office/powerpoint/2010/main" val="121196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599" y="0"/>
            <a:ext cx="11457709" cy="900000"/>
          </a:xfrm>
        </p:spPr>
        <p:txBody>
          <a:bodyPr>
            <a:normAutofit fontScale="90000"/>
          </a:bodyPr>
          <a:lstStyle/>
          <a:p>
            <a:r>
              <a:rPr lang="fr-FR" dirty="0">
                <a:solidFill>
                  <a:schemeClr val="bg1"/>
                </a:solidFill>
              </a:rPr>
              <a:t>Qu’est ce qui doit figurer dans les bilans périodiques ?</a:t>
            </a:r>
          </a:p>
        </p:txBody>
      </p:sp>
    </p:spTree>
    <p:extLst>
      <p:ext uri="{BB962C8B-B14F-4D97-AF65-F5344CB8AC3E}">
        <p14:creationId xmlns:p14="http://schemas.microsoft.com/office/powerpoint/2010/main" val="3483189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chemeClr val="bg1"/>
                </a:solidFill>
              </a:rPr>
              <a:t>Quoi dans les bilans de fin de cycle ?</a:t>
            </a:r>
          </a:p>
        </p:txBody>
      </p:sp>
    </p:spTree>
    <p:extLst>
      <p:ext uri="{BB962C8B-B14F-4D97-AF65-F5344CB8AC3E}">
        <p14:creationId xmlns:p14="http://schemas.microsoft.com/office/powerpoint/2010/main" val="3048308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chemeClr val="bg1"/>
                </a:solidFill>
              </a:rPr>
              <a:t>Quand doit-on compléter les bilans de fin de cycle ?</a:t>
            </a:r>
          </a:p>
        </p:txBody>
      </p:sp>
    </p:spTree>
    <p:extLst>
      <p:ext uri="{BB962C8B-B14F-4D97-AF65-F5344CB8AC3E}">
        <p14:creationId xmlns:p14="http://schemas.microsoft.com/office/powerpoint/2010/main" val="2459492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0"/>
            <a:ext cx="11366090" cy="900000"/>
          </a:xfrm>
        </p:spPr>
        <p:txBody>
          <a:bodyPr>
            <a:normAutofit fontScale="90000"/>
          </a:bodyPr>
          <a:lstStyle/>
          <a:p>
            <a:r>
              <a:rPr lang="fr-FR" dirty="0">
                <a:solidFill>
                  <a:schemeClr val="bg1"/>
                </a:solidFill>
              </a:rPr>
              <a:t>Combien de temps ces éléments sont-ils conservés ?</a:t>
            </a:r>
          </a:p>
        </p:txBody>
      </p:sp>
    </p:spTree>
    <p:extLst>
      <p:ext uri="{BB962C8B-B14F-4D97-AF65-F5344CB8AC3E}">
        <p14:creationId xmlns:p14="http://schemas.microsoft.com/office/powerpoint/2010/main" val="2465689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chemeClr val="bg1"/>
                </a:solidFill>
              </a:rPr>
              <a:t>Puis-je continuer à utiliser mon logiciel habituel ?</a:t>
            </a:r>
          </a:p>
        </p:txBody>
      </p:sp>
    </p:spTree>
    <p:extLst>
      <p:ext uri="{BB962C8B-B14F-4D97-AF65-F5344CB8AC3E}">
        <p14:creationId xmlns:p14="http://schemas.microsoft.com/office/powerpoint/2010/main" val="1520041593"/>
      </p:ext>
    </p:extLst>
  </p:cSld>
  <p:clrMapOvr>
    <a:masterClrMapping/>
  </p:clrMapOvr>
</p:sld>
</file>

<file path=ppt/theme/theme1.xml><?xml version="1.0" encoding="utf-8"?>
<a:theme xmlns:a="http://schemas.openxmlformats.org/drawingml/2006/main" name="Thème_CPD-T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ème_CPD-TICE" id="{B1DCDDD7-A627-4875-8F97-F2D6E8765D23}" vid="{0A51BE64-704F-4AC2-B72D-8CCE3AEBE12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Thème_CPD-TICE</Template>
  <TotalTime>26</TotalTime>
  <Words>379</Words>
  <Application>Microsoft Office PowerPoint</Application>
  <PresentationFormat>Grand écran</PresentationFormat>
  <Paragraphs>30</Paragraphs>
  <Slides>10</Slides>
  <Notes>3</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10</vt:i4>
      </vt:variant>
    </vt:vector>
  </HeadingPairs>
  <TitlesOfParts>
    <vt:vector size="13" baseType="lpstr">
      <vt:lpstr>Arial</vt:lpstr>
      <vt:lpstr>Calibri</vt:lpstr>
      <vt:lpstr>Thème_CPD-TICE</vt:lpstr>
      <vt:lpstr>livret scolaire unique</vt:lpstr>
      <vt:lpstr>Qu’est-ce que le LSU ?</vt:lpstr>
      <vt:lpstr>Quand doit-on renseigner les bilans périodiques ?</vt:lpstr>
      <vt:lpstr>Qu’est ce qui doit figurer dans les bilans périodiques ?</vt:lpstr>
      <vt:lpstr>Qu’est ce qui doit figurer dans les bilans périodiques ?</vt:lpstr>
      <vt:lpstr>Quoi dans les bilans de fin de cycle ?</vt:lpstr>
      <vt:lpstr>Quand doit-on compléter les bilans de fin de cycle ?</vt:lpstr>
      <vt:lpstr>Combien de temps ces éléments sont-ils conservés ?</vt:lpstr>
      <vt:lpstr>Puis-je continuer à utiliser mon logiciel habituel ?</vt:lpstr>
      <vt:lpstr>Vais-je devoir compléter tous les détails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Jean-Luc Gnocchi</dc:creator>
  <cp:lastModifiedBy>mpepin</cp:lastModifiedBy>
  <cp:revision>5</cp:revision>
  <dcterms:created xsi:type="dcterms:W3CDTF">2016-12-13T14:56:18Z</dcterms:created>
  <dcterms:modified xsi:type="dcterms:W3CDTF">2017-01-24T09:40:45Z</dcterms:modified>
</cp:coreProperties>
</file>