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82" r:id="rId16"/>
    <p:sldId id="281" r:id="rId17"/>
    <p:sldId id="289" r:id="rId18"/>
    <p:sldId id="283" r:id="rId19"/>
    <p:sldId id="284" r:id="rId20"/>
    <p:sldId id="285" r:id="rId21"/>
    <p:sldId id="280" r:id="rId22"/>
    <p:sldId id="286" r:id="rId23"/>
    <p:sldId id="288" r:id="rId24"/>
    <p:sldId id="271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16/05/11/chem-zapomnilsia-neodnoznachnyj-istorik-vasilij-tatishchev.html" TargetMode="External"/><Relationship Id="rId2" Type="http://schemas.openxmlformats.org/officeDocument/2006/relationships/hyperlink" Target="https://zen.yandex.ru/media/rubez/liudi-rossii-vasilii-tatiscev-spodvijnik-petra-i-i-otec-urala-napisal-istoriiu-rossii-5dc83167ee79f72ab47f83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rmaday.ru/biography/vasilii-tatishev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tromap.ru/gallery/albums/userpics/10055/FF74bc_14174518_mediu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8520" y="0"/>
            <a:ext cx="9252520" cy="8430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622664" cy="14721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В. Н. Татищев: историк и основатель Перми</a:t>
            </a:r>
            <a:br>
              <a:rPr lang="ru-RU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2000" b="1" dirty="0" smtClean="0"/>
              <a:t>Виртуальная выставка к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335</a:t>
            </a:r>
            <a:r>
              <a:rPr lang="ru-RU" sz="2000" b="1" dirty="0" smtClean="0"/>
              <a:t>-летию со дня его рождения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206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Пермская краевая детская библиотека им. Л. И. Кузьмина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416824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В 1737 году </a:t>
            </a:r>
            <a:r>
              <a:rPr lang="ru-RU" dirty="0" smtClean="0"/>
              <a:t>В. Н. Татищев  </a:t>
            </a:r>
            <a:r>
              <a:rPr lang="ru-RU" dirty="0" smtClean="0"/>
              <a:t>был отправлен в Оренбургскую экспедицию для окончательного усмирения Башкирии и устройства управления башкир.</a:t>
            </a:r>
            <a:endParaRPr lang="ru-RU" dirty="0"/>
          </a:p>
        </p:txBody>
      </p:sp>
      <p:pic>
        <p:nvPicPr>
          <p:cNvPr id="29698" name="Picture 2" descr="https://xn--80aaa5afbdcn5bede.xn--p1ai/wp-content/uploads/2019/10/Gorod-Samara.-Gravyura-po-risunku-Dzhona-Kestlya.-Vtoraya-polovina-1730-h-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8665890" cy="2682960"/>
          </a:xfrm>
          <a:prstGeom prst="rect">
            <a:avLst/>
          </a:prstGeom>
          <a:noFill/>
        </p:spPr>
      </p:pic>
      <p:pic>
        <p:nvPicPr>
          <p:cNvPr id="29700" name="Picture 4" descr="https://ic.pics.livejournal.com/alxxx_61/52504883/110801/110801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734463" cy="2390056"/>
          </a:xfrm>
          <a:prstGeom prst="rect">
            <a:avLst/>
          </a:prstGeom>
          <a:noFill/>
        </p:spPr>
      </p:pic>
      <p:pic>
        <p:nvPicPr>
          <p:cNvPr id="29704" name="Picture 8" descr="https://sun1-94.userapi.com/impg/XphCPQSRSyFR9D59m08vHJZdkUv72WZqkSa60A/ctm50n2DS6c.jpg?size=887x590&amp;quality=96&amp;proxy=1&amp;sign=f7f657f226cee8852041df2d79635ed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348880"/>
            <a:ext cx="3552131" cy="2362748"/>
          </a:xfrm>
          <a:prstGeom prst="rect">
            <a:avLst/>
          </a:prstGeom>
          <a:noFill/>
        </p:spPr>
      </p:pic>
      <p:pic>
        <p:nvPicPr>
          <p:cNvPr id="29702" name="Picture 6" descr="https://sun9-22.userapi.com/impg/dwJECjxpX19Q6vI-d2XE4fE3Azg8P5QdZg4TaQ/y4GHrh7NCLA.jpg?size=230x219&amp;quality=96&amp;proxy=1&amp;sign=b17bad0aa31143a1535fbef436fb3f2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2492896"/>
            <a:ext cx="219075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6632"/>
            <a:ext cx="7920880" cy="2664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В 1739 году вернулся в Петербург. Здесь его ждал новый суд по обвинению в злоупотреблениях. За </a:t>
            </a:r>
            <a:r>
              <a:rPr lang="ru-RU" dirty="0" smtClean="0"/>
              <a:t>этим </a:t>
            </a:r>
            <a:r>
              <a:rPr lang="ru-RU" dirty="0" smtClean="0"/>
              <a:t>процессом стоял Бирон, который на сей раз добился своего — Василия Татищева посадили в Петропавловскую крепость, лишив всех чинов.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s://sun9-66.userapi.com/impg/mKNLHT79YmLsrCNMFeG2Elx3E4GHp4rMvBzm6Q/KbDShPIsQZE.jpg?size=615x759&amp;quality=96&amp;proxy=1&amp;sign=35d0a3a70f1b54ceb1a6266789ca8b6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3096344" cy="3821341"/>
          </a:xfrm>
          <a:prstGeom prst="rect">
            <a:avLst/>
          </a:prstGeom>
          <a:noFill/>
        </p:spPr>
      </p:pic>
      <p:pic>
        <p:nvPicPr>
          <p:cNvPr id="28678" name="Picture 6" descr="https://sun9-22.userapi.com/impg/oRSc-qJzPgbgh0GBFoUiB_Ub-5RSkFyX6twpEw/gPWAr472pPY.jpg?size=275x183&amp;quality=96&amp;proxy=1&amp;sign=c2e9e5c158f8251cce2566644919f26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3456384" cy="2300068"/>
          </a:xfrm>
          <a:prstGeom prst="rect">
            <a:avLst/>
          </a:prstGeom>
          <a:noFill/>
        </p:spPr>
      </p:pic>
      <p:pic>
        <p:nvPicPr>
          <p:cNvPr id="28676" name="Picture 4" descr="https://sun9-6.userapi.com/impg/J92rQYGaHJGVnI6OxbMDv_klFo5M02VNh53ceQ/VH1mHZMhdzw.jpg?size=300x168&amp;quality=96&amp;proxy=1&amp;sign=fb1d7f10468560f37e644299f70aadd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744416" cy="2096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498080" cy="2592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Вскоре Бирон пал, и Татищева освободили. На сей раз он был назначен главой Астраханской губернии, где ему было предписано наводить порядок.</a:t>
            </a:r>
            <a:endParaRPr lang="ru-RU" dirty="0"/>
          </a:p>
        </p:txBody>
      </p:sp>
      <p:pic>
        <p:nvPicPr>
          <p:cNvPr id="27650" name="Picture 2" descr="https://sun9-27.userapi.com/impg/Jp3RCotK-a7MFquoEzTFOzFfcE8RBcQa6c3frA/iY4EcjmeZKE.jpg?size=232x217&amp;quality=96&amp;proxy=1&amp;sign=71c86674b3836e47937a0a1940c1263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2203303" cy="2060848"/>
          </a:xfrm>
          <a:prstGeom prst="rect">
            <a:avLst/>
          </a:prstGeom>
          <a:noFill/>
        </p:spPr>
      </p:pic>
      <p:pic>
        <p:nvPicPr>
          <p:cNvPr id="27654" name="Picture 6" descr="https://sun9-12.userapi.com/impg/CaWMkHc2BE4PeCTXrAokJccuLD2DJdf8yrG2bw/OtHdad5ScAo.jpg?size=600x379&amp;quality=96&amp;proxy=1&amp;sign=7dfbc6c193945ab7b5dc15209cd1821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274840" cy="2700275"/>
          </a:xfrm>
          <a:prstGeom prst="rect">
            <a:avLst/>
          </a:prstGeom>
          <a:noFill/>
        </p:spPr>
      </p:pic>
      <p:pic>
        <p:nvPicPr>
          <p:cNvPr id="27656" name="Picture 8" descr="https://sun9-22.userapi.com/impg/OyZ80vB69kn8ZvMpkRiAxUtGyVd1U779bobFiA/VE0m5K_jLr0.jpg?size=800x400&amp;quality=96&amp;proxy=1&amp;sign=83336a1b418b627ae92d1460fe47368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37112"/>
            <a:ext cx="4379640" cy="218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6632"/>
            <a:ext cx="7498080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В 1745 году Василий Татищев был отправлен в отставку. Он приехал в свою подмосковную деревню Болдино, где все свое время стал посвящать написанию исторического труда.</a:t>
            </a:r>
            <a:endParaRPr lang="ru-RU" dirty="0"/>
          </a:p>
        </p:txBody>
      </p:sp>
      <p:pic>
        <p:nvPicPr>
          <p:cNvPr id="26628" name="Picture 4" descr="https://www.solreg.ru/upload/medialibrary/057/05743aaa2ef8c35787fcc35cce11f39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5976664" cy="2793475"/>
          </a:xfrm>
          <a:prstGeom prst="rect">
            <a:avLst/>
          </a:prstGeom>
          <a:noFill/>
        </p:spPr>
      </p:pic>
      <p:pic>
        <p:nvPicPr>
          <p:cNvPr id="26626" name="Picture 2" descr="http://mospravda.ru/wp-content/uploads/2019/10/IMG_3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680520" cy="321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etromap.ru/gallery/albums/userpics/10055/FF888e_14174516_mediu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531440"/>
            <a:ext cx="9144000" cy="8382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Разделы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503040"/>
          </a:xfrm>
        </p:spPr>
        <p:txBody>
          <a:bodyPr>
            <a:normAutofit/>
          </a:bodyPr>
          <a:lstStyle/>
          <a:p>
            <a:pPr lvl="0" algn="just"/>
            <a:r>
              <a:rPr lang="ru-RU" sz="2000" b="1" dirty="0" smtClean="0"/>
              <a:t>          </a:t>
            </a:r>
            <a:r>
              <a:rPr lang="ru-RU" sz="2000" b="1" dirty="0" err="1" smtClean="0"/>
              <a:t>Аверина</a:t>
            </a:r>
            <a:r>
              <a:rPr lang="en-US" sz="2000" b="1" dirty="0" smtClean="0"/>
              <a:t>,</a:t>
            </a:r>
            <a:r>
              <a:rPr lang="ru-RU" sz="2000" b="1" dirty="0" smtClean="0"/>
              <a:t> Н. </a:t>
            </a:r>
            <a:r>
              <a:rPr lang="ru-RU" sz="2000" b="1" dirty="0" smtClean="0"/>
              <a:t>Ф. </a:t>
            </a:r>
            <a:r>
              <a:rPr lang="ru-RU" sz="2000" b="1" dirty="0" smtClean="0"/>
              <a:t>Места лучше не нашел </a:t>
            </a:r>
            <a:r>
              <a:rPr lang="ru-RU" sz="2400" b="1" dirty="0" smtClean="0"/>
              <a:t>/ </a:t>
            </a:r>
            <a:r>
              <a:rPr lang="ru-RU" sz="2000" b="1" dirty="0" smtClean="0"/>
              <a:t>Н. Ф. Аверина // </a:t>
            </a:r>
            <a:r>
              <a:rPr lang="ru-RU" sz="2000" b="1" dirty="0" smtClean="0"/>
              <a:t>Аверина, Н. Ф. Веселый </a:t>
            </a:r>
            <a:r>
              <a:rPr lang="ru-RU" sz="2000" b="1" dirty="0" smtClean="0"/>
              <a:t>городок </a:t>
            </a:r>
            <a:r>
              <a:rPr lang="ru-RU" sz="2000" b="1" dirty="0" err="1" smtClean="0"/>
              <a:t>Егошиха</a:t>
            </a:r>
            <a:r>
              <a:rPr lang="ru-RU" sz="2000" b="1" dirty="0" smtClean="0"/>
              <a:t> :  краеведческий очерк / Н. Ф. Аверина. – Пермь, 2007. – 232 с. : ил. – (Земля моя русская - Пермь).</a:t>
            </a:r>
            <a:endParaRPr lang="ru-RU" sz="3600" dirty="0"/>
          </a:p>
        </p:txBody>
      </p:sp>
      <p:pic>
        <p:nvPicPr>
          <p:cNvPr id="41986" name="Picture 2" descr="https://sun9-3.userapi.com/impg/im8bcuCSEngpbKJgY4mlfhgEujZ6IBrKiwaoNg/nLvgndMnUqc.jpg?size=1280x960&amp;quality=96&amp;sign=b395d0b0175e328dae7d567007e686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888432" cy="2916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1988840"/>
            <a:ext cx="7138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Достаточно большая часть книги описывает жизнь и деятельность В. Н. Татищева, первооткрывателя во многих областях знаний. В книге его сравнивают с Ломоносовым: та же неуемная страсть к познанию, огромное любопытство и интерес ко всему на свете, непреклонное желание докопаться до истины.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70088" cy="1296144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 </a:t>
            </a:r>
            <a:r>
              <a:rPr lang="ru-RU" sz="2400" b="1" dirty="0" smtClean="0"/>
              <a:t>        Блюмин</a:t>
            </a:r>
            <a:r>
              <a:rPr lang="en-US" sz="2400" b="1" dirty="0" smtClean="0"/>
              <a:t>,</a:t>
            </a:r>
            <a:r>
              <a:rPr lang="ru-RU" sz="2400" b="1" dirty="0" smtClean="0"/>
              <a:t> Г. З.  Юность Татищева : повесть / Г. З. Блюмин ; [художник А. Р. Саркисян]. - Ленинград : </a:t>
            </a:r>
            <a:r>
              <a:rPr lang="ru-RU" sz="2400" b="1" dirty="0" err="1" smtClean="0"/>
              <a:t>Лениздат</a:t>
            </a:r>
            <a:r>
              <a:rPr lang="ru-RU" sz="2400" b="1" dirty="0" smtClean="0"/>
              <a:t>, 1986. - 237  с. : ил.</a:t>
            </a:r>
            <a:r>
              <a:rPr lang="ru-RU" sz="36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https://sun9-52.userapi.com/impg/ILAqwDCzw-JzmW0CC7lRsmdt2oUfLZVQBFk5gQ/ev8jW8mKZjw.jpg?size=200x254&amp;quality=96&amp;proxy=1&amp;sign=1094782bf0490383ed86ab4ab864ed1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3175154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177281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своей повести автор, на основе найденных им документов, рассказывает о периоде юности Василия Никитича Татищева. Автор впервые указывает его место рождения и приводит его родословную. Большое внимание уделено псковским страницам жизни деятеля и его окружения.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71906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err="1" smtClean="0"/>
              <a:t>Гашева</a:t>
            </a:r>
            <a:r>
              <a:rPr lang="en-US" sz="2200" b="1" dirty="0" smtClean="0"/>
              <a:t>,</a:t>
            </a:r>
            <a:r>
              <a:rPr lang="ru-RU" sz="2200" b="1" dirty="0" smtClean="0"/>
              <a:t> К. Б. Татищев – основатель Перми / К. Б. </a:t>
            </a:r>
            <a:r>
              <a:rPr lang="ru-RU" sz="2200" b="1" dirty="0" err="1" smtClean="0"/>
              <a:t>Гашева</a:t>
            </a:r>
            <a:r>
              <a:rPr lang="ru-RU" sz="2200" b="1" dirty="0" smtClean="0"/>
              <a:t> // </a:t>
            </a:r>
            <a:r>
              <a:rPr lang="ru-RU" sz="2200" b="1" dirty="0" err="1" smtClean="0"/>
              <a:t>Гашева</a:t>
            </a:r>
            <a:r>
              <a:rPr lang="en-US" sz="2200" b="1" dirty="0" smtClean="0"/>
              <a:t>,</a:t>
            </a:r>
            <a:r>
              <a:rPr lang="ru-RU" sz="2200" b="1" dirty="0" smtClean="0"/>
              <a:t> К. Б. Пермский край. Самое-самое / К. Б. </a:t>
            </a:r>
            <a:r>
              <a:rPr lang="ru-RU" sz="2200" b="1" dirty="0" err="1" smtClean="0"/>
              <a:t>Гашева</a:t>
            </a:r>
            <a:r>
              <a:rPr lang="ru-RU" sz="2200" b="1" dirty="0" smtClean="0"/>
              <a:t> ; [художник-дизайнер Л. Г. </a:t>
            </a:r>
            <a:r>
              <a:rPr lang="ru-RU" sz="2200" b="1" dirty="0" err="1" smtClean="0"/>
              <a:t>Пенягина</a:t>
            </a:r>
            <a:r>
              <a:rPr lang="ru-RU" sz="2200" b="1" dirty="0" smtClean="0"/>
              <a:t>]. - Пермь, 2018. -  С.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86-89</a:t>
            </a:r>
            <a:r>
              <a:rPr lang="ru-RU" sz="2200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s://sun9-58.userapi.com/impg/MKjzPsaiCLE9p-GQOgdRTgvsqHpIDEXLPPyIGQ/svKoEYWXSBA.jpg?size=400x524&amp;quality=96&amp;proxy=1&amp;sign=d58d1dbfeaaae3d95d10c87cd7bfae2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2736304" cy="35845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700808"/>
            <a:ext cx="2952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Кем же был Василий Никитич Татищев, самый главный из основателей Перми? Чем он занимался во время пребывания на пермской земле?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dirty="0" smtClean="0"/>
              <a:t>         </a:t>
            </a:r>
            <a:r>
              <a:rPr lang="ru-RU" sz="2000" b="1" dirty="0" err="1" smtClean="0"/>
              <a:t>Гордин</a:t>
            </a:r>
            <a:r>
              <a:rPr lang="en-US" sz="2000" b="1" dirty="0" smtClean="0"/>
              <a:t>,</a:t>
            </a:r>
            <a:r>
              <a:rPr lang="ru-RU" sz="2000" b="1" dirty="0" smtClean="0"/>
              <a:t> Я. А.  Хроника одной судьбы : художественно-документальная повесть о В. Н. Татищеве / Я. А. </a:t>
            </a:r>
            <a:r>
              <a:rPr lang="ru-RU" sz="2000" b="1" dirty="0" err="1" smtClean="0"/>
              <a:t>Гордин</a:t>
            </a:r>
            <a:r>
              <a:rPr lang="ru-RU" sz="2000" b="1" dirty="0" smtClean="0"/>
              <a:t>. - Москва : Советская Россия, 1980. - 206 с. : ил. - </a:t>
            </a:r>
            <a:r>
              <a:rPr lang="ru-RU" sz="2000" b="1" dirty="0" err="1" smtClean="0"/>
              <a:t>Библиогр</a:t>
            </a:r>
            <a:r>
              <a:rPr lang="ru-RU" sz="2000" b="1" dirty="0" smtClean="0"/>
              <a:t>.: с. 205-206. </a:t>
            </a:r>
            <a:endParaRPr lang="ru-RU" sz="2000" b="1" dirty="0"/>
          </a:p>
        </p:txBody>
      </p:sp>
      <p:pic>
        <p:nvPicPr>
          <p:cNvPr id="40962" name="Picture 2" descr="https://sun9-28.userapi.com/impg/AZgCwGaD_YYYcjrdaLXgv6K2gLXE-gyLF4MFQQ/MBgWwJjLskU.jpg?size=192x300&amp;quality=96&amp;proxy=1&amp;sign=c790ef13cebf34204dc612a9815caef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2719023" cy="42484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2060848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Повесть о В. Н. Татищеве, сподвижнике Петра I, проделавшем тяжелейший </a:t>
            </a:r>
            <a:r>
              <a:rPr lang="ru-RU" dirty="0" err="1" smtClean="0"/>
              <a:t>Прутский</a:t>
            </a:r>
            <a:r>
              <a:rPr lang="ru-RU" dirty="0" smtClean="0"/>
              <a:t> поход, который регулярно направлялся с дипломатическими поручениями в Европу, изучил инженерное, артиллерийское, горное дело, математику, языки, отдавая предпочтение истории и географии, собрал значительную научную библиотеку. Однако главный научный подвиг  Татищева - создание первой истории России, основанной на собранных и осмысленных им летописях и других материалах.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/>
              <a:t>          Начальник горных заводов Урала В. Н. Татищев // Исторические миниатюры о Земле Пермской / [автор-составитель Е. В. </a:t>
            </a:r>
            <a:r>
              <a:rPr lang="ru-RU" sz="2200" b="1" dirty="0" err="1" smtClean="0"/>
              <a:t>Шабашова</a:t>
            </a:r>
            <a:r>
              <a:rPr lang="ru-RU" sz="2200" b="1" dirty="0" smtClean="0"/>
              <a:t>]. - Пермь, 1998. – С. 204-212.</a:t>
            </a:r>
            <a:endParaRPr lang="ru-RU" dirty="0"/>
          </a:p>
        </p:txBody>
      </p:sp>
      <p:pic>
        <p:nvPicPr>
          <p:cNvPr id="44034" name="Picture 2" descr="Книга &quot;Исторические миниатюры о Земле Пермской&quot; – купить книгу с быстрой  доставкой в интернет-магазине O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2229382" cy="3365104"/>
          </a:xfrm>
          <a:prstGeom prst="rect">
            <a:avLst/>
          </a:prstGeom>
          <a:noFill/>
        </p:spPr>
      </p:pic>
      <p:sp>
        <p:nvSpPr>
          <p:cNvPr id="44036" name="AutoShape 4" descr="Исторические миниатюры о Земле Пермской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Исторические миниатюры о Земле Пермской #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31640" y="2204864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Миниатюра о крупном общественном и государственном  деятеле, образованном человеке, известном ученом и настоящем патриоте – В. Н. Татищеве.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572000" cy="6237312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Выставка посвящена 335-летию со дня рождения Василия Никитича Татищева – основателю города Перми и Мотовилихинского медеплавильного завода.</a:t>
            </a:r>
            <a:br>
              <a:rPr lang="ru-RU" sz="2700" b="1" dirty="0" smtClean="0"/>
            </a:br>
            <a:r>
              <a:rPr lang="ru-RU" sz="2700" b="1" dirty="0" smtClean="0"/>
              <a:t>Предназначена она детям среднего и старшего школьного возраста. </a:t>
            </a:r>
            <a:br>
              <a:rPr lang="ru-RU" sz="2700" b="1" dirty="0" smtClean="0"/>
            </a:br>
            <a:r>
              <a:rPr lang="ru-RU" sz="2700" b="1" dirty="0" smtClean="0"/>
              <a:t>Выставка состоит </a:t>
            </a:r>
            <a:r>
              <a:rPr lang="ru-RU" sz="2700" b="1" dirty="0" smtClean="0"/>
              <a:t>из 3-х </a:t>
            </a:r>
            <a:r>
              <a:rPr lang="ru-RU" sz="2700" b="1" dirty="0" smtClean="0"/>
              <a:t>разделов, переходить на которые можно при помощи гиперссылок.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6525344"/>
            <a:ext cx="749808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sun9-28.userapi.com/impg/lAuWUO4nDs2Lrc0Yc9yMGhl7cUumPgqIFaHu0Q/TH33ukH0afY.jpg?size=600x741&amp;quality=96&amp;proxy=1&amp;sign=fd6e3b5d2496564806dbe64123e085f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96481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575048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       </a:t>
            </a:r>
            <a:r>
              <a:rPr lang="ru-RU" sz="1800" b="1" dirty="0" err="1" smtClean="0"/>
              <a:t>Капцугович</a:t>
            </a:r>
            <a:r>
              <a:rPr lang="en-US" sz="1800" b="1" dirty="0" smtClean="0"/>
              <a:t>,</a:t>
            </a:r>
            <a:r>
              <a:rPr lang="ru-RU" sz="1800" b="1" dirty="0" smtClean="0"/>
              <a:t> И. С. Медь и железо / И. С. </a:t>
            </a:r>
            <a:r>
              <a:rPr lang="ru-RU" sz="1800" b="1" dirty="0" err="1" smtClean="0"/>
              <a:t>Капцугович</a:t>
            </a:r>
            <a:r>
              <a:rPr lang="ru-RU" sz="1800" b="1" dirty="0" smtClean="0"/>
              <a:t> // </a:t>
            </a:r>
            <a:r>
              <a:rPr lang="ru-RU" sz="1800" b="1" dirty="0" err="1" smtClean="0"/>
              <a:t>Капцугович</a:t>
            </a:r>
            <a:r>
              <a:rPr lang="en-US" sz="1800" b="1" dirty="0" smtClean="0"/>
              <a:t>,</a:t>
            </a:r>
            <a:r>
              <a:rPr lang="ru-RU" sz="1800" b="1" dirty="0" smtClean="0"/>
              <a:t> И. С. Книга для чтения по истории </a:t>
            </a:r>
            <a:r>
              <a:rPr lang="ru-RU" sz="1800" b="1" dirty="0" err="1" smtClean="0"/>
              <a:t>Прикамья</a:t>
            </a:r>
            <a:r>
              <a:rPr lang="ru-RU" sz="1800" b="1" dirty="0" smtClean="0"/>
              <a:t> : (с древнейших времен до конца XIX в.) : для 7 -8 </a:t>
            </a:r>
            <a:r>
              <a:rPr lang="ru-RU" sz="1800" b="1" dirty="0" err="1" smtClean="0"/>
              <a:t>кл</a:t>
            </a:r>
            <a:r>
              <a:rPr lang="ru-RU" sz="1800" b="1" dirty="0" smtClean="0"/>
              <a:t>. ср. школы / И. С. </a:t>
            </a:r>
            <a:r>
              <a:rPr lang="ru-RU" sz="1800" b="1" dirty="0" err="1" smtClean="0"/>
              <a:t>Капцугович</a:t>
            </a:r>
            <a:r>
              <a:rPr lang="ru-RU" sz="1800" b="1" dirty="0" smtClean="0"/>
              <a:t> ; [художник Ковалев С. Р.]. - Пермь, 1984. – С. 40-47. </a:t>
            </a:r>
            <a:endParaRPr lang="ru-RU" sz="3600" dirty="0"/>
          </a:p>
        </p:txBody>
      </p:sp>
      <p:pic>
        <p:nvPicPr>
          <p:cNvPr id="43010" name="Picture 2" descr="https://sun9-36.userapi.com/impg/Zz09SlOlS1FXpDugg2U3wtrjg_7y867XmTzuew/kUle-KuGCpY.jpg?size=736x1080&amp;quality=96&amp;sign=523f31ad3336136ea72619953ad17c1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04339"/>
            <a:ext cx="2232248" cy="3275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9888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История налаживания медного дела на Урале и участие в этом В. Н. Татищева.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90080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>           Кузьмин</a:t>
            </a:r>
            <a:r>
              <a:rPr lang="en-US" sz="2000" b="1" dirty="0" smtClean="0"/>
              <a:t>,</a:t>
            </a:r>
            <a:r>
              <a:rPr lang="ru-RU" sz="2000" b="1" dirty="0" smtClean="0"/>
              <a:t> А. Г. Татищев / А. Г. Кузьмин - 2-е изд., доп. - Москва : Молодая гвардия, 1987. - 366, [2] с. : [16] л. ил. - (Жизнь замечательных людей : серия биографий ; </a:t>
            </a:r>
            <a:r>
              <a:rPr lang="ru-RU" sz="2000" b="1" dirty="0" err="1" smtClean="0"/>
              <a:t>вып</a:t>
            </a:r>
            <a:r>
              <a:rPr lang="ru-RU" sz="2000" b="1" dirty="0" smtClean="0"/>
              <a:t>. 4 (620)). - </a:t>
            </a:r>
            <a:r>
              <a:rPr lang="ru-RU" sz="2000" b="1" dirty="0" err="1" smtClean="0"/>
              <a:t>Библиогр</a:t>
            </a:r>
            <a:r>
              <a:rPr lang="ru-RU" sz="2000" b="1" dirty="0" smtClean="0"/>
              <a:t>.: с. 364-367. </a:t>
            </a:r>
            <a:endParaRPr lang="ru-RU" sz="4000" dirty="0"/>
          </a:p>
        </p:txBody>
      </p:sp>
      <p:pic>
        <p:nvPicPr>
          <p:cNvPr id="2050" name="Picture 2" descr="https://sun9-72.userapi.com/impg/GhMqB4jrJhYvDvmRnONImWWlaKfNQ2Z4DchKpA/d0pwAzUGBoY.jpg?size=200x311&amp;quality=96&amp;proxy=1&amp;sign=4f361a5b6e7246f54d7e01dfaa99c3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890" y="1592303"/>
            <a:ext cx="2592288" cy="40310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628800"/>
            <a:ext cx="4608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числе выдающихся деятелей России XVIII столетия одно из первых мест принадлежит Василию Никитичу Татищеву (1686-1750). Математик, естествоиспытатель, горный инженер, этнограф, историк и археолог, лингвист, ученый, юрист, политик и публицист </a:t>
            </a:r>
            <a:r>
              <a:rPr lang="ru-RU" sz="2000" dirty="0" smtClean="0"/>
              <a:t>и, </a:t>
            </a:r>
            <a:r>
              <a:rPr lang="ru-RU" sz="2000" dirty="0" smtClean="0"/>
              <a:t>вместе с </a:t>
            </a:r>
            <a:r>
              <a:rPr lang="ru-RU" sz="2000" dirty="0" smtClean="0"/>
              <a:t>тем, </a:t>
            </a:r>
            <a:r>
              <a:rPr lang="ru-RU" sz="2000" dirty="0" smtClean="0"/>
              <a:t>просвещенный практический деятель и администратор, Татищев по своему уму и многосторонней деятельности может быть назван в числе первых зодчих русской науки.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     </a:t>
            </a:r>
            <a:r>
              <a:rPr lang="ru-RU" sz="2200" b="1" dirty="0" err="1" smtClean="0"/>
              <a:t>Михайлюк</a:t>
            </a:r>
            <a:r>
              <a:rPr lang="en-US" sz="2200" b="1" dirty="0" smtClean="0"/>
              <a:t>,</a:t>
            </a:r>
            <a:r>
              <a:rPr lang="ru-RU" sz="2200" b="1" dirty="0" smtClean="0"/>
              <a:t> В. М.</a:t>
            </a:r>
            <a:r>
              <a:rPr lang="ru-RU" sz="2700" b="1" dirty="0" smtClean="0"/>
              <a:t> </a:t>
            </a:r>
            <a:r>
              <a:rPr lang="ru-RU" sz="2200" b="1" dirty="0" smtClean="0"/>
              <a:t>Из породы вечных работников / В. М. </a:t>
            </a:r>
            <a:r>
              <a:rPr lang="ru-RU" sz="2200" b="1" dirty="0" err="1" smtClean="0"/>
              <a:t>Михайлюк</a:t>
            </a:r>
            <a:r>
              <a:rPr lang="ru-RU" sz="2200" b="1" dirty="0" smtClean="0"/>
              <a:t> </a:t>
            </a:r>
            <a:r>
              <a:rPr lang="ru-RU" sz="2200" b="1" dirty="0" smtClean="0"/>
              <a:t>// </a:t>
            </a:r>
            <a:r>
              <a:rPr lang="ru-RU" sz="2200" b="1" dirty="0" err="1" smtClean="0"/>
              <a:t>Михайлюк</a:t>
            </a:r>
            <a:r>
              <a:rPr lang="ru-RU" sz="2200" b="1" dirty="0" smtClean="0"/>
              <a:t> В. М. Пермская шкатулка : Пермь и Пермский край в судьбе России / В. М. </a:t>
            </a:r>
            <a:r>
              <a:rPr lang="ru-RU" sz="2200" b="1" dirty="0" err="1" smtClean="0"/>
              <a:t>Михайлюк</a:t>
            </a:r>
            <a:r>
              <a:rPr lang="ru-RU" sz="2200" b="1" dirty="0" smtClean="0"/>
              <a:t>. – Пермь, 2007. –  С. 5 – 13.</a:t>
            </a:r>
            <a:endParaRPr lang="ru-RU" dirty="0"/>
          </a:p>
        </p:txBody>
      </p:sp>
      <p:pic>
        <p:nvPicPr>
          <p:cNvPr id="48130" name="Picture 2" descr="Пермская шкату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1811" y="2241851"/>
            <a:ext cx="2343962" cy="2924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348880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Михайлюк</a:t>
            </a:r>
            <a:r>
              <a:rPr lang="ru-RU" dirty="0" smtClean="0"/>
              <a:t> назвал свою книгу "Пермская шкатулка". Шкатулка эта с секретом, потому что здесь собраны настоящие сокровища. Одно из этих сокровищ описано уже в первой главе книги. Сокровище это – история государственного деятеля, военного и дипломата, организатора уральской промышленности, ученого-энциклопедиста – Василия Никитича Татищева.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      Василий Никитич Татищев // Родное </a:t>
            </a:r>
            <a:r>
              <a:rPr lang="ru-RU" sz="2000" b="1" dirty="0" err="1" smtClean="0"/>
              <a:t>Прикамье</a:t>
            </a:r>
            <a:r>
              <a:rPr lang="ru-RU" sz="2000" b="1" dirty="0" smtClean="0"/>
              <a:t> : учебная хрестоматия по литературному краеведению для 7-9 классов средних школ Пермской области / </a:t>
            </a:r>
            <a:r>
              <a:rPr lang="ru-RU" sz="2000" b="1" dirty="0" smtClean="0"/>
              <a:t>автор-составитель </a:t>
            </a:r>
            <a:r>
              <a:rPr lang="ru-RU" sz="2000" b="1" dirty="0" smtClean="0"/>
              <a:t>Д. А. Красноперов ; художник А. </a:t>
            </a:r>
            <a:r>
              <a:rPr lang="ru-RU" sz="2000" b="1" dirty="0" err="1" smtClean="0"/>
              <a:t>Мыльников</a:t>
            </a:r>
            <a:r>
              <a:rPr lang="ru-RU" sz="2000" b="1" dirty="0" smtClean="0"/>
              <a:t>. - Пермь, 2003. – С. 9-10.</a:t>
            </a:r>
            <a:endParaRPr lang="ru-RU" dirty="0"/>
          </a:p>
        </p:txBody>
      </p:sp>
      <p:pic>
        <p:nvPicPr>
          <p:cNvPr id="46082" name="Picture 2" descr="Родное Прикамье: Учебная хрестоматия по литературному краеведению. (Пермь,  2007): permbook — Live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18418"/>
            <a:ext cx="2603896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77281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Краткая биография самого влиятельного основателя Перми.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46064" cy="9494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       </a:t>
            </a:r>
            <a:r>
              <a:rPr lang="ru-RU" sz="2000" b="1" dirty="0" err="1" smtClean="0"/>
              <a:t>Шакинко</a:t>
            </a:r>
            <a:r>
              <a:rPr lang="en-US" sz="2000" b="1" dirty="0" smtClean="0"/>
              <a:t>, </a:t>
            </a:r>
            <a:r>
              <a:rPr lang="ru-RU" sz="2000" b="1" dirty="0" smtClean="0"/>
              <a:t>И. М.  В. Н. Татищев / И. М. </a:t>
            </a:r>
            <a:r>
              <a:rPr lang="ru-RU" sz="2000" b="1" dirty="0" err="1" smtClean="0"/>
              <a:t>Шакинко</a:t>
            </a:r>
            <a:r>
              <a:rPr lang="ru-RU" sz="2000" b="1" dirty="0" smtClean="0"/>
              <a:t>. – Москва : Мысль, 1987</a:t>
            </a:r>
            <a:r>
              <a:rPr lang="ru-RU" sz="2000" b="1" dirty="0"/>
              <a:t>. – </a:t>
            </a:r>
            <a:r>
              <a:rPr lang="ru-RU" sz="2000" b="1" dirty="0" smtClean="0"/>
              <a:t>128 с</a:t>
            </a:r>
            <a:r>
              <a:rPr lang="ru-RU" sz="2000" b="1" dirty="0"/>
              <a:t>. - </a:t>
            </a:r>
            <a:r>
              <a:rPr lang="ru-RU" sz="2000" b="1" dirty="0" smtClean="0"/>
              <a:t>(Замечательные географы и путешественники). </a:t>
            </a:r>
            <a:endParaRPr lang="ru-RU" sz="3600" dirty="0"/>
          </a:p>
        </p:txBody>
      </p:sp>
      <p:pic>
        <p:nvPicPr>
          <p:cNvPr id="5122" name="Picture 2" descr="https://sun9-21.userapi.com/impg/v8SGyjc2s2OIQnb5980f037na5pD75yj6pQKNQ/DfuJN7PiqAk.jpg?size=359x500&amp;quality=96&amp;proxy=1&amp;sign=3b3a2460331f487c19ebe0204b08cf5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2376264" cy="3309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8930" y="1793289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рассказывает о "птенце гнезда </a:t>
            </a:r>
            <a:r>
              <a:rPr lang="ru-RU" dirty="0" smtClean="0"/>
              <a:t>Петрова« – </a:t>
            </a:r>
            <a:r>
              <a:rPr lang="ru-RU" dirty="0" smtClean="0"/>
              <a:t>В. Н. Татищеве, российском историке, географе, экономисте и государственном деятеле, авторе первого капитального труда по русской истории. Татищев внес существенный вклад в отечественную науку и во многом опередил свое время. В частности, советская география высоко оценивает его работы, он многое сделал для организации географических работ и составления географических карт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tromap.ru/gallery/albums/userpics/10055/FF74bc_14174518_mediu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8520" y="-1467544"/>
            <a:ext cx="9252520" cy="8430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08920"/>
            <a:ext cx="7498080" cy="1143000"/>
          </a:xfrm>
        </p:spPr>
        <p:txBody>
          <a:bodyPr/>
          <a:lstStyle/>
          <a:p>
            <a:r>
              <a:rPr lang="ru-RU" b="1" dirty="0" smtClean="0"/>
              <a:t>Интернет-ресурсы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52292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Разделы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32848" cy="619268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Лукинский</a:t>
            </a:r>
            <a:r>
              <a:rPr lang="ru-RU" b="1" dirty="0" smtClean="0"/>
              <a:t>, А. «Люди России : Василий Татищев. Сподвижник Петра I и отец Урала. Написал Историю России» / Алексей </a:t>
            </a:r>
            <a:r>
              <a:rPr lang="ru-RU" b="1" dirty="0" err="1" smtClean="0"/>
              <a:t>Лукинский</a:t>
            </a:r>
            <a:r>
              <a:rPr lang="ru-RU" b="1" dirty="0" smtClean="0"/>
              <a:t>. – Текс : электронный // </a:t>
            </a:r>
            <a:r>
              <a:rPr lang="ru-RU" b="1" dirty="0" err="1" smtClean="0"/>
              <a:t>Лукинский</a:t>
            </a:r>
            <a:r>
              <a:rPr lang="ru-RU" b="1" dirty="0" smtClean="0"/>
              <a:t> I Живая история</a:t>
            </a:r>
            <a:r>
              <a:rPr lang="ru-RU" dirty="0" smtClean="0"/>
              <a:t> </a:t>
            </a:r>
            <a:r>
              <a:rPr lang="ru-RU" sz="2800" b="1" dirty="0" smtClean="0"/>
              <a:t>: </a:t>
            </a:r>
            <a:r>
              <a:rPr lang="en-US" b="1" dirty="0" smtClean="0"/>
              <a:t>[</a:t>
            </a:r>
            <a:r>
              <a:rPr lang="ru-RU" b="1" dirty="0" smtClean="0"/>
              <a:t>канал историка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  <a:r>
              <a:rPr lang="ru-RU" sz="2800" b="1" dirty="0" smtClean="0"/>
              <a:t> </a:t>
            </a:r>
            <a:r>
              <a:rPr lang="ru-RU" b="1" dirty="0" smtClean="0"/>
              <a:t>– 2019. – 11 ноября. – </a:t>
            </a:r>
            <a:r>
              <a:rPr lang="en-US" b="1" dirty="0" smtClean="0"/>
              <a:t>URL</a:t>
            </a:r>
            <a:r>
              <a:rPr lang="ru-RU" b="1" dirty="0" smtClean="0"/>
              <a:t> : </a:t>
            </a:r>
            <a:r>
              <a:rPr lang="en-GB" b="1" dirty="0" smtClean="0">
                <a:hlinkClick r:id="rId2"/>
              </a:rPr>
              <a:t>https://zen.yandex.ru/media/rubez/liudi-rossii-vasilii-tatiscev-spodvijnik-petra-i-i-otec-urala-napisal-istoriiu-rossii-5dc83167ee79f72ab47f8332</a:t>
            </a:r>
            <a:r>
              <a:rPr lang="ru-RU" b="1" dirty="0" smtClean="0"/>
              <a:t> (дата публикации : 11. 11. 2019).</a:t>
            </a:r>
          </a:p>
          <a:p>
            <a:endParaRPr lang="ru-RU" b="1" dirty="0" smtClean="0"/>
          </a:p>
          <a:p>
            <a:r>
              <a:rPr lang="ru-RU" b="1" dirty="0" err="1" smtClean="0"/>
              <a:t>Борисёнок</a:t>
            </a:r>
            <a:r>
              <a:rPr lang="ru-RU" b="1" dirty="0" smtClean="0"/>
              <a:t>, Ю. «</a:t>
            </a:r>
            <a:r>
              <a:rPr lang="ru-RU" b="1" dirty="0" err="1" smtClean="0"/>
              <a:t>Первоначальник</a:t>
            </a:r>
            <a:r>
              <a:rPr lang="ru-RU" b="1" dirty="0" smtClean="0"/>
              <a:t> русской истории : Василий Никитич Татищев : усердный летописец или искусный фальсификатор?» /  Юрий </a:t>
            </a:r>
            <a:r>
              <a:rPr lang="ru-RU" b="1" dirty="0" err="1" smtClean="0"/>
              <a:t>Борисёнок</a:t>
            </a:r>
            <a:r>
              <a:rPr lang="ru-RU" b="1" dirty="0" smtClean="0"/>
              <a:t>. – Текст : Электронный // Российская Газета : </a:t>
            </a:r>
            <a:r>
              <a:rPr lang="en-US" b="1" dirty="0" smtClean="0"/>
              <a:t>[</a:t>
            </a:r>
            <a:r>
              <a:rPr lang="ru-RU" b="1" dirty="0" smtClean="0"/>
              <a:t>сайт газеты</a:t>
            </a:r>
            <a:r>
              <a:rPr lang="en-US" b="1" dirty="0" smtClean="0"/>
              <a:t>]</a:t>
            </a:r>
            <a:r>
              <a:rPr lang="ru-RU" b="1" dirty="0" smtClean="0"/>
              <a:t>. – 2016. – 11 мая. – </a:t>
            </a:r>
            <a:r>
              <a:rPr lang="en-US" b="1" dirty="0" smtClean="0"/>
              <a:t>URL </a:t>
            </a:r>
            <a:r>
              <a:rPr lang="ru-RU" b="1" dirty="0" smtClean="0"/>
              <a:t>: </a:t>
            </a:r>
            <a:r>
              <a:rPr lang="en-GB" b="1" dirty="0" smtClean="0">
                <a:hlinkClick r:id="rId3"/>
              </a:rPr>
              <a:t>https://rg.ru/2016/05/11/chem-zapomnilsia-neodnoznachnyj-istorik-vasilij-tatishchev.html</a:t>
            </a:r>
            <a:r>
              <a:rPr lang="ru-RU" b="1" dirty="0" smtClean="0"/>
              <a:t> (дата публикации : 11. 05. 2016).</a:t>
            </a:r>
          </a:p>
          <a:p>
            <a:endParaRPr lang="ru-RU" b="1" dirty="0" smtClean="0"/>
          </a:p>
          <a:p>
            <a:r>
              <a:rPr lang="ru-RU" b="1" dirty="0" smtClean="0"/>
              <a:t>«Василий Татищев». – Текст : электронный // </a:t>
            </a:r>
            <a:r>
              <a:rPr lang="en-US" b="1" dirty="0" err="1" smtClean="0"/>
              <a:t>Parmaday</a:t>
            </a:r>
            <a:r>
              <a:rPr lang="en-US" b="1" dirty="0" smtClean="0"/>
              <a:t> </a:t>
            </a:r>
            <a:r>
              <a:rPr lang="ru-RU" b="1" dirty="0" smtClean="0"/>
              <a:t>: путеводитель по Перми и Пермскому краю. – 2017. – 27 апреля. – </a:t>
            </a:r>
            <a:r>
              <a:rPr lang="en-US" b="1" dirty="0" smtClean="0"/>
              <a:t>URL : </a:t>
            </a:r>
            <a:r>
              <a:rPr lang="en-US" b="1" dirty="0" smtClean="0">
                <a:hlinkClick r:id="rId4"/>
              </a:rPr>
              <a:t>https://parmaday.ru/biography/vasilii-tatishev.html#respond</a:t>
            </a:r>
            <a:r>
              <a:rPr lang="en-US" b="1" dirty="0" smtClean="0"/>
              <a:t> (</a:t>
            </a:r>
            <a:r>
              <a:rPr lang="ru-RU" b="1" dirty="0" smtClean="0"/>
              <a:t>дата публикации : 27. 04. 2017).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tromap.ru/gallery/albums/userpics/10055/FF625d_14174517_mediu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8297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  <a:hlinkClick r:id="rId3" action="ppaction://hlinksldjump"/>
              </a:rPr>
              <a:t>Биография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  <a:hlinkClick r:id="rId4" action="ppaction://hlinksldjump"/>
              </a:rPr>
              <a:t>Литература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Impact" pitchFamily="34" charset="0"/>
                <a:hlinkClick r:id="rId5" action="ppaction://hlinksldjump"/>
              </a:rPr>
              <a:t>Интернет-ресурсы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etromap.ru/gallery/albums/userpics/10055/FFbf90_14174514_mediu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-1"/>
            <a:ext cx="9252521" cy="82073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56084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Биография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Разделы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Василий Татищев родился в апреле 1686 года в Псковском уезде, в поместье своего отца Никиты Татищева.</a:t>
            </a:r>
            <a:endParaRPr lang="ru-RU" dirty="0"/>
          </a:p>
        </p:txBody>
      </p:sp>
      <p:pic>
        <p:nvPicPr>
          <p:cNvPr id="34818" name="Picture 2" descr="https://sun9-59.userapi.com/impg/YwJSYe6vl2nMDRpAvF-oOUnEv6lTjimXhfUnlA/pC-94zx5oGA.jpg?size=736x800&amp;quality=96&amp;proxy=1&amp;sign=2dfcd30115e1e78750d54958d890d7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3323590" cy="361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498080" cy="56646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	В 1693 году семилетний Василий и его десятилетний старший брат Иван были приняты на службу в качестве царских стольников.</a:t>
            </a:r>
            <a:endParaRPr lang="ru-RU" dirty="0"/>
          </a:p>
        </p:txBody>
      </p:sp>
      <p:pic>
        <p:nvPicPr>
          <p:cNvPr id="33794" name="Picture 2" descr="http://uralprosvet.ru/userfiles/CPSH/Metodicheski_kabinet/2stupen/Sobor/89/illustr/vasiliiy_tatischev_portre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3335647" cy="4147322"/>
          </a:xfrm>
          <a:prstGeom prst="rect">
            <a:avLst/>
          </a:prstGeom>
          <a:noFill/>
        </p:spPr>
      </p:pic>
      <p:pic>
        <p:nvPicPr>
          <p:cNvPr id="33796" name="Picture 4" descr="https://culture37.ru/wp-content/uploads/2018/10/%D0%A4%D0%BE%D1%82%D0%BE-1971-1-1024x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98143"/>
            <a:ext cx="5001072" cy="3159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864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 1706 году Татищевых призвали в Азовский драгунский полк. Следующие шесть лет прошли в боях и сражениях. Василий Татищев участвовал во взятии Нарвы, в легендарной битве со шведами под Полтавой, в неудачном для русской армии </a:t>
            </a:r>
            <a:r>
              <a:rPr lang="ru-RU" dirty="0" err="1" smtClean="0"/>
              <a:t>Прутском</a:t>
            </a:r>
            <a:r>
              <a:rPr lang="ru-RU" dirty="0" smtClean="0"/>
              <a:t> </a:t>
            </a:r>
            <a:r>
              <a:rPr lang="ru-RU" dirty="0" smtClean="0"/>
              <a:t>походе.</a:t>
            </a:r>
            <a:endParaRPr lang="ru-RU" dirty="0"/>
          </a:p>
        </p:txBody>
      </p:sp>
      <p:pic>
        <p:nvPicPr>
          <p:cNvPr id="32770" name="Picture 2" descr="http://www.vexillographia.ru/russia/rarmy/1730da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3053078" cy="200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Осенью 1717 года Татищев обратил на себя внимание </a:t>
            </a:r>
            <a:r>
              <a:rPr lang="ru-RU" dirty="0" smtClean="0"/>
              <a:t>Петра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8" name="Picture 4" descr="https://www.kir2016.ru/7-0/7-1/images_7-1/7-1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989" y="1844824"/>
            <a:ext cx="5091011" cy="2664296"/>
          </a:xfrm>
          <a:prstGeom prst="rect">
            <a:avLst/>
          </a:prstGeom>
          <a:noFill/>
        </p:spPr>
      </p:pic>
      <p:pic>
        <p:nvPicPr>
          <p:cNvPr id="31746" name="Picture 2" descr="https://militaryexp.com/wp/wp-content/uploads/2020/04/main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4633783" cy="3429000"/>
          </a:xfrm>
          <a:prstGeom prst="rect">
            <a:avLst/>
          </a:prstGeom>
          <a:noFill/>
        </p:spPr>
      </p:pic>
      <p:pic>
        <p:nvPicPr>
          <p:cNvPr id="31750" name="Picture 6" descr="https://pbs.twimg.com/media/DfOJ-9RWAAAbgl5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2482255" cy="346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4392488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	В </a:t>
            </a:r>
            <a:r>
              <a:rPr lang="ru-RU" sz="2400" dirty="0" smtClean="0"/>
              <a:t>1718 </a:t>
            </a:r>
            <a:r>
              <a:rPr lang="ru-RU" sz="2400" dirty="0" smtClean="0"/>
              <a:t>году Яков Брюс был назначен главой </a:t>
            </a:r>
            <a:r>
              <a:rPr lang="ru-RU" sz="2400" dirty="0" smtClean="0"/>
              <a:t>Берг-коллегии. Новый </a:t>
            </a:r>
            <a:r>
              <a:rPr lang="ru-RU" sz="2400" dirty="0" smtClean="0"/>
              <a:t>глава коллегии, приступая к работе, посчитал необходимым составить подробную географическую карту России. Масштабную задачу поручили Татищеву, который, погрузившись в тему, решил, что географические исследования должны базироваться на историческом материале. Он взялся за изучение истории России с древнейших времен. </a:t>
            </a:r>
            <a:endParaRPr lang="ru-RU" sz="2400" dirty="0"/>
          </a:p>
        </p:txBody>
      </p:sp>
      <p:pic>
        <p:nvPicPr>
          <p:cNvPr id="30722" name="Picture 2" descr="https://sun9-72.userapi.com/impg/Obiuy9ABrufXI46gnvEqpbCKGPHv2D32m4qa_g/XNpqwxC1zus.jpg?size=1515x1920&amp;quality=96&amp;proxy=1&amp;sign=a32d7ffc68d0980a24330574df5d52b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906102" cy="4950306"/>
          </a:xfrm>
          <a:prstGeom prst="rect">
            <a:avLst/>
          </a:prstGeom>
          <a:noFill/>
        </p:spPr>
      </p:pic>
      <p:pic>
        <p:nvPicPr>
          <p:cNvPr id="30724" name="Picture 4" descr="https://sun9-66.userapi.com/impg/2YJbM5hOtF7jg8BMYQINlseQtnZFI6bSH52Rkg/9_V8FP8l-fc.jpg?size=2048x1172&amp;quality=96&amp;proxy=1&amp;sign=7e3d0232e3f97f61dfe2b4e343e448b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917976" cy="224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770</TotalTime>
  <Words>1140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 Black</vt:lpstr>
      <vt:lpstr>Calibri</vt:lpstr>
      <vt:lpstr>Corbel</vt:lpstr>
      <vt:lpstr>Gill Sans MT</vt:lpstr>
      <vt:lpstr>Impact</vt:lpstr>
      <vt:lpstr>Verdana</vt:lpstr>
      <vt:lpstr>Wingdings 2</vt:lpstr>
      <vt:lpstr>Солнцестояние</vt:lpstr>
      <vt:lpstr>В. Н. Татищев: историк и основатель Перми  Виртуальная выставка к 335-летию со дня его рождения</vt:lpstr>
      <vt:lpstr>Выставка посвящена 335-летию со дня рождения Василия Никитича Татищева – основателю города Перми и Мотовилихинского медеплавильного завода. Предназначена она детям среднего и старшего школьного возраста.  Выставка состоит из 3-х разделов, переходить на которые можно при помощи гиперссылок. </vt:lpstr>
      <vt:lpstr>Разделы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          Аверина, Н. Ф. Места лучше не нашел / Н. Ф. Аверина // Аверина, Н. Ф. Веселый городок Егошиха :  краеведческий очерк / Н. Ф. Аверина. – Пермь, 2007. – 232 с. : ил. – (Земля моя русская - Пермь).</vt:lpstr>
      <vt:lpstr>         Блюмин, Г. З.  Юность Татищева : повесть / Г. З. Блюмин ; [художник А. Р. Саркисян]. - Ленинград : Лениздат, 1986. - 237  с. : ил.  </vt:lpstr>
      <vt:lpstr>Гашева, К. Б. Татищев – основатель Перми / К. Б. Гашева // Гашева, К. Б. Пермский край. Самое-самое / К. Б. Гашева ; [художник-дизайнер Л. Г. Пенягина]. - Пермь, 2018. -  С. 86-89.  </vt:lpstr>
      <vt:lpstr>         Гордин, Я. А.  Хроника одной судьбы : художественно-документальная повесть о В. Н. Татищеве / Я. А. Гордин. - Москва : Советская Россия, 1980. - 206 с. : ил. - Библиогр.: с. 205-206. </vt:lpstr>
      <vt:lpstr>          Начальник горных заводов Урала В. Н. Татищев // Исторические миниатюры о Земле Пермской / [автор-составитель Е. В. Шабашова]. - Пермь, 1998. – С. 204-212.</vt:lpstr>
      <vt:lpstr>       Капцугович, И. С. Медь и железо / И. С. Капцугович // Капцугович, И. С. Книга для чтения по истории Прикамья : (с древнейших времен до конца XIX в.) : для 7 -8 кл. ср. школы / И. С. Капцугович ; [художник Ковалев С. Р.]. - Пермь, 1984. – С. 40-47. </vt:lpstr>
      <vt:lpstr>           Кузьмин, А. Г. Татищев / А. Г. Кузьмин - 2-е изд., доп. - Москва : Молодая гвардия, 1987. - 366, [2] с. : [16] л. ил. - (Жизнь замечательных людей : серия биографий ; вып. 4 (620)). - Библиогр.: с. 364-367. </vt:lpstr>
      <vt:lpstr>     Михайлюк, В. М. Из породы вечных работников / В. М. Михайлюк // Михайлюк В. М. Пермская шкатулка : Пермь и Пермский край в судьбе России / В. М. Михайлюк. – Пермь, 2007. –  С. 5 – 13.</vt:lpstr>
      <vt:lpstr>       Василий Никитич Татищев // Родное Прикамье : учебная хрестоматия по литературному краеведению для 7-9 классов средних школ Пермской области / автор-составитель Д. А. Красноперов ; художник А. Мыльников. - Пермь, 2003. – С. 9-10.</vt:lpstr>
      <vt:lpstr>        Шакинко, И. М.  В. Н. Татищев / И. М. Шакинко. – Москва : Мысль, 1987. – 128 с. - (Замечательные географы и путешественники). </vt:lpstr>
      <vt:lpstr>Интернет-ресурсы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Mult-User7</dc:creator>
  <cp:lastModifiedBy>User</cp:lastModifiedBy>
  <cp:revision>85</cp:revision>
  <dcterms:created xsi:type="dcterms:W3CDTF">2021-01-17T05:28:57Z</dcterms:created>
  <dcterms:modified xsi:type="dcterms:W3CDTF">2021-05-14T06:33:47Z</dcterms:modified>
</cp:coreProperties>
</file>