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6" r:id="rId8"/>
    <p:sldId id="263" r:id="rId9"/>
    <p:sldId id="264" r:id="rId10"/>
    <p:sldId id="269" r:id="rId11"/>
    <p:sldId id="270"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4" d="100"/>
          <a:sy n="64" d="100"/>
        </p:scale>
        <p:origin x="-14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11/05/2020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11/05/2020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11/05/2020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11/05/2020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11/05/2020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11/05/2020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11/05/2020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fr/url?sa=i&amp;url=https://histoire-image.org/de/etudes/jacques-cartier&amp;psig=AOvVaw1p9dPHltQnLu2yLUSL3LQy&amp;ust=1589141469303000&amp;source=images&amp;cd=vfe&amp;ved=0CAIQjRxqFwoTCIjDoMLLp-kCFQAAAAAdAAAAABA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fr/url?sa=i&amp;url=https://collections.mnbaq.org/fr/oeuvre/600000031&amp;psig=AOvVaw1p9dPHltQnLu2yLUSL3LQy&amp;ust=1589141469303000&amp;source=images&amp;cd=vfe&amp;ved=0CAIQjRxqFwoTCIjDoMLLp-kCFQAAAAAdAAAAABA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fr/url?sa=i&amp;url=https://www.revuedesdeuxmondes.fr/2-decembre-1547-mort-dhernan-cortes/&amp;psig=AOvVaw1ohrL8x5qikJBzH92rl3Wy&amp;ust=1589142384179000&amp;source=images&amp;cd=vfe&amp;ved=0CAIQjRxqFwoTCOCO3fbOp-kCFQAAAAAdAAAAABA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s://www.google.fr/url?sa=i&amp;url=https://www.pinterest.ca/pin/445715694348191606/&amp;psig=AOvVaw1uQrO_AQ-ndjQwEz6nmpFR&amp;ust=1589140687655000&amp;source=images&amp;cd=vfe&amp;ved=0CAIQjRxqFwoTCNjnpcfIp-kCFQAAAAAdAAAAABA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fr/url?sa=i&amp;url=http://www.hgsempai.fr/atelier/?p=1582&amp;psig=AOvVaw0aqusKDVHcBQaavjqaHcLI&amp;ust=1589136680885000&amp;source=images&amp;cd=vfe&amp;ved=0CAIQjRxqFwoTCJjNi8-5p-kCFQAAAAAdAAAAAB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fr/url?sa=i&amp;url=https://fr.wikipedia.org/wiki/Soliman_le_Magnifique&amp;psig=AOvVaw2rJzFaD0oqdZN07w4DAseY&amp;ust=1589137064833000&amp;source=images&amp;cd=vfe&amp;ved=0CAIQjRxqFwoTCMitiYa7p-kCFQAAAAAdAAAAABAD"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google.fr/url?sa=i&amp;url=https://fr.wikipedia.org/wiki/Charles_Quint&amp;psig=AOvVaw0FhMtGaDPIENue7HdZG9GL&amp;ust=1589137113572000&amp;source=images&amp;cd=vfe&amp;ved=0CAIQjRxqFwoTCLCu8Jy7p-kCFQAAAAAdAAAAABA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google.fr/url?sa=i&amp;url=http://www.axl.cefan.ulaval.ca/europe/St-Empire_rom_germ.htm&amp;psig=AOvVaw12rH0pEgAhIPpsnHFspD85&amp;ust=1589136086518000&amp;source=images&amp;cd=vfe&amp;ved=0CAIQjRxqFwoTCLDNmLS3p-kCFQAAAAAdAAAAABAV"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google.fr/url?sa=i&amp;url=https://fr.wikipedia.org/wiki/Fran%C3%A7ois_Ier_(roi_de_France)&amp;psig=AOvVaw0G7h0D82L7_1kmTdjkhMh7&amp;ust=1589136240407000&amp;source=images&amp;cd=vfe&amp;ved=0CAIQjRxqFwoTCNDMm_y3p-kCFQAAAAAdAAAAABA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fr/url?sa=i&amp;url=http://www.hgsempai.fr/carto/?p=887&amp;psig=AOvVaw3xgaW3P_mtlWz_RZhQXqbj&amp;ust=1589139616298000&amp;source=images&amp;cd=vfe&amp;ved=0CAIQjRxqFwoTCKDsh8zEp-kCFQAAAAAdAAAAAB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fr/url?sa=i&amp;url=https://www.herodote.net/20_mai_1498-evenement-14980520.php&amp;psig=AOvVaw34a-BGrz3FFkQ4EYaNthU1&amp;ust=1589140057567000&amp;source=images&amp;cd=vfe&amp;ved=0CAIQjRxqFwoTCKia3ZvGp-kCFQAAAAAdAAAAABA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fr/url?sa=i&amp;url=https://www.repro-tableaux.com/a/dioscoro-puebla/the-first-landing-of-chri.html&amp;psig=AOvVaw3I3InlqiCDYMy29oPmOWYy&amp;ust=1589139885537000&amp;source=images&amp;cd=vfe&amp;ved=0CAIQjRxqFwoTCKiy77zGp-kCFQAAAAAdAAAAABA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fr/url?sa=i&amp;url=https://www.newegg.com/artwork-reproduction-frameless-prints/p/2NM-0084-2B2N0&amp;psig=AOvVaw2RJLEO4dMscy97QazaZlHJ&amp;ust=1589139947661000&amp;source=images&amp;cd=vfe&amp;ved=0CAIQjRxqFwoTCIj5xuvFp-kCFQAAAAAdAAAAABA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Jacques Cartier | Histoire et analyse d'images et oeuvres">
            <a:hlinkClick r:id="rId2"/>
          </p:cNvPr>
          <p:cNvPicPr>
            <a:picLocks noChangeAspect="1" noChangeArrowheads="1"/>
          </p:cNvPicPr>
          <p:nvPr/>
        </p:nvPicPr>
        <p:blipFill>
          <a:blip r:embed="rId3"/>
          <a:srcRect l="10965" r="6250"/>
          <a:stretch>
            <a:fillRect/>
          </a:stretch>
        </p:blipFill>
        <p:spPr bwMode="auto">
          <a:xfrm>
            <a:off x="0" y="1"/>
            <a:ext cx="9144000" cy="6858000"/>
          </a:xfrm>
          <a:prstGeom prst="rect">
            <a:avLst/>
          </a:prstGeom>
          <a:noFill/>
        </p:spPr>
      </p:pic>
      <p:sp>
        <p:nvSpPr>
          <p:cNvPr id="3" name="Sous-titre 2"/>
          <p:cNvSpPr>
            <a:spLocks noGrp="1"/>
          </p:cNvSpPr>
          <p:nvPr>
            <p:ph type="subTitle" idx="1"/>
          </p:nvPr>
        </p:nvSpPr>
        <p:spPr>
          <a:xfrm>
            <a:off x="0" y="357166"/>
            <a:ext cx="9144000" cy="1400188"/>
          </a:xfrm>
        </p:spPr>
        <p:txBody>
          <a:bodyPr>
            <a:normAutofit/>
          </a:bodyPr>
          <a:lstStyle/>
          <a:p>
            <a:r>
              <a:rPr lang="fr-FR" sz="4000" b="1" dirty="0" smtClean="0">
                <a:solidFill>
                  <a:srgbClr val="FF0000"/>
                </a:solidFill>
              </a:rPr>
              <a:t>Le monde au temps de                        Charles Quint et de Soliman le Magnifique</a:t>
            </a:r>
            <a:endParaRPr lang="fr-FR" sz="4000" b="1" dirty="0">
              <a:solidFill>
                <a:srgbClr val="FF0000"/>
              </a:solidFill>
            </a:endParaRPr>
          </a:p>
        </p:txBody>
      </p:sp>
      <p:sp>
        <p:nvSpPr>
          <p:cNvPr id="8" name="Espace réservé du contenu 2"/>
          <p:cNvSpPr txBox="1">
            <a:spLocks/>
          </p:cNvSpPr>
          <p:nvPr/>
        </p:nvSpPr>
        <p:spPr>
          <a:xfrm>
            <a:off x="0" y="6429396"/>
            <a:ext cx="9144000" cy="428604"/>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1" i="0" strike="noStrike" kern="1200" cap="none" spc="0" normalizeH="0" baseline="0" noProof="0" dirty="0" smtClean="0">
                <a:ln>
                  <a:noFill/>
                </a:ln>
                <a:solidFill>
                  <a:schemeClr val="bg1"/>
                </a:solidFill>
                <a:effectLst/>
                <a:uLnTx/>
                <a:uFillTx/>
                <a:latin typeface="+mn-lt"/>
                <a:ea typeface="+mn-ea"/>
                <a:cs typeface="+mn-cs"/>
              </a:rPr>
              <a:t>Jacques Cartier remonte le Saint-Laurent en 1535.</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Jacques Cartier rencontre les Indiens à Stadaconé, 1535 - Suzor ...">
            <a:hlinkClick r:id="rId2"/>
          </p:cNvPr>
          <p:cNvPicPr>
            <a:picLocks noChangeAspect="1" noChangeArrowheads="1"/>
          </p:cNvPicPr>
          <p:nvPr/>
        </p:nvPicPr>
        <p:blipFill>
          <a:blip r:embed="rId3"/>
          <a:srcRect t="730" b="1166"/>
          <a:stretch>
            <a:fillRect/>
          </a:stretch>
        </p:blipFill>
        <p:spPr bwMode="auto">
          <a:xfrm>
            <a:off x="0" y="857232"/>
            <a:ext cx="9144000" cy="6000768"/>
          </a:xfrm>
          <a:prstGeom prst="rect">
            <a:avLst/>
          </a:prstGeom>
          <a:noFill/>
          <a:ln w="28575">
            <a:solidFill>
              <a:srgbClr val="0070C0"/>
            </a:solidFill>
          </a:ln>
        </p:spPr>
      </p:pic>
      <p:sp>
        <p:nvSpPr>
          <p:cNvPr id="3" name="Espace réservé du contenu 2"/>
          <p:cNvSpPr>
            <a:spLocks noGrp="1"/>
          </p:cNvSpPr>
          <p:nvPr>
            <p:ph idx="1"/>
          </p:nvPr>
        </p:nvSpPr>
        <p:spPr>
          <a:xfrm>
            <a:off x="0" y="1"/>
            <a:ext cx="9144000" cy="857231"/>
          </a:xfrm>
        </p:spPr>
        <p:txBody>
          <a:bodyPr>
            <a:normAutofit/>
          </a:bodyPr>
          <a:lstStyle/>
          <a:p>
            <a:pPr marL="0" indent="0" algn="just">
              <a:buNone/>
            </a:pPr>
            <a:r>
              <a:rPr lang="fr-FR" sz="2400" b="1" dirty="0" smtClean="0"/>
              <a:t>Le Français Jacques Cartier découvre le nord de l’Amérique, ce qu’on appelle aujourd’hui le Canada.</a:t>
            </a:r>
            <a:endParaRPr lang="fr-FR"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2 décembre 1547 : Mort d'Hernan Cortès - Revue Des Deux Mondes">
            <a:hlinkClick r:id="rId2"/>
          </p:cNvPr>
          <p:cNvPicPr>
            <a:picLocks noChangeAspect="1" noChangeArrowheads="1"/>
          </p:cNvPicPr>
          <p:nvPr/>
        </p:nvPicPr>
        <p:blipFill>
          <a:blip r:embed="rId3"/>
          <a:srcRect t="5065" b="9262"/>
          <a:stretch>
            <a:fillRect/>
          </a:stretch>
        </p:blipFill>
        <p:spPr bwMode="auto">
          <a:xfrm>
            <a:off x="0" y="1571588"/>
            <a:ext cx="9144000" cy="5286412"/>
          </a:xfrm>
          <a:prstGeom prst="rect">
            <a:avLst/>
          </a:prstGeom>
          <a:noFill/>
          <a:ln w="28575">
            <a:solidFill>
              <a:srgbClr val="0070C0"/>
            </a:solidFill>
          </a:ln>
        </p:spPr>
      </p:pic>
      <p:sp>
        <p:nvSpPr>
          <p:cNvPr id="3" name="Espace réservé du contenu 2"/>
          <p:cNvSpPr>
            <a:spLocks noGrp="1"/>
          </p:cNvSpPr>
          <p:nvPr>
            <p:ph idx="1"/>
          </p:nvPr>
        </p:nvSpPr>
        <p:spPr>
          <a:xfrm>
            <a:off x="0" y="1"/>
            <a:ext cx="9144000" cy="1643049"/>
          </a:xfrm>
        </p:spPr>
        <p:txBody>
          <a:bodyPr>
            <a:normAutofit/>
          </a:bodyPr>
          <a:lstStyle/>
          <a:p>
            <a:pPr marL="0" indent="0" algn="just">
              <a:buNone/>
            </a:pPr>
            <a:r>
              <a:rPr lang="fr-FR" sz="2400" b="1" dirty="0" smtClean="0"/>
              <a:t>L’Espagnol Cortès et ses </a:t>
            </a:r>
            <a:r>
              <a:rPr lang="fr-FR" sz="2400" b="1" i="1" dirty="0" smtClean="0"/>
              <a:t>conquistadors</a:t>
            </a:r>
            <a:r>
              <a:rPr lang="fr-FR" sz="2400" b="1" dirty="0" smtClean="0"/>
              <a:t> font la conquête du Mexique. Après avoir détruit l’empire des Incas, ils exploitent ce territoire, l’aménagent à leur goût et réduisent les survivants en esclavage dans des plantations à sucre. </a:t>
            </a:r>
            <a:endParaRPr lang="fr-FR"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Les premiers empires coloniaux, du 15e Siècle au milieu du 17e Siècle">
            <a:hlinkClick r:id="rId2"/>
          </p:cNvPr>
          <p:cNvPicPr>
            <a:picLocks noChangeAspect="1" noChangeArrowheads="1"/>
          </p:cNvPicPr>
          <p:nvPr/>
        </p:nvPicPr>
        <p:blipFill>
          <a:blip r:embed="rId3"/>
          <a:srcRect b="22197"/>
          <a:stretch>
            <a:fillRect/>
          </a:stretch>
        </p:blipFill>
        <p:spPr bwMode="auto">
          <a:xfrm>
            <a:off x="1" y="1714488"/>
            <a:ext cx="9143999" cy="5143512"/>
          </a:xfrm>
          <a:prstGeom prst="rect">
            <a:avLst/>
          </a:prstGeom>
          <a:noFill/>
          <a:ln w="28575">
            <a:solidFill>
              <a:srgbClr val="0070C0"/>
            </a:solidFill>
          </a:ln>
        </p:spPr>
      </p:pic>
      <p:sp>
        <p:nvSpPr>
          <p:cNvPr id="5" name="Espace réservé du contenu 2"/>
          <p:cNvSpPr>
            <a:spLocks noGrp="1"/>
          </p:cNvSpPr>
          <p:nvPr>
            <p:ph idx="1"/>
          </p:nvPr>
        </p:nvSpPr>
        <p:spPr>
          <a:xfrm>
            <a:off x="0" y="0"/>
            <a:ext cx="9144000" cy="2571744"/>
          </a:xfrm>
        </p:spPr>
        <p:txBody>
          <a:bodyPr>
            <a:normAutofit/>
          </a:bodyPr>
          <a:lstStyle/>
          <a:p>
            <a:pPr marL="0" indent="0" algn="ctr">
              <a:buNone/>
            </a:pPr>
            <a:r>
              <a:rPr lang="fr-FR" b="1" u="sng" dirty="0" smtClean="0"/>
              <a:t>LES PREMIERS EMPIRES COLONIAUX</a:t>
            </a:r>
          </a:p>
          <a:p>
            <a:pPr marL="0" indent="0" algn="just">
              <a:buNone/>
            </a:pPr>
            <a:r>
              <a:rPr lang="fr-FR" sz="2400" b="1" dirty="0" smtClean="0"/>
              <a:t>Les puissances européennes s’approprient les territoires qu’elles découvrent. Après avoir vaincu les indigènes lorsqu’il y en a, elles fondent des empires coloniaux.</a:t>
            </a:r>
            <a:endParaRPr lang="fr-FR"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aurelien\Documents\Scanned Documents\Image (14).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8141" t="48942" r="60023" b="26836"/>
          <a:stretch>
            <a:fillRect/>
          </a:stretch>
        </p:blipFill>
        <p:spPr bwMode="auto">
          <a:xfrm rot="10800000">
            <a:off x="5072066" y="357166"/>
            <a:ext cx="3143272" cy="3357562"/>
          </a:xfrm>
          <a:prstGeom prst="rect">
            <a:avLst/>
          </a:prstGeom>
          <a:noFill/>
          <a:ln w="28575">
            <a:solidFill>
              <a:schemeClr val="accent1"/>
            </a:solidFill>
          </a:ln>
        </p:spPr>
      </p:pic>
      <p:pic>
        <p:nvPicPr>
          <p:cNvPr id="5" name="Image 4" descr="C:\Users\aurelien\Documents\Scanned Documents\Image (15).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12531" t="45946" r="12335" b="23938"/>
          <a:stretch>
            <a:fillRect/>
          </a:stretch>
        </p:blipFill>
        <p:spPr bwMode="auto">
          <a:xfrm>
            <a:off x="4429124" y="4143380"/>
            <a:ext cx="4500530" cy="2500330"/>
          </a:xfrm>
          <a:prstGeom prst="rect">
            <a:avLst/>
          </a:prstGeom>
          <a:noFill/>
          <a:ln w="28575">
            <a:solidFill>
              <a:schemeClr val="accent1"/>
            </a:solidFill>
          </a:ln>
        </p:spPr>
      </p:pic>
      <p:sp>
        <p:nvSpPr>
          <p:cNvPr id="6" name="Espace réservé du contenu 2"/>
          <p:cNvSpPr>
            <a:spLocks noGrp="1"/>
          </p:cNvSpPr>
          <p:nvPr>
            <p:ph idx="1"/>
          </p:nvPr>
        </p:nvSpPr>
        <p:spPr>
          <a:xfrm>
            <a:off x="214282" y="928670"/>
            <a:ext cx="3286148" cy="1928802"/>
          </a:xfrm>
        </p:spPr>
        <p:txBody>
          <a:bodyPr>
            <a:normAutofit/>
          </a:bodyPr>
          <a:lstStyle/>
          <a:p>
            <a:pPr marL="0" indent="0" algn="just">
              <a:buNone/>
            </a:pPr>
            <a:r>
              <a:rPr lang="fr-FR" sz="2400" b="1" dirty="0" smtClean="0"/>
              <a:t>Dans les colonies, les Européens exploitent les richesses en utilisant souvent les indigènes comme main d’œuvre. </a:t>
            </a:r>
            <a:endParaRPr lang="fr-FR" sz="2400" b="1" dirty="0"/>
          </a:p>
        </p:txBody>
      </p:sp>
      <p:sp>
        <p:nvSpPr>
          <p:cNvPr id="7" name="Espace réservé du contenu 2"/>
          <p:cNvSpPr txBox="1">
            <a:spLocks/>
          </p:cNvSpPr>
          <p:nvPr/>
        </p:nvSpPr>
        <p:spPr>
          <a:xfrm>
            <a:off x="214282" y="4143380"/>
            <a:ext cx="3357586" cy="1928802"/>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C’est le début d’un grand commerce atlantique. Les ports situés à l’ouest de </a:t>
            </a:r>
            <a:r>
              <a:rPr kumimoji="0" lang="fr-FR" sz="2400" b="1" i="0" u="none" strike="noStrike" kern="1200" cap="none" spc="0" normalizeH="0" noProof="0" dirty="0" smtClean="0">
                <a:ln>
                  <a:noFill/>
                </a:ln>
                <a:solidFill>
                  <a:schemeClr val="tx1"/>
                </a:solidFill>
                <a:effectLst/>
                <a:uLnTx/>
                <a:uFillTx/>
                <a:latin typeface="+mn-lt"/>
                <a:ea typeface="+mn-ea"/>
                <a:cs typeface="+mn-cs"/>
              </a:rPr>
              <a:t>l’Europe (Lisbonne, Séville) se développent.</a:t>
            </a:r>
            <a:endParaRPr kumimoji="0" lang="fr-F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Flèche droite 7"/>
          <p:cNvSpPr/>
          <p:nvPr/>
        </p:nvSpPr>
        <p:spPr>
          <a:xfrm>
            <a:off x="3643306" y="4857760"/>
            <a:ext cx="64294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3500430" y="1500174"/>
            <a:ext cx="64294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2071678"/>
          </a:xfrm>
        </p:spPr>
        <p:txBody>
          <a:bodyPr>
            <a:normAutofit lnSpcReduction="10000"/>
          </a:bodyPr>
          <a:lstStyle/>
          <a:p>
            <a:pPr marL="0" indent="0" algn="ctr">
              <a:buNone/>
            </a:pPr>
            <a:r>
              <a:rPr lang="fr-FR" b="1" u="sng" dirty="0" smtClean="0"/>
              <a:t>UNE RIVALITE MEDITERRANEENNE</a:t>
            </a:r>
          </a:p>
          <a:p>
            <a:pPr marL="0" indent="0" algn="just">
              <a:buNone/>
            </a:pPr>
            <a:r>
              <a:rPr lang="fr-FR" sz="2400" b="1" dirty="0" smtClean="0"/>
              <a:t>Au début du </a:t>
            </a:r>
            <a:r>
              <a:rPr lang="fr-FR" sz="2400" b="1" dirty="0" smtClean="0"/>
              <a:t>XVI</a:t>
            </a:r>
            <a:r>
              <a:rPr lang="fr-FR" sz="2400" b="1" baseline="30000" dirty="0" smtClean="0"/>
              <a:t>e</a:t>
            </a:r>
            <a:r>
              <a:rPr lang="fr-FR" sz="2400" b="1" dirty="0" smtClean="0"/>
              <a:t> </a:t>
            </a:r>
            <a:r>
              <a:rPr lang="fr-FR" sz="2400" b="1" dirty="0" smtClean="0"/>
              <a:t>siècle, les Européens ne connaissent qu’une partie du monde centrée autour du bassin méditerranéen. C’est un espace de confrontation entre les deux plus puissants empires de cette époque : l’Empire  ottoman (vert) et le Saint-Empire (rouge).</a:t>
            </a:r>
          </a:p>
          <a:p>
            <a:pPr marL="0" indent="0">
              <a:buNone/>
            </a:pPr>
            <a:endParaRPr lang="fr-FR" sz="2400" b="1" dirty="0"/>
          </a:p>
        </p:txBody>
      </p:sp>
      <p:pic>
        <p:nvPicPr>
          <p:cNvPr id="1028" name="Picture 4" descr="Le monde au temps de Charles Quint et Soliman le Magnifique | L ...">
            <a:hlinkClick r:id="rId2"/>
          </p:cNvPr>
          <p:cNvPicPr>
            <a:picLocks noChangeAspect="1" noChangeArrowheads="1"/>
          </p:cNvPicPr>
          <p:nvPr/>
        </p:nvPicPr>
        <p:blipFill>
          <a:blip r:embed="rId3"/>
          <a:srcRect b="32963"/>
          <a:stretch>
            <a:fillRect/>
          </a:stretch>
        </p:blipFill>
        <p:spPr bwMode="auto">
          <a:xfrm>
            <a:off x="0" y="2000241"/>
            <a:ext cx="9144000" cy="4857760"/>
          </a:xfrm>
          <a:prstGeom prst="rect">
            <a:avLst/>
          </a:prstGeom>
          <a:noFill/>
          <a:ln w="28575">
            <a:solidFill>
              <a:schemeClr val="accent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oliman le Magnifique — Wikipédia">
            <a:hlinkClick r:id="rId2"/>
          </p:cNvPr>
          <p:cNvPicPr>
            <a:picLocks noChangeAspect="1" noChangeArrowheads="1"/>
          </p:cNvPicPr>
          <p:nvPr/>
        </p:nvPicPr>
        <p:blipFill>
          <a:blip r:embed="rId3" cstate="print">
            <a:lum bright="20000"/>
          </a:blip>
          <a:srcRect/>
          <a:stretch>
            <a:fillRect/>
          </a:stretch>
        </p:blipFill>
        <p:spPr bwMode="auto">
          <a:xfrm>
            <a:off x="6143636" y="250627"/>
            <a:ext cx="2428892" cy="2840864"/>
          </a:xfrm>
          <a:prstGeom prst="rect">
            <a:avLst/>
          </a:prstGeom>
          <a:noFill/>
          <a:ln w="28575">
            <a:solidFill>
              <a:schemeClr val="accent1"/>
            </a:solidFill>
          </a:ln>
        </p:spPr>
      </p:pic>
      <p:pic>
        <p:nvPicPr>
          <p:cNvPr id="16388" name="Picture 4" descr="Charles Quint — Wikipédia">
            <a:hlinkClick r:id="rId4"/>
          </p:cNvPr>
          <p:cNvPicPr>
            <a:picLocks noChangeAspect="1" noChangeArrowheads="1"/>
          </p:cNvPicPr>
          <p:nvPr/>
        </p:nvPicPr>
        <p:blipFill>
          <a:blip r:embed="rId5">
            <a:lum bright="20000"/>
          </a:blip>
          <a:srcRect/>
          <a:stretch>
            <a:fillRect/>
          </a:stretch>
        </p:blipFill>
        <p:spPr bwMode="auto">
          <a:xfrm>
            <a:off x="6143636" y="3214686"/>
            <a:ext cx="2428892" cy="2467755"/>
          </a:xfrm>
          <a:prstGeom prst="rect">
            <a:avLst/>
          </a:prstGeom>
          <a:noFill/>
          <a:ln w="28575">
            <a:solidFill>
              <a:schemeClr val="accent1"/>
            </a:solidFill>
          </a:ln>
        </p:spPr>
      </p:pic>
      <p:sp>
        <p:nvSpPr>
          <p:cNvPr id="6" name="Espace réservé du contenu 2"/>
          <p:cNvSpPr>
            <a:spLocks noGrp="1"/>
          </p:cNvSpPr>
          <p:nvPr>
            <p:ph idx="1"/>
          </p:nvPr>
        </p:nvSpPr>
        <p:spPr>
          <a:xfrm>
            <a:off x="214282" y="3643314"/>
            <a:ext cx="4929190" cy="1643074"/>
          </a:xfrm>
        </p:spPr>
        <p:txBody>
          <a:bodyPr>
            <a:normAutofit/>
          </a:bodyPr>
          <a:lstStyle/>
          <a:p>
            <a:pPr marL="0" indent="0" algn="just">
              <a:buNone/>
            </a:pPr>
            <a:r>
              <a:rPr lang="fr-FR" sz="2400" b="1" dirty="0" smtClean="0"/>
              <a:t>Mais en Europe, il trouve sur sa route Charles Quint, à la tête du Saint-Empire, qui rêve de dominer le monde chrétien.</a:t>
            </a:r>
          </a:p>
          <a:p>
            <a:pPr marL="0" indent="0">
              <a:buNone/>
            </a:pPr>
            <a:endParaRPr lang="fr-FR" sz="2400" b="1" dirty="0"/>
          </a:p>
        </p:txBody>
      </p:sp>
      <p:sp>
        <p:nvSpPr>
          <p:cNvPr id="7" name="Espace réservé du contenu 2"/>
          <p:cNvSpPr txBox="1">
            <a:spLocks/>
          </p:cNvSpPr>
          <p:nvPr/>
        </p:nvSpPr>
        <p:spPr>
          <a:xfrm>
            <a:off x="214282" y="285728"/>
            <a:ext cx="4929190" cy="2714644"/>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Soliman le Magnifique règne sur l’Empire ottoman. Cet empire, qui a remplacé l’Empire byzantin, est au sommet de sa puissance sous son règne. Grâce à lui, le monde islamique s’étend au Moyen-Orient, en Afrique, jusqu’en Europe.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contenu 2"/>
          <p:cNvSpPr txBox="1">
            <a:spLocks/>
          </p:cNvSpPr>
          <p:nvPr/>
        </p:nvSpPr>
        <p:spPr>
          <a:xfrm>
            <a:off x="214282" y="5786454"/>
            <a:ext cx="8715436" cy="1071546"/>
          </a:xfrm>
          <a:prstGeom prst="rect">
            <a:avLst/>
          </a:prstGeom>
        </p:spPr>
        <p:txBody>
          <a:bodyPr vert="horz" lIns="91440" tIns="45720" rIns="91440" bIns="45720" rtlCol="0">
            <a:normAutofit fontScale="925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600" b="1" i="0" u="none" strike="noStrike" kern="1200" cap="none" spc="0" normalizeH="0" baseline="0" noProof="0" dirty="0" smtClean="0">
                <a:ln>
                  <a:noFill/>
                </a:ln>
                <a:solidFill>
                  <a:schemeClr val="tx1"/>
                </a:solidFill>
                <a:effectLst/>
                <a:uLnTx/>
                <a:uFillTx/>
                <a:latin typeface="+mn-lt"/>
                <a:ea typeface="+mn-ea"/>
                <a:cs typeface="+mn-cs"/>
              </a:rPr>
              <a:t>L’affrontement entre Soliman et Charles Quint est inévitable.</a:t>
            </a:r>
            <a:r>
              <a:rPr kumimoji="0" lang="fr-FR" sz="2600" b="1" i="0" u="none" strike="noStrike" kern="1200" cap="none" spc="0" normalizeH="0" noProof="0" dirty="0" smtClean="0">
                <a:ln>
                  <a:noFill/>
                </a:ln>
                <a:solidFill>
                  <a:schemeClr val="tx1"/>
                </a:solidFill>
                <a:effectLst/>
                <a:uLnTx/>
                <a:uFillTx/>
                <a:latin typeface="+mn-lt"/>
                <a:ea typeface="+mn-ea"/>
                <a:cs typeface="+mn-cs"/>
              </a:rPr>
              <a:t> </a:t>
            </a:r>
            <a:r>
              <a:rPr kumimoji="0" lang="fr-FR" sz="2600" b="1" i="0" u="none" strike="noStrike" kern="1200" cap="none" spc="0" normalizeH="0" baseline="0" noProof="0" dirty="0" smtClean="0">
                <a:ln>
                  <a:noFill/>
                </a:ln>
                <a:solidFill>
                  <a:schemeClr val="tx1"/>
                </a:solidFill>
                <a:effectLst/>
                <a:uLnTx/>
                <a:uFillTx/>
                <a:latin typeface="+mn-lt"/>
                <a:ea typeface="+mn-ea"/>
                <a:cs typeface="+mn-cs"/>
              </a:rPr>
              <a:t>Ils veulent chacun</a:t>
            </a:r>
            <a:r>
              <a:rPr kumimoji="0" lang="fr-FR" sz="2600" b="1" i="0" u="none" strike="noStrike" kern="1200" cap="none" spc="0" normalizeH="0" noProof="0" dirty="0" smtClean="0">
                <a:ln>
                  <a:noFill/>
                </a:ln>
                <a:solidFill>
                  <a:schemeClr val="tx1"/>
                </a:solidFill>
                <a:effectLst/>
                <a:uLnTx/>
                <a:uFillTx/>
                <a:latin typeface="+mn-lt"/>
                <a:ea typeface="+mn-ea"/>
                <a:cs typeface="+mn-cs"/>
              </a:rPr>
              <a:t> dominer le monde connu et étendre leur religion.</a:t>
            </a:r>
            <a:endParaRPr kumimoji="0" lang="fr-FR" sz="26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Flèche droite 8"/>
          <p:cNvSpPr/>
          <p:nvPr/>
        </p:nvSpPr>
        <p:spPr>
          <a:xfrm>
            <a:off x="5286380" y="1142984"/>
            <a:ext cx="64294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5286380" y="4000504"/>
            <a:ext cx="64294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aint-Empire romain germanique">
            <a:hlinkClick r:id="rId2"/>
          </p:cNvPr>
          <p:cNvPicPr>
            <a:picLocks noChangeAspect="1" noChangeArrowheads="1"/>
          </p:cNvPicPr>
          <p:nvPr/>
        </p:nvPicPr>
        <p:blipFill>
          <a:blip r:embed="rId3"/>
          <a:srcRect/>
          <a:stretch>
            <a:fillRect/>
          </a:stretch>
        </p:blipFill>
        <p:spPr bwMode="auto">
          <a:xfrm>
            <a:off x="3322170" y="2571744"/>
            <a:ext cx="5821829" cy="4286256"/>
          </a:xfrm>
          <a:prstGeom prst="rect">
            <a:avLst/>
          </a:prstGeom>
          <a:noFill/>
          <a:ln w="28575">
            <a:solidFill>
              <a:schemeClr val="accent1"/>
            </a:solidFill>
          </a:ln>
        </p:spPr>
      </p:pic>
      <p:pic>
        <p:nvPicPr>
          <p:cNvPr id="15366" name="Picture 6" descr="François Ier (roi de France) — Wikipédia">
            <a:hlinkClick r:id="rId4"/>
          </p:cNvPr>
          <p:cNvPicPr>
            <a:picLocks noChangeAspect="1" noChangeArrowheads="1"/>
          </p:cNvPicPr>
          <p:nvPr/>
        </p:nvPicPr>
        <p:blipFill>
          <a:blip r:embed="rId5" cstate="print"/>
          <a:srcRect/>
          <a:stretch>
            <a:fillRect/>
          </a:stretch>
        </p:blipFill>
        <p:spPr bwMode="auto">
          <a:xfrm>
            <a:off x="0" y="2571744"/>
            <a:ext cx="3314117" cy="4286256"/>
          </a:xfrm>
          <a:prstGeom prst="rect">
            <a:avLst/>
          </a:prstGeom>
          <a:noFill/>
          <a:ln w="28575">
            <a:solidFill>
              <a:schemeClr val="accent1"/>
            </a:solidFill>
          </a:ln>
        </p:spPr>
      </p:pic>
      <p:sp>
        <p:nvSpPr>
          <p:cNvPr id="7" name="Espace réservé du contenu 2"/>
          <p:cNvSpPr>
            <a:spLocks noGrp="1"/>
          </p:cNvSpPr>
          <p:nvPr>
            <p:ph idx="1"/>
          </p:nvPr>
        </p:nvSpPr>
        <p:spPr>
          <a:xfrm>
            <a:off x="0" y="0"/>
            <a:ext cx="9144000" cy="2571744"/>
          </a:xfrm>
        </p:spPr>
        <p:txBody>
          <a:bodyPr>
            <a:normAutofit/>
          </a:bodyPr>
          <a:lstStyle/>
          <a:p>
            <a:pPr marL="0" indent="0" algn="ctr">
              <a:buNone/>
            </a:pPr>
            <a:r>
              <a:rPr lang="fr-FR" b="1" u="sng" dirty="0" smtClean="0"/>
              <a:t>L’ALLIANCE DU LYS ET DU CROISSANT</a:t>
            </a:r>
          </a:p>
          <a:p>
            <a:pPr marL="0" indent="0" algn="just">
              <a:buNone/>
            </a:pPr>
            <a:r>
              <a:rPr lang="fr-FR" sz="2400" b="1" dirty="0" smtClean="0"/>
              <a:t>Le roi François </a:t>
            </a:r>
            <a:r>
              <a:rPr lang="fr-FR" sz="2400" b="1" dirty="0" smtClean="0"/>
              <a:t>I</a:t>
            </a:r>
            <a:r>
              <a:rPr lang="fr-FR" sz="2400" b="1" baseline="30000" dirty="0" smtClean="0"/>
              <a:t>er</a:t>
            </a:r>
            <a:r>
              <a:rPr lang="fr-FR" sz="2400" b="1" dirty="0" smtClean="0"/>
              <a:t> </a:t>
            </a:r>
            <a:r>
              <a:rPr lang="fr-FR" sz="2400" b="1" dirty="0" smtClean="0"/>
              <a:t>est inquiet. La France est encerclée par l’Empire de Charles Quint qui devient un rival bien encombrant en Europe. Alors, à la surprise générale, ce roi catholique tourne le dos à l’Espagne et fait alliance avec Soliman le Magnifique.</a:t>
            </a:r>
            <a:endParaRPr lang="fr-FR"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pload.wikimedia.org/wikipedia/commons/thumb/e/e0/Battle_of_Lepanto_1571.jpg/1024px-Battle_of_Lepanto_1571.jpg"/>
          <p:cNvPicPr>
            <a:picLocks noChangeAspect="1" noChangeArrowheads="1"/>
          </p:cNvPicPr>
          <p:nvPr/>
        </p:nvPicPr>
        <p:blipFill>
          <a:blip r:embed="rId2"/>
          <a:srcRect t="3884"/>
          <a:stretch>
            <a:fillRect/>
          </a:stretch>
        </p:blipFill>
        <p:spPr bwMode="auto">
          <a:xfrm>
            <a:off x="0" y="2143116"/>
            <a:ext cx="9144001" cy="4714884"/>
          </a:xfrm>
          <a:prstGeom prst="rect">
            <a:avLst/>
          </a:prstGeom>
          <a:noFill/>
          <a:ln w="28575">
            <a:solidFill>
              <a:srgbClr val="0070C0"/>
            </a:solidFill>
          </a:ln>
        </p:spPr>
      </p:pic>
      <p:sp>
        <p:nvSpPr>
          <p:cNvPr id="5" name="Espace réservé du contenu 2"/>
          <p:cNvSpPr>
            <a:spLocks noGrp="1"/>
          </p:cNvSpPr>
          <p:nvPr>
            <p:ph idx="1"/>
          </p:nvPr>
        </p:nvSpPr>
        <p:spPr>
          <a:xfrm>
            <a:off x="0" y="0"/>
            <a:ext cx="9144000" cy="2571744"/>
          </a:xfrm>
        </p:spPr>
        <p:txBody>
          <a:bodyPr>
            <a:normAutofit/>
          </a:bodyPr>
          <a:lstStyle/>
          <a:p>
            <a:pPr marL="0" indent="0" algn="ctr">
              <a:buNone/>
            </a:pPr>
            <a:r>
              <a:rPr lang="fr-FR" b="1" u="sng" dirty="0" smtClean="0"/>
              <a:t>LA FIN DE LA PUISSANCE OTTOMANE</a:t>
            </a:r>
          </a:p>
          <a:p>
            <a:pPr marL="0" indent="0" algn="just">
              <a:buNone/>
            </a:pPr>
            <a:r>
              <a:rPr lang="fr-FR" sz="2400" b="1" dirty="0" smtClean="0"/>
              <a:t>Mais la puissance ottomane décline peu à peu au </a:t>
            </a:r>
            <a:r>
              <a:rPr lang="fr-FR" sz="2400" b="1" dirty="0" smtClean="0"/>
              <a:t>XVI</a:t>
            </a:r>
            <a:r>
              <a:rPr lang="fr-FR" sz="2400" b="1" baseline="30000" dirty="0" smtClean="0"/>
              <a:t>e</a:t>
            </a:r>
            <a:r>
              <a:rPr lang="fr-FR" sz="2400" b="1" dirty="0" smtClean="0"/>
              <a:t> </a:t>
            </a:r>
            <a:r>
              <a:rPr lang="fr-FR" sz="2400" b="1" dirty="0" smtClean="0"/>
              <a:t>siècle. La défaite à Vienne (1529) lui barre la route de l’Europe. Son échec est définitif à la bataille de Lépante (1571) : les forces des pays chrétiens unis laminent sa marine et l’empêchent ainsi de poursuivre la guerre.</a:t>
            </a:r>
            <a:endParaRPr lang="fr-FR"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2071678"/>
          </a:xfrm>
        </p:spPr>
        <p:txBody>
          <a:bodyPr>
            <a:normAutofit lnSpcReduction="10000"/>
          </a:bodyPr>
          <a:lstStyle/>
          <a:p>
            <a:pPr algn="ctr">
              <a:buNone/>
            </a:pPr>
            <a:r>
              <a:rPr lang="fr-FR" b="1" u="sng" dirty="0" smtClean="0"/>
              <a:t>L’ÂGE DES GRANDES DECOUVERTES</a:t>
            </a:r>
          </a:p>
          <a:p>
            <a:pPr marL="0" indent="0" algn="just">
              <a:buNone/>
            </a:pPr>
            <a:r>
              <a:rPr lang="fr-FR" sz="2400" b="1" dirty="0" smtClean="0"/>
              <a:t>Aux </a:t>
            </a:r>
            <a:r>
              <a:rPr lang="fr-FR" sz="2400" b="1" dirty="0" smtClean="0"/>
              <a:t>XV</a:t>
            </a:r>
            <a:r>
              <a:rPr lang="fr-FR" sz="2400" b="1" baseline="30000" dirty="0" smtClean="0"/>
              <a:t>e</a:t>
            </a:r>
            <a:r>
              <a:rPr lang="fr-FR" sz="2400" b="1" dirty="0" smtClean="0"/>
              <a:t> </a:t>
            </a:r>
            <a:r>
              <a:rPr lang="fr-FR" sz="2400" b="1" dirty="0" smtClean="0"/>
              <a:t>et </a:t>
            </a:r>
            <a:r>
              <a:rPr lang="fr-FR" sz="2400" b="1" dirty="0" smtClean="0"/>
              <a:t>XVI</a:t>
            </a:r>
            <a:r>
              <a:rPr lang="fr-FR" sz="2400" b="1" baseline="30000" dirty="0" smtClean="0"/>
              <a:t>e</a:t>
            </a:r>
            <a:r>
              <a:rPr lang="fr-FR" sz="2400" b="1" dirty="0" smtClean="0"/>
              <a:t> </a:t>
            </a:r>
            <a:r>
              <a:rPr lang="fr-FR" sz="2400" b="1" dirty="0" smtClean="0"/>
              <a:t>siècle, l’Europe découvre que le monde est plus vaste que celui qu’elle connait (jaune). Des explorateurs font de grands voyages financés par l’Espagne (rouge), le Portugal (vert) et la France (bleu). Le rapport au monde change, l’Europe s’ouvre.</a:t>
            </a:r>
            <a:endParaRPr lang="fr-FR" sz="2400" b="1" dirty="0"/>
          </a:p>
        </p:txBody>
      </p:sp>
      <p:pic>
        <p:nvPicPr>
          <p:cNvPr id="18434" name="Picture 2" descr="Les grandes découvertes | L'atelier carto d'HG Sempai">
            <a:hlinkClick r:id="rId2"/>
          </p:cNvPr>
          <p:cNvPicPr>
            <a:picLocks noChangeAspect="1" noChangeArrowheads="1"/>
          </p:cNvPicPr>
          <p:nvPr/>
        </p:nvPicPr>
        <p:blipFill>
          <a:blip r:embed="rId3"/>
          <a:srcRect l="781" t="12931" r="2343" b="28879"/>
          <a:stretch>
            <a:fillRect/>
          </a:stretch>
        </p:blipFill>
        <p:spPr bwMode="auto">
          <a:xfrm>
            <a:off x="714348" y="2082962"/>
            <a:ext cx="7858180" cy="47750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0 mai 1498 - Vasco de Gama aborde à Calicut, en Inde - Herodote.net">
            <a:hlinkClick r:id="rId2"/>
          </p:cNvPr>
          <p:cNvPicPr>
            <a:picLocks noChangeAspect="1" noChangeArrowheads="1"/>
          </p:cNvPicPr>
          <p:nvPr/>
        </p:nvPicPr>
        <p:blipFill>
          <a:blip r:embed="rId3"/>
          <a:srcRect t="6309"/>
          <a:stretch>
            <a:fillRect/>
          </a:stretch>
        </p:blipFill>
        <p:spPr bwMode="auto">
          <a:xfrm>
            <a:off x="0" y="1214422"/>
            <a:ext cx="9144000" cy="5643578"/>
          </a:xfrm>
          <a:prstGeom prst="rect">
            <a:avLst/>
          </a:prstGeom>
          <a:noFill/>
          <a:ln w="28575">
            <a:solidFill>
              <a:srgbClr val="0070C0"/>
            </a:solidFill>
          </a:ln>
        </p:spPr>
      </p:pic>
      <p:sp>
        <p:nvSpPr>
          <p:cNvPr id="5" name="Espace réservé du contenu 2"/>
          <p:cNvSpPr>
            <a:spLocks noGrp="1"/>
          </p:cNvSpPr>
          <p:nvPr>
            <p:ph idx="1"/>
          </p:nvPr>
        </p:nvSpPr>
        <p:spPr>
          <a:xfrm>
            <a:off x="0" y="0"/>
            <a:ext cx="9144000" cy="1714487"/>
          </a:xfrm>
        </p:spPr>
        <p:txBody>
          <a:bodyPr>
            <a:normAutofit/>
          </a:bodyPr>
          <a:lstStyle/>
          <a:p>
            <a:pPr marL="0" indent="0" algn="just">
              <a:buNone/>
            </a:pPr>
            <a:r>
              <a:rPr lang="fr-FR" sz="2400" b="1" dirty="0" smtClean="0"/>
              <a:t>Dans le monde connu des Européens, on ne sait pas atteindre l’Inde par la mer. C’est Vasco de Gama qui prouve le contraire. Il contourne l’Afrique en passant le cap de Bon Espérance puis arrive à Calcutta.  </a:t>
            </a:r>
            <a:endParaRPr lang="fr-FR"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The First Landing of Christopher Columbu - Dioscoro Teofilo de la ...">
            <a:hlinkClick r:id="rId2"/>
          </p:cNvPr>
          <p:cNvPicPr>
            <a:picLocks noChangeAspect="1" noChangeArrowheads="1"/>
          </p:cNvPicPr>
          <p:nvPr/>
        </p:nvPicPr>
        <p:blipFill>
          <a:blip r:embed="rId3"/>
          <a:srcRect t="5779"/>
          <a:stretch>
            <a:fillRect/>
          </a:stretch>
        </p:blipFill>
        <p:spPr bwMode="auto">
          <a:xfrm>
            <a:off x="0" y="1714488"/>
            <a:ext cx="9144000" cy="5143511"/>
          </a:xfrm>
          <a:prstGeom prst="rect">
            <a:avLst/>
          </a:prstGeom>
          <a:noFill/>
          <a:ln w="28575">
            <a:solidFill>
              <a:srgbClr val="0070C0"/>
            </a:solidFill>
          </a:ln>
        </p:spPr>
      </p:pic>
      <p:sp>
        <p:nvSpPr>
          <p:cNvPr id="7" name="Espace réservé du contenu 2"/>
          <p:cNvSpPr>
            <a:spLocks noGrp="1"/>
          </p:cNvSpPr>
          <p:nvPr>
            <p:ph idx="1"/>
          </p:nvPr>
        </p:nvSpPr>
        <p:spPr>
          <a:xfrm>
            <a:off x="0" y="0"/>
            <a:ext cx="9144000" cy="1785926"/>
          </a:xfrm>
        </p:spPr>
        <p:txBody>
          <a:bodyPr>
            <a:normAutofit lnSpcReduction="10000"/>
          </a:bodyPr>
          <a:lstStyle/>
          <a:p>
            <a:pPr marL="0" indent="0" algn="just">
              <a:buNone/>
            </a:pPr>
            <a:r>
              <a:rPr lang="fr-FR" sz="2400" b="1" dirty="0" smtClean="0"/>
              <a:t>L’affrontement avec les Ottomans a fermé l’accès à l’Inde par l’est. Christophe Colomb pense qu’on peut l’atteindre par l’Ouest. C’est pourquoi il appelle « Indiens » les habitants du territoire qu’il découvre. Il mourra sans avoir su qu’il avait découvert un nouveau continent : l’Amérique.</a:t>
            </a:r>
            <a:endParaRPr lang="fr-FR"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scovery of Straits of Magellan 1520 Poster Print by Science ...">
            <a:hlinkClick r:id="rId2"/>
          </p:cNvPr>
          <p:cNvPicPr>
            <a:picLocks noChangeAspect="1" noChangeArrowheads="1"/>
          </p:cNvPicPr>
          <p:nvPr/>
        </p:nvPicPr>
        <p:blipFill>
          <a:blip r:embed="rId3"/>
          <a:srcRect t="13542" b="9375"/>
          <a:stretch>
            <a:fillRect/>
          </a:stretch>
        </p:blipFill>
        <p:spPr bwMode="auto">
          <a:xfrm>
            <a:off x="0" y="1571612"/>
            <a:ext cx="9144000" cy="5286388"/>
          </a:xfrm>
          <a:prstGeom prst="rect">
            <a:avLst/>
          </a:prstGeom>
          <a:noFill/>
          <a:ln w="28575">
            <a:solidFill>
              <a:srgbClr val="0070C0"/>
            </a:solidFill>
          </a:ln>
        </p:spPr>
      </p:pic>
      <p:sp>
        <p:nvSpPr>
          <p:cNvPr id="3" name="Espace réservé du contenu 2"/>
          <p:cNvSpPr>
            <a:spLocks noGrp="1"/>
          </p:cNvSpPr>
          <p:nvPr>
            <p:ph idx="1"/>
          </p:nvPr>
        </p:nvSpPr>
        <p:spPr>
          <a:xfrm>
            <a:off x="0" y="0"/>
            <a:ext cx="9144000" cy="1714487"/>
          </a:xfrm>
        </p:spPr>
        <p:txBody>
          <a:bodyPr>
            <a:normAutofit/>
          </a:bodyPr>
          <a:lstStyle/>
          <a:p>
            <a:pPr marL="0" indent="0" algn="just">
              <a:buNone/>
            </a:pPr>
            <a:r>
              <a:rPr lang="fr-FR" sz="2400" b="1" dirty="0" smtClean="0"/>
              <a:t>Magellan est le premier à faire le tour du monde. L’expédition dure trois ans mais il est tué en route, aux Philippines, par des indigènes. Son second, Elcano, termine le voyage. C’est la preuve que la Terre est ronde et non plate comme on le croyait avant.</a:t>
            </a:r>
            <a:endParaRPr lang="fr-FR"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581</Words>
  <PresentationFormat>Affichage à l'écran (4:3)</PresentationFormat>
  <Paragraphs>22</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achas</dc:creator>
  <cp:lastModifiedBy>aurelien</cp:lastModifiedBy>
  <cp:revision>13</cp:revision>
  <dcterms:created xsi:type="dcterms:W3CDTF">2020-05-09T18:40:35Z</dcterms:created>
  <dcterms:modified xsi:type="dcterms:W3CDTF">2020-05-11T00:25:40Z</dcterms:modified>
</cp:coreProperties>
</file>