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23"/>
  </p:notesMasterIdLst>
  <p:sldIdLst>
    <p:sldId id="262" r:id="rId2"/>
    <p:sldId id="263" r:id="rId3"/>
    <p:sldId id="264" r:id="rId4"/>
    <p:sldId id="265" r:id="rId5"/>
    <p:sldId id="283" r:id="rId6"/>
    <p:sldId id="267" r:id="rId7"/>
    <p:sldId id="268" r:id="rId8"/>
    <p:sldId id="284" r:id="rId9"/>
    <p:sldId id="285" r:id="rId10"/>
    <p:sldId id="286" r:id="rId11"/>
    <p:sldId id="272" r:id="rId12"/>
    <p:sldId id="287" r:id="rId13"/>
    <p:sldId id="274" r:id="rId14"/>
    <p:sldId id="288" r:id="rId15"/>
    <p:sldId id="289" r:id="rId16"/>
    <p:sldId id="290" r:id="rId17"/>
    <p:sldId id="291" r:id="rId18"/>
    <p:sldId id="292" r:id="rId19"/>
    <p:sldId id="293" r:id="rId20"/>
    <p:sldId id="294" r:id="rId21"/>
    <p:sldId id="282"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474"/>
    <a:srgbClr val="E56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4" autoAdjust="0"/>
    <p:restoredTop sz="94713"/>
  </p:normalViewPr>
  <p:slideViewPr>
    <p:cSldViewPr snapToGrid="0" snapToObjects="1">
      <p:cViewPr varScale="1">
        <p:scale>
          <a:sx n="80" d="100"/>
          <a:sy n="80" d="100"/>
        </p:scale>
        <p:origin x="1661"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76840-00BB-4B47-A9AF-2DBC01582B0B}" type="datetimeFigureOut">
              <a:rPr lang="fr-FR" smtClean="0"/>
              <a:t>30/10/2020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CE2B1-18C6-46EF-9663-05CC30E732EF}" type="slidenum">
              <a:rPr lang="fr-FR" smtClean="0"/>
              <a:t>‹N°›</a:t>
            </a:fld>
            <a:endParaRPr lang="fr-FR"/>
          </a:p>
        </p:txBody>
      </p:sp>
    </p:spTree>
    <p:extLst>
      <p:ext uri="{BB962C8B-B14F-4D97-AF65-F5344CB8AC3E}">
        <p14:creationId xmlns:p14="http://schemas.microsoft.com/office/powerpoint/2010/main" val="353884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0930"/>
            <a:ext cx="7772400" cy="3170582"/>
          </a:xfrm>
        </p:spPr>
        <p:txBody>
          <a:bodyPr anchor="ctr"/>
          <a:lstStyle>
            <a:lvl1pPr algn="ctr">
              <a:defRPr sz="6000" b="1" i="0">
                <a:solidFill>
                  <a:schemeClr val="bg1"/>
                </a:solidFill>
                <a:latin typeface="Marianne ExtraBold"/>
                <a:ea typeface="Marianne ExtraBold"/>
                <a:cs typeface="Marianne ExtraBold"/>
              </a:defRPr>
            </a:lvl1pPr>
          </a:lstStyle>
          <a:p>
            <a:r>
              <a:rPr lang="fr-FR" smtClean="0"/>
              <a:t>Cliquez et modifiez le titre</a:t>
            </a:r>
            <a:endParaRPr lang="en-US" dirty="0"/>
          </a:p>
        </p:txBody>
      </p:sp>
      <p:sp>
        <p:nvSpPr>
          <p:cNvPr id="3" name="Subtitle 2"/>
          <p:cNvSpPr>
            <a:spLocks noGrp="1"/>
          </p:cNvSpPr>
          <p:nvPr>
            <p:ph type="subTitle" idx="1"/>
          </p:nvPr>
        </p:nvSpPr>
        <p:spPr>
          <a:xfrm>
            <a:off x="685800" y="4651512"/>
            <a:ext cx="7772400" cy="97403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651" y="1403467"/>
            <a:ext cx="8060635" cy="1298851"/>
          </a:xfrm>
        </p:spPr>
        <p:txBody>
          <a:bodyPr>
            <a:normAutofit/>
          </a:bodyPr>
          <a:lstStyle>
            <a:lvl1pPr algn="ctr">
              <a:defRPr sz="4000" b="1" i="0">
                <a:solidFill>
                  <a:schemeClr val="bg1"/>
                </a:solidFill>
                <a:latin typeface="Marianne ExtraBold"/>
                <a:ea typeface="Marianne ExtraBold"/>
                <a:cs typeface="Marianne ExtraBold"/>
              </a:defRPr>
            </a:lvl1pPr>
          </a:lstStyle>
          <a:p>
            <a:r>
              <a:rPr lang="fr-FR" smtClean="0"/>
              <a:t>Cliquez et modifiez le titre</a:t>
            </a:r>
            <a:endParaRPr lang="en-US" dirty="0"/>
          </a:p>
        </p:txBody>
      </p:sp>
      <p:sp>
        <p:nvSpPr>
          <p:cNvPr id="3" name="Content Placeholder 2"/>
          <p:cNvSpPr>
            <a:spLocks noGrp="1"/>
          </p:cNvSpPr>
          <p:nvPr>
            <p:ph idx="1"/>
          </p:nvPr>
        </p:nvSpPr>
        <p:spPr>
          <a:xfrm>
            <a:off x="447261" y="2903456"/>
            <a:ext cx="8259417" cy="327350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176" y="1417920"/>
            <a:ext cx="8259832" cy="874434"/>
          </a:xfrm>
        </p:spPr>
        <p:txBody>
          <a:bodyPr anchor="ctr">
            <a:normAutofit/>
          </a:bodyPr>
          <a:lstStyle>
            <a:lvl1pPr>
              <a:defRPr sz="3000" b="1" i="0">
                <a:solidFill>
                  <a:schemeClr val="accent1"/>
                </a:solidFill>
                <a:latin typeface="Marianne ExtraBold"/>
                <a:ea typeface="Marianne ExtraBold"/>
                <a:cs typeface="Marianne ExtraBold"/>
              </a:defRPr>
            </a:lvl1pPr>
          </a:lstStyle>
          <a:p>
            <a:r>
              <a:rPr lang="fr-FR" smtClean="0"/>
              <a:t>Cliquez et modifiez le titre</a:t>
            </a:r>
            <a:endParaRPr lang="en-US" dirty="0"/>
          </a:p>
        </p:txBody>
      </p:sp>
      <p:sp>
        <p:nvSpPr>
          <p:cNvPr id="3" name="Text Placeholder 2"/>
          <p:cNvSpPr>
            <a:spLocks noGrp="1"/>
          </p:cNvSpPr>
          <p:nvPr>
            <p:ph type="body" idx="1"/>
          </p:nvPr>
        </p:nvSpPr>
        <p:spPr>
          <a:xfrm>
            <a:off x="642742" y="2501076"/>
            <a:ext cx="7886700" cy="392595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B982634-D943-E24D-8464-FD82F8A36430}"/>
              </a:ext>
            </a:extLst>
          </p:cNvPr>
          <p:cNvSpPr>
            <a:spLocks noGrp="1"/>
          </p:cNvSpPr>
          <p:nvPr>
            <p:ph type="dt" sz="half" idx="10"/>
          </p:nvPr>
        </p:nvSpPr>
        <p:spPr/>
        <p:txBody>
          <a:bodyPr/>
          <a:lstStyle/>
          <a:p>
            <a:fld id="{35B1CE83-FEC7-8846-8CE9-BC3DC9F79484}" type="datetimeFigureOut">
              <a:rPr lang="fr-FR" smtClean="0"/>
              <a:pPr/>
              <a:t>30/10/2020</a:t>
            </a:fld>
            <a:endParaRPr lang="fr-FR"/>
          </a:p>
        </p:txBody>
      </p:sp>
      <p:sp>
        <p:nvSpPr>
          <p:cNvPr id="3" name="Espace réservé du pied de page 2">
            <a:extLst>
              <a:ext uri="{FF2B5EF4-FFF2-40B4-BE49-F238E27FC236}">
                <a16:creationId xmlns:a16="http://schemas.microsoft.com/office/drawing/2014/main" id="{DC4CF505-0009-0542-BF05-44E6787010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C6064FF-83DF-E34F-BD2A-BE8F6E278B7B}"/>
              </a:ext>
            </a:extLst>
          </p:cNvPr>
          <p:cNvSpPr>
            <a:spLocks noGrp="1"/>
          </p:cNvSpPr>
          <p:nvPr>
            <p:ph type="sldNum" sz="quarter" idx="12"/>
          </p:nvPr>
        </p:nvSpPr>
        <p:spPr/>
        <p:txBody>
          <a:bodyPr/>
          <a:lstStyle/>
          <a:p>
            <a:fld id="{6AD525B9-0A19-2542-BACC-00F870D512E1}" type="slidenum">
              <a:rPr lang="fr-FR" smtClean="0"/>
              <a:pPr/>
              <a:t>‹N°›</a:t>
            </a:fld>
            <a:endParaRPr lang="fr-FR"/>
          </a:p>
        </p:txBody>
      </p:sp>
    </p:spTree>
    <p:extLst>
      <p:ext uri="{BB962C8B-B14F-4D97-AF65-F5344CB8AC3E}">
        <p14:creationId xmlns:p14="http://schemas.microsoft.com/office/powerpoint/2010/main" val="987527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455016"/>
            <a:ext cx="78867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28650" y="3482109"/>
            <a:ext cx="7886700" cy="269485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Marianne Light"/>
              </a:defRPr>
            </a:lvl1pPr>
          </a:lstStyle>
          <a:p>
            <a:fld id="{11A20161-A64A-1B4E-BB6C-EE10084B857B}" type="datetimeFigureOut">
              <a:rPr lang="fr-FR" smtClean="0"/>
              <a:pPr/>
              <a:t>30/10/2020</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Marianne Light"/>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Marianne Light"/>
              </a:defRPr>
            </a:lvl1pPr>
          </a:lstStyle>
          <a:p>
            <a:fld id="{47DC39AD-C27C-DC4E-91E5-B139DFB1C82A}" type="slidenum">
              <a:rPr lang="fr-FR" smtClean="0"/>
              <a:pPr/>
              <a:t>‹N°›</a:t>
            </a:fld>
            <a:endParaRPr lang="fr-FR" dirty="0"/>
          </a:p>
        </p:txBody>
      </p:sp>
    </p:spTree>
    <p:extLst>
      <p:ext uri="{BB962C8B-B14F-4D97-AF65-F5344CB8AC3E}">
        <p14:creationId xmlns:p14="http://schemas.microsoft.com/office/powerpoint/2010/main" val="5508624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ianne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ianne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ianne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ianne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ianne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image" Target="../media/image13.tiff"/><Relationship Id="rId1" Type="http://schemas.openxmlformats.org/officeDocument/2006/relationships/slideLayout" Target="../slideLayouts/slideLayout4.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tiff"/><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4.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D0C2055-74AB-487F-B6D8-BA265675D680}"/>
              </a:ext>
            </a:extLst>
          </p:cNvPr>
          <p:cNvSpPr txBox="1"/>
          <p:nvPr/>
        </p:nvSpPr>
        <p:spPr>
          <a:xfrm>
            <a:off x="4409090" y="2725322"/>
            <a:ext cx="4985083" cy="1077218"/>
          </a:xfrm>
          <a:prstGeom prst="rect">
            <a:avLst/>
          </a:prstGeom>
          <a:noFill/>
        </p:spPr>
        <p:txBody>
          <a:bodyPr wrap="square" rtlCol="0">
            <a:spAutoFit/>
          </a:bodyPr>
          <a:lstStyle/>
          <a:p>
            <a:pPr algn="ctr"/>
            <a:r>
              <a:rPr lang="fr-FR" sz="3200" b="1" dirty="0" smtClean="0">
                <a:solidFill>
                  <a:srgbClr val="2B3474"/>
                </a:solidFill>
                <a:latin typeface="Arial" pitchFamily="34" charset="0"/>
                <a:cs typeface="Arial" pitchFamily="34" charset="0"/>
              </a:rPr>
              <a:t>Enseigner la liberté d’expression</a:t>
            </a:r>
          </a:p>
        </p:txBody>
      </p:sp>
      <p:sp>
        <p:nvSpPr>
          <p:cNvPr id="7" name="ZoneTexte 6"/>
          <p:cNvSpPr txBox="1"/>
          <p:nvPr/>
        </p:nvSpPr>
        <p:spPr>
          <a:xfrm>
            <a:off x="8259316" y="5828483"/>
            <a:ext cx="812658" cy="300082"/>
          </a:xfrm>
          <a:prstGeom prst="rect">
            <a:avLst/>
          </a:prstGeom>
          <a:noFill/>
        </p:spPr>
        <p:txBody>
          <a:bodyPr wrap="none" rtlCol="0">
            <a:spAutoFit/>
          </a:bodyPr>
          <a:lstStyle/>
          <a:p>
            <a:r>
              <a:rPr lang="fr-FR" sz="1350" dirty="0"/>
              <a:t>COLLEGE</a:t>
            </a:r>
          </a:p>
        </p:txBody>
      </p:sp>
      <p:pic>
        <p:nvPicPr>
          <p:cNvPr id="9" name="Picture 3" descr="C:\Users\Jean-Luc\Desktop\Dossiers professionnels\Laïcité Faits religieux\Logo république française.png"/>
          <p:cNvPicPr>
            <a:picLocks noChangeAspect="1" noChangeArrowheads="1"/>
          </p:cNvPicPr>
          <p:nvPr/>
        </p:nvPicPr>
        <p:blipFill>
          <a:blip r:embed="rId2"/>
          <a:srcRect/>
          <a:stretch>
            <a:fillRect/>
          </a:stretch>
        </p:blipFill>
        <p:spPr bwMode="auto">
          <a:xfrm>
            <a:off x="6234219" y="288649"/>
            <a:ext cx="2634555" cy="1550251"/>
          </a:xfrm>
          <a:prstGeom prst="rect">
            <a:avLst/>
          </a:prstGeom>
          <a:noFill/>
        </p:spPr>
      </p:pic>
      <p:sp>
        <p:nvSpPr>
          <p:cNvPr id="10" name="ZoneTexte 9">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pic>
        <p:nvPicPr>
          <p:cNvPr id="4" name="Image 3"/>
          <p:cNvPicPr>
            <a:picLocks noChangeAspect="1"/>
          </p:cNvPicPr>
          <p:nvPr/>
        </p:nvPicPr>
        <p:blipFill>
          <a:blip r:embed="rId3"/>
          <a:stretch>
            <a:fillRect/>
          </a:stretch>
        </p:blipFill>
        <p:spPr>
          <a:xfrm>
            <a:off x="642937" y="1670865"/>
            <a:ext cx="4295775" cy="4457700"/>
          </a:xfrm>
          <a:prstGeom prst="rect">
            <a:avLst/>
          </a:prstGeom>
        </p:spPr>
      </p:pic>
    </p:spTree>
    <p:extLst>
      <p:ext uri="{BB962C8B-B14F-4D97-AF65-F5344CB8AC3E}">
        <p14:creationId xmlns:p14="http://schemas.microsoft.com/office/powerpoint/2010/main" val="1229862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0">
            <a:extLst>
              <a:ext uri="{FF2B5EF4-FFF2-40B4-BE49-F238E27FC236}">
                <a16:creationId xmlns:a16="http://schemas.microsoft.com/office/drawing/2014/main" id="{84219764-BD76-264E-BAD4-FEF6E505CE24}"/>
              </a:ext>
            </a:extLst>
          </p:cNvPr>
          <p:cNvSpPr/>
          <p:nvPr/>
        </p:nvSpPr>
        <p:spPr>
          <a:xfrm>
            <a:off x="2435445" y="343370"/>
            <a:ext cx="6643919" cy="792765"/>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2400"/>
            </a:lvl1pPr>
          </a:lstStyle>
          <a:p>
            <a:pPr algn="r"/>
            <a:r>
              <a:rPr b="1" dirty="0">
                <a:solidFill>
                  <a:srgbClr val="2B3474"/>
                </a:solidFill>
                <a:latin typeface="Calibri" panose="020F0502020204030204" pitchFamily="34" charset="0"/>
                <a:cs typeface="Calibri" panose="020F0502020204030204" pitchFamily="34" charset="0"/>
              </a:rPr>
              <a:t>Le 7 janvier 2015, 12 personnes </a:t>
            </a:r>
            <a:r>
              <a:rPr b="1" dirty="0" err="1">
                <a:solidFill>
                  <a:srgbClr val="2B3474"/>
                </a:solidFill>
                <a:latin typeface="Calibri" panose="020F0502020204030204" pitchFamily="34" charset="0"/>
                <a:cs typeface="Calibri" panose="020F0502020204030204" pitchFamily="34" charset="0"/>
              </a:rPr>
              <a:t>étaient</a:t>
            </a:r>
            <a:r>
              <a:rPr b="1" dirty="0">
                <a:solidFill>
                  <a:srgbClr val="2B3474"/>
                </a:solidFill>
                <a:latin typeface="Calibri" panose="020F0502020204030204" pitchFamily="34" charset="0"/>
                <a:cs typeface="Calibri" panose="020F0502020204030204" pitchFamily="34" charset="0"/>
              </a:rPr>
              <a:t> </a:t>
            </a:r>
            <a:r>
              <a:rPr b="1" dirty="0" err="1">
                <a:solidFill>
                  <a:srgbClr val="2B3474"/>
                </a:solidFill>
                <a:latin typeface="Calibri" panose="020F0502020204030204" pitchFamily="34" charset="0"/>
                <a:cs typeface="Calibri" panose="020F0502020204030204" pitchFamily="34" charset="0"/>
              </a:rPr>
              <a:t>assassiné</a:t>
            </a:r>
            <a:r>
              <a:rPr lang="fr-FR" b="1" dirty="0">
                <a:solidFill>
                  <a:srgbClr val="2B3474"/>
                </a:solidFill>
                <a:latin typeface="Calibri" panose="020F0502020204030204" pitchFamily="34" charset="0"/>
                <a:cs typeface="Calibri" panose="020F0502020204030204" pitchFamily="34" charset="0"/>
              </a:rPr>
              <a:t>e</a:t>
            </a:r>
            <a:r>
              <a:rPr b="1" dirty="0">
                <a:solidFill>
                  <a:srgbClr val="2B3474"/>
                </a:solidFill>
                <a:latin typeface="Calibri" panose="020F0502020204030204" pitchFamily="34" charset="0"/>
                <a:cs typeface="Calibri" panose="020F0502020204030204" pitchFamily="34" charset="0"/>
              </a:rPr>
              <a:t>s </a:t>
            </a:r>
            <a:r>
              <a:rPr lang="fr-FR" b="1" dirty="0">
                <a:solidFill>
                  <a:srgbClr val="2B3474"/>
                </a:solidFill>
                <a:latin typeface="Calibri" panose="020F0502020204030204" pitchFamily="34" charset="0"/>
                <a:cs typeface="Calibri" panose="020F0502020204030204" pitchFamily="34" charset="0"/>
              </a:rPr>
              <a:t/>
            </a:r>
            <a:br>
              <a:rPr lang="fr-FR" b="1" dirty="0">
                <a:solidFill>
                  <a:srgbClr val="2B3474"/>
                </a:solidFill>
                <a:latin typeface="Calibri" panose="020F0502020204030204" pitchFamily="34" charset="0"/>
                <a:cs typeface="Calibri" panose="020F0502020204030204" pitchFamily="34" charset="0"/>
              </a:rPr>
            </a:br>
            <a:r>
              <a:rPr lang="fr-FR" b="1" dirty="0">
                <a:solidFill>
                  <a:srgbClr val="2B3474"/>
                </a:solidFill>
                <a:latin typeface="Calibri" panose="020F0502020204030204" pitchFamily="34" charset="0"/>
                <a:cs typeface="Calibri" panose="020F0502020204030204" pitchFamily="34" charset="0"/>
              </a:rPr>
              <a:t>dont </a:t>
            </a:r>
            <a:r>
              <a:rPr b="1" dirty="0">
                <a:solidFill>
                  <a:srgbClr val="2B3474"/>
                </a:solidFill>
                <a:latin typeface="Calibri" panose="020F0502020204030204" pitchFamily="34" charset="0"/>
                <a:cs typeface="Calibri" panose="020F0502020204030204" pitchFamily="34" charset="0"/>
              </a:rPr>
              <a:t>5 dessinateurs de </a:t>
            </a:r>
            <a:r>
              <a:rPr b="1" dirty="0" err="1">
                <a:solidFill>
                  <a:srgbClr val="2B3474"/>
                </a:solidFill>
                <a:latin typeface="Calibri" panose="020F0502020204030204" pitchFamily="34" charset="0"/>
                <a:cs typeface="Calibri" panose="020F0502020204030204" pitchFamily="34" charset="0"/>
              </a:rPr>
              <a:t>presse</a:t>
            </a:r>
            <a:r>
              <a:rPr lang="fr-FR" b="1" dirty="0">
                <a:solidFill>
                  <a:srgbClr val="2B3474"/>
                </a:solidFill>
                <a:latin typeface="Calibri" panose="020F0502020204030204" pitchFamily="34" charset="0"/>
                <a:cs typeface="Calibri" panose="020F0502020204030204" pitchFamily="34" charset="0"/>
              </a:rPr>
              <a:t>.</a:t>
            </a:r>
            <a:endParaRPr b="1" dirty="0">
              <a:solidFill>
                <a:srgbClr val="2B3474"/>
              </a:solidFill>
              <a:latin typeface="Calibri" panose="020F0502020204030204" pitchFamily="34" charset="0"/>
              <a:cs typeface="Calibri" panose="020F0502020204030204" pitchFamily="34" charset="0"/>
            </a:endParaRPr>
          </a:p>
        </p:txBody>
      </p:sp>
      <p:pic>
        <p:nvPicPr>
          <p:cNvPr id="3" name="pasted-image.tiff">
            <a:extLst>
              <a:ext uri="{FF2B5EF4-FFF2-40B4-BE49-F238E27FC236}">
                <a16:creationId xmlns:a16="http://schemas.microsoft.com/office/drawing/2014/main" id="{91D67139-10DA-8D42-B3A0-58789CE23EB2}"/>
              </a:ext>
            </a:extLst>
          </p:cNvPr>
          <p:cNvPicPr>
            <a:picLocks noChangeAspect="1"/>
          </p:cNvPicPr>
          <p:nvPr/>
        </p:nvPicPr>
        <p:blipFill>
          <a:blip r:embed="rId2"/>
          <a:stretch>
            <a:fillRect/>
          </a:stretch>
        </p:blipFill>
        <p:spPr>
          <a:xfrm>
            <a:off x="7483760" y="3485441"/>
            <a:ext cx="1492823" cy="1576794"/>
          </a:xfrm>
          <a:prstGeom prst="rect">
            <a:avLst/>
          </a:prstGeom>
          <a:ln w="12700">
            <a:solidFill>
              <a:srgbClr val="000000"/>
            </a:solidFill>
            <a:miter lim="400000"/>
          </a:ln>
        </p:spPr>
      </p:pic>
      <p:pic>
        <p:nvPicPr>
          <p:cNvPr id="4" name="pasted-image.tiff">
            <a:extLst>
              <a:ext uri="{FF2B5EF4-FFF2-40B4-BE49-F238E27FC236}">
                <a16:creationId xmlns:a16="http://schemas.microsoft.com/office/drawing/2014/main" id="{C5732D9D-4D17-6945-8228-2DC136AD7675}"/>
              </a:ext>
            </a:extLst>
          </p:cNvPr>
          <p:cNvPicPr>
            <a:picLocks noChangeAspect="1"/>
          </p:cNvPicPr>
          <p:nvPr/>
        </p:nvPicPr>
        <p:blipFill>
          <a:blip r:embed="rId3"/>
          <a:stretch>
            <a:fillRect/>
          </a:stretch>
        </p:blipFill>
        <p:spPr>
          <a:xfrm>
            <a:off x="3841834" y="4850279"/>
            <a:ext cx="1440606" cy="1249937"/>
          </a:xfrm>
          <a:prstGeom prst="rect">
            <a:avLst/>
          </a:prstGeom>
          <a:ln w="12700">
            <a:solidFill>
              <a:srgbClr val="000000"/>
            </a:solidFill>
            <a:miter lim="400000"/>
          </a:ln>
        </p:spPr>
      </p:pic>
      <p:grpSp>
        <p:nvGrpSpPr>
          <p:cNvPr id="5" name="Groupe 4"/>
          <p:cNvGrpSpPr/>
          <p:nvPr/>
        </p:nvGrpSpPr>
        <p:grpSpPr>
          <a:xfrm>
            <a:off x="436779" y="1352792"/>
            <a:ext cx="8674341" cy="4833482"/>
            <a:chOff x="228290" y="1155610"/>
            <a:chExt cx="8674341" cy="4833482"/>
          </a:xfrm>
        </p:grpSpPr>
        <p:pic>
          <p:nvPicPr>
            <p:cNvPr id="6" name="pasted-image.tiff">
              <a:extLst>
                <a:ext uri="{FF2B5EF4-FFF2-40B4-BE49-F238E27FC236}">
                  <a16:creationId xmlns:a16="http://schemas.microsoft.com/office/drawing/2014/main" id="{C3DB4FCD-1C3D-874F-BCD8-0E18EF8CD138}"/>
                </a:ext>
              </a:extLst>
            </p:cNvPr>
            <p:cNvPicPr>
              <a:picLocks noChangeAspect="1"/>
            </p:cNvPicPr>
            <p:nvPr/>
          </p:nvPicPr>
          <p:blipFill>
            <a:blip r:embed="rId4"/>
            <a:stretch>
              <a:fillRect/>
            </a:stretch>
          </p:blipFill>
          <p:spPr>
            <a:xfrm>
              <a:off x="428399" y="1272845"/>
              <a:ext cx="1629836" cy="1085323"/>
            </a:xfrm>
            <a:prstGeom prst="rect">
              <a:avLst/>
            </a:prstGeom>
            <a:ln w="12700">
              <a:solidFill>
                <a:srgbClr val="000000"/>
              </a:solidFill>
              <a:miter lim="400000"/>
            </a:ln>
          </p:spPr>
        </p:pic>
        <p:sp>
          <p:nvSpPr>
            <p:cNvPr id="7" name="Shape 232">
              <a:extLst>
                <a:ext uri="{FF2B5EF4-FFF2-40B4-BE49-F238E27FC236}">
                  <a16:creationId xmlns:a16="http://schemas.microsoft.com/office/drawing/2014/main" id="{97F24AF1-06AA-EE43-99AD-E28700779913}"/>
                </a:ext>
              </a:extLst>
            </p:cNvPr>
            <p:cNvSpPr/>
            <p:nvPr/>
          </p:nvSpPr>
          <p:spPr>
            <a:xfrm>
              <a:off x="409932" y="2383974"/>
              <a:ext cx="584696" cy="31391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a:t>Jean Cabut, </a:t>
              </a:r>
            </a:p>
            <a:p>
              <a:pPr>
                <a:defRPr sz="1600"/>
              </a:pPr>
              <a:r>
                <a:rPr sz="844" dirty="0"/>
                <a:t>« Cabu"</a:t>
              </a:r>
            </a:p>
          </p:txBody>
        </p:sp>
        <p:pic>
          <p:nvPicPr>
            <p:cNvPr id="8" name="pasted-image.tiff">
              <a:extLst>
                <a:ext uri="{FF2B5EF4-FFF2-40B4-BE49-F238E27FC236}">
                  <a16:creationId xmlns:a16="http://schemas.microsoft.com/office/drawing/2014/main" id="{DD50BED0-BB4C-9948-9D6B-75FE03C44DB9}"/>
                </a:ext>
              </a:extLst>
            </p:cNvPr>
            <p:cNvPicPr>
              <a:picLocks noChangeAspect="1"/>
            </p:cNvPicPr>
            <p:nvPr/>
          </p:nvPicPr>
          <p:blipFill>
            <a:blip r:embed="rId5"/>
            <a:stretch>
              <a:fillRect/>
            </a:stretch>
          </p:blipFill>
          <p:spPr>
            <a:xfrm>
              <a:off x="2793562" y="1300885"/>
              <a:ext cx="975701" cy="1463550"/>
            </a:xfrm>
            <a:prstGeom prst="rect">
              <a:avLst/>
            </a:prstGeom>
            <a:ln w="12700">
              <a:solidFill>
                <a:srgbClr val="000000"/>
              </a:solidFill>
              <a:miter lim="400000"/>
            </a:ln>
          </p:spPr>
        </p:pic>
        <p:sp>
          <p:nvSpPr>
            <p:cNvPr id="9" name="Shape 234">
              <a:extLst>
                <a:ext uri="{FF2B5EF4-FFF2-40B4-BE49-F238E27FC236}">
                  <a16:creationId xmlns:a16="http://schemas.microsoft.com/office/drawing/2014/main" id="{8711D177-DD68-1041-8D4D-7B833CAC5A5A}"/>
                </a:ext>
              </a:extLst>
            </p:cNvPr>
            <p:cNvSpPr/>
            <p:nvPr/>
          </p:nvSpPr>
          <p:spPr>
            <a:xfrm>
              <a:off x="3151819" y="2824431"/>
              <a:ext cx="1067199" cy="31391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a:t>Stéphane Charbonnier,</a:t>
              </a:r>
            </a:p>
            <a:p>
              <a:pPr>
                <a:defRPr sz="1600"/>
              </a:pPr>
              <a:r>
                <a:rPr sz="844" dirty="0"/>
                <a:t>« Charb »</a:t>
              </a:r>
            </a:p>
          </p:txBody>
        </p:sp>
        <p:pic>
          <p:nvPicPr>
            <p:cNvPr id="10" name="pasted-image.tiff">
              <a:extLst>
                <a:ext uri="{FF2B5EF4-FFF2-40B4-BE49-F238E27FC236}">
                  <a16:creationId xmlns:a16="http://schemas.microsoft.com/office/drawing/2014/main" id="{3DA6D1BD-E5E1-EF4F-B69D-9DCCB365052B}"/>
                </a:ext>
              </a:extLst>
            </p:cNvPr>
            <p:cNvPicPr>
              <a:picLocks noChangeAspect="1"/>
            </p:cNvPicPr>
            <p:nvPr/>
          </p:nvPicPr>
          <p:blipFill>
            <a:blip r:embed="rId6"/>
            <a:stretch>
              <a:fillRect/>
            </a:stretch>
          </p:blipFill>
          <p:spPr>
            <a:xfrm>
              <a:off x="4504591" y="1155610"/>
              <a:ext cx="1534429" cy="1673921"/>
            </a:xfrm>
            <a:prstGeom prst="rect">
              <a:avLst/>
            </a:prstGeom>
            <a:ln w="12700">
              <a:solidFill>
                <a:srgbClr val="000000"/>
              </a:solidFill>
              <a:miter lim="400000"/>
            </a:ln>
          </p:spPr>
        </p:pic>
        <p:sp>
          <p:nvSpPr>
            <p:cNvPr id="11" name="Shape 236">
              <a:extLst>
                <a:ext uri="{FF2B5EF4-FFF2-40B4-BE49-F238E27FC236}">
                  <a16:creationId xmlns:a16="http://schemas.microsoft.com/office/drawing/2014/main" id="{7ACA7DCA-9664-0844-9FEA-251F3209C787}"/>
                </a:ext>
              </a:extLst>
            </p:cNvPr>
            <p:cNvSpPr/>
            <p:nvPr/>
          </p:nvSpPr>
          <p:spPr>
            <a:xfrm>
              <a:off x="4547501" y="2845206"/>
              <a:ext cx="761026" cy="18400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1600"/>
              </a:lvl1pPr>
            </a:lstStyle>
            <a:p>
              <a:r>
                <a:rPr sz="844" dirty="0"/>
                <a:t>Philippe Honoré</a:t>
              </a:r>
            </a:p>
          </p:txBody>
        </p:sp>
        <p:pic>
          <p:nvPicPr>
            <p:cNvPr id="12" name="pasted-image.tiff">
              <a:extLst>
                <a:ext uri="{FF2B5EF4-FFF2-40B4-BE49-F238E27FC236}">
                  <a16:creationId xmlns:a16="http://schemas.microsoft.com/office/drawing/2014/main" id="{BB11E0C0-B28A-2242-B551-E50DCAFD8274}"/>
                </a:ext>
              </a:extLst>
            </p:cNvPr>
            <p:cNvPicPr>
              <a:picLocks noChangeAspect="1"/>
            </p:cNvPicPr>
            <p:nvPr/>
          </p:nvPicPr>
          <p:blipFill>
            <a:blip r:embed="rId7"/>
            <a:stretch>
              <a:fillRect/>
            </a:stretch>
          </p:blipFill>
          <p:spPr>
            <a:xfrm>
              <a:off x="6320459" y="1180627"/>
              <a:ext cx="1038491" cy="1557737"/>
            </a:xfrm>
            <a:prstGeom prst="rect">
              <a:avLst/>
            </a:prstGeom>
            <a:ln w="12700">
              <a:solidFill>
                <a:srgbClr val="000000"/>
              </a:solidFill>
              <a:miter lim="400000"/>
            </a:ln>
          </p:spPr>
        </p:pic>
        <p:sp>
          <p:nvSpPr>
            <p:cNvPr id="13" name="Shape 238">
              <a:extLst>
                <a:ext uri="{FF2B5EF4-FFF2-40B4-BE49-F238E27FC236}">
                  <a16:creationId xmlns:a16="http://schemas.microsoft.com/office/drawing/2014/main" id="{3C2E5567-AAE2-F34A-9DD9-28D81F2A716A}"/>
                </a:ext>
              </a:extLst>
            </p:cNvPr>
            <p:cNvSpPr/>
            <p:nvPr/>
          </p:nvSpPr>
          <p:spPr>
            <a:xfrm>
              <a:off x="6588102" y="2760496"/>
              <a:ext cx="815528" cy="31391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a:t>Bernard </a:t>
              </a:r>
              <a:r>
                <a:rPr sz="844" dirty="0" err="1"/>
                <a:t>Verlhac</a:t>
              </a:r>
              <a:r>
                <a:rPr sz="844" dirty="0"/>
                <a:t>, </a:t>
              </a:r>
            </a:p>
            <a:p>
              <a:pPr>
                <a:defRPr sz="1600"/>
              </a:pPr>
              <a:r>
                <a:rPr sz="844" dirty="0"/>
                <a:t>« </a:t>
              </a:r>
              <a:r>
                <a:rPr sz="844" dirty="0" err="1"/>
                <a:t>Tignous</a:t>
              </a:r>
              <a:r>
                <a:rPr sz="844" dirty="0"/>
                <a:t> »</a:t>
              </a:r>
            </a:p>
          </p:txBody>
        </p:sp>
        <p:pic>
          <p:nvPicPr>
            <p:cNvPr id="14" name="pasted-image.tiff">
              <a:extLst>
                <a:ext uri="{FF2B5EF4-FFF2-40B4-BE49-F238E27FC236}">
                  <a16:creationId xmlns:a16="http://schemas.microsoft.com/office/drawing/2014/main" id="{BCEFE44F-F744-2743-A361-8B4E9B5AD097}"/>
                </a:ext>
              </a:extLst>
            </p:cNvPr>
            <p:cNvPicPr>
              <a:picLocks noChangeAspect="1"/>
            </p:cNvPicPr>
            <p:nvPr/>
          </p:nvPicPr>
          <p:blipFill>
            <a:blip r:embed="rId8"/>
            <a:stretch>
              <a:fillRect/>
            </a:stretch>
          </p:blipFill>
          <p:spPr>
            <a:xfrm>
              <a:off x="7593006" y="1182862"/>
              <a:ext cx="1179554" cy="1769330"/>
            </a:xfrm>
            <a:prstGeom prst="rect">
              <a:avLst/>
            </a:prstGeom>
            <a:ln w="12700">
              <a:solidFill>
                <a:srgbClr val="000000"/>
              </a:solidFill>
              <a:miter lim="400000"/>
            </a:ln>
          </p:spPr>
        </p:pic>
        <p:sp>
          <p:nvSpPr>
            <p:cNvPr id="15" name="Shape 240">
              <a:extLst>
                <a:ext uri="{FF2B5EF4-FFF2-40B4-BE49-F238E27FC236}">
                  <a16:creationId xmlns:a16="http://schemas.microsoft.com/office/drawing/2014/main" id="{2AA66A26-BA7F-8543-9CED-862528FCD79B}"/>
                </a:ext>
              </a:extLst>
            </p:cNvPr>
            <p:cNvSpPr/>
            <p:nvPr/>
          </p:nvSpPr>
          <p:spPr>
            <a:xfrm>
              <a:off x="8125575" y="3074316"/>
              <a:ext cx="777056" cy="18400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1600"/>
              </a:lvl1pPr>
            </a:lstStyle>
            <a:p>
              <a:r>
                <a:rPr sz="844"/>
                <a:t>George Wolinski</a:t>
              </a:r>
            </a:p>
          </p:txBody>
        </p:sp>
        <p:sp>
          <p:nvSpPr>
            <p:cNvPr id="16" name="Shape 241">
              <a:extLst>
                <a:ext uri="{FF2B5EF4-FFF2-40B4-BE49-F238E27FC236}">
                  <a16:creationId xmlns:a16="http://schemas.microsoft.com/office/drawing/2014/main" id="{76C75CBC-496E-C84E-A8C0-97AAF4AC2568}"/>
                </a:ext>
              </a:extLst>
            </p:cNvPr>
            <p:cNvSpPr/>
            <p:nvPr/>
          </p:nvSpPr>
          <p:spPr>
            <a:xfrm>
              <a:off x="325282" y="4450516"/>
              <a:ext cx="1136129" cy="18400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1600"/>
              </a:lvl1pPr>
            </a:lstStyle>
            <a:p>
              <a:r>
                <a:rPr sz="844"/>
                <a:t>Elsa Cayat, psychanaliste</a:t>
              </a:r>
            </a:p>
          </p:txBody>
        </p:sp>
        <p:sp>
          <p:nvSpPr>
            <p:cNvPr id="17" name="Shape 242">
              <a:extLst>
                <a:ext uri="{FF2B5EF4-FFF2-40B4-BE49-F238E27FC236}">
                  <a16:creationId xmlns:a16="http://schemas.microsoft.com/office/drawing/2014/main" id="{28B12A78-1680-884D-BA98-F5C2AD124A7F}"/>
                </a:ext>
              </a:extLst>
            </p:cNvPr>
            <p:cNvSpPr/>
            <p:nvPr/>
          </p:nvSpPr>
          <p:spPr>
            <a:xfrm>
              <a:off x="1769394" y="4492679"/>
              <a:ext cx="1248339" cy="18400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1600"/>
              </a:lvl1pPr>
            </a:lstStyle>
            <a:p>
              <a:r>
                <a:rPr sz="844" dirty="0"/>
                <a:t>Bernard Maris, économiste</a:t>
              </a:r>
            </a:p>
          </p:txBody>
        </p:sp>
        <p:pic>
          <p:nvPicPr>
            <p:cNvPr id="18" name="pasted-image.tiff">
              <a:extLst>
                <a:ext uri="{FF2B5EF4-FFF2-40B4-BE49-F238E27FC236}">
                  <a16:creationId xmlns:a16="http://schemas.microsoft.com/office/drawing/2014/main" id="{CC98B77C-D587-8D4A-9A19-9CF51D47DB0A}"/>
                </a:ext>
              </a:extLst>
            </p:cNvPr>
            <p:cNvPicPr>
              <a:picLocks noChangeAspect="1"/>
            </p:cNvPicPr>
            <p:nvPr/>
          </p:nvPicPr>
          <p:blipFill>
            <a:blip r:embed="rId9"/>
            <a:stretch>
              <a:fillRect/>
            </a:stretch>
          </p:blipFill>
          <p:spPr>
            <a:xfrm>
              <a:off x="275506" y="2800334"/>
              <a:ext cx="1270807" cy="1551443"/>
            </a:xfrm>
            <a:prstGeom prst="rect">
              <a:avLst/>
            </a:prstGeom>
            <a:ln w="12700">
              <a:solidFill>
                <a:srgbClr val="000000"/>
              </a:solidFill>
              <a:miter lim="400000"/>
            </a:ln>
          </p:spPr>
        </p:pic>
        <p:pic>
          <p:nvPicPr>
            <p:cNvPr id="19" name="pasted-image.tiff">
              <a:extLst>
                <a:ext uri="{FF2B5EF4-FFF2-40B4-BE49-F238E27FC236}">
                  <a16:creationId xmlns:a16="http://schemas.microsoft.com/office/drawing/2014/main" id="{CEED30B2-B6A1-3243-B666-1ECD586789DE}"/>
                </a:ext>
              </a:extLst>
            </p:cNvPr>
            <p:cNvPicPr>
              <a:picLocks noChangeAspect="1"/>
            </p:cNvPicPr>
            <p:nvPr/>
          </p:nvPicPr>
          <p:blipFill>
            <a:blip r:embed="rId10"/>
            <a:stretch>
              <a:fillRect/>
            </a:stretch>
          </p:blipFill>
          <p:spPr>
            <a:xfrm>
              <a:off x="1850512" y="2977421"/>
              <a:ext cx="970822" cy="1463550"/>
            </a:xfrm>
            <a:prstGeom prst="rect">
              <a:avLst/>
            </a:prstGeom>
            <a:ln w="12700">
              <a:solidFill>
                <a:srgbClr val="000000"/>
              </a:solidFill>
              <a:miter lim="400000"/>
            </a:ln>
          </p:spPr>
        </p:pic>
        <p:pic>
          <p:nvPicPr>
            <p:cNvPr id="20" name="pasted-image.tiff">
              <a:extLst>
                <a:ext uri="{FF2B5EF4-FFF2-40B4-BE49-F238E27FC236}">
                  <a16:creationId xmlns:a16="http://schemas.microsoft.com/office/drawing/2014/main" id="{7EC1DC83-8419-C74D-B292-B0E7238189D1}"/>
                </a:ext>
              </a:extLst>
            </p:cNvPr>
            <p:cNvPicPr>
              <a:picLocks noChangeAspect="1"/>
            </p:cNvPicPr>
            <p:nvPr/>
          </p:nvPicPr>
          <p:blipFill>
            <a:blip r:embed="rId11"/>
            <a:stretch>
              <a:fillRect/>
            </a:stretch>
          </p:blipFill>
          <p:spPr>
            <a:xfrm>
              <a:off x="3426378" y="3198341"/>
              <a:ext cx="1829945" cy="1141538"/>
            </a:xfrm>
            <a:prstGeom prst="rect">
              <a:avLst/>
            </a:prstGeom>
            <a:ln w="12700">
              <a:solidFill>
                <a:srgbClr val="000000"/>
              </a:solidFill>
              <a:miter lim="400000"/>
            </a:ln>
          </p:spPr>
        </p:pic>
        <p:sp>
          <p:nvSpPr>
            <p:cNvPr id="21" name="Shape 246">
              <a:extLst>
                <a:ext uri="{FF2B5EF4-FFF2-40B4-BE49-F238E27FC236}">
                  <a16:creationId xmlns:a16="http://schemas.microsoft.com/office/drawing/2014/main" id="{8E61F4D2-9CC3-A24C-B0CA-D02720983530}"/>
                </a:ext>
              </a:extLst>
            </p:cNvPr>
            <p:cNvSpPr/>
            <p:nvPr/>
          </p:nvSpPr>
          <p:spPr>
            <a:xfrm>
              <a:off x="3808362" y="4399873"/>
              <a:ext cx="1195439" cy="184009"/>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1600"/>
              </a:lvl1pPr>
            </a:lstStyle>
            <a:p>
              <a:r>
                <a:rPr sz="844"/>
                <a:t>Franck Brinsolaro, policier</a:t>
              </a:r>
            </a:p>
          </p:txBody>
        </p:sp>
        <p:sp>
          <p:nvSpPr>
            <p:cNvPr id="22" name="Shape 247">
              <a:extLst>
                <a:ext uri="{FF2B5EF4-FFF2-40B4-BE49-F238E27FC236}">
                  <a16:creationId xmlns:a16="http://schemas.microsoft.com/office/drawing/2014/main" id="{CDF2919F-F006-4A44-90F9-BAC5693217AF}"/>
                </a:ext>
              </a:extLst>
            </p:cNvPr>
            <p:cNvSpPr/>
            <p:nvPr/>
          </p:nvSpPr>
          <p:spPr>
            <a:xfrm>
              <a:off x="5888218" y="4969478"/>
              <a:ext cx="951486" cy="313916"/>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p>
              <a:pPr>
                <a:defRPr sz="1600"/>
              </a:pPr>
              <a:r>
                <a:rPr sz="844"/>
                <a:t>Mustapha Ourrad, </a:t>
              </a:r>
            </a:p>
            <a:p>
              <a:pPr>
                <a:defRPr sz="1600"/>
              </a:pPr>
              <a:r>
                <a:rPr sz="844"/>
                <a:t>correcteur</a:t>
              </a:r>
            </a:p>
          </p:txBody>
        </p:sp>
        <p:pic>
          <p:nvPicPr>
            <p:cNvPr id="23" name="pasted-image.tiff">
              <a:extLst>
                <a:ext uri="{FF2B5EF4-FFF2-40B4-BE49-F238E27FC236}">
                  <a16:creationId xmlns:a16="http://schemas.microsoft.com/office/drawing/2014/main" id="{9BE22780-9338-8D4E-8049-DEFA06FD66E8}"/>
                </a:ext>
              </a:extLst>
            </p:cNvPr>
            <p:cNvPicPr>
              <a:picLocks noChangeAspect="1"/>
            </p:cNvPicPr>
            <p:nvPr/>
          </p:nvPicPr>
          <p:blipFill>
            <a:blip r:embed="rId12"/>
            <a:stretch>
              <a:fillRect/>
            </a:stretch>
          </p:blipFill>
          <p:spPr>
            <a:xfrm>
              <a:off x="5858012" y="3378183"/>
              <a:ext cx="1098850" cy="1605922"/>
            </a:xfrm>
            <a:prstGeom prst="rect">
              <a:avLst/>
            </a:prstGeom>
            <a:ln w="12700">
              <a:solidFill>
                <a:srgbClr val="000000"/>
              </a:solidFill>
              <a:miter lim="400000"/>
            </a:ln>
          </p:spPr>
        </p:pic>
        <p:sp>
          <p:nvSpPr>
            <p:cNvPr id="24" name="Shape 250">
              <a:extLst>
                <a:ext uri="{FF2B5EF4-FFF2-40B4-BE49-F238E27FC236}">
                  <a16:creationId xmlns:a16="http://schemas.microsoft.com/office/drawing/2014/main" id="{2C54EB80-0404-5F4A-93C6-6A0322EFB343}"/>
                </a:ext>
              </a:extLst>
            </p:cNvPr>
            <p:cNvSpPr/>
            <p:nvPr/>
          </p:nvSpPr>
          <p:spPr>
            <a:xfrm>
              <a:off x="7239376" y="5066029"/>
              <a:ext cx="761026" cy="44382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a:t>Michel Renaud, </a:t>
              </a:r>
            </a:p>
            <a:p>
              <a:pPr>
                <a:defRPr sz="1600"/>
              </a:pPr>
              <a:r>
                <a:rPr sz="844" dirty="0"/>
                <a:t>journaliste et </a:t>
              </a:r>
            </a:p>
            <a:p>
              <a:pPr>
                <a:defRPr sz="1600"/>
              </a:pPr>
              <a:r>
                <a:rPr sz="844" dirty="0"/>
                <a:t>grand voyageur</a:t>
              </a:r>
            </a:p>
          </p:txBody>
        </p:sp>
        <p:sp>
          <p:nvSpPr>
            <p:cNvPr id="25" name="Shape 252">
              <a:extLst>
                <a:ext uri="{FF2B5EF4-FFF2-40B4-BE49-F238E27FC236}">
                  <a16:creationId xmlns:a16="http://schemas.microsoft.com/office/drawing/2014/main" id="{94E9A5D1-3794-4442-A16A-E0105369EB79}"/>
                </a:ext>
              </a:extLst>
            </p:cNvPr>
            <p:cNvSpPr/>
            <p:nvPr/>
          </p:nvSpPr>
          <p:spPr>
            <a:xfrm>
              <a:off x="5070305" y="5675176"/>
              <a:ext cx="1084833" cy="31391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err="1"/>
                <a:t>Frédéric</a:t>
              </a:r>
              <a:r>
                <a:rPr sz="844" dirty="0"/>
                <a:t> </a:t>
              </a:r>
              <a:r>
                <a:rPr sz="844" dirty="0" err="1"/>
                <a:t>Boisseau</a:t>
              </a:r>
              <a:r>
                <a:rPr sz="844" dirty="0"/>
                <a:t>, </a:t>
              </a:r>
            </a:p>
            <a:p>
              <a:pPr>
                <a:defRPr sz="1600"/>
              </a:pPr>
              <a:r>
                <a:rPr sz="844" dirty="0"/>
                <a:t>chargé de maintenance</a:t>
              </a:r>
            </a:p>
          </p:txBody>
        </p:sp>
        <p:pic>
          <p:nvPicPr>
            <p:cNvPr id="26" name="pasted-image.tiff">
              <a:extLst>
                <a:ext uri="{FF2B5EF4-FFF2-40B4-BE49-F238E27FC236}">
                  <a16:creationId xmlns:a16="http://schemas.microsoft.com/office/drawing/2014/main" id="{99E23092-9494-3746-946C-4EB1B43CC992}"/>
                </a:ext>
              </a:extLst>
            </p:cNvPr>
            <p:cNvPicPr>
              <a:picLocks noChangeAspect="1"/>
            </p:cNvPicPr>
            <p:nvPr/>
          </p:nvPicPr>
          <p:blipFill>
            <a:blip r:embed="rId13"/>
            <a:stretch>
              <a:fillRect/>
            </a:stretch>
          </p:blipFill>
          <p:spPr>
            <a:xfrm>
              <a:off x="228290" y="4916960"/>
              <a:ext cx="1829945" cy="1024770"/>
            </a:xfrm>
            <a:prstGeom prst="rect">
              <a:avLst/>
            </a:prstGeom>
            <a:ln w="12700">
              <a:solidFill>
                <a:srgbClr val="000000"/>
              </a:solidFill>
              <a:miter lim="400000"/>
            </a:ln>
          </p:spPr>
        </p:pic>
        <p:sp>
          <p:nvSpPr>
            <p:cNvPr id="27" name="Shape 254">
              <a:extLst>
                <a:ext uri="{FF2B5EF4-FFF2-40B4-BE49-F238E27FC236}">
                  <a16:creationId xmlns:a16="http://schemas.microsoft.com/office/drawing/2014/main" id="{A5F5A4DE-DF4F-954A-87C7-5CEF9AAF81FF}"/>
                </a:ext>
              </a:extLst>
            </p:cNvPr>
            <p:cNvSpPr/>
            <p:nvPr/>
          </p:nvSpPr>
          <p:spPr>
            <a:xfrm>
              <a:off x="2087469" y="5627814"/>
              <a:ext cx="844382" cy="31391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defRPr sz="1600"/>
              </a:pPr>
              <a:r>
                <a:rPr sz="844" dirty="0"/>
                <a:t>Ahmed </a:t>
              </a:r>
              <a:r>
                <a:rPr sz="844" dirty="0" err="1"/>
                <a:t>Merrabet</a:t>
              </a:r>
              <a:r>
                <a:rPr sz="844" dirty="0"/>
                <a:t>,</a:t>
              </a:r>
            </a:p>
            <a:p>
              <a:pPr>
                <a:defRPr sz="1600"/>
              </a:pPr>
              <a:r>
                <a:rPr sz="844" dirty="0"/>
                <a:t>gardien de la paix</a:t>
              </a:r>
            </a:p>
          </p:txBody>
        </p:sp>
      </p:grpSp>
      <p:sp>
        <p:nvSpPr>
          <p:cNvPr id="30" name="ZoneTexte 29">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590891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2094EA-479F-4A08-B217-F9C2C4C16EC6}"/>
              </a:ext>
            </a:extLst>
          </p:cNvPr>
          <p:cNvSpPr txBox="1"/>
          <p:nvPr/>
        </p:nvSpPr>
        <p:spPr>
          <a:xfrm>
            <a:off x="893428" y="2752106"/>
            <a:ext cx="8573957" cy="1477328"/>
          </a:xfrm>
          <a:prstGeom prst="rect">
            <a:avLst/>
          </a:prstGeom>
          <a:noFill/>
        </p:spPr>
        <p:txBody>
          <a:bodyPr wrap="square" rtlCol="0">
            <a:spAutoFit/>
          </a:bodyPr>
          <a:lstStyle/>
          <a:p>
            <a:r>
              <a:rPr lang="fr-FR" sz="3000" dirty="0">
                <a:solidFill>
                  <a:schemeClr val="bg1"/>
                </a:solidFill>
              </a:rPr>
              <a:t>Le blasphème : </a:t>
            </a:r>
            <a:r>
              <a:rPr lang="fr-FR" sz="3000" dirty="0">
                <a:latin typeface="Calibri Light" panose="020F0302020204030204" pitchFamily="34" charset="0"/>
                <a:cs typeface="Calibri Light" panose="020F0302020204030204" pitchFamily="34" charset="0"/>
              </a:rPr>
              <a:t>parole ou discours qui outrage la divinité, la religion ou ce qui est considéré comme respectable ou sacré », dictionnaire </a:t>
            </a:r>
            <a:r>
              <a:rPr lang="fr-FR" sz="3000" i="1" dirty="0">
                <a:latin typeface="Calibri Light" panose="020F0302020204030204" pitchFamily="34" charset="0"/>
                <a:cs typeface="Calibri Light" panose="020F0302020204030204" pitchFamily="34" charset="0"/>
              </a:rPr>
              <a:t>Larousse</a:t>
            </a:r>
            <a:r>
              <a:rPr lang="fr-FR" sz="3000" dirty="0"/>
              <a:t> .</a:t>
            </a:r>
          </a:p>
        </p:txBody>
      </p:sp>
      <p:sp>
        <p:nvSpPr>
          <p:cNvPr id="7" name="ZoneTexte 6">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779143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999951" y="395773"/>
            <a:ext cx="8033653" cy="7278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2400" b="1" dirty="0">
                <a:solidFill>
                  <a:srgbClr val="2B3474"/>
                </a:solidFill>
                <a:latin typeface="Calibri" panose="020F0502020204030204" pitchFamily="34" charset="0"/>
                <a:ea typeface="+mn-ea"/>
                <a:cs typeface="Calibri" panose="020F0502020204030204" pitchFamily="34" charset="0"/>
              </a:rPr>
              <a:t>La dernière exécution pour blasphème en France : 1766</a:t>
            </a:r>
            <a:br>
              <a:rPr lang="fr-FR" sz="2400" b="1" dirty="0">
                <a:solidFill>
                  <a:srgbClr val="2B3474"/>
                </a:solidFill>
                <a:latin typeface="Calibri" panose="020F0502020204030204" pitchFamily="34" charset="0"/>
                <a:ea typeface="+mn-ea"/>
                <a:cs typeface="Calibri" panose="020F0502020204030204" pitchFamily="34" charset="0"/>
              </a:rPr>
            </a:br>
            <a:r>
              <a:rPr lang="fr-FR" sz="2400" b="1" dirty="0">
                <a:solidFill>
                  <a:srgbClr val="2B3474"/>
                </a:solidFill>
                <a:latin typeface="Calibri" panose="020F0502020204030204" pitchFamily="34" charset="0"/>
                <a:ea typeface="+mn-ea"/>
                <a:cs typeface="Calibri" panose="020F0502020204030204" pitchFamily="34" charset="0"/>
              </a:rPr>
              <a:t>Elle avait provoqué un scandale dans </a:t>
            </a:r>
            <a:r>
              <a:rPr lang="fr-FR" sz="2400" b="1" dirty="0" smtClean="0">
                <a:solidFill>
                  <a:srgbClr val="2B3474"/>
                </a:solidFill>
                <a:latin typeface="Calibri" panose="020F0502020204030204" pitchFamily="34" charset="0"/>
                <a:ea typeface="+mn-ea"/>
                <a:cs typeface="Calibri" panose="020F0502020204030204" pitchFamily="34" charset="0"/>
              </a:rPr>
              <a:t>l’opinion</a:t>
            </a:r>
            <a:endParaRPr lang="fr-FR" sz="2400" b="1" dirty="0">
              <a:solidFill>
                <a:srgbClr val="2B3474"/>
              </a:solidFill>
              <a:latin typeface="Calibri" panose="020F0502020204030204" pitchFamily="34" charset="0"/>
              <a:ea typeface="+mn-ea"/>
              <a:cs typeface="Calibri" panose="020F0502020204030204" pitchFamily="34" charset="0"/>
            </a:endParaRPr>
          </a:p>
        </p:txBody>
      </p:sp>
      <p:pic>
        <p:nvPicPr>
          <p:cNvPr id="3" name="Image 2"/>
          <p:cNvPicPr>
            <a:picLocks noChangeAspect="1"/>
          </p:cNvPicPr>
          <p:nvPr/>
        </p:nvPicPr>
        <p:blipFill>
          <a:blip r:embed="rId2"/>
          <a:stretch>
            <a:fillRect/>
          </a:stretch>
        </p:blipFill>
        <p:spPr>
          <a:xfrm>
            <a:off x="592726" y="1568452"/>
            <a:ext cx="5432216" cy="3732296"/>
          </a:xfrm>
          <a:prstGeom prst="rect">
            <a:avLst/>
          </a:prstGeom>
          <a:ln>
            <a:solidFill>
              <a:schemeClr val="tx2"/>
            </a:solidFill>
          </a:ln>
        </p:spPr>
      </p:pic>
      <p:sp>
        <p:nvSpPr>
          <p:cNvPr id="4" name="ZoneTexte 3"/>
          <p:cNvSpPr txBox="1"/>
          <p:nvPr/>
        </p:nvSpPr>
        <p:spPr>
          <a:xfrm>
            <a:off x="220439" y="5462592"/>
            <a:ext cx="6176789" cy="646331"/>
          </a:xfrm>
          <a:prstGeom prst="rect">
            <a:avLst/>
          </a:prstGeom>
          <a:noFill/>
        </p:spPr>
        <p:txBody>
          <a:bodyPr wrap="square" rtlCol="0">
            <a:spAutoFit/>
          </a:bodyPr>
          <a:lstStyle/>
          <a:p>
            <a:pPr algn="ctr"/>
            <a:r>
              <a:rPr lang="fr-FR" dirty="0">
                <a:solidFill>
                  <a:schemeClr val="bg2">
                    <a:lumMod val="25000"/>
                  </a:schemeClr>
                </a:solidFill>
              </a:rPr>
              <a:t>Le supplice du chevalier de La Barre, 1766 </a:t>
            </a:r>
            <a:endParaRPr lang="fr-FR" dirty="0" smtClean="0">
              <a:solidFill>
                <a:schemeClr val="bg2">
                  <a:lumMod val="25000"/>
                </a:schemeClr>
              </a:solidFill>
            </a:endParaRPr>
          </a:p>
          <a:p>
            <a:pPr algn="ctr"/>
            <a:r>
              <a:rPr lang="fr-FR" dirty="0" smtClean="0">
                <a:solidFill>
                  <a:schemeClr val="bg2">
                    <a:lumMod val="25000"/>
                  </a:schemeClr>
                </a:solidFill>
              </a:rPr>
              <a:t>(</a:t>
            </a:r>
            <a:r>
              <a:rPr lang="fr-FR" dirty="0">
                <a:solidFill>
                  <a:schemeClr val="bg2">
                    <a:lumMod val="25000"/>
                  </a:schemeClr>
                </a:solidFill>
              </a:rPr>
              <a:t>bas-relief à Abbeville)</a:t>
            </a:r>
          </a:p>
        </p:txBody>
      </p:sp>
      <p:pic>
        <p:nvPicPr>
          <p:cNvPr id="5" name="Espace réservé du contenu 4">
            <a:extLst>
              <a:ext uri="{FF2B5EF4-FFF2-40B4-BE49-F238E27FC236}">
                <a16:creationId xmlns:a16="http://schemas.microsoft.com/office/drawing/2014/main" id="{C37971E3-3744-234F-B74C-970C627F8951}"/>
              </a:ext>
            </a:extLst>
          </p:cNvPr>
          <p:cNvPicPr>
            <a:picLocks noChangeAspect="1"/>
          </p:cNvPicPr>
          <p:nvPr/>
        </p:nvPicPr>
        <p:blipFill rotWithShape="1">
          <a:blip r:embed="rId3"/>
          <a:srcRect l="20301" r="18250"/>
          <a:stretch/>
        </p:blipFill>
        <p:spPr>
          <a:xfrm>
            <a:off x="6330631" y="2013197"/>
            <a:ext cx="2504541" cy="1735307"/>
          </a:xfrm>
          <a:prstGeom prst="rect">
            <a:avLst/>
          </a:prstGeom>
          <a:ln>
            <a:solidFill>
              <a:schemeClr val="tx2"/>
            </a:solidFill>
          </a:ln>
        </p:spPr>
      </p:pic>
      <p:sp>
        <p:nvSpPr>
          <p:cNvPr id="6" name="ZoneTexte 5">
            <a:extLst>
              <a:ext uri="{FF2B5EF4-FFF2-40B4-BE49-F238E27FC236}">
                <a16:creationId xmlns:a16="http://schemas.microsoft.com/office/drawing/2014/main" id="{6CE08C57-612E-0242-ADBC-C5B3239234C8}"/>
              </a:ext>
            </a:extLst>
          </p:cNvPr>
          <p:cNvSpPr txBox="1"/>
          <p:nvPr/>
        </p:nvSpPr>
        <p:spPr>
          <a:xfrm>
            <a:off x="6548503" y="3901439"/>
            <a:ext cx="2595497" cy="646331"/>
          </a:xfrm>
          <a:prstGeom prst="rect">
            <a:avLst/>
          </a:prstGeom>
          <a:noFill/>
        </p:spPr>
        <p:txBody>
          <a:bodyPr wrap="square" rtlCol="0">
            <a:spAutoFit/>
          </a:bodyPr>
          <a:lstStyle/>
          <a:p>
            <a:r>
              <a:rPr lang="fr-FR" i="1" dirty="0">
                <a:solidFill>
                  <a:schemeClr val="bg2">
                    <a:lumMod val="25000"/>
                  </a:schemeClr>
                </a:solidFill>
              </a:rPr>
              <a:t>Traité sur la tolérance</a:t>
            </a:r>
            <a:r>
              <a:rPr lang="fr-FR" dirty="0">
                <a:solidFill>
                  <a:schemeClr val="bg2">
                    <a:lumMod val="25000"/>
                  </a:schemeClr>
                </a:solidFill>
              </a:rPr>
              <a:t>, Voltaire, 1762</a:t>
            </a:r>
          </a:p>
        </p:txBody>
      </p:sp>
      <p:sp>
        <p:nvSpPr>
          <p:cNvPr id="9" name="ZoneTexte 8">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904818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E9171BD-73FF-4758-A01E-1F4BA3923AAD}"/>
              </a:ext>
            </a:extLst>
          </p:cNvPr>
          <p:cNvSpPr txBox="1"/>
          <p:nvPr/>
        </p:nvSpPr>
        <p:spPr>
          <a:xfrm>
            <a:off x="1892223" y="2486526"/>
            <a:ext cx="5618124" cy="2377574"/>
          </a:xfrm>
          <a:prstGeom prst="rect">
            <a:avLst/>
          </a:prstGeom>
          <a:noFill/>
        </p:spPr>
        <p:txBody>
          <a:bodyPr wrap="square">
            <a:spAutoFit/>
          </a:bodyPr>
          <a:lstStyle/>
          <a:p>
            <a:pPr algn="ctr"/>
            <a:r>
              <a:rPr lang="fr-FR" sz="4950" dirty="0">
                <a:solidFill>
                  <a:schemeClr val="bg1"/>
                </a:solidFill>
              </a:rPr>
              <a:t>Toutes ces libertés sont garanties par le principe de laïcité.</a:t>
            </a:r>
          </a:p>
        </p:txBody>
      </p:sp>
      <p:sp>
        <p:nvSpPr>
          <p:cNvPr id="7" name="ZoneTexte 6">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2778649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1F88B14D-6111-BD4A-ACD8-9613FCA86D5F}"/>
              </a:ext>
            </a:extLst>
          </p:cNvPr>
          <p:cNvPicPr>
            <a:picLocks noChangeAspect="1"/>
          </p:cNvPicPr>
          <p:nvPr/>
        </p:nvPicPr>
        <p:blipFill>
          <a:blip r:embed="rId2"/>
          <a:stretch>
            <a:fillRect/>
          </a:stretch>
        </p:blipFill>
        <p:spPr>
          <a:xfrm>
            <a:off x="622188" y="1827936"/>
            <a:ext cx="2856554" cy="3917050"/>
          </a:xfrm>
          <a:prstGeom prst="rect">
            <a:avLst/>
          </a:prstGeom>
          <a:ln>
            <a:solidFill>
              <a:schemeClr val="tx1"/>
            </a:solidFill>
          </a:ln>
        </p:spPr>
      </p:pic>
      <p:sp>
        <p:nvSpPr>
          <p:cNvPr id="3" name="ZoneTexte 2">
            <a:extLst>
              <a:ext uri="{FF2B5EF4-FFF2-40B4-BE49-F238E27FC236}">
                <a16:creationId xmlns:a16="http://schemas.microsoft.com/office/drawing/2014/main" id="{99CA91DE-838F-E349-ABFA-A0801D11D767}"/>
              </a:ext>
            </a:extLst>
          </p:cNvPr>
          <p:cNvSpPr txBox="1"/>
          <p:nvPr/>
        </p:nvSpPr>
        <p:spPr>
          <a:xfrm>
            <a:off x="3608256" y="2445832"/>
            <a:ext cx="5376994" cy="2862322"/>
          </a:xfrm>
          <a:prstGeom prst="rect">
            <a:avLst/>
          </a:prstGeom>
          <a:noFill/>
        </p:spPr>
        <p:txBody>
          <a:bodyPr wrap="square" rtlCol="0">
            <a:spAutoFit/>
          </a:bodyPr>
          <a:lstStyle/>
          <a:p>
            <a:pPr algn="just"/>
            <a:r>
              <a:rPr lang="fr-FR" sz="3000" dirty="0"/>
              <a:t>Art. 10 : </a:t>
            </a:r>
            <a:r>
              <a:rPr lang="fr-FR" sz="3000" dirty="0">
                <a:latin typeface="Calibri Light" panose="020F0302020204030204" pitchFamily="34" charset="0"/>
                <a:cs typeface="Calibri Light" panose="020F0302020204030204" pitchFamily="34" charset="0"/>
              </a:rPr>
              <a:t>« Nul ne doit être inquiété pour ses opinions, même religieuses, pourvu que leur manifestation ne trouble pas l'ordre public établi par la loi. »</a:t>
            </a:r>
          </a:p>
          <a:p>
            <a:endParaRPr lang="fr-FR" sz="3000" dirty="0"/>
          </a:p>
        </p:txBody>
      </p:sp>
      <p:sp>
        <p:nvSpPr>
          <p:cNvPr id="4" name="ZoneTexte 3">
            <a:extLst>
              <a:ext uri="{FF2B5EF4-FFF2-40B4-BE49-F238E27FC236}">
                <a16:creationId xmlns:a16="http://schemas.microsoft.com/office/drawing/2014/main" id="{AA101D7F-0812-0744-9981-58B5302BDD6A}"/>
              </a:ext>
            </a:extLst>
          </p:cNvPr>
          <p:cNvSpPr txBox="1"/>
          <p:nvPr/>
        </p:nvSpPr>
        <p:spPr>
          <a:xfrm>
            <a:off x="2647950" y="316264"/>
            <a:ext cx="6410325" cy="1107996"/>
          </a:xfrm>
          <a:prstGeom prst="rect">
            <a:avLst/>
          </a:prstGeom>
          <a:noFill/>
        </p:spPr>
        <p:txBody>
          <a:bodyPr wrap="square" rtlCol="0">
            <a:spAutoFit/>
          </a:bodyPr>
          <a:lstStyle/>
          <a:p>
            <a:pPr algn="r"/>
            <a:r>
              <a:rPr lang="fr-FR" sz="2400" b="1" dirty="0">
                <a:solidFill>
                  <a:srgbClr val="2B3474"/>
                </a:solidFill>
                <a:latin typeface="Calibri" panose="020F0502020204030204" pitchFamily="34" charset="0"/>
                <a:cs typeface="Calibri" panose="020F0502020204030204" pitchFamily="34" charset="0"/>
              </a:rPr>
              <a:t>Extraits de la Déclaration des droits de l’homme et du citoyen, </a:t>
            </a:r>
            <a:r>
              <a:rPr lang="fr-FR" sz="2400" b="1" dirty="0" smtClean="0">
                <a:solidFill>
                  <a:srgbClr val="2B3474"/>
                </a:solidFill>
                <a:latin typeface="Calibri" panose="020F0502020204030204" pitchFamily="34" charset="0"/>
                <a:cs typeface="Calibri" panose="020F0502020204030204" pitchFamily="34" charset="0"/>
              </a:rPr>
              <a:t>1789.</a:t>
            </a:r>
            <a:endParaRPr lang="fr-FR" sz="2400" b="1" dirty="0">
              <a:solidFill>
                <a:srgbClr val="2B3474"/>
              </a:solidFill>
              <a:latin typeface="Calibri" panose="020F0502020204030204" pitchFamily="34" charset="0"/>
              <a:cs typeface="Calibri" panose="020F0502020204030204" pitchFamily="34" charset="0"/>
            </a:endParaRPr>
          </a:p>
          <a:p>
            <a:pPr algn="r"/>
            <a:endParaRPr lang="fr-FR" dirty="0"/>
          </a:p>
        </p:txBody>
      </p:sp>
      <p:sp>
        <p:nvSpPr>
          <p:cNvPr id="7" name="ZoneTexte 6">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930287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B21775-789D-FA44-BC80-29216AE44C85}"/>
              </a:ext>
            </a:extLst>
          </p:cNvPr>
          <p:cNvSpPr/>
          <p:nvPr/>
        </p:nvSpPr>
        <p:spPr>
          <a:xfrm>
            <a:off x="642720" y="2947622"/>
            <a:ext cx="3013400" cy="3139321"/>
          </a:xfrm>
          <a:prstGeom prst="rect">
            <a:avLst/>
          </a:prstGeom>
          <a:solidFill>
            <a:schemeClr val="bg1"/>
          </a:solidFill>
          <a:ln w="38100">
            <a:solidFill>
              <a:schemeClr val="bg1">
                <a:lumMod val="50000"/>
              </a:schemeClr>
            </a:solidFill>
          </a:ln>
        </p:spPr>
        <p:txBody>
          <a:bodyPr wrap="square">
            <a:spAutoFit/>
          </a:bodyPr>
          <a:lstStyle/>
          <a:p>
            <a:pPr algn="ctr" eaLnBrk="0" fontAlgn="base" hangingPunct="0">
              <a:spcBef>
                <a:spcPct val="0"/>
              </a:spcBef>
              <a:spcAft>
                <a:spcPct val="0"/>
              </a:spcAft>
            </a:pPr>
            <a:endParaRPr lang="fr-FR" b="1" dirty="0">
              <a:solidFill>
                <a:schemeClr val="bg1">
                  <a:lumMod val="50000"/>
                </a:schemeClr>
              </a:solidFill>
              <a:cs typeface="Arial" charset="0"/>
            </a:endParaRPr>
          </a:p>
          <a:p>
            <a:pPr algn="ctr" eaLnBrk="0" fontAlgn="base" hangingPunct="0">
              <a:spcBef>
                <a:spcPct val="0"/>
              </a:spcBef>
              <a:spcAft>
                <a:spcPct val="0"/>
              </a:spcAft>
            </a:pPr>
            <a:r>
              <a:rPr lang="fr-FR" sz="2000" b="1" dirty="0">
                <a:solidFill>
                  <a:schemeClr val="bg1">
                    <a:lumMod val="50000"/>
                  </a:schemeClr>
                </a:solidFill>
                <a:cs typeface="Arial" charset="0"/>
              </a:rPr>
              <a:t>Article 1 : </a:t>
            </a:r>
          </a:p>
          <a:p>
            <a:pPr eaLnBrk="0" fontAlgn="base" hangingPunct="0">
              <a:spcBef>
                <a:spcPct val="0"/>
              </a:spcBef>
              <a:spcAft>
                <a:spcPct val="0"/>
              </a:spcAft>
            </a:pPr>
            <a:r>
              <a:rPr lang="fr-FR" sz="2000" b="1" dirty="0">
                <a:solidFill>
                  <a:schemeClr val="bg1">
                    <a:lumMod val="50000"/>
                  </a:schemeClr>
                </a:solidFill>
                <a:cs typeface="Arial" charset="0"/>
              </a:rPr>
              <a:t>« La République assure la liberté de conscience. </a:t>
            </a:r>
          </a:p>
          <a:p>
            <a:pPr eaLnBrk="0" fontAlgn="base" hangingPunct="0">
              <a:spcBef>
                <a:spcPct val="0"/>
              </a:spcBef>
              <a:spcAft>
                <a:spcPct val="0"/>
              </a:spcAft>
            </a:pPr>
            <a:r>
              <a:rPr lang="fr-FR" sz="2000" b="1" dirty="0">
                <a:solidFill>
                  <a:schemeClr val="bg1">
                    <a:lumMod val="50000"/>
                  </a:schemeClr>
                </a:solidFill>
                <a:cs typeface="Arial" charset="0"/>
              </a:rPr>
              <a:t>Elle garantit le libre exercice des cultes sous les seules restrictions édictées ci-après dans l'intérêt de l'ordre public. </a:t>
            </a:r>
            <a:r>
              <a:rPr lang="fr-FR" sz="2000" b="1" dirty="0" smtClean="0">
                <a:solidFill>
                  <a:schemeClr val="bg1">
                    <a:lumMod val="50000"/>
                  </a:schemeClr>
                </a:solidFill>
                <a:cs typeface="Arial" charset="0"/>
              </a:rPr>
              <a:t>»</a:t>
            </a:r>
            <a:endParaRPr lang="fr-FR" sz="2000" b="1" dirty="0">
              <a:solidFill>
                <a:schemeClr val="bg1">
                  <a:lumMod val="50000"/>
                </a:schemeClr>
              </a:solidFill>
              <a:cs typeface="Arial" charset="0"/>
            </a:endParaRPr>
          </a:p>
        </p:txBody>
      </p:sp>
      <p:sp>
        <p:nvSpPr>
          <p:cNvPr id="3" name="Bulle ronde 2">
            <a:extLst>
              <a:ext uri="{FF2B5EF4-FFF2-40B4-BE49-F238E27FC236}">
                <a16:creationId xmlns:a16="http://schemas.microsoft.com/office/drawing/2014/main" id="{7645AD74-B52F-0D4C-9CB8-DDC044F98210}"/>
              </a:ext>
            </a:extLst>
          </p:cNvPr>
          <p:cNvSpPr/>
          <p:nvPr/>
        </p:nvSpPr>
        <p:spPr>
          <a:xfrm rot="4044626">
            <a:off x="4193101" y="1686879"/>
            <a:ext cx="1473467" cy="2521483"/>
          </a:xfrm>
          <a:prstGeom prst="wedgeEllipseCallout">
            <a:avLst/>
          </a:prstGeom>
          <a:solidFill>
            <a:schemeClr val="bg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4" name="Image 3">
            <a:extLst>
              <a:ext uri="{FF2B5EF4-FFF2-40B4-BE49-F238E27FC236}">
                <a16:creationId xmlns:a16="http://schemas.microsoft.com/office/drawing/2014/main" id="{3A7EBE9E-752C-D549-9078-2A449006F1F6}"/>
              </a:ext>
            </a:extLst>
          </p:cNvPr>
          <p:cNvPicPr>
            <a:picLocks noChangeAspect="1"/>
          </p:cNvPicPr>
          <p:nvPr/>
        </p:nvPicPr>
        <p:blipFill>
          <a:blip r:embed="rId2"/>
          <a:stretch>
            <a:fillRect/>
          </a:stretch>
        </p:blipFill>
        <p:spPr>
          <a:xfrm>
            <a:off x="6525651" y="1472781"/>
            <a:ext cx="2448795" cy="1744142"/>
          </a:xfrm>
          <a:prstGeom prst="rect">
            <a:avLst/>
          </a:prstGeom>
          <a:ln>
            <a:solidFill>
              <a:srgbClr val="4294B6"/>
            </a:solidFill>
          </a:ln>
        </p:spPr>
      </p:pic>
      <p:pic>
        <p:nvPicPr>
          <p:cNvPr id="5" name="Image 4">
            <a:extLst>
              <a:ext uri="{FF2B5EF4-FFF2-40B4-BE49-F238E27FC236}">
                <a16:creationId xmlns:a16="http://schemas.microsoft.com/office/drawing/2014/main" id="{49E2DEA9-094B-3C4C-85C2-C0FF402887C5}"/>
              </a:ext>
            </a:extLst>
          </p:cNvPr>
          <p:cNvPicPr>
            <a:picLocks noChangeAspect="1"/>
          </p:cNvPicPr>
          <p:nvPr/>
        </p:nvPicPr>
        <p:blipFill>
          <a:blip r:embed="rId3"/>
          <a:stretch>
            <a:fillRect/>
          </a:stretch>
        </p:blipFill>
        <p:spPr>
          <a:xfrm>
            <a:off x="6496362" y="3783725"/>
            <a:ext cx="2478083" cy="1405356"/>
          </a:xfrm>
          <a:prstGeom prst="rect">
            <a:avLst/>
          </a:prstGeom>
          <a:ln>
            <a:solidFill>
              <a:srgbClr val="4294B6"/>
            </a:solidFill>
          </a:ln>
        </p:spPr>
      </p:pic>
      <p:sp>
        <p:nvSpPr>
          <p:cNvPr id="6" name="Bulle ronde 5">
            <a:extLst>
              <a:ext uri="{FF2B5EF4-FFF2-40B4-BE49-F238E27FC236}">
                <a16:creationId xmlns:a16="http://schemas.microsoft.com/office/drawing/2014/main" id="{859F4CC7-8349-E644-BBBC-3300FA11B489}"/>
              </a:ext>
            </a:extLst>
          </p:cNvPr>
          <p:cNvSpPr/>
          <p:nvPr/>
        </p:nvSpPr>
        <p:spPr>
          <a:xfrm rot="5923065">
            <a:off x="4216945" y="4092058"/>
            <a:ext cx="1580452" cy="2770850"/>
          </a:xfrm>
          <a:prstGeom prst="wedgeEllipseCallout">
            <a:avLst/>
          </a:prstGeom>
          <a:solidFill>
            <a:schemeClr val="bg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7" name="Rectangle 6">
            <a:extLst>
              <a:ext uri="{FF2B5EF4-FFF2-40B4-BE49-F238E27FC236}">
                <a16:creationId xmlns:a16="http://schemas.microsoft.com/office/drawing/2014/main" id="{1F6D319F-0505-8B43-9297-E3EE4A2ECD0A}"/>
              </a:ext>
            </a:extLst>
          </p:cNvPr>
          <p:cNvSpPr/>
          <p:nvPr/>
        </p:nvSpPr>
        <p:spPr>
          <a:xfrm>
            <a:off x="3880631" y="4883698"/>
            <a:ext cx="2909630" cy="1323439"/>
          </a:xfrm>
          <a:prstGeom prst="rect">
            <a:avLst/>
          </a:prstGeom>
        </p:spPr>
        <p:txBody>
          <a:bodyPr wrap="square">
            <a:spAutoFit/>
          </a:bodyPr>
          <a:lstStyle/>
          <a:p>
            <a:pPr marL="214313" indent="-214313">
              <a:buFont typeface="Courier New" charset="0"/>
              <a:buChar char="o"/>
            </a:pPr>
            <a:r>
              <a:rPr lang="fr-FR" sz="2000" dirty="0">
                <a:solidFill>
                  <a:schemeClr val="bg1"/>
                </a:solidFill>
              </a:rPr>
              <a:t>L'État finance des aumôneries dans les prisons, hôpitaux, internats</a:t>
            </a:r>
          </a:p>
        </p:txBody>
      </p:sp>
      <p:sp>
        <p:nvSpPr>
          <p:cNvPr id="8" name="Rectangle 7">
            <a:extLst>
              <a:ext uri="{FF2B5EF4-FFF2-40B4-BE49-F238E27FC236}">
                <a16:creationId xmlns:a16="http://schemas.microsoft.com/office/drawing/2014/main" id="{81772AA2-4860-DE40-8DD3-BBCB28DD029B}"/>
              </a:ext>
            </a:extLst>
          </p:cNvPr>
          <p:cNvSpPr/>
          <p:nvPr/>
        </p:nvSpPr>
        <p:spPr>
          <a:xfrm>
            <a:off x="4047544" y="2554004"/>
            <a:ext cx="2909630" cy="707886"/>
          </a:xfrm>
          <a:prstGeom prst="rect">
            <a:avLst/>
          </a:prstGeom>
        </p:spPr>
        <p:txBody>
          <a:bodyPr wrap="square">
            <a:spAutoFit/>
          </a:bodyPr>
          <a:lstStyle/>
          <a:p>
            <a:pPr marL="214313" indent="-214313">
              <a:buFont typeface="Courier New" charset="0"/>
              <a:buChar char="o"/>
            </a:pPr>
            <a:r>
              <a:rPr lang="fr-FR" sz="2000" dirty="0">
                <a:solidFill>
                  <a:schemeClr val="bg1"/>
                </a:solidFill>
              </a:rPr>
              <a:t>L'État protège </a:t>
            </a:r>
          </a:p>
          <a:p>
            <a:r>
              <a:rPr lang="fr-FR" sz="2000" dirty="0">
                <a:solidFill>
                  <a:schemeClr val="bg1"/>
                </a:solidFill>
              </a:rPr>
              <a:t>les lieux de culte</a:t>
            </a:r>
          </a:p>
        </p:txBody>
      </p:sp>
      <p:pic>
        <p:nvPicPr>
          <p:cNvPr id="9" name="Image 8">
            <a:extLst>
              <a:ext uri="{FF2B5EF4-FFF2-40B4-BE49-F238E27FC236}">
                <a16:creationId xmlns:a16="http://schemas.microsoft.com/office/drawing/2014/main" id="{1232AB5A-59FF-F041-8D2F-8A6322F7801F}"/>
              </a:ext>
            </a:extLst>
          </p:cNvPr>
          <p:cNvPicPr>
            <a:picLocks noChangeAspect="1"/>
          </p:cNvPicPr>
          <p:nvPr/>
        </p:nvPicPr>
        <p:blipFill>
          <a:blip r:embed="rId4"/>
          <a:stretch>
            <a:fillRect/>
          </a:stretch>
        </p:blipFill>
        <p:spPr>
          <a:xfrm>
            <a:off x="1355516" y="1622899"/>
            <a:ext cx="1287726" cy="1143152"/>
          </a:xfrm>
          <a:prstGeom prst="rect">
            <a:avLst/>
          </a:prstGeom>
          <a:ln>
            <a:solidFill>
              <a:srgbClr val="4294B6"/>
            </a:solidFill>
          </a:ln>
        </p:spPr>
      </p:pic>
      <p:sp>
        <p:nvSpPr>
          <p:cNvPr id="12" name="ZoneTexte 11">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999171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B21775-789D-FA44-BC80-29216AE44C85}"/>
              </a:ext>
            </a:extLst>
          </p:cNvPr>
          <p:cNvSpPr/>
          <p:nvPr/>
        </p:nvSpPr>
        <p:spPr>
          <a:xfrm>
            <a:off x="635244" y="2992582"/>
            <a:ext cx="2735884" cy="2215991"/>
          </a:xfrm>
          <a:prstGeom prst="rect">
            <a:avLst/>
          </a:prstGeom>
          <a:solidFill>
            <a:schemeClr val="bg1"/>
          </a:solidFill>
          <a:ln w="38100">
            <a:solidFill>
              <a:schemeClr val="bg1">
                <a:lumMod val="50000"/>
              </a:schemeClr>
            </a:solidFill>
          </a:ln>
        </p:spPr>
        <p:txBody>
          <a:bodyPr wrap="square">
            <a:spAutoFit/>
          </a:bodyPr>
          <a:lstStyle/>
          <a:p>
            <a:pPr algn="ctr" eaLnBrk="0" fontAlgn="base" hangingPunct="0">
              <a:spcBef>
                <a:spcPct val="0"/>
              </a:spcBef>
              <a:spcAft>
                <a:spcPct val="0"/>
              </a:spcAft>
            </a:pPr>
            <a:endParaRPr lang="fr-FR" sz="2000" b="1" dirty="0">
              <a:solidFill>
                <a:schemeClr val="bg1">
                  <a:lumMod val="50000"/>
                </a:schemeClr>
              </a:solidFill>
              <a:cs typeface="Arial" charset="0"/>
            </a:endParaRPr>
          </a:p>
          <a:p>
            <a:pPr algn="ctr" eaLnBrk="0" fontAlgn="base" hangingPunct="0">
              <a:spcBef>
                <a:spcPct val="0"/>
              </a:spcBef>
              <a:spcAft>
                <a:spcPct val="0"/>
              </a:spcAft>
            </a:pPr>
            <a:r>
              <a:rPr lang="fr-FR" sz="2000" b="1" dirty="0">
                <a:solidFill>
                  <a:schemeClr val="bg1">
                    <a:lumMod val="50000"/>
                  </a:schemeClr>
                </a:solidFill>
                <a:cs typeface="Arial" charset="0"/>
              </a:rPr>
              <a:t>Article 2 : </a:t>
            </a:r>
          </a:p>
          <a:p>
            <a:pPr algn="ctr" eaLnBrk="0" fontAlgn="base" hangingPunct="0">
              <a:spcBef>
                <a:spcPct val="0"/>
              </a:spcBef>
              <a:spcAft>
                <a:spcPct val="0"/>
              </a:spcAft>
            </a:pPr>
            <a:r>
              <a:rPr lang="fr-FR" sz="2000" b="1" dirty="0">
                <a:solidFill>
                  <a:schemeClr val="bg1">
                    <a:lumMod val="50000"/>
                  </a:schemeClr>
                </a:solidFill>
                <a:cs typeface="Arial" charset="0"/>
              </a:rPr>
              <a:t>« La République ne reconnaît, ne salarie ni ne subventionne aucun culte »</a:t>
            </a:r>
          </a:p>
          <a:p>
            <a:pPr algn="ctr" eaLnBrk="0" fontAlgn="base" hangingPunct="0">
              <a:spcBef>
                <a:spcPct val="0"/>
              </a:spcBef>
              <a:spcAft>
                <a:spcPct val="0"/>
              </a:spcAft>
            </a:pPr>
            <a:endParaRPr lang="fr-FR" b="1" dirty="0">
              <a:solidFill>
                <a:schemeClr val="bg1">
                  <a:lumMod val="50000"/>
                </a:schemeClr>
              </a:solidFill>
              <a:cs typeface="Arial" charset="0"/>
            </a:endParaRPr>
          </a:p>
        </p:txBody>
      </p:sp>
      <p:sp>
        <p:nvSpPr>
          <p:cNvPr id="3" name="Bulle ronde 2">
            <a:extLst>
              <a:ext uri="{FF2B5EF4-FFF2-40B4-BE49-F238E27FC236}">
                <a16:creationId xmlns:a16="http://schemas.microsoft.com/office/drawing/2014/main" id="{7645AD74-B52F-0D4C-9CB8-DDC044F98210}"/>
              </a:ext>
            </a:extLst>
          </p:cNvPr>
          <p:cNvSpPr/>
          <p:nvPr/>
        </p:nvSpPr>
        <p:spPr>
          <a:xfrm rot="4044626">
            <a:off x="3894661" y="1391734"/>
            <a:ext cx="1671212" cy="2455980"/>
          </a:xfrm>
          <a:prstGeom prst="wedgeEllipseCallout">
            <a:avLst>
              <a:gd name="adj1" fmla="val -814"/>
              <a:gd name="adj2" fmla="val 66105"/>
            </a:avLst>
          </a:prstGeom>
          <a:solidFill>
            <a:schemeClr val="bg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4" name="Bulle ronde 3">
            <a:extLst>
              <a:ext uri="{FF2B5EF4-FFF2-40B4-BE49-F238E27FC236}">
                <a16:creationId xmlns:a16="http://schemas.microsoft.com/office/drawing/2014/main" id="{859F4CC7-8349-E644-BBBC-3300FA11B489}"/>
              </a:ext>
            </a:extLst>
          </p:cNvPr>
          <p:cNvSpPr/>
          <p:nvPr/>
        </p:nvSpPr>
        <p:spPr>
          <a:xfrm rot="5923065">
            <a:off x="4127970" y="4100471"/>
            <a:ext cx="1381049" cy="2910271"/>
          </a:xfrm>
          <a:prstGeom prst="wedgeEllipseCallout">
            <a:avLst/>
          </a:prstGeom>
          <a:solidFill>
            <a:schemeClr val="bg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Rectangle 4">
            <a:extLst>
              <a:ext uri="{FF2B5EF4-FFF2-40B4-BE49-F238E27FC236}">
                <a16:creationId xmlns:a16="http://schemas.microsoft.com/office/drawing/2014/main" id="{1F6D319F-0505-8B43-9297-E3EE4A2ECD0A}"/>
              </a:ext>
            </a:extLst>
          </p:cNvPr>
          <p:cNvSpPr/>
          <p:nvPr/>
        </p:nvSpPr>
        <p:spPr>
          <a:xfrm>
            <a:off x="3909436" y="5078552"/>
            <a:ext cx="2275589" cy="954107"/>
          </a:xfrm>
          <a:prstGeom prst="rect">
            <a:avLst/>
          </a:prstGeom>
        </p:spPr>
        <p:txBody>
          <a:bodyPr wrap="square">
            <a:spAutoFit/>
          </a:bodyPr>
          <a:lstStyle/>
          <a:p>
            <a:pPr marL="214313" indent="-214313">
              <a:buFont typeface="Courier New" charset="0"/>
              <a:buChar char="o"/>
            </a:pPr>
            <a:r>
              <a:rPr lang="fr-FR" dirty="0">
                <a:solidFill>
                  <a:schemeClr val="bg1"/>
                </a:solidFill>
              </a:rPr>
              <a:t>Pas de </a:t>
            </a:r>
            <a:r>
              <a:rPr lang="fr-FR" sz="2000" dirty="0">
                <a:solidFill>
                  <a:schemeClr val="bg1"/>
                </a:solidFill>
              </a:rPr>
              <a:t>financement</a:t>
            </a:r>
            <a:r>
              <a:rPr lang="fr-FR" dirty="0">
                <a:solidFill>
                  <a:schemeClr val="bg1"/>
                </a:solidFill>
              </a:rPr>
              <a:t> public des cultes</a:t>
            </a:r>
          </a:p>
        </p:txBody>
      </p:sp>
      <p:sp>
        <p:nvSpPr>
          <p:cNvPr id="6" name="Rectangle 5">
            <a:extLst>
              <a:ext uri="{FF2B5EF4-FFF2-40B4-BE49-F238E27FC236}">
                <a16:creationId xmlns:a16="http://schemas.microsoft.com/office/drawing/2014/main" id="{81772AA2-4860-DE40-8DD3-BBCB28DD029B}"/>
              </a:ext>
            </a:extLst>
          </p:cNvPr>
          <p:cNvSpPr/>
          <p:nvPr/>
        </p:nvSpPr>
        <p:spPr>
          <a:xfrm>
            <a:off x="3799753" y="2226219"/>
            <a:ext cx="2909630" cy="677108"/>
          </a:xfrm>
          <a:prstGeom prst="rect">
            <a:avLst/>
          </a:prstGeom>
        </p:spPr>
        <p:txBody>
          <a:bodyPr wrap="square">
            <a:spAutoFit/>
          </a:bodyPr>
          <a:lstStyle/>
          <a:p>
            <a:pPr>
              <a:buFont typeface="Courier New" charset="0"/>
              <a:buChar char="o"/>
            </a:pPr>
            <a:r>
              <a:rPr lang="fr-FR" dirty="0">
                <a:solidFill>
                  <a:schemeClr val="bg1"/>
                </a:solidFill>
              </a:rPr>
              <a:t> Les agents publics</a:t>
            </a:r>
          </a:p>
          <a:p>
            <a:r>
              <a:rPr lang="fr-FR" dirty="0">
                <a:solidFill>
                  <a:schemeClr val="bg1"/>
                </a:solidFill>
              </a:rPr>
              <a:t> sont  </a:t>
            </a:r>
            <a:r>
              <a:rPr lang="fr-FR" sz="2000" dirty="0">
                <a:solidFill>
                  <a:schemeClr val="bg1"/>
                </a:solidFill>
              </a:rPr>
              <a:t>neutres</a:t>
            </a:r>
          </a:p>
        </p:txBody>
      </p:sp>
      <p:pic>
        <p:nvPicPr>
          <p:cNvPr id="7" name="Image 6">
            <a:extLst>
              <a:ext uri="{FF2B5EF4-FFF2-40B4-BE49-F238E27FC236}">
                <a16:creationId xmlns:a16="http://schemas.microsoft.com/office/drawing/2014/main" id="{B12D7739-B676-5049-9F6C-7CCA603289AC}"/>
              </a:ext>
            </a:extLst>
          </p:cNvPr>
          <p:cNvPicPr>
            <a:picLocks noChangeAspect="1"/>
          </p:cNvPicPr>
          <p:nvPr/>
        </p:nvPicPr>
        <p:blipFill>
          <a:blip r:embed="rId2"/>
          <a:stretch>
            <a:fillRect/>
          </a:stretch>
        </p:blipFill>
        <p:spPr>
          <a:xfrm>
            <a:off x="6011393" y="1551849"/>
            <a:ext cx="2907606" cy="1679080"/>
          </a:xfrm>
          <a:prstGeom prst="rect">
            <a:avLst/>
          </a:prstGeom>
          <a:ln>
            <a:solidFill>
              <a:srgbClr val="4294B6"/>
            </a:solidFill>
          </a:ln>
        </p:spPr>
      </p:pic>
      <p:pic>
        <p:nvPicPr>
          <p:cNvPr id="8" name="Image 7">
            <a:extLst>
              <a:ext uri="{FF2B5EF4-FFF2-40B4-BE49-F238E27FC236}">
                <a16:creationId xmlns:a16="http://schemas.microsoft.com/office/drawing/2014/main" id="{A72AFC21-71E1-834A-885C-042911D34E31}"/>
              </a:ext>
            </a:extLst>
          </p:cNvPr>
          <p:cNvPicPr>
            <a:picLocks noChangeAspect="1"/>
          </p:cNvPicPr>
          <p:nvPr/>
        </p:nvPicPr>
        <p:blipFill>
          <a:blip r:embed="rId3"/>
          <a:stretch>
            <a:fillRect/>
          </a:stretch>
        </p:blipFill>
        <p:spPr>
          <a:xfrm>
            <a:off x="1223686" y="1612976"/>
            <a:ext cx="1287726" cy="1143152"/>
          </a:xfrm>
          <a:prstGeom prst="rect">
            <a:avLst/>
          </a:prstGeom>
          <a:ln>
            <a:solidFill>
              <a:srgbClr val="4294B6"/>
            </a:solidFill>
          </a:ln>
        </p:spPr>
      </p:pic>
      <p:pic>
        <p:nvPicPr>
          <p:cNvPr id="9" name="Image 8">
            <a:extLst>
              <a:ext uri="{FF2B5EF4-FFF2-40B4-BE49-F238E27FC236}">
                <a16:creationId xmlns:a16="http://schemas.microsoft.com/office/drawing/2014/main" id="{C0A657C5-0AEB-6D4C-A250-8DBE8A3D7E63}"/>
              </a:ext>
            </a:extLst>
          </p:cNvPr>
          <p:cNvPicPr>
            <a:picLocks noChangeAspect="1"/>
          </p:cNvPicPr>
          <p:nvPr/>
        </p:nvPicPr>
        <p:blipFill>
          <a:blip r:embed="rId4"/>
          <a:stretch>
            <a:fillRect/>
          </a:stretch>
        </p:blipFill>
        <p:spPr>
          <a:xfrm>
            <a:off x="6032472" y="3684967"/>
            <a:ext cx="2900171" cy="1416602"/>
          </a:xfrm>
          <a:prstGeom prst="rect">
            <a:avLst/>
          </a:prstGeom>
          <a:ln>
            <a:solidFill>
              <a:srgbClr val="4294B6"/>
            </a:solidFill>
          </a:ln>
        </p:spPr>
      </p:pic>
      <p:sp>
        <p:nvSpPr>
          <p:cNvPr id="12" name="ZoneTexte 11">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4199062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4597" y="1709896"/>
            <a:ext cx="2832944" cy="3566093"/>
          </a:xfrm>
          <a:prstGeom prst="rect">
            <a:avLst/>
          </a:prstGeom>
          <a:ln>
            <a:solidFill>
              <a:schemeClr val="tx1"/>
            </a:solidFill>
          </a:ln>
        </p:spPr>
      </p:pic>
      <p:sp>
        <p:nvSpPr>
          <p:cNvPr id="3" name="Bulle ronde 2">
            <a:extLst>
              <a:ext uri="{FF2B5EF4-FFF2-40B4-BE49-F238E27FC236}">
                <a16:creationId xmlns:a16="http://schemas.microsoft.com/office/drawing/2014/main" id="{D32E53DB-72FB-B949-9711-583DBEB6CE64}"/>
              </a:ext>
            </a:extLst>
          </p:cNvPr>
          <p:cNvSpPr/>
          <p:nvPr/>
        </p:nvSpPr>
        <p:spPr>
          <a:xfrm rot="3077813">
            <a:off x="4977257" y="1567237"/>
            <a:ext cx="4048083" cy="4429978"/>
          </a:xfrm>
          <a:prstGeom prst="wedgeEllipseCallout">
            <a:avLst>
              <a:gd name="adj1" fmla="val -52743"/>
              <a:gd name="adj2" fmla="val 70402"/>
            </a:avLst>
          </a:prstGeom>
          <a:solidFill>
            <a:schemeClr val="bg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3"/>
          <p:cNvSpPr/>
          <p:nvPr/>
        </p:nvSpPr>
        <p:spPr>
          <a:xfrm>
            <a:off x="5277014" y="2418608"/>
            <a:ext cx="3662905" cy="2862322"/>
          </a:xfrm>
          <a:prstGeom prst="rect">
            <a:avLst/>
          </a:prstGeom>
        </p:spPr>
        <p:txBody>
          <a:bodyPr wrap="square">
            <a:spAutoFit/>
          </a:bodyPr>
          <a:lstStyle/>
          <a:p>
            <a:pPr algn="just"/>
            <a:r>
              <a:rPr lang="fr-FR" sz="2000" dirty="0">
                <a:solidFill>
                  <a:schemeClr val="bg1"/>
                </a:solidFill>
              </a:rPr>
              <a:t>« La France est une République indivisible</a:t>
            </a:r>
            <a:r>
              <a:rPr lang="fr-FR" sz="2000" b="1" dirty="0">
                <a:solidFill>
                  <a:schemeClr val="bg1"/>
                </a:solidFill>
              </a:rPr>
              <a:t>, laïque, </a:t>
            </a:r>
            <a:r>
              <a:rPr lang="fr-FR" sz="2000" dirty="0">
                <a:solidFill>
                  <a:schemeClr val="bg1"/>
                </a:solidFill>
              </a:rPr>
              <a:t>démocratique et sociale. </a:t>
            </a:r>
          </a:p>
          <a:p>
            <a:pPr algn="just"/>
            <a:r>
              <a:rPr lang="fr-FR" sz="2000" dirty="0">
                <a:solidFill>
                  <a:schemeClr val="bg1"/>
                </a:solidFill>
              </a:rPr>
              <a:t>Elle assure </a:t>
            </a:r>
            <a:r>
              <a:rPr lang="fr-FR" sz="2000" b="1" dirty="0">
                <a:solidFill>
                  <a:schemeClr val="bg1"/>
                </a:solidFill>
              </a:rPr>
              <a:t>l'égalité </a:t>
            </a:r>
            <a:r>
              <a:rPr lang="fr-FR" sz="2000" dirty="0">
                <a:solidFill>
                  <a:schemeClr val="bg1"/>
                </a:solidFill>
              </a:rPr>
              <a:t>devant la loi de tous les citoyens </a:t>
            </a:r>
            <a:r>
              <a:rPr lang="fr-FR" sz="2000" b="1" dirty="0">
                <a:solidFill>
                  <a:schemeClr val="bg1"/>
                </a:solidFill>
              </a:rPr>
              <a:t>sans distinction d'origine, de race ou de religion</a:t>
            </a:r>
            <a:r>
              <a:rPr lang="fr-FR" sz="2000" dirty="0">
                <a:solidFill>
                  <a:schemeClr val="bg1"/>
                </a:solidFill>
              </a:rPr>
              <a:t>. » </a:t>
            </a:r>
          </a:p>
          <a:p>
            <a:pPr algn="just"/>
            <a:endParaRPr lang="fr-FR" sz="2000" dirty="0">
              <a:solidFill>
                <a:schemeClr val="bg1"/>
              </a:solidFill>
            </a:endParaRPr>
          </a:p>
          <a:p>
            <a:pPr algn="just"/>
            <a:r>
              <a:rPr lang="fr-FR" sz="2000" dirty="0">
                <a:solidFill>
                  <a:schemeClr val="bg1"/>
                </a:solidFill>
              </a:rPr>
              <a:t>Art. 1 Constitution de 1958</a:t>
            </a:r>
          </a:p>
        </p:txBody>
      </p:sp>
      <p:sp>
        <p:nvSpPr>
          <p:cNvPr id="5" name="ZoneTexte 4">
            <a:extLst>
              <a:ext uri="{FF2B5EF4-FFF2-40B4-BE49-F238E27FC236}">
                <a16:creationId xmlns:a16="http://schemas.microsoft.com/office/drawing/2014/main" id="{E62AD6AA-99BA-A34D-9DE1-ACACE431BC3B}"/>
              </a:ext>
            </a:extLst>
          </p:cNvPr>
          <p:cNvSpPr txBox="1"/>
          <p:nvPr/>
        </p:nvSpPr>
        <p:spPr>
          <a:xfrm>
            <a:off x="4105275" y="586838"/>
            <a:ext cx="5305425" cy="461665"/>
          </a:xfrm>
          <a:prstGeom prst="rect">
            <a:avLst/>
          </a:prstGeom>
          <a:noFill/>
        </p:spPr>
        <p:txBody>
          <a:bodyPr wrap="square" rtlCol="0">
            <a:spAutoFit/>
          </a:bodyPr>
          <a:lstStyle/>
          <a:p>
            <a:r>
              <a:rPr lang="fr-FR" sz="2400" b="1" dirty="0">
                <a:solidFill>
                  <a:srgbClr val="2B3474"/>
                </a:solidFill>
                <a:latin typeface="Calibri" panose="020F0502020204030204" pitchFamily="34" charset="0"/>
                <a:cs typeface="Calibri" panose="020F0502020204030204" pitchFamily="34" charset="0"/>
              </a:rPr>
              <a:t>La laïcité : un principe constitutionnel</a:t>
            </a:r>
          </a:p>
        </p:txBody>
      </p:sp>
      <p:sp>
        <p:nvSpPr>
          <p:cNvPr id="8" name="ZoneTexte 7">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677326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864350" y="3526780"/>
            <a:ext cx="3815417" cy="1155209"/>
          </a:xfrm>
          <a:prstGeom prst="roundRect">
            <a:avLst/>
          </a:prstGeom>
          <a:solidFill>
            <a:schemeClr val="bg1"/>
          </a:solidFill>
          <a:ln w="57150">
            <a:solidFill>
              <a:srgbClr val="4294B6"/>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solidFill>
                  <a:srgbClr val="4294B6"/>
                </a:solidFill>
                <a:cs typeface="Arial" panose="020B0604020202020204" pitchFamily="34" charset="0"/>
              </a:rPr>
              <a:t>LAÏCITÉ :</a:t>
            </a:r>
          </a:p>
          <a:p>
            <a:pPr marL="257175" indent="-257175">
              <a:buFontTx/>
              <a:buChar char="-"/>
            </a:pPr>
            <a:r>
              <a:rPr lang="fr-FR" dirty="0">
                <a:solidFill>
                  <a:srgbClr val="4294B6"/>
                </a:solidFill>
                <a:cs typeface="Arial" panose="020B0604020202020204" pitchFamily="34" charset="0"/>
              </a:rPr>
              <a:t>séparation du politique et du religieux </a:t>
            </a:r>
          </a:p>
          <a:p>
            <a:pPr marL="257175" indent="-257175">
              <a:buFontTx/>
              <a:buChar char="-"/>
            </a:pPr>
            <a:r>
              <a:rPr lang="fr-FR" dirty="0">
                <a:solidFill>
                  <a:srgbClr val="4294B6"/>
                </a:solidFill>
                <a:cs typeface="Arial" panose="020B0604020202020204" pitchFamily="34" charset="0"/>
              </a:rPr>
              <a:t>un État neutre et impartial</a:t>
            </a:r>
          </a:p>
        </p:txBody>
      </p:sp>
      <p:sp>
        <p:nvSpPr>
          <p:cNvPr id="3" name="Ellipse 2"/>
          <p:cNvSpPr/>
          <p:nvPr/>
        </p:nvSpPr>
        <p:spPr>
          <a:xfrm>
            <a:off x="4808572" y="1507878"/>
            <a:ext cx="4315922" cy="1975357"/>
          </a:xfrm>
          <a:prstGeom prst="ellipse">
            <a:avLst/>
          </a:prstGeom>
          <a:solidFill>
            <a:srgbClr val="00206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bg1"/>
                </a:solidFill>
              </a:rPr>
              <a:t>ÉGALITÉ </a:t>
            </a:r>
            <a:r>
              <a:rPr lang="fr-FR" dirty="0" smtClean="0">
                <a:solidFill>
                  <a:schemeClr val="bg1"/>
                </a:solidFill>
              </a:rPr>
              <a:t>:</a:t>
            </a:r>
            <a:endParaRPr lang="fr-FR" dirty="0">
              <a:solidFill>
                <a:schemeClr val="bg1"/>
              </a:solidFill>
            </a:endParaRPr>
          </a:p>
          <a:p>
            <a:pPr marL="263525"/>
            <a:r>
              <a:rPr lang="fr-FR" sz="1500" dirty="0">
                <a:solidFill>
                  <a:schemeClr val="bg1"/>
                </a:solidFill>
              </a:rPr>
              <a:t>- </a:t>
            </a:r>
            <a:r>
              <a:rPr lang="fr-FR" dirty="0">
                <a:solidFill>
                  <a:schemeClr val="bg1"/>
                </a:solidFill>
              </a:rPr>
              <a:t>Entre toutes les religions</a:t>
            </a:r>
          </a:p>
          <a:p>
            <a:pPr marL="263525"/>
            <a:r>
              <a:rPr lang="fr-FR" dirty="0">
                <a:solidFill>
                  <a:schemeClr val="bg1"/>
                </a:solidFill>
              </a:rPr>
              <a:t>- Entre croyants et non croyants</a:t>
            </a:r>
          </a:p>
          <a:p>
            <a:pPr marL="263525"/>
            <a:r>
              <a:rPr lang="fr-FR" dirty="0">
                <a:solidFill>
                  <a:schemeClr val="bg1"/>
                </a:solidFill>
              </a:rPr>
              <a:t>- Être protégé des discriminations</a:t>
            </a:r>
          </a:p>
        </p:txBody>
      </p:sp>
      <p:sp>
        <p:nvSpPr>
          <p:cNvPr id="4" name="Ellipse 3"/>
          <p:cNvSpPr/>
          <p:nvPr/>
        </p:nvSpPr>
        <p:spPr>
          <a:xfrm>
            <a:off x="2680054" y="5122859"/>
            <a:ext cx="4184009" cy="1107200"/>
          </a:xfrm>
          <a:prstGeom prst="ellipse">
            <a:avLst/>
          </a:prstGeom>
          <a:solidFill>
            <a:srgbClr val="4294B6"/>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bg1"/>
                </a:solidFill>
              </a:rPr>
              <a:t>FRATERNITÉ </a:t>
            </a:r>
            <a:r>
              <a:rPr lang="fr-FR" dirty="0">
                <a:solidFill>
                  <a:schemeClr val="bg1"/>
                </a:solidFill>
              </a:rPr>
              <a:t>:</a:t>
            </a:r>
          </a:p>
          <a:p>
            <a:r>
              <a:rPr lang="fr-FR" dirty="0">
                <a:solidFill>
                  <a:schemeClr val="bg1"/>
                </a:solidFill>
              </a:rPr>
              <a:t>- vivre ensemble</a:t>
            </a:r>
          </a:p>
          <a:p>
            <a:r>
              <a:rPr lang="fr-FR" dirty="0">
                <a:solidFill>
                  <a:schemeClr val="bg1"/>
                </a:solidFill>
              </a:rPr>
              <a:t>- en paix et en sécurité</a:t>
            </a:r>
          </a:p>
          <a:p>
            <a:pPr algn="ctr"/>
            <a:endParaRPr lang="fr-FR" dirty="0">
              <a:solidFill>
                <a:srgbClr val="0000FF"/>
              </a:solidFill>
            </a:endParaRPr>
          </a:p>
        </p:txBody>
      </p:sp>
      <p:sp>
        <p:nvSpPr>
          <p:cNvPr id="5" name="Ellipse 4"/>
          <p:cNvSpPr/>
          <p:nvPr/>
        </p:nvSpPr>
        <p:spPr>
          <a:xfrm>
            <a:off x="552450" y="1542063"/>
            <a:ext cx="4035077" cy="1905434"/>
          </a:xfrm>
          <a:prstGeom prst="ellipse">
            <a:avLst/>
          </a:prstGeom>
          <a:solidFill>
            <a:srgbClr val="4294B6"/>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bg1"/>
                </a:solidFill>
              </a:rPr>
              <a:t>LIBERTÉ </a:t>
            </a:r>
            <a:r>
              <a:rPr lang="fr-FR" dirty="0" smtClean="0">
                <a:solidFill>
                  <a:schemeClr val="bg1"/>
                </a:solidFill>
              </a:rPr>
              <a:t>:</a:t>
            </a:r>
            <a:endParaRPr lang="fr-FR" dirty="0">
              <a:solidFill>
                <a:schemeClr val="bg1"/>
              </a:solidFill>
            </a:endParaRPr>
          </a:p>
          <a:p>
            <a:pPr>
              <a:buFontTx/>
              <a:buChar char="-"/>
            </a:pPr>
            <a:r>
              <a:rPr lang="fr-FR" dirty="0">
                <a:solidFill>
                  <a:schemeClr val="bg1"/>
                </a:solidFill>
              </a:rPr>
              <a:t> de croire / ne pas croire</a:t>
            </a:r>
          </a:p>
          <a:p>
            <a:pPr>
              <a:buFontTx/>
              <a:buChar char="-"/>
            </a:pPr>
            <a:r>
              <a:rPr lang="fr-FR" dirty="0">
                <a:solidFill>
                  <a:schemeClr val="bg1"/>
                </a:solidFill>
              </a:rPr>
              <a:t> de changer de religion</a:t>
            </a:r>
          </a:p>
          <a:p>
            <a:r>
              <a:rPr lang="fr-FR" dirty="0">
                <a:solidFill>
                  <a:schemeClr val="bg1"/>
                </a:solidFill>
              </a:rPr>
              <a:t>- de pratiquer sa religion</a:t>
            </a:r>
          </a:p>
          <a:p>
            <a:endParaRPr lang="fr-FR" dirty="0">
              <a:solidFill>
                <a:srgbClr val="0000FF"/>
              </a:solidFill>
            </a:endParaRPr>
          </a:p>
        </p:txBody>
      </p:sp>
      <p:sp>
        <p:nvSpPr>
          <p:cNvPr id="6" name="Flèche vers la droite 2"/>
          <p:cNvSpPr/>
          <p:nvPr/>
        </p:nvSpPr>
        <p:spPr>
          <a:xfrm rot="2557145">
            <a:off x="3934087" y="3015365"/>
            <a:ext cx="448914" cy="492062"/>
          </a:xfrm>
          <a:prstGeom prst="rightArrow">
            <a:avLst/>
          </a:prstGeom>
          <a:solidFill>
            <a:srgbClr val="42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7" name="Flèche vers la droite 13"/>
          <p:cNvSpPr/>
          <p:nvPr/>
        </p:nvSpPr>
        <p:spPr>
          <a:xfrm rot="8120788">
            <a:off x="4962439" y="3012596"/>
            <a:ext cx="441772" cy="492062"/>
          </a:xfrm>
          <a:prstGeom prst="rightArrow">
            <a:avLst/>
          </a:prstGeom>
          <a:solidFill>
            <a:srgbClr val="00206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b="1">
              <a:solidFill>
                <a:schemeClr val="bg1"/>
              </a:solidFill>
            </a:endParaRPr>
          </a:p>
        </p:txBody>
      </p:sp>
      <p:sp>
        <p:nvSpPr>
          <p:cNvPr id="8" name="Flèche vers la droite 14"/>
          <p:cNvSpPr/>
          <p:nvPr/>
        </p:nvSpPr>
        <p:spPr>
          <a:xfrm rot="5400000">
            <a:off x="4589873" y="4684223"/>
            <a:ext cx="437399" cy="451650"/>
          </a:xfrm>
          <a:prstGeom prst="rightArrow">
            <a:avLst/>
          </a:prstGeom>
          <a:solidFill>
            <a:srgbClr val="42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9" name="ZoneTexte 8"/>
          <p:cNvSpPr txBox="1"/>
          <p:nvPr/>
        </p:nvSpPr>
        <p:spPr>
          <a:xfrm>
            <a:off x="2067118" y="254699"/>
            <a:ext cx="6892508" cy="830997"/>
          </a:xfrm>
          <a:prstGeom prst="rect">
            <a:avLst/>
          </a:prstGeom>
          <a:noFill/>
        </p:spPr>
        <p:txBody>
          <a:bodyPr wrap="square" rtlCol="0">
            <a:spAutoFit/>
          </a:bodyPr>
          <a:lstStyle/>
          <a:p>
            <a:pPr algn="r"/>
            <a:r>
              <a:rPr lang="fr-FR" sz="2400" b="1" dirty="0">
                <a:solidFill>
                  <a:srgbClr val="2B3474"/>
                </a:solidFill>
                <a:latin typeface="Calibri" panose="020F0502020204030204" pitchFamily="34" charset="0"/>
                <a:cs typeface="Calibri" panose="020F0502020204030204" pitchFamily="34" charset="0"/>
              </a:rPr>
              <a:t>La laïcité, au croisement des trois valeurs </a:t>
            </a:r>
            <a:endParaRPr lang="fr-FR" sz="2400" b="1" dirty="0" smtClean="0">
              <a:solidFill>
                <a:srgbClr val="2B3474"/>
              </a:solidFill>
              <a:latin typeface="Calibri" panose="020F0502020204030204" pitchFamily="34" charset="0"/>
              <a:cs typeface="Calibri" panose="020F0502020204030204" pitchFamily="34" charset="0"/>
            </a:endParaRPr>
          </a:p>
          <a:p>
            <a:pPr algn="r"/>
            <a:r>
              <a:rPr lang="fr-FR" sz="2400" b="1" dirty="0" smtClean="0">
                <a:solidFill>
                  <a:srgbClr val="2B3474"/>
                </a:solidFill>
                <a:latin typeface="Calibri" panose="020F0502020204030204" pitchFamily="34" charset="0"/>
                <a:cs typeface="Calibri" panose="020F0502020204030204" pitchFamily="34" charset="0"/>
              </a:rPr>
              <a:t>de </a:t>
            </a:r>
            <a:r>
              <a:rPr lang="fr-FR" sz="2400" b="1" dirty="0">
                <a:solidFill>
                  <a:srgbClr val="2B3474"/>
                </a:solidFill>
                <a:latin typeface="Calibri" panose="020F0502020204030204" pitchFamily="34" charset="0"/>
                <a:cs typeface="Calibri" panose="020F0502020204030204" pitchFamily="34" charset="0"/>
              </a:rPr>
              <a:t>la devise républicaine.</a:t>
            </a:r>
          </a:p>
        </p:txBody>
      </p:sp>
      <p:sp>
        <p:nvSpPr>
          <p:cNvPr id="12" name="ZoneTexte 11">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407670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001AA43-A2AD-4CF0-996F-07F7D255A63A}"/>
              </a:ext>
            </a:extLst>
          </p:cNvPr>
          <p:cNvPicPr>
            <a:picLocks noChangeAspect="1"/>
          </p:cNvPicPr>
          <p:nvPr/>
        </p:nvPicPr>
        <p:blipFill>
          <a:blip r:embed="rId2"/>
          <a:stretch>
            <a:fillRect/>
          </a:stretch>
        </p:blipFill>
        <p:spPr>
          <a:xfrm>
            <a:off x="474964" y="1415739"/>
            <a:ext cx="4497086" cy="2690645"/>
          </a:xfrm>
          <a:prstGeom prst="rect">
            <a:avLst/>
          </a:prstGeom>
          <a:ln>
            <a:noFill/>
          </a:ln>
          <a:effectLst>
            <a:softEdge rad="112500"/>
          </a:effectLst>
        </p:spPr>
      </p:pic>
      <p:pic>
        <p:nvPicPr>
          <p:cNvPr id="3" name="Image 2">
            <a:extLst>
              <a:ext uri="{FF2B5EF4-FFF2-40B4-BE49-F238E27FC236}">
                <a16:creationId xmlns:a16="http://schemas.microsoft.com/office/drawing/2014/main" id="{06DBA8C3-0C2C-4CA5-B479-4AF36E1527D9}"/>
              </a:ext>
            </a:extLst>
          </p:cNvPr>
          <p:cNvPicPr>
            <a:picLocks noChangeAspect="1"/>
          </p:cNvPicPr>
          <p:nvPr/>
        </p:nvPicPr>
        <p:blipFill>
          <a:blip r:embed="rId3"/>
          <a:stretch>
            <a:fillRect/>
          </a:stretch>
        </p:blipFill>
        <p:spPr>
          <a:xfrm>
            <a:off x="2244712" y="4106384"/>
            <a:ext cx="6899288" cy="2091987"/>
          </a:xfrm>
          <a:prstGeom prst="rect">
            <a:avLst/>
          </a:prstGeom>
          <a:ln>
            <a:noFill/>
          </a:ln>
          <a:effectLst>
            <a:softEdge rad="112500"/>
          </a:effectLst>
        </p:spPr>
      </p:pic>
      <p:sp>
        <p:nvSpPr>
          <p:cNvPr id="4" name="ZoneTexte 3">
            <a:extLst>
              <a:ext uri="{FF2B5EF4-FFF2-40B4-BE49-F238E27FC236}">
                <a16:creationId xmlns:a16="http://schemas.microsoft.com/office/drawing/2014/main" id="{947D232A-433C-4918-B408-31DC8E2DA874}"/>
              </a:ext>
            </a:extLst>
          </p:cNvPr>
          <p:cNvSpPr txBox="1"/>
          <p:nvPr/>
        </p:nvSpPr>
        <p:spPr>
          <a:xfrm>
            <a:off x="5383019" y="1991857"/>
            <a:ext cx="3601931" cy="553998"/>
          </a:xfrm>
          <a:prstGeom prst="rect">
            <a:avLst/>
          </a:prstGeom>
          <a:noFill/>
        </p:spPr>
        <p:txBody>
          <a:bodyPr wrap="square" rtlCol="0">
            <a:spAutoFit/>
          </a:bodyPr>
          <a:lstStyle/>
          <a:p>
            <a:r>
              <a:rPr lang="fr-FR" sz="3000" b="1" dirty="0">
                <a:solidFill>
                  <a:schemeClr val="bg1"/>
                </a:solidFill>
              </a:rPr>
              <a:t>Charte de la laïcité</a:t>
            </a:r>
          </a:p>
        </p:txBody>
      </p:sp>
      <p:sp>
        <p:nvSpPr>
          <p:cNvPr id="7" name="ZoneTexte 6">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88101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D0C2055-74AB-487F-B6D8-BA265675D680}"/>
              </a:ext>
            </a:extLst>
          </p:cNvPr>
          <p:cNvSpPr txBox="1"/>
          <p:nvPr/>
        </p:nvSpPr>
        <p:spPr>
          <a:xfrm>
            <a:off x="1967959" y="3086797"/>
            <a:ext cx="5979842" cy="854080"/>
          </a:xfrm>
          <a:prstGeom prst="rect">
            <a:avLst/>
          </a:prstGeom>
          <a:noFill/>
        </p:spPr>
        <p:txBody>
          <a:bodyPr wrap="square" rtlCol="0">
            <a:spAutoFit/>
          </a:bodyPr>
          <a:lstStyle/>
          <a:p>
            <a:r>
              <a:rPr lang="fr-FR" sz="4950" dirty="0">
                <a:solidFill>
                  <a:schemeClr val="bg1"/>
                </a:solidFill>
              </a:rPr>
              <a:t>La liberté d’expression</a:t>
            </a:r>
          </a:p>
        </p:txBody>
      </p:sp>
      <p:sp>
        <p:nvSpPr>
          <p:cNvPr id="6" name="ZoneTexte 5">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41109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101D7F-0812-0744-9981-58B5302BDD6A}"/>
              </a:ext>
            </a:extLst>
          </p:cNvPr>
          <p:cNvSpPr txBox="1"/>
          <p:nvPr/>
        </p:nvSpPr>
        <p:spPr>
          <a:xfrm>
            <a:off x="1020563" y="0"/>
            <a:ext cx="8165441" cy="1477328"/>
          </a:xfrm>
          <a:prstGeom prst="rect">
            <a:avLst/>
          </a:prstGeom>
          <a:noFill/>
        </p:spPr>
        <p:txBody>
          <a:bodyPr wrap="square" rtlCol="0">
            <a:spAutoFit/>
          </a:bodyPr>
          <a:lstStyle/>
          <a:p>
            <a:pPr algn="r"/>
            <a:r>
              <a:rPr lang="fr-FR" sz="2400" dirty="0" smtClean="0">
                <a:solidFill>
                  <a:srgbClr val="2B3474"/>
                </a:solidFill>
              </a:rPr>
              <a:t>Hommage national à Samuel </a:t>
            </a:r>
            <a:r>
              <a:rPr lang="fr-FR" sz="2400" dirty="0" err="1" smtClean="0">
                <a:solidFill>
                  <a:srgbClr val="2B3474"/>
                </a:solidFill>
              </a:rPr>
              <a:t>Paty</a:t>
            </a:r>
            <a:r>
              <a:rPr lang="fr-FR" sz="2400" dirty="0" smtClean="0">
                <a:solidFill>
                  <a:srgbClr val="2B3474"/>
                </a:solidFill>
              </a:rPr>
              <a:t>, professeur assassiné</a:t>
            </a:r>
            <a:br>
              <a:rPr lang="fr-FR" sz="2400" dirty="0" smtClean="0">
                <a:solidFill>
                  <a:srgbClr val="2B3474"/>
                </a:solidFill>
              </a:rPr>
            </a:br>
            <a:r>
              <a:rPr lang="fr-FR" sz="2400" dirty="0" smtClean="0">
                <a:solidFill>
                  <a:srgbClr val="2B3474"/>
                </a:solidFill>
              </a:rPr>
              <a:t>le 16 octobre devant son collège à Conflans-Sainte-Honorine, </a:t>
            </a:r>
            <a:br>
              <a:rPr lang="fr-FR" sz="2400" dirty="0" smtClean="0">
                <a:solidFill>
                  <a:srgbClr val="2B3474"/>
                </a:solidFill>
              </a:rPr>
            </a:br>
            <a:r>
              <a:rPr lang="fr-FR" sz="2400" dirty="0" smtClean="0">
                <a:solidFill>
                  <a:srgbClr val="2B3474"/>
                </a:solidFill>
              </a:rPr>
              <a:t>Sorbonne, le mercredi 21 octobre 2020</a:t>
            </a:r>
          </a:p>
          <a:p>
            <a:endParaRPr lang="fr-FR" dirty="0"/>
          </a:p>
        </p:txBody>
      </p:sp>
      <p:pic>
        <p:nvPicPr>
          <p:cNvPr id="4" name="Picture 2">
            <a:extLst>
              <a:ext uri="{FF2B5EF4-FFF2-40B4-BE49-F238E27FC236}">
                <a16:creationId xmlns:a16="http://schemas.microsoft.com/office/drawing/2014/main" id="{EECB1B9F-E234-9D43-848C-F0D207DE2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33" y="1477328"/>
            <a:ext cx="5566133" cy="3712474"/>
          </a:xfrm>
          <a:prstGeom prst="rect">
            <a:avLst/>
          </a:prstGeom>
          <a:noFill/>
          <a:ln>
            <a:solidFill>
              <a:srgbClr val="44546A"/>
            </a:solidFill>
          </a:ln>
          <a:extLst>
            <a:ext uri="{909E8E84-426E-40DD-AFC4-6F175D3DCCD1}">
              <a14:hiddenFill xmlns:a14="http://schemas.microsoft.com/office/drawing/2010/main">
                <a:solidFill>
                  <a:srgbClr val="FFFFFF"/>
                </a:solidFill>
              </a14:hiddenFill>
            </a:ext>
          </a:extLst>
        </p:spPr>
      </p:pic>
      <p:pic>
        <p:nvPicPr>
          <p:cNvPr id="5" name="Picture 4" descr="Jean Jaurès et l'hommage à Samuel Paty | lepetitjournal.com">
            <a:extLst>
              <a:ext uri="{FF2B5EF4-FFF2-40B4-BE49-F238E27FC236}">
                <a16:creationId xmlns:a16="http://schemas.microsoft.com/office/drawing/2014/main" id="{ACF0189B-437B-0841-BE65-60A1841BE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22" t="-1" r="15888" b="-503"/>
          <a:stretch/>
        </p:blipFill>
        <p:spPr bwMode="auto">
          <a:xfrm>
            <a:off x="6271404" y="3194886"/>
            <a:ext cx="2814515" cy="2432836"/>
          </a:xfrm>
          <a:prstGeom prst="rect">
            <a:avLst/>
          </a:prstGeom>
          <a:noFill/>
          <a:ln>
            <a:solidFill>
              <a:srgbClr val="44546A"/>
            </a:solidFill>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676361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D0C2055-74AB-487F-B6D8-BA265675D680}"/>
              </a:ext>
            </a:extLst>
          </p:cNvPr>
          <p:cNvSpPr txBox="1"/>
          <p:nvPr/>
        </p:nvSpPr>
        <p:spPr>
          <a:xfrm>
            <a:off x="4409090" y="2725322"/>
            <a:ext cx="4985083" cy="1077218"/>
          </a:xfrm>
          <a:prstGeom prst="rect">
            <a:avLst/>
          </a:prstGeom>
          <a:noFill/>
        </p:spPr>
        <p:txBody>
          <a:bodyPr wrap="square" rtlCol="0">
            <a:spAutoFit/>
          </a:bodyPr>
          <a:lstStyle/>
          <a:p>
            <a:pPr algn="ctr"/>
            <a:r>
              <a:rPr lang="fr-FR" sz="3200" b="1" dirty="0" smtClean="0">
                <a:solidFill>
                  <a:srgbClr val="2B3474"/>
                </a:solidFill>
                <a:latin typeface="Arial" pitchFamily="34" charset="0"/>
                <a:cs typeface="Arial" pitchFamily="34" charset="0"/>
              </a:rPr>
              <a:t>Enseigner la liberté d’expression</a:t>
            </a:r>
          </a:p>
        </p:txBody>
      </p:sp>
      <p:sp>
        <p:nvSpPr>
          <p:cNvPr id="7" name="ZoneTexte 6"/>
          <p:cNvSpPr txBox="1"/>
          <p:nvPr/>
        </p:nvSpPr>
        <p:spPr>
          <a:xfrm>
            <a:off x="8259316" y="5828483"/>
            <a:ext cx="812658" cy="300082"/>
          </a:xfrm>
          <a:prstGeom prst="rect">
            <a:avLst/>
          </a:prstGeom>
          <a:noFill/>
        </p:spPr>
        <p:txBody>
          <a:bodyPr wrap="none" rtlCol="0">
            <a:spAutoFit/>
          </a:bodyPr>
          <a:lstStyle/>
          <a:p>
            <a:r>
              <a:rPr lang="fr-FR" sz="1350" dirty="0"/>
              <a:t>COLLEGE</a:t>
            </a:r>
          </a:p>
        </p:txBody>
      </p:sp>
      <p:pic>
        <p:nvPicPr>
          <p:cNvPr id="9" name="Picture 3" descr="C:\Users\Jean-Luc\Desktop\Dossiers professionnels\Laïcité Faits religieux\Logo république française.png"/>
          <p:cNvPicPr>
            <a:picLocks noChangeAspect="1" noChangeArrowheads="1"/>
          </p:cNvPicPr>
          <p:nvPr/>
        </p:nvPicPr>
        <p:blipFill>
          <a:blip r:embed="rId2"/>
          <a:srcRect/>
          <a:stretch>
            <a:fillRect/>
          </a:stretch>
        </p:blipFill>
        <p:spPr bwMode="auto">
          <a:xfrm>
            <a:off x="6234219" y="288649"/>
            <a:ext cx="2634555" cy="1550251"/>
          </a:xfrm>
          <a:prstGeom prst="rect">
            <a:avLst/>
          </a:prstGeom>
          <a:noFill/>
        </p:spPr>
      </p:pic>
      <p:pic>
        <p:nvPicPr>
          <p:cNvPr id="11" name="Image 10"/>
          <p:cNvPicPr>
            <a:picLocks noChangeAspect="1"/>
          </p:cNvPicPr>
          <p:nvPr/>
        </p:nvPicPr>
        <p:blipFill>
          <a:blip r:embed="rId3"/>
          <a:stretch>
            <a:fillRect/>
          </a:stretch>
        </p:blipFill>
        <p:spPr>
          <a:xfrm>
            <a:off x="642937" y="1670865"/>
            <a:ext cx="4295775" cy="4457700"/>
          </a:xfrm>
          <a:prstGeom prst="rect">
            <a:avLst/>
          </a:prstGeom>
        </p:spPr>
      </p:pic>
      <p:sp>
        <p:nvSpPr>
          <p:cNvPr id="12" name="ZoneTexte 11">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963970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2094EA-479F-4A08-B217-F9C2C4C16EC6}"/>
              </a:ext>
            </a:extLst>
          </p:cNvPr>
          <p:cNvSpPr txBox="1"/>
          <p:nvPr/>
        </p:nvSpPr>
        <p:spPr>
          <a:xfrm>
            <a:off x="533012" y="1428811"/>
            <a:ext cx="5772538" cy="4916731"/>
          </a:xfrm>
          <a:prstGeom prst="rect">
            <a:avLst/>
          </a:prstGeom>
          <a:noFill/>
        </p:spPr>
        <p:txBody>
          <a:bodyPr wrap="square" rtlCol="0">
            <a:spAutoFit/>
          </a:bodyPr>
          <a:lstStyle/>
          <a:p>
            <a:pPr algn="ctr"/>
            <a:r>
              <a:rPr lang="fr-FR" sz="2000" b="1" dirty="0"/>
              <a:t>Extraits de la Déclaration des droits de l’homme et du citoyen, </a:t>
            </a:r>
            <a:r>
              <a:rPr lang="fr-FR" sz="2000" b="1" dirty="0" smtClean="0"/>
              <a:t>1789</a:t>
            </a:r>
          </a:p>
          <a:p>
            <a:r>
              <a:rPr lang="fr-FR" sz="2000" dirty="0" smtClean="0"/>
              <a:t>Les </a:t>
            </a:r>
            <a:r>
              <a:rPr lang="fr-FR" sz="2000" dirty="0"/>
              <a:t>représentants du peuple français, constitués en Assemblée nationale, considérant que </a:t>
            </a:r>
            <a:r>
              <a:rPr lang="fr-FR" sz="2000" b="1" dirty="0"/>
              <a:t>l'ignorance, l'oubli ou le mépris des droits de l'homme sont les seules causes des malheurs publics </a:t>
            </a:r>
            <a:r>
              <a:rPr lang="fr-FR" sz="2000" dirty="0"/>
              <a:t>[…] ont résolu d'exposer, dans une déclaration solennelle, les droits naturels, inaliénables et sacrés de l'homme […].</a:t>
            </a:r>
          </a:p>
          <a:p>
            <a:endParaRPr lang="fr-FR" sz="2000" dirty="0"/>
          </a:p>
          <a:p>
            <a:r>
              <a:rPr lang="fr-FR" sz="2000" dirty="0"/>
              <a:t>Article </a:t>
            </a:r>
            <a:r>
              <a:rPr lang="fr-FR" sz="2000" dirty="0" smtClean="0"/>
              <a:t>11</a:t>
            </a:r>
            <a:endParaRPr lang="fr-FR" sz="2000" dirty="0"/>
          </a:p>
          <a:p>
            <a:r>
              <a:rPr lang="fr-FR" sz="2000" dirty="0"/>
              <a:t>La libre communication des pensées et des opinions est </a:t>
            </a:r>
            <a:r>
              <a:rPr lang="fr-FR" sz="2000" b="1" dirty="0"/>
              <a:t>un des droits les plus précieux de l'homme </a:t>
            </a:r>
            <a:r>
              <a:rPr lang="fr-FR" sz="2000" dirty="0"/>
              <a:t>: tout citoyen peut donc parler, écrire, imprimer librement, sauf à répondre de l'abus de cette liberté dans les cas déterminés par la loi.</a:t>
            </a:r>
          </a:p>
          <a:p>
            <a:endParaRPr lang="fr-FR" sz="1350" dirty="0"/>
          </a:p>
        </p:txBody>
      </p:sp>
      <p:pic>
        <p:nvPicPr>
          <p:cNvPr id="6" name="Image 5">
            <a:extLst>
              <a:ext uri="{FF2B5EF4-FFF2-40B4-BE49-F238E27FC236}">
                <a16:creationId xmlns:a16="http://schemas.microsoft.com/office/drawing/2014/main" id="{33DFD387-713C-4B34-9CEE-7A8885CF8D1C}"/>
              </a:ext>
            </a:extLst>
          </p:cNvPr>
          <p:cNvPicPr>
            <a:picLocks noChangeAspect="1"/>
          </p:cNvPicPr>
          <p:nvPr/>
        </p:nvPicPr>
        <p:blipFill>
          <a:blip r:embed="rId2"/>
          <a:stretch>
            <a:fillRect/>
          </a:stretch>
        </p:blipFill>
        <p:spPr>
          <a:xfrm>
            <a:off x="6390867" y="1933575"/>
            <a:ext cx="2557021" cy="3506314"/>
          </a:xfrm>
          <a:prstGeom prst="rect">
            <a:avLst/>
          </a:prstGeom>
        </p:spPr>
      </p:pic>
      <p:sp>
        <p:nvSpPr>
          <p:cNvPr id="8" name="ZoneTexte 7">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296318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2094EA-479F-4A08-B217-F9C2C4C16EC6}"/>
              </a:ext>
            </a:extLst>
          </p:cNvPr>
          <p:cNvSpPr txBox="1"/>
          <p:nvPr/>
        </p:nvSpPr>
        <p:spPr>
          <a:xfrm>
            <a:off x="523875" y="1455752"/>
            <a:ext cx="5543550" cy="2269852"/>
          </a:xfrm>
          <a:prstGeom prst="rect">
            <a:avLst/>
          </a:prstGeom>
          <a:noFill/>
        </p:spPr>
        <p:txBody>
          <a:bodyPr wrap="square" rtlCol="0">
            <a:spAutoFit/>
          </a:bodyPr>
          <a:lstStyle/>
          <a:p>
            <a:r>
              <a:rPr lang="fr-FR" sz="2000" b="1" dirty="0"/>
              <a:t>Loi du 29 juillet 1881 sur la liberté de la presse</a:t>
            </a:r>
          </a:p>
          <a:p>
            <a:endParaRPr lang="fr-FR" dirty="0"/>
          </a:p>
          <a:p>
            <a:r>
              <a:rPr lang="fr-FR" dirty="0"/>
              <a:t>Article 1. L'imprimerie et la librairie sont </a:t>
            </a:r>
            <a:r>
              <a:rPr lang="fr-FR" b="1" dirty="0"/>
              <a:t>libres</a:t>
            </a:r>
            <a:r>
              <a:rPr lang="fr-FR" dirty="0"/>
              <a:t>.</a:t>
            </a:r>
          </a:p>
          <a:p>
            <a:endParaRPr lang="fr-FR" dirty="0"/>
          </a:p>
          <a:p>
            <a:r>
              <a:rPr lang="fr-FR" dirty="0" smtClean="0"/>
              <a:t>Article 5. Tout </a:t>
            </a:r>
            <a:r>
              <a:rPr lang="fr-FR" dirty="0"/>
              <a:t>journal ou écrit périodique peut être publié </a:t>
            </a:r>
            <a:r>
              <a:rPr lang="fr-FR" b="1" dirty="0"/>
              <a:t>sans déclaration ni autorisation préalable, ni dépôt de cautionnement</a:t>
            </a:r>
            <a:r>
              <a:rPr lang="fr-FR" dirty="0"/>
              <a:t>.</a:t>
            </a:r>
          </a:p>
          <a:p>
            <a:endParaRPr lang="fr-FR" sz="1350" dirty="0">
              <a:sym typeface="Wingdings" panose="05000000000000000000" pitchFamily="2" charset="2"/>
            </a:endParaRPr>
          </a:p>
        </p:txBody>
      </p:sp>
      <p:pic>
        <p:nvPicPr>
          <p:cNvPr id="2" name="Picture 4" descr="La loi de 1881 sur la Liberté de la presse attaquée au Sénat (SNJ) -  Acrimed | Action Critique Médias">
            <a:extLst>
              <a:ext uri="{FF2B5EF4-FFF2-40B4-BE49-F238E27FC236}">
                <a16:creationId xmlns:a16="http://schemas.microsoft.com/office/drawing/2014/main" id="{7CF5A0A1-BB31-4399-ABED-F2665A426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026" y="1359690"/>
            <a:ext cx="3199574" cy="144435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E178FB6-C225-428C-8E86-BB6CE55690B9}"/>
              </a:ext>
            </a:extLst>
          </p:cNvPr>
          <p:cNvSpPr txBox="1"/>
          <p:nvPr/>
        </p:nvSpPr>
        <p:spPr>
          <a:xfrm>
            <a:off x="523875" y="3791172"/>
            <a:ext cx="5268151" cy="2308324"/>
          </a:xfrm>
          <a:prstGeom prst="rect">
            <a:avLst/>
          </a:prstGeom>
          <a:noFill/>
        </p:spPr>
        <p:txBody>
          <a:bodyPr wrap="square" rtlCol="0">
            <a:spAutoFit/>
          </a:bodyPr>
          <a:lstStyle/>
          <a:p>
            <a:r>
              <a:rPr lang="fr-FR" b="1" dirty="0"/>
              <a:t>Déclaration universelle des droits de l'homme</a:t>
            </a:r>
          </a:p>
          <a:p>
            <a:endParaRPr lang="fr-FR" dirty="0"/>
          </a:p>
          <a:p>
            <a:r>
              <a:rPr lang="fr-FR" dirty="0"/>
              <a:t>Article 19. Tout </a:t>
            </a:r>
            <a:r>
              <a:rPr lang="fr-FR" dirty="0" smtClean="0"/>
              <a:t>individu </a:t>
            </a:r>
            <a:r>
              <a:rPr lang="fr-FR" dirty="0"/>
              <a:t>a droit à la liberté d'opinion et d'expression, ce qui implique </a:t>
            </a:r>
            <a:r>
              <a:rPr lang="fr-FR" b="1" dirty="0"/>
              <a:t>le droit de ne pas être inquiété pour ses opinions et celui de chercher, de recevoir et de répandre, sans considérations de frontières, les informations et les idées par quelque moyen d'expression que ce soit</a:t>
            </a:r>
            <a:r>
              <a:rPr lang="fr-FR" dirty="0"/>
              <a:t>.</a:t>
            </a:r>
          </a:p>
        </p:txBody>
      </p:sp>
      <p:pic>
        <p:nvPicPr>
          <p:cNvPr id="7" name="Graphique 6">
            <a:extLst>
              <a:ext uri="{FF2B5EF4-FFF2-40B4-BE49-F238E27FC236}">
                <a16:creationId xmlns:a16="http://schemas.microsoft.com/office/drawing/2014/main" id="{31CD3DE7-1B28-4954-AC38-4AE72F95A61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837913" y="4045693"/>
            <a:ext cx="3153687" cy="899641"/>
          </a:xfrm>
          <a:prstGeom prst="rect">
            <a:avLst/>
          </a:prstGeom>
        </p:spPr>
      </p:pic>
      <p:sp>
        <p:nvSpPr>
          <p:cNvPr id="10" name="ZoneTexte 9">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241065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9D0AD-7181-344D-B5CA-74CA093B02D5}"/>
              </a:ext>
            </a:extLst>
          </p:cNvPr>
          <p:cNvSpPr/>
          <p:nvPr/>
        </p:nvSpPr>
        <p:spPr>
          <a:xfrm>
            <a:off x="2495550" y="624676"/>
            <a:ext cx="7568925" cy="461665"/>
          </a:xfrm>
          <a:prstGeom prst="rect">
            <a:avLst/>
          </a:prstGeom>
        </p:spPr>
        <p:txBody>
          <a:bodyPr wrap="square">
            <a:spAutoFit/>
          </a:bodyPr>
          <a:lstStyle/>
          <a:p>
            <a:r>
              <a:rPr lang="fr-FR" sz="2400" b="1" dirty="0" smtClean="0">
                <a:solidFill>
                  <a:srgbClr val="2B3474"/>
                </a:solidFill>
                <a:latin typeface="Calibri" panose="020F0502020204030204" pitchFamily="34" charset="0"/>
                <a:cs typeface="Calibri" panose="020F0502020204030204" pitchFamily="34" charset="0"/>
              </a:rPr>
              <a:t>Parmi les limites imposées par la loi, on peut </a:t>
            </a:r>
            <a:r>
              <a:rPr lang="fr-FR" sz="2400" b="1" dirty="0" smtClean="0">
                <a:solidFill>
                  <a:srgbClr val="2B3474"/>
                </a:solidFill>
                <a:latin typeface="Calibri" panose="020F0502020204030204" pitchFamily="34" charset="0"/>
                <a:cs typeface="Calibri" panose="020F0502020204030204" pitchFamily="34" charset="0"/>
              </a:rPr>
              <a:t>citer :</a:t>
            </a:r>
            <a:endParaRPr lang="fr-FR" sz="2400" b="1" dirty="0">
              <a:solidFill>
                <a:srgbClr val="2B3474"/>
              </a:solidFill>
              <a:latin typeface="Calibri" panose="020F0502020204030204" pitchFamily="34" charset="0"/>
              <a:cs typeface="Calibri" panose="020F0502020204030204" pitchFamily="34" charset="0"/>
            </a:endParaRPr>
          </a:p>
        </p:txBody>
      </p:sp>
      <p:sp>
        <p:nvSpPr>
          <p:cNvPr id="4" name="Rectangle à coins arrondis 3">
            <a:extLst>
              <a:ext uri="{FF2B5EF4-FFF2-40B4-BE49-F238E27FC236}">
                <a16:creationId xmlns:a16="http://schemas.microsoft.com/office/drawing/2014/main" id="{25A2AA27-C61F-454E-8A7D-B0635B566516}"/>
              </a:ext>
            </a:extLst>
          </p:cNvPr>
          <p:cNvSpPr/>
          <p:nvPr/>
        </p:nvSpPr>
        <p:spPr>
          <a:xfrm>
            <a:off x="3604768" y="2956508"/>
            <a:ext cx="3224645" cy="1049482"/>
          </a:xfrm>
          <a:prstGeom prst="roundRect">
            <a:avLst/>
          </a:prstGeom>
          <a:solidFill>
            <a:srgbClr val="6C89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ea typeface="Times New Roman" panose="02020603050405020304" pitchFamily="18" charset="0"/>
              </a:rPr>
              <a:t>Sont interdits : </a:t>
            </a:r>
          </a:p>
        </p:txBody>
      </p:sp>
      <p:sp>
        <p:nvSpPr>
          <p:cNvPr id="5" name="Ellipse 4">
            <a:extLst>
              <a:ext uri="{FF2B5EF4-FFF2-40B4-BE49-F238E27FC236}">
                <a16:creationId xmlns:a16="http://schemas.microsoft.com/office/drawing/2014/main" id="{73FBC75B-DF51-2648-9026-07910C3152F6}"/>
              </a:ext>
            </a:extLst>
          </p:cNvPr>
          <p:cNvSpPr/>
          <p:nvPr/>
        </p:nvSpPr>
        <p:spPr>
          <a:xfrm>
            <a:off x="3180946" y="1521511"/>
            <a:ext cx="2907487" cy="1252169"/>
          </a:xfrm>
          <a:prstGeom prst="ellipse">
            <a:avLst/>
          </a:prstGeom>
          <a:solidFill>
            <a:schemeClr val="accent2">
              <a:lumMod val="40000"/>
              <a:lumOff val="60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Diffamation</a:t>
            </a:r>
          </a:p>
        </p:txBody>
      </p:sp>
      <p:sp>
        <p:nvSpPr>
          <p:cNvPr id="6" name="Ellipse 5">
            <a:extLst>
              <a:ext uri="{FF2B5EF4-FFF2-40B4-BE49-F238E27FC236}">
                <a16:creationId xmlns:a16="http://schemas.microsoft.com/office/drawing/2014/main" id="{F1AD04D3-D789-1645-A277-17B69CD11F50}"/>
              </a:ext>
            </a:extLst>
          </p:cNvPr>
          <p:cNvSpPr/>
          <p:nvPr/>
        </p:nvSpPr>
        <p:spPr>
          <a:xfrm>
            <a:off x="6158590" y="1827254"/>
            <a:ext cx="2869298" cy="1209521"/>
          </a:xfrm>
          <a:prstGeom prst="ellipse">
            <a:avLst/>
          </a:prstGeom>
          <a:solidFill>
            <a:schemeClr val="accent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cs typeface="Arial" panose="020B0604020202020204" pitchFamily="34" charset="0"/>
              </a:rPr>
              <a:t>Injures</a:t>
            </a:r>
          </a:p>
          <a:p>
            <a:pPr algn="ctr"/>
            <a:endParaRPr lang="fr-FR" sz="2400" dirty="0">
              <a:solidFill>
                <a:schemeClr val="tx1"/>
              </a:solidFill>
              <a:cs typeface="Arial" panose="020B0604020202020204" pitchFamily="34" charset="0"/>
            </a:endParaRPr>
          </a:p>
        </p:txBody>
      </p:sp>
      <p:sp>
        <p:nvSpPr>
          <p:cNvPr id="7" name="Ellipse 6">
            <a:extLst>
              <a:ext uri="{FF2B5EF4-FFF2-40B4-BE49-F238E27FC236}">
                <a16:creationId xmlns:a16="http://schemas.microsoft.com/office/drawing/2014/main" id="{5E2DB956-3AC7-E342-B292-C1A5AC57F6B6}"/>
              </a:ext>
            </a:extLst>
          </p:cNvPr>
          <p:cNvSpPr/>
          <p:nvPr/>
        </p:nvSpPr>
        <p:spPr>
          <a:xfrm>
            <a:off x="5248292" y="4064046"/>
            <a:ext cx="3518337" cy="1857783"/>
          </a:xfrm>
          <a:prstGeom prst="ellipse">
            <a:avLst/>
          </a:prstGeom>
          <a:solidFill>
            <a:schemeClr val="accent2">
              <a:lumMod val="40000"/>
              <a:lumOff val="60000"/>
            </a:schemeClr>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accent6">
                    <a:lumMod val="25000"/>
                  </a:schemeClr>
                </a:solidFill>
                <a:cs typeface="Arial" panose="020B0604020202020204" pitchFamily="34" charset="0"/>
              </a:rPr>
              <a:t>Incitation à la haine (raciale, religieuse, ethnique)</a:t>
            </a:r>
          </a:p>
        </p:txBody>
      </p:sp>
      <p:sp>
        <p:nvSpPr>
          <p:cNvPr id="8" name="Ellipse 7">
            <a:extLst>
              <a:ext uri="{FF2B5EF4-FFF2-40B4-BE49-F238E27FC236}">
                <a16:creationId xmlns:a16="http://schemas.microsoft.com/office/drawing/2014/main" id="{42B9F1B2-52C4-8B43-A27A-18B7F6C55E2E}"/>
              </a:ext>
            </a:extLst>
          </p:cNvPr>
          <p:cNvSpPr/>
          <p:nvPr/>
        </p:nvSpPr>
        <p:spPr>
          <a:xfrm>
            <a:off x="469394" y="2562641"/>
            <a:ext cx="3005326" cy="18048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cs typeface="Arial" panose="020B0604020202020204" pitchFamily="34" charset="0"/>
              </a:rPr>
              <a:t>Négationnisme</a:t>
            </a:r>
          </a:p>
          <a:p>
            <a:pPr algn="ctr"/>
            <a:endParaRPr lang="fr-FR" dirty="0">
              <a:solidFill>
                <a:schemeClr val="tx1"/>
              </a:solidFill>
              <a:cs typeface="Arial" panose="020B0604020202020204" pitchFamily="34" charset="0"/>
            </a:endParaRPr>
          </a:p>
        </p:txBody>
      </p:sp>
      <p:sp>
        <p:nvSpPr>
          <p:cNvPr id="9" name="Ellipse 8">
            <a:extLst>
              <a:ext uri="{FF2B5EF4-FFF2-40B4-BE49-F238E27FC236}">
                <a16:creationId xmlns:a16="http://schemas.microsoft.com/office/drawing/2014/main" id="{5BFA5EF3-081C-B54C-A327-770CBBBF4382}"/>
              </a:ext>
            </a:extLst>
          </p:cNvPr>
          <p:cNvSpPr/>
          <p:nvPr/>
        </p:nvSpPr>
        <p:spPr>
          <a:xfrm>
            <a:off x="1729020" y="4261792"/>
            <a:ext cx="3316076" cy="1925326"/>
          </a:xfrm>
          <a:prstGeom prst="ellipse">
            <a:avLst/>
          </a:prstGeom>
          <a:solidFill>
            <a:schemeClr val="accent2">
              <a:lumMod val="40000"/>
              <a:lumOff val="60000"/>
            </a:schemeClr>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Apologie de crimes de guerre ou du terrorisme</a:t>
            </a:r>
          </a:p>
        </p:txBody>
      </p:sp>
      <p:sp>
        <p:nvSpPr>
          <p:cNvPr id="11" name="ZoneTexte 10">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1947798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D0C2055-74AB-487F-B6D8-BA265675D680}"/>
              </a:ext>
            </a:extLst>
          </p:cNvPr>
          <p:cNvSpPr txBox="1"/>
          <p:nvPr/>
        </p:nvSpPr>
        <p:spPr>
          <a:xfrm>
            <a:off x="1872709" y="3058222"/>
            <a:ext cx="5979842" cy="1615827"/>
          </a:xfrm>
          <a:prstGeom prst="rect">
            <a:avLst/>
          </a:prstGeom>
          <a:noFill/>
        </p:spPr>
        <p:txBody>
          <a:bodyPr wrap="square" rtlCol="0">
            <a:spAutoFit/>
          </a:bodyPr>
          <a:lstStyle/>
          <a:p>
            <a:pPr algn="ctr"/>
            <a:r>
              <a:rPr lang="fr-FR" sz="4950" dirty="0">
                <a:solidFill>
                  <a:schemeClr val="bg1"/>
                </a:solidFill>
              </a:rPr>
              <a:t>La liberté de dessiner, de caricaturer</a:t>
            </a:r>
          </a:p>
        </p:txBody>
      </p:sp>
      <p:sp>
        <p:nvSpPr>
          <p:cNvPr id="6" name="ZoneTexte 5">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52005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Épinglé sur Nous sommes tous Charlie">
            <a:extLst>
              <a:ext uri="{FF2B5EF4-FFF2-40B4-BE49-F238E27FC236}">
                <a16:creationId xmlns:a16="http://schemas.microsoft.com/office/drawing/2014/main" id="{B957464E-70FB-45E8-BE38-A7385BD6B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776" y="1354952"/>
            <a:ext cx="3391157" cy="430496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52675" y="5774802"/>
            <a:ext cx="6191250" cy="369332"/>
          </a:xfrm>
          <a:prstGeom prst="rect">
            <a:avLst/>
          </a:prstGeom>
        </p:spPr>
        <p:txBody>
          <a:bodyPr wrap="square">
            <a:spAutoFit/>
          </a:bodyPr>
          <a:lstStyle/>
          <a:p>
            <a:r>
              <a:rPr lang="fr-FR" dirty="0">
                <a:latin typeface="Calibri Light" panose="020F0302020204030204" pitchFamily="34" charset="0"/>
                <a:cs typeface="Calibri Light" panose="020F0302020204030204" pitchFamily="34" charset="0"/>
              </a:rPr>
              <a:t>Une de </a:t>
            </a:r>
            <a:r>
              <a:rPr lang="fr-FR" i="1" dirty="0">
                <a:latin typeface="Calibri Light" panose="020F0302020204030204" pitchFamily="34" charset="0"/>
                <a:cs typeface="Calibri Light" panose="020F0302020204030204" pitchFamily="34" charset="0"/>
              </a:rPr>
              <a:t>Charlie Hebdo</a:t>
            </a:r>
            <a:r>
              <a:rPr lang="fr-FR" dirty="0">
                <a:latin typeface="Calibri Light" panose="020F0302020204030204" pitchFamily="34" charset="0"/>
                <a:cs typeface="Calibri Light" panose="020F0302020204030204" pitchFamily="34" charset="0"/>
              </a:rPr>
              <a:t>, </a:t>
            </a:r>
            <a:r>
              <a:rPr lang="fr-FR" dirty="0" err="1">
                <a:latin typeface="Calibri Light" panose="020F0302020204030204" pitchFamily="34" charset="0"/>
                <a:cs typeface="Calibri Light" panose="020F0302020204030204" pitchFamily="34" charset="0"/>
              </a:rPr>
              <a:t>Charb</a:t>
            </a:r>
            <a:r>
              <a:rPr lang="fr-FR" dirty="0">
                <a:latin typeface="Calibri Light" panose="020F0302020204030204" pitchFamily="34" charset="0"/>
                <a:cs typeface="Calibri Light" panose="020F0302020204030204" pitchFamily="34" charset="0"/>
              </a:rPr>
              <a:t>, 26 septembre 2012</a:t>
            </a:r>
          </a:p>
        </p:txBody>
      </p:sp>
      <p:sp>
        <p:nvSpPr>
          <p:cNvPr id="6" name="ZoneTexte 5">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2405950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9D0AD-7181-344D-B5CA-74CA093B02D5}"/>
              </a:ext>
            </a:extLst>
          </p:cNvPr>
          <p:cNvSpPr/>
          <p:nvPr/>
        </p:nvSpPr>
        <p:spPr>
          <a:xfrm>
            <a:off x="428463" y="402536"/>
            <a:ext cx="8614666" cy="830997"/>
          </a:xfrm>
          <a:prstGeom prst="rect">
            <a:avLst/>
          </a:prstGeom>
        </p:spPr>
        <p:txBody>
          <a:bodyPr wrap="square">
            <a:spAutoFit/>
          </a:bodyPr>
          <a:lstStyle/>
          <a:p>
            <a:pPr algn="r"/>
            <a:r>
              <a:rPr lang="fr-FR" sz="2400" b="1" dirty="0" smtClean="0">
                <a:solidFill>
                  <a:srgbClr val="2B3474"/>
                </a:solidFill>
                <a:latin typeface="Calibri" panose="020F0502020204030204" pitchFamily="34" charset="0"/>
                <a:cs typeface="Calibri" panose="020F0502020204030204" pitchFamily="34" charset="0"/>
              </a:rPr>
              <a:t>Pourquoi faut-il enseigner les dessins de presse et les</a:t>
            </a:r>
            <a:br>
              <a:rPr lang="fr-FR" sz="2400" b="1" dirty="0" smtClean="0">
                <a:solidFill>
                  <a:srgbClr val="2B3474"/>
                </a:solidFill>
                <a:latin typeface="Calibri" panose="020F0502020204030204" pitchFamily="34" charset="0"/>
                <a:cs typeface="Calibri" panose="020F0502020204030204" pitchFamily="34" charset="0"/>
              </a:rPr>
            </a:br>
            <a:r>
              <a:rPr lang="fr-FR" sz="2400" b="1" dirty="0" smtClean="0">
                <a:solidFill>
                  <a:srgbClr val="2B3474"/>
                </a:solidFill>
                <a:cs typeface="Calibri" panose="020F0502020204030204" pitchFamily="34" charset="0"/>
              </a:rPr>
              <a:t>caricatures à l’École ?</a:t>
            </a:r>
            <a:endParaRPr lang="fr-FR" sz="2400" b="1" dirty="0">
              <a:solidFill>
                <a:srgbClr val="2B3474"/>
              </a:solidFill>
              <a:cs typeface="Calibri" panose="020F0502020204030204" pitchFamily="34" charset="0"/>
            </a:endParaRPr>
          </a:p>
        </p:txBody>
      </p:sp>
      <p:grpSp>
        <p:nvGrpSpPr>
          <p:cNvPr id="3" name="Groupe 2">
            <a:extLst>
              <a:ext uri="{FF2B5EF4-FFF2-40B4-BE49-F238E27FC236}">
                <a16:creationId xmlns:a16="http://schemas.microsoft.com/office/drawing/2014/main" id="{9145D6F3-A63C-AF49-BE9C-14A429637A42}"/>
              </a:ext>
            </a:extLst>
          </p:cNvPr>
          <p:cNvGrpSpPr/>
          <p:nvPr/>
        </p:nvGrpSpPr>
        <p:grpSpPr>
          <a:xfrm>
            <a:off x="3884014" y="2793187"/>
            <a:ext cx="2332073" cy="1568009"/>
            <a:chOff x="3442568" y="1790296"/>
            <a:chExt cx="2991428" cy="2561144"/>
          </a:xfrm>
          <a:solidFill>
            <a:srgbClr val="F4874E"/>
          </a:solidFill>
        </p:grpSpPr>
        <p:sp>
          <p:nvSpPr>
            <p:cNvPr id="4" name="Ellipse 3">
              <a:extLst>
                <a:ext uri="{FF2B5EF4-FFF2-40B4-BE49-F238E27FC236}">
                  <a16:creationId xmlns:a16="http://schemas.microsoft.com/office/drawing/2014/main" id="{9D9BB6D6-F4D9-F04E-8FDF-C9E52652511C}"/>
                </a:ext>
              </a:extLst>
            </p:cNvPr>
            <p:cNvSpPr/>
            <p:nvPr/>
          </p:nvSpPr>
          <p:spPr>
            <a:xfrm>
              <a:off x="3442568" y="1790296"/>
              <a:ext cx="2991428" cy="256114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Ellipse 4">
              <a:extLst>
                <a:ext uri="{FF2B5EF4-FFF2-40B4-BE49-F238E27FC236}">
                  <a16:creationId xmlns:a16="http://schemas.microsoft.com/office/drawing/2014/main" id="{01238795-7A2F-A141-A285-8E497CD92988}"/>
                </a:ext>
              </a:extLst>
            </p:cNvPr>
            <p:cNvSpPr txBox="1"/>
            <p:nvPr/>
          </p:nvSpPr>
          <p:spPr>
            <a:xfrm>
              <a:off x="3880652" y="2165367"/>
              <a:ext cx="2115260" cy="1811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fr-FR" sz="2000" dirty="0">
                  <a:solidFill>
                    <a:schemeClr val="tx1"/>
                  </a:solidFill>
                  <a:latin typeface="Calibri" panose="020F0502020204030204" pitchFamily="34" charset="0"/>
                  <a:cs typeface="Calibri" panose="020F0502020204030204" pitchFamily="34" charset="0"/>
                </a:rPr>
                <a:t>DESSIN DE PRESSE, </a:t>
              </a:r>
            </a:p>
            <a:p>
              <a:pPr algn="ctr" defTabSz="800100">
                <a:lnSpc>
                  <a:spcPct val="90000"/>
                </a:lnSpc>
                <a:spcBef>
                  <a:spcPct val="0"/>
                </a:spcBef>
                <a:spcAft>
                  <a:spcPct val="35000"/>
                </a:spcAft>
              </a:pPr>
              <a:r>
                <a:rPr lang="fr-FR" sz="2000" dirty="0">
                  <a:solidFill>
                    <a:schemeClr val="tx1"/>
                  </a:solidFill>
                  <a:latin typeface="Calibri" panose="020F0502020204030204" pitchFamily="34" charset="0"/>
                  <a:cs typeface="Calibri" panose="020F0502020204030204" pitchFamily="34" charset="0"/>
                </a:rPr>
                <a:t>CARICATURE</a:t>
              </a:r>
            </a:p>
          </p:txBody>
        </p:sp>
      </p:grpSp>
      <p:grpSp>
        <p:nvGrpSpPr>
          <p:cNvPr id="6" name="Groupe 5">
            <a:extLst>
              <a:ext uri="{FF2B5EF4-FFF2-40B4-BE49-F238E27FC236}">
                <a16:creationId xmlns:a16="http://schemas.microsoft.com/office/drawing/2014/main" id="{842C0238-38CD-9D43-9051-7DDD306EEB6A}"/>
              </a:ext>
            </a:extLst>
          </p:cNvPr>
          <p:cNvGrpSpPr/>
          <p:nvPr/>
        </p:nvGrpSpPr>
        <p:grpSpPr>
          <a:xfrm>
            <a:off x="4411132" y="1393774"/>
            <a:ext cx="1232093" cy="1232093"/>
            <a:chOff x="4116888" y="-49052"/>
            <a:chExt cx="1642790" cy="1642790"/>
          </a:xfrm>
          <a:solidFill>
            <a:srgbClr val="F4874E"/>
          </a:solidFill>
        </p:grpSpPr>
        <p:sp>
          <p:nvSpPr>
            <p:cNvPr id="7" name="Ellipse 6">
              <a:extLst>
                <a:ext uri="{FF2B5EF4-FFF2-40B4-BE49-F238E27FC236}">
                  <a16:creationId xmlns:a16="http://schemas.microsoft.com/office/drawing/2014/main" id="{F5550A5B-8380-A040-993E-F78B213189EC}"/>
                </a:ext>
              </a:extLst>
            </p:cNvPr>
            <p:cNvSpPr/>
            <p:nvPr/>
          </p:nvSpPr>
          <p:spPr>
            <a:xfrm>
              <a:off x="4116888" y="-49052"/>
              <a:ext cx="1642790" cy="164279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Ellipse 8">
              <a:extLst>
                <a:ext uri="{FF2B5EF4-FFF2-40B4-BE49-F238E27FC236}">
                  <a16:creationId xmlns:a16="http://schemas.microsoft.com/office/drawing/2014/main" id="{59B7E081-FC21-D646-ACE6-4CF6E8895B62}"/>
                </a:ext>
              </a:extLst>
            </p:cNvPr>
            <p:cNvSpPr txBox="1"/>
            <p:nvPr/>
          </p:nvSpPr>
          <p:spPr>
            <a:xfrm>
              <a:off x="4357469" y="191529"/>
              <a:ext cx="1161628" cy="11616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fr-FR" sz="2000" dirty="0">
                  <a:solidFill>
                    <a:sysClr val="windowText" lastClr="000000"/>
                  </a:solidFill>
                </a:rPr>
                <a:t>Rire</a:t>
              </a:r>
              <a:r>
                <a:rPr lang="fr-FR" sz="2000" dirty="0">
                  <a:solidFill>
                    <a:schemeClr val="bg1"/>
                  </a:solidFill>
                </a:rPr>
                <a:t> </a:t>
              </a:r>
            </a:p>
          </p:txBody>
        </p:sp>
      </p:grpSp>
      <p:grpSp>
        <p:nvGrpSpPr>
          <p:cNvPr id="9" name="Groupe 8">
            <a:extLst>
              <a:ext uri="{FF2B5EF4-FFF2-40B4-BE49-F238E27FC236}">
                <a16:creationId xmlns:a16="http://schemas.microsoft.com/office/drawing/2014/main" id="{B5A2DEE2-FABA-BD4A-8FF0-DBD1EB959849}"/>
              </a:ext>
            </a:extLst>
          </p:cNvPr>
          <p:cNvGrpSpPr/>
          <p:nvPr/>
        </p:nvGrpSpPr>
        <p:grpSpPr>
          <a:xfrm>
            <a:off x="6464776" y="2918248"/>
            <a:ext cx="1639238" cy="1276337"/>
            <a:chOff x="6889541" y="2245679"/>
            <a:chExt cx="2185650" cy="1701782"/>
          </a:xfrm>
          <a:solidFill>
            <a:srgbClr val="F4874E"/>
          </a:solidFill>
        </p:grpSpPr>
        <p:sp>
          <p:nvSpPr>
            <p:cNvPr id="10" name="Ellipse 9">
              <a:extLst>
                <a:ext uri="{FF2B5EF4-FFF2-40B4-BE49-F238E27FC236}">
                  <a16:creationId xmlns:a16="http://schemas.microsoft.com/office/drawing/2014/main" id="{B2FC0900-57B2-DB4F-BF75-71D75B9512A2}"/>
                </a:ext>
              </a:extLst>
            </p:cNvPr>
            <p:cNvSpPr/>
            <p:nvPr/>
          </p:nvSpPr>
          <p:spPr>
            <a:xfrm>
              <a:off x="6889541" y="2245679"/>
              <a:ext cx="2185650" cy="170178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Ellipse 12">
              <a:extLst>
                <a:ext uri="{FF2B5EF4-FFF2-40B4-BE49-F238E27FC236}">
                  <a16:creationId xmlns:a16="http://schemas.microsoft.com/office/drawing/2014/main" id="{BF4E2179-48E4-5C4D-B639-6FB153CD1427}"/>
                </a:ext>
              </a:extLst>
            </p:cNvPr>
            <p:cNvSpPr txBox="1"/>
            <p:nvPr/>
          </p:nvSpPr>
          <p:spPr>
            <a:xfrm>
              <a:off x="7209622" y="2494899"/>
              <a:ext cx="1545488" cy="12033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fr-FR" sz="2000" dirty="0">
                  <a:solidFill>
                    <a:schemeClr val="tx1"/>
                  </a:solidFill>
                </a:rPr>
                <a:t>Exercer son esprit critique</a:t>
              </a:r>
            </a:p>
          </p:txBody>
        </p:sp>
      </p:grpSp>
      <p:grpSp>
        <p:nvGrpSpPr>
          <p:cNvPr id="12" name="Groupe 11">
            <a:extLst>
              <a:ext uri="{FF2B5EF4-FFF2-40B4-BE49-F238E27FC236}">
                <a16:creationId xmlns:a16="http://schemas.microsoft.com/office/drawing/2014/main" id="{13DADABE-B47A-D540-B122-6613B12F25FA}"/>
              </a:ext>
            </a:extLst>
          </p:cNvPr>
          <p:cNvGrpSpPr/>
          <p:nvPr/>
        </p:nvGrpSpPr>
        <p:grpSpPr>
          <a:xfrm>
            <a:off x="3980232" y="4488726"/>
            <a:ext cx="2227229" cy="1386511"/>
            <a:chOff x="3453463" y="4445054"/>
            <a:chExt cx="2969638" cy="1848681"/>
          </a:xfrm>
          <a:solidFill>
            <a:srgbClr val="F4874E"/>
          </a:solidFill>
        </p:grpSpPr>
        <p:sp>
          <p:nvSpPr>
            <p:cNvPr id="13" name="Ellipse 12">
              <a:extLst>
                <a:ext uri="{FF2B5EF4-FFF2-40B4-BE49-F238E27FC236}">
                  <a16:creationId xmlns:a16="http://schemas.microsoft.com/office/drawing/2014/main" id="{DC462A29-79BC-5843-8E1A-80BE6723817D}"/>
                </a:ext>
              </a:extLst>
            </p:cNvPr>
            <p:cNvSpPr/>
            <p:nvPr/>
          </p:nvSpPr>
          <p:spPr>
            <a:xfrm>
              <a:off x="3453463" y="4445054"/>
              <a:ext cx="2969638" cy="184868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Ellipse 16">
              <a:extLst>
                <a:ext uri="{FF2B5EF4-FFF2-40B4-BE49-F238E27FC236}">
                  <a16:creationId xmlns:a16="http://schemas.microsoft.com/office/drawing/2014/main" id="{A33D887E-0964-8F4E-8BDB-B9D714EE1556}"/>
                </a:ext>
              </a:extLst>
            </p:cNvPr>
            <p:cNvSpPr txBox="1"/>
            <p:nvPr/>
          </p:nvSpPr>
          <p:spPr>
            <a:xfrm>
              <a:off x="3888356" y="4715787"/>
              <a:ext cx="2099852" cy="13072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fr-FR" sz="2000" dirty="0">
                  <a:solidFill>
                    <a:schemeClr val="tx1"/>
                  </a:solidFill>
                </a:rPr>
                <a:t>Liberté d’expression : un enjeu démocratique</a:t>
              </a:r>
            </a:p>
          </p:txBody>
        </p:sp>
      </p:grpSp>
      <p:grpSp>
        <p:nvGrpSpPr>
          <p:cNvPr id="15" name="Groupe 14">
            <a:extLst>
              <a:ext uri="{FF2B5EF4-FFF2-40B4-BE49-F238E27FC236}">
                <a16:creationId xmlns:a16="http://schemas.microsoft.com/office/drawing/2014/main" id="{7C13B3DD-F82C-0E42-B713-FB537E489F35}"/>
              </a:ext>
            </a:extLst>
          </p:cNvPr>
          <p:cNvGrpSpPr/>
          <p:nvPr/>
        </p:nvGrpSpPr>
        <p:grpSpPr>
          <a:xfrm>
            <a:off x="2068115" y="2933563"/>
            <a:ext cx="1567209" cy="1261022"/>
            <a:chOff x="1008572" y="2281649"/>
            <a:chExt cx="2089612" cy="1681362"/>
          </a:xfrm>
          <a:solidFill>
            <a:srgbClr val="F4874E"/>
          </a:solidFill>
        </p:grpSpPr>
        <p:sp>
          <p:nvSpPr>
            <p:cNvPr id="16" name="Ellipse 15">
              <a:extLst>
                <a:ext uri="{FF2B5EF4-FFF2-40B4-BE49-F238E27FC236}">
                  <a16:creationId xmlns:a16="http://schemas.microsoft.com/office/drawing/2014/main" id="{EB8D741A-5376-584F-93D1-BC98DAADC169}"/>
                </a:ext>
              </a:extLst>
            </p:cNvPr>
            <p:cNvSpPr/>
            <p:nvPr/>
          </p:nvSpPr>
          <p:spPr>
            <a:xfrm>
              <a:off x="1008572" y="2281649"/>
              <a:ext cx="2089612" cy="168136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Ellipse 20">
              <a:extLst>
                <a:ext uri="{FF2B5EF4-FFF2-40B4-BE49-F238E27FC236}">
                  <a16:creationId xmlns:a16="http://schemas.microsoft.com/office/drawing/2014/main" id="{B0FC9B6A-FB27-924B-9014-3BD9731060DE}"/>
                </a:ext>
              </a:extLst>
            </p:cNvPr>
            <p:cNvSpPr txBox="1"/>
            <p:nvPr/>
          </p:nvSpPr>
          <p:spPr>
            <a:xfrm>
              <a:off x="1314589" y="2527879"/>
              <a:ext cx="1477578" cy="11889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fr-FR" sz="2000" dirty="0">
                  <a:solidFill>
                    <a:schemeClr val="tx1"/>
                  </a:solidFill>
                </a:rPr>
                <a:t>Réfléchir</a:t>
              </a:r>
            </a:p>
          </p:txBody>
        </p:sp>
      </p:grpSp>
      <p:sp>
        <p:nvSpPr>
          <p:cNvPr id="18" name="Double flèche horizontale 17">
            <a:extLst>
              <a:ext uri="{FF2B5EF4-FFF2-40B4-BE49-F238E27FC236}">
                <a16:creationId xmlns:a16="http://schemas.microsoft.com/office/drawing/2014/main" id="{F149EBD3-186F-7D47-AC5F-536FC0B2E2FC}"/>
              </a:ext>
            </a:extLst>
          </p:cNvPr>
          <p:cNvSpPr/>
          <p:nvPr/>
        </p:nvSpPr>
        <p:spPr>
          <a:xfrm rot="16200000">
            <a:off x="4731153" y="2527790"/>
            <a:ext cx="637794" cy="363474"/>
          </a:xfrm>
          <a:prstGeom prst="leftRightArrow">
            <a:avLst/>
          </a:prstGeom>
          <a:solidFill>
            <a:srgbClr val="81A3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Double flèche horizontale 18">
            <a:extLst>
              <a:ext uri="{FF2B5EF4-FFF2-40B4-BE49-F238E27FC236}">
                <a16:creationId xmlns:a16="http://schemas.microsoft.com/office/drawing/2014/main" id="{58509BF7-1A56-3741-99C9-C44B794C15B2}"/>
              </a:ext>
            </a:extLst>
          </p:cNvPr>
          <p:cNvSpPr/>
          <p:nvPr/>
        </p:nvSpPr>
        <p:spPr>
          <a:xfrm>
            <a:off x="5945570" y="3343275"/>
            <a:ext cx="637794" cy="363474"/>
          </a:xfrm>
          <a:prstGeom prst="leftRightArrow">
            <a:avLst/>
          </a:prstGeom>
          <a:solidFill>
            <a:srgbClr val="81A3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Double flèche horizontale 19">
            <a:extLst>
              <a:ext uri="{FF2B5EF4-FFF2-40B4-BE49-F238E27FC236}">
                <a16:creationId xmlns:a16="http://schemas.microsoft.com/office/drawing/2014/main" id="{021880FC-DC45-1848-B571-FCE6B3F410ED}"/>
              </a:ext>
            </a:extLst>
          </p:cNvPr>
          <p:cNvSpPr/>
          <p:nvPr/>
        </p:nvSpPr>
        <p:spPr>
          <a:xfrm rot="16200000">
            <a:off x="4747481" y="4152878"/>
            <a:ext cx="637794" cy="363474"/>
          </a:xfrm>
          <a:prstGeom prst="leftRightArrow">
            <a:avLst/>
          </a:prstGeom>
          <a:solidFill>
            <a:srgbClr val="81A3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Double flèche horizontale 20">
            <a:extLst>
              <a:ext uri="{FF2B5EF4-FFF2-40B4-BE49-F238E27FC236}">
                <a16:creationId xmlns:a16="http://schemas.microsoft.com/office/drawing/2014/main" id="{D8FB1F22-D4C3-CB48-AEEB-0C4693B39739}"/>
              </a:ext>
            </a:extLst>
          </p:cNvPr>
          <p:cNvSpPr/>
          <p:nvPr/>
        </p:nvSpPr>
        <p:spPr>
          <a:xfrm>
            <a:off x="3364203" y="3343275"/>
            <a:ext cx="637794" cy="363474"/>
          </a:xfrm>
          <a:prstGeom prst="leftRightArrow">
            <a:avLst/>
          </a:prstGeom>
          <a:solidFill>
            <a:srgbClr val="81A3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Rectangle 21"/>
          <p:cNvSpPr/>
          <p:nvPr/>
        </p:nvSpPr>
        <p:spPr>
          <a:xfrm>
            <a:off x="571338" y="4691776"/>
            <a:ext cx="2993554" cy="1477328"/>
          </a:xfrm>
          <a:prstGeom prst="rect">
            <a:avLst/>
          </a:prstGeom>
        </p:spPr>
        <p:txBody>
          <a:bodyPr wrap="square">
            <a:spAutoFit/>
          </a:bodyPr>
          <a:lstStyle/>
          <a:p>
            <a:pPr marL="214313" indent="-214313">
              <a:buFont typeface="Wingdings" pitchFamily="2" charset="2"/>
              <a:buChar char="Ø"/>
            </a:pPr>
            <a:r>
              <a:rPr lang="fr-FR" dirty="0"/>
              <a:t>Comme pour toute production littéraire ou artistique, on n’est pas forcé d’apprécier une caricature</a:t>
            </a:r>
          </a:p>
        </p:txBody>
      </p:sp>
      <p:sp>
        <p:nvSpPr>
          <p:cNvPr id="25" name="ZoneTexte 24">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3161202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B575D84-324A-D244-86CC-4E4D93EB4EE9}"/>
              </a:ext>
            </a:extLst>
          </p:cNvPr>
          <p:cNvPicPr>
            <a:picLocks noChangeAspect="1"/>
          </p:cNvPicPr>
          <p:nvPr/>
        </p:nvPicPr>
        <p:blipFill>
          <a:blip r:embed="rId2"/>
          <a:stretch>
            <a:fillRect/>
          </a:stretch>
        </p:blipFill>
        <p:spPr>
          <a:xfrm>
            <a:off x="523875" y="1496751"/>
            <a:ext cx="3143251" cy="2504232"/>
          </a:xfrm>
          <a:prstGeom prst="rect">
            <a:avLst/>
          </a:prstGeom>
          <a:ln>
            <a:solidFill>
              <a:srgbClr val="0070C0"/>
            </a:solidFill>
          </a:ln>
        </p:spPr>
      </p:pic>
      <p:sp>
        <p:nvSpPr>
          <p:cNvPr id="3" name="Rectangle 2">
            <a:extLst>
              <a:ext uri="{FF2B5EF4-FFF2-40B4-BE49-F238E27FC236}">
                <a16:creationId xmlns:a16="http://schemas.microsoft.com/office/drawing/2014/main" id="{3EFAB0C1-B7E5-7B4A-8AAE-7794B7651080}"/>
              </a:ext>
            </a:extLst>
          </p:cNvPr>
          <p:cNvSpPr/>
          <p:nvPr/>
        </p:nvSpPr>
        <p:spPr>
          <a:xfrm>
            <a:off x="2568220" y="4017898"/>
            <a:ext cx="1160831" cy="300082"/>
          </a:xfrm>
          <a:prstGeom prst="rect">
            <a:avLst/>
          </a:prstGeom>
        </p:spPr>
        <p:txBody>
          <a:bodyPr wrap="none">
            <a:spAutoFit/>
          </a:bodyPr>
          <a:lstStyle/>
          <a:p>
            <a:r>
              <a:rPr lang="fr-FR" sz="1350" dirty="0" err="1">
                <a:latin typeface="Calibri" panose="020F0502020204030204" pitchFamily="34" charset="0"/>
                <a:cs typeface="Calibri" panose="020F0502020204030204" pitchFamily="34" charset="0"/>
              </a:rPr>
              <a:t>Kichka</a:t>
            </a:r>
            <a:r>
              <a:rPr lang="fr-FR" sz="1350" dirty="0">
                <a:latin typeface="Calibri" panose="020F0502020204030204" pitchFamily="34" charset="0"/>
                <a:cs typeface="Calibri" panose="020F0502020204030204" pitchFamily="34" charset="0"/>
              </a:rPr>
              <a:t> (Israël)</a:t>
            </a:r>
          </a:p>
        </p:txBody>
      </p:sp>
      <p:pic>
        <p:nvPicPr>
          <p:cNvPr id="4" name="Image 3">
            <a:extLst>
              <a:ext uri="{FF2B5EF4-FFF2-40B4-BE49-F238E27FC236}">
                <a16:creationId xmlns:a16="http://schemas.microsoft.com/office/drawing/2014/main" id="{9287A54E-6C3E-7F43-838F-C04B8F2BE3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22989" y="2137887"/>
            <a:ext cx="2305928" cy="2959536"/>
          </a:xfrm>
          <a:prstGeom prst="rect">
            <a:avLst/>
          </a:prstGeom>
          <a:noFill/>
          <a:ln>
            <a:solidFill>
              <a:schemeClr val="tx2"/>
            </a:solidFill>
          </a:ln>
        </p:spPr>
      </p:pic>
      <p:sp>
        <p:nvSpPr>
          <p:cNvPr id="5" name="Rectangle 4">
            <a:extLst>
              <a:ext uri="{FF2B5EF4-FFF2-40B4-BE49-F238E27FC236}">
                <a16:creationId xmlns:a16="http://schemas.microsoft.com/office/drawing/2014/main" id="{7ECE56CF-4E1E-0A4E-842F-5926FB82CB1C}"/>
              </a:ext>
            </a:extLst>
          </p:cNvPr>
          <p:cNvSpPr/>
          <p:nvPr/>
        </p:nvSpPr>
        <p:spPr>
          <a:xfrm>
            <a:off x="4153240" y="5136267"/>
            <a:ext cx="2269616" cy="507831"/>
          </a:xfrm>
          <a:prstGeom prst="rect">
            <a:avLst/>
          </a:prstGeom>
        </p:spPr>
        <p:txBody>
          <a:bodyPr wrap="square">
            <a:spAutoFit/>
          </a:bodyPr>
          <a:lstStyle/>
          <a:p>
            <a:r>
              <a:rPr lang="fr-FR" sz="1350" dirty="0" err="1">
                <a:latin typeface="Calibri" panose="020F0502020204030204" pitchFamily="34" charset="0"/>
                <a:ea typeface="Times New Roman" charset="0"/>
                <a:cs typeface="Calibri" panose="020F0502020204030204" pitchFamily="34" charset="0"/>
              </a:rPr>
              <a:t>Cabu</a:t>
            </a:r>
            <a:r>
              <a:rPr lang="fr-FR" sz="1350" dirty="0">
                <a:latin typeface="Calibri" panose="020F0502020204030204" pitchFamily="34" charset="0"/>
                <a:ea typeface="Times New Roman" charset="0"/>
                <a:cs typeface="Calibri" panose="020F0502020204030204" pitchFamily="34" charset="0"/>
              </a:rPr>
              <a:t> (France, </a:t>
            </a:r>
            <a:r>
              <a:rPr lang="fr-FR" sz="1350" i="1" dirty="0">
                <a:latin typeface="Calibri" panose="020F0502020204030204" pitchFamily="34" charset="0"/>
                <a:ea typeface="Times New Roman" charset="0"/>
                <a:cs typeface="Calibri" panose="020F0502020204030204" pitchFamily="34" charset="0"/>
              </a:rPr>
              <a:t>Charlie Hebdo</a:t>
            </a:r>
            <a:r>
              <a:rPr lang="fr-FR" sz="1350" dirty="0">
                <a:latin typeface="Calibri" panose="020F0502020204030204" pitchFamily="34" charset="0"/>
                <a:ea typeface="Times New Roman" charset="0"/>
                <a:cs typeface="Calibri" panose="020F0502020204030204" pitchFamily="34" charset="0"/>
              </a:rPr>
              <a:t>, 8 /02/ 2006)</a:t>
            </a:r>
          </a:p>
        </p:txBody>
      </p:sp>
      <p:pic>
        <p:nvPicPr>
          <p:cNvPr id="6" name="Image 5">
            <a:extLst>
              <a:ext uri="{FF2B5EF4-FFF2-40B4-BE49-F238E27FC236}">
                <a16:creationId xmlns:a16="http://schemas.microsoft.com/office/drawing/2014/main" id="{A068E21D-A04A-C34D-97F2-5A0164BD14F6}"/>
              </a:ext>
            </a:extLst>
          </p:cNvPr>
          <p:cNvPicPr>
            <a:picLocks noChangeAspect="1"/>
          </p:cNvPicPr>
          <p:nvPr/>
        </p:nvPicPr>
        <p:blipFill>
          <a:blip r:embed="rId4"/>
          <a:stretch>
            <a:fillRect/>
          </a:stretch>
        </p:blipFill>
        <p:spPr>
          <a:xfrm>
            <a:off x="6422856" y="3209895"/>
            <a:ext cx="2609584" cy="2637949"/>
          </a:xfrm>
          <a:prstGeom prst="rect">
            <a:avLst/>
          </a:prstGeom>
          <a:ln>
            <a:solidFill>
              <a:srgbClr val="0070C0"/>
            </a:solidFill>
          </a:ln>
        </p:spPr>
      </p:pic>
      <p:sp>
        <p:nvSpPr>
          <p:cNvPr id="7" name="Rectangle 6">
            <a:extLst>
              <a:ext uri="{FF2B5EF4-FFF2-40B4-BE49-F238E27FC236}">
                <a16:creationId xmlns:a16="http://schemas.microsoft.com/office/drawing/2014/main" id="{60C27591-7AFE-EF44-936B-DD1D49DBF49F}"/>
              </a:ext>
            </a:extLst>
          </p:cNvPr>
          <p:cNvSpPr/>
          <p:nvPr/>
        </p:nvSpPr>
        <p:spPr>
          <a:xfrm>
            <a:off x="7975165" y="5849979"/>
            <a:ext cx="1147750" cy="300082"/>
          </a:xfrm>
          <a:prstGeom prst="rect">
            <a:avLst/>
          </a:prstGeom>
        </p:spPr>
        <p:txBody>
          <a:bodyPr wrap="none">
            <a:spAutoFit/>
          </a:bodyPr>
          <a:lstStyle/>
          <a:p>
            <a:r>
              <a:rPr lang="fr-FR" sz="1350" dirty="0">
                <a:latin typeface="Calibri" panose="020F0502020204030204" pitchFamily="34" charset="0"/>
                <a:cs typeface="Calibri" panose="020F0502020204030204" pitchFamily="34" charset="0"/>
              </a:rPr>
              <a:t>Loup (France)</a:t>
            </a:r>
          </a:p>
        </p:txBody>
      </p:sp>
      <p:sp>
        <p:nvSpPr>
          <p:cNvPr id="10" name="ZoneTexte 9">
            <a:extLst>
              <a:ext uri="{FF2B5EF4-FFF2-40B4-BE49-F238E27FC236}">
                <a16:creationId xmlns:a16="http://schemas.microsoft.com/office/drawing/2014/main" id="{31F07F7F-C648-49DA-96B0-3A65B58229A6}"/>
              </a:ext>
            </a:extLst>
          </p:cNvPr>
          <p:cNvSpPr txBox="1"/>
          <p:nvPr/>
        </p:nvSpPr>
        <p:spPr>
          <a:xfrm>
            <a:off x="6848475" y="6508778"/>
            <a:ext cx="2295525" cy="338554"/>
          </a:xfrm>
          <a:prstGeom prst="rect">
            <a:avLst/>
          </a:prstGeom>
          <a:noFill/>
          <a:ln>
            <a:noFill/>
          </a:ln>
        </p:spPr>
        <p:txBody>
          <a:bodyPr wrap="square" rtlCol="0">
            <a:spAutoFit/>
          </a:bodyPr>
          <a:lstStyle/>
          <a:p>
            <a:r>
              <a:rPr lang="fr-FR" sz="800" b="1" dirty="0">
                <a:solidFill>
                  <a:srgbClr val="2B3474"/>
                </a:solidFill>
                <a:latin typeface="Arial" pitchFamily="34" charset="0"/>
                <a:cs typeface="Arial" pitchFamily="34" charset="0"/>
              </a:rPr>
              <a:t>Cellule Laïcité/Valeurs de la République</a:t>
            </a:r>
          </a:p>
          <a:p>
            <a:r>
              <a:rPr lang="fr-FR" sz="800" b="1" dirty="0">
                <a:solidFill>
                  <a:srgbClr val="2B3474"/>
                </a:solidFill>
                <a:latin typeface="Arial" pitchFamily="34" charset="0"/>
                <a:cs typeface="Arial" pitchFamily="34" charset="0"/>
              </a:rPr>
              <a:t>Académie de Paris</a:t>
            </a:r>
          </a:p>
        </p:txBody>
      </p:sp>
    </p:spTree>
    <p:extLst>
      <p:ext uri="{BB962C8B-B14F-4D97-AF65-F5344CB8AC3E}">
        <p14:creationId xmlns:p14="http://schemas.microsoft.com/office/powerpoint/2010/main" val="2882631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gouvernement">
  <a:themeElements>
    <a:clrScheme name="gouvernement">
      <a:dk1>
        <a:srgbClr val="000000"/>
      </a:dk1>
      <a:lt1>
        <a:srgbClr val="FFFFFF"/>
      </a:lt1>
      <a:dk2>
        <a:srgbClr val="444871"/>
      </a:dk2>
      <a:lt2>
        <a:srgbClr val="E7E6E6"/>
      </a:lt2>
      <a:accent1>
        <a:srgbClr val="5770BE"/>
      </a:accent1>
      <a:accent2>
        <a:srgbClr val="E1000F"/>
      </a:accent2>
      <a:accent3>
        <a:srgbClr val="A5A5A5"/>
      </a:accent3>
      <a:accent4>
        <a:srgbClr val="FF8D7E"/>
      </a:accent4>
      <a:accent5>
        <a:srgbClr val="00AC8C"/>
      </a:accent5>
      <a:accent6>
        <a:srgbClr val="91AE4F"/>
      </a:accent6>
      <a:hlink>
        <a:srgbClr val="00009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gouvernement" id="{6A9F2DA2-FB96-E64A-A197-87FB0890AFB7}" vid="{2AB8FEDF-BB94-A64F-AE6A-9F85852DB51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TotalTime>
  <Words>959</Words>
  <Application>Microsoft Office PowerPoint</Application>
  <PresentationFormat>Affichage à l'écran (4:3)</PresentationFormat>
  <Paragraphs>145</Paragraphs>
  <Slides>21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21</vt:i4>
      </vt:variant>
    </vt:vector>
  </HeadingPairs>
  <TitlesOfParts>
    <vt:vector size="30" baseType="lpstr">
      <vt:lpstr>Arial</vt:lpstr>
      <vt:lpstr>Calibri</vt:lpstr>
      <vt:lpstr>Calibri Light</vt:lpstr>
      <vt:lpstr>Courier New</vt:lpstr>
      <vt:lpstr>Marianne ExtraBold</vt:lpstr>
      <vt:lpstr>Marianne Light</vt:lpstr>
      <vt:lpstr>Times New Roman</vt:lpstr>
      <vt:lpstr>Wingdings</vt:lpstr>
      <vt:lpstr>theme-gouvernement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Windows</cp:lastModifiedBy>
  <cp:revision>16</cp:revision>
  <dcterms:created xsi:type="dcterms:W3CDTF">2018-07-27T09:53:47Z</dcterms:created>
  <dcterms:modified xsi:type="dcterms:W3CDTF">2020-10-30T15:29:07Z</dcterms:modified>
</cp:coreProperties>
</file>