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3" r:id="rId6"/>
    <p:sldId id="265" r:id="rId7"/>
    <p:sldId id="267" r:id="rId8"/>
    <p:sldId id="271" r:id="rId9"/>
    <p:sldId id="273" r:id="rId10"/>
    <p:sldId id="275" r:id="rId11"/>
    <p:sldId id="277" r:id="rId12"/>
    <p:sldId id="279" r:id="rId13"/>
    <p:sldId id="282" r:id="rId14"/>
    <p:sldId id="283" r:id="rId15"/>
    <p:sldId id="311" r:id="rId16"/>
    <p:sldId id="312" r:id="rId17"/>
    <p:sldId id="314" r:id="rId18"/>
    <p:sldId id="319" r:id="rId19"/>
    <p:sldId id="289" r:id="rId20"/>
    <p:sldId id="290" r:id="rId21"/>
    <p:sldId id="291" r:id="rId22"/>
    <p:sldId id="292" r:id="rId23"/>
    <p:sldId id="293" r:id="rId24"/>
    <p:sldId id="296" r:id="rId25"/>
    <p:sldId id="297" r:id="rId26"/>
    <p:sldId id="303" r:id="rId27"/>
    <p:sldId id="304" r:id="rId28"/>
    <p:sldId id="30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FD32E8B-3971-4ED0-9759-48F6E015DDE5}" type="datetimeFigureOut">
              <a:rPr lang="fr-FR" smtClean="0"/>
              <a:t>31/10/2018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260669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D32E8B-3971-4ED0-9759-48F6E015DDE5}" type="datetimeFigureOut">
              <a:rPr lang="fr-FR" smtClean="0"/>
              <a:t>31/10/2018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365645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D32E8B-3971-4ED0-9759-48F6E015DDE5}" type="datetimeFigureOut">
              <a:rPr lang="fr-FR" smtClean="0"/>
              <a:t>31/10/2018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72828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D32E8B-3971-4ED0-9759-48F6E015DDE5}" type="datetimeFigureOut">
              <a:rPr lang="fr-FR" smtClean="0"/>
              <a:t>31/10/2018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41085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FD32E8B-3971-4ED0-9759-48F6E015DDE5}" type="datetimeFigureOut">
              <a:rPr lang="fr-FR" smtClean="0"/>
              <a:t>31/10/2018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48288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FD32E8B-3971-4ED0-9759-48F6E015DDE5}" type="datetimeFigureOut">
              <a:rPr lang="fr-FR" smtClean="0"/>
              <a:t>31/10/2018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323165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FD32E8B-3971-4ED0-9759-48F6E015DDE5}" type="datetimeFigureOut">
              <a:rPr lang="fr-FR" smtClean="0"/>
              <a:t>31/10/2018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411531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FD32E8B-3971-4ED0-9759-48F6E015DDE5}" type="datetimeFigureOut">
              <a:rPr lang="fr-FR" smtClean="0"/>
              <a:t>31/10/2018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419419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32E8B-3971-4ED0-9759-48F6E015DDE5}" type="datetimeFigureOut">
              <a:rPr lang="fr-FR" smtClean="0"/>
              <a:t>31/10/2018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210227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D32E8B-3971-4ED0-9759-48F6E015DDE5}" type="datetimeFigureOut">
              <a:rPr lang="fr-FR" smtClean="0"/>
              <a:t>31/10/2018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221365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D32E8B-3971-4ED0-9759-48F6E015DDE5}" type="datetimeFigureOut">
              <a:rPr lang="fr-FR" smtClean="0"/>
              <a:t>31/10/2018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D58E83-FA7B-466E-9093-E960ADB901C4}" type="slidenum">
              <a:rPr lang="fr-FR" smtClean="0"/>
              <a:t>‹N°›</a:t>
            </a:fld>
            <a:endParaRPr lang="fr-FR"/>
          </a:p>
        </p:txBody>
      </p:sp>
    </p:spTree>
    <p:extLst>
      <p:ext uri="{BB962C8B-B14F-4D97-AF65-F5344CB8AC3E}">
        <p14:creationId xmlns:p14="http://schemas.microsoft.com/office/powerpoint/2010/main" val="150867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32E8B-3971-4ED0-9759-48F6E015DDE5}" type="datetimeFigureOut">
              <a:rPr lang="fr-FR" smtClean="0"/>
              <a:t>31/10/2018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58E83-FA7B-466E-9093-E960ADB901C4}" type="slidenum">
              <a:rPr lang="fr-FR" smtClean="0"/>
              <a:t>‹N°›</a:t>
            </a:fld>
            <a:endParaRPr lang="fr-FR"/>
          </a:p>
        </p:txBody>
      </p:sp>
    </p:spTree>
    <p:extLst>
      <p:ext uri="{BB962C8B-B14F-4D97-AF65-F5344CB8AC3E}">
        <p14:creationId xmlns:p14="http://schemas.microsoft.com/office/powerpoint/2010/main" val="193721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53037" y="618186"/>
            <a:ext cx="10341735" cy="3412901"/>
          </a:xfrm>
        </p:spPr>
        <p:txBody>
          <a:bodyPr>
            <a:noAutofit/>
          </a:bodyPr>
          <a:lstStyle/>
          <a:p>
            <a:r>
              <a:rPr lang="fr-FR" sz="8800" b="1" dirty="0">
                <a:solidFill>
                  <a:srgbClr val="00B050"/>
                </a:solidFill>
              </a:rPr>
              <a:t>ECOLE INCLUSIVE ?</a:t>
            </a:r>
            <a:br>
              <a:rPr lang="fr-FR" sz="8800" b="1" dirty="0">
                <a:solidFill>
                  <a:srgbClr val="00B050"/>
                </a:solidFill>
              </a:rPr>
            </a:br>
            <a:endParaRPr lang="fr-FR" sz="8800" b="1" dirty="0">
              <a:solidFill>
                <a:srgbClr val="00B050"/>
              </a:solidFill>
            </a:endParaRPr>
          </a:p>
        </p:txBody>
      </p:sp>
      <p:sp>
        <p:nvSpPr>
          <p:cNvPr id="3" name="Sous-titre 2"/>
          <p:cNvSpPr>
            <a:spLocks noGrp="1"/>
          </p:cNvSpPr>
          <p:nvPr>
            <p:ph type="subTitle" idx="1"/>
          </p:nvPr>
        </p:nvSpPr>
        <p:spPr>
          <a:xfrm>
            <a:off x="1551904" y="5202238"/>
            <a:ext cx="9144000" cy="1655762"/>
          </a:xfrm>
        </p:spPr>
        <p:txBody>
          <a:bodyPr/>
          <a:lstStyle/>
          <a:p>
            <a:endParaRPr lang="fr-FR" dirty="0"/>
          </a:p>
          <a:p>
            <a:r>
              <a:rPr lang="fr-FR">
                <a:solidFill>
                  <a:srgbClr val="00B050"/>
                </a:solidFill>
              </a:rPr>
              <a:t>Champfleury</a:t>
            </a:r>
            <a:endParaRPr lang="fr-FR" dirty="0">
              <a:solidFill>
                <a:srgbClr val="00B050"/>
              </a:solidFill>
            </a:endParaRPr>
          </a:p>
          <a:p>
            <a:r>
              <a:rPr lang="fr-FR" dirty="0">
                <a:solidFill>
                  <a:srgbClr val="00B050"/>
                </a:solidFill>
              </a:rPr>
              <a:t>Animation Pédagogique le 28/03/18</a:t>
            </a:r>
          </a:p>
          <a:p>
            <a:endParaRPr lang="fr-FR" dirty="0"/>
          </a:p>
        </p:txBody>
      </p:sp>
      <p:pic>
        <p:nvPicPr>
          <p:cNvPr id="5" name="Espace réservé du contenu 3"/>
          <p:cNvPicPr>
            <a:picLocks noChangeAspect="1"/>
          </p:cNvPicPr>
          <p:nvPr/>
        </p:nvPicPr>
        <p:blipFill>
          <a:blip r:embed="rId2"/>
          <a:stretch>
            <a:fillRect/>
          </a:stretch>
        </p:blipFill>
        <p:spPr>
          <a:xfrm>
            <a:off x="4017785" y="2684509"/>
            <a:ext cx="3998026" cy="2693156"/>
          </a:xfrm>
          <a:prstGeom prst="rect">
            <a:avLst/>
          </a:prstGeom>
        </p:spPr>
      </p:pic>
    </p:spTree>
    <p:extLst>
      <p:ext uri="{BB962C8B-B14F-4D97-AF65-F5344CB8AC3E}">
        <p14:creationId xmlns:p14="http://schemas.microsoft.com/office/powerpoint/2010/main" val="90769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7388" y="1"/>
            <a:ext cx="10515600" cy="1097280"/>
          </a:xfrm>
        </p:spPr>
        <p:txBody>
          <a:bodyPr>
            <a:normAutofit/>
          </a:bodyPr>
          <a:lstStyle/>
          <a:p>
            <a:pPr algn="ctr"/>
            <a:r>
              <a:rPr lang="fr-FR" sz="5400" b="1" dirty="0">
                <a:solidFill>
                  <a:srgbClr val="FF0000"/>
                </a:solidFill>
              </a:rPr>
              <a:t>Qu’est-ce que l’ASH ? </a:t>
            </a:r>
          </a:p>
        </p:txBody>
      </p:sp>
      <p:sp>
        <p:nvSpPr>
          <p:cNvPr id="3" name="Espace réservé du contenu 2"/>
          <p:cNvSpPr>
            <a:spLocks noGrp="1"/>
          </p:cNvSpPr>
          <p:nvPr>
            <p:ph idx="1"/>
          </p:nvPr>
        </p:nvSpPr>
        <p:spPr>
          <a:xfrm>
            <a:off x="431074" y="1018903"/>
            <a:ext cx="11312435" cy="5460274"/>
          </a:xfrm>
        </p:spPr>
        <p:txBody>
          <a:bodyPr>
            <a:normAutofit/>
          </a:bodyPr>
          <a:lstStyle/>
          <a:p>
            <a:pPr algn="ctr">
              <a:buNone/>
            </a:pPr>
            <a:endParaRPr lang="fr-FR" sz="4800" b="1" dirty="0"/>
          </a:p>
          <a:p>
            <a:pPr algn="ctr">
              <a:buNone/>
            </a:pPr>
            <a:r>
              <a:rPr lang="fr-FR" sz="4800" b="1" dirty="0"/>
              <a:t>L’ASH</a:t>
            </a:r>
            <a:r>
              <a:rPr lang="fr-FR" sz="4800" dirty="0"/>
              <a:t> fait référence à tout ce qui touche à</a:t>
            </a:r>
          </a:p>
          <a:p>
            <a:pPr algn="ctr">
              <a:buNone/>
            </a:pPr>
            <a:r>
              <a:rPr lang="fr-FR" sz="4800" dirty="0"/>
              <a:t> l</a:t>
            </a:r>
            <a:r>
              <a:rPr lang="fr-FR" sz="4800" b="1" dirty="0"/>
              <a:t>’Adaptation et la Scolarisation des élèves</a:t>
            </a:r>
          </a:p>
          <a:p>
            <a:pPr algn="ctr">
              <a:buNone/>
            </a:pPr>
            <a:r>
              <a:rPr lang="fr-FR" sz="4800" b="1" dirty="0"/>
              <a:t> en situation de Handicap</a:t>
            </a:r>
            <a:r>
              <a:rPr lang="fr-FR" sz="4800" dirty="0"/>
              <a:t>.</a:t>
            </a:r>
          </a:p>
          <a:p>
            <a:pPr>
              <a:buNone/>
            </a:pPr>
            <a:endParaRPr lang="fr-FR" sz="3600" dirty="0"/>
          </a:p>
          <a:p>
            <a:pPr>
              <a:buNone/>
            </a:pPr>
            <a:endParaRPr lang="fr-FR" dirty="0"/>
          </a:p>
          <a:p>
            <a:pPr>
              <a:buNone/>
            </a:pPr>
            <a:endParaRPr lang="fr-FR" dirty="0"/>
          </a:p>
        </p:txBody>
      </p:sp>
    </p:spTree>
    <p:extLst>
      <p:ext uri="{BB962C8B-B14F-4D97-AF65-F5344CB8AC3E}">
        <p14:creationId xmlns:p14="http://schemas.microsoft.com/office/powerpoint/2010/main" val="89700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ésultat de recherche d'images pour &quot;ULIS&quot;"/>
          <p:cNvPicPr>
            <a:picLocks noChangeAspect="1" noChangeArrowheads="1"/>
          </p:cNvPicPr>
          <p:nvPr/>
        </p:nvPicPr>
        <p:blipFill>
          <a:blip r:embed="rId2"/>
          <a:srcRect/>
          <a:stretch>
            <a:fillRect/>
          </a:stretch>
        </p:blipFill>
        <p:spPr bwMode="auto">
          <a:xfrm>
            <a:off x="1071154" y="195943"/>
            <a:ext cx="10123715" cy="6453051"/>
          </a:xfrm>
          <a:prstGeom prst="rect">
            <a:avLst/>
          </a:prstGeom>
          <a:noFill/>
        </p:spPr>
      </p:pic>
    </p:spTree>
    <p:extLst>
      <p:ext uri="{BB962C8B-B14F-4D97-AF65-F5344CB8AC3E}">
        <p14:creationId xmlns:p14="http://schemas.microsoft.com/office/powerpoint/2010/main" val="412727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5400" b="1" dirty="0">
                <a:solidFill>
                  <a:srgbClr val="FF0000"/>
                </a:solidFill>
              </a:rPr>
              <a:t>Unité Localisée pour l’Inclusion Scolaire: ULIS</a:t>
            </a:r>
          </a:p>
        </p:txBody>
      </p:sp>
      <p:sp>
        <p:nvSpPr>
          <p:cNvPr id="3" name="Espace réservé du contenu 2"/>
          <p:cNvSpPr>
            <a:spLocks noGrp="1"/>
          </p:cNvSpPr>
          <p:nvPr>
            <p:ph idx="1"/>
          </p:nvPr>
        </p:nvSpPr>
        <p:spPr>
          <a:xfrm>
            <a:off x="561703" y="1920240"/>
            <a:ext cx="11090366" cy="4506686"/>
          </a:xfrm>
        </p:spPr>
        <p:txBody>
          <a:bodyPr>
            <a:normAutofit/>
          </a:bodyPr>
          <a:lstStyle/>
          <a:p>
            <a:pPr algn="just"/>
            <a:r>
              <a:rPr lang="fr-FR" sz="4000" b="1" dirty="0"/>
              <a:t>L’ULIS</a:t>
            </a:r>
            <a:r>
              <a:rPr lang="fr-FR" sz="4000" dirty="0"/>
              <a:t> est </a:t>
            </a:r>
            <a:r>
              <a:rPr lang="fr-FR" sz="4000" b="1" dirty="0"/>
              <a:t>un dispositif au sein d’une école primaire </a:t>
            </a:r>
            <a:r>
              <a:rPr lang="fr-FR" sz="4000" dirty="0"/>
              <a:t>qui permet d’accueillir </a:t>
            </a:r>
            <a:r>
              <a:rPr lang="fr-FR" sz="4000" b="1" dirty="0"/>
              <a:t>un maximum de 12 élèves </a:t>
            </a:r>
            <a:r>
              <a:rPr lang="fr-FR" sz="4000" dirty="0"/>
              <a:t>dont le handicap ne permet pas une scolarisation complète en classe ordinaire. Ce </a:t>
            </a:r>
            <a:r>
              <a:rPr lang="fr-FR" sz="4000" b="1" dirty="0"/>
              <a:t>dispositif de scolarisation ouvert </a:t>
            </a:r>
            <a:r>
              <a:rPr lang="fr-FR" sz="4000" dirty="0"/>
              <a:t>se caractérise par un projet d’organisation et de fonctionnement élaboré par le coordinateur en relation avec l’équipe pédagogique.</a:t>
            </a:r>
          </a:p>
          <a:p>
            <a:pPr>
              <a:buNone/>
            </a:pPr>
            <a:endParaRPr lang="fr-FR" dirty="0"/>
          </a:p>
        </p:txBody>
      </p:sp>
    </p:spTree>
    <p:extLst>
      <p:ext uri="{BB962C8B-B14F-4D97-AF65-F5344CB8AC3E}">
        <p14:creationId xmlns:p14="http://schemas.microsoft.com/office/powerpoint/2010/main" val="104883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666206" y="613954"/>
            <a:ext cx="10687594" cy="5917475"/>
          </a:xfrm>
        </p:spPr>
        <p:txBody>
          <a:bodyPr>
            <a:normAutofit/>
          </a:bodyPr>
          <a:lstStyle/>
          <a:p>
            <a:r>
              <a:rPr lang="fr-FR" b="1" dirty="0"/>
              <a:t>L’organisation des ULI</a:t>
            </a:r>
            <a:r>
              <a:rPr lang="fr-FR" dirty="0"/>
              <a:t>S correspond à une </a:t>
            </a:r>
            <a:r>
              <a:rPr lang="fr-FR" b="1" dirty="0"/>
              <a:t>réponse cohérente aux besoins d’élèves en situation de handicap</a:t>
            </a:r>
            <a:r>
              <a:rPr lang="fr-FR" dirty="0"/>
              <a:t> présentant des:</a:t>
            </a:r>
          </a:p>
          <a:p>
            <a:pPr>
              <a:buNone/>
            </a:pPr>
            <a:endParaRPr lang="fr-FR" dirty="0"/>
          </a:p>
          <a:p>
            <a:pPr>
              <a:buFontTx/>
              <a:buChar char="-"/>
            </a:pPr>
            <a:r>
              <a:rPr lang="fr-FR" b="1" dirty="0"/>
              <a:t>TFC</a:t>
            </a:r>
            <a:r>
              <a:rPr lang="fr-FR" dirty="0"/>
              <a:t>: Troubles des Fonctions Cognitives ou Mentales.</a:t>
            </a:r>
          </a:p>
          <a:p>
            <a:pPr>
              <a:buFontTx/>
              <a:buChar char="-"/>
            </a:pPr>
            <a:r>
              <a:rPr lang="fr-FR" b="1" dirty="0"/>
              <a:t>TSLA</a:t>
            </a:r>
            <a:r>
              <a:rPr lang="fr-FR" dirty="0"/>
              <a:t>: Troubles Spécifiques du Langage et des Apprentissages.</a:t>
            </a:r>
          </a:p>
          <a:p>
            <a:pPr>
              <a:buFontTx/>
              <a:buChar char="-"/>
            </a:pPr>
            <a:r>
              <a:rPr lang="fr-FR" b="1" dirty="0"/>
              <a:t>TED</a:t>
            </a:r>
            <a:r>
              <a:rPr lang="fr-FR" dirty="0"/>
              <a:t>: Troubles Envahissants du Développement  (dont l’autisme).</a:t>
            </a:r>
          </a:p>
          <a:p>
            <a:pPr>
              <a:buFontTx/>
              <a:buChar char="-"/>
            </a:pPr>
            <a:r>
              <a:rPr lang="fr-FR" b="1" dirty="0"/>
              <a:t>TFM</a:t>
            </a:r>
            <a:r>
              <a:rPr lang="fr-FR" dirty="0"/>
              <a:t>: Troubles des Fonctions Motrices.</a:t>
            </a:r>
          </a:p>
          <a:p>
            <a:pPr>
              <a:buFontTx/>
              <a:buChar char="-"/>
            </a:pPr>
            <a:r>
              <a:rPr lang="fr-FR" b="1" dirty="0"/>
              <a:t>TFA</a:t>
            </a:r>
            <a:r>
              <a:rPr lang="fr-FR" dirty="0"/>
              <a:t>: Troubles de la Fonction Auditive.</a:t>
            </a:r>
          </a:p>
          <a:p>
            <a:pPr>
              <a:buFontTx/>
              <a:buChar char="-"/>
            </a:pPr>
            <a:r>
              <a:rPr lang="fr-FR" b="1" dirty="0"/>
              <a:t>TFV</a:t>
            </a:r>
            <a:r>
              <a:rPr lang="fr-FR" dirty="0"/>
              <a:t>: Troubles de la Fonction Visuelle.</a:t>
            </a:r>
          </a:p>
          <a:p>
            <a:pPr>
              <a:buFontTx/>
              <a:buChar char="-"/>
            </a:pPr>
            <a:r>
              <a:rPr lang="fr-FR" b="1" dirty="0"/>
              <a:t>TMA</a:t>
            </a:r>
            <a:r>
              <a:rPr lang="fr-FR" dirty="0"/>
              <a:t>: Troubles Multiples Associés (Pluri-handicap ou maladie invalidante).</a:t>
            </a:r>
          </a:p>
        </p:txBody>
      </p:sp>
    </p:spTree>
    <p:extLst>
      <p:ext uri="{BB962C8B-B14F-4D97-AF65-F5344CB8AC3E}">
        <p14:creationId xmlns:p14="http://schemas.microsoft.com/office/powerpoint/2010/main" val="393983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6600" b="1">
                <a:solidFill>
                  <a:srgbClr val="FF0000"/>
                </a:solidFill>
              </a:rPr>
              <a:t>ULIS </a:t>
            </a:r>
            <a:r>
              <a:rPr lang="fr-FR" sz="6600" b="1" dirty="0">
                <a:solidFill>
                  <a:srgbClr val="FF0000"/>
                </a:solidFill>
              </a:rPr>
              <a:t>Collège et Lycée</a:t>
            </a:r>
            <a:br>
              <a:rPr lang="fr-FR" sz="6600" dirty="0"/>
            </a:br>
            <a:endParaRPr lang="fr-FR" sz="6600" dirty="0"/>
          </a:p>
        </p:txBody>
      </p:sp>
      <p:sp>
        <p:nvSpPr>
          <p:cNvPr id="3" name="Espace réservé du contenu 2"/>
          <p:cNvSpPr>
            <a:spLocks noGrp="1"/>
          </p:cNvSpPr>
          <p:nvPr>
            <p:ph idx="1"/>
          </p:nvPr>
        </p:nvSpPr>
        <p:spPr/>
        <p:txBody>
          <a:bodyPr/>
          <a:lstStyle/>
          <a:p>
            <a:pPr algn="just">
              <a:buNone/>
            </a:pPr>
            <a:r>
              <a:rPr lang="fr-FR" sz="4400" dirty="0"/>
              <a:t>Accueillent des </a:t>
            </a:r>
            <a:r>
              <a:rPr lang="fr-FR" sz="4400" b="1" dirty="0"/>
              <a:t>élèves âgés de 11 à 20 ans </a:t>
            </a:r>
            <a:r>
              <a:rPr lang="fr-FR" sz="4400" dirty="0"/>
              <a:t>en</a:t>
            </a:r>
          </a:p>
          <a:p>
            <a:pPr algn="just">
              <a:buNone/>
            </a:pPr>
            <a:r>
              <a:rPr lang="fr-FR" sz="4400" dirty="0"/>
              <a:t> collèges et lycées généraux, techniques ou</a:t>
            </a:r>
          </a:p>
          <a:p>
            <a:pPr algn="just">
              <a:buNone/>
            </a:pPr>
            <a:r>
              <a:rPr lang="fr-FR" sz="4400" dirty="0"/>
              <a:t> professionnels. </a:t>
            </a:r>
          </a:p>
          <a:p>
            <a:pPr>
              <a:buNone/>
            </a:pPr>
            <a:endParaRPr lang="fr-FR" dirty="0"/>
          </a:p>
        </p:txBody>
      </p:sp>
    </p:spTree>
    <p:extLst>
      <p:ext uri="{BB962C8B-B14F-4D97-AF65-F5344CB8AC3E}">
        <p14:creationId xmlns:p14="http://schemas.microsoft.com/office/powerpoint/2010/main" val="308054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3498" y="365126"/>
            <a:ext cx="9280301" cy="291698"/>
          </a:xfrm>
        </p:spPr>
        <p:txBody>
          <a:bodyPr>
            <a:normAutofit fontScale="90000"/>
          </a:bodyPr>
          <a:lstStyle/>
          <a:p>
            <a:endParaRPr lang="fr-FR" dirty="0"/>
          </a:p>
        </p:txBody>
      </p:sp>
      <p:sp>
        <p:nvSpPr>
          <p:cNvPr id="3" name="Espace réservé du contenu 2"/>
          <p:cNvSpPr>
            <a:spLocks noGrp="1"/>
          </p:cNvSpPr>
          <p:nvPr>
            <p:ph idx="1"/>
          </p:nvPr>
        </p:nvSpPr>
        <p:spPr>
          <a:xfrm>
            <a:off x="412125" y="528034"/>
            <a:ext cx="10941676" cy="6329966"/>
          </a:xfrm>
        </p:spPr>
        <p:txBody>
          <a:bodyPr>
            <a:normAutofit/>
          </a:bodyPr>
          <a:lstStyle/>
          <a:p>
            <a:endParaRPr lang="fr-FR" dirty="0"/>
          </a:p>
          <a:p>
            <a:r>
              <a:rPr lang="fr-FR" dirty="0"/>
              <a:t>«L’U.L.I.S constitue un dispositif collectif au sein duquel chaque élève en situation de handicap se voit  proposer une organisation pédagogique adaptée à ses besoins spécifiques et permettant la mise en œuvre de son projet personnalisé de scolarisation».</a:t>
            </a:r>
          </a:p>
          <a:p>
            <a:r>
              <a:rPr lang="fr-FR" dirty="0"/>
              <a:t>Ce dispositif  doit être une réponse cohérente pour les élèves  pour lesquels on ne peut envisager une scolarité continue en classe  collège, mais qui peuvent bénéficier de toute autre  forme d’inclusion: individuelle ou en groupe pour certains cours, participation aux actions pédagogiques du collège.</a:t>
            </a:r>
          </a:p>
          <a:p>
            <a:r>
              <a:rPr lang="fr-FR" dirty="0"/>
              <a:t>Chaque élève reçoit un enseignement adapté qui met en </a:t>
            </a:r>
            <a:r>
              <a:rPr lang="fr-FR" dirty="0" err="1"/>
              <a:t>oeuvre</a:t>
            </a:r>
            <a:r>
              <a:rPr lang="fr-FR" dirty="0"/>
              <a:t> les objectifs prévus par le projet personnalisé de scolarisation, comportant, autant qu'il est possible, des plages d'inclusion dans les classes de référence de l'adolescent. </a:t>
            </a:r>
          </a:p>
          <a:p>
            <a:pPr marL="0" indent="0">
              <a:buNone/>
            </a:pPr>
            <a:endParaRPr lang="fr-FR" dirty="0"/>
          </a:p>
        </p:txBody>
      </p:sp>
    </p:spTree>
    <p:extLst>
      <p:ext uri="{BB962C8B-B14F-4D97-AF65-F5344CB8AC3E}">
        <p14:creationId xmlns:p14="http://schemas.microsoft.com/office/powerpoint/2010/main" val="20616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7731" y="476518"/>
            <a:ext cx="11006070" cy="5911403"/>
          </a:xfrm>
        </p:spPr>
        <p:txBody>
          <a:bodyPr>
            <a:normAutofit/>
          </a:bodyPr>
          <a:lstStyle/>
          <a:p>
            <a:endParaRPr lang="fr-FR" dirty="0"/>
          </a:p>
          <a:p>
            <a:endParaRPr lang="fr-FR" dirty="0"/>
          </a:p>
          <a:p>
            <a:r>
              <a:rPr lang="fr-FR" dirty="0"/>
              <a:t>Le dispositif  doit aussi permettre  des accompagnements éducatifs/ rééducatif et/ou thérapeutique de l’élève sous la forme d’une convention de partenariat avec les établissements spécialisés, et/ ou SESSAD/ et ou libéraux.</a:t>
            </a:r>
          </a:p>
          <a:p>
            <a:r>
              <a:rPr lang="fr-FR" dirty="0"/>
              <a:t>L'ULIS vise trois objectifs : </a:t>
            </a:r>
          </a:p>
          <a:p>
            <a:r>
              <a:rPr lang="fr-FR" dirty="0"/>
              <a:t> permettre la consolidation de l'autonomie personnelle et sociale du jeune ; </a:t>
            </a:r>
          </a:p>
          <a:p>
            <a:r>
              <a:rPr lang="fr-FR" dirty="0"/>
              <a:t> développer les apprentissages sociaux, scolaires, l'acceptation des règles de vie scolaire et l'amélioration des capacités de communication ; </a:t>
            </a:r>
          </a:p>
          <a:p>
            <a:r>
              <a:rPr lang="fr-FR" dirty="0"/>
              <a:t> concrétiser à terme un projet d'insertion professionnelle concerté</a:t>
            </a:r>
          </a:p>
        </p:txBody>
      </p:sp>
    </p:spTree>
    <p:extLst>
      <p:ext uri="{BB962C8B-B14F-4D97-AF65-F5344CB8AC3E}">
        <p14:creationId xmlns:p14="http://schemas.microsoft.com/office/powerpoint/2010/main" val="383044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89454" y="1275008"/>
            <a:ext cx="2364346" cy="415680"/>
          </a:xfrm>
        </p:spPr>
        <p:txBody>
          <a:bodyPr>
            <a:normAutofit fontScale="90000"/>
          </a:bodyPr>
          <a:lstStyle/>
          <a:p>
            <a:endParaRPr lang="fr-FR" dirty="0"/>
          </a:p>
        </p:txBody>
      </p:sp>
      <p:sp>
        <p:nvSpPr>
          <p:cNvPr id="3" name="Espace réservé du contenu 2"/>
          <p:cNvSpPr>
            <a:spLocks noGrp="1"/>
          </p:cNvSpPr>
          <p:nvPr>
            <p:ph idx="1"/>
          </p:nvPr>
        </p:nvSpPr>
        <p:spPr>
          <a:xfrm>
            <a:off x="360608" y="682580"/>
            <a:ext cx="10993192" cy="5872765"/>
          </a:xfrm>
        </p:spPr>
        <p:txBody>
          <a:bodyPr>
            <a:normAutofit/>
          </a:bodyPr>
          <a:lstStyle/>
          <a:p>
            <a:r>
              <a:rPr lang="fr-FR" b="1" i="1" dirty="0"/>
              <a:t>Les moyens humains </a:t>
            </a:r>
            <a:endParaRPr lang="fr-FR" dirty="0"/>
          </a:p>
          <a:p>
            <a:r>
              <a:rPr lang="fr-FR" dirty="0"/>
              <a:t>Un enseignant coordonnateur (CAPSAIS, CAPASH Option D, CAPPEI) </a:t>
            </a:r>
          </a:p>
          <a:p>
            <a:r>
              <a:rPr lang="fr-FR" dirty="0"/>
              <a:t>Un AESH Collectif (20 heures/semaine) </a:t>
            </a:r>
          </a:p>
          <a:p>
            <a:r>
              <a:rPr lang="fr-FR" dirty="0"/>
              <a:t>L’enseignant référent </a:t>
            </a:r>
          </a:p>
          <a:p>
            <a:r>
              <a:rPr lang="fr-FR" dirty="0"/>
              <a:t>Les Enseignants du collège </a:t>
            </a:r>
          </a:p>
          <a:p>
            <a:r>
              <a:rPr lang="fr-FR" dirty="0"/>
              <a:t>Le directeur du collège </a:t>
            </a:r>
          </a:p>
          <a:p>
            <a:r>
              <a:rPr lang="fr-FR" dirty="0"/>
              <a:t>C’est l’enseignant coordonnateur qui assure l'organisation du dispositif et l'adaptation des enseignements. Il est chargé de mettre en </a:t>
            </a:r>
            <a:r>
              <a:rPr lang="fr-FR" dirty="0" err="1"/>
              <a:t>oeuvre</a:t>
            </a:r>
            <a:r>
              <a:rPr lang="fr-FR" dirty="0"/>
              <a:t> le PPS de chaque élève du dispositif en lien avec les enseignants, le référent, l’équipe du collège, les services de soins, les parents. </a:t>
            </a:r>
          </a:p>
        </p:txBody>
      </p:sp>
    </p:spTree>
    <p:extLst>
      <p:ext uri="{BB962C8B-B14F-4D97-AF65-F5344CB8AC3E}">
        <p14:creationId xmlns:p14="http://schemas.microsoft.com/office/powerpoint/2010/main" val="30637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noChangeAspect="1"/>
          </p:cNvGraphicFramePr>
          <p:nvPr>
            <p:ph idx="1"/>
          </p:nvPr>
        </p:nvGraphicFramePr>
        <p:xfrm>
          <a:off x="734096" y="743831"/>
          <a:ext cx="10174310" cy="5669848"/>
        </p:xfrm>
        <a:graphic>
          <a:graphicData uri="http://schemas.openxmlformats.org/presentationml/2006/ole">
            <mc:AlternateContent xmlns:mc="http://schemas.openxmlformats.org/markup-compatibility/2006">
              <mc:Choice xmlns:v="urn:schemas-microsoft-com:vml" Requires="v">
                <p:oleObj spid="_x0000_s2057" name="Acrobat Document" r:id="rId3" imgW="6857848" imgH="5143314" progId="AcroExch.Document.DC">
                  <p:embed/>
                </p:oleObj>
              </mc:Choice>
              <mc:Fallback>
                <p:oleObj name="Acrobat Document" r:id="rId3" imgW="6857848" imgH="5143314" progId="AcroExch.Document.DC">
                  <p:embed/>
                  <p:pic>
                    <p:nvPicPr>
                      <p:cNvPr id="4" name="Espace réservé du contenu 3"/>
                      <p:cNvPicPr/>
                      <p:nvPr/>
                    </p:nvPicPr>
                    <p:blipFill>
                      <a:blip r:embed="rId4"/>
                      <a:stretch>
                        <a:fillRect/>
                      </a:stretch>
                    </p:blipFill>
                    <p:spPr>
                      <a:xfrm>
                        <a:off x="734096" y="743831"/>
                        <a:ext cx="10174310" cy="5669848"/>
                      </a:xfrm>
                      <a:prstGeom prst="rect">
                        <a:avLst/>
                      </a:prstGeom>
                    </p:spPr>
                  </p:pic>
                </p:oleObj>
              </mc:Fallback>
            </mc:AlternateContent>
          </a:graphicData>
        </a:graphic>
      </p:graphicFrame>
    </p:spTree>
    <p:extLst>
      <p:ext uri="{BB962C8B-B14F-4D97-AF65-F5344CB8AC3E}">
        <p14:creationId xmlns:p14="http://schemas.microsoft.com/office/powerpoint/2010/main" val="153213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ULIS COLLEGE ET LYCEE ,&quot;"/>
          <p:cNvPicPr>
            <a:picLocks noChangeAspect="1" noChangeArrowheads="1"/>
          </p:cNvPicPr>
          <p:nvPr/>
        </p:nvPicPr>
        <p:blipFill>
          <a:blip r:embed="rId2"/>
          <a:srcRect/>
          <a:stretch>
            <a:fillRect/>
          </a:stretch>
        </p:blipFill>
        <p:spPr bwMode="auto">
          <a:xfrm>
            <a:off x="1135289" y="0"/>
            <a:ext cx="9144000" cy="6635932"/>
          </a:xfrm>
          <a:prstGeom prst="rect">
            <a:avLst/>
          </a:prstGeom>
          <a:noFill/>
        </p:spPr>
      </p:pic>
    </p:spTree>
    <p:extLst>
      <p:ext uri="{BB962C8B-B14F-4D97-AF65-F5344CB8AC3E}">
        <p14:creationId xmlns:p14="http://schemas.microsoft.com/office/powerpoint/2010/main" val="228632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44010" y="1596980"/>
            <a:ext cx="509789" cy="93708"/>
          </a:xfrm>
        </p:spPr>
        <p:txBody>
          <a:bodyPr>
            <a:normAutofit fontScale="90000"/>
          </a:bodyPr>
          <a:lstStyle/>
          <a:p>
            <a:endParaRPr lang="fr-FR" dirty="0"/>
          </a:p>
        </p:txBody>
      </p:sp>
      <p:pic>
        <p:nvPicPr>
          <p:cNvPr id="4" name="Picture 2" descr="Résultat de recherche d'images pour &quot;ASH LE LANGAGE DES SIGLES PAP TED...&quot;"/>
          <p:cNvPicPr>
            <a:picLocks noGrp="1" noChangeAspect="1" noChangeArrowheads="1"/>
          </p:cNvPicPr>
          <p:nvPr>
            <p:ph idx="1"/>
          </p:nvPr>
        </p:nvPicPr>
        <p:blipFill>
          <a:blip r:embed="rId2"/>
          <a:srcRect/>
          <a:stretch>
            <a:fillRect/>
          </a:stretch>
        </p:blipFill>
        <p:spPr bwMode="auto">
          <a:xfrm>
            <a:off x="669701" y="270456"/>
            <a:ext cx="10869769" cy="6272012"/>
          </a:xfrm>
          <a:prstGeom prst="rect">
            <a:avLst/>
          </a:prstGeom>
          <a:noFill/>
        </p:spPr>
      </p:pic>
    </p:spTree>
    <p:extLst>
      <p:ext uri="{BB962C8B-B14F-4D97-AF65-F5344CB8AC3E}">
        <p14:creationId xmlns:p14="http://schemas.microsoft.com/office/powerpoint/2010/main" val="76564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Résultat de recherche d'images pour &quot;ULIS  LYCEE ,&quot;"/>
          <p:cNvPicPr>
            <a:picLocks noChangeAspect="1" noChangeArrowheads="1"/>
          </p:cNvPicPr>
          <p:nvPr/>
        </p:nvPicPr>
        <p:blipFill>
          <a:blip r:embed="rId2"/>
          <a:srcRect/>
          <a:stretch>
            <a:fillRect/>
          </a:stretch>
        </p:blipFill>
        <p:spPr bwMode="auto">
          <a:xfrm>
            <a:off x="1474924" y="-194991"/>
            <a:ext cx="9144000" cy="6858001"/>
          </a:xfrm>
          <a:prstGeom prst="rect">
            <a:avLst/>
          </a:prstGeom>
          <a:noFill/>
        </p:spPr>
      </p:pic>
    </p:spTree>
    <p:extLst>
      <p:ext uri="{BB962C8B-B14F-4D97-AF65-F5344CB8AC3E}">
        <p14:creationId xmlns:p14="http://schemas.microsoft.com/office/powerpoint/2010/main" val="20806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ésultat de recherche d'images pour &quot;ULIS  LYCEE  qu'est ce que c'est?&quot;"/>
          <p:cNvPicPr>
            <a:picLocks noChangeAspect="1" noChangeArrowheads="1"/>
          </p:cNvPicPr>
          <p:nvPr/>
        </p:nvPicPr>
        <p:blipFill>
          <a:blip r:embed="rId2"/>
          <a:srcRect/>
          <a:stretch>
            <a:fillRect/>
          </a:stretch>
        </p:blipFill>
        <p:spPr bwMode="auto">
          <a:xfrm>
            <a:off x="822959" y="0"/>
            <a:ext cx="10737669" cy="6823434"/>
          </a:xfrm>
          <a:prstGeom prst="rect">
            <a:avLst/>
          </a:prstGeom>
          <a:noFill/>
        </p:spPr>
      </p:pic>
    </p:spTree>
    <p:extLst>
      <p:ext uri="{BB962C8B-B14F-4D97-AF65-F5344CB8AC3E}">
        <p14:creationId xmlns:p14="http://schemas.microsoft.com/office/powerpoint/2010/main" val="428185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000" b="1" dirty="0">
                <a:solidFill>
                  <a:srgbClr val="FF0000"/>
                </a:solidFill>
              </a:rPr>
              <a:t>L’ULIS LP</a:t>
            </a:r>
          </a:p>
        </p:txBody>
      </p:sp>
      <p:sp>
        <p:nvSpPr>
          <p:cNvPr id="3" name="Espace réservé du contenu 2"/>
          <p:cNvSpPr>
            <a:spLocks noGrp="1"/>
          </p:cNvSpPr>
          <p:nvPr>
            <p:ph idx="1"/>
          </p:nvPr>
        </p:nvSpPr>
        <p:spPr>
          <a:xfrm>
            <a:off x="496389" y="1619794"/>
            <a:ext cx="11234057" cy="4833257"/>
          </a:xfrm>
        </p:spPr>
        <p:txBody>
          <a:bodyPr>
            <a:normAutofit lnSpcReduction="10000"/>
          </a:bodyPr>
          <a:lstStyle/>
          <a:p>
            <a:r>
              <a:rPr lang="fr-FR" b="1" u="sng" dirty="0"/>
              <a:t>Qu’est-ce qu’une ULIS LP?</a:t>
            </a:r>
          </a:p>
          <a:p>
            <a:pPr>
              <a:buNone/>
            </a:pPr>
            <a:r>
              <a:rPr lang="fr-FR" dirty="0"/>
              <a:t>- </a:t>
            </a:r>
            <a:r>
              <a:rPr lang="fr-FR" sz="4000" dirty="0"/>
              <a:t>Un dispositif et non une classe.</a:t>
            </a:r>
          </a:p>
          <a:p>
            <a:pPr>
              <a:buFontTx/>
              <a:buChar char="-"/>
            </a:pPr>
            <a:r>
              <a:rPr lang="fr-FR" sz="4000" dirty="0"/>
              <a:t>Elèves issus d’une ULIS 3</a:t>
            </a:r>
            <a:r>
              <a:rPr lang="fr-FR" sz="4000" baseline="30000" dirty="0"/>
              <a:t>ème</a:t>
            </a:r>
            <a:r>
              <a:rPr lang="fr-FR" sz="4000" dirty="0"/>
              <a:t> de Collège</a:t>
            </a:r>
          </a:p>
          <a:p>
            <a:pPr>
              <a:buFontTx/>
              <a:buChar char="-"/>
            </a:pPr>
            <a:r>
              <a:rPr lang="fr-FR" sz="4000" dirty="0"/>
              <a:t>Parcours en 2 ou 3 ans</a:t>
            </a:r>
          </a:p>
          <a:p>
            <a:pPr>
              <a:buFontTx/>
              <a:buChar char="-"/>
            </a:pPr>
            <a:r>
              <a:rPr lang="fr-FR" sz="4000" dirty="0"/>
              <a:t>Projet à définir = une année propédeutique (découverte des filières via l’inclusion) puis</a:t>
            </a:r>
          </a:p>
          <a:p>
            <a:pPr>
              <a:buFontTx/>
              <a:buChar char="-"/>
            </a:pPr>
            <a:r>
              <a:rPr lang="fr-FR" sz="4000" dirty="0"/>
              <a:t>Projet professionnel défini= inscrit en 1</a:t>
            </a:r>
            <a:r>
              <a:rPr lang="fr-FR" sz="4000" baseline="30000" dirty="0"/>
              <a:t>ère</a:t>
            </a:r>
            <a:r>
              <a:rPr lang="fr-FR" sz="4000" dirty="0"/>
              <a:t> année de CAP</a:t>
            </a:r>
          </a:p>
          <a:p>
            <a:pPr>
              <a:buNone/>
            </a:pPr>
            <a:endParaRPr lang="fr-FR" dirty="0"/>
          </a:p>
        </p:txBody>
      </p:sp>
    </p:spTree>
    <p:extLst>
      <p:ext uri="{BB962C8B-B14F-4D97-AF65-F5344CB8AC3E}">
        <p14:creationId xmlns:p14="http://schemas.microsoft.com/office/powerpoint/2010/main" val="66148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629194" y="979714"/>
            <a:ext cx="10866119" cy="5236438"/>
          </a:xfrm>
        </p:spPr>
        <p:txBody>
          <a:bodyPr>
            <a:normAutofit fontScale="92500" lnSpcReduction="20000"/>
          </a:bodyPr>
          <a:lstStyle/>
          <a:p>
            <a:pPr algn="ctr">
              <a:buNone/>
            </a:pPr>
            <a:r>
              <a:rPr lang="fr-FR" sz="4800" b="1" u="sng" dirty="0">
                <a:solidFill>
                  <a:srgbClr val="FF0000"/>
                </a:solidFill>
              </a:rPr>
              <a:t>Comment fonctionne une ULIS LP?</a:t>
            </a:r>
          </a:p>
          <a:p>
            <a:pPr algn="ctr"/>
            <a:endParaRPr lang="fr-FR" b="1" u="sng" dirty="0">
              <a:solidFill>
                <a:srgbClr val="FF0000"/>
              </a:solidFill>
            </a:endParaRPr>
          </a:p>
          <a:p>
            <a:pPr>
              <a:buFontTx/>
              <a:buChar char="-"/>
            </a:pPr>
            <a:r>
              <a:rPr lang="fr-FR" sz="4000" dirty="0"/>
              <a:t>Un groupe de 10 élèves</a:t>
            </a:r>
          </a:p>
          <a:p>
            <a:pPr>
              <a:buFontTx/>
              <a:buChar char="-"/>
            </a:pPr>
            <a:r>
              <a:rPr lang="fr-FR" sz="4000" dirty="0"/>
              <a:t>Une classe CAP de référence</a:t>
            </a:r>
          </a:p>
          <a:p>
            <a:pPr>
              <a:buFontTx/>
              <a:buChar char="-"/>
            </a:pPr>
            <a:r>
              <a:rPr lang="fr-FR" sz="4000" dirty="0"/>
              <a:t>Des temps de regroupement dédiés à la </a:t>
            </a:r>
            <a:r>
              <a:rPr lang="fr-FR" sz="4000" dirty="0" err="1"/>
              <a:t>remédiation</a:t>
            </a:r>
            <a:r>
              <a:rPr lang="fr-FR" sz="4000" dirty="0"/>
              <a:t> et/ou à l’anticipation </a:t>
            </a:r>
          </a:p>
          <a:p>
            <a:pPr>
              <a:buFontTx/>
              <a:buChar char="-"/>
            </a:pPr>
            <a:r>
              <a:rPr lang="fr-FR" sz="4000" dirty="0"/>
              <a:t>Un enseignant coordinateur</a:t>
            </a:r>
          </a:p>
          <a:p>
            <a:pPr>
              <a:buFontTx/>
              <a:buChar char="-"/>
            </a:pPr>
            <a:r>
              <a:rPr lang="fr-FR" sz="4000" dirty="0"/>
              <a:t>Des AVS-Co</a:t>
            </a:r>
          </a:p>
          <a:p>
            <a:pPr>
              <a:buFontTx/>
              <a:buChar char="-"/>
            </a:pPr>
            <a:r>
              <a:rPr lang="fr-FR" sz="4000" dirty="0"/>
              <a:t>Un lieu dédié</a:t>
            </a:r>
          </a:p>
          <a:p>
            <a:pPr>
              <a:buFontTx/>
              <a:buChar char="-"/>
            </a:pPr>
            <a:r>
              <a:rPr lang="fr-FR" sz="4000" dirty="0"/>
              <a:t>Des temps d’inclusion et des cours en regroupement. </a:t>
            </a:r>
          </a:p>
        </p:txBody>
      </p:sp>
    </p:spTree>
    <p:extLst>
      <p:ext uri="{BB962C8B-B14F-4D97-AF65-F5344CB8AC3E}">
        <p14:creationId xmlns:p14="http://schemas.microsoft.com/office/powerpoint/2010/main" val="4029473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83326" y="1041853"/>
            <a:ext cx="10857412" cy="5489575"/>
          </a:xfrm>
        </p:spPr>
        <p:txBody>
          <a:bodyPr>
            <a:normAutofit lnSpcReduction="10000"/>
          </a:bodyPr>
          <a:lstStyle/>
          <a:p>
            <a:pPr algn="ctr">
              <a:buNone/>
            </a:pPr>
            <a:r>
              <a:rPr lang="fr-FR" sz="4000" b="1" u="sng" dirty="0">
                <a:solidFill>
                  <a:srgbClr val="FF0000"/>
                </a:solidFill>
              </a:rPr>
              <a:t>Objectifs de l’ULIS LP</a:t>
            </a:r>
          </a:p>
          <a:p>
            <a:pPr algn="ctr">
              <a:buNone/>
            </a:pPr>
            <a:endParaRPr lang="fr-FR" sz="4000" b="1" u="sng" dirty="0">
              <a:solidFill>
                <a:srgbClr val="FF0000"/>
              </a:solidFill>
            </a:endParaRPr>
          </a:p>
          <a:p>
            <a:pPr algn="just">
              <a:buFontTx/>
              <a:buChar char="-"/>
            </a:pPr>
            <a:r>
              <a:rPr lang="fr-FR" sz="4000" dirty="0"/>
              <a:t>Construire un projet professionnel « en milieu ordinaire » afin d’obtenir une qualification (C.A.P et/ou compétences professionnelles).</a:t>
            </a:r>
          </a:p>
          <a:p>
            <a:pPr algn="just">
              <a:buFontTx/>
              <a:buChar char="-"/>
            </a:pPr>
            <a:r>
              <a:rPr lang="fr-FR" sz="4000" dirty="0"/>
              <a:t>Viser une insertion professionnelle</a:t>
            </a:r>
          </a:p>
          <a:p>
            <a:pPr algn="just">
              <a:buFontTx/>
              <a:buChar char="-"/>
            </a:pPr>
            <a:r>
              <a:rPr lang="fr-FR" sz="4000" dirty="0"/>
              <a:t>Développer l’autonomie de l’élève</a:t>
            </a:r>
          </a:p>
          <a:p>
            <a:pPr algn="just">
              <a:buFontTx/>
              <a:buChar char="-"/>
            </a:pPr>
            <a:r>
              <a:rPr lang="fr-FR" sz="4000" dirty="0"/>
              <a:t>Mettre en place une R.Q.T.H (Reconnaissance de Travailleur Handicapé)</a:t>
            </a:r>
          </a:p>
          <a:p>
            <a:pPr algn="just">
              <a:buFontTx/>
              <a:buChar char="-"/>
            </a:pPr>
            <a:endParaRPr lang="fr-FR" dirty="0"/>
          </a:p>
        </p:txBody>
      </p:sp>
    </p:spTree>
    <p:extLst>
      <p:ext uri="{BB962C8B-B14F-4D97-AF65-F5344CB8AC3E}">
        <p14:creationId xmlns:p14="http://schemas.microsoft.com/office/powerpoint/2010/main" val="56841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6600" b="1" dirty="0">
                <a:solidFill>
                  <a:srgbClr val="FF0000"/>
                </a:solidFill>
              </a:rPr>
              <a:t>LES PERSONNES</a:t>
            </a:r>
            <a:br>
              <a:rPr lang="fr-FR" dirty="0"/>
            </a:b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2560321" y="1157945"/>
            <a:ext cx="6807492" cy="5334294"/>
          </a:xfrm>
          <a:prstGeom prst="rect">
            <a:avLst/>
          </a:prstGeom>
          <a:noFill/>
          <a:ln w="9525">
            <a:noFill/>
            <a:miter lim="800000"/>
            <a:headEnd/>
            <a:tailEnd/>
          </a:ln>
          <a:effectLst/>
        </p:spPr>
      </p:pic>
    </p:spTree>
    <p:extLst>
      <p:ext uri="{BB962C8B-B14F-4D97-AF65-F5344CB8AC3E}">
        <p14:creationId xmlns:p14="http://schemas.microsoft.com/office/powerpoint/2010/main" val="2526256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75787"/>
          </a:xfrm>
        </p:spPr>
        <p:txBody>
          <a:bodyPr>
            <a:normAutofit fontScale="90000"/>
          </a:bodyPr>
          <a:lstStyle/>
          <a:p>
            <a:pPr algn="ctr"/>
            <a:endParaRPr lang="fr-FR" sz="6000" b="1" dirty="0">
              <a:solidFill>
                <a:srgbClr val="FF0000"/>
              </a:solidFill>
            </a:endParaRPr>
          </a:p>
        </p:txBody>
      </p:sp>
      <p:sp>
        <p:nvSpPr>
          <p:cNvPr id="3" name="Espace réservé du contenu 2"/>
          <p:cNvSpPr>
            <a:spLocks noGrp="1"/>
          </p:cNvSpPr>
          <p:nvPr>
            <p:ph idx="1"/>
          </p:nvPr>
        </p:nvSpPr>
        <p:spPr>
          <a:xfrm>
            <a:off x="257577" y="734096"/>
            <a:ext cx="11603865" cy="5988676"/>
          </a:xfrm>
        </p:spPr>
        <p:txBody>
          <a:bodyPr>
            <a:normAutofit fontScale="77500" lnSpcReduction="20000"/>
          </a:bodyPr>
          <a:lstStyle/>
          <a:p>
            <a:r>
              <a:rPr lang="fr-FR" sz="4600" b="1" u="sng" dirty="0">
                <a:solidFill>
                  <a:srgbClr val="FF0000"/>
                </a:solidFill>
              </a:rPr>
              <a:t>L’IEN ASH</a:t>
            </a:r>
          </a:p>
          <a:p>
            <a:pPr algn="just">
              <a:buFontTx/>
              <a:buChar char="-"/>
            </a:pPr>
            <a:r>
              <a:rPr lang="fr-FR" dirty="0"/>
              <a:t>L’IEN ASH (L’Inspecteur de l’Education Nationale chargé de l’Adaptation Scolaire et de la Scolarisation des Elèves Handicapés) est un conseiller du Recteur pour les questions relatives au domaine de l’adaptation scolaire et de la scolarisation des enfants en situation de handicap. Les politiques de scolarisation des élèves en situation de handicap à mettre en œuvre dans l’Académie.</a:t>
            </a:r>
          </a:p>
          <a:p>
            <a:pPr marL="0" indent="0" algn="just">
              <a:buNone/>
            </a:pPr>
            <a:r>
              <a:rPr lang="fr-FR" dirty="0"/>
              <a:t> </a:t>
            </a:r>
          </a:p>
          <a:p>
            <a:pPr marL="0" indent="0" algn="just">
              <a:buNone/>
            </a:pPr>
            <a:r>
              <a:rPr lang="fr-FR" b="1" dirty="0">
                <a:solidFill>
                  <a:srgbClr val="FF0000"/>
                </a:solidFill>
              </a:rPr>
              <a:t>Les missions de l’IEN ASH sont</a:t>
            </a:r>
            <a:r>
              <a:rPr lang="fr-FR" b="1" dirty="0"/>
              <a:t>: </a:t>
            </a:r>
          </a:p>
          <a:p>
            <a:pPr algn="just">
              <a:buFontTx/>
              <a:buChar char="-"/>
            </a:pPr>
            <a:r>
              <a:rPr lang="fr-FR" dirty="0"/>
              <a:t>Le pilotage départemental de l’ASH, en particulier des enseignants référents et le suivi des PPS, la mise en œuvre de la loi du 11 février 2005.</a:t>
            </a:r>
          </a:p>
          <a:p>
            <a:pPr algn="just">
              <a:buFontTx/>
              <a:buChar char="-"/>
            </a:pPr>
            <a:r>
              <a:rPr lang="fr-FR" dirty="0"/>
              <a:t>Les formations à réaliser, pour les enseignants et les personnes concernées par l’accompagnement des élèves en situation de handicap. </a:t>
            </a:r>
          </a:p>
          <a:p>
            <a:pPr algn="just">
              <a:buFontTx/>
              <a:buChar char="-"/>
            </a:pPr>
            <a:r>
              <a:rPr lang="fr-FR" dirty="0"/>
              <a:t>Le travail interministériel et partenarial.</a:t>
            </a:r>
          </a:p>
          <a:p>
            <a:pPr algn="just">
              <a:buFontTx/>
              <a:buChar char="-"/>
            </a:pPr>
            <a:r>
              <a:rPr lang="fr-FR" dirty="0"/>
              <a:t>Détermination des besoins humains, financiers et matériels.</a:t>
            </a:r>
          </a:p>
          <a:p>
            <a:pPr algn="just">
              <a:buFontTx/>
              <a:buChar char="-"/>
            </a:pPr>
            <a:r>
              <a:rPr lang="fr-FR" dirty="0"/>
              <a:t>Le rôle de conseiller technique auprès, du Directeur Académique, des autres inspecteurs. </a:t>
            </a:r>
          </a:p>
          <a:p>
            <a:pPr algn="just">
              <a:buFontTx/>
              <a:buChar char="-"/>
            </a:pPr>
            <a:r>
              <a:rPr lang="fr-FR" dirty="0"/>
              <a:t>L’inspection des personnels dans des contextes ou sur des missions particuliers. </a:t>
            </a:r>
          </a:p>
          <a:p>
            <a:pPr algn="just">
              <a:buFontTx/>
              <a:buChar char="-"/>
            </a:pPr>
            <a:r>
              <a:rPr lang="fr-FR" dirty="0"/>
              <a:t>La gestion des ressources humaines, dans l’ASH</a:t>
            </a:r>
          </a:p>
          <a:p>
            <a:pPr algn="just">
              <a:buFontTx/>
              <a:buChar char="-"/>
            </a:pPr>
            <a:r>
              <a:rPr lang="fr-FR" dirty="0"/>
              <a:t>Le recrutement, la formation et le suivi des AVS (AESH)</a:t>
            </a:r>
          </a:p>
        </p:txBody>
      </p:sp>
    </p:spTree>
    <p:extLst>
      <p:ext uri="{BB962C8B-B14F-4D97-AF65-F5344CB8AC3E}">
        <p14:creationId xmlns:p14="http://schemas.microsoft.com/office/powerpoint/2010/main" val="239514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8514"/>
          </a:xfrm>
        </p:spPr>
        <p:txBody>
          <a:bodyPr>
            <a:normAutofit fontScale="90000"/>
          </a:bodyPr>
          <a:lstStyle/>
          <a:p>
            <a:endParaRPr lang="fr-FR" dirty="0"/>
          </a:p>
        </p:txBody>
      </p:sp>
      <p:sp>
        <p:nvSpPr>
          <p:cNvPr id="3" name="Espace réservé du contenu 2"/>
          <p:cNvSpPr>
            <a:spLocks noGrp="1"/>
          </p:cNvSpPr>
          <p:nvPr>
            <p:ph idx="1"/>
          </p:nvPr>
        </p:nvSpPr>
        <p:spPr>
          <a:xfrm>
            <a:off x="347730" y="365126"/>
            <a:ext cx="11006070" cy="6331888"/>
          </a:xfrm>
        </p:spPr>
        <p:txBody>
          <a:bodyPr/>
          <a:lstStyle/>
          <a:p>
            <a:r>
              <a:rPr lang="fr-FR" sz="3600" b="1" u="sng" dirty="0">
                <a:solidFill>
                  <a:srgbClr val="FF0000"/>
                </a:solidFill>
              </a:rPr>
              <a:t>L’Enseignant Référent</a:t>
            </a:r>
          </a:p>
          <a:p>
            <a:pPr algn="just">
              <a:buFontTx/>
              <a:buChar char="-"/>
            </a:pPr>
            <a:r>
              <a:rPr lang="fr-FR" dirty="0"/>
              <a:t>Il </a:t>
            </a:r>
            <a:r>
              <a:rPr lang="fr-FR" dirty="0">
                <a:solidFill>
                  <a:srgbClr val="FF0000"/>
                </a:solidFill>
              </a:rPr>
              <a:t>assure le suivi de la mise en œuvre du projet personnalisé de scolarisation</a:t>
            </a:r>
            <a:r>
              <a:rPr lang="fr-FR" dirty="0"/>
              <a:t> afin de veiller à sa continuité et à sa cohérence.</a:t>
            </a:r>
          </a:p>
          <a:p>
            <a:pPr algn="just">
              <a:buFontTx/>
              <a:buChar char="-"/>
            </a:pPr>
            <a:r>
              <a:rPr lang="fr-FR" dirty="0">
                <a:solidFill>
                  <a:srgbClr val="FF0000"/>
                </a:solidFill>
              </a:rPr>
              <a:t>Interlocuteur privilégié des parents </a:t>
            </a:r>
            <a:r>
              <a:rPr lang="fr-FR" dirty="0"/>
              <a:t>de chaque élève handicapé. Il assure auprès d’eux une mission essentielle d’accueil et d’information.</a:t>
            </a:r>
          </a:p>
          <a:p>
            <a:pPr algn="just">
              <a:buFontTx/>
              <a:buChar char="-"/>
            </a:pPr>
            <a:r>
              <a:rPr lang="fr-FR" dirty="0"/>
              <a:t>C’est l’enseignant référent qui </a:t>
            </a:r>
            <a:r>
              <a:rPr lang="fr-FR" dirty="0">
                <a:solidFill>
                  <a:srgbClr val="FF0000"/>
                </a:solidFill>
              </a:rPr>
              <a:t>réunit et anime les équipes de suivi de la scolarisation (ESS)</a:t>
            </a:r>
            <a:r>
              <a:rPr lang="fr-FR" dirty="0"/>
              <a:t>. Il </a:t>
            </a:r>
            <a:r>
              <a:rPr lang="fr-FR" dirty="0">
                <a:solidFill>
                  <a:srgbClr val="FF0000"/>
                </a:solidFill>
              </a:rPr>
              <a:t>rédige les comptes rendus </a:t>
            </a:r>
            <a:r>
              <a:rPr lang="fr-FR" dirty="0"/>
              <a:t>des réunions de ces équipes sous forme du </a:t>
            </a:r>
            <a:r>
              <a:rPr lang="fr-FR" dirty="0" err="1"/>
              <a:t>Geva-sco</a:t>
            </a:r>
            <a:r>
              <a:rPr lang="fr-FR" dirty="0"/>
              <a:t> et en assure la diffusion des parties concernées. Il </a:t>
            </a:r>
            <a:r>
              <a:rPr lang="fr-FR" dirty="0">
                <a:solidFill>
                  <a:srgbClr val="FF0000"/>
                </a:solidFill>
              </a:rPr>
              <a:t>assure un lien </a:t>
            </a:r>
            <a:r>
              <a:rPr lang="fr-FR" dirty="0"/>
              <a:t>permanent avec l’équipe pluridisciplinaire de la </a:t>
            </a:r>
            <a:r>
              <a:rPr lang="fr-FR" dirty="0">
                <a:solidFill>
                  <a:srgbClr val="FF0000"/>
                </a:solidFill>
              </a:rPr>
              <a:t>MDPH</a:t>
            </a:r>
            <a:r>
              <a:rPr lang="fr-FR" dirty="0"/>
              <a:t>.</a:t>
            </a:r>
          </a:p>
          <a:p>
            <a:pPr algn="just">
              <a:buFontTx/>
              <a:buChar char="-"/>
            </a:pPr>
            <a:r>
              <a:rPr lang="fr-FR" dirty="0"/>
              <a:t>Il </a:t>
            </a:r>
            <a:r>
              <a:rPr lang="fr-FR" dirty="0">
                <a:solidFill>
                  <a:srgbClr val="FF0000"/>
                </a:solidFill>
              </a:rPr>
              <a:t>favorise l’articulation entre les actions conduites par les équipes pédagogiques</a:t>
            </a:r>
            <a:r>
              <a:rPr lang="fr-FR" dirty="0"/>
              <a:t> des établissements scolaires, </a:t>
            </a:r>
            <a:r>
              <a:rPr lang="fr-FR" dirty="0">
                <a:solidFill>
                  <a:srgbClr val="FF0000"/>
                </a:solidFill>
              </a:rPr>
              <a:t>des services ou établissements de santé et médico-sociaux, et les autres professionnels </a:t>
            </a:r>
            <a:r>
              <a:rPr lang="fr-FR" dirty="0"/>
              <a:t>intervenant auprès de l’élève. </a:t>
            </a:r>
          </a:p>
        </p:txBody>
      </p:sp>
    </p:spTree>
    <p:extLst>
      <p:ext uri="{BB962C8B-B14F-4D97-AF65-F5344CB8AC3E}">
        <p14:creationId xmlns:p14="http://schemas.microsoft.com/office/powerpoint/2010/main" val="1149783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1393"/>
          </a:xfrm>
        </p:spPr>
        <p:txBody>
          <a:bodyPr>
            <a:normAutofit fontScale="90000"/>
          </a:bodyPr>
          <a:lstStyle/>
          <a:p>
            <a:endParaRPr lang="fr-FR" dirty="0"/>
          </a:p>
        </p:txBody>
      </p:sp>
      <p:sp>
        <p:nvSpPr>
          <p:cNvPr id="3" name="Espace réservé du contenu 2"/>
          <p:cNvSpPr>
            <a:spLocks noGrp="1"/>
          </p:cNvSpPr>
          <p:nvPr>
            <p:ph idx="1"/>
          </p:nvPr>
        </p:nvSpPr>
        <p:spPr>
          <a:xfrm>
            <a:off x="283335" y="476518"/>
            <a:ext cx="11668259" cy="6117465"/>
          </a:xfrm>
        </p:spPr>
        <p:txBody>
          <a:bodyPr/>
          <a:lstStyle/>
          <a:p>
            <a:r>
              <a:rPr lang="fr-FR" sz="3600" b="1" u="sng" dirty="0">
                <a:solidFill>
                  <a:srgbClr val="FF0000"/>
                </a:solidFill>
              </a:rPr>
              <a:t>Le Coordinateur de l’ULIS</a:t>
            </a:r>
          </a:p>
          <a:p>
            <a:pPr marL="0" indent="0">
              <a:buNone/>
            </a:pPr>
            <a:endParaRPr lang="fr-FR" dirty="0"/>
          </a:p>
          <a:p>
            <a:pPr algn="just">
              <a:buFontTx/>
              <a:buChar char="-"/>
            </a:pPr>
            <a:r>
              <a:rPr lang="fr-FR" dirty="0"/>
              <a:t>Organise le fonctionnement de l’ULIS </a:t>
            </a:r>
          </a:p>
          <a:p>
            <a:pPr algn="just">
              <a:buFontTx/>
              <a:buChar char="-"/>
            </a:pPr>
            <a:r>
              <a:rPr lang="fr-FR" dirty="0"/>
              <a:t>Prépare l’accueil des élèves sur les lieux de stage.</a:t>
            </a:r>
          </a:p>
          <a:p>
            <a:pPr algn="just">
              <a:buFontTx/>
              <a:buChar char="-"/>
            </a:pPr>
            <a:r>
              <a:rPr lang="fr-FR" dirty="0"/>
              <a:t>Travaille l’insertion professionnelle du jeune avec les partenaires (RQTH…)</a:t>
            </a:r>
          </a:p>
          <a:p>
            <a:pPr algn="just">
              <a:buFontTx/>
              <a:buChar char="-"/>
            </a:pPr>
            <a:r>
              <a:rPr lang="fr-FR" dirty="0"/>
              <a:t>Organise les ESS (rédaction du PPS/GEVA-SCO)</a:t>
            </a:r>
          </a:p>
          <a:p>
            <a:pPr algn="just">
              <a:buFontTx/>
              <a:buChar char="-"/>
            </a:pPr>
            <a:r>
              <a:rPr lang="fr-FR" dirty="0"/>
              <a:t>Analyse pour chaque élève de l’ULIS, l’impact que la situation de handicap a sur le processus d’apprentissage.</a:t>
            </a:r>
          </a:p>
          <a:p>
            <a:pPr algn="just">
              <a:buFontTx/>
              <a:buChar char="-"/>
            </a:pPr>
            <a:r>
              <a:rPr lang="fr-FR" dirty="0"/>
              <a:t>Dispense un enseignement adapté en regroupement.</a:t>
            </a:r>
          </a:p>
          <a:p>
            <a:pPr algn="just">
              <a:buFontTx/>
              <a:buChar char="-"/>
            </a:pPr>
            <a:r>
              <a:rPr lang="fr-FR" dirty="0"/>
              <a:t>Aiguille et guide l’équipe pédagogique sur les adaptations à mettre en place (PPS)</a:t>
            </a:r>
          </a:p>
        </p:txBody>
      </p:sp>
    </p:spTree>
    <p:extLst>
      <p:ext uri="{BB962C8B-B14F-4D97-AF65-F5344CB8AC3E}">
        <p14:creationId xmlns:p14="http://schemas.microsoft.com/office/powerpoint/2010/main" val="243271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2031" y="464234"/>
            <a:ext cx="11296357" cy="5978769"/>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fr-FR" sz="5400" b="1" dirty="0">
                <a:ln w="9525">
                  <a:solidFill>
                    <a:schemeClr val="bg1"/>
                  </a:solidFill>
                  <a:prstDash val="solid"/>
                </a:ln>
                <a:solidFill>
                  <a:srgbClr val="FF0000"/>
                </a:solidFill>
              </a:rPr>
              <a:t>Ecole Inclusive</a:t>
            </a:r>
          </a:p>
          <a:p>
            <a:r>
              <a:rPr lang="fr-FR" b="1" dirty="0"/>
              <a:t> </a:t>
            </a:r>
            <a:endParaRPr lang="fr-FR" dirty="0"/>
          </a:p>
          <a:p>
            <a:r>
              <a:rPr lang="fr-FR" sz="3200" dirty="0"/>
              <a:t>« Il y a trois langages : le langage de la tête, le langage du cœur, le langage des mains. L’éducation doit se diriger dans ces trois directions. </a:t>
            </a:r>
          </a:p>
          <a:p>
            <a:r>
              <a:rPr lang="fr-FR" sz="3200" dirty="0"/>
              <a:t>Enseigner à penser, aider à bien ressentir et accompagner dans l’action, afin que les trois langages soient en harmonie ; que l’enfant, le jeune pense ce qu’il ressent et ce qu’il fait, ressente ce qu’il pense et ce qu’il fait, et fasse ce qu’il pense et ressent. C’est ainsi qu’une éducation devient inclusive car tout le monde a une place ; et elle devient aussi inclusive humainement. » </a:t>
            </a:r>
          </a:p>
          <a:p>
            <a:endParaRPr lang="fr-FR" sz="3200" dirty="0"/>
          </a:p>
          <a:p>
            <a:r>
              <a:rPr lang="fr-FR" sz="1800" b="1" i="1" dirty="0"/>
              <a:t>Extrait du discours du Pape François lors du congrès mondial sur l’éducation organisé par la congrégation pour l’éducation catholique (21 novembre 2015).</a:t>
            </a:r>
          </a:p>
          <a:p>
            <a:r>
              <a:rPr lang="fr-FR" dirty="0"/>
              <a:t> </a:t>
            </a:r>
          </a:p>
          <a:p>
            <a:endParaRPr lang="fr-FR" dirty="0"/>
          </a:p>
        </p:txBody>
      </p:sp>
    </p:spTree>
    <p:extLst>
      <p:ext uri="{BB962C8B-B14F-4D97-AF65-F5344CB8AC3E}">
        <p14:creationId xmlns:p14="http://schemas.microsoft.com/office/powerpoint/2010/main" val="20419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89" y="267286"/>
            <a:ext cx="11662117" cy="6564618"/>
          </a:xfrm>
          <a:prstGeom prst="rect">
            <a:avLst/>
          </a:prstGeom>
        </p:spPr>
        <p:txBody>
          <a:bodyPr wrap="square">
            <a:spAutoFit/>
          </a:bodyPr>
          <a:lstStyle/>
          <a:p>
            <a:pPr algn="ctr">
              <a:lnSpc>
                <a:spcPct val="115000"/>
              </a:lnSpc>
              <a:spcAft>
                <a:spcPts val="1000"/>
              </a:spcAft>
            </a:pPr>
            <a:r>
              <a:rPr lang="fr-FR" sz="24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Une école inclusive, c’est….</a:t>
            </a:r>
            <a:endPar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latin typeface="Comic Sans MS" panose="030F0702030302020204" pitchFamily="66" charset="0"/>
                <a:ea typeface="Calibri" panose="020F0502020204030204" pitchFamily="34" charset="0"/>
                <a:cs typeface="Times New Roman" panose="02020603050405020304" pitchFamily="18" charset="0"/>
              </a:rPr>
              <a:t>« - L’école et son environnement qui se mettent au service de l’enfant à besoins éducatifs particuliers.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latin typeface="Comic Sans MS" panose="030F0702030302020204" pitchFamily="66" charset="0"/>
                <a:ea typeface="Calibri" panose="020F0502020204030204" pitchFamily="34" charset="0"/>
                <a:cs typeface="Times New Roman" panose="02020603050405020304" pitchFamily="18" charset="0"/>
              </a:rPr>
              <a:t>- C’est le lieu où chaque enfant est pris en compte (porteur de handicap ou non), tant sur le plan matériel qu’éducatif.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latin typeface="Comic Sans MS" panose="030F0702030302020204" pitchFamily="66" charset="0"/>
                <a:ea typeface="Calibri" panose="020F0502020204030204" pitchFamily="34" charset="0"/>
                <a:cs typeface="Times New Roman" panose="02020603050405020304" pitchFamily="18" charset="0"/>
              </a:rPr>
              <a:t>- C’est une structure qui n’exclut personne et qui met en place des dispositifs adaptés pour tous selon les besoins de chacun.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latin typeface="Comic Sans MS" panose="030F0702030302020204" pitchFamily="66" charset="0"/>
                <a:ea typeface="Calibri" panose="020F0502020204030204" pitchFamily="34" charset="0"/>
                <a:cs typeface="Times New Roman" panose="02020603050405020304" pitchFamily="18" charset="0"/>
              </a:rPr>
              <a:t>- C’est une école qui permet la scolarisation des élèves porteurs de handicap de manière réglementée, non pas de manière sauvage, mais en concertation avec tous les partenaires, afin d’assurer une scolarité pensée et réussie.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latin typeface="Comic Sans MS" panose="030F0702030302020204" pitchFamily="66" charset="0"/>
                <a:ea typeface="Calibri" panose="020F0502020204030204" pitchFamily="34" charset="0"/>
                <a:cs typeface="Times New Roman" panose="02020603050405020304" pitchFamily="18" charset="0"/>
              </a:rPr>
              <a:t>- C’est une école qui s’adapte aux élèves à besoins éducatifs particuliers en s’appuyant sur un projet individualisé établi en partenariat avec la famille, le CAMPS, le SESSAD, l’orthophoniste… Elle permet à chaque élève d’avoir un parcours « à la carte ».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latin typeface="Comic Sans MS" panose="030F0702030302020204" pitchFamily="66" charset="0"/>
                <a:ea typeface="Calibri" panose="020F0502020204030204" pitchFamily="34" charset="0"/>
                <a:cs typeface="Times New Roman" panose="02020603050405020304" pitchFamily="18" charset="0"/>
              </a:rPr>
              <a:t>- Une école qui tient compte des difficultés d’apprentissage de chacun, qui adapte son enseignement à chacun, une école ouverte à la différence ».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1100" dirty="0">
                <a:effectLst/>
                <a:latin typeface="Comic Sans MS" panose="030F0702030302020204" pitchFamily="66" charset="0"/>
                <a:ea typeface="Calibri" panose="020F0502020204030204" pitchFamily="34" charset="0"/>
                <a:cs typeface="Times New Roman" panose="02020603050405020304" pitchFamily="18" charset="0"/>
              </a:rPr>
              <a:t>Définitions d’enseignants en formation Lille et Reims –Année 2009 /2010 – Parcours BEP ASH – Palier 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35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68096" y="1882938"/>
            <a:ext cx="9144000" cy="2387600"/>
          </a:xfrm>
        </p:spPr>
        <p:txBody>
          <a:bodyPr>
            <a:noAutofit/>
          </a:bodyPr>
          <a:lstStyle/>
          <a:p>
            <a:r>
              <a:rPr lang="fr-FR" b="1" dirty="0">
                <a:solidFill>
                  <a:srgbClr val="FF0000"/>
                </a:solidFill>
              </a:rPr>
              <a:t>La prise en compte des élèves à  besoins éducatifs particuliers</a:t>
            </a:r>
            <a:endParaRPr lang="fr-FR" dirty="0"/>
          </a:p>
        </p:txBody>
      </p:sp>
      <p:pic>
        <p:nvPicPr>
          <p:cNvPr id="4" name="Image 3"/>
          <p:cNvPicPr>
            <a:picLocks noChangeAspect="1"/>
          </p:cNvPicPr>
          <p:nvPr/>
        </p:nvPicPr>
        <p:blipFill>
          <a:blip r:embed="rId2"/>
          <a:stretch>
            <a:fillRect/>
          </a:stretch>
        </p:blipFill>
        <p:spPr>
          <a:xfrm>
            <a:off x="6171078" y="-2424"/>
            <a:ext cx="2000319" cy="1938958"/>
          </a:xfrm>
          <a:prstGeom prst="rect">
            <a:avLst/>
          </a:prstGeom>
        </p:spPr>
      </p:pic>
      <p:pic>
        <p:nvPicPr>
          <p:cNvPr id="5" name="Image 4"/>
          <p:cNvPicPr>
            <a:picLocks noChangeAspect="1"/>
          </p:cNvPicPr>
          <p:nvPr/>
        </p:nvPicPr>
        <p:blipFill>
          <a:blip r:embed="rId3"/>
          <a:stretch>
            <a:fillRect/>
          </a:stretch>
        </p:blipFill>
        <p:spPr>
          <a:xfrm>
            <a:off x="3714134" y="39629"/>
            <a:ext cx="1802438" cy="1904901"/>
          </a:xfrm>
          <a:prstGeom prst="rect">
            <a:avLst/>
          </a:prstGeom>
        </p:spPr>
      </p:pic>
      <p:pic>
        <p:nvPicPr>
          <p:cNvPr id="6" name="Image 5"/>
          <p:cNvPicPr>
            <a:picLocks noChangeAspect="1"/>
          </p:cNvPicPr>
          <p:nvPr/>
        </p:nvPicPr>
        <p:blipFill>
          <a:blip r:embed="rId4"/>
          <a:stretch>
            <a:fillRect/>
          </a:stretch>
        </p:blipFill>
        <p:spPr>
          <a:xfrm>
            <a:off x="7472739" y="4520776"/>
            <a:ext cx="1880302" cy="2136765"/>
          </a:xfrm>
          <a:prstGeom prst="rect">
            <a:avLst/>
          </a:prstGeom>
        </p:spPr>
      </p:pic>
      <p:pic>
        <p:nvPicPr>
          <p:cNvPr id="7" name="Image 6"/>
          <p:cNvPicPr>
            <a:picLocks noChangeAspect="1"/>
          </p:cNvPicPr>
          <p:nvPr/>
        </p:nvPicPr>
        <p:blipFill>
          <a:blip r:embed="rId5"/>
          <a:stretch>
            <a:fillRect/>
          </a:stretch>
        </p:blipFill>
        <p:spPr>
          <a:xfrm>
            <a:off x="9630888" y="2430114"/>
            <a:ext cx="1726092" cy="1716654"/>
          </a:xfrm>
          <a:prstGeom prst="rect">
            <a:avLst/>
          </a:prstGeom>
        </p:spPr>
      </p:pic>
      <p:sp>
        <p:nvSpPr>
          <p:cNvPr id="3" name="Sous-titre 2"/>
          <p:cNvSpPr>
            <a:spLocks noGrp="1"/>
          </p:cNvSpPr>
          <p:nvPr>
            <p:ph type="subTitle" idx="1"/>
          </p:nvPr>
        </p:nvSpPr>
        <p:spPr>
          <a:xfrm>
            <a:off x="2003061" y="3149014"/>
            <a:ext cx="9144000" cy="1655762"/>
          </a:xfrm>
        </p:spPr>
        <p:txBody>
          <a:bodyPr/>
          <a:lstStyle/>
          <a:p>
            <a:endParaRPr lang="fr-FR" dirty="0"/>
          </a:p>
        </p:txBody>
      </p:sp>
      <p:pic>
        <p:nvPicPr>
          <p:cNvPr id="8" name="Image 7"/>
          <p:cNvPicPr>
            <a:picLocks noChangeAspect="1"/>
          </p:cNvPicPr>
          <p:nvPr/>
        </p:nvPicPr>
        <p:blipFill>
          <a:blip r:embed="rId6"/>
          <a:stretch>
            <a:fillRect/>
          </a:stretch>
        </p:blipFill>
        <p:spPr>
          <a:xfrm>
            <a:off x="3106176" y="4720360"/>
            <a:ext cx="1188774" cy="2073499"/>
          </a:xfrm>
          <a:prstGeom prst="rect">
            <a:avLst/>
          </a:prstGeom>
        </p:spPr>
      </p:pic>
      <p:pic>
        <p:nvPicPr>
          <p:cNvPr id="9" name="Image 8"/>
          <p:cNvPicPr>
            <a:picLocks noChangeAspect="1"/>
          </p:cNvPicPr>
          <p:nvPr/>
        </p:nvPicPr>
        <p:blipFill>
          <a:blip r:embed="rId7"/>
          <a:stretch>
            <a:fillRect/>
          </a:stretch>
        </p:blipFill>
        <p:spPr>
          <a:xfrm>
            <a:off x="10133338" y="4668199"/>
            <a:ext cx="1794020" cy="1605691"/>
          </a:xfrm>
          <a:prstGeom prst="rect">
            <a:avLst/>
          </a:prstGeom>
        </p:spPr>
      </p:pic>
      <p:pic>
        <p:nvPicPr>
          <p:cNvPr id="10" name="Image 9"/>
          <p:cNvPicPr>
            <a:picLocks noChangeAspect="1"/>
          </p:cNvPicPr>
          <p:nvPr/>
        </p:nvPicPr>
        <p:blipFill>
          <a:blip r:embed="rId8"/>
          <a:stretch>
            <a:fillRect/>
          </a:stretch>
        </p:blipFill>
        <p:spPr>
          <a:xfrm>
            <a:off x="252891" y="230239"/>
            <a:ext cx="1566063" cy="2236922"/>
          </a:xfrm>
          <a:prstGeom prst="rect">
            <a:avLst/>
          </a:prstGeom>
        </p:spPr>
      </p:pic>
      <p:pic>
        <p:nvPicPr>
          <p:cNvPr id="11" name="Image 10"/>
          <p:cNvPicPr>
            <a:picLocks noChangeAspect="1"/>
          </p:cNvPicPr>
          <p:nvPr/>
        </p:nvPicPr>
        <p:blipFill>
          <a:blip r:embed="rId9"/>
          <a:stretch>
            <a:fillRect/>
          </a:stretch>
        </p:blipFill>
        <p:spPr>
          <a:xfrm>
            <a:off x="9868696" y="0"/>
            <a:ext cx="2323304" cy="1622569"/>
          </a:xfrm>
          <a:prstGeom prst="rect">
            <a:avLst/>
          </a:prstGeom>
        </p:spPr>
      </p:pic>
      <p:pic>
        <p:nvPicPr>
          <p:cNvPr id="12" name="Image 11"/>
          <p:cNvPicPr>
            <a:picLocks noChangeAspect="1"/>
          </p:cNvPicPr>
          <p:nvPr/>
        </p:nvPicPr>
        <p:blipFill>
          <a:blip r:embed="rId10"/>
          <a:stretch>
            <a:fillRect/>
          </a:stretch>
        </p:blipFill>
        <p:spPr>
          <a:xfrm>
            <a:off x="301864" y="3839985"/>
            <a:ext cx="2467894" cy="1760750"/>
          </a:xfrm>
          <a:prstGeom prst="rect">
            <a:avLst/>
          </a:prstGeom>
        </p:spPr>
      </p:pic>
      <p:pic>
        <p:nvPicPr>
          <p:cNvPr id="13" name="Image 12"/>
          <p:cNvPicPr>
            <a:picLocks noChangeAspect="1"/>
          </p:cNvPicPr>
          <p:nvPr/>
        </p:nvPicPr>
        <p:blipFill>
          <a:blip r:embed="rId11"/>
          <a:stretch>
            <a:fillRect/>
          </a:stretch>
        </p:blipFill>
        <p:spPr>
          <a:xfrm>
            <a:off x="4761619" y="4180270"/>
            <a:ext cx="1930823" cy="2324672"/>
          </a:xfrm>
          <a:prstGeom prst="rect">
            <a:avLst/>
          </a:prstGeom>
        </p:spPr>
      </p:pic>
    </p:spTree>
    <p:extLst>
      <p:ext uri="{BB962C8B-B14F-4D97-AF65-F5344CB8AC3E}">
        <p14:creationId xmlns:p14="http://schemas.microsoft.com/office/powerpoint/2010/main" val="385192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0614" y="103031"/>
            <a:ext cx="9251324" cy="1468192"/>
          </a:xfrm>
          <a:ln w="38100">
            <a:noFill/>
          </a:ln>
        </p:spPr>
        <p:txBody>
          <a:bodyPr>
            <a:normAutofit fontScale="90000"/>
          </a:bodyPr>
          <a:lstStyle/>
          <a:p>
            <a:br>
              <a:rPr lang="fr-FR" dirty="0"/>
            </a:br>
            <a:br>
              <a:rPr lang="fr-FR" dirty="0"/>
            </a:br>
            <a:r>
              <a:rPr lang="fr-FR" b="1" dirty="0">
                <a:solidFill>
                  <a:srgbClr val="FF0000"/>
                </a:solidFill>
              </a:rPr>
              <a:t>Qu’est-ce qu’un Besoin Educatif Particulier (BEP)?</a:t>
            </a:r>
          </a:p>
        </p:txBody>
      </p:sp>
      <p:sp>
        <p:nvSpPr>
          <p:cNvPr id="3" name="Sous-titre 2"/>
          <p:cNvSpPr>
            <a:spLocks noGrp="1"/>
          </p:cNvSpPr>
          <p:nvPr>
            <p:ph type="subTitle" idx="1"/>
          </p:nvPr>
        </p:nvSpPr>
        <p:spPr>
          <a:xfrm>
            <a:off x="515155" y="1835239"/>
            <a:ext cx="11320529" cy="5022761"/>
          </a:xfrm>
          <a:ln w="57150">
            <a:noFill/>
          </a:ln>
        </p:spPr>
        <p:txBody>
          <a:bodyPr>
            <a:normAutofit fontScale="47500" lnSpcReduction="20000"/>
          </a:bodyPr>
          <a:lstStyle/>
          <a:p>
            <a:pPr marL="342900" indent="-342900" algn="l">
              <a:buFontTx/>
              <a:buChar char="-"/>
            </a:pPr>
            <a:r>
              <a:rPr lang="fr-FR" sz="7000" b="1" dirty="0">
                <a:solidFill>
                  <a:srgbClr val="FF0000"/>
                </a:solidFill>
              </a:rPr>
              <a:t>Besoin</a:t>
            </a:r>
            <a:r>
              <a:rPr lang="fr-FR" sz="7000" dirty="0"/>
              <a:t> = Sensation de nécessité</a:t>
            </a:r>
          </a:p>
          <a:p>
            <a:pPr marL="342900" indent="-342900" algn="l">
              <a:buFontTx/>
              <a:buChar char="-"/>
            </a:pPr>
            <a:r>
              <a:rPr lang="fr-FR" sz="7000" b="1" dirty="0">
                <a:solidFill>
                  <a:srgbClr val="FF0000"/>
                </a:solidFill>
              </a:rPr>
              <a:t>Educatif</a:t>
            </a:r>
            <a:r>
              <a:rPr lang="fr-FR" sz="7000" dirty="0"/>
              <a:t> = Action de faire croître, d’élever, d’amener vers…</a:t>
            </a:r>
          </a:p>
          <a:p>
            <a:pPr algn="l"/>
            <a:r>
              <a:rPr lang="fr-FR" sz="7000" b="1" dirty="0">
                <a:solidFill>
                  <a:srgbClr val="FF0000"/>
                </a:solidFill>
              </a:rPr>
              <a:t>- Particulier</a:t>
            </a:r>
            <a:r>
              <a:rPr lang="fr-FR" sz="7000" dirty="0"/>
              <a:t> = 1) propre à une personne, une chose, un groupe. 2) qui n’est pas courant</a:t>
            </a:r>
          </a:p>
          <a:p>
            <a:endParaRPr lang="fr-FR" sz="3300" dirty="0"/>
          </a:p>
          <a:p>
            <a:pPr algn="l"/>
            <a:r>
              <a:rPr lang="fr-FR" sz="3200" dirty="0"/>
              <a:t>(Dictionnaire Hachette 2004)</a:t>
            </a:r>
          </a:p>
          <a:p>
            <a:pPr algn="l"/>
            <a:endParaRPr lang="fr-FR" sz="2000" dirty="0"/>
          </a:p>
          <a:p>
            <a:pPr algn="just"/>
            <a:r>
              <a:rPr lang="fr-FR" sz="4400" dirty="0"/>
              <a:t>Nous avons tous des BEP à un moment donné de notre développement. Ils sont différents d’un individu à un autre, ils nous permettent de progresser et de nous construire en tant que citoyen. La durée nécessaire est elle aussi très variable. Certains besoins éducatifs ne peuvent pas être satisfaits. </a:t>
            </a:r>
          </a:p>
          <a:p>
            <a:pPr algn="just"/>
            <a:endParaRPr lang="fr-FR" sz="2000" dirty="0"/>
          </a:p>
          <a:p>
            <a:r>
              <a:rPr lang="fr-FR" sz="5100" b="1" dirty="0"/>
              <a:t>Donc un BEP = Ce qui est nécessaire pour se développer et qui tient compte des particularités de fonctionnement de chacun. </a:t>
            </a:r>
          </a:p>
          <a:p>
            <a:r>
              <a:rPr lang="fr-FR" sz="5100" b="1" dirty="0"/>
              <a:t>Les besoins éducatifs sont assouvis par la famille, les enseignants et les éducateurs.</a:t>
            </a:r>
            <a:r>
              <a:rPr lang="fr-FR" sz="5100" dirty="0"/>
              <a:t> </a:t>
            </a:r>
          </a:p>
        </p:txBody>
      </p:sp>
    </p:spTree>
    <p:extLst>
      <p:ext uri="{BB962C8B-B14F-4D97-AF65-F5344CB8AC3E}">
        <p14:creationId xmlns:p14="http://schemas.microsoft.com/office/powerpoint/2010/main" val="119793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436913"/>
          </a:xfrm>
        </p:spPr>
        <p:txBody>
          <a:bodyPr>
            <a:normAutofit/>
          </a:bodyPr>
          <a:lstStyle/>
          <a:p>
            <a:pPr algn="ctr"/>
            <a:r>
              <a:rPr lang="fr-FR" sz="5400" b="1" dirty="0">
                <a:solidFill>
                  <a:srgbClr val="FF0000"/>
                </a:solidFill>
              </a:rPr>
              <a:t>Scolarisation et BEP</a:t>
            </a:r>
          </a:p>
        </p:txBody>
      </p:sp>
      <p:sp>
        <p:nvSpPr>
          <p:cNvPr id="3" name="Espace réservé du contenu 2"/>
          <p:cNvSpPr>
            <a:spLocks noGrp="1"/>
          </p:cNvSpPr>
          <p:nvPr>
            <p:ph idx="1"/>
          </p:nvPr>
        </p:nvSpPr>
        <p:spPr>
          <a:xfrm>
            <a:off x="457200" y="1528354"/>
            <a:ext cx="11430000" cy="5016137"/>
          </a:xfrm>
        </p:spPr>
        <p:txBody>
          <a:bodyPr>
            <a:normAutofit fontScale="85000" lnSpcReduction="20000"/>
          </a:bodyPr>
          <a:lstStyle/>
          <a:p>
            <a:r>
              <a:rPr lang="fr-FR" b="1" u="sng" dirty="0"/>
              <a:t>Loi du 11 février 2005</a:t>
            </a:r>
          </a:p>
          <a:p>
            <a:pPr>
              <a:buNone/>
            </a:pPr>
            <a:r>
              <a:rPr lang="fr-FR" dirty="0"/>
              <a:t>Cette loi reconnaît:</a:t>
            </a:r>
          </a:p>
          <a:p>
            <a:pPr>
              <a:buFontTx/>
              <a:buChar char="-"/>
            </a:pPr>
            <a:r>
              <a:rPr lang="fr-FR" dirty="0"/>
              <a:t>Le droit à l’éducation pour tous les enfants, quel que soit leur handicap, est un droit fondamental. </a:t>
            </a:r>
          </a:p>
          <a:p>
            <a:pPr>
              <a:buFontTx/>
              <a:buChar char="-"/>
            </a:pPr>
            <a:r>
              <a:rPr lang="fr-FR" dirty="0"/>
              <a:t>Ce droit a permis le développement d’actions en faveur de la scolarisation des élèves en situation de handicap.</a:t>
            </a:r>
          </a:p>
          <a:p>
            <a:pPr>
              <a:buNone/>
            </a:pPr>
            <a:endParaRPr lang="fr-FR" dirty="0"/>
          </a:p>
          <a:p>
            <a:pPr>
              <a:buNone/>
            </a:pPr>
            <a:r>
              <a:rPr lang="fr-FR" b="1" u="sng" dirty="0"/>
              <a:t>Loi du 8  juillet 2013 (Loi d’orientation et de programmation pour la refondation de l’Ecole de la République).</a:t>
            </a:r>
          </a:p>
          <a:p>
            <a:pPr>
              <a:buFontTx/>
              <a:buChar char="-"/>
            </a:pPr>
            <a:r>
              <a:rPr lang="fr-FR" dirty="0"/>
              <a:t>Le premier article du code de l’éducation indique le principe de « L’école inclusive » pour tous les enfants, sans aucune distinction.</a:t>
            </a:r>
          </a:p>
          <a:p>
            <a:pPr>
              <a:buFontTx/>
              <a:buChar char="-"/>
            </a:pPr>
            <a:r>
              <a:rPr lang="fr-FR" dirty="0"/>
              <a:t>Désormais, de plus en plus d’élèves en situation d’handicap sont scolarisés en milieu scolaire ordinaire grâce à cette loi.</a:t>
            </a:r>
          </a:p>
          <a:p>
            <a:pPr>
              <a:buFontTx/>
              <a:buChar char="-"/>
            </a:pPr>
            <a:r>
              <a:rPr lang="fr-FR" dirty="0"/>
              <a:t>On retrouvera sous le sigle </a:t>
            </a:r>
            <a:r>
              <a:rPr lang="fr-FR" b="1" dirty="0"/>
              <a:t>ASH</a:t>
            </a:r>
            <a:r>
              <a:rPr lang="fr-FR" dirty="0"/>
              <a:t> ce qui fait référence à </a:t>
            </a:r>
            <a:r>
              <a:rPr lang="fr-FR" b="1" dirty="0"/>
              <a:t>l’Adaptation et la Scolarisation des élèves en situation de Handicap.</a:t>
            </a:r>
          </a:p>
        </p:txBody>
      </p:sp>
    </p:spTree>
    <p:extLst>
      <p:ext uri="{BB962C8B-B14F-4D97-AF65-F5344CB8AC3E}">
        <p14:creationId xmlns:p14="http://schemas.microsoft.com/office/powerpoint/2010/main" val="352903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5909" y="401826"/>
            <a:ext cx="4610637" cy="2516135"/>
          </a:xfrm>
          <a:prstGeom prst="rect">
            <a:avLst/>
          </a:prstGeom>
        </p:spPr>
      </p:pic>
      <p:pic>
        <p:nvPicPr>
          <p:cNvPr id="3" name="Picture 2" descr="http://www.apprendreaapprendre.com/reussite_scolaire/wp-content/uploads/2016/12/2016_12_13_dyslexie.jpg"/>
          <p:cNvPicPr>
            <a:picLocks noChangeAspect="1" noChangeArrowheads="1"/>
          </p:cNvPicPr>
          <p:nvPr/>
        </p:nvPicPr>
        <p:blipFill>
          <a:blip r:embed="rId3"/>
          <a:srcRect/>
          <a:stretch>
            <a:fillRect/>
          </a:stretch>
        </p:blipFill>
        <p:spPr bwMode="auto">
          <a:xfrm>
            <a:off x="8274809" y="256922"/>
            <a:ext cx="3495577" cy="2125451"/>
          </a:xfrm>
          <a:prstGeom prst="rect">
            <a:avLst/>
          </a:prstGeom>
          <a:noFill/>
        </p:spPr>
      </p:pic>
      <p:pic>
        <p:nvPicPr>
          <p:cNvPr id="5" name="Picture 4" descr="Résultat de recherche d'images pour &quot;DYSORTHOGRAPHIE&quot;"/>
          <p:cNvPicPr>
            <a:picLocks noChangeAspect="1" noChangeArrowheads="1"/>
          </p:cNvPicPr>
          <p:nvPr/>
        </p:nvPicPr>
        <p:blipFill>
          <a:blip r:embed="rId4"/>
          <a:srcRect/>
          <a:stretch>
            <a:fillRect/>
          </a:stretch>
        </p:blipFill>
        <p:spPr bwMode="auto">
          <a:xfrm>
            <a:off x="439867" y="3312812"/>
            <a:ext cx="3121818" cy="2799131"/>
          </a:xfrm>
          <a:prstGeom prst="rect">
            <a:avLst/>
          </a:prstGeom>
          <a:noFill/>
        </p:spPr>
      </p:pic>
      <p:pic>
        <p:nvPicPr>
          <p:cNvPr id="7" name="Espace réservé du contenu 3" descr="dyspraxie.jpg"/>
          <p:cNvPicPr>
            <a:picLocks noChangeAspect="1"/>
          </p:cNvPicPr>
          <p:nvPr/>
        </p:nvPicPr>
        <p:blipFill>
          <a:blip r:embed="rId5"/>
          <a:stretch>
            <a:fillRect/>
          </a:stretch>
        </p:blipFill>
        <p:spPr>
          <a:xfrm>
            <a:off x="7803235" y="4462074"/>
            <a:ext cx="3865024" cy="2058244"/>
          </a:xfrm>
          <a:prstGeom prst="rect">
            <a:avLst/>
          </a:prstGeom>
        </p:spPr>
      </p:pic>
      <p:pic>
        <p:nvPicPr>
          <p:cNvPr id="8" name="Espace réservé du contenu 3" descr="dyscalculie.jpg"/>
          <p:cNvPicPr>
            <a:picLocks noChangeAspect="1"/>
          </p:cNvPicPr>
          <p:nvPr/>
        </p:nvPicPr>
        <p:blipFill>
          <a:blip r:embed="rId6"/>
          <a:stretch>
            <a:fillRect/>
          </a:stretch>
        </p:blipFill>
        <p:spPr>
          <a:xfrm>
            <a:off x="3847445" y="4175492"/>
            <a:ext cx="3537794" cy="2026806"/>
          </a:xfrm>
          <a:prstGeom prst="rect">
            <a:avLst/>
          </a:prstGeom>
        </p:spPr>
      </p:pic>
      <p:pic>
        <p:nvPicPr>
          <p:cNvPr id="9" name="Picture 2"/>
          <p:cNvPicPr>
            <a:picLocks noChangeAspect="1" noChangeArrowheads="1"/>
          </p:cNvPicPr>
          <p:nvPr/>
        </p:nvPicPr>
        <p:blipFill>
          <a:blip r:embed="rId7"/>
          <a:srcRect/>
          <a:stretch>
            <a:fillRect/>
          </a:stretch>
        </p:blipFill>
        <p:spPr bwMode="auto">
          <a:xfrm>
            <a:off x="4726546" y="888205"/>
            <a:ext cx="3334263" cy="2988336"/>
          </a:xfrm>
          <a:prstGeom prst="rect">
            <a:avLst/>
          </a:prstGeom>
          <a:noFill/>
          <a:ln w="9525">
            <a:noFill/>
            <a:miter lim="800000"/>
            <a:headEnd/>
            <a:tailEnd/>
          </a:ln>
          <a:effectLst/>
        </p:spPr>
      </p:pic>
      <p:pic>
        <p:nvPicPr>
          <p:cNvPr id="10" name="Picture 2"/>
          <p:cNvPicPr>
            <a:picLocks noChangeAspect="1" noChangeArrowheads="1"/>
          </p:cNvPicPr>
          <p:nvPr/>
        </p:nvPicPr>
        <p:blipFill>
          <a:blip r:embed="rId8"/>
          <a:srcRect/>
          <a:stretch>
            <a:fillRect/>
          </a:stretch>
        </p:blipFill>
        <p:spPr bwMode="auto">
          <a:xfrm>
            <a:off x="8427289" y="2564585"/>
            <a:ext cx="2261037" cy="1688799"/>
          </a:xfrm>
          <a:prstGeom prst="rect">
            <a:avLst/>
          </a:prstGeom>
          <a:noFill/>
          <a:ln w="9525">
            <a:noFill/>
            <a:miter lim="800000"/>
            <a:headEnd/>
            <a:tailEnd/>
          </a:ln>
          <a:effectLst/>
        </p:spPr>
      </p:pic>
    </p:spTree>
    <p:extLst>
      <p:ext uri="{BB962C8B-B14F-4D97-AF65-F5344CB8AC3E}">
        <p14:creationId xmlns:p14="http://schemas.microsoft.com/office/powerpoint/2010/main" val="364950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ash adaptation scolaire et scolarisation des élèves handicapés&quot;"/>
          <p:cNvPicPr>
            <a:picLocks noChangeAspect="1" noChangeArrowheads="1"/>
          </p:cNvPicPr>
          <p:nvPr/>
        </p:nvPicPr>
        <p:blipFill>
          <a:blip r:embed="rId2"/>
          <a:srcRect/>
          <a:stretch>
            <a:fillRect/>
          </a:stretch>
        </p:blipFill>
        <p:spPr bwMode="auto">
          <a:xfrm>
            <a:off x="905753" y="313507"/>
            <a:ext cx="10628750" cy="6100356"/>
          </a:xfrm>
          <a:prstGeom prst="rect">
            <a:avLst/>
          </a:prstGeom>
          <a:noFill/>
        </p:spPr>
      </p:pic>
    </p:spTree>
    <p:extLst>
      <p:ext uri="{BB962C8B-B14F-4D97-AF65-F5344CB8AC3E}">
        <p14:creationId xmlns:p14="http://schemas.microsoft.com/office/powerpoint/2010/main" val="41309692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1242</Words>
  <Application>Microsoft Office PowerPoint</Application>
  <PresentationFormat>Grand écran</PresentationFormat>
  <Paragraphs>129</Paragraphs>
  <Slides>28</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5" baseType="lpstr">
      <vt:lpstr>Arial</vt:lpstr>
      <vt:lpstr>Calibri</vt:lpstr>
      <vt:lpstr>Calibri Light</vt:lpstr>
      <vt:lpstr>Comic Sans MS</vt:lpstr>
      <vt:lpstr>Times New Roman</vt:lpstr>
      <vt:lpstr>Thème Office</vt:lpstr>
      <vt:lpstr>Acrobat Document</vt:lpstr>
      <vt:lpstr>ECOLE INCLUSIVE ? </vt:lpstr>
      <vt:lpstr>Présentation PowerPoint</vt:lpstr>
      <vt:lpstr>Présentation PowerPoint</vt:lpstr>
      <vt:lpstr>Présentation PowerPoint</vt:lpstr>
      <vt:lpstr>La prise en compte des élèves à  besoins éducatifs particuliers</vt:lpstr>
      <vt:lpstr>  Qu’est-ce qu’un Besoin Educatif Particulier (BEP)?</vt:lpstr>
      <vt:lpstr>Scolarisation et BEP</vt:lpstr>
      <vt:lpstr>Présentation PowerPoint</vt:lpstr>
      <vt:lpstr>Présentation PowerPoint</vt:lpstr>
      <vt:lpstr>Qu’est-ce que l’ASH ? </vt:lpstr>
      <vt:lpstr>Présentation PowerPoint</vt:lpstr>
      <vt:lpstr>Unité Localisée pour l’Inclusion Scolaire: ULIS</vt:lpstr>
      <vt:lpstr>Présentation PowerPoint</vt:lpstr>
      <vt:lpstr>ULIS Collège et Lycée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L’ULIS LP</vt:lpstr>
      <vt:lpstr>Présentation PowerPoint</vt:lpstr>
      <vt:lpstr>Présentation PowerPoint</vt:lpstr>
      <vt:lpstr>LES PERSONNES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ECOLE INCLUSIVE ? </dc:title>
  <dc:creator>exantis</dc:creator>
  <cp:lastModifiedBy>FREDISA</cp:lastModifiedBy>
  <cp:revision>14</cp:revision>
  <dcterms:created xsi:type="dcterms:W3CDTF">2018-03-26T08:46:13Z</dcterms:created>
  <dcterms:modified xsi:type="dcterms:W3CDTF">2018-10-31T10:40:27Z</dcterms:modified>
</cp:coreProperties>
</file>