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9" r:id="rId3"/>
    <p:sldId id="260" r:id="rId4"/>
    <p:sldId id="261" r:id="rId5"/>
    <p:sldId id="262" r:id="rId6"/>
    <p:sldId id="264" r:id="rId7"/>
    <p:sldId id="285" r:id="rId8"/>
    <p:sldId id="286"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90" r:id="rId23"/>
    <p:sldId id="278" r:id="rId24"/>
    <p:sldId id="279" r:id="rId25"/>
    <p:sldId id="280" r:id="rId26"/>
    <p:sldId id="281" r:id="rId27"/>
    <p:sldId id="282" r:id="rId28"/>
    <p:sldId id="283" r:id="rId29"/>
    <p:sldId id="284"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11/11/2018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E8B6158-9E00-4D53-A7A4-2A8B722E2B15}"/>
              </a:ext>
            </a:extLst>
          </p:cNvPr>
          <p:cNvSpPr>
            <a:spLocks noGrp="1"/>
          </p:cNvSpPr>
          <p:nvPr>
            <p:ph idx="1"/>
          </p:nvPr>
        </p:nvSpPr>
        <p:spPr>
          <a:xfrm>
            <a:off x="1357485" y="874644"/>
            <a:ext cx="9477029" cy="4877552"/>
          </a:xfrm>
        </p:spPr>
        <p:txBody>
          <a:bodyPr>
            <a:normAutofit fontScale="92500" lnSpcReduction="20000"/>
          </a:bodyPr>
          <a:lstStyle/>
          <a:p>
            <a:pPr marL="0" indent="0" algn="ctr">
              <a:buNone/>
            </a:pPr>
            <a:endParaRPr lang="fr-FR" sz="6000" b="1" dirty="0">
              <a:solidFill>
                <a:srgbClr val="C00000"/>
              </a:solidFill>
              <a:latin typeface="Comic Sans MS" panose="030F0702030302020204" pitchFamily="66" charset="0"/>
            </a:endParaRPr>
          </a:p>
          <a:p>
            <a:pPr marL="0" indent="0" algn="ctr">
              <a:buNone/>
            </a:pPr>
            <a:endParaRPr lang="fr-FR" sz="6000" b="1" dirty="0">
              <a:solidFill>
                <a:srgbClr val="C00000"/>
              </a:solidFill>
              <a:latin typeface="Comic Sans MS" panose="030F0702030302020204" pitchFamily="66" charset="0"/>
            </a:endParaRPr>
          </a:p>
          <a:p>
            <a:pPr marL="0" indent="0" algn="ctr">
              <a:buNone/>
            </a:pPr>
            <a:r>
              <a:rPr lang="fr-FR" sz="6000" b="1" dirty="0">
                <a:solidFill>
                  <a:srgbClr val="C00000"/>
                </a:solidFill>
                <a:latin typeface="Comic Sans MS" panose="030F0702030302020204" pitchFamily="66" charset="0"/>
              </a:rPr>
              <a:t>LA CO-INTERVENTION</a:t>
            </a:r>
          </a:p>
          <a:p>
            <a:pPr marL="0" indent="0" algn="ctr">
              <a:buNone/>
            </a:pPr>
            <a:endParaRPr lang="fr-FR" sz="6000" b="1" dirty="0">
              <a:solidFill>
                <a:srgbClr val="C00000"/>
              </a:solidFill>
              <a:latin typeface="Comic Sans MS" panose="030F0702030302020204" pitchFamily="66" charset="0"/>
            </a:endParaRPr>
          </a:p>
          <a:p>
            <a:pPr marL="0" indent="0" algn="ctr">
              <a:buNone/>
            </a:pPr>
            <a:r>
              <a:rPr lang="fr-FR" sz="6000" b="1" dirty="0">
                <a:solidFill>
                  <a:srgbClr val="C00000"/>
                </a:solidFill>
                <a:latin typeface="Comic Sans MS" panose="030F0702030302020204" pitchFamily="66" charset="0"/>
              </a:rPr>
              <a:t> </a:t>
            </a:r>
            <a:br>
              <a:rPr lang="fr-FR" sz="6000" b="1" dirty="0">
                <a:solidFill>
                  <a:srgbClr val="C00000"/>
                </a:solidFill>
                <a:latin typeface="Comic Sans MS" panose="030F0702030302020204" pitchFamily="66" charset="0"/>
              </a:rPr>
            </a:br>
            <a:endParaRPr lang="fr-FR" sz="6000" dirty="0"/>
          </a:p>
        </p:txBody>
      </p:sp>
    </p:spTree>
    <p:extLst>
      <p:ext uri="{BB962C8B-B14F-4D97-AF65-F5344CB8AC3E}">
        <p14:creationId xmlns:p14="http://schemas.microsoft.com/office/powerpoint/2010/main" val="1690265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0ECB31-7557-4EF0-9E29-BB9A97935B2B}"/>
              </a:ext>
            </a:extLst>
          </p:cNvPr>
          <p:cNvSpPr>
            <a:spLocks noGrp="1"/>
          </p:cNvSpPr>
          <p:nvPr>
            <p:ph type="title"/>
          </p:nvPr>
        </p:nvSpPr>
        <p:spPr>
          <a:xfrm>
            <a:off x="1630017" y="172278"/>
            <a:ext cx="9874595" cy="1391479"/>
          </a:xfrm>
        </p:spPr>
        <p:txBody>
          <a:bodyPr>
            <a:normAutofit fontScale="90000"/>
          </a:bodyPr>
          <a:lstStyle/>
          <a:p>
            <a:r>
              <a:rPr lang="fr-FR" sz="4400" b="1" dirty="0">
                <a:solidFill>
                  <a:srgbClr val="C00000"/>
                </a:solidFill>
              </a:rPr>
              <a:t>Du côté enseignants: </a:t>
            </a:r>
            <a:br>
              <a:rPr lang="fr-FR" sz="4400" b="1" dirty="0">
                <a:solidFill>
                  <a:srgbClr val="C00000"/>
                </a:solidFill>
              </a:rPr>
            </a:br>
            <a:r>
              <a:rPr lang="fr-FR" sz="4400" b="1" dirty="0">
                <a:solidFill>
                  <a:srgbClr val="C00000"/>
                </a:solidFill>
              </a:rPr>
              <a:t>Six modalités de </a:t>
            </a:r>
            <a:r>
              <a:rPr lang="fr-FR" sz="4400" b="1" dirty="0" err="1">
                <a:solidFill>
                  <a:srgbClr val="C00000"/>
                </a:solidFill>
              </a:rPr>
              <a:t>co</a:t>
            </a:r>
            <a:r>
              <a:rPr lang="fr-FR" sz="4400" b="1" dirty="0">
                <a:solidFill>
                  <a:srgbClr val="C00000"/>
                </a:solidFill>
              </a:rPr>
              <a:t>-intervention ou de </a:t>
            </a:r>
            <a:r>
              <a:rPr lang="fr-FR" sz="4400" b="1" dirty="0" err="1">
                <a:solidFill>
                  <a:srgbClr val="C00000"/>
                </a:solidFill>
              </a:rPr>
              <a:t>co</a:t>
            </a:r>
            <a:r>
              <a:rPr lang="fr-FR" sz="4400" b="1" dirty="0">
                <a:solidFill>
                  <a:srgbClr val="C00000"/>
                </a:solidFill>
              </a:rPr>
              <a:t>-enseignement</a:t>
            </a:r>
          </a:p>
        </p:txBody>
      </p:sp>
      <p:sp>
        <p:nvSpPr>
          <p:cNvPr id="3" name="Espace réservé du contenu 2">
            <a:extLst>
              <a:ext uri="{FF2B5EF4-FFF2-40B4-BE49-F238E27FC236}">
                <a16:creationId xmlns:a16="http://schemas.microsoft.com/office/drawing/2014/main" id="{9528B9D1-F57B-42A9-BFA7-FEB0C2F04DDD}"/>
              </a:ext>
            </a:extLst>
          </p:cNvPr>
          <p:cNvSpPr>
            <a:spLocks noGrp="1"/>
          </p:cNvSpPr>
          <p:nvPr>
            <p:ph idx="1"/>
          </p:nvPr>
        </p:nvSpPr>
        <p:spPr>
          <a:xfrm>
            <a:off x="980661" y="1775791"/>
            <a:ext cx="10523951" cy="4625009"/>
          </a:xfrm>
        </p:spPr>
        <p:txBody>
          <a:bodyPr>
            <a:normAutofit lnSpcReduction="10000"/>
          </a:bodyPr>
          <a:lstStyle/>
          <a:p>
            <a:endParaRPr lang="fr-FR" sz="3600" dirty="0"/>
          </a:p>
          <a:p>
            <a:r>
              <a:rPr lang="fr-FR" sz="3600" dirty="0"/>
              <a:t>1) L’un enseigne, l’autre observe</a:t>
            </a:r>
          </a:p>
          <a:p>
            <a:r>
              <a:rPr lang="fr-FR" sz="3600" dirty="0"/>
              <a:t>2) L’un enseigne, l’autre </a:t>
            </a:r>
            <a:r>
              <a:rPr lang="fr-FR" sz="3600" dirty="0" err="1"/>
              <a:t>aice</a:t>
            </a:r>
            <a:endParaRPr lang="fr-FR" sz="3600" dirty="0"/>
          </a:p>
          <a:p>
            <a:r>
              <a:rPr lang="fr-FR" sz="3600" dirty="0"/>
              <a:t>3) Enseignement parallèle</a:t>
            </a:r>
          </a:p>
          <a:p>
            <a:r>
              <a:rPr lang="fr-FR" sz="3600" dirty="0"/>
              <a:t>4) L’enseignement en ateliers</a:t>
            </a:r>
          </a:p>
          <a:p>
            <a:r>
              <a:rPr lang="fr-FR" sz="3600" dirty="0"/>
              <a:t>5) Enseignement avec groupe différencié</a:t>
            </a:r>
          </a:p>
          <a:p>
            <a:r>
              <a:rPr lang="fr-FR" sz="3600" dirty="0"/>
              <a:t>6) En tandem</a:t>
            </a:r>
          </a:p>
        </p:txBody>
      </p:sp>
    </p:spTree>
    <p:extLst>
      <p:ext uri="{BB962C8B-B14F-4D97-AF65-F5344CB8AC3E}">
        <p14:creationId xmlns:p14="http://schemas.microsoft.com/office/powerpoint/2010/main" val="783611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C62A9D-D057-4CFB-9283-94F7C32333A4}"/>
              </a:ext>
            </a:extLst>
          </p:cNvPr>
          <p:cNvSpPr>
            <a:spLocks noGrp="1"/>
          </p:cNvSpPr>
          <p:nvPr>
            <p:ph type="title"/>
          </p:nvPr>
        </p:nvSpPr>
        <p:spPr>
          <a:xfrm>
            <a:off x="1709530" y="225287"/>
            <a:ext cx="9795082" cy="834887"/>
          </a:xfrm>
        </p:spPr>
        <p:txBody>
          <a:bodyPr>
            <a:normAutofit/>
          </a:bodyPr>
          <a:lstStyle/>
          <a:p>
            <a:r>
              <a:rPr lang="fr-FR" sz="4400" b="1" dirty="0">
                <a:solidFill>
                  <a:srgbClr val="C00000"/>
                </a:solidFill>
              </a:rPr>
              <a:t>1) L’un enseigne, l’autre observe</a:t>
            </a:r>
          </a:p>
        </p:txBody>
      </p:sp>
      <p:sp>
        <p:nvSpPr>
          <p:cNvPr id="3" name="Espace réservé du contenu 2">
            <a:extLst>
              <a:ext uri="{FF2B5EF4-FFF2-40B4-BE49-F238E27FC236}">
                <a16:creationId xmlns:a16="http://schemas.microsoft.com/office/drawing/2014/main" id="{BD9ED79F-EC8F-44FB-8BF3-CEC78A16471C}"/>
              </a:ext>
            </a:extLst>
          </p:cNvPr>
          <p:cNvSpPr>
            <a:spLocks noGrp="1"/>
          </p:cNvSpPr>
          <p:nvPr>
            <p:ph idx="1"/>
          </p:nvPr>
        </p:nvSpPr>
        <p:spPr>
          <a:xfrm>
            <a:off x="992188" y="1524000"/>
            <a:ext cx="10817224" cy="5671930"/>
          </a:xfrm>
        </p:spPr>
        <p:txBody>
          <a:bodyPr>
            <a:noAutofit/>
          </a:bodyPr>
          <a:lstStyle/>
          <a:p>
            <a:pPr algn="just"/>
            <a:r>
              <a:rPr lang="fr-FR" sz="2400" dirty="0"/>
              <a:t>L’un des avantages de cette </a:t>
            </a:r>
            <a:r>
              <a:rPr lang="fr-FR" sz="2400" dirty="0" err="1"/>
              <a:t>co</a:t>
            </a:r>
            <a:r>
              <a:rPr lang="fr-FR" sz="2400" dirty="0"/>
              <a:t>-intervention est </a:t>
            </a:r>
            <a:r>
              <a:rPr lang="fr-FR" sz="2400" dirty="0">
                <a:solidFill>
                  <a:srgbClr val="C00000"/>
                </a:solidFill>
              </a:rPr>
              <a:t>qu’une observation plus précise est possible. </a:t>
            </a:r>
          </a:p>
          <a:p>
            <a:pPr algn="just"/>
            <a:r>
              <a:rPr lang="fr-FR" sz="2400" dirty="0"/>
              <a:t>Il est possible de </a:t>
            </a:r>
            <a:r>
              <a:rPr lang="fr-FR" sz="2400" dirty="0">
                <a:solidFill>
                  <a:srgbClr val="C00000"/>
                </a:solidFill>
              </a:rPr>
              <a:t>décider à l’avance ensemble quels types de données d’observation </a:t>
            </a:r>
            <a:r>
              <a:rPr lang="fr-FR" sz="2400" dirty="0"/>
              <a:t>spécifique recueillir au cours de la séance. </a:t>
            </a:r>
          </a:p>
          <a:p>
            <a:pPr algn="just"/>
            <a:r>
              <a:rPr lang="fr-FR" sz="2400" dirty="0"/>
              <a:t>Par la suite, les enseignants ont à </a:t>
            </a:r>
            <a:r>
              <a:rPr lang="fr-FR" sz="2400" dirty="0">
                <a:solidFill>
                  <a:srgbClr val="C00000"/>
                </a:solidFill>
              </a:rPr>
              <a:t>partager l’analyse des observations</a:t>
            </a:r>
            <a:r>
              <a:rPr lang="fr-FR" sz="2400" dirty="0"/>
              <a:t>. </a:t>
            </a:r>
          </a:p>
          <a:p>
            <a:pPr algn="just"/>
            <a:r>
              <a:rPr lang="fr-FR" sz="2400" dirty="0"/>
              <a:t>Cette organisation est </a:t>
            </a:r>
            <a:r>
              <a:rPr lang="fr-FR" sz="2400" dirty="0">
                <a:solidFill>
                  <a:srgbClr val="C00000"/>
                </a:solidFill>
              </a:rPr>
              <a:t>intéressante au début de la collaboration entre enseignants</a:t>
            </a:r>
            <a:r>
              <a:rPr lang="fr-FR" sz="2400" dirty="0"/>
              <a:t>, mais pas seulement.</a:t>
            </a:r>
          </a:p>
          <a:p>
            <a:pPr algn="just"/>
            <a:r>
              <a:rPr lang="fr-FR" sz="2400" dirty="0"/>
              <a:t>Elle est utile </a:t>
            </a:r>
            <a:r>
              <a:rPr lang="fr-FR" sz="2400" dirty="0">
                <a:solidFill>
                  <a:srgbClr val="C00000"/>
                </a:solidFill>
              </a:rPr>
              <a:t>pour observer la mise au travail et les démarches des élèves, l’impact du rôle de l’enseignant </a:t>
            </a:r>
            <a:r>
              <a:rPr lang="fr-FR" sz="2400" dirty="0"/>
              <a:t>: compréhension des consignes, mobilisation des élèves, comportements parasites…</a:t>
            </a:r>
          </a:p>
          <a:p>
            <a:pPr algn="just"/>
            <a:r>
              <a:rPr lang="fr-FR" sz="2400" dirty="0"/>
              <a:t>Temps de travail commun préparatoire : réduit. </a:t>
            </a:r>
          </a:p>
        </p:txBody>
      </p:sp>
    </p:spTree>
    <p:extLst>
      <p:ext uri="{BB962C8B-B14F-4D97-AF65-F5344CB8AC3E}">
        <p14:creationId xmlns:p14="http://schemas.microsoft.com/office/powerpoint/2010/main" val="1548374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61BD40-62A1-474A-A6D0-89F36C7A4EDE}"/>
              </a:ext>
            </a:extLst>
          </p:cNvPr>
          <p:cNvSpPr>
            <a:spLocks noGrp="1"/>
          </p:cNvSpPr>
          <p:nvPr>
            <p:ph type="title"/>
          </p:nvPr>
        </p:nvSpPr>
        <p:spPr/>
        <p:txBody>
          <a:bodyPr/>
          <a:lstStyle/>
          <a:p>
            <a:endParaRPr lang="fr-FR"/>
          </a:p>
        </p:txBody>
      </p:sp>
      <p:pic>
        <p:nvPicPr>
          <p:cNvPr id="1026" name="Picture 2" descr="RÃ©sultat de recherche d'images pour &quot;CO INTERVENTION L UN ENSEIGNE L AUTRE OBSERVE&quot;"/>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40481" y="1053469"/>
            <a:ext cx="4255951" cy="5077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6000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30EAD6-462A-4741-B44C-172B0B614FFA}"/>
              </a:ext>
            </a:extLst>
          </p:cNvPr>
          <p:cNvSpPr>
            <a:spLocks noGrp="1"/>
          </p:cNvSpPr>
          <p:nvPr>
            <p:ph type="title"/>
          </p:nvPr>
        </p:nvSpPr>
        <p:spPr>
          <a:xfrm>
            <a:off x="1638300" y="219166"/>
            <a:ext cx="8915400" cy="727612"/>
          </a:xfrm>
        </p:spPr>
        <p:txBody>
          <a:bodyPr/>
          <a:lstStyle/>
          <a:p>
            <a:r>
              <a:rPr lang="fr-FR" b="1" dirty="0">
                <a:solidFill>
                  <a:srgbClr val="C00000"/>
                </a:solidFill>
              </a:rPr>
              <a:t>2) L’un enseigne, l’autre aide</a:t>
            </a:r>
            <a:endParaRPr lang="fr-FR" dirty="0"/>
          </a:p>
        </p:txBody>
      </p:sp>
      <p:sp>
        <p:nvSpPr>
          <p:cNvPr id="3" name="Espace réservé du contenu 2">
            <a:extLst>
              <a:ext uri="{FF2B5EF4-FFF2-40B4-BE49-F238E27FC236}">
                <a16:creationId xmlns:a16="http://schemas.microsoft.com/office/drawing/2014/main" id="{A426E006-7F55-42A7-94F2-CD43D30ADCBF}"/>
              </a:ext>
            </a:extLst>
          </p:cNvPr>
          <p:cNvSpPr>
            <a:spLocks noGrp="1"/>
          </p:cNvSpPr>
          <p:nvPr>
            <p:ph idx="1"/>
          </p:nvPr>
        </p:nvSpPr>
        <p:spPr>
          <a:xfrm>
            <a:off x="768626" y="946778"/>
            <a:ext cx="11184835" cy="5911222"/>
          </a:xfrm>
        </p:spPr>
        <p:txBody>
          <a:bodyPr>
            <a:normAutofit/>
          </a:bodyPr>
          <a:lstStyle/>
          <a:p>
            <a:endParaRPr lang="fr-FR" sz="2400" dirty="0"/>
          </a:p>
          <a:p>
            <a:r>
              <a:rPr lang="fr-FR" sz="2400" dirty="0"/>
              <a:t>Dans ce fonctionnement du </a:t>
            </a:r>
            <a:r>
              <a:rPr lang="fr-FR" sz="2400" dirty="0" err="1"/>
              <a:t>co</a:t>
            </a:r>
            <a:r>
              <a:rPr lang="fr-FR" sz="2400" dirty="0"/>
              <a:t>-enseignement, </a:t>
            </a:r>
            <a:r>
              <a:rPr lang="fr-FR" sz="2400" b="1" dirty="0">
                <a:solidFill>
                  <a:srgbClr val="C00000"/>
                </a:solidFill>
              </a:rPr>
              <a:t>un professeur garde la responsabilité de l’enseignement tandis que l’autre circule à travers la classe</a:t>
            </a:r>
            <a:r>
              <a:rPr lang="fr-FR" sz="2400" dirty="0"/>
              <a:t>, </a:t>
            </a:r>
            <a:r>
              <a:rPr lang="fr-FR" sz="2400" dirty="0">
                <a:solidFill>
                  <a:srgbClr val="C00000"/>
                </a:solidFill>
              </a:rPr>
              <a:t>fournissant une aide discrète aux élèves en fonction des besoins. </a:t>
            </a:r>
          </a:p>
          <a:p>
            <a:pPr marL="0" indent="0">
              <a:buNone/>
            </a:pPr>
            <a:endParaRPr lang="fr-FR" sz="2400" dirty="0">
              <a:solidFill>
                <a:srgbClr val="C00000"/>
              </a:solidFill>
            </a:endParaRPr>
          </a:p>
          <a:p>
            <a:r>
              <a:rPr lang="fr-FR" sz="2400" dirty="0"/>
              <a:t>C’est intéressant d’alterner les rôles. </a:t>
            </a:r>
          </a:p>
          <a:p>
            <a:r>
              <a:rPr lang="fr-FR" sz="2400" dirty="0"/>
              <a:t>Temps de travail commun préparatoire : réduit. </a:t>
            </a:r>
          </a:p>
          <a:p>
            <a:r>
              <a:rPr lang="fr-FR" sz="2400" dirty="0"/>
              <a:t>Cette organisation est pertinente lorsque: </a:t>
            </a:r>
          </a:p>
          <a:p>
            <a:pPr lvl="3"/>
            <a:r>
              <a:rPr lang="fr-FR" sz="2000" dirty="0"/>
              <a:t>L’un des enseignants a approfondi un domaine pour enseigner.</a:t>
            </a:r>
          </a:p>
          <a:p>
            <a:pPr lvl="3"/>
            <a:r>
              <a:rPr lang="fr-FR" sz="2000" dirty="0"/>
              <a:t>L’activité risque de présenter des difficultés immédiates, mais il es important qu’elle reste collective</a:t>
            </a:r>
          </a:p>
          <a:p>
            <a:pPr lvl="3"/>
            <a:r>
              <a:rPr lang="fr-FR" sz="2000" dirty="0"/>
              <a:t>Lorsque des élèves manifestent des difficultés à se mobiliser. </a:t>
            </a:r>
          </a:p>
        </p:txBody>
      </p:sp>
    </p:spTree>
    <p:extLst>
      <p:ext uri="{BB962C8B-B14F-4D97-AF65-F5344CB8AC3E}">
        <p14:creationId xmlns:p14="http://schemas.microsoft.com/office/powerpoint/2010/main" val="10379574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7CBA8C-82BE-44A8-8B5C-750E8159DB4F}"/>
              </a:ext>
            </a:extLst>
          </p:cNvPr>
          <p:cNvSpPr>
            <a:spLocks noGrp="1"/>
          </p:cNvSpPr>
          <p:nvPr>
            <p:ph type="title"/>
          </p:nvPr>
        </p:nvSpPr>
        <p:spPr/>
        <p:txBody>
          <a:bodyPr/>
          <a:lstStyle/>
          <a:p>
            <a:endParaRPr lang="fr-FR"/>
          </a:p>
        </p:txBody>
      </p:sp>
      <p:pic>
        <p:nvPicPr>
          <p:cNvPr id="2050" name="Picture 2" descr="RÃ©sultat de recherche d'images pour &quot;CO INTERVENTION L UN ENSEIGNE L AUTRE AIDE&quot;"/>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66607" y="831132"/>
            <a:ext cx="4402182" cy="55967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42367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4A9188-C26C-4FF7-89F2-7A68E6029BFC}"/>
              </a:ext>
            </a:extLst>
          </p:cNvPr>
          <p:cNvSpPr>
            <a:spLocks noGrp="1"/>
          </p:cNvSpPr>
          <p:nvPr>
            <p:ph type="title"/>
          </p:nvPr>
        </p:nvSpPr>
        <p:spPr>
          <a:xfrm>
            <a:off x="1721226" y="306333"/>
            <a:ext cx="8749547" cy="640445"/>
          </a:xfrm>
        </p:spPr>
        <p:txBody>
          <a:bodyPr/>
          <a:lstStyle/>
          <a:p>
            <a:r>
              <a:rPr lang="fr-FR" b="1" dirty="0">
                <a:solidFill>
                  <a:srgbClr val="C00000"/>
                </a:solidFill>
              </a:rPr>
              <a:t>3) Enseignement parallèle</a:t>
            </a:r>
            <a:endParaRPr lang="fr-FR" dirty="0"/>
          </a:p>
        </p:txBody>
      </p:sp>
      <p:sp>
        <p:nvSpPr>
          <p:cNvPr id="3" name="Espace réservé du contenu 2">
            <a:extLst>
              <a:ext uri="{FF2B5EF4-FFF2-40B4-BE49-F238E27FC236}">
                <a16:creationId xmlns:a16="http://schemas.microsoft.com/office/drawing/2014/main" id="{A61FCF02-F329-4A47-8DEE-1427748E599F}"/>
              </a:ext>
            </a:extLst>
          </p:cNvPr>
          <p:cNvSpPr>
            <a:spLocks noGrp="1"/>
          </p:cNvSpPr>
          <p:nvPr>
            <p:ph idx="1"/>
          </p:nvPr>
        </p:nvSpPr>
        <p:spPr>
          <a:xfrm>
            <a:off x="1113183" y="1179443"/>
            <a:ext cx="10391429" cy="5372224"/>
          </a:xfrm>
        </p:spPr>
        <p:txBody>
          <a:bodyPr/>
          <a:lstStyle/>
          <a:p>
            <a:pPr algn="just"/>
            <a:endParaRPr lang="fr-FR" sz="2400" dirty="0"/>
          </a:p>
          <a:p>
            <a:pPr algn="just"/>
            <a:r>
              <a:rPr lang="fr-FR" sz="2400" b="1" dirty="0">
                <a:solidFill>
                  <a:srgbClr val="C00000"/>
                </a:solidFill>
              </a:rPr>
              <a:t>Les enseignants font en même temps la même chose</a:t>
            </a:r>
            <a:r>
              <a:rPr lang="fr-FR" sz="2400" dirty="0"/>
              <a:t>: l’avantage est la réduction du nombre de cas, l’apprentissage des élèves serait grandement facilité s’ils avaient juste eu plus d’attention de l’enseignant et davantage la possibilité de prendre la parole. </a:t>
            </a:r>
          </a:p>
          <a:p>
            <a:pPr marL="0" indent="0" algn="just">
              <a:buNone/>
            </a:pPr>
            <a:endParaRPr lang="fr-FR" sz="2400" dirty="0"/>
          </a:p>
          <a:p>
            <a:pPr algn="just"/>
            <a:r>
              <a:rPr lang="fr-FR" sz="2400" dirty="0">
                <a:solidFill>
                  <a:srgbClr val="C00000"/>
                </a:solidFill>
              </a:rPr>
              <a:t>La composition des deux groupes hétérogènes peut être intentionnelle, réfléchie</a:t>
            </a:r>
            <a:r>
              <a:rPr lang="fr-FR" sz="2400" dirty="0"/>
              <a:t>. </a:t>
            </a:r>
          </a:p>
          <a:p>
            <a:pPr marL="0" indent="0" algn="just">
              <a:buNone/>
            </a:pPr>
            <a:endParaRPr lang="fr-FR" sz="2400" dirty="0"/>
          </a:p>
          <a:p>
            <a:pPr algn="just"/>
            <a:r>
              <a:rPr lang="fr-FR" sz="2400" dirty="0"/>
              <a:t>Temps de travail commun préparatoire: moyen</a:t>
            </a:r>
          </a:p>
          <a:p>
            <a:endParaRPr lang="fr-FR" dirty="0"/>
          </a:p>
          <a:p>
            <a:pPr marL="0" indent="0">
              <a:buNone/>
            </a:pPr>
            <a:endParaRPr lang="fr-FR" dirty="0"/>
          </a:p>
        </p:txBody>
      </p:sp>
    </p:spTree>
    <p:extLst>
      <p:ext uri="{BB962C8B-B14F-4D97-AF65-F5344CB8AC3E}">
        <p14:creationId xmlns:p14="http://schemas.microsoft.com/office/powerpoint/2010/main" val="12492163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822676-8E1E-4D94-97EE-AEB49EEC7063}"/>
              </a:ext>
            </a:extLst>
          </p:cNvPr>
          <p:cNvSpPr>
            <a:spLocks noGrp="1"/>
          </p:cNvSpPr>
          <p:nvPr>
            <p:ph type="title"/>
          </p:nvPr>
        </p:nvSpPr>
        <p:spPr/>
        <p:txBody>
          <a:bodyPr/>
          <a:lstStyle/>
          <a:p>
            <a:endParaRPr lang="fr-FR"/>
          </a:p>
        </p:txBody>
      </p:sp>
      <p:pic>
        <p:nvPicPr>
          <p:cNvPr id="5122" name="Picture 2" descr="RÃ©sultat de recherche d'images pour &quot;CO INTERVENTION ENSEIGNEMENT PARALLELE&quot;"/>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44984" y="1081141"/>
            <a:ext cx="5133702" cy="5611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03473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41F1C0-197A-469D-B393-F2BD42B77F65}"/>
              </a:ext>
            </a:extLst>
          </p:cNvPr>
          <p:cNvSpPr>
            <a:spLocks noGrp="1"/>
          </p:cNvSpPr>
          <p:nvPr>
            <p:ph type="title"/>
          </p:nvPr>
        </p:nvSpPr>
        <p:spPr>
          <a:xfrm>
            <a:off x="1722783" y="279554"/>
            <a:ext cx="9026455" cy="555333"/>
          </a:xfrm>
        </p:spPr>
        <p:txBody>
          <a:bodyPr>
            <a:normAutofit fontScale="90000"/>
          </a:bodyPr>
          <a:lstStyle/>
          <a:p>
            <a:r>
              <a:rPr lang="fr-FR" b="1" dirty="0">
                <a:solidFill>
                  <a:srgbClr val="C00000"/>
                </a:solidFill>
              </a:rPr>
              <a:t>4) L’enseignement en ateliers.</a:t>
            </a:r>
            <a:endParaRPr lang="fr-FR" dirty="0"/>
          </a:p>
        </p:txBody>
      </p:sp>
      <p:sp>
        <p:nvSpPr>
          <p:cNvPr id="3" name="Espace réservé du contenu 2">
            <a:extLst>
              <a:ext uri="{FF2B5EF4-FFF2-40B4-BE49-F238E27FC236}">
                <a16:creationId xmlns:a16="http://schemas.microsoft.com/office/drawing/2014/main" id="{565B78C4-1B80-4EB3-876C-DE0CDCE14892}"/>
              </a:ext>
            </a:extLst>
          </p:cNvPr>
          <p:cNvSpPr>
            <a:spLocks noGrp="1"/>
          </p:cNvSpPr>
          <p:nvPr>
            <p:ph idx="1"/>
          </p:nvPr>
        </p:nvSpPr>
        <p:spPr>
          <a:xfrm>
            <a:off x="768625" y="1179443"/>
            <a:ext cx="10853531" cy="5678557"/>
          </a:xfrm>
        </p:spPr>
        <p:txBody>
          <a:bodyPr/>
          <a:lstStyle/>
          <a:p>
            <a:pPr algn="just"/>
            <a:endParaRPr lang="fr-FR" sz="2800" dirty="0"/>
          </a:p>
          <a:p>
            <a:pPr algn="just"/>
            <a:r>
              <a:rPr lang="fr-FR" sz="2800" dirty="0"/>
              <a:t>Dans cette approche de </a:t>
            </a:r>
            <a:r>
              <a:rPr lang="fr-FR" sz="2800" dirty="0" err="1"/>
              <a:t>co</a:t>
            </a:r>
            <a:r>
              <a:rPr lang="fr-FR" sz="2800" dirty="0"/>
              <a:t>-enseignement, </a:t>
            </a:r>
            <a:r>
              <a:rPr lang="fr-FR" sz="2800" b="1" dirty="0">
                <a:solidFill>
                  <a:srgbClr val="C00000"/>
                </a:solidFill>
              </a:rPr>
              <a:t>les enseignants se divisent le contenu.</a:t>
            </a:r>
          </a:p>
          <a:p>
            <a:pPr algn="just"/>
            <a:r>
              <a:rPr lang="fr-FR" sz="2800" b="1" dirty="0">
                <a:solidFill>
                  <a:srgbClr val="C00000"/>
                </a:solidFill>
              </a:rPr>
              <a:t>Chaque professeur enseigne le contenu à un groupe et reproduit son intervention ensuite auprès de l’autre groupe</a:t>
            </a:r>
            <a:r>
              <a:rPr lang="fr-FR" sz="2800" dirty="0"/>
              <a:t>. </a:t>
            </a:r>
          </a:p>
          <a:p>
            <a:pPr algn="just"/>
            <a:r>
              <a:rPr lang="fr-FR" sz="2800" dirty="0">
                <a:solidFill>
                  <a:srgbClr val="C00000"/>
                </a:solidFill>
              </a:rPr>
              <a:t>Un troisième atelier peut donner aux élèves la possibilité de travailler en autonomie</a:t>
            </a:r>
            <a:r>
              <a:rPr lang="fr-FR" sz="2800" dirty="0"/>
              <a:t>. </a:t>
            </a:r>
          </a:p>
          <a:p>
            <a:pPr algn="just"/>
            <a:r>
              <a:rPr lang="fr-FR" sz="2800" dirty="0"/>
              <a:t>Cette organisation est intéressante par exemple quand il y a un matériel spécifique. </a:t>
            </a:r>
          </a:p>
          <a:p>
            <a:pPr algn="just"/>
            <a:r>
              <a:rPr lang="fr-FR" sz="2800" dirty="0"/>
              <a:t>Temps de travail commun préparatoire : moyen. </a:t>
            </a:r>
          </a:p>
          <a:p>
            <a:pPr marL="0" indent="0">
              <a:buNone/>
            </a:pPr>
            <a:endParaRPr lang="fr-FR" dirty="0"/>
          </a:p>
        </p:txBody>
      </p:sp>
    </p:spTree>
    <p:extLst>
      <p:ext uri="{BB962C8B-B14F-4D97-AF65-F5344CB8AC3E}">
        <p14:creationId xmlns:p14="http://schemas.microsoft.com/office/powerpoint/2010/main" val="3052545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DB14B7-4C54-4B9D-84CD-66EE50ED3751}"/>
              </a:ext>
            </a:extLst>
          </p:cNvPr>
          <p:cNvSpPr>
            <a:spLocks noGrp="1"/>
          </p:cNvSpPr>
          <p:nvPr>
            <p:ph type="title"/>
          </p:nvPr>
        </p:nvSpPr>
        <p:spPr/>
        <p:txBody>
          <a:bodyPr/>
          <a:lstStyle/>
          <a:p>
            <a:endParaRPr lang="fr-FR"/>
          </a:p>
        </p:txBody>
      </p:sp>
      <p:pic>
        <p:nvPicPr>
          <p:cNvPr id="4098" name="Picture 2" descr="RÃ©sultat de recherche d'images pour &quot;CO INTERVENTION L UN ENSEIGNE L AUTRE AIDE&quot;"/>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29908" y="1055549"/>
            <a:ext cx="5074012" cy="51231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0955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D5040C-C06A-4E91-A549-64BB50B0ECA9}"/>
              </a:ext>
            </a:extLst>
          </p:cNvPr>
          <p:cNvSpPr>
            <a:spLocks noGrp="1"/>
          </p:cNvSpPr>
          <p:nvPr>
            <p:ph type="title"/>
          </p:nvPr>
        </p:nvSpPr>
        <p:spPr>
          <a:xfrm>
            <a:off x="1789043" y="225288"/>
            <a:ext cx="9715570" cy="901148"/>
          </a:xfrm>
        </p:spPr>
        <p:txBody>
          <a:bodyPr/>
          <a:lstStyle/>
          <a:p>
            <a:r>
              <a:rPr lang="fr-FR" b="1" dirty="0">
                <a:solidFill>
                  <a:srgbClr val="C00000"/>
                </a:solidFill>
              </a:rPr>
              <a:t>5) Enseignement avec groupe différencié. </a:t>
            </a:r>
            <a:endParaRPr lang="fr-FR" dirty="0"/>
          </a:p>
        </p:txBody>
      </p:sp>
      <p:sp>
        <p:nvSpPr>
          <p:cNvPr id="3" name="Espace réservé du contenu 2">
            <a:extLst>
              <a:ext uri="{FF2B5EF4-FFF2-40B4-BE49-F238E27FC236}">
                <a16:creationId xmlns:a16="http://schemas.microsoft.com/office/drawing/2014/main" id="{0DB06715-2683-4851-83A4-6354943D7512}"/>
              </a:ext>
            </a:extLst>
          </p:cNvPr>
          <p:cNvSpPr>
            <a:spLocks noGrp="1"/>
          </p:cNvSpPr>
          <p:nvPr>
            <p:ph idx="1"/>
          </p:nvPr>
        </p:nvSpPr>
        <p:spPr>
          <a:xfrm>
            <a:off x="980661" y="861391"/>
            <a:ext cx="10523951" cy="5771321"/>
          </a:xfrm>
        </p:spPr>
        <p:txBody>
          <a:bodyPr>
            <a:normAutofit lnSpcReduction="10000"/>
          </a:bodyPr>
          <a:lstStyle/>
          <a:p>
            <a:endParaRPr lang="fr-FR" dirty="0"/>
          </a:p>
          <a:p>
            <a:r>
              <a:rPr lang="fr-FR" sz="2400" dirty="0"/>
              <a:t>Dans toute classe, il y a des moments pendant lesquelles les élèves ont besoin d’une attention particulière. </a:t>
            </a:r>
          </a:p>
          <a:p>
            <a:r>
              <a:rPr lang="fr-FR" sz="2400" dirty="0"/>
              <a:t>Dans cette formule, </a:t>
            </a:r>
            <a:r>
              <a:rPr lang="fr-FR" sz="2400" b="1" dirty="0">
                <a:solidFill>
                  <a:srgbClr val="C00000"/>
                </a:solidFill>
              </a:rPr>
              <a:t>un enseignant prend la responsabilité de l’ensemble du groupe</a:t>
            </a:r>
            <a:r>
              <a:rPr lang="fr-FR" sz="2400" dirty="0"/>
              <a:t>, </a:t>
            </a:r>
            <a:r>
              <a:rPr lang="fr-FR" sz="2400" b="1" dirty="0">
                <a:solidFill>
                  <a:srgbClr val="C00000"/>
                </a:solidFill>
              </a:rPr>
              <a:t>tandis que l’autre œuvre avec un petit groupe. </a:t>
            </a:r>
          </a:p>
          <a:p>
            <a:r>
              <a:rPr lang="fr-FR" sz="2400" dirty="0">
                <a:solidFill>
                  <a:srgbClr val="C00000"/>
                </a:solidFill>
              </a:rPr>
              <a:t>Cette organisation peut être choisie à des moments différents – au début ou à la fin d’une séance </a:t>
            </a:r>
            <a:r>
              <a:rPr lang="fr-FR" sz="2400" dirty="0"/>
              <a:t>: elle peut être brève. </a:t>
            </a:r>
          </a:p>
          <a:p>
            <a:r>
              <a:rPr lang="fr-FR" sz="2400" dirty="0"/>
              <a:t>Elle peut concerner </a:t>
            </a:r>
            <a:r>
              <a:rPr lang="fr-FR" sz="2400" dirty="0">
                <a:solidFill>
                  <a:srgbClr val="C00000"/>
                </a:solidFill>
              </a:rPr>
              <a:t>des élèves ayant des difficultés ou </a:t>
            </a:r>
            <a:r>
              <a:rPr lang="fr-FR" sz="2400" dirty="0"/>
              <a:t>tout au contraire </a:t>
            </a:r>
            <a:r>
              <a:rPr lang="fr-FR" sz="2400" dirty="0">
                <a:solidFill>
                  <a:srgbClr val="C00000"/>
                </a:solidFill>
              </a:rPr>
              <a:t>des élèves à l’aise </a:t>
            </a:r>
            <a:r>
              <a:rPr lang="fr-FR" sz="2400" dirty="0"/>
              <a:t>qui vont être stimulés de manière approfondie. </a:t>
            </a:r>
          </a:p>
          <a:p>
            <a:r>
              <a:rPr lang="fr-FR" sz="2400" dirty="0">
                <a:solidFill>
                  <a:srgbClr val="C00000"/>
                </a:solidFill>
              </a:rPr>
              <a:t>La différenciation peut concerner un domaine sur lequel travaille le grand groupe ou bien un autre domaine</a:t>
            </a:r>
            <a:r>
              <a:rPr lang="fr-FR" sz="2400" dirty="0"/>
              <a:t>. </a:t>
            </a:r>
          </a:p>
          <a:p>
            <a:r>
              <a:rPr lang="fr-FR" sz="2400" dirty="0"/>
              <a:t>Temps de travail commun préparatoire : important. </a:t>
            </a:r>
          </a:p>
          <a:p>
            <a:endParaRPr lang="fr-FR" dirty="0"/>
          </a:p>
        </p:txBody>
      </p:sp>
    </p:spTree>
    <p:extLst>
      <p:ext uri="{BB962C8B-B14F-4D97-AF65-F5344CB8AC3E}">
        <p14:creationId xmlns:p14="http://schemas.microsoft.com/office/powerpoint/2010/main" val="4285706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91A26B-BDCC-4CE7-8409-A742DBFDE0F3}"/>
              </a:ext>
            </a:extLst>
          </p:cNvPr>
          <p:cNvSpPr>
            <a:spLocks noGrp="1"/>
          </p:cNvSpPr>
          <p:nvPr>
            <p:ph type="title"/>
          </p:nvPr>
        </p:nvSpPr>
        <p:spPr>
          <a:xfrm>
            <a:off x="1789043" y="384313"/>
            <a:ext cx="9715569" cy="1520687"/>
          </a:xfrm>
        </p:spPr>
        <p:txBody>
          <a:bodyPr>
            <a:normAutofit/>
          </a:bodyPr>
          <a:lstStyle/>
          <a:p>
            <a:r>
              <a:rPr lang="fr-FR" sz="4000" b="1" dirty="0">
                <a:solidFill>
                  <a:srgbClr val="C00000"/>
                </a:solidFill>
              </a:rPr>
              <a:t>QUI ?...</a:t>
            </a:r>
          </a:p>
        </p:txBody>
      </p:sp>
      <p:sp>
        <p:nvSpPr>
          <p:cNvPr id="3" name="Espace réservé du contenu 2">
            <a:extLst>
              <a:ext uri="{FF2B5EF4-FFF2-40B4-BE49-F238E27FC236}">
                <a16:creationId xmlns:a16="http://schemas.microsoft.com/office/drawing/2014/main" id="{F28F611B-D087-4BC9-8022-093BF13DCB67}"/>
              </a:ext>
            </a:extLst>
          </p:cNvPr>
          <p:cNvSpPr>
            <a:spLocks noGrp="1"/>
          </p:cNvSpPr>
          <p:nvPr>
            <p:ph idx="1"/>
          </p:nvPr>
        </p:nvSpPr>
        <p:spPr>
          <a:xfrm>
            <a:off x="874643" y="1086678"/>
            <a:ext cx="10629969" cy="4824544"/>
          </a:xfrm>
        </p:spPr>
        <p:txBody>
          <a:bodyPr/>
          <a:lstStyle/>
          <a:p>
            <a:endParaRPr lang="fr-FR" sz="4400" b="1" dirty="0"/>
          </a:p>
          <a:p>
            <a:r>
              <a:rPr lang="fr-FR" sz="4400" dirty="0"/>
              <a:t>La </a:t>
            </a:r>
            <a:r>
              <a:rPr lang="fr-FR" sz="4400" dirty="0" err="1"/>
              <a:t>co</a:t>
            </a:r>
            <a:r>
              <a:rPr lang="fr-FR" sz="4400" dirty="0"/>
              <a:t>-intervention peut concerner l’intervention </a:t>
            </a:r>
            <a:r>
              <a:rPr lang="fr-FR" sz="4400" b="1" u="sng" dirty="0">
                <a:solidFill>
                  <a:srgbClr val="C00000"/>
                </a:solidFill>
              </a:rPr>
              <a:t>de deux enseignants</a:t>
            </a:r>
            <a:r>
              <a:rPr lang="fr-FR" sz="4400" b="1" dirty="0"/>
              <a:t>, </a:t>
            </a:r>
            <a:r>
              <a:rPr lang="fr-FR" sz="4400" b="1" u="sng" dirty="0">
                <a:solidFill>
                  <a:srgbClr val="C00000"/>
                </a:solidFill>
              </a:rPr>
              <a:t>mais aussi d’un enseignant et d’un adulte qui n’est pas enseignant</a:t>
            </a:r>
            <a:r>
              <a:rPr lang="fr-FR" sz="4400" b="1" dirty="0"/>
              <a:t>. </a:t>
            </a:r>
          </a:p>
          <a:p>
            <a:endParaRPr lang="fr-FR" dirty="0"/>
          </a:p>
        </p:txBody>
      </p:sp>
      <mc:AlternateContent xmlns:mc="http://schemas.openxmlformats.org/markup-compatibility/2006">
        <mc:Choice xmlns:pslz="http://schemas.microsoft.com/office/powerpoint/2016/slidezoom" xmlns="" Requires="pslz">
          <p:graphicFrame>
            <p:nvGraphicFramePr>
              <p:cNvPr id="5" name="Zoom de diapositive 4">
                <a:extLst>
                  <a:ext uri="{FF2B5EF4-FFF2-40B4-BE49-F238E27FC236}">
                    <a16:creationId xmlns:a16="http://schemas.microsoft.com/office/drawing/2014/main" id="{F418F1C3-FF33-4621-A89E-FB03D0158020}"/>
                  </a:ext>
                </a:extLst>
              </p:cNvPr>
              <p:cNvGraphicFramePr>
                <a:graphicFrameLocks noChangeAspect="1"/>
              </p:cNvGraphicFramePr>
              <p:nvPr>
                <p:extLst>
                  <p:ext uri="{D42A27DB-BD31-4B8C-83A1-F6EECF244321}">
                    <p14:modId xmlns:p14="http://schemas.microsoft.com/office/powerpoint/2010/main" val="2940407244"/>
                  </p:ext>
                </p:extLst>
              </p:nvPr>
            </p:nvGraphicFramePr>
            <p:xfrm>
              <a:off x="-1497496" y="2293723"/>
              <a:ext cx="3048000" cy="1714500"/>
            </p:xfrm>
            <a:graphic>
              <a:graphicData uri="http://schemas.microsoft.com/office/powerpoint/2016/slidezoom">
                <pslz:sldZm>
                  <pslz:sldZmObj sldId="260" cId="660214025">
                    <pslz:zmPr id="{5C6FFAC2-49A0-4A8E-B75D-85677122F249}" returnToParent="0" transitionDur="1000">
                      <p166:blipFill xmlns:p166="http://schemas.microsoft.com/office/powerpoint/2016/6/main">
                        <a:blip r:embed="rId2"/>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p:pic>
            <p:nvPicPr>
              <p:cNvPr id="5" name="Zoom de diapositive 4">
                <a:hlinkClick r:id="rId3" action="ppaction://hlinksldjump"/>
                <a:extLst>
                  <a:ext uri="{FF2B5EF4-FFF2-40B4-BE49-F238E27FC236}">
                    <a16:creationId xmlns:a16="http://schemas.microsoft.com/office/drawing/2014/main" id="{F418F1C3-FF33-4621-A89E-FB03D0158020}"/>
                  </a:ext>
                </a:extLst>
              </p:cNvPr>
              <p:cNvPicPr>
                <a:picLocks noGrp="1" noRot="1" noChangeAspect="1" noMove="1" noResize="1" noEditPoints="1" noAdjustHandles="1" noChangeArrowheads="1" noChangeShapeType="1"/>
              </p:cNvPicPr>
              <p:nvPr/>
            </p:nvPicPr>
            <p:blipFill>
              <a:blip r:embed="rId4"/>
              <a:stretch>
                <a:fillRect/>
              </a:stretch>
            </p:blipFill>
            <p:spPr>
              <a:xfrm>
                <a:off x="-1497496" y="2293723"/>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28047518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483ECC-2D51-48D0-9161-7B48C766019C}"/>
              </a:ext>
            </a:extLst>
          </p:cNvPr>
          <p:cNvSpPr>
            <a:spLocks noGrp="1"/>
          </p:cNvSpPr>
          <p:nvPr>
            <p:ph type="title"/>
          </p:nvPr>
        </p:nvSpPr>
        <p:spPr/>
        <p:txBody>
          <a:bodyPr/>
          <a:lstStyle/>
          <a:p>
            <a:endParaRPr lang="fr-FR"/>
          </a:p>
        </p:txBody>
      </p:sp>
      <p:pic>
        <p:nvPicPr>
          <p:cNvPr id="3074" name="Picture 2" descr="RÃ©sultat de recherche d'images pour &quot;CO INTERVENTION L UN ENSEIGNE L AUTRE AIDE&quot;"/>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79669" y="1337516"/>
            <a:ext cx="4349931" cy="4982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60924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F3519D-8933-4D38-BF01-83CFBA45B03A}"/>
              </a:ext>
            </a:extLst>
          </p:cNvPr>
          <p:cNvSpPr>
            <a:spLocks noGrp="1"/>
          </p:cNvSpPr>
          <p:nvPr>
            <p:ph type="title"/>
          </p:nvPr>
        </p:nvSpPr>
        <p:spPr>
          <a:xfrm>
            <a:off x="1638300" y="345815"/>
            <a:ext cx="8915400" cy="740864"/>
          </a:xfrm>
        </p:spPr>
        <p:txBody>
          <a:bodyPr/>
          <a:lstStyle/>
          <a:p>
            <a:r>
              <a:rPr lang="fr-FR" b="1" dirty="0">
                <a:solidFill>
                  <a:srgbClr val="C00000"/>
                </a:solidFill>
              </a:rPr>
              <a:t>6) En tandem</a:t>
            </a:r>
            <a:endParaRPr lang="fr-FR" dirty="0"/>
          </a:p>
        </p:txBody>
      </p:sp>
      <p:sp>
        <p:nvSpPr>
          <p:cNvPr id="3" name="Espace réservé du contenu 2">
            <a:extLst>
              <a:ext uri="{FF2B5EF4-FFF2-40B4-BE49-F238E27FC236}">
                <a16:creationId xmlns:a16="http://schemas.microsoft.com/office/drawing/2014/main" id="{F465FE9A-9698-4B86-B774-8B8EB799B0E6}"/>
              </a:ext>
            </a:extLst>
          </p:cNvPr>
          <p:cNvSpPr>
            <a:spLocks noGrp="1"/>
          </p:cNvSpPr>
          <p:nvPr>
            <p:ph idx="1"/>
          </p:nvPr>
        </p:nvSpPr>
        <p:spPr>
          <a:xfrm>
            <a:off x="887897" y="1245703"/>
            <a:ext cx="10616716" cy="5266481"/>
          </a:xfrm>
        </p:spPr>
        <p:txBody>
          <a:bodyPr/>
          <a:lstStyle/>
          <a:p>
            <a:endParaRPr lang="fr-FR" dirty="0"/>
          </a:p>
          <a:p>
            <a:r>
              <a:rPr lang="fr-FR" sz="2800" dirty="0"/>
              <a:t>Dans l’enseignement en tandem, </a:t>
            </a:r>
            <a:r>
              <a:rPr lang="fr-FR" sz="2800" b="1" dirty="0">
                <a:solidFill>
                  <a:srgbClr val="C00000"/>
                </a:solidFill>
              </a:rPr>
              <a:t>les enseignants sont acteurs avec toute la classe en même temps</a:t>
            </a:r>
            <a:r>
              <a:rPr lang="fr-FR" sz="2800" dirty="0"/>
              <a:t>. </a:t>
            </a:r>
          </a:p>
          <a:p>
            <a:pPr marL="0" indent="0">
              <a:buNone/>
            </a:pPr>
            <a:endParaRPr lang="fr-FR" sz="2800" dirty="0"/>
          </a:p>
          <a:p>
            <a:r>
              <a:rPr lang="fr-FR" sz="2800" dirty="0"/>
              <a:t>Cette organisation peut-être </a:t>
            </a:r>
            <a:r>
              <a:rPr lang="fr-FR" sz="2800" dirty="0">
                <a:solidFill>
                  <a:srgbClr val="C00000"/>
                </a:solidFill>
              </a:rPr>
              <a:t>très utile lorsque l’un parle, mène un dialogue avec le groupe classe, tandis que l’autre agit, manipule, écrit. </a:t>
            </a:r>
          </a:p>
          <a:p>
            <a:pPr marL="0" indent="0">
              <a:buNone/>
            </a:pPr>
            <a:endParaRPr lang="fr-FR" sz="2800" dirty="0"/>
          </a:p>
          <a:p>
            <a:r>
              <a:rPr lang="fr-FR" sz="2800" dirty="0"/>
              <a:t>Temps de travail commun préparatoire: important. </a:t>
            </a:r>
          </a:p>
        </p:txBody>
      </p:sp>
    </p:spTree>
    <p:extLst>
      <p:ext uri="{BB962C8B-B14F-4D97-AF65-F5344CB8AC3E}">
        <p14:creationId xmlns:p14="http://schemas.microsoft.com/office/powerpoint/2010/main" val="704580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9220" name="Picture 4" descr="RÃ©sultat de recherche d'images pour &quot;CO INTERVENTION ENSEIGNEMENT TANDEM&quot;"/>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07177" y="1039867"/>
            <a:ext cx="8360229" cy="53982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40468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D86FD4-C50B-49A1-B7ED-DE313C06B6E2}"/>
              </a:ext>
            </a:extLst>
          </p:cNvPr>
          <p:cNvSpPr>
            <a:spLocks noGrp="1"/>
          </p:cNvSpPr>
          <p:nvPr>
            <p:ph type="title"/>
          </p:nvPr>
        </p:nvSpPr>
        <p:spPr>
          <a:xfrm>
            <a:off x="1797794" y="186788"/>
            <a:ext cx="9706818" cy="1280890"/>
          </a:xfrm>
        </p:spPr>
        <p:txBody>
          <a:bodyPr>
            <a:normAutofit fontScale="90000"/>
          </a:bodyPr>
          <a:lstStyle/>
          <a:p>
            <a:r>
              <a:rPr lang="fr-FR" b="1" dirty="0">
                <a:solidFill>
                  <a:srgbClr val="C00000"/>
                </a:solidFill>
              </a:rPr>
              <a:t>Du côté élèves : </a:t>
            </a:r>
            <a:br>
              <a:rPr lang="fr-FR" b="1" dirty="0">
                <a:solidFill>
                  <a:srgbClr val="C00000"/>
                </a:solidFill>
              </a:rPr>
            </a:br>
            <a:r>
              <a:rPr lang="fr-FR" b="1" dirty="0">
                <a:solidFill>
                  <a:srgbClr val="C00000"/>
                </a:solidFill>
              </a:rPr>
              <a:t>5 types de regroupements des élèves en classe. </a:t>
            </a:r>
            <a:endParaRPr lang="fr-FR" dirty="0"/>
          </a:p>
        </p:txBody>
      </p:sp>
      <p:sp>
        <p:nvSpPr>
          <p:cNvPr id="3" name="Espace réservé du contenu 2">
            <a:extLst>
              <a:ext uri="{FF2B5EF4-FFF2-40B4-BE49-F238E27FC236}">
                <a16:creationId xmlns:a16="http://schemas.microsoft.com/office/drawing/2014/main" id="{1D733402-741A-4D44-BCA4-AD89FF52A4AE}"/>
              </a:ext>
            </a:extLst>
          </p:cNvPr>
          <p:cNvSpPr>
            <a:spLocks noGrp="1"/>
          </p:cNvSpPr>
          <p:nvPr>
            <p:ph idx="1"/>
          </p:nvPr>
        </p:nvSpPr>
        <p:spPr>
          <a:xfrm>
            <a:off x="687389" y="1467678"/>
            <a:ext cx="10817224" cy="5203534"/>
          </a:xfrm>
        </p:spPr>
        <p:txBody>
          <a:bodyPr/>
          <a:lstStyle/>
          <a:p>
            <a:endParaRPr lang="fr-FR" sz="4000" dirty="0"/>
          </a:p>
          <a:p>
            <a:pPr algn="just"/>
            <a:r>
              <a:rPr lang="fr-FR" sz="4800" dirty="0"/>
              <a:t>Les types de groupe peuvent concerner la </a:t>
            </a:r>
            <a:r>
              <a:rPr lang="fr-FR" sz="4800" dirty="0" err="1"/>
              <a:t>co</a:t>
            </a:r>
            <a:r>
              <a:rPr lang="fr-FR" sz="4800" dirty="0"/>
              <a:t>-intervention comme l’enseignement « en solo » dans la classe ou hors de la classe. </a:t>
            </a:r>
          </a:p>
          <a:p>
            <a:pPr marL="0" indent="0">
              <a:buNone/>
            </a:pPr>
            <a:endParaRPr lang="fr-FR" dirty="0"/>
          </a:p>
        </p:txBody>
      </p:sp>
    </p:spTree>
    <p:extLst>
      <p:ext uri="{BB962C8B-B14F-4D97-AF65-F5344CB8AC3E}">
        <p14:creationId xmlns:p14="http://schemas.microsoft.com/office/powerpoint/2010/main" val="34899840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4940CC-F955-4CEF-9CD5-DD1BB51542CB}"/>
              </a:ext>
            </a:extLst>
          </p:cNvPr>
          <p:cNvSpPr>
            <a:spLocks noGrp="1"/>
          </p:cNvSpPr>
          <p:nvPr>
            <p:ph type="title"/>
          </p:nvPr>
        </p:nvSpPr>
        <p:spPr>
          <a:xfrm>
            <a:off x="1789043" y="306333"/>
            <a:ext cx="8762800" cy="820102"/>
          </a:xfrm>
        </p:spPr>
        <p:txBody>
          <a:bodyPr>
            <a:normAutofit/>
          </a:bodyPr>
          <a:lstStyle/>
          <a:p>
            <a:r>
              <a:rPr lang="fr-FR" sz="4400" b="1" dirty="0">
                <a:solidFill>
                  <a:srgbClr val="C00000"/>
                </a:solidFill>
              </a:rPr>
              <a:t>Le grand groupe </a:t>
            </a:r>
          </a:p>
        </p:txBody>
      </p:sp>
      <p:graphicFrame>
        <p:nvGraphicFramePr>
          <p:cNvPr id="4" name="Espace réservé du contenu 3">
            <a:extLst>
              <a:ext uri="{FF2B5EF4-FFF2-40B4-BE49-F238E27FC236}">
                <a16:creationId xmlns:a16="http://schemas.microsoft.com/office/drawing/2014/main" id="{5389B142-0594-450C-8DAC-3D859DEF0596}"/>
              </a:ext>
            </a:extLst>
          </p:cNvPr>
          <p:cNvGraphicFramePr>
            <a:graphicFrameLocks noGrp="1"/>
          </p:cNvGraphicFramePr>
          <p:nvPr>
            <p:ph idx="1"/>
            <p:extLst>
              <p:ext uri="{D42A27DB-BD31-4B8C-83A1-F6EECF244321}">
                <p14:modId xmlns:p14="http://schemas.microsoft.com/office/powerpoint/2010/main" val="3283949580"/>
              </p:ext>
            </p:extLst>
          </p:nvPr>
        </p:nvGraphicFramePr>
        <p:xfrm>
          <a:off x="927651" y="1643063"/>
          <a:ext cx="10866783" cy="4908604"/>
        </p:xfrm>
        <a:graphic>
          <a:graphicData uri="http://schemas.openxmlformats.org/drawingml/2006/table">
            <a:tbl>
              <a:tblPr firstRow="1" bandRow="1">
                <a:tableStyleId>{5C22544A-7EE6-4342-B048-85BDC9FD1C3A}</a:tableStyleId>
              </a:tblPr>
              <a:tblGrid>
                <a:gridCol w="3622261">
                  <a:extLst>
                    <a:ext uri="{9D8B030D-6E8A-4147-A177-3AD203B41FA5}">
                      <a16:colId xmlns:a16="http://schemas.microsoft.com/office/drawing/2014/main" val="2117204715"/>
                    </a:ext>
                  </a:extLst>
                </a:gridCol>
                <a:gridCol w="3622261">
                  <a:extLst>
                    <a:ext uri="{9D8B030D-6E8A-4147-A177-3AD203B41FA5}">
                      <a16:colId xmlns:a16="http://schemas.microsoft.com/office/drawing/2014/main" val="7985655"/>
                    </a:ext>
                  </a:extLst>
                </a:gridCol>
                <a:gridCol w="3622261">
                  <a:extLst>
                    <a:ext uri="{9D8B030D-6E8A-4147-A177-3AD203B41FA5}">
                      <a16:colId xmlns:a16="http://schemas.microsoft.com/office/drawing/2014/main" val="3492768489"/>
                    </a:ext>
                  </a:extLst>
                </a:gridCol>
              </a:tblGrid>
              <a:tr h="484882">
                <a:tc>
                  <a:txBody>
                    <a:bodyPr/>
                    <a:lstStyle/>
                    <a:p>
                      <a:pPr algn="ctr"/>
                      <a:r>
                        <a:rPr lang="fr-FR" dirty="0">
                          <a:solidFill>
                            <a:schemeClr val="tx1"/>
                          </a:solidFill>
                        </a:rPr>
                        <a:t>Avantages </a:t>
                      </a:r>
                    </a:p>
                  </a:txBody>
                  <a:tcPr/>
                </a:tc>
                <a:tc>
                  <a:txBody>
                    <a:bodyPr/>
                    <a:lstStyle/>
                    <a:p>
                      <a:pPr algn="ctr"/>
                      <a:r>
                        <a:rPr lang="fr-FR" dirty="0">
                          <a:solidFill>
                            <a:schemeClr val="tx1"/>
                          </a:solidFill>
                        </a:rPr>
                        <a:t>Inconvénients </a:t>
                      </a:r>
                    </a:p>
                  </a:txBody>
                  <a:tcPr/>
                </a:tc>
                <a:tc>
                  <a:txBody>
                    <a:bodyPr/>
                    <a:lstStyle/>
                    <a:p>
                      <a:pPr algn="ctr"/>
                      <a:r>
                        <a:rPr lang="fr-FR" dirty="0">
                          <a:solidFill>
                            <a:schemeClr val="tx1"/>
                          </a:solidFill>
                        </a:rPr>
                        <a:t>Exemples d’activités</a:t>
                      </a:r>
                    </a:p>
                  </a:txBody>
                  <a:tcPr/>
                </a:tc>
                <a:extLst>
                  <a:ext uri="{0D108BD9-81ED-4DB2-BD59-A6C34878D82A}">
                    <a16:rowId xmlns:a16="http://schemas.microsoft.com/office/drawing/2014/main" val="147254826"/>
                  </a:ext>
                </a:extLst>
              </a:tr>
              <a:tr h="4423722">
                <a:tc>
                  <a:txBody>
                    <a:bodyPr/>
                    <a:lstStyle/>
                    <a:p>
                      <a:r>
                        <a:rPr lang="fr-FR" dirty="0"/>
                        <a:t>- Constitue une formule efficace et économique qui permet de s’adresser à tous les élèves </a:t>
                      </a:r>
                    </a:p>
                    <a:p>
                      <a:pPr marL="285750" indent="-285750">
                        <a:buFontTx/>
                        <a:buChar char="-"/>
                      </a:pPr>
                      <a:r>
                        <a:rPr lang="fr-FR" dirty="0"/>
                        <a:t>Simplifier la préparation</a:t>
                      </a:r>
                    </a:p>
                    <a:p>
                      <a:pPr marL="285750" indent="-285750">
                        <a:buFontTx/>
                        <a:buChar char="-"/>
                      </a:pPr>
                      <a:r>
                        <a:rPr lang="fr-FR" dirty="0"/>
                        <a:t>Faciliter le mise en œuvre.</a:t>
                      </a:r>
                    </a:p>
                    <a:p>
                      <a:pPr marL="285750" indent="-285750">
                        <a:buFontTx/>
                        <a:buChar char="-"/>
                      </a:pPr>
                      <a:r>
                        <a:rPr lang="fr-FR" dirty="0"/>
                        <a:t>Constitue l’occasion d’une activité entre tous les élèves. </a:t>
                      </a:r>
                    </a:p>
                    <a:p>
                      <a:pPr marL="285750" indent="-285750">
                        <a:buFontTx/>
                        <a:buChar char="-"/>
                      </a:pPr>
                      <a:r>
                        <a:rPr lang="fr-FR" dirty="0"/>
                        <a:t>Développer l’esprit de classe et le sentiment d’appartenance</a:t>
                      </a:r>
                    </a:p>
                  </a:txBody>
                  <a:tcPr/>
                </a:tc>
                <a:tc>
                  <a:txBody>
                    <a:bodyPr/>
                    <a:lstStyle/>
                    <a:p>
                      <a:pPr marL="285750" indent="-285750">
                        <a:buFontTx/>
                        <a:buChar char="-"/>
                      </a:pPr>
                      <a:r>
                        <a:rPr lang="fr-FR" dirty="0"/>
                        <a:t>Certains élèves ne suivent pas. </a:t>
                      </a:r>
                    </a:p>
                    <a:p>
                      <a:pPr marL="285750" indent="-285750">
                        <a:buFontTx/>
                        <a:buChar char="-"/>
                      </a:pPr>
                      <a:r>
                        <a:rPr lang="fr-FR" dirty="0"/>
                        <a:t>Comporte peu d’interactions dans le groupe.</a:t>
                      </a:r>
                    </a:p>
                    <a:p>
                      <a:pPr marL="285750" indent="-285750">
                        <a:buFontTx/>
                        <a:buChar char="-"/>
                      </a:pPr>
                      <a:r>
                        <a:rPr lang="fr-FR" dirty="0"/>
                        <a:t>Procure peu de retour de l’enseignant à chacun. </a:t>
                      </a:r>
                    </a:p>
                    <a:p>
                      <a:pPr marL="285750" indent="-285750">
                        <a:buFontTx/>
                        <a:buChar char="-"/>
                      </a:pPr>
                      <a:r>
                        <a:rPr lang="fr-FR" dirty="0"/>
                        <a:t>Rend les élèves peu actifs. </a:t>
                      </a:r>
                    </a:p>
                    <a:p>
                      <a:pPr marL="285750" indent="-285750">
                        <a:buFontTx/>
                        <a:buChar char="-"/>
                      </a:pPr>
                      <a:r>
                        <a:rPr lang="fr-FR" dirty="0"/>
                        <a:t>La mobilisation des élèves peut diminuer. </a:t>
                      </a:r>
                    </a:p>
                  </a:txBody>
                  <a:tcPr/>
                </a:tc>
                <a:tc>
                  <a:txBody>
                    <a:bodyPr/>
                    <a:lstStyle/>
                    <a:p>
                      <a:pPr marL="285750" indent="-285750">
                        <a:buFontTx/>
                        <a:buChar char="-"/>
                      </a:pPr>
                      <a:r>
                        <a:rPr lang="fr-FR" dirty="0"/>
                        <a:t>Présentation d’une notion nouvelle. </a:t>
                      </a:r>
                    </a:p>
                    <a:p>
                      <a:pPr marL="285750" indent="-285750">
                        <a:buFontTx/>
                        <a:buChar char="-"/>
                      </a:pPr>
                      <a:r>
                        <a:rPr lang="fr-FR" dirty="0"/>
                        <a:t>Explication d’une stratégie, d’une procédure, d’une technique. </a:t>
                      </a:r>
                    </a:p>
                    <a:p>
                      <a:pPr marL="285750" indent="-285750">
                        <a:buFontTx/>
                        <a:buChar char="-"/>
                      </a:pPr>
                      <a:r>
                        <a:rPr lang="fr-FR" dirty="0"/>
                        <a:t>Présentation d’un projet collectif.</a:t>
                      </a:r>
                    </a:p>
                    <a:p>
                      <a:pPr marL="285750" indent="-285750">
                        <a:buFontTx/>
                        <a:buChar char="-"/>
                      </a:pPr>
                      <a:r>
                        <a:rPr lang="fr-FR" dirty="0"/>
                        <a:t>Lecture aux élèves. </a:t>
                      </a:r>
                    </a:p>
                    <a:p>
                      <a:pPr marL="285750" indent="-285750">
                        <a:buFontTx/>
                        <a:buChar char="-"/>
                      </a:pPr>
                      <a:r>
                        <a:rPr lang="fr-FR" dirty="0"/>
                        <a:t>Débat de classe. </a:t>
                      </a:r>
                    </a:p>
                    <a:p>
                      <a:pPr marL="285750" indent="-285750">
                        <a:buFontTx/>
                        <a:buChar char="-"/>
                      </a:pPr>
                      <a:endParaRPr lang="fr-FR" dirty="0"/>
                    </a:p>
                  </a:txBody>
                  <a:tcPr/>
                </a:tc>
                <a:extLst>
                  <a:ext uri="{0D108BD9-81ED-4DB2-BD59-A6C34878D82A}">
                    <a16:rowId xmlns:a16="http://schemas.microsoft.com/office/drawing/2014/main" val="3675977854"/>
                  </a:ext>
                </a:extLst>
              </a:tr>
            </a:tbl>
          </a:graphicData>
        </a:graphic>
      </p:graphicFrame>
    </p:spTree>
    <p:extLst>
      <p:ext uri="{BB962C8B-B14F-4D97-AF65-F5344CB8AC3E}">
        <p14:creationId xmlns:p14="http://schemas.microsoft.com/office/powerpoint/2010/main" val="39269024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83E850-01AD-4FF3-81A9-6ADE5CBCE513}"/>
              </a:ext>
            </a:extLst>
          </p:cNvPr>
          <p:cNvSpPr>
            <a:spLocks noGrp="1"/>
          </p:cNvSpPr>
          <p:nvPr>
            <p:ph type="title"/>
          </p:nvPr>
        </p:nvSpPr>
        <p:spPr>
          <a:xfrm>
            <a:off x="1638300" y="398823"/>
            <a:ext cx="8915400" cy="740864"/>
          </a:xfrm>
        </p:spPr>
        <p:txBody>
          <a:bodyPr/>
          <a:lstStyle/>
          <a:p>
            <a:r>
              <a:rPr lang="fr-FR" b="1" dirty="0">
                <a:solidFill>
                  <a:srgbClr val="C00000"/>
                </a:solidFill>
              </a:rPr>
              <a:t>Petit groupe homogène</a:t>
            </a:r>
            <a:endParaRPr lang="fr-FR" dirty="0"/>
          </a:p>
        </p:txBody>
      </p:sp>
      <p:graphicFrame>
        <p:nvGraphicFramePr>
          <p:cNvPr id="4" name="Espace réservé du contenu 3">
            <a:extLst>
              <a:ext uri="{FF2B5EF4-FFF2-40B4-BE49-F238E27FC236}">
                <a16:creationId xmlns:a16="http://schemas.microsoft.com/office/drawing/2014/main" id="{C2FF2F64-B0C1-47EF-9C97-FDC23984A336}"/>
              </a:ext>
            </a:extLst>
          </p:cNvPr>
          <p:cNvGraphicFramePr>
            <a:graphicFrameLocks noGrp="1"/>
          </p:cNvGraphicFramePr>
          <p:nvPr>
            <p:ph idx="1"/>
            <p:extLst>
              <p:ext uri="{D42A27DB-BD31-4B8C-83A1-F6EECF244321}">
                <p14:modId xmlns:p14="http://schemas.microsoft.com/office/powerpoint/2010/main" val="266061781"/>
              </p:ext>
            </p:extLst>
          </p:nvPr>
        </p:nvGraphicFramePr>
        <p:xfrm>
          <a:off x="848139" y="1802296"/>
          <a:ext cx="10775745" cy="3415720"/>
        </p:xfrm>
        <a:graphic>
          <a:graphicData uri="http://schemas.openxmlformats.org/drawingml/2006/table">
            <a:tbl>
              <a:tblPr firstRow="1" bandRow="1">
                <a:tableStyleId>{5C22544A-7EE6-4342-B048-85BDC9FD1C3A}</a:tableStyleId>
              </a:tblPr>
              <a:tblGrid>
                <a:gridCol w="3591915">
                  <a:extLst>
                    <a:ext uri="{9D8B030D-6E8A-4147-A177-3AD203B41FA5}">
                      <a16:colId xmlns:a16="http://schemas.microsoft.com/office/drawing/2014/main" val="848712304"/>
                    </a:ext>
                  </a:extLst>
                </a:gridCol>
                <a:gridCol w="3591915">
                  <a:extLst>
                    <a:ext uri="{9D8B030D-6E8A-4147-A177-3AD203B41FA5}">
                      <a16:colId xmlns:a16="http://schemas.microsoft.com/office/drawing/2014/main" val="3593681380"/>
                    </a:ext>
                  </a:extLst>
                </a:gridCol>
                <a:gridCol w="3591915">
                  <a:extLst>
                    <a:ext uri="{9D8B030D-6E8A-4147-A177-3AD203B41FA5}">
                      <a16:colId xmlns:a16="http://schemas.microsoft.com/office/drawing/2014/main" val="3376729654"/>
                    </a:ext>
                  </a:extLst>
                </a:gridCol>
              </a:tblGrid>
              <a:tr h="426965">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dirty="0">
                          <a:solidFill>
                            <a:schemeClr val="tx1"/>
                          </a:solidFill>
                        </a:rPr>
                        <a:t>Avantages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dirty="0">
                          <a:solidFill>
                            <a:schemeClr val="tx1"/>
                          </a:solidFill>
                        </a:rPr>
                        <a:t>Inconvénients </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dirty="0">
                          <a:solidFill>
                            <a:schemeClr val="tx1"/>
                          </a:solidFill>
                        </a:rPr>
                        <a:t>Exemples d’activités</a:t>
                      </a:r>
                    </a:p>
                  </a:txBody>
                  <a:tcPr/>
                </a:tc>
                <a:extLst>
                  <a:ext uri="{0D108BD9-81ED-4DB2-BD59-A6C34878D82A}">
                    <a16:rowId xmlns:a16="http://schemas.microsoft.com/office/drawing/2014/main" val="4199176211"/>
                  </a:ext>
                </a:extLst>
              </a:tr>
              <a:tr h="2988755">
                <a:tc>
                  <a:txBody>
                    <a:bodyPr/>
                    <a:lstStyle/>
                    <a:p>
                      <a:pPr marL="285750" indent="-285750">
                        <a:buFontTx/>
                        <a:buChar char="-"/>
                      </a:pPr>
                      <a:r>
                        <a:rPr lang="fr-FR" dirty="0">
                          <a:solidFill>
                            <a:schemeClr val="tx1"/>
                          </a:solidFill>
                        </a:rPr>
                        <a:t>Permet un enseignement convenant au niveau de compétence de l’élève.</a:t>
                      </a:r>
                    </a:p>
                    <a:p>
                      <a:pPr marL="285750" indent="-285750">
                        <a:buFontTx/>
                        <a:buChar char="-"/>
                      </a:pPr>
                      <a:r>
                        <a:rPr lang="fr-FR" dirty="0">
                          <a:solidFill>
                            <a:schemeClr val="tx1"/>
                          </a:solidFill>
                        </a:rPr>
                        <a:t>Vise à pallier les difficultés et donc à réduire les écarts. </a:t>
                      </a:r>
                    </a:p>
                    <a:p>
                      <a:pPr marL="285750" indent="-285750">
                        <a:buFontTx/>
                        <a:buChar char="-"/>
                      </a:pPr>
                      <a:endParaRPr lang="fr-FR" dirty="0">
                        <a:solidFill>
                          <a:schemeClr val="tx1"/>
                        </a:solidFill>
                      </a:endParaRPr>
                    </a:p>
                  </a:txBody>
                  <a:tcPr/>
                </a:tc>
                <a:tc>
                  <a:txBody>
                    <a:bodyPr/>
                    <a:lstStyle/>
                    <a:p>
                      <a:pPr marL="285750" indent="-285750">
                        <a:buFontTx/>
                        <a:buChar char="-"/>
                      </a:pPr>
                      <a:r>
                        <a:rPr lang="fr-FR" dirty="0">
                          <a:solidFill>
                            <a:schemeClr val="tx1"/>
                          </a:solidFill>
                        </a:rPr>
                        <a:t>Stigmatise certains élèves, nuit à l’estime de soi et à la confiance en soi des élèves. </a:t>
                      </a:r>
                    </a:p>
                    <a:p>
                      <a:pPr marL="285750" indent="-285750">
                        <a:buFontTx/>
                        <a:buChar char="-"/>
                      </a:pPr>
                      <a:r>
                        <a:rPr lang="fr-FR" dirty="0">
                          <a:solidFill>
                            <a:schemeClr val="tx1"/>
                          </a:solidFill>
                        </a:rPr>
                        <a:t>Est parfois centré sur des tâches de bas niveau cognitif et des activités non signifiantes. </a:t>
                      </a:r>
                    </a:p>
                    <a:p>
                      <a:pPr marL="0" indent="0">
                        <a:buFontTx/>
                        <a:buNone/>
                      </a:pPr>
                      <a:endParaRPr lang="fr-FR" dirty="0">
                        <a:solidFill>
                          <a:schemeClr val="tx1"/>
                        </a:solidFill>
                      </a:endParaRPr>
                    </a:p>
                  </a:txBody>
                  <a:tcPr/>
                </a:tc>
                <a:tc>
                  <a:txBody>
                    <a:bodyPr/>
                    <a:lstStyle/>
                    <a:p>
                      <a:pPr marL="285750" indent="-285750">
                        <a:buFontTx/>
                        <a:buChar char="-"/>
                      </a:pPr>
                      <a:r>
                        <a:rPr lang="fr-FR" dirty="0">
                          <a:solidFill>
                            <a:schemeClr val="tx1"/>
                          </a:solidFill>
                        </a:rPr>
                        <a:t>Analyse d’erreurs </a:t>
                      </a:r>
                    </a:p>
                    <a:p>
                      <a:pPr marL="285750" indent="-285750">
                        <a:buFontTx/>
                        <a:buChar char="-"/>
                      </a:pPr>
                      <a:r>
                        <a:rPr lang="fr-FR" dirty="0">
                          <a:solidFill>
                            <a:schemeClr val="tx1"/>
                          </a:solidFill>
                        </a:rPr>
                        <a:t>Retour sur une notion particulière ou une procédure </a:t>
                      </a:r>
                    </a:p>
                    <a:p>
                      <a:pPr marL="285750" indent="-285750">
                        <a:buFontTx/>
                        <a:buChar char="-"/>
                      </a:pPr>
                      <a:r>
                        <a:rPr lang="fr-FR" dirty="0">
                          <a:solidFill>
                            <a:schemeClr val="tx1"/>
                          </a:solidFill>
                        </a:rPr>
                        <a:t>Présentation d’une histoire correspondant à une texte difficile qui va être lu en grand groupe. </a:t>
                      </a:r>
                    </a:p>
                  </a:txBody>
                  <a:tcPr/>
                </a:tc>
                <a:extLst>
                  <a:ext uri="{0D108BD9-81ED-4DB2-BD59-A6C34878D82A}">
                    <a16:rowId xmlns:a16="http://schemas.microsoft.com/office/drawing/2014/main" val="2559516517"/>
                  </a:ext>
                </a:extLst>
              </a:tr>
            </a:tbl>
          </a:graphicData>
        </a:graphic>
      </p:graphicFrame>
    </p:spTree>
    <p:extLst>
      <p:ext uri="{BB962C8B-B14F-4D97-AF65-F5344CB8AC3E}">
        <p14:creationId xmlns:p14="http://schemas.microsoft.com/office/powerpoint/2010/main" val="10008991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17E6AD-1133-4E24-8B59-40E9A616666B}"/>
              </a:ext>
            </a:extLst>
          </p:cNvPr>
          <p:cNvSpPr>
            <a:spLocks noGrp="1"/>
          </p:cNvSpPr>
          <p:nvPr>
            <p:ph type="title"/>
          </p:nvPr>
        </p:nvSpPr>
        <p:spPr>
          <a:xfrm>
            <a:off x="1807335" y="205914"/>
            <a:ext cx="8915400" cy="740864"/>
          </a:xfrm>
        </p:spPr>
        <p:txBody>
          <a:bodyPr/>
          <a:lstStyle/>
          <a:p>
            <a:r>
              <a:rPr lang="fr-FR" b="1" dirty="0">
                <a:solidFill>
                  <a:srgbClr val="C00000"/>
                </a:solidFill>
              </a:rPr>
              <a:t>Petit groupe hétérogène et coopératif</a:t>
            </a:r>
            <a:endParaRPr lang="fr-FR" dirty="0"/>
          </a:p>
        </p:txBody>
      </p:sp>
      <p:graphicFrame>
        <p:nvGraphicFramePr>
          <p:cNvPr id="4" name="Espace réservé du contenu 3">
            <a:extLst>
              <a:ext uri="{FF2B5EF4-FFF2-40B4-BE49-F238E27FC236}">
                <a16:creationId xmlns:a16="http://schemas.microsoft.com/office/drawing/2014/main" id="{3F3755C9-8948-4172-8FC3-D25D4510AA9B}"/>
              </a:ext>
            </a:extLst>
          </p:cNvPr>
          <p:cNvGraphicFramePr>
            <a:graphicFrameLocks noGrp="1"/>
          </p:cNvGraphicFramePr>
          <p:nvPr>
            <p:ph idx="1"/>
            <p:extLst>
              <p:ext uri="{D42A27DB-BD31-4B8C-83A1-F6EECF244321}">
                <p14:modId xmlns:p14="http://schemas.microsoft.com/office/powerpoint/2010/main" val="4084938114"/>
              </p:ext>
            </p:extLst>
          </p:nvPr>
        </p:nvGraphicFramePr>
        <p:xfrm>
          <a:off x="927652" y="2027997"/>
          <a:ext cx="10787271" cy="3683690"/>
        </p:xfrm>
        <a:graphic>
          <a:graphicData uri="http://schemas.openxmlformats.org/drawingml/2006/table">
            <a:tbl>
              <a:tblPr firstRow="1" bandRow="1">
                <a:tableStyleId>{5C22544A-7EE6-4342-B048-85BDC9FD1C3A}</a:tableStyleId>
              </a:tblPr>
              <a:tblGrid>
                <a:gridCol w="3595757">
                  <a:extLst>
                    <a:ext uri="{9D8B030D-6E8A-4147-A177-3AD203B41FA5}">
                      <a16:colId xmlns:a16="http://schemas.microsoft.com/office/drawing/2014/main" val="1445417372"/>
                    </a:ext>
                  </a:extLst>
                </a:gridCol>
                <a:gridCol w="3595757">
                  <a:extLst>
                    <a:ext uri="{9D8B030D-6E8A-4147-A177-3AD203B41FA5}">
                      <a16:colId xmlns:a16="http://schemas.microsoft.com/office/drawing/2014/main" val="2402610439"/>
                    </a:ext>
                  </a:extLst>
                </a:gridCol>
                <a:gridCol w="3595757">
                  <a:extLst>
                    <a:ext uri="{9D8B030D-6E8A-4147-A177-3AD203B41FA5}">
                      <a16:colId xmlns:a16="http://schemas.microsoft.com/office/drawing/2014/main" val="3798312732"/>
                    </a:ext>
                  </a:extLst>
                </a:gridCol>
              </a:tblGrid>
              <a:tr h="466047">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dirty="0">
                          <a:solidFill>
                            <a:schemeClr val="tx1"/>
                          </a:solidFill>
                        </a:rPr>
                        <a:t>Avantages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dirty="0">
                          <a:solidFill>
                            <a:schemeClr val="tx1"/>
                          </a:solidFill>
                        </a:rPr>
                        <a:t>Inconvénients </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dirty="0">
                          <a:solidFill>
                            <a:schemeClr val="tx1"/>
                          </a:solidFill>
                        </a:rPr>
                        <a:t>Exemples d’activités</a:t>
                      </a:r>
                    </a:p>
                  </a:txBody>
                  <a:tcPr/>
                </a:tc>
                <a:extLst>
                  <a:ext uri="{0D108BD9-81ED-4DB2-BD59-A6C34878D82A}">
                    <a16:rowId xmlns:a16="http://schemas.microsoft.com/office/drawing/2014/main" val="1748936557"/>
                  </a:ext>
                </a:extLst>
              </a:tr>
              <a:tr h="3217643">
                <a:tc>
                  <a:txBody>
                    <a:bodyPr/>
                    <a:lstStyle/>
                    <a:p>
                      <a:pPr marL="285750" indent="-285750">
                        <a:buFontTx/>
                        <a:buChar char="-"/>
                      </a:pPr>
                      <a:r>
                        <a:rPr lang="fr-FR" dirty="0">
                          <a:solidFill>
                            <a:schemeClr val="tx1"/>
                          </a:solidFill>
                        </a:rPr>
                        <a:t>Favorise les interactions sociales et le dialogue entre élèves.</a:t>
                      </a:r>
                    </a:p>
                    <a:p>
                      <a:pPr marL="285750" indent="-285750">
                        <a:buFontTx/>
                        <a:buChar char="-"/>
                      </a:pPr>
                      <a:r>
                        <a:rPr lang="fr-FR" dirty="0">
                          <a:solidFill>
                            <a:schemeClr val="tx1"/>
                          </a:solidFill>
                        </a:rPr>
                        <a:t>Permet d’acquérir des compétences de collaboration. </a:t>
                      </a:r>
                    </a:p>
                    <a:p>
                      <a:pPr marL="0" indent="0">
                        <a:buFontTx/>
                        <a:buNone/>
                      </a:pPr>
                      <a:endParaRPr lang="fr-FR" dirty="0">
                        <a:solidFill>
                          <a:schemeClr val="tx1"/>
                        </a:solidFill>
                      </a:endParaRPr>
                    </a:p>
                  </a:txBody>
                  <a:tcPr/>
                </a:tc>
                <a:tc>
                  <a:txBody>
                    <a:bodyPr/>
                    <a:lstStyle/>
                    <a:p>
                      <a:pPr marL="285750" indent="-285750">
                        <a:buFontTx/>
                        <a:buChar char="-"/>
                      </a:pPr>
                      <a:r>
                        <a:rPr lang="fr-FR" dirty="0">
                          <a:solidFill>
                            <a:schemeClr val="tx1"/>
                          </a:solidFill>
                        </a:rPr>
                        <a:t>Demande une bonne préparation des activités et du matériel. </a:t>
                      </a:r>
                    </a:p>
                    <a:p>
                      <a:pPr marL="285750" indent="-285750">
                        <a:buFontTx/>
                        <a:buChar char="-"/>
                      </a:pPr>
                      <a:r>
                        <a:rPr lang="fr-FR" dirty="0">
                          <a:solidFill>
                            <a:schemeClr val="tx1"/>
                          </a:solidFill>
                        </a:rPr>
                        <a:t>Nécessité que les élèves soient capables de travailler ensemble. </a:t>
                      </a:r>
                    </a:p>
                    <a:p>
                      <a:pPr marL="285750" indent="-285750">
                        <a:buFontTx/>
                        <a:buChar char="-"/>
                      </a:pPr>
                      <a:r>
                        <a:rPr lang="fr-FR" dirty="0">
                          <a:solidFill>
                            <a:schemeClr val="tx1"/>
                          </a:solidFill>
                        </a:rPr>
                        <a:t>Certains laissent faire les autres. </a:t>
                      </a:r>
                    </a:p>
                    <a:p>
                      <a:pPr marL="0" indent="0">
                        <a:buFontTx/>
                        <a:buNone/>
                      </a:pPr>
                      <a:endParaRPr lang="fr-FR" dirty="0">
                        <a:solidFill>
                          <a:schemeClr val="tx1"/>
                        </a:solidFill>
                      </a:endParaRPr>
                    </a:p>
                  </a:txBody>
                  <a:tcPr/>
                </a:tc>
                <a:tc>
                  <a:txBody>
                    <a:bodyPr/>
                    <a:lstStyle/>
                    <a:p>
                      <a:pPr marL="285750" indent="-285750">
                        <a:buFontTx/>
                        <a:buChar char="-"/>
                      </a:pPr>
                      <a:r>
                        <a:rPr lang="fr-FR" dirty="0">
                          <a:solidFill>
                            <a:schemeClr val="tx1"/>
                          </a:solidFill>
                        </a:rPr>
                        <a:t>Recherche d’un classement. </a:t>
                      </a:r>
                    </a:p>
                    <a:p>
                      <a:pPr marL="285750" indent="-285750">
                        <a:buFontTx/>
                        <a:buChar char="-"/>
                      </a:pPr>
                      <a:r>
                        <a:rPr lang="fr-FR" dirty="0">
                          <a:solidFill>
                            <a:schemeClr val="tx1"/>
                          </a:solidFill>
                        </a:rPr>
                        <a:t>Ecriture en groupe. </a:t>
                      </a:r>
                    </a:p>
                    <a:p>
                      <a:pPr marL="285750" indent="-285750">
                        <a:buFontTx/>
                        <a:buChar char="-"/>
                      </a:pPr>
                      <a:r>
                        <a:rPr lang="fr-FR" dirty="0">
                          <a:solidFill>
                            <a:schemeClr val="tx1"/>
                          </a:solidFill>
                        </a:rPr>
                        <a:t>Résolution de problèmes. </a:t>
                      </a:r>
                    </a:p>
                    <a:p>
                      <a:pPr marL="285750" indent="-285750">
                        <a:buFontTx/>
                        <a:buChar char="-"/>
                      </a:pPr>
                      <a:r>
                        <a:rPr lang="fr-FR" dirty="0">
                          <a:solidFill>
                            <a:schemeClr val="tx1"/>
                          </a:solidFill>
                        </a:rPr>
                        <a:t>Activités scientifiques. </a:t>
                      </a:r>
                    </a:p>
                  </a:txBody>
                  <a:tcPr/>
                </a:tc>
                <a:extLst>
                  <a:ext uri="{0D108BD9-81ED-4DB2-BD59-A6C34878D82A}">
                    <a16:rowId xmlns:a16="http://schemas.microsoft.com/office/drawing/2014/main" val="3978398933"/>
                  </a:ext>
                </a:extLst>
              </a:tr>
            </a:tbl>
          </a:graphicData>
        </a:graphic>
      </p:graphicFrame>
    </p:spTree>
    <p:extLst>
      <p:ext uri="{BB962C8B-B14F-4D97-AF65-F5344CB8AC3E}">
        <p14:creationId xmlns:p14="http://schemas.microsoft.com/office/powerpoint/2010/main" val="13022498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A3F051-2202-482A-BCB1-201FB7CE4E2F}"/>
              </a:ext>
            </a:extLst>
          </p:cNvPr>
          <p:cNvSpPr>
            <a:spLocks noGrp="1"/>
          </p:cNvSpPr>
          <p:nvPr>
            <p:ph type="title"/>
          </p:nvPr>
        </p:nvSpPr>
        <p:spPr>
          <a:xfrm>
            <a:off x="1721920" y="412075"/>
            <a:ext cx="8748160" cy="767368"/>
          </a:xfrm>
        </p:spPr>
        <p:txBody>
          <a:bodyPr/>
          <a:lstStyle/>
          <a:p>
            <a:r>
              <a:rPr lang="fr-FR" b="1" dirty="0">
                <a:solidFill>
                  <a:srgbClr val="C00000"/>
                </a:solidFill>
              </a:rPr>
              <a:t>Binôme</a:t>
            </a:r>
            <a:endParaRPr lang="fr-FR" dirty="0"/>
          </a:p>
        </p:txBody>
      </p:sp>
      <p:graphicFrame>
        <p:nvGraphicFramePr>
          <p:cNvPr id="4" name="Espace réservé du contenu 3">
            <a:extLst>
              <a:ext uri="{FF2B5EF4-FFF2-40B4-BE49-F238E27FC236}">
                <a16:creationId xmlns:a16="http://schemas.microsoft.com/office/drawing/2014/main" id="{C325FE21-E085-4C46-8187-EB7F794890E1}"/>
              </a:ext>
            </a:extLst>
          </p:cNvPr>
          <p:cNvGraphicFramePr>
            <a:graphicFrameLocks noGrp="1"/>
          </p:cNvGraphicFramePr>
          <p:nvPr>
            <p:ph idx="1"/>
            <p:extLst>
              <p:ext uri="{D42A27DB-BD31-4B8C-83A1-F6EECF244321}">
                <p14:modId xmlns:p14="http://schemas.microsoft.com/office/powerpoint/2010/main" val="3140713618"/>
              </p:ext>
            </p:extLst>
          </p:nvPr>
        </p:nvGraphicFramePr>
        <p:xfrm>
          <a:off x="1219200" y="1563825"/>
          <a:ext cx="10484195" cy="4624939"/>
        </p:xfrm>
        <a:graphic>
          <a:graphicData uri="http://schemas.openxmlformats.org/drawingml/2006/table">
            <a:tbl>
              <a:tblPr firstRow="1" bandRow="1">
                <a:tableStyleId>{5C22544A-7EE6-4342-B048-85BDC9FD1C3A}</a:tableStyleId>
              </a:tblPr>
              <a:tblGrid>
                <a:gridCol w="3415219">
                  <a:extLst>
                    <a:ext uri="{9D8B030D-6E8A-4147-A177-3AD203B41FA5}">
                      <a16:colId xmlns:a16="http://schemas.microsoft.com/office/drawing/2014/main" val="2354051663"/>
                    </a:ext>
                  </a:extLst>
                </a:gridCol>
                <a:gridCol w="3534488">
                  <a:extLst>
                    <a:ext uri="{9D8B030D-6E8A-4147-A177-3AD203B41FA5}">
                      <a16:colId xmlns:a16="http://schemas.microsoft.com/office/drawing/2014/main" val="3123345710"/>
                    </a:ext>
                  </a:extLst>
                </a:gridCol>
                <a:gridCol w="3534488">
                  <a:extLst>
                    <a:ext uri="{9D8B030D-6E8A-4147-A177-3AD203B41FA5}">
                      <a16:colId xmlns:a16="http://schemas.microsoft.com/office/drawing/2014/main" val="2505058347"/>
                    </a:ext>
                  </a:extLst>
                </a:gridCol>
              </a:tblGrid>
              <a:tr h="492877">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dirty="0">
                          <a:solidFill>
                            <a:schemeClr val="tx1"/>
                          </a:solidFill>
                        </a:rPr>
                        <a:t>Avantages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dirty="0">
                          <a:solidFill>
                            <a:schemeClr val="tx1"/>
                          </a:solidFill>
                        </a:rPr>
                        <a:t>Inconvénients </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dirty="0">
                          <a:solidFill>
                            <a:schemeClr val="tx1"/>
                          </a:solidFill>
                        </a:rPr>
                        <a:t>Exemples d’activités</a:t>
                      </a:r>
                    </a:p>
                  </a:txBody>
                  <a:tcPr/>
                </a:tc>
                <a:extLst>
                  <a:ext uri="{0D108BD9-81ED-4DB2-BD59-A6C34878D82A}">
                    <a16:rowId xmlns:a16="http://schemas.microsoft.com/office/drawing/2014/main" val="760246298"/>
                  </a:ext>
                </a:extLst>
              </a:tr>
              <a:tr h="4132062">
                <a:tc>
                  <a:txBody>
                    <a:bodyPr/>
                    <a:lstStyle/>
                    <a:p>
                      <a:pPr marL="285750" indent="-285750">
                        <a:buFontTx/>
                        <a:buChar char="-"/>
                      </a:pPr>
                      <a:r>
                        <a:rPr lang="fr-FR" dirty="0">
                          <a:solidFill>
                            <a:schemeClr val="tx1"/>
                          </a:solidFill>
                        </a:rPr>
                        <a:t>Donne l’occasion de mettre en commun des compétences. </a:t>
                      </a:r>
                    </a:p>
                    <a:p>
                      <a:pPr marL="285750" indent="-285750">
                        <a:buFontTx/>
                        <a:buChar char="-"/>
                      </a:pPr>
                      <a:r>
                        <a:rPr lang="fr-FR" dirty="0">
                          <a:solidFill>
                            <a:schemeClr val="tx1"/>
                          </a:solidFill>
                        </a:rPr>
                        <a:t>Assure un soutien entre élèves. </a:t>
                      </a:r>
                    </a:p>
                    <a:p>
                      <a:pPr marL="285750" indent="-285750">
                        <a:buFontTx/>
                        <a:buChar char="-"/>
                      </a:pPr>
                      <a:r>
                        <a:rPr lang="fr-FR" dirty="0">
                          <a:solidFill>
                            <a:schemeClr val="tx1"/>
                          </a:solidFill>
                        </a:rPr>
                        <a:t>Favorise l’estime de soi et la motivation</a:t>
                      </a:r>
                    </a:p>
                    <a:p>
                      <a:pPr marL="285750" indent="-285750">
                        <a:buFontTx/>
                        <a:buChar char="-"/>
                      </a:pPr>
                      <a:r>
                        <a:rPr lang="fr-FR" dirty="0">
                          <a:solidFill>
                            <a:schemeClr val="tx1"/>
                          </a:solidFill>
                        </a:rPr>
                        <a:t>Nécessite peu de préparation matérielle et s’organise facilement. </a:t>
                      </a:r>
                    </a:p>
                    <a:p>
                      <a:pPr marL="0" indent="0">
                        <a:buFontTx/>
                        <a:buNone/>
                      </a:pPr>
                      <a:endParaRPr lang="fr-FR" dirty="0">
                        <a:solidFill>
                          <a:schemeClr val="tx1"/>
                        </a:solidFill>
                      </a:endParaRPr>
                    </a:p>
                  </a:txBody>
                  <a:tcPr/>
                </a:tc>
                <a:tc>
                  <a:txBody>
                    <a:bodyPr/>
                    <a:lstStyle/>
                    <a:p>
                      <a:pPr marL="285750" indent="-285750">
                        <a:buFontTx/>
                        <a:buChar char="-"/>
                      </a:pPr>
                      <a:r>
                        <a:rPr lang="fr-FR" dirty="0">
                          <a:solidFill>
                            <a:schemeClr val="tx1"/>
                          </a:solidFill>
                        </a:rPr>
                        <a:t>Nécessite que les élèves soient capables de travailler ensemble. </a:t>
                      </a:r>
                    </a:p>
                    <a:p>
                      <a:pPr marL="285750" indent="-285750">
                        <a:buFontTx/>
                        <a:buChar char="-"/>
                      </a:pPr>
                      <a:r>
                        <a:rPr lang="fr-FR" dirty="0">
                          <a:solidFill>
                            <a:schemeClr val="tx1"/>
                          </a:solidFill>
                        </a:rPr>
                        <a:t>Les élèves sont facilement hors tâche. </a:t>
                      </a:r>
                    </a:p>
                    <a:p>
                      <a:pPr marL="0" indent="0">
                        <a:buFontTx/>
                        <a:buNone/>
                      </a:pPr>
                      <a:endParaRPr lang="fr-FR" dirty="0">
                        <a:solidFill>
                          <a:schemeClr val="tx1"/>
                        </a:solidFill>
                      </a:endParaRPr>
                    </a:p>
                  </a:txBody>
                  <a:tcPr/>
                </a:tc>
                <a:tc>
                  <a:txBody>
                    <a:bodyPr/>
                    <a:lstStyle/>
                    <a:p>
                      <a:pPr marL="285750" indent="-285750">
                        <a:buFontTx/>
                        <a:buChar char="-"/>
                      </a:pPr>
                      <a:r>
                        <a:rPr lang="fr-FR" dirty="0">
                          <a:solidFill>
                            <a:schemeClr val="tx1"/>
                          </a:solidFill>
                        </a:rPr>
                        <a:t>Mise en ordre d’un texte en désordre.</a:t>
                      </a:r>
                    </a:p>
                    <a:p>
                      <a:pPr marL="285750" indent="-285750">
                        <a:buFontTx/>
                        <a:buChar char="-"/>
                      </a:pPr>
                      <a:r>
                        <a:rPr lang="fr-FR" dirty="0">
                          <a:solidFill>
                            <a:schemeClr val="tx1"/>
                          </a:solidFill>
                        </a:rPr>
                        <a:t>Révision d’un texte écrit. </a:t>
                      </a:r>
                    </a:p>
                    <a:p>
                      <a:pPr marL="285750" indent="-285750">
                        <a:buFontTx/>
                        <a:buChar char="-"/>
                      </a:pPr>
                      <a:r>
                        <a:rPr lang="fr-FR" dirty="0">
                          <a:solidFill>
                            <a:schemeClr val="tx1"/>
                          </a:solidFill>
                        </a:rPr>
                        <a:t>Mémorisation des tables</a:t>
                      </a:r>
                    </a:p>
                    <a:p>
                      <a:pPr marL="285750" indent="-285750">
                        <a:buFontTx/>
                        <a:buChar char="-"/>
                      </a:pPr>
                      <a:r>
                        <a:rPr lang="fr-FR" dirty="0">
                          <a:solidFill>
                            <a:schemeClr val="tx1"/>
                          </a:solidFill>
                        </a:rPr>
                        <a:t>Dialogue en langue étrangère. </a:t>
                      </a:r>
                    </a:p>
                    <a:p>
                      <a:pPr marL="0" indent="0">
                        <a:buFontTx/>
                        <a:buNone/>
                      </a:pPr>
                      <a:endParaRPr lang="fr-FR" dirty="0">
                        <a:solidFill>
                          <a:schemeClr val="tx1"/>
                        </a:solidFill>
                      </a:endParaRPr>
                    </a:p>
                  </a:txBody>
                  <a:tcPr/>
                </a:tc>
                <a:extLst>
                  <a:ext uri="{0D108BD9-81ED-4DB2-BD59-A6C34878D82A}">
                    <a16:rowId xmlns:a16="http://schemas.microsoft.com/office/drawing/2014/main" val="2267791385"/>
                  </a:ext>
                </a:extLst>
              </a:tr>
            </a:tbl>
          </a:graphicData>
        </a:graphic>
      </p:graphicFrame>
    </p:spTree>
    <p:extLst>
      <p:ext uri="{BB962C8B-B14F-4D97-AF65-F5344CB8AC3E}">
        <p14:creationId xmlns:p14="http://schemas.microsoft.com/office/powerpoint/2010/main" val="32829754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388450-6DD1-4963-BCB0-CDA82615FDD3}"/>
              </a:ext>
            </a:extLst>
          </p:cNvPr>
          <p:cNvSpPr>
            <a:spLocks noGrp="1"/>
          </p:cNvSpPr>
          <p:nvPr>
            <p:ph type="title"/>
          </p:nvPr>
        </p:nvSpPr>
        <p:spPr>
          <a:xfrm>
            <a:off x="1638300" y="345815"/>
            <a:ext cx="8915400" cy="807125"/>
          </a:xfrm>
        </p:spPr>
        <p:txBody>
          <a:bodyPr/>
          <a:lstStyle/>
          <a:p>
            <a:r>
              <a:rPr lang="fr-FR" b="1" dirty="0">
                <a:solidFill>
                  <a:srgbClr val="C00000"/>
                </a:solidFill>
              </a:rPr>
              <a:t>Enseignement individuel</a:t>
            </a:r>
            <a:endParaRPr lang="fr-FR" dirty="0"/>
          </a:p>
        </p:txBody>
      </p:sp>
      <p:graphicFrame>
        <p:nvGraphicFramePr>
          <p:cNvPr id="4" name="Espace réservé du contenu 3">
            <a:extLst>
              <a:ext uri="{FF2B5EF4-FFF2-40B4-BE49-F238E27FC236}">
                <a16:creationId xmlns:a16="http://schemas.microsoft.com/office/drawing/2014/main" id="{8D8AF0A4-D183-44CB-94CF-6718A2612D60}"/>
              </a:ext>
            </a:extLst>
          </p:cNvPr>
          <p:cNvGraphicFramePr>
            <a:graphicFrameLocks noGrp="1"/>
          </p:cNvGraphicFramePr>
          <p:nvPr>
            <p:ph idx="1"/>
            <p:extLst>
              <p:ext uri="{D42A27DB-BD31-4B8C-83A1-F6EECF244321}">
                <p14:modId xmlns:p14="http://schemas.microsoft.com/office/powerpoint/2010/main" val="3282588394"/>
              </p:ext>
            </p:extLst>
          </p:nvPr>
        </p:nvGraphicFramePr>
        <p:xfrm>
          <a:off x="1020418" y="2067339"/>
          <a:ext cx="10563711" cy="3008244"/>
        </p:xfrm>
        <a:graphic>
          <a:graphicData uri="http://schemas.openxmlformats.org/drawingml/2006/table">
            <a:tbl>
              <a:tblPr firstRow="1" bandRow="1">
                <a:tableStyleId>{5C22544A-7EE6-4342-B048-85BDC9FD1C3A}</a:tableStyleId>
              </a:tblPr>
              <a:tblGrid>
                <a:gridCol w="3521237">
                  <a:extLst>
                    <a:ext uri="{9D8B030D-6E8A-4147-A177-3AD203B41FA5}">
                      <a16:colId xmlns:a16="http://schemas.microsoft.com/office/drawing/2014/main" val="3546879304"/>
                    </a:ext>
                  </a:extLst>
                </a:gridCol>
                <a:gridCol w="3521237">
                  <a:extLst>
                    <a:ext uri="{9D8B030D-6E8A-4147-A177-3AD203B41FA5}">
                      <a16:colId xmlns:a16="http://schemas.microsoft.com/office/drawing/2014/main" val="417773301"/>
                    </a:ext>
                  </a:extLst>
                </a:gridCol>
                <a:gridCol w="3521237">
                  <a:extLst>
                    <a:ext uri="{9D8B030D-6E8A-4147-A177-3AD203B41FA5}">
                      <a16:colId xmlns:a16="http://schemas.microsoft.com/office/drawing/2014/main" val="2262181539"/>
                    </a:ext>
                  </a:extLst>
                </a:gridCol>
              </a:tblGrid>
              <a:tr h="91555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dirty="0">
                          <a:solidFill>
                            <a:schemeClr val="tx1"/>
                          </a:solidFill>
                        </a:rPr>
                        <a:t>Avantages</a:t>
                      </a:r>
                    </a:p>
                    <a:p>
                      <a:pPr algn="ctr"/>
                      <a:endParaRPr lang="fr-FR" dirty="0">
                        <a:solidFill>
                          <a:schemeClr val="tx1"/>
                        </a:solidFill>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dirty="0">
                          <a:solidFill>
                            <a:schemeClr val="tx1"/>
                          </a:solidFill>
                        </a:rPr>
                        <a:t>Inconvénients </a:t>
                      </a:r>
                    </a:p>
                    <a:p>
                      <a:pPr algn="ctr"/>
                      <a:endParaRPr lang="fr-FR" dirty="0">
                        <a:solidFill>
                          <a:schemeClr val="tx1"/>
                        </a:solidFill>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dirty="0">
                          <a:solidFill>
                            <a:schemeClr val="tx1"/>
                          </a:solidFill>
                        </a:rPr>
                        <a:t>Exemples d’activités</a:t>
                      </a:r>
                    </a:p>
                    <a:p>
                      <a:pPr algn="ctr"/>
                      <a:endParaRPr lang="fr-FR" dirty="0">
                        <a:solidFill>
                          <a:schemeClr val="tx1"/>
                        </a:solidFill>
                      </a:endParaRPr>
                    </a:p>
                  </a:txBody>
                  <a:tcPr/>
                </a:tc>
                <a:extLst>
                  <a:ext uri="{0D108BD9-81ED-4DB2-BD59-A6C34878D82A}">
                    <a16:rowId xmlns:a16="http://schemas.microsoft.com/office/drawing/2014/main" val="2597529154"/>
                  </a:ext>
                </a:extLst>
              </a:tr>
              <a:tr h="2092692">
                <a:tc>
                  <a:txBody>
                    <a:bodyPr/>
                    <a:lstStyle/>
                    <a:p>
                      <a:pPr marL="285750" indent="-285750">
                        <a:buFontTx/>
                        <a:buChar char="-"/>
                      </a:pPr>
                      <a:r>
                        <a:rPr lang="fr-FR" dirty="0"/>
                        <a:t>Permet de consolider les démarches. </a:t>
                      </a:r>
                    </a:p>
                    <a:p>
                      <a:pPr marL="285750" indent="-285750">
                        <a:buFontTx/>
                        <a:buChar char="-"/>
                      </a:pPr>
                      <a:r>
                        <a:rPr lang="fr-FR" dirty="0"/>
                        <a:t>Favorise la réflexion personnelle. </a:t>
                      </a:r>
                    </a:p>
                    <a:p>
                      <a:pPr marL="0" indent="0">
                        <a:buFontTx/>
                        <a:buNone/>
                      </a:pPr>
                      <a:endParaRPr lang="fr-FR" dirty="0"/>
                    </a:p>
                  </a:txBody>
                  <a:tcPr/>
                </a:tc>
                <a:tc>
                  <a:txBody>
                    <a:bodyPr/>
                    <a:lstStyle/>
                    <a:p>
                      <a:pPr marL="285750" indent="-285750">
                        <a:buFontTx/>
                        <a:buChar char="-"/>
                      </a:pPr>
                      <a:r>
                        <a:rPr lang="fr-FR" dirty="0"/>
                        <a:t>Doit être de courte durée.</a:t>
                      </a:r>
                    </a:p>
                    <a:p>
                      <a:pPr marL="285750" indent="-285750">
                        <a:buFontTx/>
                        <a:buChar char="-"/>
                      </a:pPr>
                      <a:r>
                        <a:rPr lang="fr-FR" dirty="0"/>
                        <a:t>Peut faire perdre de vue le reste de la classe. </a:t>
                      </a:r>
                    </a:p>
                    <a:p>
                      <a:pPr marL="0" indent="0">
                        <a:buFontTx/>
                        <a:buNone/>
                      </a:pPr>
                      <a:endParaRPr lang="fr-FR" dirty="0"/>
                    </a:p>
                  </a:txBody>
                  <a:tcPr/>
                </a:tc>
                <a:tc>
                  <a:txBody>
                    <a:bodyPr/>
                    <a:lstStyle/>
                    <a:p>
                      <a:pPr marL="285750" indent="-285750">
                        <a:buFontTx/>
                        <a:buChar char="-"/>
                      </a:pPr>
                      <a:r>
                        <a:rPr lang="fr-FR" dirty="0"/>
                        <a:t>Aide en rédaction.</a:t>
                      </a:r>
                    </a:p>
                    <a:p>
                      <a:pPr marL="285750" indent="-285750">
                        <a:buFontTx/>
                        <a:buChar char="-"/>
                      </a:pPr>
                      <a:r>
                        <a:rPr lang="fr-FR" dirty="0"/>
                        <a:t>Aide en résolution de problèmes. </a:t>
                      </a:r>
                    </a:p>
                    <a:p>
                      <a:pPr marL="285750" indent="-285750">
                        <a:buFontTx/>
                        <a:buChar char="-"/>
                      </a:pPr>
                      <a:r>
                        <a:rPr lang="fr-FR" dirty="0"/>
                        <a:t>Entretien métacognitif</a:t>
                      </a:r>
                    </a:p>
                  </a:txBody>
                  <a:tcPr/>
                </a:tc>
                <a:extLst>
                  <a:ext uri="{0D108BD9-81ED-4DB2-BD59-A6C34878D82A}">
                    <a16:rowId xmlns:a16="http://schemas.microsoft.com/office/drawing/2014/main" val="3072982225"/>
                  </a:ext>
                </a:extLst>
              </a:tr>
            </a:tbl>
          </a:graphicData>
        </a:graphic>
      </p:graphicFrame>
    </p:spTree>
    <p:extLst>
      <p:ext uri="{BB962C8B-B14F-4D97-AF65-F5344CB8AC3E}">
        <p14:creationId xmlns:p14="http://schemas.microsoft.com/office/powerpoint/2010/main" val="19098496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40882F-B26F-4BFB-9710-A728487B9856}"/>
              </a:ext>
            </a:extLst>
          </p:cNvPr>
          <p:cNvSpPr>
            <a:spLocks noGrp="1"/>
          </p:cNvSpPr>
          <p:nvPr>
            <p:ph type="title"/>
          </p:nvPr>
        </p:nvSpPr>
        <p:spPr/>
        <p:txBody>
          <a:bodyPr/>
          <a:lstStyle/>
          <a:p>
            <a:endParaRPr lang="fr-FR" dirty="0"/>
          </a:p>
        </p:txBody>
      </p:sp>
      <p:sp>
        <p:nvSpPr>
          <p:cNvPr id="3" name="Espace réservé du contenu 2">
            <a:extLst>
              <a:ext uri="{FF2B5EF4-FFF2-40B4-BE49-F238E27FC236}">
                <a16:creationId xmlns:a16="http://schemas.microsoft.com/office/drawing/2014/main" id="{7CE2E54D-6B72-4250-8C18-786F37064152}"/>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4222608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852491-683C-4926-BB9C-F7A69C8ED8B2}"/>
              </a:ext>
            </a:extLst>
          </p:cNvPr>
          <p:cNvSpPr>
            <a:spLocks noGrp="1"/>
          </p:cNvSpPr>
          <p:nvPr>
            <p:ph type="title"/>
          </p:nvPr>
        </p:nvSpPr>
        <p:spPr>
          <a:xfrm>
            <a:off x="1758038" y="306333"/>
            <a:ext cx="8911687" cy="1280890"/>
          </a:xfrm>
        </p:spPr>
        <p:txBody>
          <a:bodyPr>
            <a:normAutofit/>
          </a:bodyPr>
          <a:lstStyle/>
          <a:p>
            <a:r>
              <a:rPr lang="fr-FR" sz="4000" b="1" dirty="0">
                <a:solidFill>
                  <a:srgbClr val="C00000"/>
                </a:solidFill>
              </a:rPr>
              <a:t>Où ?...</a:t>
            </a:r>
          </a:p>
        </p:txBody>
      </p:sp>
      <p:sp>
        <p:nvSpPr>
          <p:cNvPr id="3" name="Espace réservé du contenu 2">
            <a:extLst>
              <a:ext uri="{FF2B5EF4-FFF2-40B4-BE49-F238E27FC236}">
                <a16:creationId xmlns:a16="http://schemas.microsoft.com/office/drawing/2014/main" id="{467A2D40-92B3-428F-BBE9-DED64CE5C99F}"/>
              </a:ext>
            </a:extLst>
          </p:cNvPr>
          <p:cNvSpPr>
            <a:spLocks noGrp="1"/>
          </p:cNvSpPr>
          <p:nvPr>
            <p:ph idx="1"/>
          </p:nvPr>
        </p:nvSpPr>
        <p:spPr>
          <a:xfrm>
            <a:off x="993914" y="1152939"/>
            <a:ext cx="10774016" cy="5141844"/>
          </a:xfrm>
        </p:spPr>
        <p:txBody>
          <a:bodyPr>
            <a:normAutofit fontScale="92500" lnSpcReduction="20000"/>
          </a:bodyPr>
          <a:lstStyle/>
          <a:p>
            <a:pPr algn="just"/>
            <a:r>
              <a:rPr lang="fr-FR" sz="4800" dirty="0"/>
              <a:t>La </a:t>
            </a:r>
            <a:r>
              <a:rPr lang="fr-FR" sz="4800" dirty="0" err="1"/>
              <a:t>co</a:t>
            </a:r>
            <a:r>
              <a:rPr lang="fr-FR" sz="4800" dirty="0"/>
              <a:t>-intervention suppose que </a:t>
            </a:r>
            <a:r>
              <a:rPr lang="fr-FR" sz="4800" b="1" u="sng" dirty="0">
                <a:solidFill>
                  <a:srgbClr val="C00000"/>
                </a:solidFill>
              </a:rPr>
              <a:t>l’espace et les élèves soient partagées </a:t>
            </a:r>
            <a:r>
              <a:rPr lang="fr-FR" sz="4800" dirty="0"/>
              <a:t>: </a:t>
            </a:r>
          </a:p>
          <a:p>
            <a:pPr marL="0" indent="0" algn="just">
              <a:buNone/>
            </a:pPr>
            <a:r>
              <a:rPr lang="fr-FR" sz="4800" dirty="0">
                <a:solidFill>
                  <a:srgbClr val="C00000"/>
                </a:solidFill>
              </a:rPr>
              <a:t>-    </a:t>
            </a:r>
            <a:r>
              <a:rPr lang="fr-FR" sz="4800" dirty="0">
                <a:solidFill>
                  <a:schemeClr val="tx1"/>
                </a:solidFill>
              </a:rPr>
              <a:t>les deux enseignants sont </a:t>
            </a:r>
            <a:r>
              <a:rPr lang="fr-FR" sz="4800" b="1" u="sng" dirty="0">
                <a:solidFill>
                  <a:srgbClr val="C00000"/>
                </a:solidFill>
              </a:rPr>
              <a:t>ensemble dans le même espace, </a:t>
            </a:r>
          </a:p>
          <a:p>
            <a:pPr marL="0" indent="0" algn="just">
              <a:buNone/>
            </a:pPr>
            <a:r>
              <a:rPr lang="fr-FR" sz="4800" dirty="0">
                <a:solidFill>
                  <a:srgbClr val="C00000"/>
                </a:solidFill>
              </a:rPr>
              <a:t>-           </a:t>
            </a:r>
            <a:r>
              <a:rPr lang="fr-FR" sz="4800" dirty="0">
                <a:solidFill>
                  <a:schemeClr val="tx1"/>
                </a:solidFill>
              </a:rPr>
              <a:t>ou </a:t>
            </a:r>
            <a:r>
              <a:rPr lang="fr-FR" sz="4800" b="1" dirty="0">
                <a:solidFill>
                  <a:srgbClr val="C00000"/>
                </a:solidFill>
              </a:rPr>
              <a:t>dans la classe </a:t>
            </a:r>
            <a:r>
              <a:rPr lang="fr-FR" sz="4800" dirty="0">
                <a:solidFill>
                  <a:schemeClr val="tx1"/>
                </a:solidFill>
              </a:rPr>
              <a:t>et un espace immédiatement </a:t>
            </a:r>
            <a:r>
              <a:rPr lang="fr-FR" sz="4800" b="1" dirty="0">
                <a:solidFill>
                  <a:srgbClr val="C00000"/>
                </a:solidFill>
              </a:rPr>
              <a:t>attenant communicant avec la classe</a:t>
            </a:r>
            <a:r>
              <a:rPr lang="fr-FR" sz="4800" b="1" dirty="0"/>
              <a:t>. </a:t>
            </a:r>
          </a:p>
          <a:p>
            <a:pPr algn="just"/>
            <a:endParaRPr lang="fr-FR" dirty="0"/>
          </a:p>
        </p:txBody>
      </p:sp>
      <mc:AlternateContent xmlns:mc="http://schemas.openxmlformats.org/markup-compatibility/2006">
        <mc:Choice xmlns:pslz="http://schemas.microsoft.com/office/powerpoint/2016/slidezoom" xmlns="" Requires="pslz">
          <p:graphicFrame>
            <p:nvGraphicFramePr>
              <p:cNvPr id="5" name="Zoom de diapositive 4">
                <a:extLst>
                  <a:ext uri="{FF2B5EF4-FFF2-40B4-BE49-F238E27FC236}">
                    <a16:creationId xmlns:a16="http://schemas.microsoft.com/office/drawing/2014/main" id="{670619D2-8BED-48AC-ABC8-ED0B46FD6645}"/>
                  </a:ext>
                </a:extLst>
              </p:cNvPr>
              <p:cNvGraphicFramePr>
                <a:graphicFrameLocks noChangeAspect="1"/>
              </p:cNvGraphicFramePr>
              <p:nvPr>
                <p:extLst>
                  <p:ext uri="{D42A27DB-BD31-4B8C-83A1-F6EECF244321}">
                    <p14:modId xmlns:p14="http://schemas.microsoft.com/office/powerpoint/2010/main" val="618240707"/>
                  </p:ext>
                </p:extLst>
              </p:nvPr>
            </p:nvGraphicFramePr>
            <p:xfrm>
              <a:off x="-2544417" y="1856823"/>
              <a:ext cx="3048000" cy="1714500"/>
            </p:xfrm>
            <a:graphic>
              <a:graphicData uri="http://schemas.microsoft.com/office/powerpoint/2016/slidezoom">
                <pslz:sldZm>
                  <pslz:sldZmObj sldId="259" cId="2804751895">
                    <pslz:zmPr id="{A6DE10F3-E8CE-40D9-A7A4-8C38E4EFA70E}" returnToParent="0" transitionDur="1000">
                      <p166:blipFill xmlns:p166="http://schemas.microsoft.com/office/powerpoint/2016/6/main">
                        <a:blip r:embed="rId2"/>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p:pic>
            <p:nvPicPr>
              <p:cNvPr id="5" name="Zoom de diapositive 4">
                <a:hlinkClick r:id="rId3" action="ppaction://hlinksldjump"/>
                <a:extLst>
                  <a:ext uri="{FF2B5EF4-FFF2-40B4-BE49-F238E27FC236}">
                    <a16:creationId xmlns:a16="http://schemas.microsoft.com/office/drawing/2014/main" id="{670619D2-8BED-48AC-ABC8-ED0B46FD6645}"/>
                  </a:ext>
                </a:extLst>
              </p:cNvPr>
              <p:cNvPicPr>
                <a:picLocks noGrp="1" noRot="1" noChangeAspect="1" noMove="1" noResize="1" noEditPoints="1" noAdjustHandles="1" noChangeArrowheads="1" noChangeShapeType="1"/>
              </p:cNvPicPr>
              <p:nvPr/>
            </p:nvPicPr>
            <p:blipFill>
              <a:blip r:embed="rId4"/>
              <a:stretch>
                <a:fillRect/>
              </a:stretch>
            </p:blipFill>
            <p:spPr>
              <a:xfrm>
                <a:off x="-2544417" y="1856823"/>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660214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366029-9E01-47AD-B2D6-746D6C079436}"/>
              </a:ext>
            </a:extLst>
          </p:cNvPr>
          <p:cNvSpPr>
            <a:spLocks noGrp="1"/>
          </p:cNvSpPr>
          <p:nvPr>
            <p:ph type="title"/>
          </p:nvPr>
        </p:nvSpPr>
        <p:spPr>
          <a:xfrm>
            <a:off x="1728546" y="165666"/>
            <a:ext cx="8734908" cy="1562224"/>
          </a:xfrm>
        </p:spPr>
        <p:txBody>
          <a:bodyPr>
            <a:normAutofit fontScale="90000"/>
          </a:bodyPr>
          <a:lstStyle/>
          <a:p>
            <a:r>
              <a:rPr lang="fr-FR" sz="4400" b="1" dirty="0">
                <a:solidFill>
                  <a:srgbClr val="C00000"/>
                </a:solidFill>
              </a:rPr>
              <a:t>Ce n’est pas…. </a:t>
            </a:r>
            <a:br>
              <a:rPr lang="fr-FR" sz="4400" b="1" dirty="0">
                <a:solidFill>
                  <a:srgbClr val="C00000"/>
                </a:solidFill>
              </a:rPr>
            </a:br>
            <a:r>
              <a:rPr lang="fr-FR" sz="2700" b="1" dirty="0">
                <a:solidFill>
                  <a:srgbClr val="C00000"/>
                </a:solidFill>
              </a:rPr>
              <a:t>Les situations qui ne semblent pas relever de cette démarche:  </a:t>
            </a:r>
          </a:p>
        </p:txBody>
      </p:sp>
      <p:sp>
        <p:nvSpPr>
          <p:cNvPr id="3" name="Espace réservé du contenu 2">
            <a:extLst>
              <a:ext uri="{FF2B5EF4-FFF2-40B4-BE49-F238E27FC236}">
                <a16:creationId xmlns:a16="http://schemas.microsoft.com/office/drawing/2014/main" id="{F03BEA18-3330-4EF2-A758-CF69F02DC7D5}"/>
              </a:ext>
            </a:extLst>
          </p:cNvPr>
          <p:cNvSpPr>
            <a:spLocks noGrp="1"/>
          </p:cNvSpPr>
          <p:nvPr>
            <p:ph idx="1"/>
          </p:nvPr>
        </p:nvSpPr>
        <p:spPr>
          <a:xfrm>
            <a:off x="861391" y="1727890"/>
            <a:ext cx="10972800" cy="4964444"/>
          </a:xfrm>
        </p:spPr>
        <p:txBody>
          <a:bodyPr>
            <a:normAutofit fontScale="92500"/>
          </a:bodyPr>
          <a:lstStyle/>
          <a:p>
            <a:pPr algn="just"/>
            <a:r>
              <a:rPr lang="fr-FR" sz="2400" dirty="0"/>
              <a:t>L’échange de services où deux enseignants se succèdent dans la classe: l’intervention de l’un dans un domaine est suivie de l’intervention de l’autre sur un autre sujet : chacun est responsable de son domaine. </a:t>
            </a:r>
          </a:p>
          <a:p>
            <a:pPr marL="0" indent="0" algn="just">
              <a:buNone/>
            </a:pPr>
            <a:endParaRPr lang="fr-FR" sz="2400" dirty="0"/>
          </a:p>
          <a:p>
            <a:pPr algn="just"/>
            <a:r>
              <a:rPr lang="fr-FR" sz="2400" dirty="0"/>
              <a:t>Le partage du travail institué du type suivant: l’un enseigne, l’autre prépare les supports, corriger les cahiers, fait les photocopies…</a:t>
            </a:r>
          </a:p>
          <a:p>
            <a:pPr marL="0" indent="0" algn="just">
              <a:buNone/>
            </a:pPr>
            <a:endParaRPr lang="fr-FR" sz="2400" dirty="0"/>
          </a:p>
          <a:p>
            <a:pPr algn="just"/>
            <a:r>
              <a:rPr lang="fr-FR" sz="2400" dirty="0"/>
              <a:t>L’inégalité permanente de responsabilité : l’un enseigne et dit à l’autre ce qu’il doit faire dans sa classe. </a:t>
            </a:r>
          </a:p>
          <a:p>
            <a:pPr marL="0" indent="0" algn="just">
              <a:buNone/>
            </a:pPr>
            <a:endParaRPr lang="fr-FR" sz="2400" dirty="0"/>
          </a:p>
          <a:p>
            <a:pPr algn="just"/>
            <a:r>
              <a:rPr lang="fr-FR" sz="2400" dirty="0"/>
              <a:t>L’inutilité d’un des enseignants: par exemple, l’un enseigne pendant que l’autre est dans la classe et attend que le temps passe. </a:t>
            </a:r>
          </a:p>
          <a:p>
            <a:pPr marL="0" indent="0">
              <a:buNone/>
            </a:pPr>
            <a:endParaRPr lang="fr-FR" dirty="0"/>
          </a:p>
        </p:txBody>
      </p:sp>
    </p:spTree>
    <p:extLst>
      <p:ext uri="{BB962C8B-B14F-4D97-AF65-F5344CB8AC3E}">
        <p14:creationId xmlns:p14="http://schemas.microsoft.com/office/powerpoint/2010/main" val="4198946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8BE438-C6C6-491C-89E6-64E9DD02FC93}"/>
              </a:ext>
            </a:extLst>
          </p:cNvPr>
          <p:cNvSpPr>
            <a:spLocks noGrp="1"/>
          </p:cNvSpPr>
          <p:nvPr>
            <p:ph type="title"/>
          </p:nvPr>
        </p:nvSpPr>
        <p:spPr>
          <a:xfrm>
            <a:off x="1616765" y="238539"/>
            <a:ext cx="9887847" cy="821635"/>
          </a:xfrm>
        </p:spPr>
        <p:txBody>
          <a:bodyPr>
            <a:normAutofit/>
          </a:bodyPr>
          <a:lstStyle/>
          <a:p>
            <a:r>
              <a:rPr lang="fr-FR" sz="4400" b="1" dirty="0">
                <a:solidFill>
                  <a:srgbClr val="C00000"/>
                </a:solidFill>
              </a:rPr>
              <a:t>C’est…</a:t>
            </a:r>
          </a:p>
        </p:txBody>
      </p:sp>
      <p:sp>
        <p:nvSpPr>
          <p:cNvPr id="3" name="Espace réservé du contenu 2">
            <a:extLst>
              <a:ext uri="{FF2B5EF4-FFF2-40B4-BE49-F238E27FC236}">
                <a16:creationId xmlns:a16="http://schemas.microsoft.com/office/drawing/2014/main" id="{BA221D62-F7CB-4E61-91D2-7E15F466DB8F}"/>
              </a:ext>
            </a:extLst>
          </p:cNvPr>
          <p:cNvSpPr>
            <a:spLocks noGrp="1"/>
          </p:cNvSpPr>
          <p:nvPr>
            <p:ph idx="1"/>
          </p:nvPr>
        </p:nvSpPr>
        <p:spPr>
          <a:xfrm>
            <a:off x="914400" y="1325217"/>
            <a:ext cx="10590212" cy="5294244"/>
          </a:xfrm>
        </p:spPr>
        <p:txBody>
          <a:bodyPr/>
          <a:lstStyle/>
          <a:p>
            <a:pPr algn="just"/>
            <a:r>
              <a:rPr lang="fr-FR" sz="3600" dirty="0"/>
              <a:t>La </a:t>
            </a:r>
            <a:r>
              <a:rPr lang="fr-FR" sz="3600" dirty="0" err="1"/>
              <a:t>co</a:t>
            </a:r>
            <a:r>
              <a:rPr lang="fr-FR" sz="3600" dirty="0"/>
              <a:t>-intervention signifie au contraire des </a:t>
            </a:r>
            <a:r>
              <a:rPr lang="fr-FR" sz="3600" b="1" dirty="0">
                <a:solidFill>
                  <a:srgbClr val="C00000"/>
                </a:solidFill>
              </a:rPr>
              <a:t>tâches professionnelles partagées </a:t>
            </a:r>
            <a:r>
              <a:rPr lang="fr-FR" sz="3600" dirty="0"/>
              <a:t>(au sens </a:t>
            </a:r>
            <a:r>
              <a:rPr lang="fr-FR" sz="3600" dirty="0">
                <a:solidFill>
                  <a:srgbClr val="C00000"/>
                </a:solidFill>
              </a:rPr>
              <a:t>conçues ensemble ou dont la préparation est mise en commun, et que chacun fait sienne</a:t>
            </a:r>
            <a:r>
              <a:rPr lang="fr-FR" sz="3600" dirty="0"/>
              <a:t>) : les ressources, la planification et la conception de séances, leur organisation (indiquant qui fait quoi), la mise en œuvre, l’évaluation des séances et donc la responsabilité sont partagées. </a:t>
            </a:r>
          </a:p>
          <a:p>
            <a:endParaRPr lang="fr-FR" dirty="0"/>
          </a:p>
        </p:txBody>
      </p:sp>
    </p:spTree>
    <p:extLst>
      <p:ext uri="{BB962C8B-B14F-4D97-AF65-F5344CB8AC3E}">
        <p14:creationId xmlns:p14="http://schemas.microsoft.com/office/powerpoint/2010/main" val="1146546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F4792E6-9423-40FE-B71E-86041358E4E1}"/>
              </a:ext>
            </a:extLst>
          </p:cNvPr>
          <p:cNvSpPr>
            <a:spLocks noGrp="1"/>
          </p:cNvSpPr>
          <p:nvPr>
            <p:ph idx="1"/>
          </p:nvPr>
        </p:nvSpPr>
        <p:spPr>
          <a:xfrm>
            <a:off x="1497496" y="596348"/>
            <a:ext cx="10007116" cy="5314874"/>
          </a:xfrm>
        </p:spPr>
        <p:txBody>
          <a:bodyPr>
            <a:normAutofit/>
          </a:bodyPr>
          <a:lstStyle/>
          <a:p>
            <a:pPr algn="just"/>
            <a:endParaRPr lang="fr-FR" sz="4800" dirty="0"/>
          </a:p>
          <a:p>
            <a:pPr algn="just"/>
            <a:r>
              <a:rPr lang="fr-FR" sz="4800" dirty="0"/>
              <a:t>D’où l’intérêt de l’utilisation du terme de </a:t>
            </a:r>
            <a:r>
              <a:rPr lang="fr-FR" sz="4800" b="1" dirty="0">
                <a:solidFill>
                  <a:srgbClr val="C00000"/>
                </a:solidFill>
              </a:rPr>
              <a:t>« </a:t>
            </a:r>
            <a:r>
              <a:rPr lang="fr-FR" sz="4800" b="1" dirty="0" err="1">
                <a:solidFill>
                  <a:srgbClr val="C00000"/>
                </a:solidFill>
              </a:rPr>
              <a:t>co</a:t>
            </a:r>
            <a:r>
              <a:rPr lang="fr-FR" sz="4800" b="1" dirty="0">
                <a:solidFill>
                  <a:srgbClr val="C00000"/>
                </a:solidFill>
              </a:rPr>
              <a:t>-enseignement », </a:t>
            </a:r>
            <a:r>
              <a:rPr lang="fr-FR" sz="4800" dirty="0"/>
              <a:t>sans ambiguïté, avec la valorisation des deux professionnels</a:t>
            </a:r>
            <a:r>
              <a:rPr lang="fr-FR" dirty="0"/>
              <a:t>. </a:t>
            </a:r>
          </a:p>
          <a:p>
            <a:pPr marL="0" indent="0">
              <a:buNone/>
            </a:pPr>
            <a:endParaRPr lang="fr-FR" dirty="0"/>
          </a:p>
        </p:txBody>
      </p:sp>
    </p:spTree>
    <p:extLst>
      <p:ext uri="{BB962C8B-B14F-4D97-AF65-F5344CB8AC3E}">
        <p14:creationId xmlns:p14="http://schemas.microsoft.com/office/powerpoint/2010/main" val="4213409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355628-19C8-4138-BDC3-D47030D6BA51}"/>
              </a:ext>
            </a:extLst>
          </p:cNvPr>
          <p:cNvSpPr>
            <a:spLocks noGrp="1"/>
          </p:cNvSpPr>
          <p:nvPr>
            <p:ph type="title"/>
          </p:nvPr>
        </p:nvSpPr>
        <p:spPr>
          <a:xfrm>
            <a:off x="1767578" y="378192"/>
            <a:ext cx="8915400" cy="568586"/>
          </a:xfrm>
        </p:spPr>
        <p:txBody>
          <a:bodyPr>
            <a:normAutofit fontScale="90000"/>
          </a:bodyPr>
          <a:lstStyle/>
          <a:p>
            <a:r>
              <a:rPr lang="fr-FR" sz="4000" b="1" dirty="0">
                <a:solidFill>
                  <a:srgbClr val="C00000"/>
                </a:solidFill>
              </a:rPr>
              <a:t>Co-enseignement</a:t>
            </a:r>
          </a:p>
        </p:txBody>
      </p:sp>
      <p:sp>
        <p:nvSpPr>
          <p:cNvPr id="3" name="Espace réservé du contenu 2">
            <a:extLst>
              <a:ext uri="{FF2B5EF4-FFF2-40B4-BE49-F238E27FC236}">
                <a16:creationId xmlns:a16="http://schemas.microsoft.com/office/drawing/2014/main" id="{8408FF6B-E285-4B64-9EC7-2868488C9F08}"/>
              </a:ext>
            </a:extLst>
          </p:cNvPr>
          <p:cNvSpPr>
            <a:spLocks noGrp="1"/>
          </p:cNvSpPr>
          <p:nvPr>
            <p:ph idx="1"/>
          </p:nvPr>
        </p:nvSpPr>
        <p:spPr>
          <a:xfrm>
            <a:off x="795130" y="1179443"/>
            <a:ext cx="10707757" cy="5579166"/>
          </a:xfrm>
        </p:spPr>
        <p:txBody>
          <a:bodyPr/>
          <a:lstStyle/>
          <a:p>
            <a:endParaRPr lang="fr-FR" dirty="0"/>
          </a:p>
          <a:p>
            <a:r>
              <a:rPr lang="fr-FR" sz="2800" dirty="0">
                <a:solidFill>
                  <a:srgbClr val="C00000"/>
                </a:solidFill>
              </a:rPr>
              <a:t>Deux enseignants partagent en général, des objectifs communs d’une séance</a:t>
            </a:r>
            <a:r>
              <a:rPr lang="fr-FR" sz="2800" dirty="0"/>
              <a:t>. </a:t>
            </a:r>
          </a:p>
          <a:p>
            <a:r>
              <a:rPr lang="fr-FR" sz="2800" dirty="0">
                <a:solidFill>
                  <a:srgbClr val="C00000"/>
                </a:solidFill>
              </a:rPr>
              <a:t>Auprès de tous les élèves.</a:t>
            </a:r>
          </a:p>
          <a:p>
            <a:r>
              <a:rPr lang="fr-FR" sz="2800" dirty="0">
                <a:solidFill>
                  <a:srgbClr val="C00000"/>
                </a:solidFill>
              </a:rPr>
              <a:t>Dans la même salle de classe. </a:t>
            </a:r>
          </a:p>
          <a:p>
            <a:pPr marL="0" indent="0">
              <a:buNone/>
            </a:pPr>
            <a:endParaRPr lang="fr-FR" sz="2800" dirty="0"/>
          </a:p>
          <a:p>
            <a:r>
              <a:rPr lang="fr-FR" sz="2800" dirty="0"/>
              <a:t>Pour que le </a:t>
            </a:r>
            <a:r>
              <a:rPr lang="fr-FR" sz="2800" dirty="0" err="1"/>
              <a:t>co</a:t>
            </a:r>
            <a:r>
              <a:rPr lang="fr-FR" sz="2800" dirty="0"/>
              <a:t>-enseignement soit efficace, sa mise en œuvre doit être régulière. </a:t>
            </a:r>
          </a:p>
          <a:p>
            <a:r>
              <a:rPr lang="fr-FR" sz="2800" dirty="0"/>
              <a:t>Partager plusieurs fois par semaine est un gage de réussite. </a:t>
            </a:r>
          </a:p>
          <a:p>
            <a:pPr marL="0" indent="0">
              <a:buNone/>
            </a:pPr>
            <a:endParaRPr lang="fr-FR" dirty="0"/>
          </a:p>
        </p:txBody>
      </p:sp>
    </p:spTree>
    <p:extLst>
      <p:ext uri="{BB962C8B-B14F-4D97-AF65-F5344CB8AC3E}">
        <p14:creationId xmlns:p14="http://schemas.microsoft.com/office/powerpoint/2010/main" val="1769436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D673EC-76D4-4FE3-934A-BDE471AE0FAB}"/>
              </a:ext>
            </a:extLst>
          </p:cNvPr>
          <p:cNvSpPr>
            <a:spLocks noGrp="1"/>
          </p:cNvSpPr>
          <p:nvPr>
            <p:ph type="title"/>
          </p:nvPr>
        </p:nvSpPr>
        <p:spPr>
          <a:xfrm>
            <a:off x="1638300" y="319310"/>
            <a:ext cx="8915400" cy="740864"/>
          </a:xfrm>
        </p:spPr>
        <p:txBody>
          <a:bodyPr>
            <a:normAutofit fontScale="90000"/>
          </a:bodyPr>
          <a:lstStyle/>
          <a:p>
            <a:r>
              <a:rPr lang="fr-FR" sz="4400" b="1" dirty="0">
                <a:solidFill>
                  <a:srgbClr val="C00000"/>
                </a:solidFill>
              </a:rPr>
              <a:t>Co-intervention</a:t>
            </a:r>
          </a:p>
        </p:txBody>
      </p:sp>
      <p:sp>
        <p:nvSpPr>
          <p:cNvPr id="3" name="Espace réservé du contenu 2">
            <a:extLst>
              <a:ext uri="{FF2B5EF4-FFF2-40B4-BE49-F238E27FC236}">
                <a16:creationId xmlns:a16="http://schemas.microsoft.com/office/drawing/2014/main" id="{EF5FEDB9-C842-4A8B-87F5-46556F4EA878}"/>
              </a:ext>
            </a:extLst>
          </p:cNvPr>
          <p:cNvSpPr>
            <a:spLocks noGrp="1"/>
          </p:cNvSpPr>
          <p:nvPr>
            <p:ph idx="1"/>
          </p:nvPr>
        </p:nvSpPr>
        <p:spPr>
          <a:xfrm>
            <a:off x="940905" y="1245705"/>
            <a:ext cx="10563708" cy="5292986"/>
          </a:xfrm>
        </p:spPr>
        <p:txBody>
          <a:bodyPr>
            <a:normAutofit fontScale="85000" lnSpcReduction="10000"/>
          </a:bodyPr>
          <a:lstStyle/>
          <a:p>
            <a:pPr algn="just"/>
            <a:endParaRPr lang="fr-FR" sz="2400" dirty="0"/>
          </a:p>
          <a:p>
            <a:pPr algn="just"/>
            <a:r>
              <a:rPr lang="fr-FR" sz="2400" dirty="0"/>
              <a:t>Mode de division du travail pour accompagner un ou plusieurs élèves de façon spécifique. </a:t>
            </a:r>
          </a:p>
          <a:p>
            <a:pPr algn="just"/>
            <a:r>
              <a:rPr lang="fr-FR" sz="2400" dirty="0">
                <a:solidFill>
                  <a:srgbClr val="C00000"/>
                </a:solidFill>
              </a:rPr>
              <a:t>Dans ou hors de la classe, mais toujours pendant le temps de la classe</a:t>
            </a:r>
            <a:r>
              <a:rPr lang="fr-FR" sz="2400" dirty="0"/>
              <a:t>. </a:t>
            </a:r>
          </a:p>
          <a:p>
            <a:pPr algn="just"/>
            <a:r>
              <a:rPr lang="fr-FR" sz="2400" dirty="0">
                <a:solidFill>
                  <a:srgbClr val="C00000"/>
                </a:solidFill>
              </a:rPr>
              <a:t>La </a:t>
            </a:r>
            <a:r>
              <a:rPr lang="fr-FR" sz="2400" dirty="0" err="1">
                <a:solidFill>
                  <a:srgbClr val="C00000"/>
                </a:solidFill>
              </a:rPr>
              <a:t>co</a:t>
            </a:r>
            <a:r>
              <a:rPr lang="fr-FR" sz="2400" dirty="0">
                <a:solidFill>
                  <a:srgbClr val="C00000"/>
                </a:solidFill>
              </a:rPr>
              <a:t>-intervention peut être efficace avec des groupes restreints d’élèves, sous conditions de pratiques centrées sur les savoirs, sur les stratégies d’apprentissage</a:t>
            </a:r>
            <a:r>
              <a:rPr lang="fr-FR" sz="2400" dirty="0"/>
              <a:t>. </a:t>
            </a:r>
          </a:p>
          <a:p>
            <a:pPr algn="just"/>
            <a:r>
              <a:rPr lang="fr-FR" sz="2400" dirty="0">
                <a:solidFill>
                  <a:srgbClr val="C00000"/>
                </a:solidFill>
              </a:rPr>
              <a:t>Si ce dispositif peut aider certains élèves, il est aussi possible, quand il concerne un ou plusieurs élèves de la classe en difficulté, qu’il les coupe des enseignements prodigués au reste de la classe et donc engendre un enseignement à deux vitesses</a:t>
            </a:r>
            <a:r>
              <a:rPr lang="fr-FR" sz="2400" dirty="0"/>
              <a:t>. </a:t>
            </a:r>
          </a:p>
          <a:p>
            <a:pPr algn="just"/>
            <a:r>
              <a:rPr lang="fr-FR" sz="2400" dirty="0">
                <a:solidFill>
                  <a:srgbClr val="C00000"/>
                </a:solidFill>
              </a:rPr>
              <a:t>La </a:t>
            </a:r>
            <a:r>
              <a:rPr lang="fr-FR" sz="2400" dirty="0" err="1">
                <a:solidFill>
                  <a:srgbClr val="C00000"/>
                </a:solidFill>
              </a:rPr>
              <a:t>co</a:t>
            </a:r>
            <a:r>
              <a:rPr lang="fr-FR" sz="2400" dirty="0">
                <a:solidFill>
                  <a:srgbClr val="C00000"/>
                </a:solidFill>
              </a:rPr>
              <a:t>-intervention nécessite donc une collaboration extrêmement étroite entre les deux enseignants </a:t>
            </a:r>
            <a:r>
              <a:rPr lang="fr-FR" sz="2400" dirty="0"/>
              <a:t>(encore plus que dans le cas du </a:t>
            </a:r>
            <a:r>
              <a:rPr lang="fr-FR" sz="2400" dirty="0" err="1"/>
              <a:t>co</a:t>
            </a:r>
            <a:r>
              <a:rPr lang="fr-FR" sz="2400" dirty="0"/>
              <a:t>-enseignement).</a:t>
            </a:r>
          </a:p>
          <a:p>
            <a:pPr algn="just"/>
            <a:r>
              <a:rPr lang="fr-FR" sz="2400" dirty="0"/>
              <a:t>Enfin, les résultats des élèves doivent être constamment évalués afin de mettre fin le plus tôt possible à la </a:t>
            </a:r>
            <a:r>
              <a:rPr lang="fr-FR" sz="2400" dirty="0" err="1"/>
              <a:t>co</a:t>
            </a:r>
            <a:r>
              <a:rPr lang="fr-FR" sz="2400" dirty="0"/>
              <a:t>-intervention pour réduire les risques de stigmatisation. </a:t>
            </a:r>
          </a:p>
          <a:p>
            <a:pPr marL="0" indent="0">
              <a:buNone/>
            </a:pPr>
            <a:endParaRPr lang="fr-FR" dirty="0"/>
          </a:p>
        </p:txBody>
      </p:sp>
    </p:spTree>
    <p:extLst>
      <p:ext uri="{BB962C8B-B14F-4D97-AF65-F5344CB8AC3E}">
        <p14:creationId xmlns:p14="http://schemas.microsoft.com/office/powerpoint/2010/main" val="1184272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A6CDA6-F400-4220-88E5-ED54D313AD8E}"/>
              </a:ext>
            </a:extLst>
          </p:cNvPr>
          <p:cNvSpPr>
            <a:spLocks noGrp="1"/>
          </p:cNvSpPr>
          <p:nvPr>
            <p:ph type="title"/>
          </p:nvPr>
        </p:nvSpPr>
        <p:spPr>
          <a:xfrm>
            <a:off x="1550505" y="173812"/>
            <a:ext cx="8723043" cy="740589"/>
          </a:xfrm>
        </p:spPr>
        <p:txBody>
          <a:bodyPr>
            <a:normAutofit fontScale="90000"/>
          </a:bodyPr>
          <a:lstStyle/>
          <a:p>
            <a:r>
              <a:rPr lang="fr-FR" sz="4400" b="1" dirty="0">
                <a:solidFill>
                  <a:srgbClr val="C00000"/>
                </a:solidFill>
              </a:rPr>
              <a:t>Intérêts…</a:t>
            </a:r>
          </a:p>
        </p:txBody>
      </p:sp>
      <p:sp>
        <p:nvSpPr>
          <p:cNvPr id="3" name="Espace réservé du contenu 2">
            <a:extLst>
              <a:ext uri="{FF2B5EF4-FFF2-40B4-BE49-F238E27FC236}">
                <a16:creationId xmlns:a16="http://schemas.microsoft.com/office/drawing/2014/main" id="{52FB605A-E26D-4810-A2E2-55BFE1261252}"/>
              </a:ext>
            </a:extLst>
          </p:cNvPr>
          <p:cNvSpPr>
            <a:spLocks noGrp="1"/>
          </p:cNvSpPr>
          <p:nvPr>
            <p:ph idx="1"/>
          </p:nvPr>
        </p:nvSpPr>
        <p:spPr>
          <a:xfrm>
            <a:off x="1073426" y="914400"/>
            <a:ext cx="10469217" cy="5769787"/>
          </a:xfrm>
        </p:spPr>
        <p:txBody>
          <a:bodyPr>
            <a:normAutofit/>
          </a:bodyPr>
          <a:lstStyle/>
          <a:p>
            <a:r>
              <a:rPr lang="fr-FR" sz="2400" dirty="0"/>
              <a:t>Collaboration conçue </a:t>
            </a:r>
            <a:r>
              <a:rPr lang="fr-FR" sz="2400" b="1" dirty="0">
                <a:solidFill>
                  <a:srgbClr val="C00000"/>
                </a:solidFill>
              </a:rPr>
              <a:t>pour répondre aux Besoins des élèves selon diverses modalités.</a:t>
            </a:r>
          </a:p>
          <a:p>
            <a:pPr marL="0" indent="0">
              <a:buNone/>
            </a:pPr>
            <a:endParaRPr lang="fr-FR" sz="2400" dirty="0"/>
          </a:p>
          <a:p>
            <a:r>
              <a:rPr lang="fr-FR" sz="2400" dirty="0"/>
              <a:t>Les élèves de niveaux scolaires divers bénéficient d’une </a:t>
            </a:r>
            <a:r>
              <a:rPr lang="fr-FR" sz="2400" b="1" dirty="0">
                <a:solidFill>
                  <a:srgbClr val="C00000"/>
                </a:solidFill>
              </a:rPr>
              <a:t>plus grand attention des enseignants</a:t>
            </a:r>
            <a:r>
              <a:rPr lang="fr-FR" sz="2400" dirty="0"/>
              <a:t>, notamment grâce aux activités en petits groupes que la </a:t>
            </a:r>
            <a:r>
              <a:rPr lang="fr-FR" sz="2400" dirty="0" err="1"/>
              <a:t>co</a:t>
            </a:r>
            <a:r>
              <a:rPr lang="fr-FR" sz="2400" dirty="0"/>
              <a:t>-intervention permet. </a:t>
            </a:r>
          </a:p>
          <a:p>
            <a:pPr marL="0" indent="0">
              <a:buNone/>
            </a:pPr>
            <a:endParaRPr lang="fr-FR" sz="2400" dirty="0"/>
          </a:p>
          <a:p>
            <a:r>
              <a:rPr lang="fr-FR" sz="2400" dirty="0"/>
              <a:t>Elle </a:t>
            </a:r>
            <a:r>
              <a:rPr lang="fr-FR" sz="2400" b="1" dirty="0">
                <a:solidFill>
                  <a:srgbClr val="C00000"/>
                </a:solidFill>
              </a:rPr>
              <a:t>favorise un enseignement plus intense et individualisé</a:t>
            </a:r>
            <a:r>
              <a:rPr lang="fr-FR" sz="2400" dirty="0"/>
              <a:t>, ce qui </a:t>
            </a:r>
            <a:r>
              <a:rPr lang="fr-FR" sz="2400" dirty="0">
                <a:solidFill>
                  <a:srgbClr val="C00000"/>
                </a:solidFill>
              </a:rPr>
              <a:t>permet d’accroître le niveau tout en réduisant la stigmatisation pour les élèves ayant des besoins spécifiques</a:t>
            </a:r>
            <a:r>
              <a:rPr lang="fr-FR" sz="2400" dirty="0"/>
              <a:t>: ceux-ci ont plus de chances de bénéficier de la continuité de l’enseignement et les enseignants, quant à eux, bénéficient du soutien professionnel mutuel et de l’échange de pratiques pédagogiques parc qu’ils travaillent en collaboration. </a:t>
            </a:r>
          </a:p>
          <a:p>
            <a:endParaRPr lang="fr-FR" dirty="0"/>
          </a:p>
        </p:txBody>
      </p:sp>
    </p:spTree>
    <p:extLst>
      <p:ext uri="{BB962C8B-B14F-4D97-AF65-F5344CB8AC3E}">
        <p14:creationId xmlns:p14="http://schemas.microsoft.com/office/powerpoint/2010/main" val="1132218997"/>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179</TotalTime>
  <Words>1519</Words>
  <Application>Microsoft Office PowerPoint</Application>
  <PresentationFormat>Grand écran</PresentationFormat>
  <Paragraphs>171</Paragraphs>
  <Slides>29</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29</vt:i4>
      </vt:variant>
    </vt:vector>
  </HeadingPairs>
  <TitlesOfParts>
    <vt:vector size="34" baseType="lpstr">
      <vt:lpstr>Arial</vt:lpstr>
      <vt:lpstr>Century Gothic</vt:lpstr>
      <vt:lpstr>Comic Sans MS</vt:lpstr>
      <vt:lpstr>Wingdings 3</vt:lpstr>
      <vt:lpstr>Brin</vt:lpstr>
      <vt:lpstr>Présentation PowerPoint</vt:lpstr>
      <vt:lpstr>QUI ?...</vt:lpstr>
      <vt:lpstr>Où ?...</vt:lpstr>
      <vt:lpstr>Ce n’est pas….  Les situations qui ne semblent pas relever de cette démarche:  </vt:lpstr>
      <vt:lpstr>C’est…</vt:lpstr>
      <vt:lpstr>Présentation PowerPoint</vt:lpstr>
      <vt:lpstr>Co-enseignement</vt:lpstr>
      <vt:lpstr>Co-intervention</vt:lpstr>
      <vt:lpstr>Intérêts…</vt:lpstr>
      <vt:lpstr>Du côté enseignants:  Six modalités de co-intervention ou de co-enseignement</vt:lpstr>
      <vt:lpstr>1) L’un enseigne, l’autre observe</vt:lpstr>
      <vt:lpstr>Présentation PowerPoint</vt:lpstr>
      <vt:lpstr>2) L’un enseigne, l’autre aide</vt:lpstr>
      <vt:lpstr>Présentation PowerPoint</vt:lpstr>
      <vt:lpstr>3) Enseignement parallèle</vt:lpstr>
      <vt:lpstr>Présentation PowerPoint</vt:lpstr>
      <vt:lpstr>4) L’enseignement en ateliers.</vt:lpstr>
      <vt:lpstr>Présentation PowerPoint</vt:lpstr>
      <vt:lpstr>5) Enseignement avec groupe différencié. </vt:lpstr>
      <vt:lpstr>Présentation PowerPoint</vt:lpstr>
      <vt:lpstr>6) En tandem</vt:lpstr>
      <vt:lpstr>Présentation PowerPoint</vt:lpstr>
      <vt:lpstr>Du côté élèves :  5 types de regroupements des élèves en classe. </vt:lpstr>
      <vt:lpstr>Le grand groupe </vt:lpstr>
      <vt:lpstr>Petit groupe homogène</vt:lpstr>
      <vt:lpstr>Petit groupe hétérogène et coopératif</vt:lpstr>
      <vt:lpstr>Binôme</vt:lpstr>
      <vt:lpstr>Enseignement individuel</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FREDISA</dc:creator>
  <cp:lastModifiedBy>Isabelle ANDRIEUX</cp:lastModifiedBy>
  <cp:revision>38</cp:revision>
  <dcterms:created xsi:type="dcterms:W3CDTF">2018-10-31T14:38:51Z</dcterms:created>
  <dcterms:modified xsi:type="dcterms:W3CDTF">2018-11-11T01:17:09Z</dcterms:modified>
</cp:coreProperties>
</file>