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12192000" cy="6858000"/>
  <p:defaultTextStyle>
    <a:defPPr>
      <a:defRPr lang="fr-FR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192" y="108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Couvertu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0" y="6618000"/>
            <a:ext cx="240000" cy="24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5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>
              <a:defRPr/>
            </a:pPr>
            <a:r>
              <a:rPr lang="fr-FR"/>
              <a:t>XX/XX/XXXX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960000" y="5226529"/>
            <a:ext cx="4320000" cy="1200000"/>
          </a:xfrm>
          <a:prstGeom prst="rect">
            <a:avLst/>
          </a:prstGeom>
        </p:spPr>
        <p:txBody>
          <a:bodyPr anchor="b" anchorCtr="0"/>
          <a:lstStyle>
            <a:lvl1pPr>
              <a:defRPr sz="1550"/>
            </a:lvl1pPr>
          </a:lstStyle>
          <a:p>
            <a:pPr>
              <a:defRPr/>
            </a:pPr>
            <a:r>
              <a:rPr lang="fr-FR"/>
              <a:t>DNE SN2</a:t>
            </a:r>
            <a:endParaRPr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0" y="6618000"/>
            <a:ext cx="240000" cy="24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5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>
              <a:defRPr/>
            </a:pPr>
            <a:fld id="{10C140CD-8AED-46FF-A9A2-77308F3F39AE}" type="slidenum">
              <a:rPr lang="fr-FR"/>
              <a:t>‹N°›</a:t>
            </a:fld>
            <a:endParaRPr lang="fr-FR"/>
          </a:p>
        </p:txBody>
      </p:sp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240000" cy="24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5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>
              <a:defRPr/>
            </a:pPr>
            <a:r>
              <a:rPr lang="fr-FR"/>
              <a:t>Titre</a:t>
            </a:r>
            <a:endParaRPr/>
          </a:p>
        </p:txBody>
      </p:sp>
      <p:pic>
        <p:nvPicPr>
          <p:cNvPr id="3" name="Image 2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405463" y="120000"/>
            <a:ext cx="6588597" cy="541673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Titre et sous-tit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240000" cy="24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5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>
              <a:defRPr/>
            </a:pPr>
            <a:r>
              <a:rPr lang="fr-FR"/>
              <a:t>Titre</a:t>
            </a:r>
            <a:endParaRPr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80000" y="3128061"/>
            <a:ext cx="11232000" cy="2769600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4350" b="1" cap="all"/>
            </a:lvl1pPr>
            <a:lvl2pPr marL="0" indent="0">
              <a:spcBef>
                <a:spcPts val="667"/>
              </a:spcBef>
              <a:spcAft>
                <a:spcPts val="0"/>
              </a:spcAft>
              <a:buNone/>
              <a:defRPr sz="2450"/>
            </a:lvl2pPr>
          </a:lstStyle>
          <a:p>
            <a:pPr lvl="0">
              <a:defRPr/>
            </a:pPr>
            <a:r>
              <a:rPr lang="fr-FR"/>
              <a:t>Titre</a:t>
            </a:r>
            <a:endParaRPr/>
          </a:p>
          <a:p>
            <a:pPr lvl="1">
              <a:defRPr/>
            </a:pPr>
            <a:r>
              <a:rPr lang="fr-FR"/>
              <a:t>Sous-titre</a:t>
            </a:r>
            <a:endParaRPr/>
          </a:p>
        </p:txBody>
      </p:sp>
      <p:cxnSp>
        <p:nvCxnSpPr>
          <p:cNvPr id="12" name="Connecteur droit 11"/>
          <p:cNvCxnSpPr>
            <a:cxnSpLocks/>
          </p:cNvCxnSpPr>
          <p:nvPr userDrawn="1"/>
        </p:nvCxnSpPr>
        <p:spPr bwMode="gray">
          <a:xfrm>
            <a:off x="480000" y="6379200"/>
            <a:ext cx="11232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 5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217708" y="151159"/>
            <a:ext cx="3114856" cy="256083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Sommai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479999" y="1200000"/>
            <a:ext cx="11232000" cy="960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Titre</a:t>
            </a:r>
            <a:endParaRPr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>
          <a:xfrm>
            <a:off x="10152000" y="6378000"/>
            <a:ext cx="1560000" cy="48000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r>
              <a:rPr lang="fr-FR" cap="all"/>
              <a:t>XX/XX/XXXX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>
          <a:xfrm>
            <a:off x="480000" y="6378000"/>
            <a:ext cx="7872000" cy="480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DNE SN2</a:t>
            </a:r>
            <a:endParaRPr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>
          <a:xfrm>
            <a:off x="8352000" y="6378000"/>
            <a:ext cx="1800000" cy="480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33122C9-A0B9-462F-8757-0847AD287B63}" type="slidenum">
              <a:rPr lang="fr-FR"/>
              <a:t>‹N°›</a:t>
            </a:fld>
            <a:endParaRPr lang="fr-FR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79997" y="2522624"/>
            <a:ext cx="3360000" cy="3374400"/>
          </a:xfrm>
        </p:spPr>
        <p:txBody>
          <a:bodyPr/>
          <a:lstStyle>
            <a:lvl1pPr marL="191995" indent="-191995">
              <a:spcBef>
                <a:spcPts val="533"/>
              </a:spcBef>
              <a:spcAft>
                <a:spcPts val="1067"/>
              </a:spcAft>
              <a:buFont typeface="+mj-lt"/>
              <a:buAutoNum type="arabicPeriod"/>
              <a:defRPr b="1"/>
            </a:lvl1pPr>
            <a:lvl2pPr marL="431989" indent="-191995">
              <a:spcBef>
                <a:spcPts val="800"/>
              </a:spcBef>
              <a:spcAft>
                <a:spcPts val="1067"/>
              </a:spcAft>
              <a:buFont typeface="+mj-lt"/>
              <a:buAutoNum type="alphaLcPeriod"/>
              <a:defRPr/>
            </a:lvl2pPr>
          </a:lstStyle>
          <a:p>
            <a:pPr lvl="0">
              <a:defRPr/>
            </a:pPr>
            <a:r>
              <a:rPr lang="fr-FR"/>
              <a:t>Titre de la partie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416000" y="2524800"/>
            <a:ext cx="3360000" cy="3374400"/>
          </a:xfrm>
        </p:spPr>
        <p:txBody>
          <a:bodyPr/>
          <a:lstStyle>
            <a:lvl1pPr marL="191995" indent="-191995">
              <a:spcBef>
                <a:spcPts val="533"/>
              </a:spcBef>
              <a:spcAft>
                <a:spcPts val="1067"/>
              </a:spcAft>
              <a:buFont typeface="+mj-lt"/>
              <a:buAutoNum type="arabicPeriod"/>
              <a:defRPr b="1"/>
            </a:lvl1pPr>
            <a:lvl2pPr marL="431989" indent="-191995">
              <a:spcBef>
                <a:spcPts val="800"/>
              </a:spcBef>
              <a:spcAft>
                <a:spcPts val="1067"/>
              </a:spcAft>
              <a:buFont typeface="+mj-lt"/>
              <a:buAutoNum type="alphaLcPeriod"/>
              <a:defRPr/>
            </a:lvl2pPr>
          </a:lstStyle>
          <a:p>
            <a:pPr lvl="0">
              <a:defRPr/>
            </a:pPr>
            <a:r>
              <a:rPr lang="fr-FR"/>
              <a:t>Titre de la partie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8351999" y="2524800"/>
            <a:ext cx="3360000" cy="3374400"/>
          </a:xfrm>
        </p:spPr>
        <p:txBody>
          <a:bodyPr/>
          <a:lstStyle>
            <a:lvl1pPr marL="191995" indent="-191995">
              <a:spcBef>
                <a:spcPts val="533"/>
              </a:spcBef>
              <a:spcAft>
                <a:spcPts val="1067"/>
              </a:spcAft>
              <a:buFont typeface="+mj-lt"/>
              <a:buAutoNum type="arabicPeriod"/>
              <a:defRPr b="1"/>
            </a:lvl1pPr>
            <a:lvl2pPr marL="431989" indent="-191995">
              <a:spcBef>
                <a:spcPts val="800"/>
              </a:spcBef>
              <a:spcAft>
                <a:spcPts val="1067"/>
              </a:spcAft>
              <a:buFont typeface="+mj-lt"/>
              <a:buAutoNum type="alphaLcPeriod"/>
              <a:defRPr/>
            </a:lvl2pPr>
          </a:lstStyle>
          <a:p>
            <a:pPr lvl="0">
              <a:defRPr/>
            </a:pPr>
            <a:r>
              <a:rPr lang="fr-FR"/>
              <a:t>Titre de la partie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Chapit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1412776"/>
            <a:ext cx="12192000" cy="544642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tIns="1080000" anchor="ctr" anchorCtr="0"/>
          <a:lstStyle>
            <a:lvl1pPr algn="ctr">
              <a:defRPr cap="all"/>
            </a:lvl1pPr>
          </a:lstStyle>
          <a:p>
            <a:pPr>
              <a:defRPr/>
            </a:pPr>
            <a:r>
              <a:rPr lang="fr-FR"/>
              <a:t>Sélectionner l’icône pour insérer une image, </a:t>
            </a:r>
            <a:br>
              <a:rPr lang="fr-FR"/>
            </a:br>
            <a:r>
              <a:rPr lang="fr-FR"/>
              <a:t>puis disposer l’image en arrière plan </a:t>
            </a:r>
            <a:br>
              <a:rPr lang="fr-FR"/>
            </a:br>
            <a:r>
              <a:rPr lang="fr-FR"/>
              <a:t>(Sélectionner l’image avec le bouton droit de la souris / </a:t>
            </a:r>
            <a:br>
              <a:rPr lang="fr-FR"/>
            </a:br>
            <a:r>
              <a:rPr lang="fr-FR"/>
              <a:t>Mettre à l’arrière plan)</a:t>
            </a:r>
            <a:endParaRPr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479999" y="984000"/>
            <a:ext cx="11232000" cy="5395200"/>
          </a:xfrm>
          <a:custGeom>
            <a:avLst/>
            <a:gdLst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424000" h="4046400" stroke="0" extrusionOk="0">
                <a:moveTo>
                  <a:pt x="8424000" y="4046400"/>
                </a:moveTo>
                <a:lnTo>
                  <a:pt x="0" y="4046360"/>
                </a:lnTo>
                <a:lnTo>
                  <a:pt x="0" y="40"/>
                </a:lnTo>
                <a:cubicBezTo>
                  <a:pt x="0" y="18"/>
                  <a:pt x="3771553" y="0"/>
                  <a:pt x="8424000" y="0"/>
                </a:cubicBezTo>
                <a:lnTo>
                  <a:pt x="8424000" y="4046400"/>
                </a:lnTo>
                <a:close/>
              </a:path>
              <a:path w="8424000" h="4046400" fill="none" extrusionOk="0">
                <a:moveTo>
                  <a:pt x="8424000" y="4046400"/>
                </a:moveTo>
                <a:lnTo>
                  <a:pt x="0" y="4046360"/>
                </a:lnTo>
              </a:path>
            </a:pathLst>
          </a:custGeom>
          <a:ln w="10160">
            <a:solidFill>
              <a:schemeClr val="tx1"/>
            </a:solidFill>
          </a:ln>
        </p:spPr>
        <p:txBody>
          <a:bodyPr lIns="0" bIns="360000" anchor="ctr" anchorCtr="0"/>
          <a:lstStyle>
            <a:lvl1pPr marL="527987" indent="-527987">
              <a:buFont typeface="+mj-lt"/>
              <a:buAutoNum type="arabicPeriod"/>
              <a:defRPr sz="4350"/>
            </a:lvl1pPr>
          </a:lstStyle>
          <a:p>
            <a:pPr>
              <a:defRPr/>
            </a:pPr>
            <a:r>
              <a:rPr lang="fr-FR"/>
              <a:t>Titre</a:t>
            </a:r>
            <a:endParaRPr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>
          <a:xfrm>
            <a:off x="10152000" y="6378000"/>
            <a:ext cx="1560000" cy="48000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r>
              <a:rPr lang="fr-FR" cap="all"/>
              <a:t>XX/XX/XXXX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>
          <a:xfrm>
            <a:off x="480000" y="6378000"/>
            <a:ext cx="7872000" cy="480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DNE SN2</a:t>
            </a:r>
            <a:endParaRPr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>
          <a:xfrm>
            <a:off x="8352000" y="6378000"/>
            <a:ext cx="1800000" cy="480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33122C9-A0B9-462F-8757-0847AD287B63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re et textes 3 colonne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479999" y="1200000"/>
            <a:ext cx="11232000" cy="960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Titre</a:t>
            </a:r>
            <a:endParaRPr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>
          <a:xfrm>
            <a:off x="10152000" y="6378000"/>
            <a:ext cx="1560000" cy="48000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r>
              <a:rPr lang="fr-FR" cap="all"/>
              <a:t>XX/XX/XXXX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>
          <a:xfrm>
            <a:off x="480000" y="6378000"/>
            <a:ext cx="7872000" cy="480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DNE SN2</a:t>
            </a:r>
            <a:endParaRPr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>
          <a:xfrm>
            <a:off x="8352000" y="6378000"/>
            <a:ext cx="1800000" cy="480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33122C9-A0B9-462F-8757-0847AD287B63}" type="slidenum">
              <a:rPr lang="fr-FR"/>
              <a:t>‹N°›</a:t>
            </a:fld>
            <a:endParaRPr lang="fr-FR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416000" y="240000"/>
            <a:ext cx="7296000" cy="480000"/>
          </a:xfrm>
        </p:spPr>
        <p:txBody>
          <a:bodyPr/>
          <a:lstStyle>
            <a:lvl1pPr marL="143996" indent="-143996" algn="r">
              <a:spcAft>
                <a:spcPts val="0"/>
              </a:spcAft>
              <a:buFont typeface="+mj-lt"/>
              <a:buAutoNum type="arabicPeriod"/>
              <a:defRPr sz="1000" b="1"/>
            </a:lvl1pPr>
            <a:lvl2pPr marL="143996" indent="-143996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1000"/>
            </a:lvl2pPr>
          </a:lstStyle>
          <a:p>
            <a:pPr lvl="0">
              <a:defRPr/>
            </a:pPr>
            <a:r>
              <a:rPr lang="fr-FR"/>
              <a:t>Titre</a:t>
            </a:r>
            <a:endParaRPr/>
          </a:p>
          <a:p>
            <a:pPr lvl="1">
              <a:defRPr/>
            </a:pPr>
            <a:r>
              <a:rPr lang="fr-FR"/>
              <a:t>Sous-titre</a:t>
            </a:r>
            <a:endParaRPr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79999" y="2448000"/>
            <a:ext cx="3360000" cy="343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>
              <a:defRPr/>
            </a:pPr>
            <a:r>
              <a:rPr lang="fr-FR"/>
              <a:t>Texte de niveau 1</a:t>
            </a:r>
            <a:endParaRPr/>
          </a:p>
          <a:p>
            <a:pPr lvl="1">
              <a:defRPr/>
            </a:pPr>
            <a:r>
              <a:rPr lang="fr-FR"/>
              <a:t>Texte de niveau 2</a:t>
            </a:r>
            <a:endParaRPr/>
          </a:p>
          <a:p>
            <a:pPr lvl="2">
              <a:defRPr/>
            </a:pPr>
            <a:r>
              <a:rPr lang="fr-FR"/>
              <a:t>Texte de niveau 3</a:t>
            </a:r>
            <a:endParaRPr/>
          </a:p>
          <a:p>
            <a:pPr lvl="3">
              <a:defRPr/>
            </a:pPr>
            <a:r>
              <a:rPr lang="fr-FR"/>
              <a:t>Texte de niveau 4</a:t>
            </a:r>
            <a:endParaRPr/>
          </a:p>
          <a:p>
            <a:pPr lvl="4">
              <a:defRPr/>
            </a:pPr>
            <a:r>
              <a:rPr lang="fr-FR"/>
              <a:t>Texte de niveau 5</a:t>
            </a:r>
            <a:endParaRPr/>
          </a:p>
        </p:txBody>
      </p:sp>
      <p:sp>
        <p:nvSpPr>
          <p:cNvPr id="13" name="Espace réservé du texte 1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16000" y="2448000"/>
            <a:ext cx="3360000" cy="343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>
              <a:defRPr/>
            </a:pPr>
            <a:r>
              <a:rPr lang="fr-FR"/>
              <a:t>Texte de niveau 1</a:t>
            </a:r>
            <a:endParaRPr/>
          </a:p>
          <a:p>
            <a:pPr lvl="1">
              <a:defRPr/>
            </a:pPr>
            <a:r>
              <a:rPr lang="fr-FR"/>
              <a:t>Texte de niveau 2</a:t>
            </a:r>
            <a:endParaRPr/>
          </a:p>
          <a:p>
            <a:pPr lvl="2">
              <a:defRPr/>
            </a:pPr>
            <a:r>
              <a:rPr lang="fr-FR"/>
              <a:t>Texte de niveau 3</a:t>
            </a:r>
            <a:endParaRPr/>
          </a:p>
          <a:p>
            <a:pPr lvl="3">
              <a:defRPr/>
            </a:pPr>
            <a:r>
              <a:rPr lang="fr-FR"/>
              <a:t>Texte de niveau 4</a:t>
            </a:r>
            <a:endParaRPr/>
          </a:p>
          <a:p>
            <a:pPr lvl="4">
              <a:defRPr/>
            </a:pPr>
            <a:r>
              <a:rPr lang="fr-FR"/>
              <a:t>Texte de niveau 5</a:t>
            </a:r>
            <a:endParaRPr/>
          </a:p>
        </p:txBody>
      </p:sp>
      <p:sp>
        <p:nvSpPr>
          <p:cNvPr id="14" name="Espace réservé du texte 11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8352000" y="2448000"/>
            <a:ext cx="3360000" cy="343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>
              <a:defRPr/>
            </a:pPr>
            <a:r>
              <a:rPr lang="fr-FR"/>
              <a:t>Texte de niveau 1</a:t>
            </a:r>
            <a:endParaRPr/>
          </a:p>
          <a:p>
            <a:pPr lvl="1">
              <a:defRPr/>
            </a:pPr>
            <a:r>
              <a:rPr lang="fr-FR"/>
              <a:t>Texte de niveau 2</a:t>
            </a:r>
            <a:endParaRPr/>
          </a:p>
          <a:p>
            <a:pPr lvl="2">
              <a:defRPr/>
            </a:pPr>
            <a:r>
              <a:rPr lang="fr-FR"/>
              <a:t>Texte de niveau 3</a:t>
            </a:r>
            <a:endParaRPr/>
          </a:p>
          <a:p>
            <a:pPr lvl="3">
              <a:defRPr/>
            </a:pPr>
            <a:r>
              <a:rPr lang="fr-FR"/>
              <a:t>Texte de niveau 4</a:t>
            </a:r>
            <a:endParaRPr/>
          </a:p>
          <a:p>
            <a:pPr lvl="4">
              <a:defRPr/>
            </a:pPr>
            <a:r>
              <a:rPr lang="fr-FR"/>
              <a:t>Texte de niveau 5</a:t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Titre et contenu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 hasCustomPrompt="1"/>
          </p:nvPr>
        </p:nvSpPr>
        <p:spPr bwMode="gray">
          <a:xfrm>
            <a:off x="479999" y="1200000"/>
            <a:ext cx="11232000" cy="960000"/>
          </a:xfrm>
        </p:spPr>
        <p:txBody>
          <a:bodyPr/>
          <a:lstStyle/>
          <a:p>
            <a:pPr>
              <a:defRPr/>
            </a:pPr>
            <a:r>
              <a:rPr lang="fr-FR"/>
              <a:t>Titre</a:t>
            </a:r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4" hasCustomPrompt="1"/>
          </p:nvPr>
        </p:nvSpPr>
        <p:spPr bwMode="gray">
          <a:xfrm>
            <a:off x="479997" y="2448000"/>
            <a:ext cx="11232000" cy="343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>
              <a:defRPr/>
            </a:pPr>
            <a:r>
              <a:rPr lang="fr-FR"/>
              <a:t>Texte de niveau 1</a:t>
            </a:r>
            <a:endParaRPr/>
          </a:p>
          <a:p>
            <a:pPr lvl="1">
              <a:defRPr/>
            </a:pPr>
            <a:r>
              <a:rPr lang="fr-FR"/>
              <a:t>Texte de niveau 2</a:t>
            </a:r>
            <a:endParaRPr/>
          </a:p>
          <a:p>
            <a:pPr lvl="2">
              <a:defRPr/>
            </a:pPr>
            <a:r>
              <a:rPr lang="fr-FR"/>
              <a:t>Texte de niveau 3</a:t>
            </a:r>
            <a:endParaRPr/>
          </a:p>
          <a:p>
            <a:pPr lvl="3">
              <a:defRPr/>
            </a:pPr>
            <a:r>
              <a:rPr lang="fr-FR"/>
              <a:t>Texte de niveau 4</a:t>
            </a:r>
            <a:endParaRPr/>
          </a:p>
          <a:p>
            <a:pPr lvl="4">
              <a:defRPr/>
            </a:pPr>
            <a:r>
              <a:rPr lang="fr-FR"/>
              <a:t>Texte de niveau 5</a:t>
            </a:r>
            <a:endParaRPr/>
          </a:p>
        </p:txBody>
      </p:sp>
      <p:sp>
        <p:nvSpPr>
          <p:cNvPr id="15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416000" y="240000"/>
            <a:ext cx="7296000" cy="480000"/>
          </a:xfrm>
        </p:spPr>
        <p:txBody>
          <a:bodyPr/>
          <a:lstStyle>
            <a:lvl1pPr marL="143996" indent="-143996" algn="r">
              <a:spcAft>
                <a:spcPts val="0"/>
              </a:spcAft>
              <a:buFont typeface="+mj-lt"/>
              <a:buAutoNum type="arabicPeriod"/>
              <a:defRPr sz="1000" b="1"/>
            </a:lvl1pPr>
            <a:lvl2pPr marL="143996" indent="-143996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1000"/>
            </a:lvl2pPr>
          </a:lstStyle>
          <a:p>
            <a:pPr lvl="0">
              <a:defRPr/>
            </a:pPr>
            <a:r>
              <a:rPr lang="fr-FR"/>
              <a:t>Titre</a:t>
            </a:r>
            <a:endParaRPr/>
          </a:p>
          <a:p>
            <a:pPr lvl="1">
              <a:defRPr/>
            </a:pPr>
            <a:r>
              <a:rPr lang="fr-FR"/>
              <a:t>Sous-titre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Page text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7" name="Image 6" descr="fond ppt3.pdf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 flipH="1">
            <a:off x="1459973" y="-114003"/>
            <a:ext cx="10732027" cy="6036765"/>
          </a:xfrm>
          <a:prstGeom prst="rect">
            <a:avLst/>
          </a:prstGeom>
        </p:spPr>
      </p:pic>
      <p:cxnSp>
        <p:nvCxnSpPr>
          <p:cNvPr id="4" name="Connecteur droit 3"/>
          <p:cNvCxnSpPr>
            <a:cxnSpLocks/>
          </p:cNvCxnSpPr>
          <p:nvPr userDrawn="1"/>
        </p:nvCxnSpPr>
        <p:spPr bwMode="auto">
          <a:xfrm>
            <a:off x="857043" y="909439"/>
            <a:ext cx="627109" cy="0"/>
          </a:xfrm>
          <a:prstGeom prst="line">
            <a:avLst/>
          </a:prstGeom>
          <a:ln w="57150" cmpd="sng">
            <a:solidFill>
              <a:srgbClr val="B9D03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u texte 5"/>
          <p:cNvSpPr>
            <a:spLocks noGrp="1"/>
          </p:cNvSpPr>
          <p:nvPr>
            <p:ph type="body" sz="quarter" idx="10"/>
          </p:nvPr>
        </p:nvSpPr>
        <p:spPr bwMode="auto">
          <a:xfrm>
            <a:off x="857251" y="354013"/>
            <a:ext cx="8136467" cy="4810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latin typeface="Arial"/>
                <a:cs typeface="Arial"/>
              </a:defRPr>
            </a:lvl1pPr>
            <a:lvl2pPr>
              <a:defRPr sz="2000" b="1">
                <a:latin typeface="Arial"/>
                <a:cs typeface="Arial"/>
              </a:defRPr>
            </a:lvl2pPr>
            <a:lvl3pPr>
              <a:defRPr sz="2000" b="1">
                <a:latin typeface="Arial"/>
                <a:cs typeface="Arial"/>
              </a:defRPr>
            </a:lvl3pPr>
            <a:lvl4pPr>
              <a:defRPr sz="2000" b="1">
                <a:latin typeface="Arial"/>
                <a:cs typeface="Arial"/>
              </a:defRPr>
            </a:lvl4pPr>
            <a:lvl5pPr>
              <a:defRPr sz="2000" b="1">
                <a:latin typeface="Arial"/>
                <a:cs typeface="Arial"/>
              </a:defRPr>
            </a:lvl5pPr>
          </a:lstStyle>
          <a:p>
            <a:pPr lvl="0">
              <a:defRPr/>
            </a:pPr>
            <a:r>
              <a:rPr lang="fr-FR"/>
              <a:t>Modifier les styles du texte du masque</a:t>
            </a:r>
            <a:endParaRPr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857251" y="1529907"/>
            <a:ext cx="8136467" cy="441683"/>
          </a:xfrm>
          <a:prstGeom prst="rect">
            <a:avLst/>
          </a:prstGeom>
        </p:spPr>
        <p:txBody>
          <a:bodyPr/>
          <a:lstStyle>
            <a:lvl1pPr marL="0" indent="0">
              <a:buFont typeface="Arial"/>
              <a:buNone/>
              <a:defRPr sz="1800" b="1">
                <a:latin typeface="Arial"/>
                <a:cs typeface="Arial"/>
              </a:defRPr>
            </a:lvl1pPr>
            <a:lvl2pPr marL="176213" indent="-176213">
              <a:buClr>
                <a:srgbClr val="5AAB45"/>
              </a:buClr>
              <a:buFont typeface="Arial"/>
              <a:buChar char="•"/>
              <a:defRPr sz="1600">
                <a:latin typeface="Arial"/>
                <a:cs typeface="Arial"/>
              </a:defRPr>
            </a:lvl2pPr>
          </a:lstStyle>
          <a:p>
            <a:pPr lvl="0">
              <a:defRPr/>
            </a:pPr>
            <a:r>
              <a:rPr lang="fr-FR"/>
              <a:t>Exemple de liste à puces :</a:t>
            </a:r>
            <a:endParaRPr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857251" y="2058244"/>
            <a:ext cx="8136467" cy="3654299"/>
          </a:xfrm>
          <a:prstGeom prst="rect">
            <a:avLst/>
          </a:prstGeom>
        </p:spPr>
        <p:txBody>
          <a:bodyPr/>
          <a:lstStyle>
            <a:lvl1pPr marL="265113" indent="-265113">
              <a:buClr>
                <a:srgbClr val="5AAB45"/>
              </a:buClr>
              <a:defRPr sz="1600">
                <a:latin typeface="Arial"/>
                <a:cs typeface="Arial"/>
              </a:defRPr>
            </a:lvl1pPr>
          </a:lstStyle>
          <a:p>
            <a:pPr lvl="0">
              <a:defRPr/>
            </a:pPr>
            <a:r>
              <a:rPr lang="fr-FR"/>
              <a:t>Puce 1</a:t>
            </a:r>
            <a:endParaRPr/>
          </a:p>
          <a:p>
            <a:pPr lvl="0">
              <a:defRPr/>
            </a:pPr>
            <a:r>
              <a:rPr lang="fr-FR"/>
              <a:t>Puce 2</a:t>
            </a:r>
            <a:endParaRPr/>
          </a:p>
          <a:p>
            <a:pPr lvl="0">
              <a:defRPr/>
            </a:pPr>
            <a:r>
              <a:rPr lang="fr-FR"/>
              <a:t>Puce 3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479999" y="1200000"/>
            <a:ext cx="11232000" cy="96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>
              <a:defRPr/>
            </a:pPr>
            <a:r>
              <a:rPr lang="fr-FR"/>
              <a:t>Titre</a:t>
            </a:r>
            <a:endParaRPr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479999" y="2448000"/>
            <a:ext cx="11232000" cy="343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>
              <a:defRPr/>
            </a:pPr>
            <a:r>
              <a:rPr lang="fr-FR"/>
              <a:t>Texte de niveau 1</a:t>
            </a:r>
            <a:endParaRPr/>
          </a:p>
          <a:p>
            <a:pPr lvl="1">
              <a:defRPr/>
            </a:pPr>
            <a:r>
              <a:rPr lang="fr-FR"/>
              <a:t>Texte de niveau 2</a:t>
            </a:r>
            <a:endParaRPr/>
          </a:p>
          <a:p>
            <a:pPr lvl="2">
              <a:defRPr/>
            </a:pPr>
            <a:r>
              <a:rPr lang="fr-FR"/>
              <a:t>Texte de niveau 3</a:t>
            </a:r>
            <a:endParaRPr/>
          </a:p>
          <a:p>
            <a:pPr lvl="3">
              <a:defRPr/>
            </a:pPr>
            <a:r>
              <a:rPr lang="fr-FR"/>
              <a:t>Texte de niveau 4</a:t>
            </a:r>
            <a:endParaRPr/>
          </a:p>
          <a:p>
            <a:pPr lvl="4">
              <a:defRPr/>
            </a:pPr>
            <a:r>
              <a:rPr lang="fr-FR"/>
              <a:t>Texte de niveau 5</a:t>
            </a:r>
            <a:endParaRPr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9"/>
          <a:stretch/>
        </p:blipFill>
        <p:spPr bwMode="auto">
          <a:xfrm>
            <a:off x="481216" y="183979"/>
            <a:ext cx="1007943" cy="80046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hdr="0"/>
  <p:txStyles>
    <p:titleStyle>
      <a:lvl1pPr algn="l" defTabSz="1219170">
        <a:lnSpc>
          <a:spcPct val="90000"/>
        </a:lnSpc>
        <a:spcBef>
          <a:spcPts val="0"/>
        </a:spcBef>
        <a:buNone/>
        <a:defRPr sz="3400" b="1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1219170">
        <a:lnSpc>
          <a:spcPct val="100000"/>
        </a:lnSpc>
        <a:spcBef>
          <a:spcPts val="0"/>
        </a:spcBef>
        <a:spcAft>
          <a:spcPts val="667"/>
        </a:spcAft>
        <a:buFont typeface="Arial"/>
        <a:buNone/>
        <a:defRPr sz="1400" b="0">
          <a:solidFill>
            <a:schemeClr val="tx1"/>
          </a:solidFill>
          <a:latin typeface="+mn-lt"/>
          <a:ea typeface="+mn-ea"/>
          <a:cs typeface="+mn-cs"/>
        </a:defRPr>
      </a:lvl1pPr>
      <a:lvl2pPr marL="335991" indent="-95998" algn="l" defTabSz="1219170">
        <a:lnSpc>
          <a:spcPct val="100000"/>
        </a:lnSpc>
        <a:spcBef>
          <a:spcPts val="800"/>
        </a:spcBef>
        <a:spcAft>
          <a:spcPts val="800"/>
        </a:spcAft>
        <a:buFont typeface="Arial"/>
        <a:buChar char="•"/>
        <a:defRPr sz="1250">
          <a:solidFill>
            <a:schemeClr val="tx1"/>
          </a:solidFill>
          <a:latin typeface="+mn-lt"/>
          <a:ea typeface="+mn-ea"/>
          <a:cs typeface="+mn-cs"/>
        </a:defRPr>
      </a:lvl2pPr>
      <a:lvl3pPr marL="575986" indent="-95998" algn="l" defTabSz="1219170">
        <a:lnSpc>
          <a:spcPct val="100000"/>
        </a:lnSpc>
        <a:spcBef>
          <a:spcPts val="133"/>
        </a:spcBef>
        <a:spcAft>
          <a:spcPts val="133"/>
        </a:spcAft>
        <a:buSzPct val="100000"/>
        <a:buFont typeface="Arial"/>
        <a:buChar char="•"/>
        <a:defRPr sz="1150">
          <a:solidFill>
            <a:schemeClr val="tx1"/>
          </a:solidFill>
          <a:latin typeface="+mn-lt"/>
          <a:ea typeface="+mn-ea"/>
          <a:cs typeface="+mn-cs"/>
        </a:defRPr>
      </a:lvl3pPr>
      <a:lvl4pPr marL="815980" indent="-95998" algn="l" defTabSz="1219170">
        <a:lnSpc>
          <a:spcPct val="100000"/>
        </a:lnSpc>
        <a:spcBef>
          <a:spcPts val="133"/>
        </a:spcBef>
        <a:spcAft>
          <a:spcPts val="133"/>
        </a:spcAft>
        <a:buSzPct val="100000"/>
        <a:buFont typeface="Arial"/>
        <a:buChar char="•"/>
        <a:defRPr sz="1000">
          <a:solidFill>
            <a:schemeClr val="tx1"/>
          </a:solidFill>
          <a:latin typeface="+mn-lt"/>
          <a:ea typeface="+mn-ea"/>
          <a:cs typeface="+mn-cs"/>
        </a:defRPr>
      </a:lvl4pPr>
      <a:lvl5pPr marL="1103972" indent="-95998" algn="l" defTabSz="1219170">
        <a:lnSpc>
          <a:spcPct val="100000"/>
        </a:lnSpc>
        <a:spcBef>
          <a:spcPts val="133"/>
        </a:spcBef>
        <a:spcAft>
          <a:spcPts val="133"/>
        </a:spcAft>
        <a:buSzPct val="100000"/>
        <a:buFont typeface="Arial"/>
        <a:buChar char="•"/>
        <a:defRPr sz="95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>
        <a:spcBef>
          <a:spcPts val="0"/>
        </a:spcBef>
        <a:buFont typeface="Arial"/>
        <a:buChar char="•"/>
        <a:defRPr sz="265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>
        <a:spcBef>
          <a:spcPts val="0"/>
        </a:spcBef>
        <a:buFont typeface="Arial"/>
        <a:buChar char="•"/>
        <a:defRPr sz="265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>
        <a:spcBef>
          <a:spcPts val="0"/>
        </a:spcBef>
        <a:buFont typeface="Arial"/>
        <a:buChar char="•"/>
        <a:defRPr sz="265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>
        <a:spcBef>
          <a:spcPts val="0"/>
        </a:spcBef>
        <a:buFont typeface="Arial"/>
        <a:buChar char="•"/>
        <a:defRPr sz="265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219170"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>
        <a:defRPr sz="24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>
        <a:defRPr sz="24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>
        <a:defRPr sz="24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>
        <a:defRPr sz="24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>
        <a:defRPr sz="24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>
        <a:defRPr sz="24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 bwMode="auto"/>
        <p:txBody>
          <a:bodyPr/>
          <a:lstStyle/>
          <a:p>
            <a:pPr algn="ctr">
              <a:defRPr/>
            </a:pPr>
            <a:r>
              <a:rPr lang="fr-FR" cap="none">
                <a:solidFill>
                  <a:srgbClr val="45609C"/>
                </a:solidFill>
                <a:latin typeface="Marianne"/>
              </a:rPr>
              <a:t>Présentation du portail familles LPI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 bwMode="auto">
          <a:xfrm>
            <a:off x="1941615" y="287666"/>
            <a:ext cx="9949013" cy="612520"/>
          </a:xfrm>
        </p:spPr>
        <p:txBody>
          <a:bodyPr anchor="ctr"/>
          <a:lstStyle/>
          <a:p>
            <a:pPr>
              <a:defRPr/>
            </a:pPr>
            <a:r>
              <a:rPr lang="fr-FR" sz="2400">
                <a:solidFill>
                  <a:srgbClr val="45609C"/>
                </a:solidFill>
                <a:latin typeface="Marianne"/>
              </a:rPr>
              <a:t>Description des fonctionnalités – Documents de l’élève</a:t>
            </a:r>
            <a:endParaRPr/>
          </a:p>
        </p:txBody>
      </p:sp>
      <p:sp>
        <p:nvSpPr>
          <p:cNvPr id="2" name="Rectangle 1"/>
          <p:cNvSpPr/>
          <p:nvPr/>
        </p:nvSpPr>
        <p:spPr bwMode="auto">
          <a:xfrm>
            <a:off x="480000" y="1170044"/>
            <a:ext cx="11232000" cy="914400"/>
          </a:xfrm>
          <a:prstGeom prst="rect">
            <a:avLst/>
          </a:prstGeom>
          <a:solidFill>
            <a:schemeClr val="tx2">
              <a:lumMod val="100000"/>
            </a:schemeClr>
          </a:solidFill>
          <a:ln w="19050" cap="flat" cmpd="sng" algn="ctr">
            <a:solidFill>
              <a:schemeClr val="tx2">
                <a:lumMod val="10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r-FR" b="1">
                <a:solidFill>
                  <a:schemeClr val="bg1">
                    <a:lumMod val="100000"/>
                  </a:schemeClr>
                </a:solidFill>
                <a:latin typeface="Marianne"/>
              </a:rPr>
              <a:t>Le LPI permet de consulter les dispositifs finalisés et mis en place pour l’élève. </a:t>
            </a:r>
            <a:endParaRPr/>
          </a:p>
        </p:txBody>
      </p:sp>
      <p:sp>
        <p:nvSpPr>
          <p:cNvPr id="4" name="TextBox 8"/>
          <p:cNvSpPr txBox="1"/>
          <p:nvPr/>
        </p:nvSpPr>
        <p:spPr bwMode="gray">
          <a:xfrm>
            <a:off x="479998" y="2226635"/>
            <a:ext cx="7489719" cy="4291276"/>
          </a:xfrm>
          <a:prstGeom prst="rect">
            <a:avLst/>
          </a:prstGeom>
          <a:solidFill>
            <a:srgbClr val="F6F6F6"/>
          </a:solidFill>
        </p:spPr>
        <p:txBody>
          <a:bodyPr vert="horz" wrap="square" lIns="108000" tIns="108000" rIns="108000" bIns="108000" rtlCol="0" anchor="t" anchorCtr="0">
            <a:spAutoFit/>
          </a:bodyPr>
          <a:lstStyle>
            <a:lvl1pPr marL="0" indent="0" algn="l" defTabSz="1219170">
              <a:lnSpc>
                <a:spcPct val="100000"/>
              </a:lnSpc>
              <a:spcBef>
                <a:spcPts val="0"/>
              </a:spcBef>
              <a:spcAft>
                <a:spcPts val="667"/>
              </a:spcAft>
              <a:buFont typeface="Arial"/>
              <a:buNone/>
              <a:defRPr sz="14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35991" indent="-95998" algn="l" defTabSz="121917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Font typeface="Arial"/>
              <a:buChar char="•"/>
              <a:defRPr sz="12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5986" indent="-95998" algn="l" defTabSz="1219170">
              <a:lnSpc>
                <a:spcPct val="100000"/>
              </a:lnSpc>
              <a:spcBef>
                <a:spcPts val="133"/>
              </a:spcBef>
              <a:spcAft>
                <a:spcPts val="133"/>
              </a:spcAft>
              <a:buSzPct val="100000"/>
              <a:buFont typeface="Arial"/>
              <a:buChar char="•"/>
              <a:defRPr sz="11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15980" indent="-95998" algn="l" defTabSz="1219170">
              <a:lnSpc>
                <a:spcPct val="100000"/>
              </a:lnSpc>
              <a:spcBef>
                <a:spcPts val="133"/>
              </a:spcBef>
              <a:spcAft>
                <a:spcPts val="133"/>
              </a:spcAft>
              <a:buSzPct val="100000"/>
              <a:buFont typeface="Arial"/>
              <a:buChar char="•"/>
              <a:defRPr sz="1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03972" indent="-95998" algn="l" defTabSz="1219170">
              <a:lnSpc>
                <a:spcPct val="100000"/>
              </a:lnSpc>
              <a:spcBef>
                <a:spcPts val="133"/>
              </a:spcBef>
              <a:spcAft>
                <a:spcPts val="133"/>
              </a:spcAft>
              <a:buSzPct val="100000"/>
              <a:buFont typeface="Arial"/>
              <a:buChar char="•"/>
              <a:defRPr sz="9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>
              <a:spcBef>
                <a:spcPts val="0"/>
              </a:spcBef>
              <a:buFont typeface="Arial"/>
              <a:buChar char="•"/>
              <a:defRPr sz="26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>
              <a:spcBef>
                <a:spcPts val="0"/>
              </a:spcBef>
              <a:buFont typeface="Arial"/>
              <a:buChar char="•"/>
              <a:defRPr sz="26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>
              <a:spcBef>
                <a:spcPts val="0"/>
              </a:spcBef>
              <a:buFont typeface="Arial"/>
              <a:buChar char="•"/>
              <a:defRPr sz="26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>
              <a:spcBef>
                <a:spcPts val="0"/>
              </a:spcBef>
              <a:buFont typeface="Arial"/>
              <a:buChar char="•"/>
              <a:defRPr sz="26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000" lvl="1" indent="-360000" algn="just">
              <a:spcBef>
                <a:spcPts val="600"/>
              </a:spcBef>
              <a:spcAft>
                <a:spcPts val="600"/>
              </a:spcAft>
              <a:defRPr/>
            </a:pPr>
            <a:r>
              <a:rPr lang="fr-FR" sz="1600">
                <a:latin typeface="Marianne"/>
              </a:rPr>
              <a:t>Au sein du Portail Familles LPI, les familles sont informées de la présence des dispositifs ouverts pour l’élève. </a:t>
            </a:r>
            <a:endParaRPr/>
          </a:p>
          <a:p>
            <a:pPr marL="720000" lvl="2" indent="-360000" algn="just">
              <a:spcBef>
                <a:spcPts val="600"/>
              </a:spcBef>
              <a:spcAft>
                <a:spcPts val="600"/>
              </a:spcAft>
              <a:buFont typeface="Wingdings"/>
              <a:buChar char="§"/>
              <a:defRPr/>
            </a:pPr>
            <a:r>
              <a:rPr lang="fr-FR" sz="1400">
                <a:latin typeface="Marianne"/>
              </a:rPr>
              <a:t>Le Programme Personnalisé de Réussite Éducative (PPRE) et son bilan ;</a:t>
            </a:r>
            <a:endParaRPr/>
          </a:p>
          <a:p>
            <a:pPr marL="720000" lvl="2" indent="-360000" algn="just">
              <a:spcBef>
                <a:spcPts val="600"/>
              </a:spcBef>
              <a:spcAft>
                <a:spcPts val="600"/>
              </a:spcAft>
              <a:buFont typeface="Wingdings"/>
              <a:buChar char="§"/>
              <a:defRPr/>
            </a:pPr>
            <a:r>
              <a:rPr lang="fr-FR" sz="1400">
                <a:latin typeface="Marianne"/>
              </a:rPr>
              <a:t>Le Plan d’Accompagnement Personnalisé (PAP) et son bilan ; </a:t>
            </a:r>
            <a:endParaRPr/>
          </a:p>
          <a:p>
            <a:pPr marL="720000" lvl="2" indent="-360000" algn="just">
              <a:spcBef>
                <a:spcPts val="600"/>
              </a:spcBef>
              <a:spcAft>
                <a:spcPts val="600"/>
              </a:spcAft>
              <a:buFont typeface="Wingdings"/>
              <a:buChar char="§"/>
              <a:defRPr/>
            </a:pPr>
            <a:r>
              <a:rPr lang="fr-FR" sz="1400">
                <a:latin typeface="Marianne"/>
              </a:rPr>
              <a:t>Le GEVA-Sco 1</a:t>
            </a:r>
            <a:r>
              <a:rPr lang="fr-FR" sz="1400" baseline="30000">
                <a:latin typeface="Marianne"/>
              </a:rPr>
              <a:t>re</a:t>
            </a:r>
            <a:r>
              <a:rPr lang="fr-FR" sz="1400">
                <a:latin typeface="Marianne"/>
              </a:rPr>
              <a:t> demande ;</a:t>
            </a:r>
            <a:endParaRPr/>
          </a:p>
          <a:p>
            <a:pPr marL="720000" lvl="2" indent="-360000" algn="just">
              <a:spcBef>
                <a:spcPts val="600"/>
              </a:spcBef>
              <a:spcAft>
                <a:spcPts val="600"/>
              </a:spcAft>
              <a:buFont typeface="Wingdings"/>
              <a:buChar char="§"/>
              <a:defRPr/>
            </a:pPr>
            <a:r>
              <a:rPr lang="fr-FR" sz="1400">
                <a:latin typeface="Marianne"/>
              </a:rPr>
              <a:t>Le GEVA-Sco réexamen ;</a:t>
            </a:r>
            <a:endParaRPr/>
          </a:p>
          <a:p>
            <a:pPr marL="720000" lvl="2" indent="-360000" algn="just">
              <a:spcBef>
                <a:spcPts val="600"/>
              </a:spcBef>
              <a:spcAft>
                <a:spcPts val="600"/>
              </a:spcAft>
              <a:buFont typeface="Wingdings"/>
              <a:buChar char="§"/>
              <a:defRPr/>
            </a:pPr>
            <a:r>
              <a:rPr lang="fr-FR" sz="1400">
                <a:latin typeface="Marianne"/>
              </a:rPr>
              <a:t>Le Projet Personnalisé de Scolarisation (PPS) ;</a:t>
            </a:r>
            <a:endParaRPr/>
          </a:p>
          <a:p>
            <a:pPr marL="720000" lvl="2" indent="-360000" algn="just">
              <a:spcBef>
                <a:spcPts val="600"/>
              </a:spcBef>
              <a:spcAft>
                <a:spcPts val="600"/>
              </a:spcAft>
              <a:buFont typeface="Wingdings"/>
              <a:buChar char="§"/>
              <a:defRPr/>
            </a:pPr>
            <a:r>
              <a:rPr lang="fr-FR" sz="1400">
                <a:latin typeface="Marianne"/>
              </a:rPr>
              <a:t>Le document de Mise en œuvre du PPS ;</a:t>
            </a:r>
            <a:endParaRPr/>
          </a:p>
          <a:p>
            <a:pPr marL="720000" lvl="2" indent="-360000" algn="just">
              <a:spcBef>
                <a:spcPts val="600"/>
              </a:spcBef>
              <a:spcAft>
                <a:spcPts val="600"/>
              </a:spcAft>
              <a:buFont typeface="Wingdings"/>
              <a:buChar char="§"/>
              <a:defRPr/>
            </a:pPr>
            <a:r>
              <a:rPr lang="fr-FR" sz="1400">
                <a:latin typeface="Marianne"/>
              </a:rPr>
              <a:t>Le Projet d’accueil Individualisé (PAI) ;</a:t>
            </a:r>
          </a:p>
          <a:p>
            <a:pPr marL="720000" lvl="2" indent="-360000" algn="just">
              <a:spcBef>
                <a:spcPts val="600"/>
              </a:spcBef>
              <a:spcAft>
                <a:spcPts val="600"/>
              </a:spcAft>
              <a:buFont typeface="Wingdings"/>
              <a:buChar char="§"/>
              <a:defRPr/>
            </a:pPr>
            <a:r>
              <a:rPr lang="fr-FR" sz="1400">
                <a:latin typeface="Marianne"/>
              </a:rPr>
              <a:t>Synthèse du document.</a:t>
            </a:r>
          </a:p>
          <a:p>
            <a:pPr marL="480006" lvl="1" indent="-360000" algn="just">
              <a:spcBef>
                <a:spcPts val="600"/>
              </a:spcBef>
              <a:spcAft>
                <a:spcPts val="600"/>
              </a:spcAft>
              <a:defRPr/>
            </a:pPr>
            <a:r>
              <a:rPr lang="fr-FR" sz="1550">
                <a:latin typeface="Marianne"/>
              </a:rPr>
              <a:t>Une fois, le document sélectionné, s’affiche le détail de présentation du document avec les différents éléments associés et leur état.</a:t>
            </a:r>
            <a:endParaRPr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9472646" y="3995518"/>
            <a:ext cx="2239354" cy="2522393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2" name="Groupe 11"/>
          <p:cNvGrpSpPr/>
          <p:nvPr/>
        </p:nvGrpSpPr>
        <p:grpSpPr bwMode="auto">
          <a:xfrm>
            <a:off x="8204714" y="2226635"/>
            <a:ext cx="2239354" cy="2522393"/>
            <a:chOff x="8105497" y="2177478"/>
            <a:chExt cx="3606502" cy="4062340"/>
          </a:xfrm>
        </p:grpSpPr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3"/>
            <a:stretch/>
          </p:blipFill>
          <p:spPr bwMode="auto">
            <a:xfrm>
              <a:off x="8105497" y="2177478"/>
              <a:ext cx="3606502" cy="4062340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0" name="Rectangle 9"/>
            <p:cNvSpPr/>
            <p:nvPr/>
          </p:nvSpPr>
          <p:spPr bwMode="auto">
            <a:xfrm>
              <a:off x="8454266" y="3517695"/>
              <a:ext cx="384933" cy="49568"/>
            </a:xfrm>
            <a:prstGeom prst="rect">
              <a:avLst/>
            </a:prstGeom>
            <a:solidFill>
              <a:schemeClr val="bg1">
                <a:lumMod val="100000"/>
              </a:schemeClr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spAutoFit/>
            </a:bodyPr>
            <a:lstStyle/>
            <a:p>
              <a:pPr algn="ctr">
                <a:defRPr/>
              </a:pPr>
              <a:r>
                <a:rPr lang="fr-FR" sz="200" b="1">
                  <a:solidFill>
                    <a:srgbClr val="45609C"/>
                  </a:solidFill>
                  <a:latin typeface="Marianne"/>
                </a:rPr>
                <a:t>Parcours inclusif</a:t>
              </a:r>
              <a:endParaRPr/>
            </a:p>
          </p:txBody>
        </p:sp>
      </p:grpSp>
      <p:sp>
        <p:nvSpPr>
          <p:cNvPr id="14" name="Rectangle 13"/>
          <p:cNvSpPr/>
          <p:nvPr/>
        </p:nvSpPr>
        <p:spPr bwMode="auto">
          <a:xfrm>
            <a:off x="9687567" y="5018886"/>
            <a:ext cx="239013" cy="33856"/>
          </a:xfrm>
          <a:prstGeom prst="rect">
            <a:avLst/>
          </a:prstGeom>
          <a:solidFill>
            <a:schemeClr val="bg1">
              <a:lumMod val="100000"/>
            </a:schemeClr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>
              <a:defRPr/>
            </a:pPr>
            <a:r>
              <a:rPr lang="fr-FR" sz="200" b="1">
                <a:solidFill>
                  <a:srgbClr val="45609C"/>
                </a:solidFill>
                <a:latin typeface="Marianne"/>
              </a:rPr>
              <a:t>Parcours inclusif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 bwMode="auto">
          <a:xfrm>
            <a:off x="1941615" y="257767"/>
            <a:ext cx="9949013" cy="612520"/>
          </a:xfrm>
        </p:spPr>
        <p:txBody>
          <a:bodyPr anchor="ctr"/>
          <a:lstStyle/>
          <a:p>
            <a:pPr>
              <a:defRPr/>
            </a:pPr>
            <a:r>
              <a:rPr lang="fr-FR" sz="2400">
                <a:solidFill>
                  <a:srgbClr val="45609C"/>
                </a:solidFill>
                <a:latin typeface="Marianne"/>
              </a:rPr>
              <a:t>Présentation du Portail Familles LPI</a:t>
            </a:r>
            <a:endParaRPr/>
          </a:p>
        </p:txBody>
      </p:sp>
      <p:grpSp>
        <p:nvGrpSpPr>
          <p:cNvPr id="19" name="Groupe 18"/>
          <p:cNvGrpSpPr/>
          <p:nvPr/>
        </p:nvGrpSpPr>
        <p:grpSpPr bwMode="auto">
          <a:xfrm>
            <a:off x="479997" y="1439278"/>
            <a:ext cx="11232001" cy="3030472"/>
            <a:chOff x="479997" y="1158076"/>
            <a:chExt cx="11232001" cy="3030472"/>
          </a:xfrm>
        </p:grpSpPr>
        <p:sp>
          <p:nvSpPr>
            <p:cNvPr id="8" name="TextBox 8"/>
            <p:cNvSpPr txBox="1"/>
            <p:nvPr/>
          </p:nvSpPr>
          <p:spPr bwMode="gray">
            <a:xfrm>
              <a:off x="4310876" y="1158076"/>
              <a:ext cx="3570247" cy="587441"/>
            </a:xfrm>
            <a:prstGeom prst="rect">
              <a:avLst/>
            </a:prstGeom>
            <a:solidFill>
              <a:schemeClr val="tx2">
                <a:lumMod val="10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108000" tIns="108000" rIns="108000" bIns="108000" rtlCol="0" anchor="t" anchorCtr="0">
              <a:spAutoFit/>
            </a:bodyPr>
            <a:lstStyle>
              <a:lvl1pPr marL="0" indent="0" algn="l" defTabSz="1219170">
                <a:lnSpc>
                  <a:spcPct val="100000"/>
                </a:lnSpc>
                <a:spcBef>
                  <a:spcPts val="0"/>
                </a:spcBef>
                <a:spcAft>
                  <a:spcPts val="667"/>
                </a:spcAft>
                <a:buFont typeface="Arial"/>
                <a:buNone/>
                <a:defRPr sz="1400" b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35991" indent="-95998" algn="l" defTabSz="1219170">
                <a:lnSpc>
                  <a:spcPct val="100000"/>
                </a:lnSpc>
                <a:spcBef>
                  <a:spcPts val="800"/>
                </a:spcBef>
                <a:spcAft>
                  <a:spcPts val="800"/>
                </a:spcAft>
                <a:buFont typeface="Arial"/>
                <a:buChar char="•"/>
                <a:defRPr sz="12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75986" indent="-95998" algn="l" defTabSz="1219170">
                <a:lnSpc>
                  <a:spcPct val="100000"/>
                </a:lnSpc>
                <a:spcBef>
                  <a:spcPts val="133"/>
                </a:spcBef>
                <a:spcAft>
                  <a:spcPts val="133"/>
                </a:spcAft>
                <a:buSzPct val="100000"/>
                <a:buFont typeface="Arial"/>
                <a:buChar char="•"/>
                <a:defRPr sz="11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815980" indent="-95998" algn="l" defTabSz="1219170">
                <a:lnSpc>
                  <a:spcPct val="100000"/>
                </a:lnSpc>
                <a:spcBef>
                  <a:spcPts val="133"/>
                </a:spcBef>
                <a:spcAft>
                  <a:spcPts val="133"/>
                </a:spcAft>
                <a:buSzPct val="100000"/>
                <a:buFont typeface="Arial"/>
                <a:buChar char="•"/>
                <a:defRPr sz="1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103972" indent="-95998" algn="l" defTabSz="1219170">
                <a:lnSpc>
                  <a:spcPct val="100000"/>
                </a:lnSpc>
                <a:spcBef>
                  <a:spcPts val="133"/>
                </a:spcBef>
                <a:spcAft>
                  <a:spcPts val="133"/>
                </a:spcAft>
                <a:buSzPct val="100000"/>
                <a:buFont typeface="Arial"/>
                <a:buChar char="•"/>
                <a:defRPr sz="9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352716" indent="-304792" algn="l" defTabSz="1219170">
                <a:spcBef>
                  <a:spcPts val="0"/>
                </a:spcBef>
                <a:buFont typeface="Arial"/>
                <a:buChar char="•"/>
                <a:defRPr sz="26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962301" indent="-304792" algn="l" defTabSz="1219170">
                <a:spcBef>
                  <a:spcPts val="0"/>
                </a:spcBef>
                <a:buFont typeface="Arial"/>
                <a:buChar char="•"/>
                <a:defRPr sz="26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571886" indent="-304792" algn="l" defTabSz="1219170">
                <a:spcBef>
                  <a:spcPts val="0"/>
                </a:spcBef>
                <a:buFont typeface="Arial"/>
                <a:buChar char="•"/>
                <a:defRPr sz="26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181470" indent="-304792" algn="l" defTabSz="1219170">
                <a:spcBef>
                  <a:spcPts val="0"/>
                </a:spcBef>
                <a:buFont typeface="Arial"/>
                <a:buChar char="•"/>
                <a:defRPr sz="26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fr-FR" sz="2400" b="1">
                  <a:solidFill>
                    <a:schemeClr val="bg1">
                      <a:lumMod val="100000"/>
                    </a:schemeClr>
                  </a:solidFill>
                  <a:latin typeface="Marianne"/>
                </a:rPr>
                <a:t>Objectifs</a:t>
              </a:r>
              <a:endParaRPr/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479997" y="2883499"/>
              <a:ext cx="3561120" cy="1305049"/>
            </a:xfrm>
            <a:prstGeom prst="rect">
              <a:avLst/>
            </a:prstGeom>
            <a:noFill/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>
                <a:defRPr/>
              </a:pPr>
              <a:r>
                <a:rPr lang="fr-FR" sz="1600">
                  <a:solidFill>
                    <a:schemeClr val="tx1">
                      <a:lumMod val="100000"/>
                    </a:schemeClr>
                  </a:solidFill>
                  <a:latin typeface="Marianne"/>
                </a:rPr>
                <a:t>Mettre en place un service en ligne destiné aux familles afin d’assurer une meilleure accessibilité des informations du LPI pour les élèves concernés</a:t>
              </a:r>
              <a:endParaRPr/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4315438" y="2883499"/>
              <a:ext cx="3561120" cy="1305049"/>
            </a:xfrm>
            <a:prstGeom prst="rect">
              <a:avLst/>
            </a:prstGeom>
            <a:noFill/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>
                <a:defRPr/>
              </a:pPr>
              <a:r>
                <a:rPr lang="fr-FR" sz="1600">
                  <a:solidFill>
                    <a:schemeClr val="tx1">
                      <a:lumMod val="100000"/>
                    </a:schemeClr>
                  </a:solidFill>
                  <a:latin typeface="Marianne"/>
                </a:rPr>
                <a:t>Faciliter la consultation d’informations via un écran unique de suivi</a:t>
              </a:r>
              <a:endParaRPr/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8150878" y="2883499"/>
              <a:ext cx="3561120" cy="1305049"/>
            </a:xfrm>
            <a:prstGeom prst="rect">
              <a:avLst/>
            </a:prstGeom>
            <a:noFill/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114999"/>
                </a:lnSpc>
                <a:spcAft>
                  <a:spcPts val="1000"/>
                </a:spcAft>
                <a:defRPr/>
              </a:pPr>
              <a:r>
                <a:rPr lang="fr-FR" sz="1600">
                  <a:solidFill>
                    <a:schemeClr val="tx1">
                      <a:lumMod val="100000"/>
                    </a:schemeClr>
                  </a:solidFill>
                  <a:latin typeface="Marianne"/>
                  <a:ea typeface="Calibri"/>
                  <a:cs typeface="Arial"/>
                </a:rPr>
                <a:t>Consulter les dispositifs finalisés et mis en place pour l’élève (PPRE, PAP, GEVA-Sco, PPS, PAI…)</a:t>
              </a:r>
              <a:endParaRPr/>
            </a:p>
          </p:txBody>
        </p:sp>
        <p:pic>
          <p:nvPicPr>
            <p:cNvPr id="13" name="Graphique 12" descr="Document avec un remplissage uni"/>
            <p:cNvPicPr>
              <a:picLocks noChangeAspect="1"/>
            </p:cNvPicPr>
            <p:nvPr/>
          </p:nvPicPr>
          <p:blipFill>
            <a:blip r:embed="rId2"/>
            <a:stretch/>
          </p:blipFill>
          <p:spPr bwMode="auto">
            <a:xfrm>
              <a:off x="9474237" y="1857308"/>
              <a:ext cx="914400" cy="914400"/>
            </a:xfrm>
            <a:prstGeom prst="rect">
              <a:avLst/>
            </a:prstGeom>
          </p:spPr>
        </p:pic>
        <p:pic>
          <p:nvPicPr>
            <p:cNvPr id="15" name="Graphique 14" descr="Informations avec un remplissage uni"/>
            <p:cNvPicPr>
              <a:picLocks noChangeAspect="1"/>
            </p:cNvPicPr>
            <p:nvPr/>
          </p:nvPicPr>
          <p:blipFill>
            <a:blip r:embed="rId3"/>
            <a:stretch/>
          </p:blipFill>
          <p:spPr bwMode="auto">
            <a:xfrm>
              <a:off x="5638798" y="1857308"/>
              <a:ext cx="914400" cy="914400"/>
            </a:xfrm>
            <a:prstGeom prst="rect">
              <a:avLst/>
            </a:prstGeom>
          </p:spPr>
        </p:pic>
        <p:pic>
          <p:nvPicPr>
            <p:cNvPr id="17" name="Graphique 16" descr="Écran avec un remplissage uni"/>
            <p:cNvPicPr>
              <a:picLocks noChangeAspect="1"/>
            </p:cNvPicPr>
            <p:nvPr/>
          </p:nvPicPr>
          <p:blipFill>
            <a:blip r:embed="rId4"/>
            <a:stretch/>
          </p:blipFill>
          <p:spPr bwMode="auto">
            <a:xfrm>
              <a:off x="1803357" y="1857308"/>
              <a:ext cx="914400" cy="914400"/>
            </a:xfrm>
            <a:prstGeom prst="rect">
              <a:avLst/>
            </a:prstGeom>
          </p:spPr>
        </p:pic>
      </p:grpSp>
      <p:sp>
        <p:nvSpPr>
          <p:cNvPr id="18" name="Rectangle 17"/>
          <p:cNvSpPr/>
          <p:nvPr/>
        </p:nvSpPr>
        <p:spPr bwMode="auto">
          <a:xfrm>
            <a:off x="480000" y="5035109"/>
            <a:ext cx="11232000" cy="1433827"/>
          </a:xfrm>
          <a:prstGeom prst="rect">
            <a:avLst/>
          </a:prstGeom>
          <a:solidFill>
            <a:srgbClr val="F6F6F6"/>
          </a:solidFill>
          <a:ln w="19050" cap="flat" cmpd="sng" algn="ctr">
            <a:solidFill>
              <a:schemeClr val="tx2">
                <a:lumMod val="100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>
            <a:spAutoFit/>
          </a:bodyPr>
          <a:lstStyle/>
          <a:p>
            <a:pPr algn="ctr">
              <a:spcAft>
                <a:spcPts val="600"/>
              </a:spcAft>
              <a:defRPr/>
            </a:pPr>
            <a:r>
              <a:rPr lang="fr-FR" sz="1600" b="1">
                <a:solidFill>
                  <a:schemeClr val="tx2">
                    <a:lumMod val="100000"/>
                  </a:schemeClr>
                </a:solidFill>
                <a:latin typeface="Marianne"/>
              </a:rPr>
              <a:t>Le Portail Familles du LPI introduit des nouvelles fonctionnalités au sein du Portail Scolarité Services :</a:t>
            </a:r>
          </a:p>
          <a:p>
            <a:pPr marL="342900" indent="-342900" algn="ctr">
              <a:spcAft>
                <a:spcPts val="600"/>
              </a:spcAft>
              <a:buFont typeface="+mj-lt"/>
              <a:buAutoNum type="arabicPeriod"/>
              <a:defRPr/>
            </a:pPr>
            <a:r>
              <a:rPr lang="fr-FR" sz="1600">
                <a:solidFill>
                  <a:schemeClr val="tx2">
                    <a:lumMod val="100000"/>
                  </a:schemeClr>
                </a:solidFill>
                <a:latin typeface="Marianne"/>
              </a:rPr>
              <a:t>Informations du livret </a:t>
            </a:r>
            <a:endParaRPr/>
          </a:p>
          <a:p>
            <a:pPr marL="342900" indent="-342900" algn="ctr">
              <a:spcAft>
                <a:spcPts val="600"/>
              </a:spcAft>
              <a:buFont typeface="+mj-lt"/>
              <a:buAutoNum type="arabicPeriod"/>
              <a:defRPr/>
            </a:pPr>
            <a:r>
              <a:rPr lang="fr-FR" sz="1600">
                <a:solidFill>
                  <a:schemeClr val="tx2">
                    <a:lumMod val="100000"/>
                  </a:schemeClr>
                </a:solidFill>
                <a:latin typeface="Marianne"/>
              </a:rPr>
              <a:t>Aménagements pédagogiques</a:t>
            </a:r>
            <a:endParaRPr/>
          </a:p>
          <a:p>
            <a:pPr marL="342900" indent="-342900" algn="ctr">
              <a:spcAft>
                <a:spcPts val="600"/>
              </a:spcAft>
              <a:buFont typeface="+mj-lt"/>
              <a:buAutoNum type="arabicPeriod"/>
              <a:defRPr/>
            </a:pPr>
            <a:r>
              <a:rPr lang="fr-FR" sz="1600">
                <a:solidFill>
                  <a:schemeClr val="tx2">
                    <a:lumMod val="100000"/>
                  </a:schemeClr>
                </a:solidFill>
                <a:latin typeface="Marianne"/>
              </a:rPr>
              <a:t>Documents de l’élève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 bwMode="auto">
          <a:xfrm>
            <a:off x="1923681" y="209497"/>
            <a:ext cx="9949013" cy="612520"/>
          </a:xfrm>
        </p:spPr>
        <p:txBody>
          <a:bodyPr anchor="ctr"/>
          <a:lstStyle/>
          <a:p>
            <a:pPr>
              <a:defRPr/>
            </a:pPr>
            <a:r>
              <a:rPr lang="fr-FR" sz="2400">
                <a:solidFill>
                  <a:srgbClr val="45609C"/>
                </a:solidFill>
                <a:latin typeface="Marianne"/>
              </a:rPr>
              <a:t>Comment accéder aux informations du LPI de mon enfant ?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571440" y="957903"/>
            <a:ext cx="11232000" cy="914400"/>
          </a:xfrm>
          <a:prstGeom prst="rect">
            <a:avLst/>
          </a:prstGeom>
          <a:solidFill>
            <a:schemeClr val="tx2">
              <a:lumMod val="100000"/>
            </a:schemeClr>
          </a:solidFill>
          <a:ln w="19050" cap="flat" cmpd="sng" algn="ctr">
            <a:solidFill>
              <a:schemeClr val="tx2">
                <a:lumMod val="10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r-FR" b="1">
                <a:solidFill>
                  <a:schemeClr val="bg1">
                    <a:lumMod val="100000"/>
                  </a:schemeClr>
                </a:solidFill>
                <a:latin typeface="Marianne"/>
              </a:rPr>
              <a:t>Le Portail Familles du LPI est accessible depuis le Portail Scolarité Services (Educonnect) pour les responsables légaux et les élèves majeurs/émancipés associés à un livret.</a:t>
            </a:r>
            <a:endParaRPr/>
          </a:p>
        </p:txBody>
      </p:sp>
      <p:pic>
        <p:nvPicPr>
          <p:cNvPr id="16" name="Image 15"/>
          <p:cNvPicPr/>
          <p:nvPr/>
        </p:nvPicPr>
        <p:blipFill>
          <a:blip r:embed="rId2"/>
          <a:stretch/>
        </p:blipFill>
        <p:spPr bwMode="auto">
          <a:xfrm>
            <a:off x="480000" y="2095618"/>
            <a:ext cx="5356407" cy="26933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0" name="Image 19"/>
          <p:cNvPicPr/>
          <p:nvPr/>
        </p:nvPicPr>
        <p:blipFill>
          <a:blip r:embed="rId3"/>
          <a:stretch/>
        </p:blipFill>
        <p:spPr bwMode="auto">
          <a:xfrm>
            <a:off x="5705143" y="3472753"/>
            <a:ext cx="5356407" cy="32023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" name="Ellipse 3"/>
          <p:cNvSpPr/>
          <p:nvPr/>
        </p:nvSpPr>
        <p:spPr bwMode="auto">
          <a:xfrm>
            <a:off x="571440" y="5012286"/>
            <a:ext cx="434400" cy="416797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r-FR"/>
              <a:t>1</a:t>
            </a:r>
          </a:p>
        </p:txBody>
      </p:sp>
      <p:sp>
        <p:nvSpPr>
          <p:cNvPr id="21" name="Ellipse 20"/>
          <p:cNvSpPr/>
          <p:nvPr/>
        </p:nvSpPr>
        <p:spPr bwMode="auto">
          <a:xfrm>
            <a:off x="6680989" y="2870689"/>
            <a:ext cx="434400" cy="416797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r-FR"/>
              <a:t>2</a:t>
            </a:r>
            <a:endParaRPr/>
          </a:p>
        </p:txBody>
      </p:sp>
      <p:sp>
        <p:nvSpPr>
          <p:cNvPr id="5" name="ZoneTexte 4"/>
          <p:cNvSpPr txBox="1"/>
          <p:nvPr/>
        </p:nvSpPr>
        <p:spPr bwMode="auto">
          <a:xfrm>
            <a:off x="1005840" y="5059751"/>
            <a:ext cx="4555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/>
              <a:t>Sélectionner son profil sur EDUCONNECT</a:t>
            </a:r>
          </a:p>
        </p:txBody>
      </p:sp>
      <p:sp>
        <p:nvSpPr>
          <p:cNvPr id="22" name="ZoneTexte 21"/>
          <p:cNvSpPr txBox="1"/>
          <p:nvPr/>
        </p:nvSpPr>
        <p:spPr bwMode="auto">
          <a:xfrm>
            <a:off x="7247828" y="2870689"/>
            <a:ext cx="4555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/>
              <a:t>Entrer ses identifiants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 bwMode="auto">
          <a:xfrm>
            <a:off x="1854427" y="229318"/>
            <a:ext cx="9949013" cy="612520"/>
          </a:xfrm>
        </p:spPr>
        <p:txBody>
          <a:bodyPr anchor="ctr"/>
          <a:lstStyle/>
          <a:p>
            <a:pPr>
              <a:defRPr/>
            </a:pPr>
            <a:r>
              <a:rPr lang="fr-FR" sz="2400">
                <a:solidFill>
                  <a:srgbClr val="45609C"/>
                </a:solidFill>
                <a:latin typeface="Marianne"/>
              </a:rPr>
              <a:t>Comment accéder aux informations du LPI de mon enfant ?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571440" y="957903"/>
            <a:ext cx="11232000" cy="914400"/>
          </a:xfrm>
          <a:prstGeom prst="rect">
            <a:avLst/>
          </a:prstGeom>
          <a:solidFill>
            <a:schemeClr val="tx2">
              <a:lumMod val="100000"/>
            </a:schemeClr>
          </a:solidFill>
          <a:ln w="19050" cap="flat" cmpd="sng" algn="ctr">
            <a:solidFill>
              <a:schemeClr val="tx2">
                <a:lumMod val="10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r-FR" b="1">
                <a:solidFill>
                  <a:schemeClr val="bg1">
                    <a:lumMod val="100000"/>
                  </a:schemeClr>
                </a:solidFill>
                <a:latin typeface="Marianne"/>
              </a:rPr>
              <a:t>Le Portail Familles du LPI est accessible depuis le Portail Scolarité Services (Educonnect) pour les responsables légaux et les élèves majeurs/émancipés associés à un livret.</a:t>
            </a:r>
            <a:endParaRPr/>
          </a:p>
        </p:txBody>
      </p:sp>
      <p:sp>
        <p:nvSpPr>
          <p:cNvPr id="4" name="Ellipse 3"/>
          <p:cNvSpPr/>
          <p:nvPr/>
        </p:nvSpPr>
        <p:spPr bwMode="auto">
          <a:xfrm>
            <a:off x="6554230" y="5947562"/>
            <a:ext cx="434400" cy="416797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r-FR"/>
              <a:t>3</a:t>
            </a:r>
            <a:endParaRPr/>
          </a:p>
        </p:txBody>
      </p:sp>
      <p:sp>
        <p:nvSpPr>
          <p:cNvPr id="5" name="ZoneTexte 4"/>
          <p:cNvSpPr txBox="1"/>
          <p:nvPr/>
        </p:nvSpPr>
        <p:spPr bwMode="auto">
          <a:xfrm>
            <a:off x="6988630" y="5947562"/>
            <a:ext cx="4555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/>
              <a:t>Cliquer sur « Mes services »</a:t>
            </a:r>
          </a:p>
        </p:txBody>
      </p:sp>
      <p:pic>
        <p:nvPicPr>
          <p:cNvPr id="10" name="Image 9"/>
          <p:cNvPicPr/>
          <p:nvPr/>
        </p:nvPicPr>
        <p:blipFill>
          <a:blip r:embed="rId2"/>
          <a:stretch/>
        </p:blipFill>
        <p:spPr bwMode="auto">
          <a:xfrm>
            <a:off x="787491" y="2146731"/>
            <a:ext cx="6645910" cy="3568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" name="Ellipse 1"/>
          <p:cNvSpPr/>
          <p:nvPr/>
        </p:nvSpPr>
        <p:spPr bwMode="auto">
          <a:xfrm>
            <a:off x="5904411" y="4323806"/>
            <a:ext cx="649819" cy="182880"/>
          </a:xfrm>
          <a:prstGeom prst="ellipse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cxnSp>
        <p:nvCxnSpPr>
          <p:cNvPr id="7" name="Connecteur droit avec flèche 6"/>
          <p:cNvCxnSpPr>
            <a:cxnSpLocks/>
            <a:stCxn id="5" idx="0"/>
          </p:cNvCxnSpPr>
          <p:nvPr/>
        </p:nvCxnSpPr>
        <p:spPr bwMode="auto">
          <a:xfrm flipH="1" flipV="1">
            <a:off x="6554231" y="4506687"/>
            <a:ext cx="2712205" cy="144087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 bwMode="auto">
          <a:xfrm>
            <a:off x="1745672" y="261398"/>
            <a:ext cx="9949013" cy="612520"/>
          </a:xfrm>
        </p:spPr>
        <p:txBody>
          <a:bodyPr anchor="ctr"/>
          <a:lstStyle/>
          <a:p>
            <a:pPr>
              <a:defRPr/>
            </a:pPr>
            <a:r>
              <a:rPr lang="fr-FR" sz="2400">
                <a:solidFill>
                  <a:srgbClr val="45609C"/>
                </a:solidFill>
                <a:latin typeface="Marianne"/>
              </a:rPr>
              <a:t>Comment accéder aux informations du LPI de mon enfant ?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571440" y="957903"/>
            <a:ext cx="11232000" cy="914400"/>
          </a:xfrm>
          <a:prstGeom prst="rect">
            <a:avLst/>
          </a:prstGeom>
          <a:solidFill>
            <a:schemeClr val="tx2">
              <a:lumMod val="100000"/>
            </a:schemeClr>
          </a:solidFill>
          <a:ln w="19050" cap="flat" cmpd="sng" algn="ctr">
            <a:solidFill>
              <a:schemeClr val="tx2">
                <a:lumMod val="10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r-FR" b="1">
                <a:solidFill>
                  <a:schemeClr val="bg1">
                    <a:lumMod val="100000"/>
                  </a:schemeClr>
                </a:solidFill>
                <a:latin typeface="Marianne"/>
              </a:rPr>
              <a:t>Le Portail Familles du LPI est accessible depuis le Portail Scolarité Services (Educonnect) pour les responsables légaux et les élèves majeurs/émancipés associés à un livret.</a:t>
            </a:r>
            <a:endParaRPr/>
          </a:p>
        </p:txBody>
      </p:sp>
      <p:sp>
        <p:nvSpPr>
          <p:cNvPr id="4" name="Ellipse 3"/>
          <p:cNvSpPr/>
          <p:nvPr/>
        </p:nvSpPr>
        <p:spPr bwMode="auto">
          <a:xfrm>
            <a:off x="6554230" y="5947562"/>
            <a:ext cx="434400" cy="416797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r-FR"/>
              <a:t>4</a:t>
            </a:r>
          </a:p>
        </p:txBody>
      </p:sp>
      <p:sp>
        <p:nvSpPr>
          <p:cNvPr id="5" name="ZoneTexte 4"/>
          <p:cNvSpPr txBox="1"/>
          <p:nvPr/>
        </p:nvSpPr>
        <p:spPr bwMode="auto">
          <a:xfrm>
            <a:off x="6988630" y="5947562"/>
            <a:ext cx="4555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/>
              <a:t>Cliquer sur « Parcours inclusif »</a:t>
            </a:r>
          </a:p>
        </p:txBody>
      </p:sp>
      <p:pic>
        <p:nvPicPr>
          <p:cNvPr id="9" name="Image 8"/>
          <p:cNvPicPr/>
          <p:nvPr/>
        </p:nvPicPr>
        <p:blipFill>
          <a:blip r:embed="rId2"/>
          <a:stretch/>
        </p:blipFill>
        <p:spPr bwMode="auto">
          <a:xfrm>
            <a:off x="696051" y="2132567"/>
            <a:ext cx="6645910" cy="35547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1" name="Ellipse 10"/>
          <p:cNvSpPr/>
          <p:nvPr/>
        </p:nvSpPr>
        <p:spPr bwMode="auto">
          <a:xfrm>
            <a:off x="1632856" y="4389119"/>
            <a:ext cx="770710" cy="195943"/>
          </a:xfrm>
          <a:prstGeom prst="ellipse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cxnSp>
        <p:nvCxnSpPr>
          <p:cNvPr id="12" name="Connecteur droit avec flèche 11"/>
          <p:cNvCxnSpPr>
            <a:cxnSpLocks/>
          </p:cNvCxnSpPr>
          <p:nvPr/>
        </p:nvCxnSpPr>
        <p:spPr bwMode="auto">
          <a:xfrm flipH="1" flipV="1">
            <a:off x="2403566" y="4585062"/>
            <a:ext cx="6862871" cy="136250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 bwMode="auto">
          <a:xfrm>
            <a:off x="1985556" y="183249"/>
            <a:ext cx="9949013" cy="612520"/>
          </a:xfrm>
        </p:spPr>
        <p:txBody>
          <a:bodyPr anchor="ctr"/>
          <a:lstStyle/>
          <a:p>
            <a:pPr>
              <a:defRPr/>
            </a:pPr>
            <a:r>
              <a:rPr lang="fr-FR" sz="2400">
                <a:solidFill>
                  <a:srgbClr val="45609C"/>
                </a:solidFill>
                <a:latin typeface="Marianne"/>
              </a:rPr>
              <a:t>Comment accéder aux informations du LPI de mon enfant ?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571440" y="957903"/>
            <a:ext cx="11232000" cy="914400"/>
          </a:xfrm>
          <a:prstGeom prst="rect">
            <a:avLst/>
          </a:prstGeom>
          <a:solidFill>
            <a:schemeClr val="tx2">
              <a:lumMod val="100000"/>
            </a:schemeClr>
          </a:solidFill>
          <a:ln w="19050" cap="flat" cmpd="sng" algn="ctr">
            <a:solidFill>
              <a:schemeClr val="tx2">
                <a:lumMod val="10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r-FR" b="1">
                <a:solidFill>
                  <a:schemeClr val="bg1">
                    <a:lumMod val="100000"/>
                  </a:schemeClr>
                </a:solidFill>
                <a:latin typeface="Marianne"/>
              </a:rPr>
              <a:t>Le Portail Familles du LPI est accessible depuis le Portail Scolarité Services (Educonnect) pour les responsables légaux et les élèves majeurs/émancipés associés à un livret.</a:t>
            </a:r>
            <a:endParaRPr/>
          </a:p>
        </p:txBody>
      </p:sp>
      <p:sp>
        <p:nvSpPr>
          <p:cNvPr id="4" name="Ellipse 3"/>
          <p:cNvSpPr/>
          <p:nvPr/>
        </p:nvSpPr>
        <p:spPr bwMode="auto">
          <a:xfrm>
            <a:off x="1311272" y="5890996"/>
            <a:ext cx="434400" cy="416797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r-FR"/>
              <a:t>!</a:t>
            </a:r>
            <a:endParaRPr/>
          </a:p>
        </p:txBody>
      </p:sp>
      <p:sp>
        <p:nvSpPr>
          <p:cNvPr id="5" name="ZoneTexte 4"/>
          <p:cNvSpPr txBox="1"/>
          <p:nvPr/>
        </p:nvSpPr>
        <p:spPr bwMode="auto">
          <a:xfrm>
            <a:off x="1985556" y="5914728"/>
            <a:ext cx="89611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/>
              <a:t>Dans le cas où l’élève n’a pas de livret de parcours inclusif, le menu n’est pas présent</a:t>
            </a:r>
          </a:p>
        </p:txBody>
      </p:sp>
      <p:pic>
        <p:nvPicPr>
          <p:cNvPr id="10" name="Image 9"/>
          <p:cNvPicPr/>
          <p:nvPr/>
        </p:nvPicPr>
        <p:blipFill>
          <a:blip r:embed="rId2"/>
          <a:stretch/>
        </p:blipFill>
        <p:spPr bwMode="auto">
          <a:xfrm>
            <a:off x="2224405" y="2229405"/>
            <a:ext cx="6645910" cy="33610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 bwMode="auto">
          <a:xfrm>
            <a:off x="1863237" y="191250"/>
            <a:ext cx="9949013" cy="612520"/>
          </a:xfrm>
        </p:spPr>
        <p:txBody>
          <a:bodyPr anchor="ctr"/>
          <a:lstStyle/>
          <a:p>
            <a:pPr>
              <a:defRPr/>
            </a:pPr>
            <a:r>
              <a:rPr lang="fr-FR" sz="2400">
                <a:solidFill>
                  <a:srgbClr val="45609C"/>
                </a:solidFill>
                <a:latin typeface="Marianne"/>
              </a:rPr>
              <a:t>Description des fonctionnalités – Affichage d’informations </a:t>
            </a:r>
            <a:endParaRPr/>
          </a:p>
        </p:txBody>
      </p:sp>
      <p:sp>
        <p:nvSpPr>
          <p:cNvPr id="2" name="Rectangle 1"/>
          <p:cNvSpPr/>
          <p:nvPr/>
        </p:nvSpPr>
        <p:spPr bwMode="auto">
          <a:xfrm>
            <a:off x="480000" y="1170044"/>
            <a:ext cx="11232000" cy="914400"/>
          </a:xfrm>
          <a:prstGeom prst="rect">
            <a:avLst/>
          </a:prstGeom>
          <a:solidFill>
            <a:schemeClr val="tx2">
              <a:lumMod val="100000"/>
            </a:schemeClr>
          </a:solidFill>
          <a:ln w="19050" cap="flat" cmpd="sng" algn="ctr">
            <a:solidFill>
              <a:schemeClr val="tx2">
                <a:lumMod val="10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r-FR" b="1">
                <a:solidFill>
                  <a:schemeClr val="bg1">
                    <a:lumMod val="100000"/>
                  </a:schemeClr>
                </a:solidFill>
                <a:latin typeface="Marianne"/>
              </a:rPr>
              <a:t>Le Portail Familles du LPI est accessible depuis le Portail Scolarité Services pour les responsables légaux et les élèves majeurs/émancipés associés à un livret.</a:t>
            </a:r>
            <a:endParaRPr/>
          </a:p>
        </p:txBody>
      </p:sp>
      <p:sp>
        <p:nvSpPr>
          <p:cNvPr id="4" name="TextBox 8"/>
          <p:cNvSpPr txBox="1"/>
          <p:nvPr/>
        </p:nvSpPr>
        <p:spPr bwMode="gray">
          <a:xfrm>
            <a:off x="479999" y="2545471"/>
            <a:ext cx="5586550" cy="3357430"/>
          </a:xfrm>
          <a:prstGeom prst="rect">
            <a:avLst/>
          </a:prstGeom>
          <a:solidFill>
            <a:srgbClr val="F6F6F6"/>
          </a:solidFill>
        </p:spPr>
        <p:txBody>
          <a:bodyPr vert="horz" wrap="square" lIns="108000" tIns="108000" rIns="108000" bIns="108000" rtlCol="0" anchor="t" anchorCtr="0">
            <a:spAutoFit/>
          </a:bodyPr>
          <a:lstStyle>
            <a:lvl1pPr marL="0" indent="0" algn="l" defTabSz="1219170">
              <a:lnSpc>
                <a:spcPct val="100000"/>
              </a:lnSpc>
              <a:spcBef>
                <a:spcPts val="0"/>
              </a:spcBef>
              <a:spcAft>
                <a:spcPts val="667"/>
              </a:spcAft>
              <a:buFont typeface="Arial"/>
              <a:buNone/>
              <a:defRPr sz="14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35991" indent="-95998" algn="l" defTabSz="121917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Font typeface="Arial"/>
              <a:buChar char="•"/>
              <a:defRPr sz="12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5986" indent="-95998" algn="l" defTabSz="1219170">
              <a:lnSpc>
                <a:spcPct val="100000"/>
              </a:lnSpc>
              <a:spcBef>
                <a:spcPts val="133"/>
              </a:spcBef>
              <a:spcAft>
                <a:spcPts val="133"/>
              </a:spcAft>
              <a:buSzPct val="100000"/>
              <a:buFont typeface="Arial"/>
              <a:buChar char="•"/>
              <a:defRPr sz="11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15980" indent="-95998" algn="l" defTabSz="1219170">
              <a:lnSpc>
                <a:spcPct val="100000"/>
              </a:lnSpc>
              <a:spcBef>
                <a:spcPts val="133"/>
              </a:spcBef>
              <a:spcAft>
                <a:spcPts val="133"/>
              </a:spcAft>
              <a:buSzPct val="100000"/>
              <a:buFont typeface="Arial"/>
              <a:buChar char="•"/>
              <a:defRPr sz="1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03972" indent="-95998" algn="l" defTabSz="1219170">
              <a:lnSpc>
                <a:spcPct val="100000"/>
              </a:lnSpc>
              <a:spcBef>
                <a:spcPts val="133"/>
              </a:spcBef>
              <a:spcAft>
                <a:spcPts val="133"/>
              </a:spcAft>
              <a:buSzPct val="100000"/>
              <a:buFont typeface="Arial"/>
              <a:buChar char="•"/>
              <a:defRPr sz="9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>
              <a:spcBef>
                <a:spcPts val="0"/>
              </a:spcBef>
              <a:buFont typeface="Arial"/>
              <a:buChar char="•"/>
              <a:defRPr sz="26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>
              <a:spcBef>
                <a:spcPts val="0"/>
              </a:spcBef>
              <a:buFont typeface="Arial"/>
              <a:buChar char="•"/>
              <a:defRPr sz="26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>
              <a:spcBef>
                <a:spcPts val="0"/>
              </a:spcBef>
              <a:buFont typeface="Arial"/>
              <a:buChar char="•"/>
              <a:defRPr sz="26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>
              <a:spcBef>
                <a:spcPts val="0"/>
              </a:spcBef>
              <a:buFont typeface="Arial"/>
              <a:buChar char="•"/>
              <a:defRPr sz="26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000" lvl="1" indent="-360000">
              <a:spcBef>
                <a:spcPts val="600"/>
              </a:spcBef>
              <a:spcAft>
                <a:spcPts val="600"/>
              </a:spcAft>
              <a:defRPr/>
            </a:pPr>
            <a:r>
              <a:rPr lang="fr-FR" sz="1600">
                <a:latin typeface="Marianne"/>
              </a:rPr>
              <a:t>Une fois connectés au Portail Scolarité Services, les utilisateurs peuvent accéder au livret. </a:t>
            </a:r>
            <a:endParaRPr/>
          </a:p>
          <a:p>
            <a:pPr marL="360000" lvl="1" indent="-360000">
              <a:spcBef>
                <a:spcPts val="600"/>
              </a:spcBef>
              <a:spcAft>
                <a:spcPts val="600"/>
              </a:spcAft>
              <a:defRPr/>
            </a:pPr>
            <a:r>
              <a:rPr lang="fr-FR" sz="1600">
                <a:latin typeface="Marianne"/>
              </a:rPr>
              <a:t>Le service « Parcours inclusif » est affiché dans la liste des menus de gauche « Mes services » pour les élèves associés à un livret. </a:t>
            </a:r>
            <a:endParaRPr/>
          </a:p>
          <a:p>
            <a:pPr marL="360000" lvl="1" indent="-360000">
              <a:spcBef>
                <a:spcPts val="600"/>
              </a:spcBef>
              <a:spcAft>
                <a:spcPts val="600"/>
              </a:spcAft>
              <a:defRPr/>
            </a:pPr>
            <a:r>
              <a:rPr lang="fr-FR" sz="1600">
                <a:latin typeface="Marianne"/>
              </a:rPr>
              <a:t>Les informations suivantes sont affichées sur un seul écran : </a:t>
            </a:r>
          </a:p>
          <a:p>
            <a:pPr marL="720000" lvl="2" indent="-360000">
              <a:spcBef>
                <a:spcPts val="600"/>
              </a:spcBef>
              <a:spcAft>
                <a:spcPts val="600"/>
              </a:spcAft>
              <a:defRPr/>
            </a:pPr>
            <a:r>
              <a:rPr lang="fr-FR" sz="1400">
                <a:latin typeface="Marianne"/>
              </a:rPr>
              <a:t>Informations du livret </a:t>
            </a:r>
            <a:endParaRPr/>
          </a:p>
          <a:p>
            <a:pPr marL="720000" lvl="2" indent="-360000">
              <a:spcBef>
                <a:spcPts val="600"/>
              </a:spcBef>
              <a:spcAft>
                <a:spcPts val="600"/>
              </a:spcAft>
              <a:defRPr/>
            </a:pPr>
            <a:r>
              <a:rPr lang="fr-FR" sz="1400">
                <a:latin typeface="Marianne"/>
              </a:rPr>
              <a:t>Aménagements pédagogiques</a:t>
            </a:r>
            <a:endParaRPr/>
          </a:p>
          <a:p>
            <a:pPr marL="720000" lvl="2" indent="-360000">
              <a:spcBef>
                <a:spcPts val="600"/>
              </a:spcBef>
              <a:spcAft>
                <a:spcPts val="600"/>
              </a:spcAft>
              <a:defRPr/>
            </a:pPr>
            <a:r>
              <a:rPr lang="fr-FR" sz="1400">
                <a:latin typeface="Marianne"/>
              </a:rPr>
              <a:t>Documents de l’élève</a:t>
            </a:r>
            <a:endParaRPr/>
          </a:p>
        </p:txBody>
      </p:sp>
      <p:grpSp>
        <p:nvGrpSpPr>
          <p:cNvPr id="16" name="Groupe 15"/>
          <p:cNvGrpSpPr/>
          <p:nvPr/>
        </p:nvGrpSpPr>
        <p:grpSpPr bwMode="auto">
          <a:xfrm>
            <a:off x="6095424" y="2204473"/>
            <a:ext cx="1765110" cy="4039425"/>
            <a:chOff x="6066549" y="2204473"/>
            <a:chExt cx="1765110" cy="4039425"/>
          </a:xfrm>
        </p:grpSpPr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2"/>
            <a:stretch/>
          </p:blipFill>
          <p:spPr bwMode="auto">
            <a:xfrm>
              <a:off x="6066549" y="2204473"/>
              <a:ext cx="1765110" cy="4039425"/>
            </a:xfrm>
            <a:prstGeom prst="rect">
              <a:avLst/>
            </a:prstGeom>
            <a:ln>
              <a:noFill/>
            </a:ln>
            <a:effectLst/>
          </p:spPr>
        </p:pic>
        <p:sp>
          <p:nvSpPr>
            <p:cNvPr id="12" name="Rectangle 11"/>
            <p:cNvSpPr/>
            <p:nvPr/>
          </p:nvSpPr>
          <p:spPr bwMode="auto">
            <a:xfrm>
              <a:off x="6657747" y="4627631"/>
              <a:ext cx="886053" cy="123111"/>
            </a:xfrm>
            <a:prstGeom prst="rect">
              <a:avLst/>
            </a:prstGeom>
            <a:solidFill>
              <a:schemeClr val="bg1">
                <a:lumMod val="100000"/>
              </a:schemeClr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spAutoFit/>
            </a:bodyPr>
            <a:lstStyle/>
            <a:p>
              <a:pPr algn="ctr">
                <a:defRPr/>
              </a:pPr>
              <a:r>
                <a:rPr lang="fr-FR" sz="800" b="1">
                  <a:solidFill>
                    <a:srgbClr val="45609C"/>
                  </a:solidFill>
                  <a:latin typeface="Marianne"/>
                </a:rPr>
                <a:t>Parcours inclusif</a:t>
              </a:r>
              <a:endParaRPr/>
            </a:p>
          </p:txBody>
        </p:sp>
      </p:grpSp>
      <p:pic>
        <p:nvPicPr>
          <p:cNvPr id="14" name="Image 13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8001233" y="2301534"/>
            <a:ext cx="3710766" cy="384530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 bwMode="auto">
          <a:xfrm>
            <a:off x="1783020" y="283204"/>
            <a:ext cx="9949013" cy="612520"/>
          </a:xfrm>
        </p:spPr>
        <p:txBody>
          <a:bodyPr anchor="ctr"/>
          <a:lstStyle/>
          <a:p>
            <a:pPr>
              <a:defRPr/>
            </a:pPr>
            <a:r>
              <a:rPr lang="fr-FR" sz="2400">
                <a:solidFill>
                  <a:srgbClr val="45609C"/>
                </a:solidFill>
                <a:latin typeface="Marianne"/>
              </a:rPr>
              <a:t>Description des fonctionnalités – Informations du livret</a:t>
            </a:r>
            <a:endParaRPr/>
          </a:p>
        </p:txBody>
      </p:sp>
      <p:grpSp>
        <p:nvGrpSpPr>
          <p:cNvPr id="17" name="Groupe 16"/>
          <p:cNvGrpSpPr/>
          <p:nvPr/>
        </p:nvGrpSpPr>
        <p:grpSpPr bwMode="auto">
          <a:xfrm>
            <a:off x="479999" y="1170044"/>
            <a:ext cx="11232001" cy="4353855"/>
            <a:chOff x="479999" y="1170044"/>
            <a:chExt cx="11232001" cy="4353855"/>
          </a:xfrm>
        </p:grpSpPr>
        <p:sp>
          <p:nvSpPr>
            <p:cNvPr id="4" name="TextBox 8"/>
            <p:cNvSpPr txBox="1"/>
            <p:nvPr/>
          </p:nvSpPr>
          <p:spPr bwMode="gray">
            <a:xfrm>
              <a:off x="479999" y="3951573"/>
              <a:ext cx="11232000" cy="1572326"/>
            </a:xfrm>
            <a:prstGeom prst="rect">
              <a:avLst/>
            </a:prstGeom>
            <a:solidFill>
              <a:srgbClr val="F6F6F6"/>
            </a:solidFill>
          </p:spPr>
          <p:txBody>
            <a:bodyPr vert="horz" wrap="square" lIns="108000" tIns="108000" rIns="108000" bIns="108000" rtlCol="0" anchor="ctr" anchorCtr="0">
              <a:spAutoFit/>
            </a:bodyPr>
            <a:lstStyle>
              <a:lvl1pPr marL="0" indent="0" algn="l" defTabSz="1219170">
                <a:lnSpc>
                  <a:spcPct val="100000"/>
                </a:lnSpc>
                <a:spcBef>
                  <a:spcPts val="0"/>
                </a:spcBef>
                <a:spcAft>
                  <a:spcPts val="667"/>
                </a:spcAft>
                <a:buFont typeface="Arial"/>
                <a:buNone/>
                <a:defRPr sz="1400" b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35991" indent="-95998" algn="l" defTabSz="1219170">
                <a:lnSpc>
                  <a:spcPct val="100000"/>
                </a:lnSpc>
                <a:spcBef>
                  <a:spcPts val="800"/>
                </a:spcBef>
                <a:spcAft>
                  <a:spcPts val="800"/>
                </a:spcAft>
                <a:buFont typeface="Arial"/>
                <a:buChar char="•"/>
                <a:defRPr sz="12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75986" indent="-95998" algn="l" defTabSz="1219170">
                <a:lnSpc>
                  <a:spcPct val="100000"/>
                </a:lnSpc>
                <a:spcBef>
                  <a:spcPts val="133"/>
                </a:spcBef>
                <a:spcAft>
                  <a:spcPts val="133"/>
                </a:spcAft>
                <a:buSzPct val="100000"/>
                <a:buFont typeface="Arial"/>
                <a:buChar char="•"/>
                <a:defRPr sz="11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815980" indent="-95998" algn="l" defTabSz="1219170">
                <a:lnSpc>
                  <a:spcPct val="100000"/>
                </a:lnSpc>
                <a:spcBef>
                  <a:spcPts val="133"/>
                </a:spcBef>
                <a:spcAft>
                  <a:spcPts val="133"/>
                </a:spcAft>
                <a:buSzPct val="100000"/>
                <a:buFont typeface="Arial"/>
                <a:buChar char="•"/>
                <a:defRPr sz="1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103972" indent="-95998" algn="l" defTabSz="1219170">
                <a:lnSpc>
                  <a:spcPct val="100000"/>
                </a:lnSpc>
                <a:spcBef>
                  <a:spcPts val="133"/>
                </a:spcBef>
                <a:spcAft>
                  <a:spcPts val="133"/>
                </a:spcAft>
                <a:buSzPct val="100000"/>
                <a:buFont typeface="Arial"/>
                <a:buChar char="•"/>
                <a:defRPr sz="9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352716" indent="-304792" algn="l" defTabSz="1219170">
                <a:spcBef>
                  <a:spcPts val="0"/>
                </a:spcBef>
                <a:buFont typeface="Arial"/>
                <a:buChar char="•"/>
                <a:defRPr sz="26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962301" indent="-304792" algn="l" defTabSz="1219170">
                <a:spcBef>
                  <a:spcPts val="0"/>
                </a:spcBef>
                <a:buFont typeface="Arial"/>
                <a:buChar char="•"/>
                <a:defRPr sz="26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571886" indent="-304792" algn="l" defTabSz="1219170">
                <a:spcBef>
                  <a:spcPts val="0"/>
                </a:spcBef>
                <a:buFont typeface="Arial"/>
                <a:buChar char="•"/>
                <a:defRPr sz="26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181470" indent="-304792" algn="l" defTabSz="1219170">
                <a:spcBef>
                  <a:spcPts val="0"/>
                </a:spcBef>
                <a:buFont typeface="Arial"/>
                <a:buChar char="•"/>
                <a:defRPr sz="26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60000" lvl="1" indent="-360000">
                <a:spcBef>
                  <a:spcPts val="600"/>
                </a:spcBef>
                <a:spcAft>
                  <a:spcPts val="600"/>
                </a:spcAft>
                <a:defRPr/>
              </a:pPr>
              <a:r>
                <a:rPr lang="fr-FR" sz="1600">
                  <a:latin typeface="Marianne"/>
                </a:rPr>
                <a:t>Les utilisateurs ont un bandeau leur permettant de consulter des informations relatives à leur livret :</a:t>
              </a:r>
            </a:p>
            <a:p>
              <a:pPr marL="720000" lvl="2" indent="-360000" algn="just">
                <a:spcBef>
                  <a:spcPts val="600"/>
                </a:spcBef>
                <a:spcAft>
                  <a:spcPts val="600"/>
                </a:spcAft>
                <a:defRPr/>
              </a:pPr>
              <a:r>
                <a:rPr lang="fr-FR" sz="1400">
                  <a:latin typeface="Marianne"/>
                </a:rPr>
                <a:t>Numéro de livret </a:t>
              </a:r>
              <a:endParaRPr/>
            </a:p>
            <a:p>
              <a:pPr marL="720000" lvl="2" indent="-360000" algn="just">
                <a:spcBef>
                  <a:spcPts val="600"/>
                </a:spcBef>
                <a:spcAft>
                  <a:spcPts val="600"/>
                </a:spcAft>
                <a:defRPr/>
              </a:pPr>
              <a:r>
                <a:rPr lang="fr-FR" sz="1400">
                  <a:latin typeface="Marianne"/>
                </a:rPr>
                <a:t>Date de création du livret </a:t>
              </a:r>
              <a:endParaRPr/>
            </a:p>
            <a:p>
              <a:pPr marL="720000" lvl="2" indent="-360000" algn="just">
                <a:spcBef>
                  <a:spcPts val="600"/>
                </a:spcBef>
                <a:spcAft>
                  <a:spcPts val="600"/>
                </a:spcAft>
                <a:defRPr/>
              </a:pPr>
              <a:r>
                <a:rPr lang="fr-FR" sz="1400">
                  <a:latin typeface="Marianne"/>
                </a:rPr>
                <a:t>Nom de l’enseignant responsable du livret </a:t>
              </a:r>
              <a:endParaRPr/>
            </a:p>
          </p:txBody>
        </p:sp>
        <p:pic>
          <p:nvPicPr>
            <p:cNvPr id="8" name="Image 7"/>
            <p:cNvPicPr>
              <a:picLocks noChangeAspect="1"/>
            </p:cNvPicPr>
            <p:nvPr/>
          </p:nvPicPr>
          <p:blipFill>
            <a:blip r:embed="rId2"/>
            <a:stretch/>
          </p:blipFill>
          <p:spPr bwMode="auto">
            <a:xfrm>
              <a:off x="1783020" y="2358764"/>
              <a:ext cx="8625958" cy="1318489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0" name="Rectangle 9"/>
            <p:cNvSpPr/>
            <p:nvPr/>
          </p:nvSpPr>
          <p:spPr bwMode="auto">
            <a:xfrm>
              <a:off x="480000" y="1170044"/>
              <a:ext cx="11232000" cy="914400"/>
            </a:xfrm>
            <a:prstGeom prst="rect">
              <a:avLst/>
            </a:prstGeom>
            <a:solidFill>
              <a:schemeClr val="tx2">
                <a:lumMod val="100000"/>
              </a:schemeClr>
            </a:solidFill>
            <a:ln w="19050" cap="flat" cmpd="sng" algn="ctr">
              <a:solidFill>
                <a:schemeClr val="tx2">
                  <a:lumMod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fr-FR" b="1">
                  <a:solidFill>
                    <a:schemeClr val="bg1">
                      <a:lumMod val="100000"/>
                    </a:schemeClr>
                  </a:solidFill>
                  <a:latin typeface="Marianne"/>
                </a:rPr>
                <a:t>Les utilisateurs ont une vue sur les informations essentielles du livret qui leur est associé.</a:t>
              </a: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 bwMode="auto">
          <a:xfrm>
            <a:off x="2019992" y="300587"/>
            <a:ext cx="9949013" cy="612520"/>
          </a:xfrm>
        </p:spPr>
        <p:txBody>
          <a:bodyPr anchor="ctr"/>
          <a:lstStyle/>
          <a:p>
            <a:pPr>
              <a:defRPr/>
            </a:pPr>
            <a:r>
              <a:rPr lang="fr-FR" sz="2400">
                <a:solidFill>
                  <a:srgbClr val="45609C"/>
                </a:solidFill>
                <a:latin typeface="Marianne"/>
              </a:rPr>
              <a:t>Description des fonctionnalités – Aménagements pédagogiques</a:t>
            </a:r>
            <a:endParaRPr/>
          </a:p>
        </p:txBody>
      </p:sp>
      <p:sp>
        <p:nvSpPr>
          <p:cNvPr id="2" name="Rectangle 1"/>
          <p:cNvSpPr/>
          <p:nvPr/>
        </p:nvSpPr>
        <p:spPr bwMode="auto">
          <a:xfrm>
            <a:off x="480000" y="1170044"/>
            <a:ext cx="11232000" cy="914400"/>
          </a:xfrm>
          <a:prstGeom prst="rect">
            <a:avLst/>
          </a:prstGeom>
          <a:solidFill>
            <a:schemeClr val="tx2">
              <a:lumMod val="100000"/>
            </a:schemeClr>
          </a:solidFill>
          <a:ln w="19050" cap="flat" cmpd="sng" algn="ctr">
            <a:solidFill>
              <a:schemeClr val="tx2">
                <a:lumMod val="10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r-FR" b="1">
                <a:solidFill>
                  <a:schemeClr val="bg1">
                    <a:lumMod val="100000"/>
                  </a:schemeClr>
                </a:solidFill>
                <a:latin typeface="Marianne"/>
              </a:rPr>
              <a:t>Cette partie représente la liste des aménagements en cours, mis en place pendant l’année scolaire pour la prise en charge de l’élève. Le LPI en propose une synthèse.</a:t>
            </a:r>
            <a:endParaRPr/>
          </a:p>
        </p:txBody>
      </p:sp>
      <p:sp>
        <p:nvSpPr>
          <p:cNvPr id="4" name="TextBox 8"/>
          <p:cNvSpPr txBox="1"/>
          <p:nvPr/>
        </p:nvSpPr>
        <p:spPr bwMode="gray">
          <a:xfrm>
            <a:off x="479998" y="3407096"/>
            <a:ext cx="7489719" cy="1603104"/>
          </a:xfrm>
          <a:prstGeom prst="rect">
            <a:avLst/>
          </a:prstGeom>
          <a:solidFill>
            <a:srgbClr val="F6F6F6"/>
          </a:solidFill>
        </p:spPr>
        <p:txBody>
          <a:bodyPr vert="horz" wrap="square" lIns="108000" tIns="108000" rIns="108000" bIns="108000" rtlCol="0" anchor="t" anchorCtr="0">
            <a:spAutoFit/>
          </a:bodyPr>
          <a:lstStyle>
            <a:lvl1pPr marL="0" indent="0" algn="l" defTabSz="1219170">
              <a:lnSpc>
                <a:spcPct val="100000"/>
              </a:lnSpc>
              <a:spcBef>
                <a:spcPts val="0"/>
              </a:spcBef>
              <a:spcAft>
                <a:spcPts val="667"/>
              </a:spcAft>
              <a:buFont typeface="Arial"/>
              <a:buNone/>
              <a:defRPr sz="14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35991" indent="-95998" algn="l" defTabSz="121917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Font typeface="Arial"/>
              <a:buChar char="•"/>
              <a:defRPr sz="12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5986" indent="-95998" algn="l" defTabSz="1219170">
              <a:lnSpc>
                <a:spcPct val="100000"/>
              </a:lnSpc>
              <a:spcBef>
                <a:spcPts val="133"/>
              </a:spcBef>
              <a:spcAft>
                <a:spcPts val="133"/>
              </a:spcAft>
              <a:buSzPct val="100000"/>
              <a:buFont typeface="Arial"/>
              <a:buChar char="•"/>
              <a:defRPr sz="11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15980" indent="-95998" algn="l" defTabSz="1219170">
              <a:lnSpc>
                <a:spcPct val="100000"/>
              </a:lnSpc>
              <a:spcBef>
                <a:spcPts val="133"/>
              </a:spcBef>
              <a:spcAft>
                <a:spcPts val="133"/>
              </a:spcAft>
              <a:buSzPct val="100000"/>
              <a:buFont typeface="Arial"/>
              <a:buChar char="•"/>
              <a:defRPr sz="1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03972" indent="-95998" algn="l" defTabSz="1219170">
              <a:lnSpc>
                <a:spcPct val="100000"/>
              </a:lnSpc>
              <a:spcBef>
                <a:spcPts val="133"/>
              </a:spcBef>
              <a:spcAft>
                <a:spcPts val="133"/>
              </a:spcAft>
              <a:buSzPct val="100000"/>
              <a:buFont typeface="Arial"/>
              <a:buChar char="•"/>
              <a:defRPr sz="9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>
              <a:spcBef>
                <a:spcPts val="0"/>
              </a:spcBef>
              <a:buFont typeface="Arial"/>
              <a:buChar char="•"/>
              <a:defRPr sz="26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>
              <a:spcBef>
                <a:spcPts val="0"/>
              </a:spcBef>
              <a:buFont typeface="Arial"/>
              <a:buChar char="•"/>
              <a:defRPr sz="26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>
              <a:spcBef>
                <a:spcPts val="0"/>
              </a:spcBef>
              <a:buFont typeface="Arial"/>
              <a:buChar char="•"/>
              <a:defRPr sz="26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>
              <a:spcBef>
                <a:spcPts val="0"/>
              </a:spcBef>
              <a:buFont typeface="Arial"/>
              <a:buChar char="•"/>
              <a:defRPr sz="26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000" lvl="1" indent="-360000">
              <a:spcBef>
                <a:spcPts val="600"/>
              </a:spcBef>
              <a:spcAft>
                <a:spcPts val="600"/>
              </a:spcAft>
              <a:defRPr/>
            </a:pPr>
            <a:r>
              <a:rPr lang="fr-FR" sz="1600">
                <a:latin typeface="Marianne"/>
              </a:rPr>
              <a:t>Les aménagements présentés sont uniquement ceux qui ont été cochés et validés dans le LPI.</a:t>
            </a:r>
            <a:endParaRPr/>
          </a:p>
          <a:p>
            <a:pPr marL="360000" lvl="1" indent="-360000">
              <a:spcBef>
                <a:spcPts val="600"/>
              </a:spcBef>
              <a:spcAft>
                <a:spcPts val="600"/>
              </a:spcAft>
              <a:defRPr/>
            </a:pPr>
            <a:r>
              <a:rPr lang="fr-FR" sz="1600">
                <a:latin typeface="Marianne"/>
              </a:rPr>
              <a:t>Si aucun n’aménagement n’a été sélectionné dans aucun domaine, la notification « Aucun aménagement n’a été renseigné » est mentionnée. </a:t>
            </a:r>
            <a:endParaRPr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8105497" y="2177478"/>
            <a:ext cx="3606502" cy="406234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Rectangle 8"/>
          <p:cNvSpPr/>
          <p:nvPr/>
        </p:nvSpPr>
        <p:spPr bwMode="auto">
          <a:xfrm>
            <a:off x="8454266" y="3808321"/>
            <a:ext cx="384933" cy="46166"/>
          </a:xfrm>
          <a:prstGeom prst="rect">
            <a:avLst/>
          </a:prstGeom>
          <a:solidFill>
            <a:schemeClr val="bg1">
              <a:lumMod val="100000"/>
            </a:schemeClr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>
              <a:defRPr/>
            </a:pPr>
            <a:r>
              <a:rPr lang="fr-FR" sz="300" b="1">
                <a:solidFill>
                  <a:srgbClr val="45609C"/>
                </a:solidFill>
                <a:latin typeface="Marianne"/>
              </a:rPr>
              <a:t>Parcours inclusif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theme/theme1.xml><?xml version="1.0" encoding="utf-8"?>
<a:theme xmlns:a="http://schemas.openxmlformats.org/drawingml/2006/main" name="MINISTÈRIEL">
  <a:themeElements>
    <a:clrScheme name="GOUVERNEMENT PPT">
      <a:dk1>
        <a:srgbClr val="000000"/>
      </a:dk1>
      <a:lt1>
        <a:srgbClr val="FFFFFF"/>
      </a:lt1>
      <a:dk2>
        <a:srgbClr val="000091"/>
      </a:dk2>
      <a:lt2>
        <a:srgbClr val="E1000F"/>
      </a:lt2>
      <a:accent1>
        <a:srgbClr val="005841"/>
      </a:accent1>
      <a:accent2>
        <a:srgbClr val="21215A"/>
      </a:accent2>
      <a:accent3>
        <a:srgbClr val="FFD500"/>
      </a:accent3>
      <a:accent4>
        <a:srgbClr val="EA5433"/>
      </a:accent4>
      <a:accent5>
        <a:srgbClr val="8C2237"/>
      </a:accent5>
      <a:accent6>
        <a:srgbClr val="49311F"/>
      </a:accent6>
      <a:hlink>
        <a:srgbClr val="000000"/>
      </a:hlink>
      <a:folHlink>
        <a:srgbClr val="000000"/>
      </a:folHlink>
    </a:clrScheme>
    <a:fontScheme name="Personnalisé 2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663</Words>
  <Application>Microsoft Office PowerPoint</Application>
  <DocSecurity>0</DocSecurity>
  <PresentationFormat>Grand écran</PresentationFormat>
  <Paragraphs>62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5" baseType="lpstr">
      <vt:lpstr>Arial</vt:lpstr>
      <vt:lpstr>Calibri</vt:lpstr>
      <vt:lpstr>Marianne</vt:lpstr>
      <vt:lpstr>Wingdings</vt:lpstr>
      <vt:lpstr>MINISTÈRIEL</vt:lpstr>
      <vt:lpstr>Présentation PowerPoint</vt:lpstr>
      <vt:lpstr>Présentation du Portail Familles LPI</vt:lpstr>
      <vt:lpstr>Comment accéder aux informations du LPI de mon enfant ?</vt:lpstr>
      <vt:lpstr>Comment accéder aux informations du LPI de mon enfant ?</vt:lpstr>
      <vt:lpstr>Comment accéder aux informations du LPI de mon enfant ?</vt:lpstr>
      <vt:lpstr>Comment accéder aux informations du LPI de mon enfant ?</vt:lpstr>
      <vt:lpstr>Description des fonctionnalités – Affichage d’informations </vt:lpstr>
      <vt:lpstr>Description des fonctionnalités – Informations du livret</vt:lpstr>
      <vt:lpstr>Description des fonctionnalités – Aménagements pédagogiques</vt:lpstr>
      <vt:lpstr>Description des fonctionnalités – Documents de l’élève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/>
  <dc:creator>THAVONE Alexis</dc:creator>
  <cp:keywords/>
  <dc:description/>
  <cp:lastModifiedBy>Isabelle ANDRIEUX</cp:lastModifiedBy>
  <cp:revision>7</cp:revision>
  <dcterms:created xsi:type="dcterms:W3CDTF">2023-08-30T08:55:16Z</dcterms:created>
  <dcterms:modified xsi:type="dcterms:W3CDTF">2023-09-20T07:17:46Z</dcterms:modified>
  <cp:category/>
  <dc:identifier/>
  <cp:contentStatus/>
  <dc:language/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axKeyword">
    <vt:lpwstr/>
  </property>
  <property fmtid="{D5CDD505-2E9C-101B-9397-08002B2CF9AE}" pid="3" name="ContentTypeId">
    <vt:lpwstr>0x0101002FECBCFE27A94FA4A49D56DA0627A7A700C969961115333D44A68912227300D477</vt:lpwstr>
  </property>
  <property fmtid="{D5CDD505-2E9C-101B-9397-08002B2CF9AE}" pid="4" name="WSDocumentType">
    <vt:lpwstr/>
  </property>
</Properties>
</file>