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3" r:id="rId4"/>
    <p:sldId id="264" r:id="rId5"/>
    <p:sldId id="266" r:id="rId6"/>
    <p:sldId id="267" r:id="rId7"/>
    <p:sldId id="260" r:id="rId8"/>
    <p:sldId id="268" r:id="rId9"/>
    <p:sldId id="269" r:id="rId10"/>
    <p:sldId id="270" r:id="rId11"/>
    <p:sldId id="271" r:id="rId12"/>
    <p:sldId id="27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dirty="0"/>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8/25/2020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reseau-canope.fr/cap-ecole-inclusive" TargetMode="External"/><Relationship Id="rId2" Type="http://schemas.openxmlformats.org/officeDocument/2006/relationships/hyperlink" Target="https://eduscol.education.fr/pid25585/des-ressources-pour-scolariser-les-eleves-en-situation-de-handicap.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43647" y="3706858"/>
            <a:ext cx="9595043" cy="2075105"/>
          </a:xfrm>
        </p:spPr>
        <p:txBody>
          <a:bodyPr/>
          <a:lstStyle/>
          <a:p>
            <a:pPr algn="ct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sz="4400" b="1" dirty="0" smtClean="0"/>
              <a:t>Circulaire de rentrée 2020</a:t>
            </a:r>
            <a:br>
              <a:rPr lang="fr-FR" sz="4400" b="1" dirty="0" smtClean="0"/>
            </a:br>
            <a:r>
              <a:rPr lang="fr-FR" sz="2800" b="1" dirty="0" smtClean="0"/>
              <a:t>Ecole Inclusive</a:t>
            </a:r>
            <a:r>
              <a:rPr lang="fr-FR" sz="2800" dirty="0" smtClean="0"/>
              <a:t>: des appuis renforcés pour les élèves à besoins éducatifs particuliers et leur famille</a:t>
            </a:r>
            <a:br>
              <a:rPr lang="fr-FR" sz="2800" dirty="0" smtClean="0"/>
            </a:br>
            <a:r>
              <a:rPr lang="fr-FR" sz="2800" dirty="0" smtClean="0"/>
              <a:t/>
            </a:r>
            <a:br>
              <a:rPr lang="fr-FR" sz="2800" dirty="0" smtClean="0"/>
            </a:br>
            <a:r>
              <a:rPr lang="fr-FR" sz="2800" dirty="0" smtClean="0"/>
              <a:t/>
            </a:r>
            <a:br>
              <a:rPr lang="fr-FR" sz="2800" dirty="0" smtClean="0"/>
            </a:br>
            <a:r>
              <a:rPr lang="fr-FR" sz="4400" b="1" dirty="0" smtClean="0"/>
              <a:t>Synthèse du Comité National de Suivi Ecole Inclusive </a:t>
            </a:r>
            <a:br>
              <a:rPr lang="fr-FR" sz="4400" b="1" dirty="0" smtClean="0"/>
            </a:br>
            <a:r>
              <a:rPr lang="fr-FR" sz="2800" b="1" dirty="0" smtClean="0"/>
              <a:t>du 30 juin 2020</a:t>
            </a:r>
            <a:r>
              <a:rPr lang="fr-FR" sz="2800" dirty="0"/>
              <a:t/>
            </a:r>
            <a:br>
              <a:rPr lang="fr-FR" sz="2800" dirty="0"/>
            </a:br>
            <a:endParaRPr lang="fr-FR" sz="2800" dirty="0"/>
          </a:p>
        </p:txBody>
      </p:sp>
      <p:sp>
        <p:nvSpPr>
          <p:cNvPr id="3" name="Sous-titre 2"/>
          <p:cNvSpPr>
            <a:spLocks noGrp="1"/>
          </p:cNvSpPr>
          <p:nvPr>
            <p:ph type="subTitle" idx="1"/>
          </p:nvPr>
        </p:nvSpPr>
        <p:spPr>
          <a:xfrm>
            <a:off x="-2535231" y="7256207"/>
            <a:ext cx="230213" cy="45719"/>
          </a:xfrm>
        </p:spPr>
        <p:txBody>
          <a:bodyPr>
            <a:normAutofit fontScale="25000" lnSpcReduction="20000"/>
          </a:bodyPr>
          <a:lstStyle/>
          <a:p>
            <a:pPr algn="l"/>
            <a:endParaRPr lang="fr-FR" dirty="0"/>
          </a:p>
        </p:txBody>
      </p:sp>
      <p:pic>
        <p:nvPicPr>
          <p:cNvPr id="1026" name="Picture 2" descr="Enseignement Privé Catholique de Vaucluse Diocèse Avignon (84)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110" y="5629275"/>
            <a:ext cx="1174563" cy="97155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9116292" y="5781963"/>
            <a:ext cx="3435927" cy="923330"/>
          </a:xfrm>
          <a:prstGeom prst="rect">
            <a:avLst/>
          </a:prstGeom>
          <a:noFill/>
        </p:spPr>
        <p:txBody>
          <a:bodyPr wrap="square" rtlCol="0">
            <a:spAutoFit/>
          </a:bodyPr>
          <a:lstStyle/>
          <a:p>
            <a:r>
              <a:rPr lang="fr-FR" b="1" dirty="0" smtClean="0"/>
              <a:t>Isabelle ANDRIEUX</a:t>
            </a:r>
          </a:p>
          <a:p>
            <a:r>
              <a:rPr lang="fr-FR" dirty="0" smtClean="0"/>
              <a:t>Chargée de Mission Ecole Inclusive – DDEC 84</a:t>
            </a:r>
            <a:endParaRPr lang="fr-FR" dirty="0"/>
          </a:p>
        </p:txBody>
      </p:sp>
    </p:spTree>
    <p:extLst>
      <p:ext uri="{BB962C8B-B14F-4D97-AF65-F5344CB8AC3E}">
        <p14:creationId xmlns:p14="http://schemas.microsoft.com/office/powerpoint/2010/main" val="4021874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2582" y="277091"/>
            <a:ext cx="9051636" cy="6373091"/>
          </a:xfrm>
        </p:spPr>
        <p:txBody>
          <a:bodyPr>
            <a:normAutofit/>
          </a:bodyPr>
          <a:lstStyle/>
          <a:p>
            <a:pPr algn="ctr"/>
            <a:r>
              <a:rPr lang="fr-FR" sz="2000" b="1" u="sng" dirty="0" smtClean="0">
                <a:solidFill>
                  <a:srgbClr val="008000"/>
                </a:solidFill>
              </a:rPr>
              <a:t>Des moyens supplémentaires mobilisés pour le déploiement du service public de l’Ecole inclusive</a:t>
            </a:r>
            <a:endParaRPr lang="fr-FR" sz="2000" b="1" u="sng" dirty="0">
              <a:solidFill>
                <a:srgbClr val="008000"/>
              </a:solidFill>
            </a:endParaRPr>
          </a:p>
          <a:p>
            <a:pPr marL="0" indent="0" algn="ctr">
              <a:buNone/>
            </a:pPr>
            <a:endParaRPr lang="fr-FR" sz="2000" b="1" u="sng" dirty="0">
              <a:solidFill>
                <a:srgbClr val="008000"/>
              </a:solidFill>
            </a:endParaRPr>
          </a:p>
          <a:p>
            <a:r>
              <a:rPr lang="fr-FR" b="1" dirty="0" smtClean="0"/>
              <a:t>-</a:t>
            </a:r>
            <a:r>
              <a:rPr lang="fr-FR" dirty="0" smtClean="0"/>
              <a:t>Le recrutement de </a:t>
            </a:r>
            <a:r>
              <a:rPr lang="fr-FR" b="1" u="sng" dirty="0" smtClean="0">
                <a:solidFill>
                  <a:srgbClr val="92D050"/>
                </a:solidFill>
              </a:rPr>
              <a:t>8 000 nouveaux postes d’AESH</a:t>
            </a:r>
            <a:r>
              <a:rPr lang="fr-FR" dirty="0" smtClean="0"/>
              <a:t>. </a:t>
            </a:r>
            <a:r>
              <a:rPr lang="fr-FR" b="1" u="sng" dirty="0" smtClean="0">
                <a:solidFill>
                  <a:srgbClr val="92D050"/>
                </a:solidFill>
              </a:rPr>
              <a:t>Nouveau guide des ressources humaines </a:t>
            </a:r>
            <a:r>
              <a:rPr lang="fr-FR" dirty="0" smtClean="0"/>
              <a:t>précisant le cadre et les conditions d’emploi des AESH. </a:t>
            </a:r>
            <a:r>
              <a:rPr lang="fr-FR" b="1" dirty="0" smtClean="0">
                <a:solidFill>
                  <a:srgbClr val="92D050"/>
                </a:solidFill>
              </a:rPr>
              <a:t>Des AESH référents </a:t>
            </a:r>
            <a:r>
              <a:rPr lang="fr-FR" dirty="0" smtClean="0"/>
              <a:t>sont désignés dans chaque département dès la rentrée scolaire 2020.  </a:t>
            </a:r>
          </a:p>
          <a:p>
            <a:r>
              <a:rPr lang="fr-FR" b="1" u="sng" dirty="0" smtClean="0">
                <a:solidFill>
                  <a:srgbClr val="92D050"/>
                </a:solidFill>
              </a:rPr>
              <a:t>350 </a:t>
            </a:r>
            <a:r>
              <a:rPr lang="fr-FR" dirty="0" smtClean="0"/>
              <a:t>nouvelles unités localisées pour l’inclusion scolaire </a:t>
            </a:r>
            <a:r>
              <a:rPr lang="fr-FR" b="1" u="sng" dirty="0" smtClean="0">
                <a:solidFill>
                  <a:srgbClr val="92D050"/>
                </a:solidFill>
              </a:rPr>
              <a:t>ULIS</a:t>
            </a:r>
            <a:r>
              <a:rPr lang="fr-FR" dirty="0" smtClean="0"/>
              <a:t> crées. 85 Ulis en école, 205 Ulis en collège et 60 Ulis en lycée. </a:t>
            </a:r>
          </a:p>
          <a:p>
            <a:r>
              <a:rPr lang="fr-FR" dirty="0" smtClean="0"/>
              <a:t>Le déploiement des pôles inclusifs d’accompagnement localisé </a:t>
            </a:r>
            <a:r>
              <a:rPr lang="fr-FR" b="1" u="sng" dirty="0" smtClean="0">
                <a:solidFill>
                  <a:srgbClr val="92D050"/>
                </a:solidFill>
              </a:rPr>
              <a:t>(PIAL)</a:t>
            </a:r>
            <a:r>
              <a:rPr lang="fr-FR" b="1" dirty="0" smtClean="0">
                <a:solidFill>
                  <a:srgbClr val="92D050"/>
                </a:solidFill>
              </a:rPr>
              <a:t>. </a:t>
            </a:r>
            <a:r>
              <a:rPr lang="fr-FR" b="1" u="sng" dirty="0" smtClean="0">
                <a:solidFill>
                  <a:srgbClr val="92D050"/>
                </a:solidFill>
              </a:rPr>
              <a:t>Rentrée 2020: 2/3 des collèges en PIAL</a:t>
            </a:r>
            <a:r>
              <a:rPr lang="fr-FR" dirty="0" smtClean="0"/>
              <a:t>. Rentrée 2021: généralisation sur l’ensemble du territoire. </a:t>
            </a:r>
          </a:p>
          <a:p>
            <a:r>
              <a:rPr lang="fr-FR" dirty="0" smtClean="0"/>
              <a:t>Une coopération renforcée entre l’Education Nationale et le secteur du handicap dans les murs de l’école: Les PIAL renforcés, </a:t>
            </a:r>
            <a:r>
              <a:rPr lang="fr-FR" b="1" u="sng" dirty="0" smtClean="0">
                <a:solidFill>
                  <a:srgbClr val="92D050"/>
                </a:solidFill>
              </a:rPr>
              <a:t>225</a:t>
            </a:r>
            <a:r>
              <a:rPr lang="fr-FR" dirty="0" smtClean="0"/>
              <a:t> nouvelles Unité d’Enseignement Externalisées </a:t>
            </a:r>
            <a:r>
              <a:rPr lang="fr-FR" b="1" u="sng" dirty="0" smtClean="0">
                <a:solidFill>
                  <a:srgbClr val="92D050"/>
                </a:solidFill>
              </a:rPr>
              <a:t>(UE et UEE), 70</a:t>
            </a:r>
            <a:r>
              <a:rPr lang="fr-FR" dirty="0" smtClean="0"/>
              <a:t> nouvelles </a:t>
            </a:r>
            <a:r>
              <a:rPr lang="fr-FR" b="1" u="sng" dirty="0" smtClean="0">
                <a:solidFill>
                  <a:srgbClr val="92D050"/>
                </a:solidFill>
              </a:rPr>
              <a:t>unités d’enseignement autisme</a:t>
            </a:r>
            <a:r>
              <a:rPr lang="fr-FR" dirty="0" smtClean="0"/>
              <a:t>. </a:t>
            </a:r>
          </a:p>
          <a:p>
            <a:r>
              <a:rPr lang="fr-FR" b="1" u="sng" dirty="0" smtClean="0">
                <a:solidFill>
                  <a:srgbClr val="92D050"/>
                </a:solidFill>
              </a:rPr>
              <a:t>Accélération du déploiement des SESSAD; </a:t>
            </a:r>
            <a:endParaRPr lang="fr-FR" b="1" u="sng" dirty="0">
              <a:solidFill>
                <a:srgbClr val="92D050"/>
              </a:solidFill>
            </a:endParaRPr>
          </a:p>
          <a:p>
            <a:pPr marL="0" indent="0">
              <a:buNone/>
            </a:pPr>
            <a:endParaRPr lang="fr-FR" b="1" u="sng" dirty="0">
              <a:solidFill>
                <a:srgbClr val="92D050"/>
              </a:solidFill>
            </a:endParaRPr>
          </a:p>
        </p:txBody>
      </p:sp>
      <p:pic>
        <p:nvPicPr>
          <p:cNvPr id="4" name="Image 3"/>
          <p:cNvPicPr>
            <a:picLocks noChangeAspect="1"/>
          </p:cNvPicPr>
          <p:nvPr/>
        </p:nvPicPr>
        <p:blipFill>
          <a:blip r:embed="rId2"/>
          <a:stretch>
            <a:fillRect/>
          </a:stretch>
        </p:blipFill>
        <p:spPr>
          <a:xfrm>
            <a:off x="9596231" y="1122219"/>
            <a:ext cx="2100469" cy="1181514"/>
          </a:xfrm>
          <a:prstGeom prst="rect">
            <a:avLst/>
          </a:prstGeom>
        </p:spPr>
      </p:pic>
      <p:pic>
        <p:nvPicPr>
          <p:cNvPr id="5" name="Image 4"/>
          <p:cNvPicPr>
            <a:picLocks noChangeAspect="1"/>
          </p:cNvPicPr>
          <p:nvPr/>
        </p:nvPicPr>
        <p:blipFill>
          <a:blip r:embed="rId3"/>
          <a:stretch>
            <a:fillRect/>
          </a:stretch>
        </p:blipFill>
        <p:spPr>
          <a:xfrm>
            <a:off x="9680239" y="2503055"/>
            <a:ext cx="1932452" cy="1087004"/>
          </a:xfrm>
          <a:prstGeom prst="rect">
            <a:avLst/>
          </a:prstGeom>
        </p:spPr>
      </p:pic>
    </p:spTree>
    <p:extLst>
      <p:ext uri="{BB962C8B-B14F-4D97-AF65-F5344CB8AC3E}">
        <p14:creationId xmlns:p14="http://schemas.microsoft.com/office/powerpoint/2010/main" val="3788325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679" y="110836"/>
            <a:ext cx="9759757" cy="1320800"/>
          </a:xfrm>
        </p:spPr>
        <p:txBody>
          <a:bodyPr>
            <a:noAutofit/>
          </a:bodyPr>
          <a:lstStyle/>
          <a:p>
            <a:r>
              <a:rPr lang="fr-FR" sz="2800" dirty="0" smtClean="0"/>
              <a:t>L’engagement d’un plan de renforcement de la qualité de l’école inclusive, mesurée par la satisfaction des familles</a:t>
            </a:r>
            <a:endParaRPr lang="fr-FR" sz="2800" dirty="0"/>
          </a:p>
        </p:txBody>
      </p:sp>
      <p:sp>
        <p:nvSpPr>
          <p:cNvPr id="3" name="Espace réservé du contenu 2"/>
          <p:cNvSpPr>
            <a:spLocks noGrp="1"/>
          </p:cNvSpPr>
          <p:nvPr>
            <p:ph idx="1"/>
          </p:nvPr>
        </p:nvSpPr>
        <p:spPr>
          <a:xfrm>
            <a:off x="104679" y="1366261"/>
            <a:ext cx="11163685" cy="5357811"/>
          </a:xfrm>
        </p:spPr>
        <p:txBody>
          <a:bodyPr>
            <a:normAutofit/>
          </a:bodyPr>
          <a:lstStyle/>
          <a:p>
            <a:pPr algn="ctr"/>
            <a:r>
              <a:rPr lang="fr-FR" sz="2000" b="1" u="sng" dirty="0" smtClean="0">
                <a:solidFill>
                  <a:srgbClr val="008000"/>
                </a:solidFill>
              </a:rPr>
              <a:t>Mieux former</a:t>
            </a:r>
          </a:p>
          <a:p>
            <a:r>
              <a:rPr lang="fr-FR" sz="2200" b="1" u="sng" dirty="0" smtClean="0">
                <a:solidFill>
                  <a:srgbClr val="92D050"/>
                </a:solidFill>
              </a:rPr>
              <a:t>La formation des enseignants et des accompagnants des élèves en situations de handicap</a:t>
            </a:r>
          </a:p>
          <a:p>
            <a:pPr marL="0" indent="0">
              <a:buNone/>
            </a:pPr>
            <a:endParaRPr lang="fr-FR" sz="2200" b="1" u="sng" dirty="0" smtClean="0">
              <a:solidFill>
                <a:srgbClr val="92D050"/>
              </a:solidFill>
            </a:endParaRPr>
          </a:p>
          <a:p>
            <a:pPr lvl="1"/>
            <a:r>
              <a:rPr lang="fr-FR" sz="1800" b="1" dirty="0" smtClean="0">
                <a:solidFill>
                  <a:srgbClr val="92D050"/>
                </a:solidFill>
              </a:rPr>
              <a:t>Obligation de formation à l’école inclusive pour tous les étudiants en master MEEF</a:t>
            </a:r>
            <a:r>
              <a:rPr lang="fr-FR" sz="1800" dirty="0" smtClean="0"/>
              <a:t>. Dans le cadre de la formation continue, tous les enseignants et conseillers principaux d’éducation stagiaires qui n’ont pas suivi cette formation bénéficieront également d’un module de formation. </a:t>
            </a:r>
          </a:p>
          <a:p>
            <a:pPr lvl="1"/>
            <a:r>
              <a:rPr lang="fr-FR" sz="1800" dirty="0" smtClean="0"/>
              <a:t>Dans le cadre la formation continue, les enseignants bénéficient d’actions de formation organisées à l’échelon départemental ou académique. </a:t>
            </a:r>
            <a:r>
              <a:rPr lang="fr-FR" sz="1800" b="1" u="sng" dirty="0" smtClean="0">
                <a:solidFill>
                  <a:srgbClr val="92D050"/>
                </a:solidFill>
              </a:rPr>
              <a:t>La plateforme CAP Ecole inclusive </a:t>
            </a:r>
            <a:r>
              <a:rPr lang="fr-FR" sz="1800" dirty="0" smtClean="0"/>
              <a:t>complète cette approche en tant qu’outil d’analyse des besoins de l’élève qui propose des pistes pédagogiques adaptées aux besoins de l’élève. </a:t>
            </a:r>
            <a:r>
              <a:rPr lang="fr-FR" sz="1800" b="1" dirty="0" smtClean="0">
                <a:solidFill>
                  <a:srgbClr val="92D050"/>
                </a:solidFill>
              </a:rPr>
              <a:t>Elle sera enrichie à la rentrée 2020 de nouvelles fiches pédagogiques particulièrement conçues pour le 2</a:t>
            </a:r>
            <a:r>
              <a:rPr lang="fr-FR" sz="1800" b="1" baseline="30000" dirty="0" smtClean="0">
                <a:solidFill>
                  <a:srgbClr val="92D050"/>
                </a:solidFill>
              </a:rPr>
              <a:t>nd</a:t>
            </a:r>
            <a:r>
              <a:rPr lang="fr-FR" sz="1800" b="1" dirty="0" smtClean="0">
                <a:solidFill>
                  <a:srgbClr val="92D050"/>
                </a:solidFill>
              </a:rPr>
              <a:t> degré. </a:t>
            </a:r>
          </a:p>
          <a:p>
            <a:pPr lvl="1"/>
            <a:r>
              <a:rPr lang="fr-FR" sz="1800" dirty="0" smtClean="0"/>
              <a:t>Les AESH disposent tous d’une formation d’adaptation à l’emploi de 60 heures. Elle est complétée par des actions de formation à l’échelon départemental, académique. </a:t>
            </a:r>
          </a:p>
        </p:txBody>
      </p:sp>
    </p:spTree>
    <p:extLst>
      <p:ext uri="{BB962C8B-B14F-4D97-AF65-F5344CB8AC3E}">
        <p14:creationId xmlns:p14="http://schemas.microsoft.com/office/powerpoint/2010/main" val="3950632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1673" y="406400"/>
            <a:ext cx="10621817" cy="6373091"/>
          </a:xfrm>
        </p:spPr>
        <p:txBody>
          <a:bodyPr>
            <a:normAutofit lnSpcReduction="10000"/>
          </a:bodyPr>
          <a:lstStyle/>
          <a:p>
            <a:r>
              <a:rPr lang="fr-FR" sz="2000" b="1" u="sng" dirty="0">
                <a:solidFill>
                  <a:srgbClr val="92D050"/>
                </a:solidFill>
              </a:rPr>
              <a:t>Recourir à des enseignants ressources TSA</a:t>
            </a:r>
          </a:p>
          <a:p>
            <a:pPr lvl="1" algn="just"/>
            <a:r>
              <a:rPr lang="fr-FR" sz="2000" b="1" dirty="0">
                <a:solidFill>
                  <a:srgbClr val="92D050"/>
                </a:solidFill>
              </a:rPr>
              <a:t>Réseau de professeurs ressources « troubles du spectre de l’autisme ». </a:t>
            </a:r>
            <a:endParaRPr lang="fr-FR" sz="2000" b="1" dirty="0" smtClean="0">
              <a:solidFill>
                <a:srgbClr val="92D050"/>
              </a:solidFill>
            </a:endParaRPr>
          </a:p>
          <a:p>
            <a:pPr lvl="1" algn="just"/>
            <a:r>
              <a:rPr lang="fr-FR" sz="2000" dirty="0" smtClean="0"/>
              <a:t>Leur </a:t>
            </a:r>
            <a:r>
              <a:rPr lang="fr-FR" sz="2000" dirty="0"/>
              <a:t>mission est de conseiller et d’accompagner les professeurs qui les sollicitent. </a:t>
            </a:r>
            <a:endParaRPr lang="fr-FR" sz="2000" dirty="0" smtClean="0"/>
          </a:p>
          <a:p>
            <a:pPr lvl="1" algn="just"/>
            <a:r>
              <a:rPr lang="fr-FR" sz="2000" dirty="0" smtClean="0"/>
              <a:t>A </a:t>
            </a:r>
            <a:r>
              <a:rPr lang="fr-FR" sz="2000" dirty="0"/>
              <a:t>la rentrée de septembre 2020, </a:t>
            </a:r>
            <a:r>
              <a:rPr lang="fr-FR" sz="2000" b="1" dirty="0">
                <a:solidFill>
                  <a:srgbClr val="92D050"/>
                </a:solidFill>
              </a:rPr>
              <a:t>chaque département bénéficiera d’un enseignant ressources TSA.</a:t>
            </a:r>
          </a:p>
          <a:p>
            <a:pPr marL="0" indent="0" algn="just">
              <a:buNone/>
            </a:pPr>
            <a:endParaRPr lang="fr-FR" sz="2000" b="1" u="sng" dirty="0" smtClean="0">
              <a:solidFill>
                <a:srgbClr val="008000"/>
              </a:solidFill>
            </a:endParaRPr>
          </a:p>
          <a:p>
            <a:pPr algn="ctr"/>
            <a:r>
              <a:rPr lang="fr-FR" sz="2400" b="1" u="sng" dirty="0" smtClean="0">
                <a:solidFill>
                  <a:srgbClr val="008000"/>
                </a:solidFill>
              </a:rPr>
              <a:t>L’Ecole Inclusive comme enjeu du nouveau Conseil d’évaluation de l’Ecole</a:t>
            </a:r>
          </a:p>
          <a:p>
            <a:pPr marL="0" indent="0">
              <a:buNone/>
            </a:pPr>
            <a:endParaRPr lang="fr-FR" b="1" u="sng" dirty="0" smtClean="0">
              <a:solidFill>
                <a:srgbClr val="008000"/>
              </a:solidFill>
            </a:endParaRPr>
          </a:p>
          <a:p>
            <a:r>
              <a:rPr lang="fr-FR" dirty="0" smtClean="0">
                <a:solidFill>
                  <a:schemeClr val="tx1"/>
                </a:solidFill>
              </a:rPr>
              <a:t>Le Conseil d’évaluation de l’Ecole, créé par la loi Pour une Ecole de la confiance du 28 juillet 2019 et installé le 30 juin 2020, est chargé de veiller à la cohérence des évaluations conduites par le ministère portant sur les acquis des élèves, les dispositifs éducatifs dont ceux en faveur de l’Ecole inclusive. </a:t>
            </a:r>
            <a:endParaRPr lang="fr-FR" dirty="0">
              <a:solidFill>
                <a:schemeClr val="tx1"/>
              </a:solidFill>
            </a:endParaRPr>
          </a:p>
          <a:p>
            <a:pPr algn="ctr"/>
            <a:r>
              <a:rPr lang="fr-FR" sz="2400" b="1" u="sng" dirty="0">
                <a:solidFill>
                  <a:srgbClr val="008000"/>
                </a:solidFill>
              </a:rPr>
              <a:t>La satisfaction des personnes mesurées</a:t>
            </a:r>
          </a:p>
          <a:p>
            <a:pPr marL="0" indent="0">
              <a:buNone/>
            </a:pPr>
            <a:endParaRPr lang="fr-FR" dirty="0">
              <a:solidFill>
                <a:srgbClr val="008000"/>
              </a:solidFill>
            </a:endParaRPr>
          </a:p>
          <a:p>
            <a:pPr marL="0" indent="0">
              <a:buNone/>
            </a:pPr>
            <a:r>
              <a:rPr lang="fr-FR" dirty="0">
                <a:solidFill>
                  <a:schemeClr val="tx1"/>
                </a:solidFill>
              </a:rPr>
              <a:t>	</a:t>
            </a:r>
            <a:r>
              <a:rPr lang="fr-FR" dirty="0" smtClean="0">
                <a:solidFill>
                  <a:schemeClr val="tx1"/>
                </a:solidFill>
              </a:rPr>
              <a:t>A </a:t>
            </a:r>
            <a:r>
              <a:rPr lang="fr-FR" dirty="0">
                <a:solidFill>
                  <a:schemeClr val="tx1"/>
                </a:solidFill>
              </a:rPr>
              <a:t>partir de la rentrée 2020 pour mesurer le niveau de satisfaction des familles et des élèves quant aux dispositifs mis en œuvre. </a:t>
            </a:r>
          </a:p>
          <a:p>
            <a:endParaRPr lang="fr-FR" dirty="0">
              <a:solidFill>
                <a:schemeClr val="tx1"/>
              </a:solidFill>
            </a:endParaRPr>
          </a:p>
        </p:txBody>
      </p:sp>
    </p:spTree>
    <p:extLst>
      <p:ext uri="{BB962C8B-B14F-4D97-AF65-F5344CB8AC3E}">
        <p14:creationId xmlns:p14="http://schemas.microsoft.com/office/powerpoint/2010/main" val="2648327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7805" y="323273"/>
            <a:ext cx="10166159" cy="914399"/>
          </a:xfrm>
        </p:spPr>
        <p:txBody>
          <a:bodyPr>
            <a:normAutofit fontScale="90000"/>
          </a:bodyPr>
          <a:lstStyle/>
          <a:p>
            <a:r>
              <a:rPr lang="fr-FR" dirty="0" smtClean="0"/>
              <a:t>BO </a:t>
            </a:r>
            <a:r>
              <a:rPr lang="fr-FR" dirty="0"/>
              <a:t>circulaire de rentrée </a:t>
            </a:r>
            <a:r>
              <a:rPr lang="fr-FR" dirty="0" smtClean="0"/>
              <a:t>2020 / N°28 </a:t>
            </a:r>
            <a:r>
              <a:rPr lang="fr-FR" dirty="0"/>
              <a:t>du 10 juillet </a:t>
            </a:r>
            <a:r>
              <a:rPr lang="fr-FR" dirty="0" smtClean="0"/>
              <a:t>2020</a:t>
            </a:r>
            <a:br>
              <a:rPr lang="fr-FR" dirty="0" smtClean="0"/>
            </a:br>
            <a:r>
              <a:rPr lang="fr-FR" sz="2700" dirty="0" smtClean="0"/>
              <a:t>Paragraphes II et IV concernant: </a:t>
            </a:r>
            <a:r>
              <a:rPr lang="fr-FR" sz="2700" dirty="0"/>
              <a:t/>
            </a:r>
            <a:br>
              <a:rPr lang="fr-FR" sz="2700" dirty="0"/>
            </a:br>
            <a:r>
              <a:rPr lang="fr-FR" sz="2700" dirty="0"/>
              <a:t/>
            </a:r>
            <a:br>
              <a:rPr lang="fr-FR" sz="2700" dirty="0"/>
            </a:br>
            <a:endParaRPr lang="fr-FR" sz="2700" dirty="0"/>
          </a:p>
        </p:txBody>
      </p:sp>
      <p:sp>
        <p:nvSpPr>
          <p:cNvPr id="3" name="Espace réservé du contenu 2"/>
          <p:cNvSpPr>
            <a:spLocks noGrp="1"/>
          </p:cNvSpPr>
          <p:nvPr>
            <p:ph idx="1"/>
          </p:nvPr>
        </p:nvSpPr>
        <p:spPr>
          <a:xfrm>
            <a:off x="461820" y="1801091"/>
            <a:ext cx="10510980" cy="4276436"/>
          </a:xfrm>
        </p:spPr>
        <p:txBody>
          <a:bodyPr>
            <a:normAutofit fontScale="25000" lnSpcReduction="20000"/>
          </a:bodyPr>
          <a:lstStyle/>
          <a:p>
            <a:pPr marL="0" indent="0">
              <a:buNone/>
            </a:pPr>
            <a:endParaRPr lang="fr-FR" sz="2000" dirty="0" smtClean="0"/>
          </a:p>
          <a:p>
            <a:pPr marL="0" indent="0">
              <a:buNone/>
            </a:pPr>
            <a:endParaRPr lang="fr-FR" dirty="0" smtClean="0"/>
          </a:p>
          <a:p>
            <a:r>
              <a:rPr lang="fr-FR" sz="12800" b="1" dirty="0"/>
              <a:t>L</a:t>
            </a:r>
            <a:r>
              <a:rPr lang="fr-FR" sz="12800" b="1" dirty="0" smtClean="0"/>
              <a:t>’identification</a:t>
            </a:r>
            <a:r>
              <a:rPr lang="fr-FR" sz="12800" b="1" dirty="0"/>
              <a:t> des besoins des </a:t>
            </a:r>
            <a:r>
              <a:rPr lang="fr-FR" sz="12800" b="1" dirty="0" smtClean="0"/>
              <a:t>élèves : les évaluations nationales Repères</a:t>
            </a:r>
          </a:p>
          <a:p>
            <a:endParaRPr lang="fr-FR" sz="12800" b="1" dirty="0"/>
          </a:p>
          <a:p>
            <a:r>
              <a:rPr lang="fr-FR" sz="12800" dirty="0"/>
              <a:t>L</a:t>
            </a:r>
            <a:r>
              <a:rPr lang="fr-FR" sz="12800" b="1" dirty="0"/>
              <a:t>es réponses à apporter (aux élèves à BEP </a:t>
            </a:r>
            <a:r>
              <a:rPr lang="fr-FR" sz="12800" b="1" u="sng" dirty="0"/>
              <a:t>et</a:t>
            </a:r>
            <a:r>
              <a:rPr lang="fr-FR" sz="12800" b="1" dirty="0"/>
              <a:t> à leurs familles</a:t>
            </a:r>
            <a:r>
              <a:rPr lang="fr-FR" sz="12800" b="1" dirty="0" smtClean="0"/>
              <a:t>) : </a:t>
            </a:r>
            <a:r>
              <a:rPr lang="fr-FR" sz="9600" b="1" dirty="0" smtClean="0"/>
              <a:t>priorités </a:t>
            </a:r>
            <a:r>
              <a:rPr lang="fr-FR" sz="9600" b="1" dirty="0"/>
              <a:t>pédagogiques et outils de positionnement pour la période </a:t>
            </a:r>
            <a:r>
              <a:rPr lang="fr-FR" sz="9600" b="1" dirty="0" smtClean="0"/>
              <a:t>septembre-octobre  </a:t>
            </a:r>
          </a:p>
          <a:p>
            <a:endParaRPr lang="fr-FR" sz="12800" b="1" dirty="0" smtClean="0"/>
          </a:p>
          <a:p>
            <a:r>
              <a:rPr lang="fr-FR" sz="12800" b="1" dirty="0" smtClean="0"/>
              <a:t>Les</a:t>
            </a:r>
            <a:r>
              <a:rPr lang="fr-FR" sz="12800" b="1" dirty="0"/>
              <a:t> solutions adaptées pour les élèves en situation de handicap</a:t>
            </a:r>
          </a:p>
          <a:p>
            <a:endParaRPr lang="fr-FR" sz="12800" b="1" dirty="0" smtClean="0"/>
          </a:p>
          <a:p>
            <a:endParaRPr lang="fr-FR" sz="12800" b="1" dirty="0" smtClean="0"/>
          </a:p>
          <a:p>
            <a:endParaRPr lang="fr-FR" sz="12800" b="1" dirty="0"/>
          </a:p>
          <a:p>
            <a:endParaRPr lang="fr-FR" sz="3200" b="1" dirty="0" smtClean="0"/>
          </a:p>
          <a:p>
            <a:endParaRPr lang="fr-FR" sz="3200" b="1" dirty="0"/>
          </a:p>
          <a:p>
            <a:endParaRPr lang="fr-FR" sz="3200" b="1" dirty="0" smtClean="0"/>
          </a:p>
          <a:p>
            <a:pPr marL="0" indent="0">
              <a:buNone/>
            </a:pPr>
            <a:r>
              <a:rPr lang="fr-FR" sz="3200" b="1" dirty="0"/>
              <a:t/>
            </a:r>
            <a:br>
              <a:rPr lang="fr-FR" sz="3200" b="1" dirty="0"/>
            </a:br>
            <a:r>
              <a:rPr lang="fr-FR" sz="3200" b="1" dirty="0"/>
              <a:t/>
            </a:r>
            <a:br>
              <a:rPr lang="fr-FR" sz="3200" b="1" dirty="0"/>
            </a:br>
            <a:endParaRPr lang="fr-FR" sz="3200" dirty="0"/>
          </a:p>
        </p:txBody>
      </p:sp>
    </p:spTree>
    <p:extLst>
      <p:ext uri="{BB962C8B-B14F-4D97-AF65-F5344CB8AC3E}">
        <p14:creationId xmlns:p14="http://schemas.microsoft.com/office/powerpoint/2010/main" val="2117206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4133" y="157017"/>
            <a:ext cx="9768993" cy="2003571"/>
          </a:xfrm>
        </p:spPr>
        <p:txBody>
          <a:bodyPr>
            <a:normAutofit fontScale="90000"/>
          </a:bodyPr>
          <a:lstStyle/>
          <a:p>
            <a:r>
              <a:rPr lang="fr-FR" dirty="0" smtClean="0"/>
              <a:t>Une rentrée 2020 sous le signe de l’appui aux familles, du renforcement des moyens au sein de l’école et d’une collaboration accrue avec le secteur spécialisé Médico-Social</a:t>
            </a:r>
            <a:endParaRPr lang="fr-FR" dirty="0"/>
          </a:p>
        </p:txBody>
      </p:sp>
      <p:sp>
        <p:nvSpPr>
          <p:cNvPr id="3" name="Espace réservé du contenu 2"/>
          <p:cNvSpPr>
            <a:spLocks noGrp="1"/>
          </p:cNvSpPr>
          <p:nvPr>
            <p:ph idx="1"/>
          </p:nvPr>
        </p:nvSpPr>
        <p:spPr>
          <a:xfrm>
            <a:off x="341745" y="2419927"/>
            <a:ext cx="11111346" cy="4257964"/>
          </a:xfrm>
        </p:spPr>
        <p:txBody>
          <a:bodyPr>
            <a:normAutofit/>
          </a:bodyPr>
          <a:lstStyle/>
          <a:p>
            <a:pPr algn="ctr"/>
            <a:r>
              <a:rPr lang="fr-FR" sz="2400" b="1" u="sng" dirty="0">
                <a:solidFill>
                  <a:srgbClr val="008000"/>
                </a:solidFill>
              </a:rPr>
              <a:t>Un appui renforcé aux familles en amont de la </a:t>
            </a:r>
            <a:r>
              <a:rPr lang="fr-FR" sz="2400" b="1" u="sng" dirty="0" smtClean="0">
                <a:solidFill>
                  <a:srgbClr val="008000"/>
                </a:solidFill>
              </a:rPr>
              <a:t>rentrée</a:t>
            </a:r>
          </a:p>
          <a:p>
            <a:pPr marL="0" indent="0" algn="ctr">
              <a:buNone/>
            </a:pPr>
            <a:endParaRPr lang="fr-FR" sz="2400" b="1" u="sng" dirty="0">
              <a:solidFill>
                <a:srgbClr val="008000"/>
              </a:solidFill>
            </a:endParaRPr>
          </a:p>
          <a:p>
            <a:r>
              <a:rPr lang="fr-FR" sz="2000" b="1" dirty="0"/>
              <a:t>-</a:t>
            </a:r>
            <a:r>
              <a:rPr lang="fr-FR" sz="2000" dirty="0"/>
              <a:t>Soutenir et accompagner les familles</a:t>
            </a:r>
          </a:p>
          <a:p>
            <a:r>
              <a:rPr lang="fr-FR" sz="2000" dirty="0"/>
              <a:t>-Proposer une solution de scolarisation pour chaque élève en situation de handicap</a:t>
            </a:r>
          </a:p>
          <a:p>
            <a:r>
              <a:rPr lang="fr-FR" sz="2000" dirty="0"/>
              <a:t>-Simplifier l’accès aux droits notifiés par la MDPH</a:t>
            </a:r>
          </a:p>
          <a:p>
            <a:r>
              <a:rPr lang="fr-FR" sz="2000" dirty="0"/>
              <a:t>-Mettre à disposition des familles des adaptations pédagogiques en libre </a:t>
            </a:r>
            <a:r>
              <a:rPr lang="fr-FR" sz="2000" dirty="0" smtClean="0"/>
              <a:t>accès</a:t>
            </a:r>
          </a:p>
          <a:p>
            <a:r>
              <a:rPr lang="fr-FR" sz="2000" dirty="0" smtClean="0"/>
              <a:t>-Permettre aux familles de mieux suivre les progrès de leur enfant. </a:t>
            </a:r>
            <a:endParaRPr lang="fr-FR" sz="2000" dirty="0"/>
          </a:p>
        </p:txBody>
      </p:sp>
    </p:spTree>
    <p:extLst>
      <p:ext uri="{BB962C8B-B14F-4D97-AF65-F5344CB8AC3E}">
        <p14:creationId xmlns:p14="http://schemas.microsoft.com/office/powerpoint/2010/main" val="3577990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2977" y="267855"/>
            <a:ext cx="8596668" cy="822036"/>
          </a:xfrm>
        </p:spPr>
        <p:txBody>
          <a:bodyPr/>
          <a:lstStyle/>
          <a:p>
            <a:r>
              <a:rPr lang="fr-FR" dirty="0" smtClean="0"/>
              <a:t>Soutenir et accompagner les familles</a:t>
            </a:r>
            <a:endParaRPr lang="fr-FR" dirty="0"/>
          </a:p>
        </p:txBody>
      </p:sp>
      <p:pic>
        <p:nvPicPr>
          <p:cNvPr id="4" name="Espace réservé du contenu 3"/>
          <p:cNvPicPr>
            <a:picLocks noGrp="1" noChangeAspect="1"/>
          </p:cNvPicPr>
          <p:nvPr>
            <p:ph idx="1"/>
          </p:nvPr>
        </p:nvPicPr>
        <p:blipFill>
          <a:blip r:embed="rId2"/>
          <a:stretch>
            <a:fillRect/>
          </a:stretch>
        </p:blipFill>
        <p:spPr>
          <a:xfrm>
            <a:off x="4146818" y="5124678"/>
            <a:ext cx="7455585" cy="877179"/>
          </a:xfrm>
          <a:prstGeom prst="rect">
            <a:avLst/>
          </a:prstGeom>
        </p:spPr>
      </p:pic>
      <p:sp>
        <p:nvSpPr>
          <p:cNvPr id="5" name="ZoneTexte 4"/>
          <p:cNvSpPr txBox="1"/>
          <p:nvPr/>
        </p:nvSpPr>
        <p:spPr>
          <a:xfrm>
            <a:off x="292389" y="1219200"/>
            <a:ext cx="10052338" cy="5078313"/>
          </a:xfrm>
          <a:prstGeom prst="rect">
            <a:avLst/>
          </a:prstGeom>
          <a:noFill/>
        </p:spPr>
        <p:txBody>
          <a:bodyPr wrap="square" rtlCol="0">
            <a:spAutoFit/>
          </a:bodyPr>
          <a:lstStyle/>
          <a:p>
            <a:r>
              <a:rPr lang="fr-FR" dirty="0" smtClean="0"/>
              <a:t>Dans chaque inspection académique, </a:t>
            </a:r>
            <a:r>
              <a:rPr lang="fr-FR" b="1" u="sng" dirty="0" smtClean="0">
                <a:solidFill>
                  <a:srgbClr val="92D050"/>
                </a:solidFill>
              </a:rPr>
              <a:t>une cellule d’écoute et de réponse du service départemental Ecole inclusive </a:t>
            </a:r>
            <a:r>
              <a:rPr lang="fr-FR" dirty="0" smtClean="0"/>
              <a:t>est mis en place en complément de </a:t>
            </a:r>
            <a:r>
              <a:rPr lang="fr-FR" b="1" u="sng" dirty="0" smtClean="0">
                <a:solidFill>
                  <a:srgbClr val="92D050"/>
                </a:solidFill>
              </a:rPr>
              <a:t>la cellule nationale Aide handicap Ecole,</a:t>
            </a:r>
            <a:r>
              <a:rPr lang="fr-FR" dirty="0" smtClean="0"/>
              <a:t> pour davantage de proximité dans les réponses. </a:t>
            </a:r>
          </a:p>
          <a:p>
            <a:endParaRPr lang="fr-FR" dirty="0" smtClean="0"/>
          </a:p>
          <a:p>
            <a:r>
              <a:rPr lang="fr-FR" u="sng" dirty="0" smtClean="0"/>
              <a:t>Deux objectifs: </a:t>
            </a:r>
          </a:p>
          <a:p>
            <a:pPr marL="285750" indent="-285750">
              <a:buFontTx/>
              <a:buChar char="-"/>
            </a:pPr>
            <a:r>
              <a:rPr lang="fr-FR" dirty="0" smtClean="0"/>
              <a:t>Informer les familles sur les dispositifs existants et sur le fonctionnement du service public de l’Ecole inclusive</a:t>
            </a:r>
          </a:p>
          <a:p>
            <a:endParaRPr lang="fr-FR" dirty="0" smtClean="0"/>
          </a:p>
          <a:p>
            <a:pPr marL="285750" indent="-285750">
              <a:buFontTx/>
              <a:buChar char="-"/>
            </a:pPr>
            <a:r>
              <a:rPr lang="fr-FR" dirty="0" smtClean="0"/>
              <a:t>Répondre aux familles sur le dossier de leur enfant. </a:t>
            </a:r>
          </a:p>
          <a:p>
            <a:endParaRPr lang="fr-FR" dirty="0" smtClean="0"/>
          </a:p>
          <a:p>
            <a:r>
              <a:rPr lang="fr-FR" dirty="0" smtClean="0"/>
              <a:t>A compter du 1</a:t>
            </a:r>
            <a:r>
              <a:rPr lang="fr-FR" baseline="30000" dirty="0" smtClean="0"/>
              <a:t>er</a:t>
            </a:r>
            <a:r>
              <a:rPr lang="fr-FR" dirty="0" smtClean="0"/>
              <a:t> juillet, un numéro vert unique permet de joindre, grâce à un serveur interactif et selon le besoin, soit la cellule départementale, soit la cellule nationale Aide handicap Ecole: </a:t>
            </a:r>
          </a:p>
          <a:p>
            <a:endParaRPr lang="fr-FR" dirty="0" smtClean="0"/>
          </a:p>
          <a:p>
            <a:endParaRPr lang="fr-FR" dirty="0"/>
          </a:p>
          <a:p>
            <a:r>
              <a:rPr lang="fr-FR" b="1" dirty="0"/>
              <a:t>Vaucluse - Avignon</a:t>
            </a:r>
          </a:p>
          <a:p>
            <a:r>
              <a:rPr lang="fr-FR" b="1" dirty="0"/>
              <a:t>04.90.27.76.97</a:t>
            </a:r>
          </a:p>
          <a:p>
            <a:r>
              <a:rPr lang="fr-FR" b="1" dirty="0"/>
              <a:t>Bureau.aeshcui84@ac-aix-marseille.fr</a:t>
            </a:r>
            <a:endParaRPr lang="fr-FR" dirty="0"/>
          </a:p>
        </p:txBody>
      </p:sp>
    </p:spTree>
    <p:extLst>
      <p:ext uri="{BB962C8B-B14F-4D97-AF65-F5344CB8AC3E}">
        <p14:creationId xmlns:p14="http://schemas.microsoft.com/office/powerpoint/2010/main" val="1166024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7188" y="147782"/>
            <a:ext cx="8965429" cy="1320800"/>
          </a:xfrm>
        </p:spPr>
        <p:txBody>
          <a:bodyPr>
            <a:normAutofit fontScale="90000"/>
          </a:bodyPr>
          <a:lstStyle/>
          <a:p>
            <a:r>
              <a:rPr lang="fr-FR" dirty="0" smtClean="0"/>
              <a:t>Proposer une solution de scolarisation pour chaque élève en situation de handicap</a:t>
            </a:r>
            <a:endParaRPr lang="fr-FR" dirty="0"/>
          </a:p>
        </p:txBody>
      </p:sp>
      <p:sp>
        <p:nvSpPr>
          <p:cNvPr id="3" name="Espace réservé du contenu 2"/>
          <p:cNvSpPr>
            <a:spLocks noGrp="1"/>
          </p:cNvSpPr>
          <p:nvPr>
            <p:ph idx="1"/>
          </p:nvPr>
        </p:nvSpPr>
        <p:spPr>
          <a:xfrm>
            <a:off x="83127" y="1791855"/>
            <a:ext cx="10353964" cy="4249507"/>
          </a:xfrm>
        </p:spPr>
        <p:txBody>
          <a:bodyPr>
            <a:normAutofit/>
          </a:bodyPr>
          <a:lstStyle/>
          <a:p>
            <a:pPr algn="just"/>
            <a:r>
              <a:rPr lang="fr-FR" sz="2000" dirty="0" smtClean="0">
                <a:solidFill>
                  <a:srgbClr val="008000"/>
                </a:solidFill>
              </a:rPr>
              <a:t>Une commission d’affectation spécifique réunissant les acteurs de la scolarisation et leurs partenaires est mise en place dans chaque département</a:t>
            </a:r>
            <a:r>
              <a:rPr lang="fr-FR" sz="2000" dirty="0" smtClean="0"/>
              <a:t>:</a:t>
            </a:r>
          </a:p>
          <a:p>
            <a:pPr marL="0" indent="0" algn="just">
              <a:buNone/>
            </a:pPr>
            <a:endParaRPr lang="fr-FR" sz="2000" dirty="0" smtClean="0"/>
          </a:p>
          <a:p>
            <a:pPr algn="just"/>
            <a:r>
              <a:rPr lang="fr-FR" sz="2000" dirty="0" smtClean="0"/>
              <a:t>- </a:t>
            </a:r>
            <a:r>
              <a:rPr lang="fr-FR" sz="2000" b="1" u="sng" dirty="0" smtClean="0">
                <a:solidFill>
                  <a:srgbClr val="92D050"/>
                </a:solidFill>
              </a:rPr>
              <a:t>une cellule de veille </a:t>
            </a:r>
            <a:r>
              <a:rPr lang="fr-FR" sz="2000" dirty="0" smtClean="0"/>
              <a:t>repère, en amont de la rentrée, les élèves qui pourraient être sans affectation, quelles que soient les raisons, qu’ils relèvent d’écoles et établissements scolaires, publics et privés, ou d’établissements médico-sociaux. </a:t>
            </a:r>
          </a:p>
          <a:p>
            <a:pPr marL="0" indent="0" algn="just">
              <a:buNone/>
            </a:pPr>
            <a:endParaRPr lang="fr-FR" sz="2000" dirty="0" smtClean="0"/>
          </a:p>
          <a:p>
            <a:pPr algn="just"/>
            <a:r>
              <a:rPr lang="fr-FR" sz="2000" dirty="0" smtClean="0"/>
              <a:t>- </a:t>
            </a:r>
            <a:r>
              <a:rPr lang="fr-FR" sz="2000" b="1" u="sng" dirty="0" smtClean="0">
                <a:solidFill>
                  <a:srgbClr val="92D050"/>
                </a:solidFill>
              </a:rPr>
              <a:t>Une solution de scolarisation partenariale</a:t>
            </a:r>
            <a:r>
              <a:rPr lang="fr-FR" sz="2000" dirty="0" smtClean="0"/>
              <a:t>, au plus près des besoins éducatifs particuliers de leur enfant, est proposée à la famille. </a:t>
            </a:r>
          </a:p>
        </p:txBody>
      </p:sp>
    </p:spTree>
    <p:extLst>
      <p:ext uri="{BB962C8B-B14F-4D97-AF65-F5344CB8AC3E}">
        <p14:creationId xmlns:p14="http://schemas.microsoft.com/office/powerpoint/2010/main" val="2376805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1696" y="175490"/>
            <a:ext cx="9907539" cy="1459345"/>
          </a:xfrm>
        </p:spPr>
        <p:txBody>
          <a:bodyPr/>
          <a:lstStyle/>
          <a:p>
            <a:r>
              <a:rPr lang="fr-FR" dirty="0" smtClean="0"/>
              <a:t>Simplifier l’accès aux droits notifiés par la MDPH</a:t>
            </a:r>
            <a:endParaRPr lang="fr-FR" dirty="0"/>
          </a:p>
        </p:txBody>
      </p:sp>
      <p:sp>
        <p:nvSpPr>
          <p:cNvPr id="3" name="Espace réservé du contenu 2"/>
          <p:cNvSpPr>
            <a:spLocks noGrp="1"/>
          </p:cNvSpPr>
          <p:nvPr>
            <p:ph idx="1"/>
          </p:nvPr>
        </p:nvSpPr>
        <p:spPr>
          <a:xfrm>
            <a:off x="350981" y="1413164"/>
            <a:ext cx="9984509" cy="5246253"/>
          </a:xfrm>
        </p:spPr>
        <p:txBody>
          <a:bodyPr>
            <a:normAutofit/>
          </a:bodyPr>
          <a:lstStyle/>
          <a:p>
            <a:pPr marL="0" indent="0">
              <a:buNone/>
            </a:pPr>
            <a:endParaRPr lang="fr-FR" dirty="0" smtClean="0"/>
          </a:p>
          <a:p>
            <a:endParaRPr lang="fr-FR" dirty="0" smtClean="0"/>
          </a:p>
          <a:p>
            <a:r>
              <a:rPr lang="fr-FR" dirty="0" smtClean="0"/>
              <a:t>L</a:t>
            </a:r>
            <a:r>
              <a:rPr lang="fr-FR" b="1" dirty="0" smtClean="0"/>
              <a:t>es </a:t>
            </a:r>
            <a:r>
              <a:rPr lang="fr-FR" b="1" dirty="0"/>
              <a:t>orientations scolaires et les prestations associées arrivant à échéance d’ici au 31 août</a:t>
            </a:r>
            <a:r>
              <a:rPr lang="fr-FR" dirty="0"/>
              <a:t> (hors changement d’orientation), et pour lesquelles les MDPH n’ont pas pris de décision avant le 31 juillet,</a:t>
            </a:r>
            <a:r>
              <a:rPr lang="fr-FR" b="1" dirty="0"/>
              <a:t> sont reconduites automatiquement et pour toute l’année scolaire</a:t>
            </a:r>
            <a:r>
              <a:rPr lang="fr-FR" dirty="0"/>
              <a:t>.</a:t>
            </a:r>
          </a:p>
          <a:p>
            <a:r>
              <a:rPr lang="fr-FR" dirty="0"/>
              <a:t>Cette simplification complète la prorogation de 6 mois des droits arrivés à échéance pendant la crise sanitaire, entre le 12 mars et le 31 juillet 2020.</a:t>
            </a:r>
          </a:p>
          <a:p>
            <a:r>
              <a:rPr lang="fr-FR" dirty="0"/>
              <a:t>Les équipes académiques et des MDPH étudient ainsi en priorité les nouvelles demandes et les affectations pour changement d’orientation sans discontinuité.</a:t>
            </a:r>
          </a:p>
          <a:p>
            <a:r>
              <a:rPr lang="fr-FR" dirty="0"/>
              <a:t>Ces mesures s’ajoutent à l’ouverture des droits par cycle scolaire ou l’attribution de l’allocation d’éducation de l’enfant handicapé (AEEH)  jusqu’aux 20 ans de l’élève si le handicap &gt; 80% est définitif.</a:t>
            </a:r>
          </a:p>
          <a:p>
            <a:endParaRPr lang="fr-FR" dirty="0"/>
          </a:p>
        </p:txBody>
      </p:sp>
    </p:spTree>
    <p:extLst>
      <p:ext uri="{BB962C8B-B14F-4D97-AF65-F5344CB8AC3E}">
        <p14:creationId xmlns:p14="http://schemas.microsoft.com/office/powerpoint/2010/main" val="3571110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413" y="193964"/>
            <a:ext cx="9535006" cy="1320800"/>
          </a:xfrm>
        </p:spPr>
        <p:txBody>
          <a:bodyPr>
            <a:noAutofit/>
          </a:bodyPr>
          <a:lstStyle/>
          <a:p>
            <a:r>
              <a:rPr lang="fr-FR" sz="2800" dirty="0" smtClean="0"/>
              <a:t>Mesures exceptionnelles et dérogatoires, qu’applique la MDPH 84 aux demandes de compensation en milieu scolaire</a:t>
            </a:r>
            <a:endParaRPr lang="fr-FR" sz="2800" dirty="0"/>
          </a:p>
        </p:txBody>
      </p:sp>
      <p:sp>
        <p:nvSpPr>
          <p:cNvPr id="3" name="Espace réservé du contenu 2"/>
          <p:cNvSpPr>
            <a:spLocks noGrp="1"/>
          </p:cNvSpPr>
          <p:nvPr>
            <p:ph idx="1"/>
          </p:nvPr>
        </p:nvSpPr>
        <p:spPr>
          <a:xfrm>
            <a:off x="424873" y="1681019"/>
            <a:ext cx="10141527" cy="4978400"/>
          </a:xfrm>
        </p:spPr>
        <p:txBody>
          <a:bodyPr>
            <a:normAutofit/>
          </a:bodyPr>
          <a:lstStyle/>
          <a:p>
            <a:r>
              <a:rPr lang="fr-FR" sz="2200" b="1" u="sng" dirty="0" smtClean="0"/>
              <a:t>1) Les demandes de renouvellement</a:t>
            </a:r>
          </a:p>
          <a:p>
            <a:pPr lvl="1"/>
            <a:r>
              <a:rPr lang="fr-FR" dirty="0" smtClean="0"/>
              <a:t>Les droits sont prorogés à l’identique dans les conditions ci-dessous: </a:t>
            </a:r>
          </a:p>
          <a:p>
            <a:pPr lvl="1"/>
            <a:r>
              <a:rPr lang="fr-FR" u="sng" dirty="0" smtClean="0"/>
              <a:t>Orientations ULIS</a:t>
            </a:r>
            <a:r>
              <a:rPr lang="fr-FR" dirty="0" smtClean="0"/>
              <a:t>: seront prorogées pour un an. Les élèves actuellement scolarisés en ULIS poursuivront donc en ULIS (avec un changement de degré école &gt; collège &gt; lycée pour certains).</a:t>
            </a:r>
          </a:p>
          <a:p>
            <a:pPr lvl="1"/>
            <a:r>
              <a:rPr lang="fr-FR" u="sng" dirty="0" smtClean="0"/>
              <a:t>Orientations SEGPA</a:t>
            </a:r>
            <a:r>
              <a:rPr lang="fr-FR" dirty="0" smtClean="0"/>
              <a:t>: la poursuite de la scolarisation en 5</a:t>
            </a:r>
            <a:r>
              <a:rPr lang="fr-FR" baseline="30000" dirty="0" smtClean="0"/>
              <a:t>ème</a:t>
            </a:r>
            <a:r>
              <a:rPr lang="fr-FR" dirty="0" smtClean="0"/>
              <a:t> SEGPA est décidée par le DASEN, sur avis de parents et de l’équipe pédagogique.</a:t>
            </a:r>
          </a:p>
          <a:p>
            <a:pPr lvl="1"/>
            <a:r>
              <a:rPr lang="fr-FR" u="sng" dirty="0" smtClean="0"/>
              <a:t>L’accompagnement (AESH): </a:t>
            </a:r>
            <a:r>
              <a:rPr lang="fr-FR" dirty="0" smtClean="0"/>
              <a:t>sera prorogé jusqu’au mois de décembre 2020. Il conviendra de préciser aux parents que la décision de prorogation ne préjuge pas la décision définitive. Un courrier d’information de la MDPH permettra d’en informer les parents. </a:t>
            </a:r>
          </a:p>
          <a:p>
            <a:pPr marL="457200" lvl="1" indent="0">
              <a:buNone/>
            </a:pPr>
            <a:endParaRPr lang="fr-FR" dirty="0" smtClean="0"/>
          </a:p>
          <a:p>
            <a:pPr marL="457200" lvl="1" indent="0">
              <a:buNone/>
            </a:pPr>
            <a:r>
              <a:rPr lang="fr-FR" sz="2200" b="1" u="sng" dirty="0" smtClean="0"/>
              <a:t>2) Les premières demandes</a:t>
            </a:r>
          </a:p>
          <a:p>
            <a:pPr marL="457200" lvl="1" indent="0">
              <a:buNone/>
            </a:pPr>
            <a:r>
              <a:rPr lang="fr-FR" dirty="0" smtClean="0"/>
              <a:t>Depuis la reprise de son activité, la MDPH étudie et évalue en première priorité les demandes d’orientation et en seconde priorité les demandes d’AESH. </a:t>
            </a:r>
            <a:endParaRPr lang="fr-FR" dirty="0"/>
          </a:p>
        </p:txBody>
      </p:sp>
    </p:spTree>
    <p:extLst>
      <p:ext uri="{BB962C8B-B14F-4D97-AF65-F5344CB8AC3E}">
        <p14:creationId xmlns:p14="http://schemas.microsoft.com/office/powerpoint/2010/main" val="3629326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9407" y="120073"/>
            <a:ext cx="9685866" cy="1431636"/>
          </a:xfrm>
        </p:spPr>
        <p:txBody>
          <a:bodyPr/>
          <a:lstStyle/>
          <a:p>
            <a:r>
              <a:rPr lang="fr-FR" dirty="0" smtClean="0"/>
              <a:t>Mettre à disposition des familles des adaptations pédagogiques en libre accès</a:t>
            </a:r>
            <a:endParaRPr lang="fr-FR" dirty="0"/>
          </a:p>
        </p:txBody>
      </p:sp>
      <p:sp>
        <p:nvSpPr>
          <p:cNvPr id="3" name="Espace réservé du contenu 2"/>
          <p:cNvSpPr>
            <a:spLocks noGrp="1"/>
          </p:cNvSpPr>
          <p:nvPr>
            <p:ph idx="1"/>
          </p:nvPr>
        </p:nvSpPr>
        <p:spPr>
          <a:xfrm>
            <a:off x="175491" y="1468582"/>
            <a:ext cx="10381673" cy="5227781"/>
          </a:xfrm>
        </p:spPr>
        <p:txBody>
          <a:bodyPr/>
          <a:lstStyle/>
          <a:p>
            <a:endParaRPr lang="fr-FR" dirty="0" smtClean="0"/>
          </a:p>
          <a:p>
            <a:endParaRPr lang="fr-FR" dirty="0"/>
          </a:p>
          <a:p>
            <a:pPr algn="just"/>
            <a:r>
              <a:rPr lang="fr-FR" sz="2000" dirty="0" smtClean="0"/>
              <a:t>Une </a:t>
            </a:r>
            <a:r>
              <a:rPr lang="fr-FR" sz="2000" dirty="0"/>
              <a:t>page spécifique pour les élèves à besoins éducatifs particuliers a été mise en ligne </a:t>
            </a:r>
            <a:r>
              <a:rPr lang="fr-FR" sz="2000" dirty="0">
                <a:hlinkClick r:id="rId2" tooltip="Nouvelle fenêtre vers éduscol"/>
              </a:rPr>
              <a:t>sur </a:t>
            </a:r>
            <a:r>
              <a:rPr lang="fr-FR" sz="2000" dirty="0" err="1">
                <a:hlinkClick r:id="rId2" tooltip="Nouvelle fenêtre vers éduscol"/>
              </a:rPr>
              <a:t>éduscol</a:t>
            </a:r>
            <a:r>
              <a:rPr lang="fr-FR" sz="2000" dirty="0"/>
              <a:t> et est actualisée régulièrement</a:t>
            </a:r>
            <a:r>
              <a:rPr lang="fr-FR" sz="2000" dirty="0" smtClean="0"/>
              <a:t>.</a:t>
            </a:r>
          </a:p>
          <a:p>
            <a:pPr marL="0" indent="0" algn="just">
              <a:buNone/>
            </a:pPr>
            <a:endParaRPr lang="fr-FR" sz="2000" dirty="0"/>
          </a:p>
          <a:p>
            <a:pPr algn="just"/>
            <a:r>
              <a:rPr lang="fr-FR" sz="2000" dirty="0"/>
              <a:t>La plateforme</a:t>
            </a:r>
            <a:r>
              <a:rPr lang="fr-FR" sz="2000" b="1" dirty="0"/>
              <a:t> </a:t>
            </a:r>
            <a:r>
              <a:rPr lang="fr-FR" sz="2000" b="1" u="sng" dirty="0">
                <a:solidFill>
                  <a:srgbClr val="92D050"/>
                </a:solidFill>
              </a:rPr>
              <a:t>CAP école inclusive </a:t>
            </a:r>
            <a:r>
              <a:rPr lang="fr-FR" sz="2000" dirty="0"/>
              <a:t>est ouverte à tous et offre de nombreuses fiches pédagogiques, des films, des podcasts et des liens pour aider à adapter la </a:t>
            </a:r>
            <a:r>
              <a:rPr lang="fr-FR" sz="2000" dirty="0">
                <a:hlinkClick r:id="rId3" tooltip="Nouvelle fenêtre vers le site du réseau Canopé"/>
              </a:rPr>
              <a:t>pédagogie pour les élèves à besoins éducatifs particuliers</a:t>
            </a:r>
            <a:r>
              <a:rPr lang="fr-FR" sz="2000" dirty="0"/>
              <a:t>.</a:t>
            </a:r>
          </a:p>
          <a:p>
            <a:endParaRPr lang="fr-FR" dirty="0" smtClean="0">
              <a:hlinkClick r:id="rId2"/>
            </a:endParaRPr>
          </a:p>
          <a:p>
            <a:pPr marL="0" indent="0">
              <a:buNone/>
            </a:pPr>
            <a:endParaRPr lang="fr-FR" dirty="0">
              <a:hlinkClick r:id="rId2"/>
            </a:endParaRPr>
          </a:p>
          <a:p>
            <a:pPr marL="0" indent="0">
              <a:buNone/>
            </a:pPr>
            <a:endParaRPr lang="fr-FR" dirty="0">
              <a:hlinkClick r:id="rId2"/>
            </a:endParaRPr>
          </a:p>
          <a:p>
            <a:r>
              <a:rPr lang="fr-FR" dirty="0">
                <a:hlinkClick r:id="rId2"/>
              </a:rPr>
              <a:t>https://eduscol.education.fr/pid25585/des-ressources-pour-scolariser-les-eleves-en-situation-de-handicap.html</a:t>
            </a:r>
            <a:endParaRPr lang="fr-FR" dirty="0"/>
          </a:p>
          <a:p>
            <a:pPr marL="0" indent="0">
              <a:buNone/>
            </a:pPr>
            <a:endParaRPr lang="fr-FR" dirty="0"/>
          </a:p>
        </p:txBody>
      </p:sp>
    </p:spTree>
    <p:extLst>
      <p:ext uri="{BB962C8B-B14F-4D97-AF65-F5344CB8AC3E}">
        <p14:creationId xmlns:p14="http://schemas.microsoft.com/office/powerpoint/2010/main" val="3782585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9479" y="286327"/>
            <a:ext cx="8596668" cy="1320800"/>
          </a:xfrm>
        </p:spPr>
        <p:txBody>
          <a:bodyPr/>
          <a:lstStyle/>
          <a:p>
            <a:r>
              <a:rPr lang="fr-FR" dirty="0" smtClean="0"/>
              <a:t>Permettre aux familles de mieux suivre les progrès de leur enfant</a:t>
            </a:r>
            <a:endParaRPr lang="fr-FR" dirty="0"/>
          </a:p>
        </p:txBody>
      </p:sp>
      <p:sp>
        <p:nvSpPr>
          <p:cNvPr id="3" name="Espace réservé du contenu 2"/>
          <p:cNvSpPr>
            <a:spLocks noGrp="1"/>
          </p:cNvSpPr>
          <p:nvPr>
            <p:ph idx="1"/>
          </p:nvPr>
        </p:nvSpPr>
        <p:spPr>
          <a:xfrm>
            <a:off x="409479" y="2041237"/>
            <a:ext cx="9242521" cy="4285672"/>
          </a:xfrm>
        </p:spPr>
        <p:txBody>
          <a:bodyPr/>
          <a:lstStyle/>
          <a:p>
            <a:r>
              <a:rPr lang="fr-FR" dirty="0" smtClean="0"/>
              <a:t>Afin de donner aux familles un accès facilité aux adaptations pédagogiques mises en place pour leur enfant dès l’expression de ses besoins, </a:t>
            </a:r>
            <a:r>
              <a:rPr lang="fr-FR" b="1" u="sng" dirty="0" smtClean="0">
                <a:solidFill>
                  <a:srgbClr val="92D050"/>
                </a:solidFill>
              </a:rPr>
              <a:t>un livret de parcours inclusif dématérialisé (LPI) est créé. </a:t>
            </a:r>
          </a:p>
          <a:p>
            <a:r>
              <a:rPr lang="fr-FR" dirty="0" smtClean="0"/>
              <a:t>Cette nouvelle application </a:t>
            </a:r>
            <a:r>
              <a:rPr lang="fr-FR" b="1" dirty="0" smtClean="0">
                <a:solidFill>
                  <a:srgbClr val="92D050"/>
                </a:solidFill>
              </a:rPr>
              <a:t>permettra aux enseignants, de sélectionner ou de créer des adaptations pédagogiques qu’ils mettront ensuite en œuvre dans la classe. </a:t>
            </a:r>
          </a:p>
          <a:p>
            <a:pPr algn="ctr"/>
            <a:r>
              <a:rPr lang="fr-FR" i="1" dirty="0" smtClean="0">
                <a:solidFill>
                  <a:srgbClr val="FF0000"/>
                </a:solidFill>
              </a:rPr>
              <a:t>Une expérimentation est programmée sur 7 départements à la rentrée 2020, avant la généralisation à l’ensemble des académies au 1</a:t>
            </a:r>
            <a:r>
              <a:rPr lang="fr-FR" i="1" baseline="30000" dirty="0" smtClean="0">
                <a:solidFill>
                  <a:srgbClr val="FF0000"/>
                </a:solidFill>
              </a:rPr>
              <a:t>er</a:t>
            </a:r>
            <a:r>
              <a:rPr lang="fr-FR" i="1" dirty="0" smtClean="0">
                <a:solidFill>
                  <a:srgbClr val="FF0000"/>
                </a:solidFill>
              </a:rPr>
              <a:t> janvier 2021.</a:t>
            </a:r>
          </a:p>
          <a:p>
            <a:r>
              <a:rPr lang="fr-FR" dirty="0" smtClean="0"/>
              <a:t>Les enseignants pourront imprimer le volet du livret qui répond aux besoins de l’élève et le remettre à la famille en main propre. </a:t>
            </a:r>
          </a:p>
          <a:p>
            <a:r>
              <a:rPr lang="fr-FR" dirty="0" smtClean="0"/>
              <a:t>A compter de la rentrée scolaire 2021, les familles pourront le consulter directement en ligne. </a:t>
            </a:r>
            <a:endParaRPr lang="fr-FR" dirty="0"/>
          </a:p>
        </p:txBody>
      </p:sp>
    </p:spTree>
    <p:extLst>
      <p:ext uri="{BB962C8B-B14F-4D97-AF65-F5344CB8AC3E}">
        <p14:creationId xmlns:p14="http://schemas.microsoft.com/office/powerpoint/2010/main" val="352688360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255</TotalTime>
  <Words>1405</Words>
  <Application>Microsoft Office PowerPoint</Application>
  <PresentationFormat>Grand écran</PresentationFormat>
  <Paragraphs>103</Paragraphs>
  <Slides>12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12</vt:i4>
      </vt:variant>
    </vt:vector>
  </HeadingPairs>
  <TitlesOfParts>
    <vt:vector size="16" baseType="lpstr">
      <vt:lpstr>Arial</vt:lpstr>
      <vt:lpstr>Trebuchet MS</vt:lpstr>
      <vt:lpstr>Wingdings 3</vt:lpstr>
      <vt:lpstr>Facette</vt:lpstr>
      <vt:lpstr>    Circulaire de rentrée 2020 Ecole Inclusive: des appuis renforcés pour les élèves à besoins éducatifs particuliers et leur famille   Synthèse du Comité National de Suivi Ecole Inclusive  du 30 juin 2020 </vt:lpstr>
      <vt:lpstr>BO circulaire de rentrée 2020 / N°28 du 10 juillet 2020 Paragraphes II et IV concernant:   </vt:lpstr>
      <vt:lpstr>Une rentrée 2020 sous le signe de l’appui aux familles, du renforcement des moyens au sein de l’école et d’une collaboration accrue avec le secteur spécialisé Médico-Social</vt:lpstr>
      <vt:lpstr>Soutenir et accompagner les familles</vt:lpstr>
      <vt:lpstr>Proposer une solution de scolarisation pour chaque élève en situation de handicap</vt:lpstr>
      <vt:lpstr>Simplifier l’accès aux droits notifiés par la MDPH</vt:lpstr>
      <vt:lpstr>Mesures exceptionnelles et dérogatoires, qu’applique la MDPH 84 aux demandes de compensation en milieu scolaire</vt:lpstr>
      <vt:lpstr>Mettre à disposition des familles des adaptations pédagogiques en libre accès</vt:lpstr>
      <vt:lpstr>Permettre aux familles de mieux suivre les progrès de leur enfant</vt:lpstr>
      <vt:lpstr>Présentation PowerPoint</vt:lpstr>
      <vt:lpstr>L’engagement d’un plan de renforcement de la qualité de l’école inclusive, mesurée par la satisfaction des familles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de rentrée 2020   Ecole Inclusive: des appuis renforcés pour les élèves à besoins éducatifs particuliers et leur famille</dc:title>
  <dc:creator>Isabelle ANDRIEUX</dc:creator>
  <cp:lastModifiedBy>Isabelle ANDRIEUX</cp:lastModifiedBy>
  <cp:revision>26</cp:revision>
  <dcterms:created xsi:type="dcterms:W3CDTF">2020-08-25T08:55:13Z</dcterms:created>
  <dcterms:modified xsi:type="dcterms:W3CDTF">2020-08-25T13:11:09Z</dcterms:modified>
</cp:coreProperties>
</file>