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71" r:id="rId11"/>
    <p:sldId id="264" r:id="rId12"/>
    <p:sldId id="265" r:id="rId13"/>
    <p:sldId id="266" r:id="rId14"/>
    <p:sldId id="267" r:id="rId15"/>
    <p:sldId id="268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#_bookmark8"/><Relationship Id="rId13" Type="http://schemas.openxmlformats.org/officeDocument/2006/relationships/hyperlink" Target="#_bookmark14"/><Relationship Id="rId3" Type="http://schemas.openxmlformats.org/officeDocument/2006/relationships/hyperlink" Target="#_bookmark2"/><Relationship Id="rId7" Type="http://schemas.openxmlformats.org/officeDocument/2006/relationships/hyperlink" Target="#_bookmark7"/><Relationship Id="rId12" Type="http://schemas.openxmlformats.org/officeDocument/2006/relationships/hyperlink" Target="#_bookmark13"/><Relationship Id="rId2" Type="http://schemas.openxmlformats.org/officeDocument/2006/relationships/hyperlink" Target="#_bookmark1"/><Relationship Id="rId1" Type="http://schemas.openxmlformats.org/officeDocument/2006/relationships/slideLayout" Target="../slideLayouts/slideLayout2.xml"/><Relationship Id="rId6" Type="http://schemas.openxmlformats.org/officeDocument/2006/relationships/hyperlink" Target="#_bookmark5"/><Relationship Id="rId11" Type="http://schemas.openxmlformats.org/officeDocument/2006/relationships/hyperlink" Target="#_bookmark12"/><Relationship Id="rId5" Type="http://schemas.openxmlformats.org/officeDocument/2006/relationships/hyperlink" Target="#_bookmark4"/><Relationship Id="rId10" Type="http://schemas.openxmlformats.org/officeDocument/2006/relationships/hyperlink" Target="#_bookmark11"/><Relationship Id="rId4" Type="http://schemas.openxmlformats.org/officeDocument/2006/relationships/hyperlink" Target="#_bookmark3"/><Relationship Id="rId9" Type="http://schemas.openxmlformats.org/officeDocument/2006/relationships/hyperlink" Target="#_bookmark10"/><Relationship Id="rId14" Type="http://schemas.openxmlformats.org/officeDocument/2006/relationships/hyperlink" Target="#_bookmark15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fr&#233;d&#233;ric\Downloads\C'est%20quoi%20l'autisme%20%20-%201%20jour,%201%20question%20(1).mp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3309" y="1932709"/>
            <a:ext cx="10206182" cy="2879436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MODULE 2</a:t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/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>Accompagner les élèves avec trouble du spectre autistique </a:t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>à l’école. </a:t>
            </a:r>
            <a:br>
              <a:rPr lang="fr-FR" b="1" dirty="0" smtClean="0">
                <a:solidFill>
                  <a:srgbClr val="C00000"/>
                </a:solidFill>
              </a:rPr>
            </a:br>
            <a:endParaRPr lang="fr-FR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Le trouble du spectre de l'autisme (TSA) et ses répercussions sur les  apprenantes et les apprenants - éduco - le blogue d'innovation pédagogiq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472" y="4812145"/>
            <a:ext cx="4811856" cy="1710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11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es troubles envahissants du développement - IDEF - Nanny secour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105" y="360218"/>
            <a:ext cx="9466645" cy="631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852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17964" y="212437"/>
            <a:ext cx="10012217" cy="6465454"/>
          </a:xfrm>
        </p:spPr>
        <p:txBody>
          <a:bodyPr>
            <a:normAutofit/>
          </a:bodyPr>
          <a:lstStyle/>
          <a:p>
            <a:pPr algn="ctr"/>
            <a:r>
              <a:rPr lang="fr-FR" sz="3200" b="1" u="sng" dirty="0">
                <a:solidFill>
                  <a:srgbClr val="C00000"/>
                </a:solidFill>
              </a:rPr>
              <a:t>Trouble du comportement et de l’intérêt:</a:t>
            </a:r>
            <a:endParaRPr lang="fr-FR" sz="32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fr-FR" sz="2400" dirty="0"/>
              <a:t>Ces enfants peuvent </a:t>
            </a:r>
            <a:r>
              <a:rPr lang="fr-FR" sz="2400" b="1" dirty="0">
                <a:solidFill>
                  <a:srgbClr val="C00000"/>
                </a:solidFill>
              </a:rPr>
              <a:t>avoir des mouvements bizarres et répétitifs </a:t>
            </a:r>
            <a:r>
              <a:rPr lang="fr-FR" sz="2400" dirty="0"/>
              <a:t>(se balancer, se mordre les mains, se toucher les cheveux…). </a:t>
            </a:r>
            <a:endParaRPr lang="fr-FR" sz="2400" dirty="0" smtClean="0"/>
          </a:p>
          <a:p>
            <a:pPr algn="just"/>
            <a:r>
              <a:rPr lang="fr-FR" sz="2400" dirty="0" smtClean="0"/>
              <a:t>Ils </a:t>
            </a:r>
            <a:r>
              <a:rPr lang="fr-FR" sz="2400" b="1" dirty="0">
                <a:solidFill>
                  <a:srgbClr val="C00000"/>
                </a:solidFill>
              </a:rPr>
              <a:t>ont des rituels et des habitudes inflexibles</a:t>
            </a:r>
            <a:r>
              <a:rPr lang="fr-FR" sz="2400" dirty="0"/>
              <a:t>, tout changement est source de grande angoisse. </a:t>
            </a:r>
            <a:endParaRPr lang="fr-FR" sz="2400" dirty="0" smtClean="0"/>
          </a:p>
          <a:p>
            <a:pPr algn="just"/>
            <a:r>
              <a:rPr lang="fr-FR" sz="2400" dirty="0" smtClean="0"/>
              <a:t>En </a:t>
            </a:r>
            <a:r>
              <a:rPr lang="fr-FR" sz="2400" dirty="0"/>
              <a:t>général ils ont </a:t>
            </a:r>
            <a:r>
              <a:rPr lang="fr-FR" sz="2400" b="1" dirty="0">
                <a:solidFill>
                  <a:srgbClr val="C00000"/>
                </a:solidFill>
              </a:rPr>
              <a:t>un ou plusieurs centres d’intérêt très restreints </a:t>
            </a:r>
            <a:r>
              <a:rPr lang="fr-FR" sz="2400" dirty="0"/>
              <a:t>et ils peuvent </a:t>
            </a:r>
            <a:r>
              <a:rPr lang="fr-FR" sz="2400" b="1" dirty="0">
                <a:solidFill>
                  <a:srgbClr val="C00000"/>
                </a:solidFill>
              </a:rPr>
              <a:t>manifester un intérêt démesuré à un objet ou à une partie d’objet</a:t>
            </a:r>
            <a:r>
              <a:rPr lang="fr-FR" sz="2400" dirty="0"/>
              <a:t>. </a:t>
            </a:r>
            <a:endParaRPr lang="fr-FR" sz="2400" dirty="0" smtClean="0"/>
          </a:p>
          <a:p>
            <a:pPr algn="just"/>
            <a:r>
              <a:rPr lang="fr-FR" sz="2400" dirty="0" smtClean="0"/>
              <a:t>Ces </a:t>
            </a:r>
            <a:r>
              <a:rPr lang="fr-FR" sz="2400" dirty="0"/>
              <a:t>enfants </a:t>
            </a:r>
            <a:r>
              <a:rPr lang="fr-FR" sz="2400" b="1" dirty="0">
                <a:solidFill>
                  <a:srgbClr val="C00000"/>
                </a:solidFill>
              </a:rPr>
              <a:t>ne jouent pas avec les jouets de manière habituelle</a:t>
            </a:r>
            <a:r>
              <a:rPr lang="fr-FR" sz="2400" dirty="0"/>
              <a:t> (par ex: au lieu de faire rouler une voiture, l’enfant va faire rouler les roues à côté de son oreille). </a:t>
            </a:r>
            <a:endParaRPr lang="fr-FR" sz="2400" dirty="0" smtClean="0"/>
          </a:p>
          <a:p>
            <a:pPr algn="just"/>
            <a:r>
              <a:rPr lang="fr-FR" sz="2400" dirty="0" smtClean="0"/>
              <a:t>Ils </a:t>
            </a:r>
            <a:r>
              <a:rPr lang="fr-FR" sz="2400" b="1" dirty="0">
                <a:solidFill>
                  <a:srgbClr val="C00000"/>
                </a:solidFill>
              </a:rPr>
              <a:t>focalisent souvent leur attention sur les détails</a:t>
            </a:r>
            <a:r>
              <a:rPr lang="fr-FR" sz="2400" dirty="0"/>
              <a:t>, ils peinent à voir la chose dans sa globalité et à faire des liens.</a:t>
            </a:r>
          </a:p>
          <a:p>
            <a:pPr algn="just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36453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62545" y="498763"/>
            <a:ext cx="10233891" cy="6234545"/>
          </a:xfrm>
        </p:spPr>
        <p:txBody>
          <a:bodyPr/>
          <a:lstStyle/>
          <a:p>
            <a:pPr algn="just"/>
            <a:r>
              <a:rPr lang="fr-FR" sz="2400" dirty="0"/>
              <a:t>Ces enfants ont </a:t>
            </a:r>
            <a:r>
              <a:rPr lang="fr-FR" sz="2400" b="1" dirty="0">
                <a:solidFill>
                  <a:srgbClr val="C00000"/>
                </a:solidFill>
              </a:rPr>
              <a:t>d’importantes difficultés à comprendre le monde et les personnes qui les entourent</a:t>
            </a:r>
            <a:r>
              <a:rPr lang="fr-FR" sz="2400" dirty="0"/>
              <a:t>. </a:t>
            </a: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algn="just"/>
            <a:r>
              <a:rPr lang="fr-FR" sz="2400" dirty="0" smtClean="0"/>
              <a:t>Beaucoup </a:t>
            </a:r>
            <a:r>
              <a:rPr lang="fr-FR" sz="2400" dirty="0"/>
              <a:t>d’entre eux ont des </a:t>
            </a:r>
            <a:r>
              <a:rPr lang="fr-FR" sz="2400" b="1" dirty="0">
                <a:solidFill>
                  <a:srgbClr val="C00000"/>
                </a:solidFill>
              </a:rPr>
              <a:t>difficultés à comprendre la parole de l’autre et à s’exprimer par des mots</a:t>
            </a:r>
            <a:r>
              <a:rPr lang="fr-FR" sz="2400" dirty="0"/>
              <a:t>. </a:t>
            </a:r>
            <a:endParaRPr lang="fr-FR" sz="2400" dirty="0" smtClean="0"/>
          </a:p>
          <a:p>
            <a:pPr marL="0" indent="0" algn="just">
              <a:buNone/>
            </a:pPr>
            <a:endParaRPr lang="fr-FR" sz="2400" dirty="0" smtClean="0"/>
          </a:p>
          <a:p>
            <a:pPr algn="ctr"/>
            <a:r>
              <a:rPr lang="fr-FR" sz="2400" b="1" dirty="0" smtClean="0">
                <a:solidFill>
                  <a:srgbClr val="C00000"/>
                </a:solidFill>
              </a:rPr>
              <a:t>Toutes </a:t>
            </a:r>
            <a:r>
              <a:rPr lang="fr-FR" sz="2400" b="1" dirty="0">
                <a:solidFill>
                  <a:srgbClr val="C00000"/>
                </a:solidFill>
              </a:rPr>
              <a:t>ces incompréhensions et cette impossibilité de </a:t>
            </a:r>
            <a:r>
              <a:rPr lang="fr-FR" sz="2400" b="1" dirty="0" smtClean="0">
                <a:solidFill>
                  <a:srgbClr val="C00000"/>
                </a:solidFill>
              </a:rPr>
              <a:t>s’exprimer</a:t>
            </a:r>
            <a:r>
              <a:rPr lang="fr-FR" sz="2400" b="1" dirty="0">
                <a:solidFill>
                  <a:srgbClr val="C00000"/>
                </a:solidFill>
              </a:rPr>
              <a:t/>
            </a:r>
            <a:br>
              <a:rPr lang="fr-FR" sz="2400" b="1" dirty="0">
                <a:solidFill>
                  <a:srgbClr val="C00000"/>
                </a:solidFill>
              </a:rPr>
            </a:br>
            <a:r>
              <a:rPr lang="fr-FR" sz="2400" b="1" dirty="0">
                <a:solidFill>
                  <a:srgbClr val="C00000"/>
                </a:solidFill>
              </a:rPr>
              <a:t>facilement procurent beaucoup d’angoisse chez ces enfants.</a:t>
            </a:r>
            <a:r>
              <a:rPr lang="fr-FR" sz="2400" dirty="0"/>
              <a:t> </a:t>
            </a:r>
            <a:endParaRPr lang="fr-FR" sz="2400" dirty="0" smtClean="0"/>
          </a:p>
          <a:p>
            <a:pPr marL="0" indent="0" algn="ctr">
              <a:buNone/>
            </a:pPr>
            <a:endParaRPr lang="fr-FR" sz="2400" dirty="0" smtClean="0"/>
          </a:p>
          <a:p>
            <a:pPr algn="just"/>
            <a:r>
              <a:rPr lang="fr-FR" sz="2400" b="1" dirty="0" smtClean="0">
                <a:solidFill>
                  <a:srgbClr val="C00000"/>
                </a:solidFill>
              </a:rPr>
              <a:t>Il </a:t>
            </a:r>
            <a:r>
              <a:rPr lang="fr-FR" sz="2400" b="1" dirty="0">
                <a:solidFill>
                  <a:srgbClr val="C00000"/>
                </a:solidFill>
              </a:rPr>
              <a:t>est indispensable d’adapter leur environnement en le structurant pour leur permettre de nous comprendre et de limiter leur angoisse pour les aider à rentrer dans les apprentissages.</a:t>
            </a:r>
          </a:p>
          <a:p>
            <a:pPr algn="just"/>
            <a:endParaRPr lang="fr-FR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857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1019" y="129309"/>
            <a:ext cx="10381672" cy="729673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C00000"/>
                </a:solidFill>
              </a:rPr>
              <a:t>Les principales adaptations à apporter rapidement: </a:t>
            </a:r>
            <a:endParaRPr lang="fr-FR" sz="3200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38037" y="785091"/>
            <a:ext cx="9716654" cy="5948217"/>
          </a:xfrm>
        </p:spPr>
        <p:txBody>
          <a:bodyPr>
            <a:normAutofit/>
          </a:bodyPr>
          <a:lstStyle/>
          <a:p>
            <a:pPr lvl="0"/>
            <a:endParaRPr lang="fr-FR" b="1" dirty="0" smtClean="0"/>
          </a:p>
          <a:p>
            <a:pPr lvl="0"/>
            <a:r>
              <a:rPr lang="fr-FR" b="1" dirty="0" smtClean="0"/>
              <a:t>structurer </a:t>
            </a:r>
            <a:r>
              <a:rPr lang="fr-FR" b="1" dirty="0"/>
              <a:t>le temps, le lieu et les activités de l’enfant avec des photos, des images ou des mots écrits, utiliser un emploi du temps journalier (visuel) pour rendre prévisible la journée et limiter l’anxiété</a:t>
            </a:r>
          </a:p>
          <a:p>
            <a:pPr lvl="0"/>
            <a:r>
              <a:rPr lang="fr-FR" b="1" dirty="0"/>
              <a:t>prévenir l’enfant d’éventuels changements dans sa journée en utilisant des images</a:t>
            </a:r>
            <a:endParaRPr lang="fr-FR" dirty="0"/>
          </a:p>
          <a:p>
            <a:pPr lvl="0"/>
            <a:r>
              <a:rPr lang="fr-FR" b="1" dirty="0"/>
              <a:t>utiliser un langage simple et concret accompagné d’images ou de photos</a:t>
            </a:r>
            <a:endParaRPr lang="fr-FR" dirty="0"/>
          </a:p>
          <a:p>
            <a:pPr lvl="0"/>
            <a:r>
              <a:rPr lang="fr-FR" b="1" dirty="0"/>
              <a:t>décomposer les consignes, les simplifier et les imager</a:t>
            </a:r>
            <a:endParaRPr lang="fr-FR" dirty="0"/>
          </a:p>
          <a:p>
            <a:pPr lvl="0"/>
            <a:r>
              <a:rPr lang="fr-FR" b="1" dirty="0"/>
              <a:t>ne donner qu’une information à la fois</a:t>
            </a:r>
            <a:endParaRPr lang="fr-FR" dirty="0"/>
          </a:p>
          <a:p>
            <a:pPr lvl="0"/>
            <a:r>
              <a:rPr lang="fr-FR" b="1" dirty="0"/>
              <a:t>donner à l’enfant sans langage des images pour lui permettre d’exprimer des besoins importants ou ses états émotionnels</a:t>
            </a:r>
            <a:endParaRPr lang="fr-FR" dirty="0"/>
          </a:p>
          <a:p>
            <a:pPr lvl="0"/>
            <a:r>
              <a:rPr lang="fr-FR" b="1" dirty="0"/>
              <a:t>aider l’enfant à gérer son stress et son anxiété en lui donnant la possibilité de se mettre un peu à l’écart quand il ne va pas bien, d’inspirer et d’expirer en pensant à quelque chose qu’il apprécie</a:t>
            </a:r>
            <a:endParaRPr lang="fr-FR" dirty="0"/>
          </a:p>
          <a:p>
            <a:pPr lvl="0"/>
            <a:r>
              <a:rPr lang="fr-FR" b="1" dirty="0"/>
              <a:t>lui expliquer les aptitudes sociales et l’aider à interagir avec ses camarades</a:t>
            </a:r>
            <a:endParaRPr lang="fr-FR" dirty="0"/>
          </a:p>
          <a:p>
            <a:pPr lvl="0"/>
            <a:r>
              <a:rPr lang="fr-FR" b="1" dirty="0"/>
              <a:t>ne jamais agir brutalement, prévenir, expliquer, prévoir, parler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5850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35200" y="729673"/>
            <a:ext cx="9269412" cy="5181549"/>
          </a:xfrm>
        </p:spPr>
        <p:txBody>
          <a:bodyPr/>
          <a:lstStyle/>
          <a:p>
            <a:endParaRPr lang="fr-FR" dirty="0" smtClean="0"/>
          </a:p>
          <a:p>
            <a:pPr algn="just"/>
            <a:r>
              <a:rPr lang="fr-FR" sz="2400" b="1" dirty="0" smtClean="0">
                <a:solidFill>
                  <a:srgbClr val="C00000"/>
                </a:solidFill>
              </a:rPr>
              <a:t>Vous </a:t>
            </a:r>
            <a:r>
              <a:rPr lang="fr-FR" sz="2400" b="1" dirty="0">
                <a:solidFill>
                  <a:srgbClr val="C00000"/>
                </a:solidFill>
              </a:rPr>
              <a:t>trouverez dans la suite des pistes pour votre pratique mais le spectre des troubles autistiques étant très large toutes les pistes ne conviendront pas forcément à tous les enfants</a:t>
            </a:r>
            <a:r>
              <a:rPr lang="fr-FR" sz="2400" b="1" dirty="0" smtClean="0">
                <a:solidFill>
                  <a:srgbClr val="C00000"/>
                </a:solidFill>
              </a:rPr>
              <a:t>.</a:t>
            </a:r>
          </a:p>
          <a:p>
            <a:pPr marL="0" indent="0" algn="just">
              <a:buNone/>
            </a:pPr>
            <a:endParaRPr lang="fr-FR" sz="2400" dirty="0"/>
          </a:p>
          <a:p>
            <a:pPr algn="just"/>
            <a:r>
              <a:rPr lang="fr-FR" sz="2400" dirty="0"/>
              <a:t>Il est important de mettre en place celles qui lui seront bénéfiques en collaboration avec toute l'équipe, à commencer par l'enseignant.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8332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25600" y="138545"/>
            <a:ext cx="9879012" cy="6585528"/>
          </a:xfrm>
        </p:spPr>
        <p:txBody>
          <a:bodyPr>
            <a:normAutofit fontScale="92500" lnSpcReduction="10000"/>
          </a:bodyPr>
          <a:lstStyle/>
          <a:p>
            <a:endParaRPr lang="fr-FR" b="1" dirty="0" smtClean="0"/>
          </a:p>
          <a:p>
            <a:r>
              <a:rPr lang="fr-FR" b="1" dirty="0" smtClean="0">
                <a:solidFill>
                  <a:srgbClr val="C00000"/>
                </a:solidFill>
              </a:rPr>
              <a:t>UTILISER </a:t>
            </a:r>
            <a:r>
              <a:rPr lang="fr-FR" b="1" dirty="0">
                <a:solidFill>
                  <a:srgbClr val="C00000"/>
                </a:solidFill>
              </a:rPr>
              <a:t>DES SUPPORTS VISUELS	</a:t>
            </a:r>
          </a:p>
          <a:p>
            <a:r>
              <a:rPr lang="fr-FR" b="1" dirty="0">
                <a:solidFill>
                  <a:srgbClr val="C00000"/>
                </a:solidFill>
                <a:hlinkClick r:id="rId2" action="ppaction://hlinkfile"/>
              </a:rPr>
              <a:t>STRUCTURER LE TEMPS ET L'ESPACE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3" action="ppaction://hlinkfile"/>
              </a:rPr>
              <a:t>COMPRENDRE UN COMPORTEMENT POUR LE LIMITER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4" action="ppaction://hlinkfile"/>
              </a:rPr>
              <a:t>LIMITER LES STIMULATIONS SENSORIELLES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5" action="ppaction://hlinkfile"/>
              </a:rPr>
              <a:t>LIMITER L'ANGOISSE ET LES COMPORTEMENTS INADAPTES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6" action="ppaction://hlinkfile"/>
              </a:rPr>
              <a:t>INSTAURER DES PAUSES, DU CALME DANS LA JOURNEE DE L'ENFANT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6" action="ppaction://hlinkfile"/>
              </a:rPr>
              <a:t>MOTIVER L'ENFANT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</a:rPr>
              <a:t>EXPLIQUER LES APTITUDES SOCIALES	</a:t>
            </a:r>
          </a:p>
          <a:p>
            <a:r>
              <a:rPr lang="fr-FR" b="1" dirty="0">
                <a:solidFill>
                  <a:srgbClr val="C00000"/>
                </a:solidFill>
                <a:hlinkClick r:id="rId7" action="ppaction://hlinkfile"/>
              </a:rPr>
              <a:t>COMMUNICATION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8" action="ppaction://hlinkfile"/>
              </a:rPr>
              <a:t>ADAPTER LES CONSIGNES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</a:rPr>
              <a:t>ADAPTER LES EXERCICES	</a:t>
            </a:r>
          </a:p>
          <a:p>
            <a:r>
              <a:rPr lang="fr-FR" b="1" dirty="0">
                <a:solidFill>
                  <a:srgbClr val="C00000"/>
                </a:solidFill>
                <a:hlinkClick r:id="rId9" action="ppaction://hlinkfile"/>
              </a:rPr>
              <a:t>FRACTIONNER LES APPRENTISSAGES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10" action="ppaction://hlinkfile"/>
              </a:rPr>
              <a:t>LES APPRENTISSAGES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11" action="ppaction://hlinkfile"/>
              </a:rPr>
              <a:t>APPRENTISSAGE DE LA LECTURE ET DE L'ECRITURE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12" action="ppaction://hlinkfile"/>
              </a:rPr>
              <a:t>SOCIALISATION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13" action="ppaction://hlinkfile"/>
              </a:rPr>
              <a:t>AIDER L'ENFANT A BIEN SE POSITIONNER ET A ETRE ATTENTIF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  <a:p>
            <a:r>
              <a:rPr lang="fr-FR" b="1" dirty="0">
                <a:solidFill>
                  <a:srgbClr val="C00000"/>
                </a:solidFill>
                <a:hlinkClick r:id="rId14" action="ppaction://hlinkfile"/>
              </a:rPr>
              <a:t>AUTONOMIE</a:t>
            </a:r>
            <a:r>
              <a:rPr lang="fr-FR" b="1" dirty="0">
                <a:solidFill>
                  <a:srgbClr val="C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1298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74983" y="300837"/>
            <a:ext cx="9762836" cy="1280890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Différencier un enfant autiste Asperger d’un enfant HP</a:t>
            </a:r>
            <a:endParaRPr lang="fr-FR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964979"/>
              </p:ext>
            </p:extLst>
          </p:nvPr>
        </p:nvGraphicFramePr>
        <p:xfrm>
          <a:off x="1874982" y="1921163"/>
          <a:ext cx="9605818" cy="3629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909">
                  <a:extLst>
                    <a:ext uri="{9D8B030D-6E8A-4147-A177-3AD203B41FA5}">
                      <a16:colId xmlns:a16="http://schemas.microsoft.com/office/drawing/2014/main" val="3252108260"/>
                    </a:ext>
                  </a:extLst>
                </a:gridCol>
                <a:gridCol w="4802909">
                  <a:extLst>
                    <a:ext uri="{9D8B030D-6E8A-4147-A177-3AD203B41FA5}">
                      <a16:colId xmlns:a16="http://schemas.microsoft.com/office/drawing/2014/main" val="4238965105"/>
                    </a:ext>
                  </a:extLst>
                </a:gridCol>
              </a:tblGrid>
              <a:tr h="12099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Asperger</a:t>
                      </a:r>
                      <a:r>
                        <a:rPr lang="fr-FR" sz="2800" baseline="0" dirty="0" smtClean="0"/>
                        <a:t> 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HP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770319"/>
                  </a:ext>
                </a:extLst>
              </a:tr>
              <a:tr h="1209964">
                <a:tc>
                  <a:txBody>
                    <a:bodyPr/>
                    <a:lstStyle/>
                    <a:p>
                      <a:r>
                        <a:rPr lang="fr-FR" sz="2800" b="1" dirty="0" smtClean="0"/>
                        <a:t>1 point d’intérêt</a:t>
                      </a:r>
                      <a:r>
                        <a:rPr lang="fr-FR" sz="2800" b="1" baseline="0" dirty="0" smtClean="0"/>
                        <a:t> très spécifique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b="1" dirty="0" smtClean="0"/>
                        <a:t>Tout les intéresse</a:t>
                      </a:r>
                      <a:endParaRPr lang="fr-FR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727422"/>
                  </a:ext>
                </a:extLst>
              </a:tr>
              <a:tr h="1209964">
                <a:tc>
                  <a:txBody>
                    <a:bodyPr/>
                    <a:lstStyle/>
                    <a:p>
                      <a:r>
                        <a:rPr lang="fr-FR" sz="2800" b="1" dirty="0" smtClean="0"/>
                        <a:t>Pas d’émotions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b="1" dirty="0" smtClean="0"/>
                        <a:t>Hypersensibilité</a:t>
                      </a:r>
                      <a:endParaRPr lang="fr-FR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38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58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Accueillir un enfant autiste – Une Souris Vert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855" y="1053239"/>
            <a:ext cx="5669275" cy="257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Les troubles envahissants du développement | Dictionnaire Visu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103" y="4059310"/>
            <a:ext cx="9368065" cy="2396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76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'est quoi l'autisme  - 1 jour, 1 question 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09898" y="561703"/>
            <a:ext cx="10502536" cy="583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03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199" y="208105"/>
            <a:ext cx="11030527" cy="937203"/>
          </a:xfrm>
        </p:spPr>
        <p:txBody>
          <a:bodyPr>
            <a:no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LES TROUBLES ENVAHISSANTS DU DEVELOPPEMENT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73" y="1463040"/>
            <a:ext cx="11437653" cy="5172891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</a:t>
            </a:r>
            <a:r>
              <a:rPr lang="fr-FR" sz="2400" b="1" dirty="0" smtClean="0">
                <a:solidFill>
                  <a:srgbClr val="FFC000"/>
                </a:solidFill>
              </a:rPr>
              <a:t>TED</a:t>
            </a:r>
            <a:r>
              <a:rPr lang="fr-FR" sz="2400" dirty="0" smtClean="0"/>
              <a:t> désignent des </a:t>
            </a:r>
            <a:r>
              <a:rPr lang="fr-FR" sz="2400" b="1" dirty="0" smtClean="0">
                <a:solidFill>
                  <a:srgbClr val="FFC000"/>
                </a:solidFill>
              </a:rPr>
              <a:t>anomalies persistantes </a:t>
            </a:r>
            <a:r>
              <a:rPr lang="fr-FR" sz="2400" dirty="0" smtClean="0"/>
              <a:t>(qui ne disparaîtront pas) qui </a:t>
            </a:r>
            <a:r>
              <a:rPr lang="fr-FR" sz="2400" b="1" dirty="0" smtClean="0">
                <a:solidFill>
                  <a:srgbClr val="FFC000"/>
                </a:solidFill>
              </a:rPr>
              <a:t>envahissent le fonctionnement de l’enfant et altèrent son développement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b="1" u="sng" dirty="0" smtClean="0">
                <a:solidFill>
                  <a:srgbClr val="C00000"/>
                </a:solidFill>
              </a:rPr>
              <a:t>Les signes du TED:</a:t>
            </a:r>
          </a:p>
          <a:p>
            <a:pPr>
              <a:buFontTx/>
              <a:buChar char="-"/>
            </a:pPr>
            <a:r>
              <a:rPr lang="fr-FR" sz="2400" dirty="0" smtClean="0"/>
              <a:t>Une diminution des capacités de communication verbale ou non verbale</a:t>
            </a:r>
          </a:p>
          <a:p>
            <a:pPr>
              <a:buFontTx/>
              <a:buChar char="-"/>
            </a:pPr>
            <a:r>
              <a:rPr lang="fr-FR" sz="2400" dirty="0" smtClean="0"/>
              <a:t>Des difficultés dans les interactions sociales</a:t>
            </a:r>
          </a:p>
          <a:p>
            <a:pPr>
              <a:buFontTx/>
              <a:buChar char="-"/>
            </a:pPr>
            <a:r>
              <a:rPr lang="fr-FR" sz="2400" dirty="0" smtClean="0"/>
              <a:t>Une restriction des centres d’intérêts, avec des activités stéréotypées, répétitives</a:t>
            </a:r>
          </a:p>
          <a:p>
            <a:pPr>
              <a:buFontTx/>
              <a:buChar char="-"/>
            </a:pPr>
            <a:r>
              <a:rPr lang="fr-FR" sz="2400" dirty="0" smtClean="0"/>
              <a:t>Souvent une utilisation inhabituelle des objets.</a:t>
            </a:r>
          </a:p>
        </p:txBody>
      </p:sp>
    </p:spTree>
    <p:extLst>
      <p:ext uri="{BB962C8B-B14F-4D97-AF65-F5344CB8AC3E}">
        <p14:creationId xmlns:p14="http://schemas.microsoft.com/office/powerpoint/2010/main" val="4105989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7818" y="415637"/>
            <a:ext cx="9984510" cy="6142182"/>
          </a:xfrm>
        </p:spPr>
        <p:txBody>
          <a:bodyPr>
            <a:normAutofit/>
          </a:bodyPr>
          <a:lstStyle/>
          <a:p>
            <a:r>
              <a:rPr lang="fr-FR" dirty="0"/>
              <a:t>Selon la CIM 10 et le DSM IV (La Classification Internationale des Maladies et Le Manuel Diagnostique et Statistique des Désordres Mentaux), les troubles envahissants du développement (TED) comprennent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/>
          </a:p>
          <a:p>
            <a:pPr lvl="0" algn="just"/>
            <a:r>
              <a:rPr lang="fr-FR" sz="2000" b="1" u="sng" dirty="0">
                <a:solidFill>
                  <a:srgbClr val="C00000"/>
                </a:solidFill>
              </a:rPr>
              <a:t>Le trouble autistique: </a:t>
            </a:r>
            <a:r>
              <a:rPr lang="fr-FR" sz="2000" dirty="0"/>
              <a:t>l’autisme est la forme de TED la plus </a:t>
            </a:r>
            <a:r>
              <a:rPr lang="fr-FR" sz="2000" dirty="0" smtClean="0"/>
              <a:t>connue</a:t>
            </a:r>
            <a:endParaRPr lang="fr-FR" sz="2000" dirty="0"/>
          </a:p>
          <a:p>
            <a:pPr lvl="0" algn="just"/>
            <a:r>
              <a:rPr lang="fr-FR" sz="2000" b="1" u="sng" dirty="0">
                <a:solidFill>
                  <a:srgbClr val="C00000"/>
                </a:solidFill>
              </a:rPr>
              <a:t>Le syndrome de </a:t>
            </a:r>
            <a:r>
              <a:rPr lang="fr-FR" sz="2000" b="1" u="sng" dirty="0" err="1">
                <a:solidFill>
                  <a:srgbClr val="C00000"/>
                </a:solidFill>
              </a:rPr>
              <a:t>Rett</a:t>
            </a:r>
            <a:r>
              <a:rPr lang="fr-FR" sz="2000" dirty="0"/>
              <a:t>: ces enfants se développent normalement jusqu’à l’âge de 6-18 mois puis leur développement stagne voire régresse et des symptômes autistiques apparaissent</a:t>
            </a:r>
          </a:p>
          <a:p>
            <a:pPr lvl="0" algn="just"/>
            <a:r>
              <a:rPr lang="fr-FR" sz="2000" b="1" u="sng" dirty="0">
                <a:solidFill>
                  <a:srgbClr val="C00000"/>
                </a:solidFill>
              </a:rPr>
              <a:t>Le trouble </a:t>
            </a:r>
            <a:r>
              <a:rPr lang="fr-FR" sz="2000" b="1" u="sng" dirty="0" err="1">
                <a:solidFill>
                  <a:srgbClr val="C00000"/>
                </a:solidFill>
              </a:rPr>
              <a:t>désintégratif</a:t>
            </a:r>
            <a:r>
              <a:rPr lang="fr-FR" sz="2000" b="1" u="sng" dirty="0">
                <a:solidFill>
                  <a:srgbClr val="C00000"/>
                </a:solidFill>
              </a:rPr>
              <a:t> de l’enfance</a:t>
            </a:r>
            <a:r>
              <a:rPr lang="fr-FR" sz="2000" dirty="0"/>
              <a:t>: ces enfants se développent normalement jusqu’à 2 ou 4 ans avant de manifester des symptômes autistiques</a:t>
            </a:r>
          </a:p>
          <a:p>
            <a:pPr lvl="0" algn="just"/>
            <a:r>
              <a:rPr lang="fr-FR" sz="2000" b="1" u="sng" dirty="0">
                <a:solidFill>
                  <a:srgbClr val="C00000"/>
                </a:solidFill>
              </a:rPr>
              <a:t>Le syndrome d’Asperger</a:t>
            </a:r>
            <a:r>
              <a:rPr lang="fr-FR" sz="2000" dirty="0"/>
              <a:t>: ces enfants n’ont pas de retard dans le développement du langage mais ont des difficultés à l’utiliser de manière adéquate</a:t>
            </a:r>
          </a:p>
          <a:p>
            <a:pPr lvl="0" algn="just"/>
            <a:r>
              <a:rPr lang="fr-FR" sz="2000" b="1" u="sng" dirty="0">
                <a:solidFill>
                  <a:srgbClr val="C00000"/>
                </a:solidFill>
              </a:rPr>
              <a:t>Les troubles envahissants du développement non spécifiés</a:t>
            </a:r>
            <a:r>
              <a:rPr lang="fr-FR" sz="2000" dirty="0"/>
              <a:t>: sont regroupés dans cette catégorie les troubles qui n’ont pas toutes les caractéristiques pour appartenir à un des 4 groupes précédents.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066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17964" y="258618"/>
            <a:ext cx="9993745" cy="624378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algn="just"/>
            <a:r>
              <a:rPr lang="fr-FR" sz="2400" dirty="0" smtClean="0"/>
              <a:t>Ces </a:t>
            </a:r>
            <a:r>
              <a:rPr lang="fr-FR" sz="2400" dirty="0"/>
              <a:t>troubles du développement </a:t>
            </a:r>
            <a:r>
              <a:rPr lang="fr-FR" sz="2400" b="1" dirty="0">
                <a:solidFill>
                  <a:srgbClr val="C00000"/>
                </a:solidFill>
              </a:rPr>
              <a:t>apparaissent à l’enfance </a:t>
            </a:r>
            <a:r>
              <a:rPr lang="fr-FR" sz="2400" dirty="0"/>
              <a:t>et se manifestent par d’importantes difficultés au niveau </a:t>
            </a:r>
            <a:r>
              <a:rPr lang="fr-FR" sz="2400" dirty="0" smtClean="0"/>
              <a:t>:</a:t>
            </a:r>
          </a:p>
          <a:p>
            <a:pPr marL="0" indent="0" algn="just">
              <a:buNone/>
            </a:pPr>
            <a:endParaRPr lang="fr-FR" sz="2400" dirty="0"/>
          </a:p>
          <a:p>
            <a:pPr lvl="0" algn="ctr"/>
            <a:r>
              <a:rPr lang="fr-FR" sz="2400" b="1" dirty="0">
                <a:solidFill>
                  <a:srgbClr val="C00000"/>
                </a:solidFill>
              </a:rPr>
              <a:t>des échanges avec les </a:t>
            </a:r>
            <a:r>
              <a:rPr lang="fr-FR" sz="2400" b="1" dirty="0" smtClean="0">
                <a:solidFill>
                  <a:srgbClr val="C00000"/>
                </a:solidFill>
              </a:rPr>
              <a:t>autres</a:t>
            </a:r>
            <a:endParaRPr lang="fr-FR" sz="2400" b="1" dirty="0">
              <a:solidFill>
                <a:srgbClr val="C00000"/>
              </a:solidFill>
            </a:endParaRPr>
          </a:p>
          <a:p>
            <a:pPr lvl="0" algn="ctr"/>
            <a:r>
              <a:rPr lang="fr-FR" sz="2400" b="1" dirty="0">
                <a:solidFill>
                  <a:srgbClr val="C00000"/>
                </a:solidFill>
              </a:rPr>
              <a:t>de la </a:t>
            </a:r>
            <a:r>
              <a:rPr lang="fr-FR" sz="2400" b="1" dirty="0" smtClean="0">
                <a:solidFill>
                  <a:srgbClr val="C00000"/>
                </a:solidFill>
              </a:rPr>
              <a:t>communication</a:t>
            </a:r>
            <a:r>
              <a:rPr lang="fr-FR" sz="2400" b="1" dirty="0">
                <a:solidFill>
                  <a:srgbClr val="C00000"/>
                </a:solidFill>
              </a:rPr>
              <a:t> </a:t>
            </a:r>
          </a:p>
          <a:p>
            <a:pPr lvl="0" algn="ctr"/>
            <a:r>
              <a:rPr lang="fr-FR" sz="2400" b="1" dirty="0">
                <a:solidFill>
                  <a:srgbClr val="C00000"/>
                </a:solidFill>
              </a:rPr>
              <a:t>du comportement et des intérêts.</a:t>
            </a:r>
          </a:p>
          <a:p>
            <a:pPr marL="0" indent="0" algn="just">
              <a:buNone/>
            </a:pPr>
            <a:endParaRPr lang="fr-FR" sz="2400" dirty="0"/>
          </a:p>
          <a:p>
            <a:pPr algn="just"/>
            <a:r>
              <a:rPr lang="fr-FR" sz="2400" dirty="0"/>
              <a:t>La sévérité des symptômes est variable au cours de la vie et d'une personne à l'autre. Il existe une grande variété de formes: présence ou non d’une déficience intellectuelle, de troubles du sommeil, de l’alimentation, de troubles psychomoteurs, de la perception sensorielle (grande sensibilité aux bruits, lumières ou contacts physiques), etc…</a:t>
            </a:r>
          </a:p>
          <a:p>
            <a:pPr algn="just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00151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Troubles envahissants du développement - Savoir.f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053" y="480291"/>
            <a:ext cx="9690530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480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1855" y="424873"/>
            <a:ext cx="9712758" cy="6169891"/>
          </a:xfrm>
        </p:spPr>
        <p:txBody>
          <a:bodyPr/>
          <a:lstStyle/>
          <a:p>
            <a:pPr algn="ctr"/>
            <a:r>
              <a:rPr lang="fr-FR" sz="3200" b="1" u="sng" dirty="0">
                <a:solidFill>
                  <a:srgbClr val="C00000"/>
                </a:solidFill>
              </a:rPr>
              <a:t>Troubles des échanges avec les autres:</a:t>
            </a:r>
            <a:endParaRPr lang="fr-FR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fr-FR" sz="2400" dirty="0"/>
              <a:t>Ces enfants ont des difficultés </a:t>
            </a:r>
            <a:r>
              <a:rPr lang="fr-FR" sz="2400" b="1" dirty="0">
                <a:solidFill>
                  <a:srgbClr val="C00000"/>
                </a:solidFill>
              </a:rPr>
              <a:t>à regarder les autres personnes dans les yeux, à percevoir et comprendre les mimiques, les gestes et les émotions</a:t>
            </a:r>
            <a:r>
              <a:rPr lang="fr-FR" sz="2400" dirty="0"/>
              <a:t>. </a:t>
            </a:r>
            <a:endParaRPr lang="fr-FR" sz="2400" dirty="0" smtClean="0"/>
          </a:p>
          <a:p>
            <a:pPr algn="just"/>
            <a:r>
              <a:rPr lang="fr-FR" sz="2400" dirty="0" smtClean="0"/>
              <a:t>Ils </a:t>
            </a:r>
            <a:r>
              <a:rPr lang="fr-FR" sz="2400" dirty="0"/>
              <a:t>ne peuvent </a:t>
            </a:r>
            <a:r>
              <a:rPr lang="fr-FR" sz="2400" b="1" dirty="0">
                <a:solidFill>
                  <a:srgbClr val="C00000"/>
                </a:solidFill>
              </a:rPr>
              <a:t>pas imaginer ce que les autres pensent ou ressentent</a:t>
            </a:r>
            <a:r>
              <a:rPr lang="fr-FR" sz="2400" dirty="0"/>
              <a:t>. </a:t>
            </a:r>
            <a:endParaRPr lang="fr-FR" sz="2400" dirty="0" smtClean="0"/>
          </a:p>
          <a:p>
            <a:pPr algn="just"/>
            <a:r>
              <a:rPr lang="fr-FR" sz="2400" dirty="0" smtClean="0"/>
              <a:t>Ils </a:t>
            </a:r>
            <a:r>
              <a:rPr lang="fr-FR" sz="2400" b="1" dirty="0">
                <a:solidFill>
                  <a:srgbClr val="C00000"/>
                </a:solidFill>
              </a:rPr>
              <a:t>n’adoptent pas spontanément une distance physique adaptée et ont des grosses difficultés à entrer en relation avec les autres</a:t>
            </a:r>
            <a:r>
              <a:rPr lang="fr-FR" sz="2400" dirty="0"/>
              <a:t>. </a:t>
            </a:r>
            <a:endParaRPr lang="fr-FR" sz="2400" dirty="0" smtClean="0"/>
          </a:p>
          <a:p>
            <a:pPr algn="just"/>
            <a:r>
              <a:rPr lang="fr-FR" sz="2400" dirty="0" smtClean="0"/>
              <a:t>Ils </a:t>
            </a:r>
            <a:r>
              <a:rPr lang="fr-FR" sz="2400" dirty="0"/>
              <a:t>ne </a:t>
            </a:r>
            <a:r>
              <a:rPr lang="fr-FR" sz="2400" b="1" dirty="0">
                <a:solidFill>
                  <a:srgbClr val="C00000"/>
                </a:solidFill>
              </a:rPr>
              <a:t>cherchent pas à partager leurs plaisirs ou leurs intérêts</a:t>
            </a:r>
            <a:r>
              <a:rPr lang="fr-FR" sz="2400" dirty="0" smtClean="0"/>
              <a:t>.</a:t>
            </a:r>
          </a:p>
          <a:p>
            <a:pPr algn="just"/>
            <a:r>
              <a:rPr lang="fr-FR" sz="2400" dirty="0" smtClean="0"/>
              <a:t> </a:t>
            </a:r>
            <a:r>
              <a:rPr lang="fr-FR" sz="2400" dirty="0"/>
              <a:t>Ces enfants </a:t>
            </a:r>
            <a:r>
              <a:rPr lang="fr-FR" sz="2400" b="1" dirty="0">
                <a:solidFill>
                  <a:srgbClr val="C00000"/>
                </a:solidFill>
              </a:rPr>
              <a:t>semblent être indifférents aux autres, ils ne s’intègrent souvent pas dans les groupes.</a:t>
            </a:r>
          </a:p>
          <a:p>
            <a:pPr algn="just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83479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28799" y="341744"/>
            <a:ext cx="9873673" cy="6262255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3200" b="1" u="sng" dirty="0">
                <a:solidFill>
                  <a:srgbClr val="C00000"/>
                </a:solidFill>
              </a:rPr>
              <a:t>Troubles de la communication:</a:t>
            </a:r>
            <a:endParaRPr lang="fr-FR" sz="32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FR" b="1" dirty="0"/>
              <a:t> </a:t>
            </a:r>
            <a:endParaRPr lang="fr-FR" dirty="0"/>
          </a:p>
          <a:p>
            <a:pPr algn="just"/>
            <a:r>
              <a:rPr lang="fr-FR" sz="2800" dirty="0"/>
              <a:t>Ces enfants ont très souvent </a:t>
            </a:r>
            <a:r>
              <a:rPr lang="fr-FR" sz="2800" b="1" dirty="0">
                <a:solidFill>
                  <a:srgbClr val="C00000"/>
                </a:solidFill>
              </a:rPr>
              <a:t>un retard ou une absence totale de langage parlé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/>
            <a:r>
              <a:rPr lang="fr-FR" sz="2800" dirty="0" smtClean="0"/>
              <a:t>Ils </a:t>
            </a:r>
            <a:r>
              <a:rPr lang="fr-FR" sz="2800" dirty="0"/>
              <a:t>ne cherchent </a:t>
            </a:r>
            <a:r>
              <a:rPr lang="fr-FR" sz="2800" b="1" dirty="0">
                <a:solidFill>
                  <a:srgbClr val="C00000"/>
                </a:solidFill>
              </a:rPr>
              <a:t>pas à compenser par les gestes ou les mimiques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/>
            <a:r>
              <a:rPr lang="fr-FR" sz="2800" dirty="0" smtClean="0"/>
              <a:t>Pour </a:t>
            </a:r>
            <a:r>
              <a:rPr lang="fr-FR" sz="2800" dirty="0"/>
              <a:t>ceux qui ont l’usage de la parole, ils sont </a:t>
            </a:r>
            <a:r>
              <a:rPr lang="fr-FR" sz="2800" b="1" dirty="0">
                <a:solidFill>
                  <a:srgbClr val="C00000"/>
                </a:solidFill>
              </a:rPr>
              <a:t>dans l’incapacité d’engager ou de soutenir une conversation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/>
            <a:r>
              <a:rPr lang="fr-FR" sz="2800" dirty="0" smtClean="0"/>
              <a:t>Parfois </a:t>
            </a:r>
            <a:r>
              <a:rPr lang="fr-FR" sz="2800" b="1" dirty="0">
                <a:solidFill>
                  <a:srgbClr val="C00000"/>
                </a:solidFill>
              </a:rPr>
              <a:t>le langage est répétitif ou plaqué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/>
            <a:r>
              <a:rPr lang="fr-FR" sz="2800" dirty="0" smtClean="0"/>
              <a:t>Ces </a:t>
            </a:r>
            <a:r>
              <a:rPr lang="fr-FR" sz="2800" dirty="0"/>
              <a:t>enfants </a:t>
            </a:r>
            <a:r>
              <a:rPr lang="fr-FR" sz="2800" b="1" dirty="0">
                <a:solidFill>
                  <a:srgbClr val="C00000"/>
                </a:solidFill>
              </a:rPr>
              <a:t>ne savent pas jouer aux jeux de « faire semblant » </a:t>
            </a:r>
            <a:r>
              <a:rPr lang="fr-FR" sz="2800" dirty="0"/>
              <a:t>( jouer à la poupée, à la dînette) et sont </a:t>
            </a:r>
            <a:r>
              <a:rPr lang="fr-FR" sz="2800" b="1" dirty="0">
                <a:solidFill>
                  <a:srgbClr val="C00000"/>
                </a:solidFill>
              </a:rPr>
              <a:t>dans l’incapacité d’imiter</a:t>
            </a:r>
            <a:r>
              <a:rPr lang="fr-FR" sz="2800" dirty="0"/>
              <a:t>.</a:t>
            </a:r>
          </a:p>
          <a:p>
            <a:pPr marL="0" indent="0" algn="just">
              <a:buNone/>
            </a:pP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981757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</TotalTime>
  <Words>1057</Words>
  <Application>Microsoft Office PowerPoint</Application>
  <PresentationFormat>Grand écran</PresentationFormat>
  <Paragraphs>92</Paragraphs>
  <Slides>16</Slides>
  <Notes>0</Notes>
  <HiddenSlides>0</HiddenSlides>
  <MMClips>1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Brin</vt:lpstr>
      <vt:lpstr>MODULE 2  Accompagner les élèves avec trouble du spectre autistique  à l’école.  </vt:lpstr>
      <vt:lpstr>Présentation PowerPoint</vt:lpstr>
      <vt:lpstr>Présentation PowerPoint</vt:lpstr>
      <vt:lpstr>LES TROUBLES ENVAHISSANTS DU DEVELOPPEMENT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principales adaptations à apporter rapidement: </vt:lpstr>
      <vt:lpstr>Présentation PowerPoint</vt:lpstr>
      <vt:lpstr>Présentation PowerPoint</vt:lpstr>
      <vt:lpstr>Différencier un enfant autiste Asperger d’un enfant HP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  Accompagner les élèves avec trouble du spectre autistique  à l’école. </dc:title>
  <dc:creator>Isabelle ANDRIEUX</dc:creator>
  <cp:lastModifiedBy>Isabelle ANDRIEUX</cp:lastModifiedBy>
  <cp:revision>10</cp:revision>
  <dcterms:created xsi:type="dcterms:W3CDTF">2020-10-12T14:01:04Z</dcterms:created>
  <dcterms:modified xsi:type="dcterms:W3CDTF">2020-10-20T11:13:06Z</dcterms:modified>
</cp:coreProperties>
</file>