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3" r:id="rId8"/>
    <p:sldId id="26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0" r:id="rId30"/>
    <p:sldId id="284" r:id="rId31"/>
    <p:sldId id="285" r:id="rId32"/>
    <p:sldId id="286" r:id="rId33"/>
    <p:sldId id="287" r:id="rId34"/>
    <p:sldId id="288"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24"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fr&#233;d&#233;ric\Downloads\C'est%20quoi%20la%20dyslexie%20%20-%201%20jour,%201%20question%20(1).mp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fr&#233;d&#233;ric\Downloads\Qu'est-ce%20que%20la%20dysgraphie%20.mp4"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fr&#233;d&#233;ric\Downloads\videoplayback%20(4).mp4"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fr&#233;d&#233;ric\Downloads\Les%20diff&#233;rents%20types%20de%20TDA%20%20TDAH.mp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fr&#233;d&#233;ric\Downloads\Comment%20renforcer%20l'attention%20des%20&#233;l&#232;ves%20.mp4"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36436" y="1256145"/>
            <a:ext cx="9809018" cy="4008582"/>
          </a:xfrm>
        </p:spPr>
        <p:txBody>
          <a:bodyPr>
            <a:normAutofit fontScale="90000"/>
          </a:bodyPr>
          <a:lstStyle/>
          <a:p>
            <a:pPr algn="ctr"/>
            <a:r>
              <a:rPr lang="fr-FR" b="1" dirty="0" smtClean="0">
                <a:solidFill>
                  <a:srgbClr val="C00000"/>
                </a:solidFill>
              </a:rPr>
              <a:t>MODULE 1 </a:t>
            </a:r>
            <a:br>
              <a:rPr lang="fr-FR" b="1" dirty="0" smtClean="0">
                <a:solidFill>
                  <a:srgbClr val="C00000"/>
                </a:solidFill>
              </a:rPr>
            </a:br>
            <a:r>
              <a:rPr lang="fr-FR" b="1" dirty="0" smtClean="0">
                <a:solidFill>
                  <a:srgbClr val="C00000"/>
                </a:solidFill>
              </a:rPr>
              <a:t/>
            </a:r>
            <a:br>
              <a:rPr lang="fr-FR" b="1" dirty="0" smtClean="0">
                <a:solidFill>
                  <a:srgbClr val="C00000"/>
                </a:solidFill>
              </a:rPr>
            </a:br>
            <a:r>
              <a:rPr lang="fr-FR" b="1" dirty="0" smtClean="0">
                <a:solidFill>
                  <a:srgbClr val="C00000"/>
                </a:solidFill>
              </a:rPr>
              <a:t>Les troubles des apprentissages</a:t>
            </a:r>
            <a:br>
              <a:rPr lang="fr-FR" b="1" dirty="0" smtClean="0">
                <a:solidFill>
                  <a:srgbClr val="C00000"/>
                </a:solidFill>
              </a:rPr>
            </a:br>
            <a:r>
              <a:rPr lang="fr-FR" b="1" dirty="0" smtClean="0">
                <a:solidFill>
                  <a:srgbClr val="C00000"/>
                </a:solidFill>
              </a:rPr>
              <a:t> </a:t>
            </a:r>
            <a:endParaRPr lang="fr-FR" b="1" dirty="0">
              <a:solidFill>
                <a:srgbClr val="C00000"/>
              </a:solidFill>
            </a:endParaRPr>
          </a:p>
        </p:txBody>
      </p:sp>
    </p:spTree>
    <p:extLst>
      <p:ext uri="{BB962C8B-B14F-4D97-AF65-F5344CB8AC3E}">
        <p14:creationId xmlns:p14="http://schemas.microsoft.com/office/powerpoint/2010/main" val="2045884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194" y="464024"/>
            <a:ext cx="11573302" cy="6182436"/>
          </a:xfrm>
        </p:spPr>
        <p:txBody>
          <a:bodyPr>
            <a:normAutofit/>
          </a:bodyPr>
          <a:lstStyle/>
          <a:p>
            <a:pPr marL="0" indent="0">
              <a:buNone/>
            </a:pPr>
            <a:endParaRPr lang="fr-FR" altLang="fr-FR" dirty="0" smtClean="0">
              <a:solidFill>
                <a:srgbClr val="000000"/>
              </a:solidFill>
              <a:latin typeface="Arial" panose="020B0604020202020204" pitchFamily="34" charset="0"/>
              <a:cs typeface="Arial" panose="020B0604020202020204" pitchFamily="34" charset="0"/>
            </a:endParaRPr>
          </a:p>
          <a:p>
            <a:pPr marL="0" indent="0">
              <a:buNone/>
            </a:pPr>
            <a:endParaRPr lang="fr-FR" altLang="fr-FR" dirty="0">
              <a:solidFill>
                <a:srgbClr val="000000"/>
              </a:solidFill>
              <a:latin typeface="Arial" panose="020B0604020202020204" pitchFamily="34" charset="0"/>
              <a:cs typeface="Arial" panose="020B0604020202020204" pitchFamily="34" charset="0"/>
            </a:endParaRPr>
          </a:p>
          <a:p>
            <a:pPr marL="0" indent="0" algn="ctr">
              <a:buNone/>
            </a:pPr>
            <a:endParaRPr lang="fr-FR" altLang="fr-FR" sz="3600" dirty="0" smtClean="0">
              <a:solidFill>
                <a:srgbClr val="000000"/>
              </a:solidFill>
              <a:latin typeface="Arial" panose="020B0604020202020204" pitchFamily="34" charset="0"/>
              <a:cs typeface="Arial" panose="020B0604020202020204" pitchFamily="34" charset="0"/>
            </a:endParaRPr>
          </a:p>
          <a:p>
            <a:pPr marL="0" indent="0" algn="ctr">
              <a:buNone/>
            </a:pPr>
            <a:r>
              <a:rPr lang="fr-FR" altLang="fr-FR" sz="3600" dirty="0" smtClean="0">
                <a:solidFill>
                  <a:srgbClr val="000000"/>
                </a:solidFill>
                <a:latin typeface="Arial" panose="020B0604020202020204" pitchFamily="34" charset="0"/>
                <a:cs typeface="Arial" panose="020B0604020202020204" pitchFamily="34" charset="0"/>
              </a:rPr>
              <a:t>Il </a:t>
            </a:r>
            <a:r>
              <a:rPr lang="fr-FR" altLang="fr-FR" sz="3600" dirty="0">
                <a:solidFill>
                  <a:srgbClr val="000000"/>
                </a:solidFill>
                <a:latin typeface="Arial" panose="020B0604020202020204" pitchFamily="34" charset="0"/>
                <a:cs typeface="Arial" panose="020B0604020202020204" pitchFamily="34" charset="0"/>
              </a:rPr>
              <a:t>s´agit de difficultés d´apprentissage liées à </a:t>
            </a:r>
            <a:r>
              <a:rPr lang="fr-FR" altLang="fr-FR" sz="3600" b="1" u="sng" dirty="0">
                <a:solidFill>
                  <a:srgbClr val="CC00FF"/>
                </a:solidFill>
                <a:latin typeface="Arial" panose="020B0604020202020204" pitchFamily="34" charset="0"/>
                <a:cs typeface="Arial" panose="020B0604020202020204" pitchFamily="34" charset="0"/>
              </a:rPr>
              <a:t>l’altération</a:t>
            </a:r>
            <a:r>
              <a:rPr lang="fr-FR" altLang="fr-FR" sz="3600" dirty="0">
                <a:solidFill>
                  <a:srgbClr val="000000"/>
                </a:solidFill>
                <a:latin typeface="Arial" panose="020B0604020202020204" pitchFamily="34" charset="0"/>
                <a:cs typeface="Arial" panose="020B0604020202020204" pitchFamily="34" charset="0"/>
              </a:rPr>
              <a:t> spécifique </a:t>
            </a:r>
            <a:r>
              <a:rPr lang="fr-FR" altLang="fr-FR" sz="3600" b="1" u="sng" dirty="0">
                <a:solidFill>
                  <a:srgbClr val="CC00FF"/>
                </a:solidFill>
                <a:latin typeface="Arial" panose="020B0604020202020204" pitchFamily="34" charset="0"/>
                <a:cs typeface="Arial" panose="020B0604020202020204" pitchFamily="34" charset="0"/>
              </a:rPr>
              <a:t>d´une fonction cognitive</a:t>
            </a:r>
            <a:r>
              <a:rPr lang="fr-FR" altLang="fr-FR" sz="3600" u="sng" dirty="0">
                <a:solidFill>
                  <a:srgbClr val="000000"/>
                </a:solidFill>
                <a:latin typeface="Arial" panose="020B0604020202020204" pitchFamily="34" charset="0"/>
                <a:cs typeface="Arial" panose="020B0604020202020204" pitchFamily="34" charset="0"/>
              </a:rPr>
              <a:t> </a:t>
            </a:r>
            <a:endParaRPr lang="fr-FR" altLang="fr-FR" sz="3600" u="sng" dirty="0" smtClean="0">
              <a:solidFill>
                <a:srgbClr val="000000"/>
              </a:solidFill>
              <a:latin typeface="Arial" panose="020B0604020202020204" pitchFamily="34" charset="0"/>
              <a:cs typeface="Arial" panose="020B0604020202020204" pitchFamily="34" charset="0"/>
            </a:endParaRPr>
          </a:p>
          <a:p>
            <a:pPr marL="0" indent="0" algn="ctr">
              <a:buNone/>
            </a:pPr>
            <a:r>
              <a:rPr lang="fr-FR" altLang="fr-FR" sz="3600" dirty="0" smtClean="0">
                <a:solidFill>
                  <a:srgbClr val="000000"/>
                </a:solidFill>
                <a:latin typeface="Arial" panose="020B0604020202020204" pitchFamily="34" charset="0"/>
                <a:cs typeface="Arial" panose="020B0604020202020204" pitchFamily="34" charset="0"/>
              </a:rPr>
              <a:t>alors </a:t>
            </a:r>
            <a:r>
              <a:rPr lang="fr-FR" altLang="fr-FR" sz="3600" b="1" u="sng" dirty="0">
                <a:solidFill>
                  <a:srgbClr val="CC00FF"/>
                </a:solidFill>
                <a:latin typeface="Arial" panose="020B0604020202020204" pitchFamily="34" charset="0"/>
                <a:cs typeface="Arial" panose="020B0604020202020204" pitchFamily="34" charset="0"/>
              </a:rPr>
              <a:t>que l’efficience intellectuelle est normale </a:t>
            </a:r>
            <a:endParaRPr lang="fr-FR" altLang="fr-FR" sz="3600" b="1" u="sng" dirty="0" smtClean="0">
              <a:solidFill>
                <a:srgbClr val="CC00FF"/>
              </a:solidFill>
              <a:latin typeface="Arial" panose="020B0604020202020204" pitchFamily="34" charset="0"/>
              <a:cs typeface="Arial" panose="020B0604020202020204" pitchFamily="34" charset="0"/>
            </a:endParaRPr>
          </a:p>
          <a:p>
            <a:pPr marL="0" indent="0" algn="ctr">
              <a:buNone/>
            </a:pPr>
            <a:r>
              <a:rPr lang="fr-FR" altLang="fr-FR" sz="3600" dirty="0" smtClean="0">
                <a:solidFill>
                  <a:srgbClr val="000000"/>
                </a:solidFill>
                <a:latin typeface="Arial" panose="020B0604020202020204" pitchFamily="34" charset="0"/>
                <a:cs typeface="Arial" panose="020B0604020202020204" pitchFamily="34" charset="0"/>
              </a:rPr>
              <a:t>et </a:t>
            </a:r>
            <a:r>
              <a:rPr lang="fr-FR" altLang="fr-FR" sz="3600" dirty="0">
                <a:solidFill>
                  <a:srgbClr val="000000"/>
                </a:solidFill>
                <a:latin typeface="Arial" panose="020B0604020202020204" pitchFamily="34" charset="0"/>
                <a:cs typeface="Arial" panose="020B0604020202020204" pitchFamily="34" charset="0"/>
              </a:rPr>
              <a:t>que </a:t>
            </a:r>
            <a:r>
              <a:rPr lang="fr-FR" altLang="fr-FR" sz="3600" b="1" u="sng" dirty="0">
                <a:solidFill>
                  <a:srgbClr val="CC00FF"/>
                </a:solidFill>
                <a:latin typeface="Arial" panose="020B0604020202020204" pitchFamily="34" charset="0"/>
                <a:cs typeface="Arial" panose="020B0604020202020204" pitchFamily="34" charset="0"/>
              </a:rPr>
              <a:t>les autres fonctions cognitives sont </a:t>
            </a:r>
            <a:r>
              <a:rPr lang="fr-FR" altLang="fr-FR" sz="3600" b="1" u="sng" dirty="0" smtClean="0">
                <a:solidFill>
                  <a:srgbClr val="CC00FF"/>
                </a:solidFill>
                <a:latin typeface="Arial" panose="020B0604020202020204" pitchFamily="34" charset="0"/>
                <a:cs typeface="Arial" panose="020B0604020202020204" pitchFamily="34" charset="0"/>
              </a:rPr>
              <a:t>préservées</a:t>
            </a:r>
          </a:p>
        </p:txBody>
      </p:sp>
    </p:spTree>
    <p:extLst>
      <p:ext uri="{BB962C8B-B14F-4D97-AF65-F5344CB8AC3E}">
        <p14:creationId xmlns:p14="http://schemas.microsoft.com/office/powerpoint/2010/main" val="1452859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024767" y="257419"/>
            <a:ext cx="2616893" cy="2536618"/>
          </a:xfrm>
          <a:prstGeom prst="rect">
            <a:avLst/>
          </a:prstGeom>
        </p:spPr>
      </p:pic>
      <p:pic>
        <p:nvPicPr>
          <p:cNvPr id="5" name="Image 4"/>
          <p:cNvPicPr>
            <a:picLocks noChangeAspect="1"/>
          </p:cNvPicPr>
          <p:nvPr/>
        </p:nvPicPr>
        <p:blipFill>
          <a:blip r:embed="rId3"/>
          <a:stretch>
            <a:fillRect/>
          </a:stretch>
        </p:blipFill>
        <p:spPr>
          <a:xfrm>
            <a:off x="3418191" y="451100"/>
            <a:ext cx="2451883" cy="2591265"/>
          </a:xfrm>
          <a:prstGeom prst="rect">
            <a:avLst/>
          </a:prstGeom>
        </p:spPr>
      </p:pic>
      <p:pic>
        <p:nvPicPr>
          <p:cNvPr id="6" name="Image 5"/>
          <p:cNvPicPr>
            <a:picLocks noChangeAspect="1"/>
          </p:cNvPicPr>
          <p:nvPr/>
        </p:nvPicPr>
        <p:blipFill>
          <a:blip r:embed="rId4"/>
          <a:stretch>
            <a:fillRect/>
          </a:stretch>
        </p:blipFill>
        <p:spPr>
          <a:xfrm>
            <a:off x="7394033" y="4180979"/>
            <a:ext cx="2148805" cy="2441890"/>
          </a:xfrm>
          <a:prstGeom prst="rect">
            <a:avLst/>
          </a:prstGeom>
        </p:spPr>
      </p:pic>
      <p:pic>
        <p:nvPicPr>
          <p:cNvPr id="7" name="Image 6"/>
          <p:cNvPicPr>
            <a:picLocks noChangeAspect="1"/>
          </p:cNvPicPr>
          <p:nvPr/>
        </p:nvPicPr>
        <p:blipFill>
          <a:blip r:embed="rId5"/>
          <a:stretch>
            <a:fillRect/>
          </a:stretch>
        </p:blipFill>
        <p:spPr>
          <a:xfrm>
            <a:off x="9542838" y="2430113"/>
            <a:ext cx="1814142" cy="1804223"/>
          </a:xfrm>
          <a:prstGeom prst="rect">
            <a:avLst/>
          </a:prstGeom>
        </p:spPr>
      </p:pic>
      <p:pic>
        <p:nvPicPr>
          <p:cNvPr id="8" name="Image 7"/>
          <p:cNvPicPr>
            <a:picLocks noChangeAspect="1"/>
          </p:cNvPicPr>
          <p:nvPr/>
        </p:nvPicPr>
        <p:blipFill>
          <a:blip r:embed="rId6"/>
          <a:stretch>
            <a:fillRect/>
          </a:stretch>
        </p:blipFill>
        <p:spPr>
          <a:xfrm>
            <a:off x="3399871" y="3498318"/>
            <a:ext cx="1590318" cy="2773885"/>
          </a:xfrm>
          <a:prstGeom prst="rect">
            <a:avLst/>
          </a:prstGeom>
        </p:spPr>
      </p:pic>
      <p:pic>
        <p:nvPicPr>
          <p:cNvPr id="9" name="Image 8"/>
          <p:cNvPicPr>
            <a:picLocks noChangeAspect="1"/>
          </p:cNvPicPr>
          <p:nvPr/>
        </p:nvPicPr>
        <p:blipFill>
          <a:blip r:embed="rId7"/>
          <a:stretch>
            <a:fillRect/>
          </a:stretch>
        </p:blipFill>
        <p:spPr>
          <a:xfrm>
            <a:off x="9743428" y="4668199"/>
            <a:ext cx="2183930" cy="1954670"/>
          </a:xfrm>
          <a:prstGeom prst="rect">
            <a:avLst/>
          </a:prstGeom>
        </p:spPr>
      </p:pic>
      <p:pic>
        <p:nvPicPr>
          <p:cNvPr id="10" name="Image 9"/>
          <p:cNvPicPr>
            <a:picLocks noChangeAspect="1"/>
          </p:cNvPicPr>
          <p:nvPr/>
        </p:nvPicPr>
        <p:blipFill>
          <a:blip r:embed="rId8"/>
          <a:stretch>
            <a:fillRect/>
          </a:stretch>
        </p:blipFill>
        <p:spPr>
          <a:xfrm>
            <a:off x="984932" y="360849"/>
            <a:ext cx="1994699" cy="2849174"/>
          </a:xfrm>
          <a:prstGeom prst="rect">
            <a:avLst/>
          </a:prstGeom>
        </p:spPr>
      </p:pic>
      <p:pic>
        <p:nvPicPr>
          <p:cNvPr id="11" name="Image 10"/>
          <p:cNvPicPr>
            <a:picLocks noChangeAspect="1"/>
          </p:cNvPicPr>
          <p:nvPr/>
        </p:nvPicPr>
        <p:blipFill>
          <a:blip r:embed="rId9"/>
          <a:stretch>
            <a:fillRect/>
          </a:stretch>
        </p:blipFill>
        <p:spPr>
          <a:xfrm>
            <a:off x="9031779" y="166643"/>
            <a:ext cx="2922413" cy="2040980"/>
          </a:xfrm>
          <a:prstGeom prst="rect">
            <a:avLst/>
          </a:prstGeom>
        </p:spPr>
      </p:pic>
      <p:pic>
        <p:nvPicPr>
          <p:cNvPr id="12" name="Image 11"/>
          <p:cNvPicPr>
            <a:picLocks noChangeAspect="1"/>
          </p:cNvPicPr>
          <p:nvPr/>
        </p:nvPicPr>
        <p:blipFill>
          <a:blip r:embed="rId10"/>
          <a:stretch>
            <a:fillRect/>
          </a:stretch>
        </p:blipFill>
        <p:spPr>
          <a:xfrm>
            <a:off x="381671" y="3622923"/>
            <a:ext cx="2930150" cy="2090552"/>
          </a:xfrm>
          <a:prstGeom prst="rect">
            <a:avLst/>
          </a:prstGeom>
        </p:spPr>
      </p:pic>
      <p:pic>
        <p:nvPicPr>
          <p:cNvPr id="13" name="Image 12"/>
          <p:cNvPicPr>
            <a:picLocks noChangeAspect="1"/>
          </p:cNvPicPr>
          <p:nvPr/>
        </p:nvPicPr>
        <p:blipFill>
          <a:blip r:embed="rId11"/>
          <a:stretch>
            <a:fillRect/>
          </a:stretch>
        </p:blipFill>
        <p:spPr>
          <a:xfrm>
            <a:off x="4990189" y="3042366"/>
            <a:ext cx="2315794" cy="2788169"/>
          </a:xfrm>
          <a:prstGeom prst="rect">
            <a:avLst/>
          </a:prstGeom>
        </p:spPr>
      </p:pic>
    </p:spTree>
    <p:extLst>
      <p:ext uri="{BB962C8B-B14F-4D97-AF65-F5344CB8AC3E}">
        <p14:creationId xmlns:p14="http://schemas.microsoft.com/office/powerpoint/2010/main" val="2505066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44149" y="382138"/>
            <a:ext cx="10985310" cy="6250674"/>
          </a:xfrm>
        </p:spPr>
        <p:txBody>
          <a:bodyPr>
            <a:normAutofit fontScale="47500" lnSpcReduction="20000"/>
          </a:bodyPr>
          <a:lstStyle/>
          <a:p>
            <a:pPr marL="0" lvl="0" indent="0">
              <a:buNone/>
            </a:pPr>
            <a:endParaRPr lang="fr-FR" altLang="fr-FR" sz="3600" dirty="0" smtClean="0">
              <a:solidFill>
                <a:srgbClr val="FF66FF"/>
              </a:solidFill>
              <a:latin typeface="Arial" panose="020B0604020202020204" pitchFamily="34" charset="0"/>
              <a:cs typeface="Arial" panose="020B0604020202020204" pitchFamily="34" charset="0"/>
            </a:endParaRPr>
          </a:p>
          <a:p>
            <a:pPr lvl="0"/>
            <a:r>
              <a:rPr lang="fr-FR" altLang="fr-FR" sz="5100" dirty="0" smtClean="0">
                <a:solidFill>
                  <a:srgbClr val="FF66FF"/>
                </a:solidFill>
                <a:latin typeface="Arial" panose="020B0604020202020204" pitchFamily="34" charset="0"/>
                <a:cs typeface="Arial" panose="020B0604020202020204" pitchFamily="34" charset="0"/>
              </a:rPr>
              <a:t>La </a:t>
            </a:r>
            <a:r>
              <a:rPr lang="fr-FR" altLang="fr-FR" sz="5100" dirty="0">
                <a:solidFill>
                  <a:srgbClr val="FF66FF"/>
                </a:solidFill>
                <a:latin typeface="Arial" panose="020B0604020202020204" pitchFamily="34" charset="0"/>
                <a:cs typeface="Arial" panose="020B0604020202020204" pitchFamily="34" charset="0"/>
              </a:rPr>
              <a:t>dysphasie, </a:t>
            </a:r>
            <a:endParaRPr lang="fr-FR" altLang="fr-FR" sz="5100" dirty="0" smtClean="0">
              <a:solidFill>
                <a:srgbClr val="FF66FF"/>
              </a:solidFill>
              <a:latin typeface="Arial" panose="020B0604020202020204" pitchFamily="34" charset="0"/>
              <a:cs typeface="Arial" panose="020B0604020202020204" pitchFamily="34" charset="0"/>
            </a:endParaRPr>
          </a:p>
          <a:p>
            <a:pPr lvl="0"/>
            <a:r>
              <a:rPr lang="fr-FR" altLang="fr-FR" sz="5100" dirty="0" smtClean="0">
                <a:solidFill>
                  <a:srgbClr val="FF66FF"/>
                </a:solidFill>
                <a:latin typeface="Arial" panose="020B0604020202020204" pitchFamily="34" charset="0"/>
                <a:cs typeface="Arial" panose="020B0604020202020204" pitchFamily="34" charset="0"/>
              </a:rPr>
              <a:t>la dyslexie,</a:t>
            </a:r>
          </a:p>
          <a:p>
            <a:pPr lvl="0"/>
            <a:r>
              <a:rPr lang="fr-FR" altLang="fr-FR" sz="5100" dirty="0" smtClean="0">
                <a:solidFill>
                  <a:srgbClr val="FF66FF"/>
                </a:solidFill>
                <a:latin typeface="Arial" panose="020B0604020202020204" pitchFamily="34" charset="0"/>
                <a:cs typeface="Arial" panose="020B0604020202020204" pitchFamily="34" charset="0"/>
              </a:rPr>
              <a:t>la </a:t>
            </a:r>
            <a:r>
              <a:rPr lang="fr-FR" altLang="fr-FR" sz="5100" dirty="0">
                <a:solidFill>
                  <a:srgbClr val="FF66FF"/>
                </a:solidFill>
                <a:latin typeface="Arial" panose="020B0604020202020204" pitchFamily="34" charset="0"/>
                <a:cs typeface="Arial" panose="020B0604020202020204" pitchFamily="34" charset="0"/>
              </a:rPr>
              <a:t>dysorthographie, </a:t>
            </a:r>
            <a:endParaRPr lang="fr-FR" altLang="fr-FR" sz="5100" dirty="0" smtClean="0">
              <a:solidFill>
                <a:srgbClr val="FF66FF"/>
              </a:solidFill>
              <a:latin typeface="Arial" panose="020B0604020202020204" pitchFamily="34" charset="0"/>
              <a:cs typeface="Arial" panose="020B0604020202020204" pitchFamily="34" charset="0"/>
            </a:endParaRPr>
          </a:p>
          <a:p>
            <a:pPr lvl="0"/>
            <a:r>
              <a:rPr lang="fr-FR" altLang="fr-FR" sz="5100" dirty="0" smtClean="0">
                <a:solidFill>
                  <a:srgbClr val="FF66FF"/>
                </a:solidFill>
                <a:latin typeface="Arial" panose="020B0604020202020204" pitchFamily="34" charset="0"/>
                <a:cs typeface="Arial" panose="020B0604020202020204" pitchFamily="34" charset="0"/>
              </a:rPr>
              <a:t>la </a:t>
            </a:r>
            <a:r>
              <a:rPr lang="fr-FR" altLang="fr-FR" sz="5100" dirty="0">
                <a:solidFill>
                  <a:srgbClr val="FF66FF"/>
                </a:solidFill>
                <a:latin typeface="Arial" panose="020B0604020202020204" pitchFamily="34" charset="0"/>
                <a:cs typeface="Arial" panose="020B0604020202020204" pitchFamily="34" charset="0"/>
              </a:rPr>
              <a:t>dyscalculie, </a:t>
            </a:r>
            <a:endParaRPr lang="fr-FR" altLang="fr-FR" sz="5100" dirty="0" smtClean="0">
              <a:solidFill>
                <a:srgbClr val="FF66FF"/>
              </a:solidFill>
              <a:latin typeface="Arial" panose="020B0604020202020204" pitchFamily="34" charset="0"/>
              <a:cs typeface="Arial" panose="020B0604020202020204" pitchFamily="34" charset="0"/>
            </a:endParaRPr>
          </a:p>
          <a:p>
            <a:pPr lvl="0"/>
            <a:r>
              <a:rPr lang="fr-FR" altLang="fr-FR" sz="5100" dirty="0" smtClean="0">
                <a:solidFill>
                  <a:srgbClr val="FF66FF"/>
                </a:solidFill>
                <a:latin typeface="Arial" panose="020B0604020202020204" pitchFamily="34" charset="0"/>
                <a:cs typeface="Arial" panose="020B0604020202020204" pitchFamily="34" charset="0"/>
              </a:rPr>
              <a:t>la dyspraxie,</a:t>
            </a:r>
          </a:p>
          <a:p>
            <a:pPr lvl="0"/>
            <a:r>
              <a:rPr lang="fr-FR" altLang="fr-FR" sz="5100" dirty="0" smtClean="0">
                <a:solidFill>
                  <a:srgbClr val="FF66FF"/>
                </a:solidFill>
                <a:latin typeface="Arial" panose="020B0604020202020204" pitchFamily="34" charset="0"/>
                <a:cs typeface="Arial" panose="020B0604020202020204" pitchFamily="34" charset="0"/>
              </a:rPr>
              <a:t>la dysgraphie</a:t>
            </a:r>
          </a:p>
          <a:p>
            <a:pPr lvl="0"/>
            <a:r>
              <a:rPr lang="fr-FR" altLang="fr-FR" sz="5100" dirty="0" smtClean="0">
                <a:solidFill>
                  <a:srgbClr val="FF66FF"/>
                </a:solidFill>
                <a:latin typeface="Arial" panose="020B0604020202020204" pitchFamily="34" charset="0"/>
                <a:cs typeface="Arial" panose="020B0604020202020204" pitchFamily="34" charset="0"/>
              </a:rPr>
              <a:t>le </a:t>
            </a:r>
            <a:r>
              <a:rPr lang="fr-FR" altLang="fr-FR" sz="5100" dirty="0">
                <a:solidFill>
                  <a:srgbClr val="FF66FF"/>
                </a:solidFill>
                <a:latin typeface="Arial" panose="020B0604020202020204" pitchFamily="34" charset="0"/>
                <a:cs typeface="Arial" panose="020B0604020202020204" pitchFamily="34" charset="0"/>
              </a:rPr>
              <a:t>trouble du déficit de l'attention avec ou sans hyperactivité (TDAH et /ou TDA/H) </a:t>
            </a:r>
            <a:endParaRPr lang="fr-FR" altLang="fr-FR" sz="5100" dirty="0" smtClean="0">
              <a:solidFill>
                <a:srgbClr val="FF66FF"/>
              </a:solidFill>
              <a:latin typeface="Arial" panose="020B0604020202020204" pitchFamily="34" charset="0"/>
              <a:cs typeface="Arial" panose="020B0604020202020204" pitchFamily="34" charset="0"/>
            </a:endParaRPr>
          </a:p>
          <a:p>
            <a:pPr marL="0" lvl="0" indent="0">
              <a:buNone/>
            </a:pPr>
            <a:endParaRPr lang="fr-FR" altLang="fr-FR" sz="3600" dirty="0" smtClean="0">
              <a:solidFill>
                <a:srgbClr val="FF66FF"/>
              </a:solidFill>
              <a:latin typeface="Arial" panose="020B0604020202020204" pitchFamily="34" charset="0"/>
              <a:cs typeface="Arial" panose="020B0604020202020204" pitchFamily="34" charset="0"/>
            </a:endParaRPr>
          </a:p>
          <a:p>
            <a:pPr lvl="0" algn="ctr"/>
            <a:r>
              <a:rPr lang="fr-FR" altLang="fr-FR" sz="3600" u="sng" dirty="0" smtClean="0">
                <a:latin typeface="Arial" panose="020B0604020202020204" pitchFamily="34" charset="0"/>
                <a:cs typeface="Arial" panose="020B0604020202020204" pitchFamily="34" charset="0"/>
              </a:rPr>
              <a:t>Aux limites des troubles </a:t>
            </a:r>
            <a:r>
              <a:rPr lang="fr-FR" altLang="fr-FR" sz="3600" u="sng" dirty="0" err="1" smtClean="0">
                <a:latin typeface="Arial" panose="020B0604020202020204" pitchFamily="34" charset="0"/>
                <a:cs typeface="Arial" panose="020B0604020202020204" pitchFamily="34" charset="0"/>
              </a:rPr>
              <a:t>dys</a:t>
            </a:r>
            <a:r>
              <a:rPr lang="fr-FR" altLang="fr-FR" sz="3600" u="sng" dirty="0" smtClean="0">
                <a:latin typeface="Arial" panose="020B0604020202020204" pitchFamily="34" charset="0"/>
                <a:cs typeface="Arial" panose="020B0604020202020204" pitchFamily="34" charset="0"/>
              </a:rPr>
              <a:t>: </a:t>
            </a:r>
          </a:p>
          <a:p>
            <a:pPr marL="0" lvl="0" indent="0" algn="ctr">
              <a:buNone/>
            </a:pPr>
            <a:endParaRPr lang="fr-FR" altLang="fr-FR" sz="3600" u="sng" dirty="0" smtClean="0">
              <a:latin typeface="Arial" panose="020B0604020202020204" pitchFamily="34" charset="0"/>
              <a:cs typeface="Arial" panose="020B0604020202020204" pitchFamily="34" charset="0"/>
            </a:endParaRPr>
          </a:p>
          <a:p>
            <a:pPr lvl="0"/>
            <a:r>
              <a:rPr lang="fr-FR" altLang="fr-FR" sz="5900" dirty="0" smtClean="0">
                <a:solidFill>
                  <a:srgbClr val="FF66FF"/>
                </a:solidFill>
                <a:latin typeface="Arial" panose="020B0604020202020204" pitchFamily="34" charset="0"/>
                <a:cs typeface="Arial" panose="020B0604020202020204" pitchFamily="34" charset="0"/>
              </a:rPr>
              <a:t>La précocité </a:t>
            </a:r>
          </a:p>
          <a:p>
            <a:pPr lvl="0"/>
            <a:r>
              <a:rPr lang="fr-FR" altLang="fr-FR" sz="5900" dirty="0" smtClean="0">
                <a:solidFill>
                  <a:srgbClr val="FF66FF"/>
                </a:solidFill>
                <a:latin typeface="Arial" panose="020B0604020202020204" pitchFamily="34" charset="0"/>
                <a:cs typeface="Arial" panose="020B0604020202020204" pitchFamily="34" charset="0"/>
              </a:rPr>
              <a:t>Les Troubles non envahissants du développement</a:t>
            </a:r>
          </a:p>
          <a:p>
            <a:pPr marL="0" lvl="0" indent="0">
              <a:buNone/>
            </a:pPr>
            <a:endParaRPr lang="fr-FR" altLang="fr-FR" sz="3600" dirty="0" smtClean="0">
              <a:solidFill>
                <a:srgbClr val="000000"/>
              </a:solidFill>
              <a:latin typeface="Arial" panose="020B0604020202020204" pitchFamily="34" charset="0"/>
              <a:cs typeface="Arial" panose="020B0604020202020204" pitchFamily="34" charset="0"/>
            </a:endParaRPr>
          </a:p>
          <a:p>
            <a:pPr marL="0" lvl="0" indent="0" algn="ctr">
              <a:buNone/>
            </a:pPr>
            <a:r>
              <a:rPr lang="fr-FR" altLang="fr-FR" dirty="0" smtClean="0">
                <a:solidFill>
                  <a:srgbClr val="000000"/>
                </a:solidFill>
                <a:latin typeface="Arial" panose="020B0604020202020204" pitchFamily="34" charset="0"/>
                <a:cs typeface="Arial" panose="020B0604020202020204" pitchFamily="34" charset="0"/>
              </a:rPr>
              <a:t>.</a:t>
            </a:r>
            <a:endParaRPr lang="fr-FR" altLang="fr-FR" dirty="0">
              <a:solidFill>
                <a:srgbClr val="000000"/>
              </a:solidFill>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678431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1548" y="500142"/>
            <a:ext cx="11067197" cy="5658348"/>
          </a:xfrm>
        </p:spPr>
        <p:txBody>
          <a:bodyPr>
            <a:normAutofit fontScale="92500"/>
          </a:bodyPr>
          <a:lstStyle/>
          <a:p>
            <a:endParaRPr lang="fr-FR" dirty="0" smtClean="0"/>
          </a:p>
          <a:p>
            <a:endParaRPr lang="fr-FR" dirty="0"/>
          </a:p>
          <a:p>
            <a:pPr algn="just"/>
            <a:r>
              <a:rPr lang="fr-FR" sz="3600" dirty="0" smtClean="0"/>
              <a:t>Les élèves ayant des troubles des apprentissages sont scolarisés le plus souvent en </a:t>
            </a:r>
            <a:r>
              <a:rPr lang="fr-FR" sz="3600" b="1" u="sng" dirty="0" smtClean="0">
                <a:solidFill>
                  <a:srgbClr val="CC00FF"/>
                </a:solidFill>
              </a:rPr>
              <a:t>milieu ordinaire</a:t>
            </a:r>
            <a:r>
              <a:rPr lang="fr-FR" sz="3600" dirty="0" smtClean="0"/>
              <a:t>, généralement avec l’aide d’un </a:t>
            </a:r>
            <a:r>
              <a:rPr lang="fr-FR" sz="3600" b="1" u="sng" dirty="0" smtClean="0">
                <a:solidFill>
                  <a:srgbClr val="CC00FF"/>
                </a:solidFill>
              </a:rPr>
              <a:t>PPRE</a:t>
            </a:r>
            <a:r>
              <a:rPr lang="fr-FR" sz="3600" dirty="0" smtClean="0"/>
              <a:t> ou d’un </a:t>
            </a:r>
            <a:r>
              <a:rPr lang="fr-FR" sz="3600" b="1" u="sng" dirty="0" smtClean="0">
                <a:solidFill>
                  <a:srgbClr val="CC00FF"/>
                </a:solidFill>
              </a:rPr>
              <a:t>PAP</a:t>
            </a:r>
            <a:r>
              <a:rPr lang="fr-FR" sz="3600" dirty="0" smtClean="0"/>
              <a:t>.</a:t>
            </a:r>
          </a:p>
          <a:p>
            <a:pPr marL="0" indent="0">
              <a:buNone/>
            </a:pPr>
            <a:endParaRPr lang="fr-FR" dirty="0"/>
          </a:p>
          <a:p>
            <a:pPr marL="0" indent="0">
              <a:buNone/>
            </a:pPr>
            <a:endParaRPr lang="fr-FR" dirty="0"/>
          </a:p>
          <a:p>
            <a:pPr algn="just"/>
            <a:r>
              <a:rPr lang="fr-FR" sz="3600" dirty="0" smtClean="0"/>
              <a:t>Selon l’INSERM, </a:t>
            </a:r>
            <a:r>
              <a:rPr lang="fr-FR" sz="3600" b="1" u="sng" dirty="0" smtClean="0">
                <a:solidFill>
                  <a:srgbClr val="CC00FF"/>
                </a:solidFill>
              </a:rPr>
              <a:t>6 à 8 %</a:t>
            </a:r>
            <a:r>
              <a:rPr lang="fr-FR" sz="3600" dirty="0" smtClean="0"/>
              <a:t> des enfants en âge d’être scolarisés présenteraient </a:t>
            </a:r>
            <a:r>
              <a:rPr lang="fr-FR" sz="3600" b="1" u="sng" dirty="0" smtClean="0">
                <a:solidFill>
                  <a:srgbClr val="CC00FF"/>
                </a:solidFill>
              </a:rPr>
              <a:t>un trouble de l’attention ou des troubles spécifiques des apprentissages </a:t>
            </a:r>
          </a:p>
          <a:p>
            <a:pPr algn="just"/>
            <a:r>
              <a:rPr lang="fr-FR" sz="3600" b="1" u="sng" dirty="0">
                <a:solidFill>
                  <a:srgbClr val="CC00FF"/>
                </a:solidFill>
              </a:rPr>
              <a:t> </a:t>
            </a:r>
            <a:r>
              <a:rPr lang="fr-FR" sz="3600" b="1" u="sng" dirty="0" smtClean="0">
                <a:solidFill>
                  <a:srgbClr val="CC00FF"/>
                </a:solidFill>
              </a:rPr>
              <a:t>En moyenne 2 élèves par classe</a:t>
            </a:r>
            <a:r>
              <a:rPr lang="fr-FR" sz="3600" dirty="0" smtClean="0"/>
              <a:t>. </a:t>
            </a:r>
            <a:endParaRPr lang="fr-FR" sz="3600" dirty="0"/>
          </a:p>
        </p:txBody>
      </p:sp>
    </p:spTree>
    <p:extLst>
      <p:ext uri="{BB962C8B-B14F-4D97-AF65-F5344CB8AC3E}">
        <p14:creationId xmlns:p14="http://schemas.microsoft.com/office/powerpoint/2010/main" val="2001477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0376" y="627796"/>
            <a:ext cx="10903424" cy="5991367"/>
          </a:xfrm>
        </p:spPr>
        <p:txBody>
          <a:bodyPr>
            <a:normAutofit/>
          </a:bodyPr>
          <a:lstStyle/>
          <a:p>
            <a:endParaRPr lang="fr-FR" dirty="0" smtClean="0"/>
          </a:p>
          <a:p>
            <a:pPr marL="0" indent="0">
              <a:buNone/>
            </a:pPr>
            <a:endParaRPr lang="fr-FR" dirty="0" smtClean="0"/>
          </a:p>
          <a:p>
            <a:pPr algn="just"/>
            <a:endParaRPr lang="fr-FR" sz="3600" dirty="0" smtClean="0"/>
          </a:p>
          <a:p>
            <a:pPr algn="just"/>
            <a:r>
              <a:rPr lang="fr-FR" sz="3600" dirty="0" smtClean="0"/>
              <a:t>Selon l’OMS tous </a:t>
            </a:r>
            <a:r>
              <a:rPr lang="fr-FR" sz="3600" b="1" u="sng" dirty="0" smtClean="0">
                <a:solidFill>
                  <a:srgbClr val="CC00FF"/>
                </a:solidFill>
              </a:rPr>
              <a:t>les troubles DYS doivent s’inscrire dans le temps (durabilité) </a:t>
            </a:r>
            <a:r>
              <a:rPr lang="fr-FR" sz="3600" dirty="0" smtClean="0"/>
              <a:t>chez des enfants </a:t>
            </a:r>
            <a:r>
              <a:rPr lang="fr-FR" sz="3600" b="1" u="sng" dirty="0" smtClean="0">
                <a:solidFill>
                  <a:srgbClr val="CC00FF"/>
                </a:solidFill>
              </a:rPr>
              <a:t>intelligents</a:t>
            </a:r>
            <a:r>
              <a:rPr lang="fr-FR" sz="3600" dirty="0" smtClean="0"/>
              <a:t>, normalement scolarisés et indemnes de troubles sensoriels ou troubles psychologiques préexistants</a:t>
            </a:r>
            <a:r>
              <a:rPr lang="fr-FR" sz="4800" dirty="0" smtClean="0"/>
              <a:t>. </a:t>
            </a:r>
          </a:p>
          <a:p>
            <a:pPr marL="0" indent="0" algn="just">
              <a:buNone/>
            </a:pPr>
            <a:endParaRPr lang="fr-FR" sz="4800" dirty="0"/>
          </a:p>
        </p:txBody>
      </p:sp>
    </p:spTree>
    <p:extLst>
      <p:ext uri="{BB962C8B-B14F-4D97-AF65-F5344CB8AC3E}">
        <p14:creationId xmlns:p14="http://schemas.microsoft.com/office/powerpoint/2010/main" val="2607187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C'est quoi la dyslexie  - 1 jour, 1 question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2151" y="431074"/>
            <a:ext cx="9468909" cy="5326141"/>
          </a:xfrm>
        </p:spPr>
      </p:pic>
    </p:spTree>
    <p:extLst>
      <p:ext uri="{BB962C8B-B14F-4D97-AF65-F5344CB8AC3E}">
        <p14:creationId xmlns:p14="http://schemas.microsoft.com/office/powerpoint/2010/main" val="3024409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84424" y="315678"/>
            <a:ext cx="9553690" cy="6254939"/>
          </a:xfrm>
          <a:prstGeom prst="rect">
            <a:avLst/>
          </a:prstGeom>
        </p:spPr>
      </p:pic>
    </p:spTree>
    <p:extLst>
      <p:ext uri="{BB962C8B-B14F-4D97-AF65-F5344CB8AC3E}">
        <p14:creationId xmlns:p14="http://schemas.microsoft.com/office/powerpoint/2010/main" val="393919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61703" y="875211"/>
            <a:ext cx="10792097" cy="5301752"/>
          </a:xfrm>
        </p:spPr>
        <p:txBody>
          <a:bodyPr/>
          <a:lstStyle/>
          <a:p>
            <a:pPr>
              <a:buNone/>
            </a:pPr>
            <a:endParaRPr lang="fr-FR" dirty="0" smtClean="0"/>
          </a:p>
          <a:p>
            <a:pPr algn="ctr">
              <a:buNone/>
            </a:pPr>
            <a:endParaRPr lang="fr-FR" b="1" dirty="0" smtClean="0">
              <a:solidFill>
                <a:srgbClr val="FF0000"/>
              </a:solidFill>
            </a:endParaRPr>
          </a:p>
          <a:p>
            <a:pPr algn="ctr">
              <a:buNone/>
            </a:pPr>
            <a:endParaRPr lang="fr-FR" sz="6600" b="1" dirty="0" smtClean="0">
              <a:solidFill>
                <a:srgbClr val="FF0000"/>
              </a:solidFill>
            </a:endParaRPr>
          </a:p>
          <a:p>
            <a:pPr algn="ctr">
              <a:buNone/>
            </a:pPr>
            <a:r>
              <a:rPr lang="fr-FR" sz="7200" b="1" dirty="0" smtClean="0">
                <a:solidFill>
                  <a:srgbClr val="CC66FF"/>
                </a:solidFill>
              </a:rPr>
              <a:t>LES DYS</a:t>
            </a:r>
            <a:endParaRPr lang="fr-FR" sz="7200" b="1" dirty="0">
              <a:solidFill>
                <a:srgbClr val="CC66FF"/>
              </a:solidFill>
            </a:endParaRPr>
          </a:p>
        </p:txBody>
      </p:sp>
    </p:spTree>
    <p:extLst>
      <p:ext uri="{BB962C8B-B14F-4D97-AF65-F5344CB8AC3E}">
        <p14:creationId xmlns:p14="http://schemas.microsoft.com/office/powerpoint/2010/main" val="3777295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st quoi la dyslexie  - 1 jour, 1 question (1).mp4">
            <a:hlinkClick r:id="" action="ppaction://media"/>
          </p:cNvPr>
          <p:cNvPicPr>
            <a:picLocks noRot="1" noChangeAspect="1"/>
          </p:cNvPicPr>
          <p:nvPr>
            <a:videoFile r:link="rId1"/>
          </p:nvPr>
        </p:nvPicPr>
        <p:blipFill>
          <a:blip r:embed="rId3"/>
          <a:stretch>
            <a:fillRect/>
          </a:stretch>
        </p:blipFill>
        <p:spPr>
          <a:xfrm>
            <a:off x="600891" y="235131"/>
            <a:ext cx="11312435" cy="6335486"/>
          </a:xfrm>
          <a:prstGeom prst="rect">
            <a:avLst/>
          </a:prstGeom>
        </p:spPr>
      </p:pic>
    </p:spTree>
    <p:extLst>
      <p:ext uri="{BB962C8B-B14F-4D97-AF65-F5344CB8AC3E}">
        <p14:creationId xmlns:p14="http://schemas.microsoft.com/office/powerpoint/2010/main" val="3445401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apprendreaapprendre.com/reussite_scolaire/wp-content/uploads/2016/12/2016_12_13_dyslexie.jpg"/>
          <p:cNvPicPr>
            <a:picLocks noChangeAspect="1" noChangeArrowheads="1"/>
          </p:cNvPicPr>
          <p:nvPr/>
        </p:nvPicPr>
        <p:blipFill>
          <a:blip r:embed="rId2"/>
          <a:srcRect/>
          <a:stretch>
            <a:fillRect/>
          </a:stretch>
        </p:blipFill>
        <p:spPr bwMode="auto">
          <a:xfrm>
            <a:off x="1787859" y="1393262"/>
            <a:ext cx="8502553" cy="5169895"/>
          </a:xfrm>
          <a:prstGeom prst="rect">
            <a:avLst/>
          </a:prstGeom>
          <a:noFill/>
        </p:spPr>
      </p:pic>
      <p:sp>
        <p:nvSpPr>
          <p:cNvPr id="2" name="Rectangle 1"/>
          <p:cNvSpPr/>
          <p:nvPr/>
        </p:nvSpPr>
        <p:spPr>
          <a:xfrm>
            <a:off x="564057" y="310065"/>
            <a:ext cx="10613459" cy="923330"/>
          </a:xfrm>
          <a:prstGeom prst="rect">
            <a:avLst/>
          </a:prstGeom>
        </p:spPr>
        <p:txBody>
          <a:bodyPr wrap="square">
            <a:spAutoFit/>
          </a:bodyPr>
          <a:lstStyle/>
          <a:p>
            <a:pPr algn="ctr"/>
            <a:r>
              <a:rPr lang="fr-FR" sz="5400" b="1" dirty="0" smtClean="0">
                <a:solidFill>
                  <a:srgbClr val="FF66FF"/>
                </a:solidFill>
              </a:rPr>
              <a:t>LA DYSLEXIE</a:t>
            </a:r>
            <a:endParaRPr lang="fr-FR" sz="5400" dirty="0"/>
          </a:p>
        </p:txBody>
      </p:sp>
    </p:spTree>
    <p:extLst>
      <p:ext uri="{BB962C8B-B14F-4D97-AF65-F5344CB8AC3E}">
        <p14:creationId xmlns:p14="http://schemas.microsoft.com/office/powerpoint/2010/main" val="354945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82783" y="247560"/>
            <a:ext cx="10515600" cy="740344"/>
          </a:xfrm>
        </p:spPr>
        <p:txBody>
          <a:bodyPr>
            <a:normAutofit/>
          </a:bodyPr>
          <a:lstStyle/>
          <a:p>
            <a:r>
              <a:rPr lang="fr-FR" sz="4000" b="1" dirty="0" smtClean="0">
                <a:solidFill>
                  <a:srgbClr val="FF66FF"/>
                </a:solidFill>
              </a:rPr>
              <a:t>Le Trouble…</a:t>
            </a:r>
            <a:endParaRPr lang="fr-FR" sz="4000" b="1" dirty="0">
              <a:solidFill>
                <a:srgbClr val="FF66FF"/>
              </a:solidFill>
            </a:endParaRPr>
          </a:p>
        </p:txBody>
      </p:sp>
      <p:sp>
        <p:nvSpPr>
          <p:cNvPr id="3" name="Espace réservé du contenu 2"/>
          <p:cNvSpPr>
            <a:spLocks noGrp="1"/>
          </p:cNvSpPr>
          <p:nvPr>
            <p:ph idx="1"/>
          </p:nvPr>
        </p:nvSpPr>
        <p:spPr>
          <a:xfrm>
            <a:off x="395785" y="1228299"/>
            <a:ext cx="11232108" cy="5322626"/>
          </a:xfrm>
        </p:spPr>
        <p:txBody>
          <a:bodyPr>
            <a:normAutofit fontScale="92500" lnSpcReduction="20000"/>
          </a:bodyPr>
          <a:lstStyle/>
          <a:p>
            <a:pPr algn="ctr"/>
            <a:r>
              <a:rPr lang="fr-FR" sz="3200" b="1" dirty="0" smtClean="0">
                <a:solidFill>
                  <a:srgbClr val="CC00FF"/>
                </a:solidFill>
              </a:rPr>
              <a:t>Un trouble est une altération ou une perturbation des fonctions physiques ou psychiques. </a:t>
            </a:r>
          </a:p>
          <a:p>
            <a:pPr marL="0" indent="0" algn="just">
              <a:buNone/>
            </a:pPr>
            <a:endParaRPr lang="fr-FR" sz="3200" dirty="0" smtClean="0">
              <a:solidFill>
                <a:srgbClr val="CC00FF"/>
              </a:solidFill>
            </a:endParaRPr>
          </a:p>
          <a:p>
            <a:pPr algn="just"/>
            <a:r>
              <a:rPr lang="fr-FR" sz="3200" dirty="0" smtClean="0"/>
              <a:t>Il a généralement une incidence sur la perception, l’autonomie, le comportement, la socialisation ou les apprentissages. </a:t>
            </a:r>
          </a:p>
          <a:p>
            <a:pPr marL="0" indent="0" algn="just">
              <a:buNone/>
            </a:pPr>
            <a:endParaRPr lang="fr-FR" sz="3200" dirty="0" smtClean="0"/>
          </a:p>
          <a:p>
            <a:pPr algn="just"/>
            <a:r>
              <a:rPr lang="fr-FR" sz="3200" dirty="0" smtClean="0"/>
              <a:t>La frontière entre trouble et déficience est difficile à tracer. </a:t>
            </a:r>
          </a:p>
          <a:p>
            <a:pPr marL="0" indent="0" algn="just">
              <a:buNone/>
            </a:pPr>
            <a:endParaRPr lang="fr-FR" sz="3200" dirty="0" smtClean="0"/>
          </a:p>
          <a:p>
            <a:pPr algn="ctr"/>
            <a:r>
              <a:rPr lang="fr-FR" sz="3200" b="1" dirty="0" smtClean="0">
                <a:solidFill>
                  <a:srgbClr val="CC00FF"/>
                </a:solidFill>
              </a:rPr>
              <a:t>Certains de leurs effets sont apparents, d’autres se cachent sous un ensemble de difficultés</a:t>
            </a:r>
            <a:r>
              <a:rPr lang="fr-FR" sz="3200" b="1" dirty="0" smtClean="0">
                <a:solidFill>
                  <a:srgbClr val="FF66FF"/>
                </a:solidFill>
              </a:rPr>
              <a:t>. </a:t>
            </a:r>
            <a:endParaRPr lang="fr-FR" sz="3200" b="1" dirty="0">
              <a:solidFill>
                <a:srgbClr val="FF66FF"/>
              </a:solidFill>
            </a:endParaRPr>
          </a:p>
        </p:txBody>
      </p:sp>
    </p:spTree>
    <p:extLst>
      <p:ext uri="{BB962C8B-B14F-4D97-AF65-F5344CB8AC3E}">
        <p14:creationId xmlns:p14="http://schemas.microsoft.com/office/powerpoint/2010/main" val="3143232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85750" y="964619"/>
            <a:ext cx="11715750" cy="5500755"/>
          </a:xfrm>
          <a:prstGeom prst="rect">
            <a:avLst/>
          </a:prstGeom>
        </p:spPr>
      </p:pic>
      <p:sp>
        <p:nvSpPr>
          <p:cNvPr id="2" name="Titre 1"/>
          <p:cNvSpPr>
            <a:spLocks noGrp="1"/>
          </p:cNvSpPr>
          <p:nvPr>
            <p:ph type="title"/>
          </p:nvPr>
        </p:nvSpPr>
        <p:spPr>
          <a:xfrm flipV="1">
            <a:off x="4883727" y="5915736"/>
            <a:ext cx="7238564" cy="485064"/>
          </a:xfrm>
        </p:spPr>
        <p:txBody>
          <a:bodyPr>
            <a:normAutofit fontScale="90000"/>
          </a:bodyPr>
          <a:lstStyle/>
          <a:p>
            <a:endParaRPr lang="fr-FR" dirty="0"/>
          </a:p>
        </p:txBody>
      </p:sp>
      <p:sp>
        <p:nvSpPr>
          <p:cNvPr id="3" name="Espace réservé du texte 2"/>
          <p:cNvSpPr>
            <a:spLocks noGrp="1"/>
          </p:cNvSpPr>
          <p:nvPr>
            <p:ph type="body" idx="1"/>
          </p:nvPr>
        </p:nvSpPr>
        <p:spPr>
          <a:xfrm flipV="1">
            <a:off x="4468668" y="6309799"/>
            <a:ext cx="10515600" cy="311150"/>
          </a:xfrm>
        </p:spPr>
        <p:txBody>
          <a:bodyPr>
            <a:normAutofit fontScale="85000" lnSpcReduction="20000"/>
          </a:bodyPr>
          <a:lstStyle/>
          <a:p>
            <a:endParaRPr lang="fr-FR" dirty="0"/>
          </a:p>
        </p:txBody>
      </p:sp>
      <p:sp>
        <p:nvSpPr>
          <p:cNvPr id="4" name="Rectangle 3"/>
          <p:cNvSpPr/>
          <p:nvPr/>
        </p:nvSpPr>
        <p:spPr>
          <a:xfrm>
            <a:off x="1606692" y="0"/>
            <a:ext cx="10150215" cy="923330"/>
          </a:xfrm>
          <a:prstGeom prst="rect">
            <a:avLst/>
          </a:prstGeom>
        </p:spPr>
        <p:txBody>
          <a:bodyPr wrap="square">
            <a:spAutoFit/>
          </a:bodyPr>
          <a:lstStyle/>
          <a:p>
            <a:r>
              <a:rPr lang="fr-FR" sz="5400" b="1" dirty="0">
                <a:solidFill>
                  <a:srgbClr val="FF99FF"/>
                </a:solidFill>
                <a:latin typeface="Gill Sans MT" panose="020B0502020104020203" pitchFamily="34" charset="0"/>
              </a:rPr>
              <a:t>Dans la peau d’un dyslexique…</a:t>
            </a:r>
            <a:endParaRPr lang="fr-FR" sz="5400" b="1" dirty="0">
              <a:solidFill>
                <a:srgbClr val="FF99FF"/>
              </a:solidFill>
            </a:endParaRPr>
          </a:p>
        </p:txBody>
      </p:sp>
    </p:spTree>
    <p:extLst>
      <p:ext uri="{BB962C8B-B14F-4D97-AF65-F5344CB8AC3E}">
        <p14:creationId xmlns:p14="http://schemas.microsoft.com/office/powerpoint/2010/main" val="992747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7098" y="195944"/>
            <a:ext cx="10371908" cy="1188720"/>
          </a:xfrm>
        </p:spPr>
        <p:txBody>
          <a:bodyPr>
            <a:normAutofit/>
          </a:bodyPr>
          <a:lstStyle/>
          <a:p>
            <a:pPr algn="ctr"/>
            <a:r>
              <a:rPr lang="fr-FR" sz="4800" b="1" dirty="0" smtClean="0">
                <a:solidFill>
                  <a:srgbClr val="FF99FF"/>
                </a:solidFill>
              </a:rPr>
              <a:t>La Dyslexie - Définition</a:t>
            </a:r>
            <a:endParaRPr lang="fr-FR" sz="4800" b="1" dirty="0">
              <a:solidFill>
                <a:srgbClr val="FF99FF"/>
              </a:solidFill>
            </a:endParaRPr>
          </a:p>
        </p:txBody>
      </p:sp>
      <p:sp>
        <p:nvSpPr>
          <p:cNvPr id="3" name="Espace réservé du contenu 2"/>
          <p:cNvSpPr>
            <a:spLocks noGrp="1"/>
          </p:cNvSpPr>
          <p:nvPr>
            <p:ph idx="1"/>
          </p:nvPr>
        </p:nvSpPr>
        <p:spPr>
          <a:xfrm>
            <a:off x="365760" y="1763487"/>
            <a:ext cx="11652069" cy="4792300"/>
          </a:xfrm>
        </p:spPr>
        <p:txBody>
          <a:bodyPr>
            <a:normAutofit/>
          </a:bodyPr>
          <a:lstStyle/>
          <a:p>
            <a:r>
              <a:rPr lang="fr-FR" sz="2800" b="1" dirty="0" smtClean="0">
                <a:solidFill>
                  <a:srgbClr val="CC66FF"/>
                </a:solidFill>
              </a:rPr>
              <a:t>Difficultés sévères et durables d’acquisition du langage écrit </a:t>
            </a:r>
            <a:r>
              <a:rPr lang="fr-FR" dirty="0" smtClean="0"/>
              <a:t>chez des enfants d’intelligence normale, sans troubles sensoriels ni désordres affectifs graves.</a:t>
            </a:r>
          </a:p>
          <a:p>
            <a:pPr>
              <a:buNone/>
            </a:pPr>
            <a:endParaRPr lang="fr-FR" dirty="0" smtClean="0"/>
          </a:p>
          <a:p>
            <a:r>
              <a:rPr lang="fr-FR" sz="2800" b="1" dirty="0" smtClean="0">
                <a:solidFill>
                  <a:srgbClr val="CC66FF"/>
                </a:solidFill>
              </a:rPr>
              <a:t>La dyslexie est une difficulté persistante </a:t>
            </a:r>
            <a:r>
              <a:rPr lang="fr-FR" dirty="0" smtClean="0"/>
              <a:t>(qui ne disparaît pas) d’apprentissage de la lecture et d’acquisition de son automatisme chez des enfants </a:t>
            </a:r>
            <a:r>
              <a:rPr lang="fr-FR" sz="2800" b="1" dirty="0" smtClean="0">
                <a:solidFill>
                  <a:srgbClr val="CC66FF"/>
                </a:solidFill>
              </a:rPr>
              <a:t>sans déficience intellectuelle, </a:t>
            </a:r>
            <a:r>
              <a:rPr lang="fr-FR" b="1" dirty="0" smtClean="0">
                <a:solidFill>
                  <a:srgbClr val="CC66FF"/>
                </a:solidFill>
              </a:rPr>
              <a:t>normalement scolarisés indemnes de troubles sensoriels et de troubles psychologiques préexistants. </a:t>
            </a:r>
          </a:p>
          <a:p>
            <a:pPr>
              <a:buNone/>
            </a:pPr>
            <a:endParaRPr lang="fr-FR" dirty="0" smtClean="0">
              <a:solidFill>
                <a:srgbClr val="CC66FF"/>
              </a:solidFill>
            </a:endParaRPr>
          </a:p>
          <a:p>
            <a:pPr algn="ctr"/>
            <a:r>
              <a:rPr lang="fr-FR" sz="2000" b="1" dirty="0" smtClean="0">
                <a:solidFill>
                  <a:srgbClr val="CC66FF"/>
                </a:solidFill>
              </a:rPr>
              <a:t>Ni les parents, ni les enseignants ne sont responsables de ce trouble spécifique d’apprentissage. Mais ils ne doivent pas l’ignorer.</a:t>
            </a:r>
            <a:endParaRPr lang="fr-FR" sz="2000" b="1" dirty="0">
              <a:solidFill>
                <a:srgbClr val="CC66FF"/>
              </a:solidFill>
            </a:endParaRPr>
          </a:p>
        </p:txBody>
      </p:sp>
    </p:spTree>
    <p:extLst>
      <p:ext uri="{BB962C8B-B14F-4D97-AF65-F5344CB8AC3E}">
        <p14:creationId xmlns:p14="http://schemas.microsoft.com/office/powerpoint/2010/main" val="1137431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273" y="1403269"/>
            <a:ext cx="11777683" cy="5136076"/>
          </a:xfrm>
        </p:spPr>
        <p:txBody>
          <a:bodyPr>
            <a:normAutofit fontScale="92500" lnSpcReduction="20000"/>
          </a:bodyPr>
          <a:lstStyle/>
          <a:p>
            <a:pPr algn="just"/>
            <a:r>
              <a:rPr lang="fr-FR" sz="3600" dirty="0" smtClean="0"/>
              <a:t>Trouble de l’apprentissage que l’on appelle aussi « la mère des troubles DYS » concerne </a:t>
            </a:r>
            <a:r>
              <a:rPr lang="fr-FR" sz="3600" b="1" u="sng" dirty="0" smtClean="0">
                <a:solidFill>
                  <a:srgbClr val="CC00FF"/>
                </a:solidFill>
              </a:rPr>
              <a:t>le langage écrit et particulièrement la lecture.</a:t>
            </a:r>
          </a:p>
          <a:p>
            <a:pPr algn="just"/>
            <a:r>
              <a:rPr lang="fr-FR" sz="3600" dirty="0" smtClean="0"/>
              <a:t>Il peut se décliner selon trois types :</a:t>
            </a:r>
          </a:p>
          <a:p>
            <a:pPr lvl="1" algn="ctr"/>
            <a:r>
              <a:rPr lang="fr-FR" sz="3200" b="1" dirty="0" smtClean="0">
                <a:solidFill>
                  <a:srgbClr val="CC00FF"/>
                </a:solidFill>
              </a:rPr>
              <a:t>La dyslexie phonologique</a:t>
            </a:r>
          </a:p>
          <a:p>
            <a:pPr lvl="1" algn="ctr"/>
            <a:r>
              <a:rPr lang="fr-FR" sz="3200" b="1" dirty="0" smtClean="0">
                <a:solidFill>
                  <a:srgbClr val="CC00FF"/>
                </a:solidFill>
              </a:rPr>
              <a:t>La dyslexie lexicale (ou dyslexie de surface) </a:t>
            </a:r>
          </a:p>
          <a:p>
            <a:pPr lvl="1" algn="ctr"/>
            <a:r>
              <a:rPr lang="fr-FR" sz="3200" b="1" dirty="0" smtClean="0">
                <a:solidFill>
                  <a:srgbClr val="CC00FF"/>
                </a:solidFill>
              </a:rPr>
              <a:t>la dyslexie </a:t>
            </a:r>
            <a:r>
              <a:rPr lang="fr-FR" sz="3200" b="1" dirty="0" err="1" smtClean="0">
                <a:solidFill>
                  <a:srgbClr val="CC00FF"/>
                </a:solidFill>
              </a:rPr>
              <a:t>visuo</a:t>
            </a:r>
            <a:r>
              <a:rPr lang="fr-FR" sz="3200" b="1" dirty="0" smtClean="0">
                <a:solidFill>
                  <a:srgbClr val="CC00FF"/>
                </a:solidFill>
              </a:rPr>
              <a:t>-attentionnelle</a:t>
            </a:r>
            <a:r>
              <a:rPr lang="fr-FR" sz="3200" b="1" u="sng" dirty="0" smtClean="0">
                <a:solidFill>
                  <a:srgbClr val="CC00FF"/>
                </a:solidFill>
              </a:rPr>
              <a:t>. </a:t>
            </a:r>
          </a:p>
          <a:p>
            <a:pPr marL="0" indent="0" algn="just">
              <a:buNone/>
            </a:pPr>
            <a:endParaRPr lang="fr-FR" sz="3600" dirty="0" smtClean="0"/>
          </a:p>
          <a:p>
            <a:pPr algn="just"/>
            <a:r>
              <a:rPr lang="fr-FR" sz="3600" dirty="0" smtClean="0"/>
              <a:t>Un enfant peut cumuler </a:t>
            </a:r>
            <a:r>
              <a:rPr lang="fr-FR" sz="3600" b="1" dirty="0" smtClean="0">
                <a:solidFill>
                  <a:srgbClr val="CC00FF"/>
                </a:solidFill>
              </a:rPr>
              <a:t>plusieurs dyslexies </a:t>
            </a:r>
            <a:r>
              <a:rPr lang="fr-FR" sz="3600" dirty="0" smtClean="0"/>
              <a:t>: on parle alors de </a:t>
            </a:r>
            <a:r>
              <a:rPr lang="fr-FR" sz="3600" b="1" dirty="0" smtClean="0">
                <a:solidFill>
                  <a:srgbClr val="CC00FF"/>
                </a:solidFill>
              </a:rPr>
              <a:t>dyslexie mixte</a:t>
            </a:r>
            <a:r>
              <a:rPr lang="fr-FR" sz="3600" dirty="0" smtClean="0"/>
              <a:t>.</a:t>
            </a:r>
          </a:p>
          <a:p>
            <a:pPr algn="just"/>
            <a:endParaRPr lang="fr-FR" sz="3600" dirty="0">
              <a:solidFill>
                <a:srgbClr val="CC00FF"/>
              </a:solidFill>
            </a:endParaRPr>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854183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8801" y="245420"/>
            <a:ext cx="9038504" cy="613562"/>
          </a:xfrm>
        </p:spPr>
        <p:txBody>
          <a:bodyPr>
            <a:normAutofit fontScale="90000"/>
          </a:bodyPr>
          <a:lstStyle/>
          <a:p>
            <a:r>
              <a:rPr lang="fr-FR" b="1" dirty="0">
                <a:solidFill>
                  <a:srgbClr val="FF66FF"/>
                </a:solidFill>
              </a:rPr>
              <a:t>La dyslexie </a:t>
            </a:r>
            <a:r>
              <a:rPr lang="fr-FR" b="1" dirty="0" smtClean="0">
                <a:solidFill>
                  <a:srgbClr val="FF66FF"/>
                </a:solidFill>
              </a:rPr>
              <a:t>Phonologique….</a:t>
            </a:r>
            <a:endParaRPr lang="fr-FR" dirty="0"/>
          </a:p>
        </p:txBody>
      </p:sp>
      <p:sp>
        <p:nvSpPr>
          <p:cNvPr id="3" name="Espace réservé du contenu 2"/>
          <p:cNvSpPr>
            <a:spLocks noGrp="1"/>
          </p:cNvSpPr>
          <p:nvPr>
            <p:ph idx="1"/>
          </p:nvPr>
        </p:nvSpPr>
        <p:spPr>
          <a:xfrm>
            <a:off x="1256145" y="1145309"/>
            <a:ext cx="10631055" cy="5504873"/>
          </a:xfrm>
        </p:spPr>
        <p:txBody>
          <a:bodyPr>
            <a:normAutofit/>
          </a:bodyPr>
          <a:lstStyle/>
          <a:p>
            <a:pPr fontAlgn="base"/>
            <a:r>
              <a:rPr lang="fr-FR" dirty="0"/>
              <a:t>Également appelée </a:t>
            </a:r>
            <a:r>
              <a:rPr lang="fr-FR" b="1" dirty="0">
                <a:solidFill>
                  <a:srgbClr val="CC66FF"/>
                </a:solidFill>
              </a:rPr>
              <a:t>dyslexie </a:t>
            </a:r>
            <a:r>
              <a:rPr lang="fr-FR" b="1" dirty="0" err="1">
                <a:solidFill>
                  <a:srgbClr val="CC66FF"/>
                </a:solidFill>
              </a:rPr>
              <a:t>dysphonétique</a:t>
            </a:r>
            <a:r>
              <a:rPr lang="fr-FR" dirty="0"/>
              <a:t>, </a:t>
            </a:r>
            <a:r>
              <a:rPr lang="fr-FR" b="1" dirty="0"/>
              <a:t>c’est la forme la plus rencontrée chez les enfants</a:t>
            </a:r>
            <a:r>
              <a:rPr lang="fr-FR" dirty="0"/>
              <a:t> et elle est due à une déficience au niveau phonologique et au niveau de la voie d’assemblage ou indirecte, ce qui entraîne un </a:t>
            </a:r>
            <a:r>
              <a:rPr lang="fr-FR" b="1" dirty="0">
                <a:solidFill>
                  <a:srgbClr val="CC66FF"/>
                </a:solidFill>
              </a:rPr>
              <a:t>déficit au niveau de la conversion </a:t>
            </a:r>
            <a:r>
              <a:rPr lang="fr-FR" b="1" dirty="0" err="1">
                <a:solidFill>
                  <a:srgbClr val="CC66FF"/>
                </a:solidFill>
              </a:rPr>
              <a:t>grapho</a:t>
            </a:r>
            <a:r>
              <a:rPr lang="fr-FR" b="1" dirty="0">
                <a:solidFill>
                  <a:srgbClr val="CC66FF"/>
                </a:solidFill>
              </a:rPr>
              <a:t>-phonémique.</a:t>
            </a:r>
          </a:p>
          <a:p>
            <a:pPr marL="0" indent="0" fontAlgn="base">
              <a:buNone/>
            </a:pPr>
            <a:r>
              <a:rPr lang="fr-FR" dirty="0"/>
              <a:t>Concrètement, cela se traduit par :</a:t>
            </a:r>
          </a:p>
          <a:p>
            <a:pPr algn="just" fontAlgn="base"/>
            <a:r>
              <a:rPr lang="fr-FR" sz="2000" dirty="0"/>
              <a:t>Une incapacité à reconnaître les règles de conversion ;</a:t>
            </a:r>
          </a:p>
          <a:p>
            <a:pPr algn="just" fontAlgn="base"/>
            <a:r>
              <a:rPr lang="fr-FR" sz="2000" dirty="0"/>
              <a:t>Une incapacité à ordonner les lettres, les mots ou les syllabes ;</a:t>
            </a:r>
          </a:p>
          <a:p>
            <a:pPr algn="just" fontAlgn="base"/>
            <a:r>
              <a:rPr lang="fr-FR" sz="2000" dirty="0"/>
              <a:t>Une incapacité à faire la différence entre des graphèmes visuellement proches ;</a:t>
            </a:r>
          </a:p>
          <a:p>
            <a:pPr algn="just" fontAlgn="base"/>
            <a:r>
              <a:rPr lang="fr-FR" sz="2000" dirty="0"/>
              <a:t>Une incapacité à faire la différence entre des phonèmes phonologiquement proches ;</a:t>
            </a:r>
          </a:p>
          <a:p>
            <a:pPr algn="just" fontAlgn="base"/>
            <a:r>
              <a:rPr lang="fr-FR" sz="2000" dirty="0"/>
              <a:t>Une incapacité à faire la différence entre des mots morphologiquement proches ;</a:t>
            </a:r>
          </a:p>
          <a:p>
            <a:pPr algn="just" fontAlgn="base"/>
            <a:r>
              <a:rPr lang="fr-FR" sz="2000" dirty="0"/>
              <a:t>Une tendance à adopter des stratégies d’adressage non efficace pour compenser</a:t>
            </a:r>
            <a:r>
              <a:rPr lang="fr-FR" dirty="0"/>
              <a:t>.</a:t>
            </a:r>
          </a:p>
          <a:p>
            <a:endParaRPr lang="fr-FR" dirty="0"/>
          </a:p>
        </p:txBody>
      </p:sp>
    </p:spTree>
    <p:extLst>
      <p:ext uri="{BB962C8B-B14F-4D97-AF65-F5344CB8AC3E}">
        <p14:creationId xmlns:p14="http://schemas.microsoft.com/office/powerpoint/2010/main" val="924675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87055" y="480291"/>
            <a:ext cx="10017557" cy="6049818"/>
          </a:xfrm>
        </p:spPr>
        <p:txBody>
          <a:bodyPr/>
          <a:lstStyle/>
          <a:p>
            <a:pPr algn="ctr" fontAlgn="base"/>
            <a:r>
              <a:rPr lang="fr-FR" sz="2800" b="1" dirty="0">
                <a:solidFill>
                  <a:srgbClr val="FF99FF"/>
                </a:solidFill>
              </a:rPr>
              <a:t>Les conséquences d’une dyslexie </a:t>
            </a:r>
            <a:r>
              <a:rPr lang="fr-FR" sz="2800" b="1" dirty="0" smtClean="0">
                <a:solidFill>
                  <a:srgbClr val="FF99FF"/>
                </a:solidFill>
              </a:rPr>
              <a:t>phonologique</a:t>
            </a:r>
          </a:p>
          <a:p>
            <a:pPr marL="0" indent="0" algn="ctr" fontAlgn="base">
              <a:buNone/>
            </a:pPr>
            <a:endParaRPr lang="fr-FR" sz="2800" b="1" dirty="0">
              <a:solidFill>
                <a:srgbClr val="FF99FF"/>
              </a:solidFill>
            </a:endParaRPr>
          </a:p>
          <a:p>
            <a:pPr fontAlgn="base"/>
            <a:r>
              <a:rPr lang="fr-FR" sz="2400" dirty="0"/>
              <a:t>L’enfant souffrant d’une dyslexie phonologique n’a pas obligatoirement du mal à reconnaître un mot. </a:t>
            </a:r>
            <a:endParaRPr lang="fr-FR" sz="2400" dirty="0" smtClean="0"/>
          </a:p>
          <a:p>
            <a:pPr fontAlgn="base"/>
            <a:r>
              <a:rPr lang="fr-FR" sz="2400" dirty="0" smtClean="0"/>
              <a:t>Ses </a:t>
            </a:r>
            <a:r>
              <a:rPr lang="fr-FR" sz="2400" dirty="0"/>
              <a:t>plus grandes difficultés résident dans le fait qu’il est incapable d’en analyser les éléments constitutifs. Ses capacités en lecture sont d’autant plus handicapées par le fait qu’il </a:t>
            </a:r>
            <a:r>
              <a:rPr lang="fr-FR" sz="2400" b="1" dirty="0">
                <a:solidFill>
                  <a:srgbClr val="CC66FF"/>
                </a:solidFill>
              </a:rPr>
              <a:t>est incapable de déchiffrer des graphèmes et des phonèmes</a:t>
            </a:r>
            <a:r>
              <a:rPr lang="fr-FR" sz="2400" dirty="0"/>
              <a:t> parce que cela va aussi l’empêcher de découvrir et d’apprendre de nouveaux mots. </a:t>
            </a:r>
            <a:endParaRPr lang="fr-FR" sz="2400" dirty="0" smtClean="0"/>
          </a:p>
          <a:p>
            <a:pPr fontAlgn="base"/>
            <a:r>
              <a:rPr lang="fr-FR" sz="2400" dirty="0" smtClean="0"/>
              <a:t>C’est </a:t>
            </a:r>
            <a:r>
              <a:rPr lang="fr-FR" sz="2400" dirty="0"/>
              <a:t>le premier signe d’une dyslexie phonologique : </a:t>
            </a:r>
            <a:r>
              <a:rPr lang="fr-FR" sz="2400" b="1" dirty="0">
                <a:solidFill>
                  <a:srgbClr val="CC66FF"/>
                </a:solidFill>
              </a:rPr>
              <a:t>l’enfant peut être capable de lire des mots connus, mais peut avoir des grandes difficultés à faire de même avec des mots inhabituels ou inconnus.</a:t>
            </a:r>
          </a:p>
          <a:p>
            <a:pPr marL="0" indent="0">
              <a:buNone/>
            </a:pPr>
            <a:endParaRPr lang="fr-FR" dirty="0"/>
          </a:p>
        </p:txBody>
      </p:sp>
    </p:spTree>
    <p:extLst>
      <p:ext uri="{BB962C8B-B14F-4D97-AF65-F5344CB8AC3E}">
        <p14:creationId xmlns:p14="http://schemas.microsoft.com/office/powerpoint/2010/main" val="3304662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48873" y="226946"/>
            <a:ext cx="8742939" cy="881418"/>
          </a:xfrm>
        </p:spPr>
        <p:txBody>
          <a:bodyPr/>
          <a:lstStyle/>
          <a:p>
            <a:r>
              <a:rPr lang="fr-FR" b="1" dirty="0">
                <a:solidFill>
                  <a:srgbClr val="FF66FF"/>
                </a:solidFill>
              </a:rPr>
              <a:t>La dyslexie </a:t>
            </a:r>
            <a:r>
              <a:rPr lang="fr-FR" b="1" dirty="0" smtClean="0">
                <a:solidFill>
                  <a:srgbClr val="FF66FF"/>
                </a:solidFill>
              </a:rPr>
              <a:t>lexicale….</a:t>
            </a:r>
            <a:endParaRPr lang="fr-FR" dirty="0"/>
          </a:p>
        </p:txBody>
      </p:sp>
      <p:sp>
        <p:nvSpPr>
          <p:cNvPr id="3" name="Espace réservé du contenu 2"/>
          <p:cNvSpPr>
            <a:spLocks noGrp="1"/>
          </p:cNvSpPr>
          <p:nvPr>
            <p:ph idx="1"/>
          </p:nvPr>
        </p:nvSpPr>
        <p:spPr>
          <a:xfrm>
            <a:off x="1459345" y="1025237"/>
            <a:ext cx="10390910" cy="5717308"/>
          </a:xfrm>
        </p:spPr>
        <p:txBody>
          <a:bodyPr>
            <a:normAutofit/>
          </a:bodyPr>
          <a:lstStyle/>
          <a:p>
            <a:pPr fontAlgn="base"/>
            <a:r>
              <a:rPr lang="fr-FR" dirty="0" smtClean="0"/>
              <a:t>La </a:t>
            </a:r>
            <a:r>
              <a:rPr lang="fr-FR" dirty="0"/>
              <a:t>dyslexie </a:t>
            </a:r>
            <a:r>
              <a:rPr lang="fr-FR" dirty="0" err="1"/>
              <a:t>dyséidétique</a:t>
            </a:r>
            <a:r>
              <a:rPr lang="fr-FR" dirty="0"/>
              <a:t>, plus communément connue comme étant la dyslexie de surface est due à une </a:t>
            </a:r>
            <a:r>
              <a:rPr lang="fr-FR" b="1" dirty="0">
                <a:solidFill>
                  <a:srgbClr val="CC66FF"/>
                </a:solidFill>
              </a:rPr>
              <a:t>déficience au niveau de la voie lexicale</a:t>
            </a:r>
            <a:r>
              <a:rPr lang="fr-FR" dirty="0"/>
              <a:t>, de la voie d’adressage ou direct, </a:t>
            </a:r>
            <a:r>
              <a:rPr lang="fr-FR" b="1" dirty="0">
                <a:solidFill>
                  <a:srgbClr val="CC66FF"/>
                </a:solidFill>
              </a:rPr>
              <a:t>engendrant des difficultés à stocker la manière dont on écrit les mots, d’où un lexique interne très pauvre</a:t>
            </a:r>
            <a:r>
              <a:rPr lang="fr-FR" dirty="0"/>
              <a:t>. Autrement dit, c’est la capacité de l’enfant à comprendre le sens de ce qu’il voit ou lit</a:t>
            </a:r>
            <a:r>
              <a:rPr lang="fr-FR" dirty="0" smtClean="0"/>
              <a:t>.</a:t>
            </a:r>
          </a:p>
          <a:p>
            <a:pPr marL="0" indent="0" fontAlgn="base">
              <a:buNone/>
            </a:pPr>
            <a:endParaRPr lang="fr-FR" dirty="0"/>
          </a:p>
          <a:p>
            <a:pPr marL="0" indent="0" algn="just" fontAlgn="base">
              <a:buNone/>
            </a:pPr>
            <a:r>
              <a:rPr lang="fr-FR" sz="2000" dirty="0"/>
              <a:t>Concrètement, cela se traduit par :</a:t>
            </a:r>
          </a:p>
          <a:p>
            <a:pPr algn="just" fontAlgn="base"/>
            <a:r>
              <a:rPr lang="fr-FR" sz="2000" dirty="0"/>
              <a:t>Une incapacité à reconnaître et à lire des mots à partir de leur forme visuelle ;</a:t>
            </a:r>
          </a:p>
          <a:p>
            <a:pPr algn="just" fontAlgn="base"/>
            <a:r>
              <a:rPr lang="fr-FR" sz="2000" dirty="0"/>
              <a:t>Une incapacité à lire automatiquement des mots réguliers et connus ;</a:t>
            </a:r>
          </a:p>
          <a:p>
            <a:pPr algn="just" fontAlgn="base"/>
            <a:r>
              <a:rPr lang="fr-FR" sz="2000" dirty="0"/>
              <a:t>Une incapacité à mémoriser la manière dont on prononce les mots ;</a:t>
            </a:r>
          </a:p>
          <a:p>
            <a:pPr algn="just" fontAlgn="base"/>
            <a:r>
              <a:rPr lang="fr-FR" sz="2000" dirty="0"/>
              <a:t>Une incapacité à reconnaître et à lire des mots irréguliers ;</a:t>
            </a:r>
          </a:p>
          <a:p>
            <a:pPr algn="just" fontAlgn="base"/>
            <a:r>
              <a:rPr lang="fr-FR" sz="2000" dirty="0"/>
              <a:t>Un faible lexique des mots pourtant connus.</a:t>
            </a:r>
          </a:p>
          <a:p>
            <a:pPr algn="just"/>
            <a:endParaRPr lang="fr-FR" sz="2000" dirty="0"/>
          </a:p>
        </p:txBody>
      </p:sp>
    </p:spTree>
    <p:extLst>
      <p:ext uri="{BB962C8B-B14F-4D97-AF65-F5344CB8AC3E}">
        <p14:creationId xmlns:p14="http://schemas.microsoft.com/office/powerpoint/2010/main" val="1728527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94691" y="443345"/>
            <a:ext cx="10474036" cy="6105237"/>
          </a:xfrm>
        </p:spPr>
        <p:txBody>
          <a:bodyPr>
            <a:normAutofit/>
          </a:bodyPr>
          <a:lstStyle/>
          <a:p>
            <a:pPr algn="ctr" fontAlgn="base"/>
            <a:r>
              <a:rPr lang="fr-FR" sz="2400" b="1" dirty="0">
                <a:solidFill>
                  <a:srgbClr val="FF99FF"/>
                </a:solidFill>
              </a:rPr>
              <a:t>Les conséquences d’une dyslexie de surface</a:t>
            </a:r>
          </a:p>
          <a:p>
            <a:pPr fontAlgn="base"/>
            <a:r>
              <a:rPr lang="fr-FR" dirty="0"/>
              <a:t>Il est possible qu’un enfant souffrant de dyslexie de surface soit capable de déchiffrer des mots réguliers et des </a:t>
            </a:r>
            <a:r>
              <a:rPr lang="fr-FR" dirty="0" err="1"/>
              <a:t>pseudomots</a:t>
            </a:r>
            <a:r>
              <a:rPr lang="fr-FR" dirty="0"/>
              <a:t>, car la voie phonologique n’est pas en cause. Mais cette faible capacité est souvent handicapée par d’autres difficultés plus importantes comme </a:t>
            </a:r>
            <a:r>
              <a:rPr lang="fr-FR" b="1" dirty="0">
                <a:solidFill>
                  <a:srgbClr val="CC66FF"/>
                </a:solidFill>
              </a:rPr>
              <a:t>la perturbation de l’accès au sens</a:t>
            </a:r>
            <a:r>
              <a:rPr lang="fr-FR" dirty="0"/>
              <a:t>. </a:t>
            </a:r>
            <a:r>
              <a:rPr lang="fr-FR" b="1" dirty="0">
                <a:solidFill>
                  <a:srgbClr val="CC66FF"/>
                </a:solidFill>
              </a:rPr>
              <a:t>Le dyslexique va donc concentrer toute son attention et son énergie dans le décodage</a:t>
            </a:r>
            <a:r>
              <a:rPr lang="fr-FR" dirty="0"/>
              <a:t> ce qui va engendrer :</a:t>
            </a:r>
          </a:p>
          <a:p>
            <a:pPr fontAlgn="base"/>
            <a:r>
              <a:rPr lang="fr-FR" b="1" u="sng" dirty="0">
                <a:solidFill>
                  <a:srgbClr val="CC66FF"/>
                </a:solidFill>
              </a:rPr>
              <a:t>Une lecture extrêmement lente</a:t>
            </a:r>
            <a:r>
              <a:rPr lang="fr-FR" dirty="0"/>
              <a:t>, uniquement basée sur un déchiffrage </a:t>
            </a:r>
            <a:r>
              <a:rPr lang="fr-FR" dirty="0" err="1"/>
              <a:t>grapho</a:t>
            </a:r>
            <a:r>
              <a:rPr lang="fr-FR" dirty="0"/>
              <a:t>-phonémique systématique et pas forcément efficace, fruit d’un effort cognitif non négligeable.</a:t>
            </a:r>
          </a:p>
          <a:p>
            <a:pPr fontAlgn="base"/>
            <a:r>
              <a:rPr lang="fr-FR" b="1" u="sng" dirty="0">
                <a:solidFill>
                  <a:srgbClr val="CC66FF"/>
                </a:solidFill>
              </a:rPr>
              <a:t>Une incompréhension majeure</a:t>
            </a:r>
            <a:r>
              <a:rPr lang="fr-FR" dirty="0"/>
              <a:t> due au déficit d’accès au sens, ce qui veut dire qu’une fois la lecture finie, l’enfant peut n’avoir aucune idée de la signification de ce qu’il a lu.</a:t>
            </a:r>
          </a:p>
          <a:p>
            <a:pPr fontAlgn="base"/>
            <a:r>
              <a:rPr lang="fr-FR" dirty="0"/>
              <a:t>Ce sont les symptômes principaux de ce type de dyslexie, mais chez l’enfant qui en souffre, on peut également remarquer :</a:t>
            </a:r>
          </a:p>
          <a:p>
            <a:pPr fontAlgn="base"/>
            <a:r>
              <a:rPr lang="fr-FR" dirty="0"/>
              <a:t>La tendance à ajouter, à inverser et à omettre des lettres ou des syllabes dans les mots ;</a:t>
            </a:r>
          </a:p>
          <a:p>
            <a:pPr fontAlgn="base"/>
            <a:r>
              <a:rPr lang="fr-FR" dirty="0"/>
              <a:t>La tendance à confondre des lettres visuellement proches comme « b et d », « p et q »…</a:t>
            </a:r>
          </a:p>
          <a:p>
            <a:pPr fontAlgn="base"/>
            <a:r>
              <a:rPr lang="fr-FR" dirty="0"/>
              <a:t>La persistance des difficultés de lecture des mots irréguliers comme oignon, femme…</a:t>
            </a:r>
          </a:p>
          <a:p>
            <a:pPr marL="0" indent="0">
              <a:buNone/>
            </a:pPr>
            <a:endParaRPr lang="fr-FR" dirty="0"/>
          </a:p>
        </p:txBody>
      </p:sp>
    </p:spTree>
    <p:extLst>
      <p:ext uri="{BB962C8B-B14F-4D97-AF65-F5344CB8AC3E}">
        <p14:creationId xmlns:p14="http://schemas.microsoft.com/office/powerpoint/2010/main" val="4072531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FF"/>
                </a:solidFill>
              </a:rPr>
              <a:t>La dyslexie </a:t>
            </a:r>
            <a:r>
              <a:rPr lang="fr-FR" b="1" dirty="0" err="1" smtClean="0">
                <a:solidFill>
                  <a:srgbClr val="FF66FF"/>
                </a:solidFill>
              </a:rPr>
              <a:t>visuo</a:t>
            </a:r>
            <a:r>
              <a:rPr lang="fr-FR" b="1" dirty="0" smtClean="0">
                <a:solidFill>
                  <a:srgbClr val="FF66FF"/>
                </a:solidFill>
              </a:rPr>
              <a:t>-attentionnelle….</a:t>
            </a:r>
            <a:endParaRPr lang="fr-FR" b="1" dirty="0">
              <a:solidFill>
                <a:srgbClr val="FF66FF"/>
              </a:solidFill>
            </a:endParaRPr>
          </a:p>
        </p:txBody>
      </p:sp>
      <p:sp>
        <p:nvSpPr>
          <p:cNvPr id="3" name="Espace réservé du contenu 2"/>
          <p:cNvSpPr>
            <a:spLocks noGrp="1"/>
          </p:cNvSpPr>
          <p:nvPr>
            <p:ph idx="1"/>
          </p:nvPr>
        </p:nvSpPr>
        <p:spPr>
          <a:xfrm>
            <a:off x="504967" y="1690688"/>
            <a:ext cx="10848833" cy="4486275"/>
          </a:xfrm>
        </p:spPr>
        <p:txBody>
          <a:bodyPr>
            <a:normAutofit fontScale="92500" lnSpcReduction="10000"/>
          </a:bodyPr>
          <a:lstStyle/>
          <a:p>
            <a:pPr algn="just"/>
            <a:r>
              <a:rPr lang="fr-FR" sz="3600" dirty="0" smtClean="0"/>
              <a:t>Il s’agit de la fiabilité </a:t>
            </a:r>
            <a:r>
              <a:rPr lang="fr-FR" sz="3600" b="1" u="sng" dirty="0" smtClean="0">
                <a:solidFill>
                  <a:srgbClr val="CC00FF"/>
                </a:solidFill>
              </a:rPr>
              <a:t>du traitement visuel de mots </a:t>
            </a:r>
            <a:r>
              <a:rPr lang="fr-FR" sz="3600" dirty="0" smtClean="0"/>
              <a:t>(contraste, grandeur…) et du </a:t>
            </a:r>
            <a:r>
              <a:rPr lang="fr-FR" sz="3600" b="1" u="sng" dirty="0" smtClean="0">
                <a:solidFill>
                  <a:srgbClr val="CC00FF"/>
                </a:solidFill>
              </a:rPr>
              <a:t>traitement </a:t>
            </a:r>
            <a:r>
              <a:rPr lang="fr-FR" sz="3600" b="1" u="sng" dirty="0" err="1" smtClean="0">
                <a:solidFill>
                  <a:srgbClr val="CC00FF"/>
                </a:solidFill>
              </a:rPr>
              <a:t>visuo</a:t>
            </a:r>
            <a:r>
              <a:rPr lang="fr-FR" sz="3600" b="1" u="sng" dirty="0" smtClean="0">
                <a:solidFill>
                  <a:srgbClr val="CC00FF"/>
                </a:solidFill>
              </a:rPr>
              <a:t>-attentionnel </a:t>
            </a:r>
            <a:r>
              <a:rPr lang="fr-FR" sz="3600" dirty="0" smtClean="0"/>
              <a:t>qui met en jeu la fenêtre de lecture ou </a:t>
            </a:r>
            <a:r>
              <a:rPr lang="fr-FR" sz="3600" b="1" u="sng" dirty="0" smtClean="0">
                <a:solidFill>
                  <a:srgbClr val="CC00FF"/>
                </a:solidFill>
              </a:rPr>
              <a:t>« empan visuel</a:t>
            </a:r>
            <a:r>
              <a:rPr lang="fr-FR" sz="3600" b="1" dirty="0" smtClean="0">
                <a:solidFill>
                  <a:srgbClr val="CC00FF"/>
                </a:solidFill>
              </a:rPr>
              <a:t>», </a:t>
            </a:r>
            <a:r>
              <a:rPr lang="fr-FR" sz="3600" dirty="0" smtClean="0"/>
              <a:t>c’est-à-dire la façon dont les yeux traitent de manière séquentielle les mots puis identifient en parallèle les lettre d’un mot. </a:t>
            </a:r>
          </a:p>
          <a:p>
            <a:pPr algn="just"/>
            <a:endParaRPr lang="fr-FR" sz="3600" dirty="0"/>
          </a:p>
          <a:p>
            <a:endParaRPr lang="fr-FR" dirty="0" smtClean="0"/>
          </a:p>
          <a:p>
            <a:pPr algn="ctr"/>
            <a:r>
              <a:rPr lang="fr-FR" sz="3600" b="1" dirty="0" err="1" smtClean="0"/>
              <a:t>MAisoN</a:t>
            </a:r>
            <a:r>
              <a:rPr lang="fr-FR" sz="3600" b="1" dirty="0" smtClean="0"/>
              <a:t>			</a:t>
            </a:r>
            <a:r>
              <a:rPr lang="fr-FR" sz="3600" b="1" dirty="0" err="1" smtClean="0"/>
              <a:t>MaISon</a:t>
            </a:r>
            <a:r>
              <a:rPr lang="fr-FR" sz="3600" b="1" dirty="0" smtClean="0"/>
              <a:t>			</a:t>
            </a:r>
            <a:r>
              <a:rPr lang="fr-FR" sz="3600" b="1" dirty="0" err="1" smtClean="0"/>
              <a:t>maISoN</a:t>
            </a:r>
            <a:endParaRPr lang="fr-FR" sz="3600" b="1" dirty="0"/>
          </a:p>
        </p:txBody>
      </p:sp>
    </p:spTree>
    <p:extLst>
      <p:ext uri="{BB962C8B-B14F-4D97-AF65-F5344CB8AC3E}">
        <p14:creationId xmlns:p14="http://schemas.microsoft.com/office/powerpoint/2010/main" val="4115853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3514" y="0"/>
            <a:ext cx="10515600" cy="1325563"/>
          </a:xfrm>
        </p:spPr>
        <p:txBody>
          <a:bodyPr>
            <a:normAutofit/>
          </a:bodyPr>
          <a:lstStyle/>
          <a:p>
            <a:pPr algn="ctr"/>
            <a:r>
              <a:rPr lang="fr-FR" sz="5400" b="1" dirty="0" smtClean="0">
                <a:solidFill>
                  <a:srgbClr val="FF99FF"/>
                </a:solidFill>
              </a:rPr>
              <a:t>La Dyslexie: Signes d’alerte</a:t>
            </a:r>
            <a:endParaRPr lang="fr-FR" sz="5400" b="1" dirty="0">
              <a:solidFill>
                <a:srgbClr val="FF99FF"/>
              </a:solidFill>
            </a:endParaRPr>
          </a:p>
        </p:txBody>
      </p:sp>
      <p:sp>
        <p:nvSpPr>
          <p:cNvPr id="3" name="Espace réservé du contenu 2"/>
          <p:cNvSpPr>
            <a:spLocks noGrp="1"/>
          </p:cNvSpPr>
          <p:nvPr>
            <p:ph idx="1"/>
          </p:nvPr>
        </p:nvSpPr>
        <p:spPr>
          <a:xfrm>
            <a:off x="354874" y="1325563"/>
            <a:ext cx="11612880" cy="5551714"/>
          </a:xfrm>
        </p:spPr>
        <p:txBody>
          <a:bodyPr>
            <a:normAutofit fontScale="40000" lnSpcReduction="20000"/>
          </a:bodyPr>
          <a:lstStyle/>
          <a:p>
            <a:pPr algn="ctr"/>
            <a:r>
              <a:rPr lang="fr-FR" sz="5100" b="1" dirty="0" smtClean="0">
                <a:solidFill>
                  <a:srgbClr val="CC66FF"/>
                </a:solidFill>
              </a:rPr>
              <a:t>Les erreurs de lecture ne sont pas spécifiques, par contre leur fréquence et surtout leur persistance sont caractéristiques</a:t>
            </a:r>
            <a:r>
              <a:rPr lang="fr-FR" sz="4400" b="1" dirty="0" smtClean="0"/>
              <a:t>:</a:t>
            </a:r>
          </a:p>
          <a:p>
            <a:pPr>
              <a:buNone/>
            </a:pPr>
            <a:endParaRPr lang="fr-FR" dirty="0" smtClean="0"/>
          </a:p>
          <a:p>
            <a:pPr algn="just">
              <a:buNone/>
            </a:pPr>
            <a:r>
              <a:rPr lang="fr-FR" dirty="0" smtClean="0"/>
              <a:t>		</a:t>
            </a:r>
            <a:r>
              <a:rPr lang="fr-FR" sz="3800" dirty="0" smtClean="0"/>
              <a:t>- </a:t>
            </a:r>
            <a:r>
              <a:rPr lang="fr-FR" sz="5000" dirty="0" smtClean="0"/>
              <a:t>Grande lenteur dans toutes les activités comprenant de l’écrit (lecture et écriture) d’où l’impossibilité de traiter un devoir en entier.</a:t>
            </a:r>
          </a:p>
          <a:p>
            <a:pPr algn="just">
              <a:buNone/>
            </a:pPr>
            <a:r>
              <a:rPr lang="fr-FR" sz="5000" dirty="0" smtClean="0"/>
              <a:t>		- Ecriture peu lisible dans son contenu et sa forme (graphisme, orthographe et segmentation des mots).</a:t>
            </a:r>
          </a:p>
          <a:p>
            <a:pPr algn="just">
              <a:buNone/>
            </a:pPr>
            <a:r>
              <a:rPr lang="fr-FR" sz="5000" dirty="0" smtClean="0"/>
              <a:t>		- Difficultés d’organisation, besoin de repères.</a:t>
            </a:r>
          </a:p>
          <a:p>
            <a:pPr algn="just">
              <a:buNone/>
            </a:pPr>
            <a:r>
              <a:rPr lang="fr-FR" sz="5000" dirty="0" smtClean="0"/>
              <a:t>		- Problèmes pour se situer dans le temps, pour établir une chronologie. </a:t>
            </a:r>
          </a:p>
          <a:p>
            <a:pPr algn="just">
              <a:buNone/>
            </a:pPr>
            <a:r>
              <a:rPr lang="fr-FR" sz="5000" dirty="0" smtClean="0"/>
              <a:t>		- Fatigabilité.</a:t>
            </a:r>
          </a:p>
          <a:p>
            <a:pPr algn="just">
              <a:buNone/>
            </a:pPr>
            <a:r>
              <a:rPr lang="fr-FR" sz="5000" dirty="0" smtClean="0"/>
              <a:t>		- Gêne par le bruit qui perturbe la concentration.</a:t>
            </a:r>
          </a:p>
          <a:p>
            <a:pPr algn="just">
              <a:buNone/>
            </a:pPr>
            <a:r>
              <a:rPr lang="fr-FR" sz="5000" dirty="0" smtClean="0"/>
              <a:t>		- Difficultés à lire, lenteur, erreurs sonores, paralexie (tabac/table), erreurs visuelles (p/q…)</a:t>
            </a:r>
          </a:p>
          <a:p>
            <a:pPr algn="just">
              <a:buNone/>
            </a:pPr>
            <a:r>
              <a:rPr lang="fr-FR" sz="5000" dirty="0" smtClean="0"/>
              <a:t>		- Orthographe très défaillante</a:t>
            </a:r>
          </a:p>
          <a:p>
            <a:pPr algn="just">
              <a:buNone/>
            </a:pPr>
            <a:r>
              <a:rPr lang="fr-FR" sz="5000" dirty="0" smtClean="0"/>
              <a:t>		- Meilleures performances à l’oral. Compréhension supérieure lorsque l’énoncé est oralisé.</a:t>
            </a:r>
          </a:p>
          <a:p>
            <a:pPr algn="just">
              <a:buNone/>
            </a:pPr>
            <a:r>
              <a:rPr lang="fr-FR" sz="5000" dirty="0" smtClean="0"/>
              <a:t>		- Capacités d’apprentissage normales si on passe par une autre modalité que l’écrit</a:t>
            </a:r>
            <a:r>
              <a:rPr lang="fr-FR" sz="4200" dirty="0" smtClean="0"/>
              <a:t>. </a:t>
            </a:r>
            <a:endParaRPr lang="fr-FR" sz="4200" dirty="0"/>
          </a:p>
        </p:txBody>
      </p:sp>
    </p:spTree>
    <p:extLst>
      <p:ext uri="{BB962C8B-B14F-4D97-AF65-F5344CB8AC3E}">
        <p14:creationId xmlns:p14="http://schemas.microsoft.com/office/powerpoint/2010/main" val="338580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1656"/>
            <a:ext cx="10202839" cy="6603313"/>
          </a:xfrm>
        </p:spPr>
      </p:pic>
    </p:spTree>
    <p:extLst>
      <p:ext uri="{BB962C8B-B14F-4D97-AF65-F5344CB8AC3E}">
        <p14:creationId xmlns:p14="http://schemas.microsoft.com/office/powerpoint/2010/main" val="216554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5332" y="325206"/>
            <a:ext cx="11611320" cy="6376040"/>
          </a:xfrm>
        </p:spPr>
        <p:txBody>
          <a:bodyPr>
            <a:normAutofit fontScale="77500" lnSpcReduction="20000"/>
          </a:bodyPr>
          <a:lstStyle/>
          <a:p>
            <a:pPr lvl="1"/>
            <a:r>
              <a:rPr lang="fr-FR" sz="3600" b="1" u="sng" dirty="0" smtClean="0">
                <a:solidFill>
                  <a:srgbClr val="FF66FF"/>
                </a:solidFill>
              </a:rPr>
              <a:t>Troubles de la perception ou de l’attention </a:t>
            </a:r>
            <a:r>
              <a:rPr lang="fr-FR" sz="3600" dirty="0" smtClean="0"/>
              <a:t>(difficulté à soutenir son attention…)</a:t>
            </a:r>
          </a:p>
          <a:p>
            <a:pPr marL="457200" lvl="1" indent="0">
              <a:buNone/>
            </a:pPr>
            <a:endParaRPr lang="fr-FR" sz="3600" dirty="0" smtClean="0"/>
          </a:p>
          <a:p>
            <a:pPr lvl="1"/>
            <a:r>
              <a:rPr lang="fr-FR" sz="3600" b="1" u="sng" dirty="0" smtClean="0">
                <a:solidFill>
                  <a:srgbClr val="FF66FF"/>
                </a:solidFill>
              </a:rPr>
              <a:t>Troubles des pulsions, conduites instinctuelles </a:t>
            </a:r>
            <a:r>
              <a:rPr lang="fr-FR" sz="3600" dirty="0" smtClean="0"/>
              <a:t>(anorexie, boulimie…)</a:t>
            </a:r>
          </a:p>
          <a:p>
            <a:pPr marL="457200" lvl="1" indent="0">
              <a:buNone/>
            </a:pPr>
            <a:endParaRPr lang="fr-FR" sz="3600" dirty="0" smtClean="0"/>
          </a:p>
          <a:p>
            <a:pPr lvl="1"/>
            <a:r>
              <a:rPr lang="fr-FR" sz="3600" b="1" u="sng" dirty="0" smtClean="0">
                <a:solidFill>
                  <a:srgbClr val="FF66FF"/>
                </a:solidFill>
              </a:rPr>
              <a:t>Troubles de l’émotion, de l’affect, de l’humeur </a:t>
            </a:r>
          </a:p>
          <a:p>
            <a:pPr marL="457200" lvl="1" indent="0">
              <a:buNone/>
            </a:pPr>
            <a:endParaRPr lang="fr-FR" sz="3600" dirty="0" smtClean="0"/>
          </a:p>
          <a:p>
            <a:pPr lvl="1"/>
            <a:r>
              <a:rPr lang="fr-FR" sz="3600" b="1" u="sng" dirty="0" smtClean="0">
                <a:solidFill>
                  <a:srgbClr val="FF66FF"/>
                </a:solidFill>
              </a:rPr>
              <a:t>Troubles des fonctions psychomotrices </a:t>
            </a:r>
          </a:p>
          <a:p>
            <a:pPr marL="457200" lvl="1" indent="0">
              <a:buNone/>
            </a:pPr>
            <a:endParaRPr lang="fr-FR" sz="3600" dirty="0" smtClean="0"/>
          </a:p>
          <a:p>
            <a:pPr lvl="1"/>
            <a:r>
              <a:rPr lang="fr-FR" sz="3600" b="1" u="sng" dirty="0" smtClean="0">
                <a:solidFill>
                  <a:srgbClr val="FF66FF"/>
                </a:solidFill>
              </a:rPr>
              <a:t>Troubles du comportement </a:t>
            </a:r>
            <a:r>
              <a:rPr lang="fr-FR" sz="3600" dirty="0" smtClean="0"/>
              <a:t>(TED Envahissants du Développement, de la conduite…)</a:t>
            </a:r>
          </a:p>
          <a:p>
            <a:pPr marL="457200" lvl="1" indent="0">
              <a:buNone/>
            </a:pPr>
            <a:endParaRPr lang="fr-FR" sz="3600" dirty="0" smtClean="0"/>
          </a:p>
          <a:p>
            <a:pPr lvl="1"/>
            <a:r>
              <a:rPr lang="fr-FR" sz="3600" b="1" u="sng" dirty="0" smtClean="0">
                <a:solidFill>
                  <a:srgbClr val="FF66FF"/>
                </a:solidFill>
              </a:rPr>
              <a:t>Troubles du langage oral et écrit </a:t>
            </a:r>
            <a:r>
              <a:rPr lang="fr-FR" sz="3600" dirty="0" smtClean="0"/>
              <a:t>(ensemble des troubles </a:t>
            </a:r>
            <a:r>
              <a:rPr lang="fr-FR" sz="3600" dirty="0" err="1" smtClean="0"/>
              <a:t>Dys</a:t>
            </a:r>
            <a:r>
              <a:rPr lang="fr-FR" sz="3600" dirty="0" smtClean="0"/>
              <a:t>)</a:t>
            </a:r>
          </a:p>
          <a:p>
            <a:pPr marL="457200" lvl="1" indent="0">
              <a:buNone/>
            </a:pPr>
            <a:endParaRPr lang="fr-FR" dirty="0"/>
          </a:p>
        </p:txBody>
      </p:sp>
    </p:spTree>
    <p:extLst>
      <p:ext uri="{BB962C8B-B14F-4D97-AF65-F5344CB8AC3E}">
        <p14:creationId xmlns:p14="http://schemas.microsoft.com/office/powerpoint/2010/main" val="1642740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Résultat de recherche d'images pour &quot;QU EST CE QUE LA DYSLEXIE&quot;"/>
          <p:cNvPicPr>
            <a:picLocks noChangeAspect="1" noChangeArrowheads="1"/>
          </p:cNvPicPr>
          <p:nvPr/>
        </p:nvPicPr>
        <p:blipFill>
          <a:blip r:embed="rId2"/>
          <a:srcRect/>
          <a:stretch>
            <a:fillRect/>
          </a:stretch>
        </p:blipFill>
        <p:spPr bwMode="auto">
          <a:xfrm>
            <a:off x="496389" y="88960"/>
            <a:ext cx="10816045" cy="6560034"/>
          </a:xfrm>
          <a:prstGeom prst="rect">
            <a:avLst/>
          </a:prstGeom>
          <a:noFill/>
        </p:spPr>
      </p:pic>
    </p:spTree>
    <p:extLst>
      <p:ext uri="{BB962C8B-B14F-4D97-AF65-F5344CB8AC3E}">
        <p14:creationId xmlns:p14="http://schemas.microsoft.com/office/powerpoint/2010/main" val="1828257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Résultat de recherche d'images pour &quot;LES DIFFERENTES DYSLEXIES&quot;"/>
          <p:cNvPicPr>
            <a:picLocks noChangeAspect="1" noChangeArrowheads="1"/>
          </p:cNvPicPr>
          <p:nvPr/>
        </p:nvPicPr>
        <p:blipFill>
          <a:blip r:embed="rId2"/>
          <a:srcRect/>
          <a:stretch>
            <a:fillRect/>
          </a:stretch>
        </p:blipFill>
        <p:spPr bwMode="auto">
          <a:xfrm>
            <a:off x="782592" y="914400"/>
            <a:ext cx="5486400" cy="4789713"/>
          </a:xfrm>
          <a:prstGeom prst="rect">
            <a:avLst/>
          </a:prstGeom>
          <a:noFill/>
        </p:spPr>
      </p:pic>
      <p:pic>
        <p:nvPicPr>
          <p:cNvPr id="88068" name="Picture 4" descr="Image associée"/>
          <p:cNvPicPr>
            <a:picLocks noChangeAspect="1" noChangeArrowheads="1"/>
          </p:cNvPicPr>
          <p:nvPr/>
        </p:nvPicPr>
        <p:blipFill>
          <a:blip r:embed="rId3"/>
          <a:srcRect/>
          <a:stretch>
            <a:fillRect/>
          </a:stretch>
        </p:blipFill>
        <p:spPr bwMode="auto">
          <a:xfrm>
            <a:off x="6438808" y="914400"/>
            <a:ext cx="5486400" cy="4754879"/>
          </a:xfrm>
          <a:prstGeom prst="rect">
            <a:avLst/>
          </a:prstGeom>
          <a:noFill/>
        </p:spPr>
      </p:pic>
    </p:spTree>
    <p:extLst>
      <p:ext uri="{BB962C8B-B14F-4D97-AF65-F5344CB8AC3E}">
        <p14:creationId xmlns:p14="http://schemas.microsoft.com/office/powerpoint/2010/main" val="541605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892246" cy="928098"/>
          </a:xfrm>
        </p:spPr>
        <p:txBody>
          <a:bodyPr>
            <a:normAutofit/>
          </a:bodyPr>
          <a:lstStyle/>
          <a:p>
            <a:pPr algn="ctr"/>
            <a:r>
              <a:rPr lang="fr-FR" sz="4000" b="1" dirty="0" smtClean="0">
                <a:solidFill>
                  <a:srgbClr val="FF99FF"/>
                </a:solidFill>
              </a:rPr>
              <a:t>Dyslexie : Troubles associés possible</a:t>
            </a:r>
            <a:endParaRPr lang="fr-FR" sz="4000" b="1" dirty="0">
              <a:solidFill>
                <a:srgbClr val="FF99FF"/>
              </a:solidFill>
            </a:endParaRPr>
          </a:p>
        </p:txBody>
      </p:sp>
      <p:sp>
        <p:nvSpPr>
          <p:cNvPr id="3" name="Espace réservé du contenu 2"/>
          <p:cNvSpPr>
            <a:spLocks noGrp="1"/>
          </p:cNvSpPr>
          <p:nvPr>
            <p:ph idx="1"/>
          </p:nvPr>
        </p:nvSpPr>
        <p:spPr>
          <a:xfrm>
            <a:off x="838200" y="1293224"/>
            <a:ext cx="10722428" cy="5564776"/>
          </a:xfrm>
        </p:spPr>
        <p:txBody>
          <a:bodyPr>
            <a:normAutofit fontScale="92500"/>
          </a:bodyPr>
          <a:lstStyle/>
          <a:p>
            <a:r>
              <a:rPr lang="fr-FR" sz="3600" b="1" dirty="0" smtClean="0"/>
              <a:t>Retard de langage et de parole</a:t>
            </a:r>
            <a:r>
              <a:rPr lang="fr-FR" sz="3600" dirty="0" smtClean="0"/>
              <a:t>:</a:t>
            </a:r>
          </a:p>
          <a:p>
            <a:pPr>
              <a:buFontTx/>
              <a:buChar char="-"/>
            </a:pPr>
            <a:r>
              <a:rPr lang="fr-FR" sz="3600" dirty="0" smtClean="0"/>
              <a:t>Troubles du regard (balayage, fixation, convergence, saccade…)</a:t>
            </a:r>
          </a:p>
          <a:p>
            <a:pPr>
              <a:buFontTx/>
              <a:buChar char="-"/>
            </a:pPr>
            <a:r>
              <a:rPr lang="fr-FR" sz="3600" dirty="0" smtClean="0"/>
              <a:t>Troubles de discrimination phonémique (ta/da…)</a:t>
            </a:r>
          </a:p>
          <a:p>
            <a:pPr>
              <a:buFontTx/>
              <a:buChar char="-"/>
            </a:pPr>
            <a:r>
              <a:rPr lang="fr-FR" sz="3600" dirty="0" smtClean="0"/>
              <a:t>Problèmes </a:t>
            </a:r>
            <a:r>
              <a:rPr lang="fr-FR" sz="3600" dirty="0" err="1" smtClean="0"/>
              <a:t>temporo</a:t>
            </a:r>
            <a:r>
              <a:rPr lang="fr-FR" sz="3600" dirty="0" smtClean="0"/>
              <a:t>-spatiaux (ordre séquentiel, se diriger sur un plan)</a:t>
            </a:r>
          </a:p>
          <a:p>
            <a:pPr>
              <a:buFontTx/>
              <a:buChar char="-"/>
            </a:pPr>
            <a:r>
              <a:rPr lang="fr-FR" sz="3600" dirty="0" smtClean="0"/>
              <a:t>Difficultés de latéralisation</a:t>
            </a:r>
          </a:p>
          <a:p>
            <a:pPr>
              <a:buFontTx/>
              <a:buChar char="-"/>
            </a:pPr>
            <a:r>
              <a:rPr lang="fr-FR" sz="3600" dirty="0" smtClean="0"/>
              <a:t>Agitation, inattention, renoncement, indifférence</a:t>
            </a:r>
            <a:r>
              <a:rPr lang="fr-FR" dirty="0" smtClean="0"/>
              <a:t>.</a:t>
            </a:r>
          </a:p>
          <a:p>
            <a:pPr>
              <a:buNone/>
            </a:pPr>
            <a:endParaRPr lang="fr-FR" dirty="0"/>
          </a:p>
        </p:txBody>
      </p:sp>
    </p:spTree>
    <p:extLst>
      <p:ext uri="{BB962C8B-B14F-4D97-AF65-F5344CB8AC3E}">
        <p14:creationId xmlns:p14="http://schemas.microsoft.com/office/powerpoint/2010/main" val="409768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1160" y="365030"/>
            <a:ext cx="9692640" cy="902067"/>
          </a:xfrm>
        </p:spPr>
        <p:txBody>
          <a:bodyPr>
            <a:normAutofit fontScale="90000"/>
          </a:bodyPr>
          <a:lstStyle/>
          <a:p>
            <a:pPr algn="ctr"/>
            <a:r>
              <a:rPr lang="fr-FR" sz="5400" b="1" dirty="0" smtClean="0">
                <a:solidFill>
                  <a:srgbClr val="FF99FF"/>
                </a:solidFill>
              </a:rPr>
              <a:t>Dyslexie : Vers qui se tourner? </a:t>
            </a:r>
            <a:endParaRPr lang="fr-FR" sz="5400" b="1" dirty="0">
              <a:solidFill>
                <a:srgbClr val="FF99FF"/>
              </a:solidFill>
            </a:endParaRPr>
          </a:p>
        </p:txBody>
      </p:sp>
      <p:sp>
        <p:nvSpPr>
          <p:cNvPr id="3" name="Espace réservé du contenu 2"/>
          <p:cNvSpPr>
            <a:spLocks noGrp="1"/>
          </p:cNvSpPr>
          <p:nvPr>
            <p:ph idx="1"/>
          </p:nvPr>
        </p:nvSpPr>
        <p:spPr>
          <a:xfrm>
            <a:off x="431073" y="1619794"/>
            <a:ext cx="11260183" cy="4859383"/>
          </a:xfrm>
        </p:spPr>
        <p:txBody>
          <a:bodyPr>
            <a:normAutofit fontScale="92500" lnSpcReduction="10000"/>
          </a:bodyPr>
          <a:lstStyle/>
          <a:p>
            <a:pPr algn="just"/>
            <a:r>
              <a:rPr lang="fr-FR" sz="4000" dirty="0" smtClean="0"/>
              <a:t>Un psychologue ‘scolaire’ pour connaître la marche à suivre en vue d’un diagnostic.</a:t>
            </a:r>
          </a:p>
          <a:p>
            <a:pPr algn="just">
              <a:buNone/>
            </a:pPr>
            <a:endParaRPr lang="fr-FR" sz="4000" dirty="0" smtClean="0"/>
          </a:p>
          <a:p>
            <a:pPr algn="just"/>
            <a:r>
              <a:rPr lang="fr-FR" sz="4000" dirty="0" smtClean="0"/>
              <a:t>L’orthophoniste pour un bilan (prescription médicale)</a:t>
            </a:r>
          </a:p>
          <a:p>
            <a:pPr algn="just">
              <a:buNone/>
            </a:pPr>
            <a:endParaRPr lang="fr-FR" sz="4000" dirty="0" smtClean="0"/>
          </a:p>
          <a:p>
            <a:pPr algn="just"/>
            <a:r>
              <a:rPr lang="fr-FR" sz="4000" dirty="0" smtClean="0"/>
              <a:t>Vers le Centre du Langage ou en libéral pour un bilan neuropsychologique complet. </a:t>
            </a:r>
            <a:endParaRPr lang="fr-FR" sz="4000" dirty="0"/>
          </a:p>
        </p:txBody>
      </p:sp>
    </p:spTree>
    <p:extLst>
      <p:ext uri="{BB962C8B-B14F-4D97-AF65-F5344CB8AC3E}">
        <p14:creationId xmlns:p14="http://schemas.microsoft.com/office/powerpoint/2010/main" val="2261896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01337" y="378823"/>
            <a:ext cx="11025051" cy="6016633"/>
          </a:xfrm>
          <a:prstGeom prst="rect">
            <a:avLst/>
          </a:prstGeom>
        </p:spPr>
      </p:pic>
    </p:spTree>
    <p:extLst>
      <p:ext uri="{BB962C8B-B14F-4D97-AF65-F5344CB8AC3E}">
        <p14:creationId xmlns:p14="http://schemas.microsoft.com/office/powerpoint/2010/main" val="726392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451" y="0"/>
            <a:ext cx="10515600" cy="1058091"/>
          </a:xfrm>
        </p:spPr>
        <p:txBody>
          <a:bodyPr>
            <a:normAutofit fontScale="90000"/>
          </a:bodyPr>
          <a:lstStyle/>
          <a:p>
            <a:pPr algn="ctr"/>
            <a:r>
              <a:rPr lang="fr-FR" sz="5400" b="1" dirty="0" smtClean="0">
                <a:solidFill>
                  <a:srgbClr val="FF99FF"/>
                </a:solidFill>
              </a:rPr>
              <a:t>Dyslexie: Ce que l’on peut faire</a:t>
            </a:r>
            <a:endParaRPr lang="fr-FR" sz="5400" b="1" dirty="0">
              <a:solidFill>
                <a:srgbClr val="FF99FF"/>
              </a:solidFill>
            </a:endParaRPr>
          </a:p>
        </p:txBody>
      </p:sp>
      <p:sp>
        <p:nvSpPr>
          <p:cNvPr id="3" name="Espace réservé du contenu 2"/>
          <p:cNvSpPr>
            <a:spLocks noGrp="1"/>
          </p:cNvSpPr>
          <p:nvPr>
            <p:ph idx="1"/>
          </p:nvPr>
        </p:nvSpPr>
        <p:spPr>
          <a:xfrm>
            <a:off x="496389" y="1175656"/>
            <a:ext cx="11529356" cy="5548417"/>
          </a:xfrm>
        </p:spPr>
        <p:txBody>
          <a:bodyPr>
            <a:normAutofit fontScale="40000" lnSpcReduction="20000"/>
          </a:bodyPr>
          <a:lstStyle/>
          <a:p>
            <a:r>
              <a:rPr lang="fr-FR" sz="5900" b="1" u="sng" dirty="0" smtClean="0">
                <a:solidFill>
                  <a:srgbClr val="CC66FF"/>
                </a:solidFill>
              </a:rPr>
              <a:t>Pour l’enseignant</a:t>
            </a:r>
          </a:p>
          <a:p>
            <a:pPr algn="just">
              <a:buNone/>
            </a:pPr>
            <a:r>
              <a:rPr lang="fr-FR" sz="5100" dirty="0" smtClean="0">
                <a:solidFill>
                  <a:srgbClr val="CC66FF"/>
                </a:solidFill>
              </a:rPr>
              <a:t>Certaines mesures sont </a:t>
            </a:r>
            <a:r>
              <a:rPr lang="fr-FR" sz="5100" dirty="0" smtClean="0"/>
              <a:t>à mettre en place en classe sans tarder:</a:t>
            </a:r>
          </a:p>
          <a:p>
            <a:pPr algn="just">
              <a:buFontTx/>
              <a:buChar char="-"/>
            </a:pPr>
            <a:r>
              <a:rPr lang="fr-FR" sz="5100" dirty="0" smtClean="0"/>
              <a:t>Lire les consignes écrites.</a:t>
            </a:r>
          </a:p>
          <a:p>
            <a:pPr algn="just">
              <a:buFontTx/>
              <a:buChar char="-"/>
            </a:pPr>
            <a:r>
              <a:rPr lang="fr-FR" sz="5100" dirty="0" smtClean="0"/>
              <a:t>Limiter la copie: donner plus de temps, l’aider à finir un travail écrit.</a:t>
            </a:r>
          </a:p>
          <a:p>
            <a:pPr algn="just">
              <a:buFontTx/>
              <a:buChar char="-"/>
            </a:pPr>
            <a:r>
              <a:rPr lang="fr-FR" sz="5100" dirty="0" smtClean="0"/>
              <a:t>Aérer les documents, grossir les caractères.</a:t>
            </a:r>
          </a:p>
          <a:p>
            <a:pPr algn="just">
              <a:buFontTx/>
              <a:buChar char="-"/>
            </a:pPr>
            <a:r>
              <a:rPr lang="fr-FR" sz="5100" dirty="0" smtClean="0"/>
              <a:t>Connaître précisément les difficultés de l’élève par son observation et s’appuyer sur les bilans et les échanges avec la famille pour envisager des réponses pédagogiques adaptées: recouvrir à l’organisation d’équipes éducatives. </a:t>
            </a:r>
          </a:p>
          <a:p>
            <a:pPr algn="just">
              <a:buFontTx/>
              <a:buChar char="-"/>
            </a:pPr>
            <a:r>
              <a:rPr lang="fr-FR" sz="5100" dirty="0" smtClean="0"/>
              <a:t>Mise en place d’un PAP (médecin scolaire).</a:t>
            </a:r>
          </a:p>
          <a:p>
            <a:pPr algn="just">
              <a:buFontTx/>
              <a:buChar char="-"/>
            </a:pPr>
            <a:r>
              <a:rPr lang="fr-FR" sz="5100" dirty="0" smtClean="0"/>
              <a:t>Ne pas hésiter à consulter les sites spécifiques (labo Cognisciences, </a:t>
            </a:r>
            <a:r>
              <a:rPr lang="fr-FR" sz="5100" dirty="0" err="1" smtClean="0"/>
              <a:t>Aidodys</a:t>
            </a:r>
            <a:r>
              <a:rPr lang="fr-FR" sz="5100" dirty="0" smtClean="0"/>
              <a:t>, </a:t>
            </a:r>
            <a:r>
              <a:rPr lang="fr-FR" sz="5100" dirty="0" err="1" smtClean="0"/>
              <a:t>Fanstasdys</a:t>
            </a:r>
            <a:r>
              <a:rPr lang="fr-FR" sz="5100" dirty="0" smtClean="0"/>
              <a:t>, site de l’</a:t>
            </a:r>
            <a:r>
              <a:rPr lang="fr-FR" sz="5100" dirty="0" err="1" smtClean="0"/>
              <a:t>Apedys</a:t>
            </a:r>
            <a:r>
              <a:rPr lang="fr-FR" sz="5100" dirty="0" smtClean="0"/>
              <a:t>, site France-dyslexies.com....) l</a:t>
            </a:r>
          </a:p>
          <a:p>
            <a:pPr algn="just">
              <a:buFontTx/>
              <a:buChar char="-"/>
            </a:pPr>
            <a:endParaRPr lang="fr-FR" sz="5100" dirty="0" smtClean="0"/>
          </a:p>
          <a:p>
            <a:pPr>
              <a:buNone/>
            </a:pPr>
            <a:r>
              <a:rPr lang="fr-FR" sz="5900" b="1" dirty="0" smtClean="0"/>
              <a:t>	</a:t>
            </a:r>
            <a:r>
              <a:rPr lang="fr-FR" sz="5900" b="1" u="sng" dirty="0" smtClean="0">
                <a:solidFill>
                  <a:srgbClr val="CC66FF"/>
                </a:solidFill>
              </a:rPr>
              <a:t>A la maison</a:t>
            </a:r>
          </a:p>
          <a:p>
            <a:pPr>
              <a:buFontTx/>
              <a:buChar char="-"/>
            </a:pPr>
            <a:r>
              <a:rPr lang="fr-FR" sz="5100" dirty="0" smtClean="0"/>
              <a:t>Proposer aux parents de continuer à lire des histoires, d’écrire sous la dictée de l’enfant, de préserver au mieux l’aspect plaisir du contact avec l’écrit.</a:t>
            </a:r>
          </a:p>
          <a:p>
            <a:pPr>
              <a:buFontTx/>
              <a:buChar char="-"/>
            </a:pPr>
            <a:r>
              <a:rPr lang="fr-FR" sz="5100" dirty="0" smtClean="0"/>
              <a:t>Ne pas se décourager devant la lenteur des progrès et la durée des rééducations.</a:t>
            </a:r>
            <a:endParaRPr lang="fr-FR" sz="5100" dirty="0"/>
          </a:p>
        </p:txBody>
      </p:sp>
    </p:spTree>
    <p:extLst>
      <p:ext uri="{BB962C8B-B14F-4D97-AF65-F5344CB8AC3E}">
        <p14:creationId xmlns:p14="http://schemas.microsoft.com/office/powerpoint/2010/main" val="1855540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7977" y="336727"/>
            <a:ext cx="8911687" cy="1280890"/>
          </a:xfrm>
        </p:spPr>
        <p:txBody>
          <a:bodyPr>
            <a:normAutofit/>
          </a:bodyPr>
          <a:lstStyle/>
          <a:p>
            <a:pPr algn="ctr"/>
            <a:r>
              <a:rPr lang="fr-FR" sz="6000" b="1" dirty="0" smtClean="0">
                <a:solidFill>
                  <a:srgbClr val="CC66FF"/>
                </a:solidFill>
              </a:rPr>
              <a:t>LA DYSGRAPHIE</a:t>
            </a:r>
            <a:endParaRPr lang="fr-FR" sz="6000" b="1" dirty="0">
              <a:solidFill>
                <a:srgbClr val="CC66FF"/>
              </a:solidFill>
            </a:endParaRPr>
          </a:p>
        </p:txBody>
      </p:sp>
      <p:pic>
        <p:nvPicPr>
          <p:cNvPr id="4" name="Espace réservé du contenu 3" descr="crayon.png"/>
          <p:cNvPicPr>
            <a:picLocks noGrp="1" noChangeAspect="1"/>
          </p:cNvPicPr>
          <p:nvPr>
            <p:ph idx="1"/>
          </p:nvPr>
        </p:nvPicPr>
        <p:blipFill>
          <a:blip r:embed="rId2"/>
          <a:stretch>
            <a:fillRect/>
          </a:stretch>
        </p:blipFill>
        <p:spPr>
          <a:xfrm>
            <a:off x="2756263" y="1970020"/>
            <a:ext cx="6818811" cy="4887980"/>
          </a:xfrm>
        </p:spPr>
      </p:pic>
    </p:spTree>
    <p:extLst>
      <p:ext uri="{BB962C8B-B14F-4D97-AF65-F5344CB8AC3E}">
        <p14:creationId xmlns:p14="http://schemas.microsoft.com/office/powerpoint/2010/main" val="3908710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Résultat de recherche d'images pour &quot;DYSGRAPHIE&quot;"/>
          <p:cNvPicPr>
            <a:picLocks noChangeAspect="1" noChangeArrowheads="1"/>
          </p:cNvPicPr>
          <p:nvPr/>
        </p:nvPicPr>
        <p:blipFill>
          <a:blip r:embed="rId2"/>
          <a:srcRect/>
          <a:stretch>
            <a:fillRect/>
          </a:stretch>
        </p:blipFill>
        <p:spPr bwMode="auto">
          <a:xfrm>
            <a:off x="391885" y="156755"/>
            <a:ext cx="7123058" cy="3043646"/>
          </a:xfrm>
          <a:prstGeom prst="rect">
            <a:avLst/>
          </a:prstGeom>
          <a:noFill/>
        </p:spPr>
      </p:pic>
      <p:pic>
        <p:nvPicPr>
          <p:cNvPr id="100358" name="Picture 6" descr="Résultat de recherche d'images pour &quot;DYSGRAPHIE&quot;"/>
          <p:cNvPicPr>
            <a:picLocks noChangeAspect="1" noChangeArrowheads="1"/>
          </p:cNvPicPr>
          <p:nvPr/>
        </p:nvPicPr>
        <p:blipFill>
          <a:blip r:embed="rId3"/>
          <a:srcRect/>
          <a:stretch>
            <a:fillRect/>
          </a:stretch>
        </p:blipFill>
        <p:spPr bwMode="auto">
          <a:xfrm>
            <a:off x="4453253" y="3226526"/>
            <a:ext cx="6872243" cy="3298599"/>
          </a:xfrm>
          <a:prstGeom prst="rect">
            <a:avLst/>
          </a:prstGeom>
          <a:noFill/>
        </p:spPr>
      </p:pic>
    </p:spTree>
    <p:extLst>
      <p:ext uri="{BB962C8B-B14F-4D97-AF65-F5344CB8AC3E}">
        <p14:creationId xmlns:p14="http://schemas.microsoft.com/office/powerpoint/2010/main" val="4085047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8160" y="299716"/>
            <a:ext cx="8911687" cy="1280890"/>
          </a:xfrm>
        </p:spPr>
        <p:txBody>
          <a:bodyPr>
            <a:normAutofit/>
          </a:bodyPr>
          <a:lstStyle/>
          <a:p>
            <a:pPr algn="ctr"/>
            <a:r>
              <a:rPr lang="fr-FR" sz="5400" b="1" dirty="0" smtClean="0">
                <a:solidFill>
                  <a:srgbClr val="CC66FF"/>
                </a:solidFill>
              </a:rPr>
              <a:t>Dysgraphie : Définition</a:t>
            </a:r>
            <a:endParaRPr lang="fr-FR" sz="5400" b="1" dirty="0">
              <a:solidFill>
                <a:srgbClr val="CC66FF"/>
              </a:solidFill>
            </a:endParaRPr>
          </a:p>
        </p:txBody>
      </p:sp>
      <p:sp>
        <p:nvSpPr>
          <p:cNvPr id="3" name="Espace réservé du contenu 2"/>
          <p:cNvSpPr>
            <a:spLocks noGrp="1"/>
          </p:cNvSpPr>
          <p:nvPr>
            <p:ph idx="1"/>
          </p:nvPr>
        </p:nvSpPr>
        <p:spPr>
          <a:xfrm>
            <a:off x="757645" y="1580606"/>
            <a:ext cx="10750731" cy="4911634"/>
          </a:xfrm>
        </p:spPr>
        <p:txBody>
          <a:bodyPr>
            <a:normAutofit fontScale="92500" lnSpcReduction="20000"/>
          </a:bodyPr>
          <a:lstStyle/>
          <a:p>
            <a:pPr algn="just"/>
            <a:r>
              <a:rPr lang="fr-FR" sz="3200" dirty="0" smtClean="0"/>
              <a:t>… </a:t>
            </a:r>
            <a:r>
              <a:rPr lang="fr-FR" sz="3200" b="1" dirty="0" smtClean="0">
                <a:solidFill>
                  <a:srgbClr val="CC66FF"/>
                </a:solidFill>
              </a:rPr>
              <a:t>est un trouble persistant (qui ne disparaîtra pas) du geste graphique. </a:t>
            </a:r>
            <a:r>
              <a:rPr lang="fr-FR" sz="3200" dirty="0" smtClean="0">
                <a:solidFill>
                  <a:schemeClr val="tx1"/>
                </a:solidFill>
              </a:rPr>
              <a:t>Ce trouble des apprentissages du geste ne s’accompagne toutefois d’aucune déficience mentale. </a:t>
            </a:r>
          </a:p>
          <a:p>
            <a:pPr algn="just">
              <a:buNone/>
            </a:pPr>
            <a:endParaRPr lang="fr-FR" sz="3200" dirty="0" smtClean="0"/>
          </a:p>
          <a:p>
            <a:pPr algn="just"/>
            <a:r>
              <a:rPr lang="fr-FR" sz="3200" dirty="0" smtClean="0">
                <a:solidFill>
                  <a:srgbClr val="CC66FF"/>
                </a:solidFill>
              </a:rPr>
              <a:t>La dysgraphie va généralement de paire avec la dyspraxie</a:t>
            </a:r>
            <a:r>
              <a:rPr lang="fr-FR" sz="3200" dirty="0" smtClean="0"/>
              <a:t>.</a:t>
            </a:r>
          </a:p>
          <a:p>
            <a:pPr algn="just">
              <a:buNone/>
            </a:pPr>
            <a:endParaRPr lang="fr-FR" sz="3200" dirty="0" smtClean="0"/>
          </a:p>
          <a:p>
            <a:pPr algn="just"/>
            <a:r>
              <a:rPr lang="fr-FR" sz="3200" dirty="0" smtClean="0"/>
              <a:t>Troubles qui entraînent une </a:t>
            </a:r>
            <a:r>
              <a:rPr lang="fr-FR" sz="3200" b="1" dirty="0" smtClean="0">
                <a:solidFill>
                  <a:srgbClr val="CC66FF"/>
                </a:solidFill>
              </a:rPr>
              <a:t>lenteur importante dans la réalisation des productions graphiques et écrites, ou une malformation des lettres. </a:t>
            </a:r>
          </a:p>
          <a:p>
            <a:pPr>
              <a:buNone/>
            </a:pPr>
            <a:endParaRPr lang="fr-FR" dirty="0"/>
          </a:p>
        </p:txBody>
      </p:sp>
    </p:spTree>
    <p:extLst>
      <p:ext uri="{BB962C8B-B14F-4D97-AF65-F5344CB8AC3E}">
        <p14:creationId xmlns:p14="http://schemas.microsoft.com/office/powerpoint/2010/main" val="2225648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3881" y="813987"/>
            <a:ext cx="10750731" cy="4911634"/>
          </a:xfrm>
        </p:spPr>
        <p:txBody>
          <a:bodyPr>
            <a:normAutofit fontScale="92500"/>
          </a:bodyPr>
          <a:lstStyle/>
          <a:p>
            <a:pPr algn="just"/>
            <a:endParaRPr lang="fr-FR" sz="3200" dirty="0" smtClean="0"/>
          </a:p>
          <a:p>
            <a:pPr algn="just"/>
            <a:endParaRPr lang="fr-FR" sz="3200" dirty="0"/>
          </a:p>
          <a:p>
            <a:pPr algn="just"/>
            <a:r>
              <a:rPr lang="fr-FR" sz="4000" dirty="0" smtClean="0"/>
              <a:t>Ce trouble affecte </a:t>
            </a:r>
            <a:r>
              <a:rPr lang="fr-FR" sz="4000" b="1" u="sng" dirty="0" smtClean="0">
                <a:solidFill>
                  <a:srgbClr val="CC00FF"/>
                </a:solidFill>
              </a:rPr>
              <a:t>les gestes particuliers de l’écriture,</a:t>
            </a:r>
            <a:r>
              <a:rPr lang="fr-FR" sz="4000" dirty="0" smtClean="0"/>
              <a:t> et </a:t>
            </a:r>
            <a:r>
              <a:rPr lang="fr-FR" sz="4000" b="1" u="sng" dirty="0" smtClean="0">
                <a:solidFill>
                  <a:srgbClr val="CC00FF"/>
                </a:solidFill>
              </a:rPr>
              <a:t>jouent sur l’aisance, la lisibilité et la rapidité de l’écriture</a:t>
            </a:r>
            <a:r>
              <a:rPr lang="fr-FR" sz="4000" dirty="0" smtClean="0"/>
              <a:t>.</a:t>
            </a:r>
          </a:p>
          <a:p>
            <a:pPr marL="0" indent="0" algn="just">
              <a:buNone/>
            </a:pPr>
            <a:endParaRPr lang="fr-FR" sz="4000" dirty="0"/>
          </a:p>
          <a:p>
            <a:pPr marL="0" indent="0" algn="just">
              <a:buNone/>
            </a:pPr>
            <a:r>
              <a:rPr lang="fr-FR" sz="3600" dirty="0" smtClean="0"/>
              <a:t>On note par exemple une dimension mal maîtrisée des lettres ou non-respect de l’espace sur la feuille. </a:t>
            </a:r>
          </a:p>
          <a:p>
            <a:pPr marL="0" indent="0" algn="just">
              <a:buNone/>
            </a:pPr>
            <a:endParaRPr lang="fr-FR" sz="3200" b="1" dirty="0" smtClean="0"/>
          </a:p>
          <a:p>
            <a:pPr>
              <a:buNone/>
            </a:pP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902219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4275" y="777922"/>
            <a:ext cx="10589525" cy="5399041"/>
          </a:xfrm>
        </p:spPr>
        <p:txBody>
          <a:bodyPr>
            <a:normAutofit lnSpcReduction="10000"/>
          </a:bodyPr>
          <a:lstStyle/>
          <a:p>
            <a:pPr marL="228600" lvl="1" algn="just">
              <a:spcBef>
                <a:spcPts val="1000"/>
              </a:spcBef>
            </a:pPr>
            <a:endParaRPr lang="fr-FR" sz="5400" dirty="0" smtClean="0">
              <a:solidFill>
                <a:srgbClr val="CC00FF"/>
              </a:solidFill>
            </a:endParaRPr>
          </a:p>
          <a:p>
            <a:pPr marL="0" lvl="1" indent="0" algn="ctr">
              <a:spcBef>
                <a:spcPts val="1000"/>
              </a:spcBef>
              <a:buNone/>
            </a:pPr>
            <a:r>
              <a:rPr lang="fr-FR" sz="5400" dirty="0" smtClean="0">
                <a:solidFill>
                  <a:srgbClr val="CC00FF"/>
                </a:solidFill>
              </a:rPr>
              <a:t>La </a:t>
            </a:r>
            <a:r>
              <a:rPr lang="fr-FR" sz="5400" dirty="0">
                <a:solidFill>
                  <a:srgbClr val="CC00FF"/>
                </a:solidFill>
              </a:rPr>
              <a:t>plupart de ces troubles altèrent </a:t>
            </a:r>
            <a:r>
              <a:rPr lang="fr-FR" sz="5400" u="sng" dirty="0">
                <a:solidFill>
                  <a:srgbClr val="CC00FF"/>
                </a:solidFill>
              </a:rPr>
              <a:t>les fonctions cognitives </a:t>
            </a:r>
            <a:endParaRPr lang="fr-FR" sz="5400" u="sng" dirty="0" smtClean="0">
              <a:solidFill>
                <a:srgbClr val="CC00FF"/>
              </a:solidFill>
            </a:endParaRPr>
          </a:p>
          <a:p>
            <a:pPr marL="0" lvl="1" indent="0" algn="ctr">
              <a:spcBef>
                <a:spcPts val="1000"/>
              </a:spcBef>
              <a:buNone/>
            </a:pPr>
            <a:r>
              <a:rPr lang="fr-FR" sz="5400" u="sng" dirty="0">
                <a:solidFill>
                  <a:srgbClr val="CC00FF"/>
                </a:solidFill>
              </a:rPr>
              <a:t> </a:t>
            </a:r>
            <a:r>
              <a:rPr lang="fr-FR" sz="5400" u="sng" dirty="0" smtClean="0">
                <a:solidFill>
                  <a:srgbClr val="CC00FF"/>
                </a:solidFill>
              </a:rPr>
              <a:t>et </a:t>
            </a:r>
            <a:r>
              <a:rPr lang="fr-FR" sz="5400" u="sng" dirty="0">
                <a:solidFill>
                  <a:srgbClr val="CC00FF"/>
                </a:solidFill>
              </a:rPr>
              <a:t>amènent des difficultés </a:t>
            </a:r>
            <a:endParaRPr lang="fr-FR" sz="5400" u="sng" dirty="0" smtClean="0">
              <a:solidFill>
                <a:srgbClr val="CC00FF"/>
              </a:solidFill>
            </a:endParaRPr>
          </a:p>
          <a:p>
            <a:pPr marL="0" lvl="1" indent="0" algn="ctr">
              <a:spcBef>
                <a:spcPts val="1000"/>
              </a:spcBef>
              <a:buNone/>
            </a:pPr>
            <a:r>
              <a:rPr lang="fr-FR" sz="5400" u="sng" dirty="0" smtClean="0">
                <a:solidFill>
                  <a:srgbClr val="CC00FF"/>
                </a:solidFill>
              </a:rPr>
              <a:t>ou </a:t>
            </a:r>
            <a:r>
              <a:rPr lang="fr-FR" sz="5400" u="sng" dirty="0">
                <a:solidFill>
                  <a:srgbClr val="CC00FF"/>
                </a:solidFill>
              </a:rPr>
              <a:t>des troubles des apprentissages</a:t>
            </a:r>
            <a:r>
              <a:rPr lang="fr-FR" sz="5400" dirty="0">
                <a:solidFill>
                  <a:srgbClr val="CC00FF"/>
                </a:solidFill>
              </a:rPr>
              <a:t>. </a:t>
            </a:r>
          </a:p>
          <a:p>
            <a:pPr algn="just"/>
            <a:endParaRPr lang="fr-FR" sz="5400" dirty="0"/>
          </a:p>
        </p:txBody>
      </p:sp>
    </p:spTree>
    <p:extLst>
      <p:ext uri="{BB962C8B-B14F-4D97-AF65-F5344CB8AC3E}">
        <p14:creationId xmlns:p14="http://schemas.microsoft.com/office/powerpoint/2010/main" val="4181665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Résultat de recherche d'images pour &quot;DICTEE ELEVE DYSGRAPHIQUE&quot;"/>
          <p:cNvPicPr>
            <a:picLocks noChangeAspect="1" noChangeArrowheads="1"/>
          </p:cNvPicPr>
          <p:nvPr/>
        </p:nvPicPr>
        <p:blipFill>
          <a:blip r:embed="rId2"/>
          <a:srcRect/>
          <a:stretch>
            <a:fillRect/>
          </a:stretch>
        </p:blipFill>
        <p:spPr bwMode="auto">
          <a:xfrm>
            <a:off x="535577" y="182881"/>
            <a:ext cx="10724606" cy="6466114"/>
          </a:xfrm>
          <a:prstGeom prst="rect">
            <a:avLst/>
          </a:prstGeom>
          <a:noFill/>
        </p:spPr>
      </p:pic>
    </p:spTree>
    <p:extLst>
      <p:ext uri="{BB962C8B-B14F-4D97-AF65-F5344CB8AC3E}">
        <p14:creationId xmlns:p14="http://schemas.microsoft.com/office/powerpoint/2010/main" val="2195153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5400" y="0"/>
            <a:ext cx="10515600" cy="967286"/>
          </a:xfrm>
        </p:spPr>
        <p:txBody>
          <a:bodyPr>
            <a:normAutofit/>
          </a:bodyPr>
          <a:lstStyle/>
          <a:p>
            <a:pPr algn="ctr"/>
            <a:r>
              <a:rPr lang="fr-FR" sz="5400" b="1" dirty="0" smtClean="0">
                <a:solidFill>
                  <a:srgbClr val="CC66FF"/>
                </a:solidFill>
              </a:rPr>
              <a:t>Dysgraphie: Signes d’alerte</a:t>
            </a:r>
            <a:endParaRPr lang="fr-FR" sz="5400" b="1" dirty="0">
              <a:solidFill>
                <a:srgbClr val="CC66FF"/>
              </a:solidFill>
            </a:endParaRPr>
          </a:p>
        </p:txBody>
      </p:sp>
      <p:sp>
        <p:nvSpPr>
          <p:cNvPr id="3" name="Espace réservé du contenu 2"/>
          <p:cNvSpPr>
            <a:spLocks noGrp="1"/>
          </p:cNvSpPr>
          <p:nvPr>
            <p:ph idx="1"/>
          </p:nvPr>
        </p:nvSpPr>
        <p:spPr>
          <a:xfrm>
            <a:off x="496389" y="967286"/>
            <a:ext cx="11547564" cy="5485765"/>
          </a:xfrm>
        </p:spPr>
        <p:txBody>
          <a:bodyPr>
            <a:noAutofit/>
          </a:bodyPr>
          <a:lstStyle/>
          <a:p>
            <a:pPr algn="ctr"/>
            <a:r>
              <a:rPr lang="fr-FR" sz="2000" b="1" dirty="0" smtClean="0"/>
              <a:t>Problèmes généraux de précision et de maladresse persistants après le CP.</a:t>
            </a:r>
          </a:p>
          <a:p>
            <a:pPr>
              <a:buFontTx/>
              <a:buChar char="-"/>
            </a:pPr>
            <a:r>
              <a:rPr lang="fr-FR" sz="2000" dirty="0" smtClean="0"/>
              <a:t>Mauvaise tenue persistante des outils (ciseaux, règle, crayon)</a:t>
            </a:r>
          </a:p>
          <a:p>
            <a:pPr>
              <a:buFontTx/>
              <a:buChar char="-"/>
            </a:pPr>
            <a:r>
              <a:rPr lang="fr-FR" sz="2000" dirty="0" smtClean="0"/>
              <a:t>Refus d’écrire</a:t>
            </a:r>
          </a:p>
          <a:p>
            <a:pPr>
              <a:buFontTx/>
              <a:buChar char="-"/>
            </a:pPr>
            <a:r>
              <a:rPr lang="fr-FR" sz="2000" dirty="0" smtClean="0"/>
              <a:t>Fatigue, crampe lors de l’écriture, poignet rigide</a:t>
            </a:r>
          </a:p>
          <a:p>
            <a:pPr>
              <a:buFontTx/>
              <a:buChar char="-"/>
            </a:pPr>
            <a:r>
              <a:rPr lang="fr-FR" sz="2000" dirty="0" smtClean="0"/>
              <a:t>Anomalies de la conduite du trait dans l’écriture</a:t>
            </a:r>
          </a:p>
          <a:p>
            <a:pPr>
              <a:buFontTx/>
              <a:buChar char="-"/>
            </a:pPr>
            <a:r>
              <a:rPr lang="fr-FR" sz="2000" dirty="0" smtClean="0"/>
              <a:t>Des difficultés de coordination des gestes d’écriture/dessin</a:t>
            </a:r>
          </a:p>
          <a:p>
            <a:pPr>
              <a:buFontTx/>
              <a:buChar char="-"/>
            </a:pPr>
            <a:r>
              <a:rPr lang="fr-FR" sz="2000" dirty="0" smtClean="0"/>
              <a:t>Des irrégularités dans les espacements entre les lettres et les mots.</a:t>
            </a:r>
          </a:p>
          <a:p>
            <a:pPr>
              <a:buFontTx/>
              <a:buChar char="-"/>
            </a:pPr>
            <a:r>
              <a:rPr lang="fr-FR" sz="2000" dirty="0" smtClean="0"/>
              <a:t>Des malformations des lettres</a:t>
            </a:r>
          </a:p>
          <a:p>
            <a:pPr>
              <a:buFontTx/>
              <a:buChar char="-"/>
            </a:pPr>
            <a:r>
              <a:rPr lang="fr-FR" sz="2000" dirty="0" smtClean="0"/>
              <a:t>L’écriture est lente, coûteuse et difficilement lisible : </a:t>
            </a:r>
            <a:r>
              <a:rPr lang="fr-FR" sz="2000" dirty="0" err="1" smtClean="0"/>
              <a:t>téléscopages</a:t>
            </a:r>
            <a:r>
              <a:rPr lang="fr-FR" sz="2000" dirty="0" smtClean="0"/>
              <a:t>, tracé trop léger ou trop écrasé, geste tremblé par la suite (collège), souvent écriture scripte. </a:t>
            </a:r>
          </a:p>
          <a:p>
            <a:pPr>
              <a:buFontTx/>
              <a:buChar char="-"/>
            </a:pPr>
            <a:r>
              <a:rPr lang="fr-FR" sz="2000" dirty="0" smtClean="0"/>
              <a:t>Anxiété à l’approche de l’écriture. </a:t>
            </a:r>
          </a:p>
          <a:p>
            <a:pPr>
              <a:buNone/>
            </a:pPr>
            <a:r>
              <a:rPr lang="fr-FR" sz="2000" b="1" dirty="0" smtClean="0"/>
              <a:t>Troubles associés</a:t>
            </a:r>
            <a:r>
              <a:rPr lang="fr-FR" sz="2000" dirty="0" smtClean="0"/>
              <a:t>: troubles de la motricité fine, difficultés praxiques, </a:t>
            </a:r>
            <a:r>
              <a:rPr lang="fr-FR" sz="2000" dirty="0" err="1" smtClean="0"/>
              <a:t>visuo</a:t>
            </a:r>
            <a:r>
              <a:rPr lang="fr-FR" sz="2000" dirty="0" smtClean="0"/>
              <a:t>-attentionnelles.</a:t>
            </a:r>
            <a:endParaRPr lang="fr-FR" sz="2000" dirty="0"/>
          </a:p>
        </p:txBody>
      </p:sp>
    </p:spTree>
    <p:extLst>
      <p:ext uri="{BB962C8B-B14F-4D97-AF65-F5344CB8AC3E}">
        <p14:creationId xmlns:p14="http://schemas.microsoft.com/office/powerpoint/2010/main" val="1622619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045" y="166910"/>
            <a:ext cx="10202091" cy="943433"/>
          </a:xfrm>
        </p:spPr>
        <p:txBody>
          <a:bodyPr>
            <a:normAutofit/>
          </a:bodyPr>
          <a:lstStyle/>
          <a:p>
            <a:pPr algn="ctr"/>
            <a:r>
              <a:rPr lang="fr-FR" sz="4400" b="1" dirty="0" smtClean="0">
                <a:solidFill>
                  <a:srgbClr val="CC66FF"/>
                </a:solidFill>
              </a:rPr>
              <a:t>Dysgraphie: Vers qui se tourner? </a:t>
            </a:r>
            <a:endParaRPr lang="fr-FR" sz="4400" b="1" dirty="0">
              <a:solidFill>
                <a:srgbClr val="CC66FF"/>
              </a:solidFill>
            </a:endParaRPr>
          </a:p>
        </p:txBody>
      </p:sp>
      <p:sp>
        <p:nvSpPr>
          <p:cNvPr id="3" name="Espace réservé du contenu 2"/>
          <p:cNvSpPr>
            <a:spLocks noGrp="1"/>
          </p:cNvSpPr>
          <p:nvPr>
            <p:ph idx="1"/>
          </p:nvPr>
        </p:nvSpPr>
        <p:spPr>
          <a:xfrm>
            <a:off x="548640" y="1672046"/>
            <a:ext cx="10805160" cy="4504917"/>
          </a:xfrm>
        </p:spPr>
        <p:txBody>
          <a:bodyPr>
            <a:noAutofit/>
          </a:bodyPr>
          <a:lstStyle/>
          <a:p>
            <a:pPr algn="just"/>
            <a:r>
              <a:rPr lang="fr-FR" sz="3600" dirty="0" smtClean="0"/>
              <a:t>Le RASED </a:t>
            </a:r>
          </a:p>
          <a:p>
            <a:pPr algn="just"/>
            <a:r>
              <a:rPr lang="fr-FR" sz="3600" dirty="0" smtClean="0"/>
              <a:t>La psychomotricienne</a:t>
            </a:r>
          </a:p>
          <a:p>
            <a:pPr algn="just"/>
            <a:r>
              <a:rPr lang="fr-FR" sz="3600" dirty="0" smtClean="0"/>
              <a:t>L’ergothérapeute</a:t>
            </a:r>
          </a:p>
          <a:p>
            <a:pPr algn="just"/>
            <a:r>
              <a:rPr lang="fr-FR" sz="3600" dirty="0" smtClean="0"/>
              <a:t>La </a:t>
            </a:r>
            <a:r>
              <a:rPr lang="fr-FR" sz="3600" dirty="0" err="1" smtClean="0"/>
              <a:t>graphothérapeute</a:t>
            </a:r>
            <a:endParaRPr lang="fr-FR" sz="3600" dirty="0" smtClean="0"/>
          </a:p>
          <a:p>
            <a:pPr algn="just"/>
            <a:r>
              <a:rPr lang="fr-FR" sz="3600" dirty="0" smtClean="0"/>
              <a:t>Le neuropsychologue pour un bilan complet.</a:t>
            </a:r>
          </a:p>
          <a:p>
            <a:pPr algn="just">
              <a:buNone/>
            </a:pPr>
            <a:endParaRPr lang="fr-FR" sz="4800" dirty="0"/>
          </a:p>
        </p:txBody>
      </p:sp>
    </p:spTree>
    <p:extLst>
      <p:ext uri="{BB962C8B-B14F-4D97-AF65-F5344CB8AC3E}">
        <p14:creationId xmlns:p14="http://schemas.microsoft.com/office/powerpoint/2010/main" val="4025107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st-ce que la dysgraphie .mp4">
            <a:hlinkClick r:id="" action="ppaction://media"/>
          </p:cNvPr>
          <p:cNvPicPr>
            <a:picLocks noRot="1" noChangeAspect="1"/>
          </p:cNvPicPr>
          <p:nvPr>
            <a:videoFile r:link="rId1"/>
          </p:nvPr>
        </p:nvPicPr>
        <p:blipFill>
          <a:blip r:embed="rId3"/>
          <a:stretch>
            <a:fillRect/>
          </a:stretch>
        </p:blipFill>
        <p:spPr>
          <a:xfrm>
            <a:off x="992778" y="209005"/>
            <a:ext cx="10842171" cy="6126480"/>
          </a:xfrm>
          <a:prstGeom prst="rect">
            <a:avLst/>
          </a:prstGeom>
        </p:spPr>
      </p:pic>
    </p:spTree>
    <p:extLst>
      <p:ext uri="{BB962C8B-B14F-4D97-AF65-F5344CB8AC3E}">
        <p14:creationId xmlns:p14="http://schemas.microsoft.com/office/powerpoint/2010/main" val="196133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Résultat de recherche d'images pour &quot;DYSGRAPHIE&quot;"/>
          <p:cNvPicPr>
            <a:picLocks noChangeAspect="1" noChangeArrowheads="1"/>
          </p:cNvPicPr>
          <p:nvPr/>
        </p:nvPicPr>
        <p:blipFill>
          <a:blip r:embed="rId2"/>
          <a:srcRect/>
          <a:stretch>
            <a:fillRect/>
          </a:stretch>
        </p:blipFill>
        <p:spPr bwMode="auto">
          <a:xfrm>
            <a:off x="339633" y="235132"/>
            <a:ext cx="11286309" cy="6400800"/>
          </a:xfrm>
          <a:prstGeom prst="rect">
            <a:avLst/>
          </a:prstGeom>
          <a:noFill/>
        </p:spPr>
      </p:pic>
    </p:spTree>
    <p:extLst>
      <p:ext uri="{BB962C8B-B14F-4D97-AF65-F5344CB8AC3E}">
        <p14:creationId xmlns:p14="http://schemas.microsoft.com/office/powerpoint/2010/main" val="41656123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5736" y="153847"/>
            <a:ext cx="9797143" cy="1060999"/>
          </a:xfrm>
        </p:spPr>
        <p:txBody>
          <a:bodyPr>
            <a:normAutofit fontScale="90000"/>
          </a:bodyPr>
          <a:lstStyle/>
          <a:p>
            <a:pPr algn="ctr"/>
            <a:r>
              <a:rPr lang="fr-FR" sz="5400" b="1" dirty="0" smtClean="0">
                <a:solidFill>
                  <a:srgbClr val="CC66FF"/>
                </a:solidFill>
              </a:rPr>
              <a:t>Dysgraphie : Ce qu’il faut faire</a:t>
            </a:r>
            <a:endParaRPr lang="fr-FR" sz="5400" b="1" dirty="0">
              <a:solidFill>
                <a:srgbClr val="CC66FF"/>
              </a:solidFill>
            </a:endParaRPr>
          </a:p>
        </p:txBody>
      </p:sp>
      <p:sp>
        <p:nvSpPr>
          <p:cNvPr id="3" name="Espace réservé du contenu 2"/>
          <p:cNvSpPr>
            <a:spLocks noGrp="1"/>
          </p:cNvSpPr>
          <p:nvPr>
            <p:ph idx="1"/>
          </p:nvPr>
        </p:nvSpPr>
        <p:spPr>
          <a:xfrm>
            <a:off x="1149531" y="1515291"/>
            <a:ext cx="10831286" cy="4924697"/>
          </a:xfrm>
        </p:spPr>
        <p:txBody>
          <a:bodyPr>
            <a:normAutofit/>
          </a:bodyPr>
          <a:lstStyle/>
          <a:p>
            <a:pPr algn="just"/>
            <a:r>
              <a:rPr lang="fr-FR" sz="2000" dirty="0" smtClean="0"/>
              <a:t>Favoriser l’oral pour vérifier les connaissances (épeler, compter…)</a:t>
            </a:r>
          </a:p>
          <a:p>
            <a:pPr algn="just"/>
            <a:r>
              <a:rPr lang="fr-FR" sz="2000" dirty="0" smtClean="0"/>
              <a:t>Continuer l’entraînement graphique (séquences courtes)</a:t>
            </a:r>
          </a:p>
          <a:p>
            <a:pPr algn="just"/>
            <a:r>
              <a:rPr lang="fr-FR" sz="2000" dirty="0" smtClean="0"/>
              <a:t>Valoriser la production orale, encourager</a:t>
            </a:r>
          </a:p>
          <a:p>
            <a:pPr algn="just"/>
            <a:r>
              <a:rPr lang="fr-FR" sz="2000" dirty="0" smtClean="0"/>
              <a:t>Aider à la tenue du cahier de textes (photocopies ou tuteur).</a:t>
            </a:r>
          </a:p>
          <a:p>
            <a:pPr>
              <a:buNone/>
            </a:pPr>
            <a:endParaRPr lang="fr-FR" dirty="0" smtClean="0"/>
          </a:p>
          <a:p>
            <a:pPr algn="ctr">
              <a:buNone/>
            </a:pPr>
            <a:r>
              <a:rPr lang="fr-FR" sz="5400" b="1" dirty="0" smtClean="0">
                <a:solidFill>
                  <a:srgbClr val="CC66FF"/>
                </a:solidFill>
              </a:rPr>
              <a:t>Ce qu’il ne faut pas faire: </a:t>
            </a:r>
          </a:p>
          <a:p>
            <a:pPr algn="just">
              <a:buFontTx/>
              <a:buChar char="-"/>
            </a:pPr>
            <a:r>
              <a:rPr lang="fr-FR" sz="2000" dirty="0" smtClean="0"/>
              <a:t>Donner des lignes de punition</a:t>
            </a:r>
          </a:p>
          <a:p>
            <a:pPr algn="just">
              <a:buFontTx/>
              <a:buChar char="-"/>
            </a:pPr>
            <a:r>
              <a:rPr lang="fr-FR" sz="2000" dirty="0" smtClean="0"/>
              <a:t>Culpabiliser l’enfant sur ses cahiers « sales et brouillons »</a:t>
            </a:r>
          </a:p>
          <a:p>
            <a:pPr algn="just">
              <a:buFontTx/>
              <a:buChar char="-"/>
            </a:pPr>
            <a:r>
              <a:rPr lang="fr-FR" sz="2000" dirty="0" smtClean="0"/>
              <a:t>Obliger l’élève à recommencer un travail écrit non-satisfaisant. </a:t>
            </a:r>
          </a:p>
          <a:p>
            <a:pPr>
              <a:buNone/>
            </a:pPr>
            <a:endParaRPr lang="fr-FR" dirty="0"/>
          </a:p>
        </p:txBody>
      </p:sp>
    </p:spTree>
    <p:extLst>
      <p:ext uri="{BB962C8B-B14F-4D97-AF65-F5344CB8AC3E}">
        <p14:creationId xmlns:p14="http://schemas.microsoft.com/office/powerpoint/2010/main" val="1624989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Qu'est-ce que la dysgraphie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7401" y="391251"/>
            <a:ext cx="10532900" cy="5924622"/>
          </a:xfrm>
        </p:spPr>
      </p:pic>
    </p:spTree>
    <p:extLst>
      <p:ext uri="{BB962C8B-B14F-4D97-AF65-F5344CB8AC3E}">
        <p14:creationId xmlns:p14="http://schemas.microsoft.com/office/powerpoint/2010/main" val="3833874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1112" y="151439"/>
            <a:ext cx="8911687" cy="1280890"/>
          </a:xfrm>
        </p:spPr>
        <p:txBody>
          <a:bodyPr>
            <a:normAutofit/>
          </a:bodyPr>
          <a:lstStyle/>
          <a:p>
            <a:pPr algn="ctr"/>
            <a:r>
              <a:rPr lang="fr-FR" sz="6000" b="1" dirty="0" smtClean="0">
                <a:solidFill>
                  <a:srgbClr val="CC66FF"/>
                </a:solidFill>
              </a:rPr>
              <a:t>La Dyspraxie</a:t>
            </a:r>
            <a:endParaRPr lang="fr-FR" sz="6000" b="1" dirty="0">
              <a:solidFill>
                <a:srgbClr val="CC66FF"/>
              </a:solidFill>
            </a:endParaRPr>
          </a:p>
        </p:txBody>
      </p:sp>
      <p:pic>
        <p:nvPicPr>
          <p:cNvPr id="4" name="Espace réservé du contenu 3" descr="dyspraxie.jpg"/>
          <p:cNvPicPr>
            <a:picLocks noGrp="1" noChangeAspect="1"/>
          </p:cNvPicPr>
          <p:nvPr>
            <p:ph idx="1"/>
          </p:nvPr>
        </p:nvPicPr>
        <p:blipFill>
          <a:blip r:embed="rId2"/>
          <a:stretch>
            <a:fillRect/>
          </a:stretch>
        </p:blipFill>
        <p:spPr>
          <a:xfrm>
            <a:off x="1645919" y="1628272"/>
            <a:ext cx="9470571" cy="5043369"/>
          </a:xfrm>
        </p:spPr>
      </p:pic>
    </p:spTree>
    <p:extLst>
      <p:ext uri="{BB962C8B-B14F-4D97-AF65-F5344CB8AC3E}">
        <p14:creationId xmlns:p14="http://schemas.microsoft.com/office/powerpoint/2010/main" val="38490805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5469" y="180766"/>
            <a:ext cx="8911687" cy="1280890"/>
          </a:xfrm>
        </p:spPr>
        <p:txBody>
          <a:bodyPr>
            <a:noAutofit/>
          </a:bodyPr>
          <a:lstStyle/>
          <a:p>
            <a:r>
              <a:rPr lang="fr-FR" b="1" dirty="0" smtClean="0">
                <a:solidFill>
                  <a:srgbClr val="FF66FF"/>
                </a:solidFill>
              </a:rPr>
              <a:t>Dyspraxie</a:t>
            </a:r>
            <a:br>
              <a:rPr lang="fr-FR" b="1" dirty="0" smtClean="0">
                <a:solidFill>
                  <a:srgbClr val="FF66FF"/>
                </a:solidFill>
              </a:rPr>
            </a:br>
            <a:r>
              <a:rPr lang="fr-FR" b="1" dirty="0" smtClean="0">
                <a:solidFill>
                  <a:srgbClr val="FF66FF"/>
                </a:solidFill>
              </a:rPr>
              <a:t>Définitions</a:t>
            </a:r>
            <a:endParaRPr lang="fr-FR" b="1" dirty="0">
              <a:solidFill>
                <a:srgbClr val="FF66FF"/>
              </a:solidFill>
            </a:endParaRPr>
          </a:p>
        </p:txBody>
      </p:sp>
      <p:sp>
        <p:nvSpPr>
          <p:cNvPr id="3" name="Espace réservé du contenu 2"/>
          <p:cNvSpPr>
            <a:spLocks noGrp="1"/>
          </p:cNvSpPr>
          <p:nvPr>
            <p:ph idx="1"/>
          </p:nvPr>
        </p:nvSpPr>
        <p:spPr>
          <a:xfrm>
            <a:off x="341195" y="1209964"/>
            <a:ext cx="11564478" cy="5648036"/>
          </a:xfrm>
        </p:spPr>
        <p:txBody>
          <a:bodyPr>
            <a:normAutofit fontScale="92500" lnSpcReduction="20000"/>
          </a:bodyPr>
          <a:lstStyle/>
          <a:p>
            <a:pPr algn="just"/>
            <a:endParaRPr lang="fr-FR" sz="4000" dirty="0" smtClean="0"/>
          </a:p>
          <a:p>
            <a:pPr algn="just"/>
            <a:r>
              <a:rPr lang="fr-FR" sz="4000" dirty="0" smtClean="0"/>
              <a:t>C’est un trouble qui touche les performances </a:t>
            </a:r>
            <a:r>
              <a:rPr lang="fr-FR" sz="4000" b="1" u="sng" dirty="0" smtClean="0">
                <a:solidFill>
                  <a:srgbClr val="CC00FF"/>
                </a:solidFill>
              </a:rPr>
              <a:t>des gestes du quotidien</a:t>
            </a:r>
            <a:r>
              <a:rPr lang="fr-FR" sz="4000" dirty="0" smtClean="0"/>
              <a:t>, c’est-à-dire soit des gestes de </a:t>
            </a:r>
            <a:r>
              <a:rPr lang="fr-FR" sz="4000" b="1" u="sng" dirty="0" smtClean="0">
                <a:solidFill>
                  <a:srgbClr val="CC00FF"/>
                </a:solidFill>
              </a:rPr>
              <a:t>motricité fine </a:t>
            </a:r>
            <a:r>
              <a:rPr lang="fr-FR" sz="4000" dirty="0" smtClean="0"/>
              <a:t>(ex: boutonner un vêtement), soit </a:t>
            </a:r>
            <a:r>
              <a:rPr lang="fr-FR" sz="4000" b="1" u="sng" dirty="0" smtClean="0">
                <a:solidFill>
                  <a:srgbClr val="CC00FF"/>
                </a:solidFill>
              </a:rPr>
              <a:t>des mouvements </a:t>
            </a:r>
            <a:r>
              <a:rPr lang="fr-FR" sz="4000" dirty="0" smtClean="0"/>
              <a:t>faisant intervenir </a:t>
            </a:r>
            <a:r>
              <a:rPr lang="fr-FR" sz="4000" b="1" u="sng" dirty="0" smtClean="0">
                <a:solidFill>
                  <a:srgbClr val="CC00FF"/>
                </a:solidFill>
              </a:rPr>
              <a:t>la coordination motrice </a:t>
            </a:r>
            <a:r>
              <a:rPr lang="fr-FR" sz="4000" dirty="0" smtClean="0"/>
              <a:t>(ex: attraper un ballon, faire de l’aviron…).</a:t>
            </a:r>
          </a:p>
          <a:p>
            <a:pPr marL="0" indent="0" algn="just">
              <a:buNone/>
            </a:pPr>
            <a:endParaRPr lang="fr-FR" sz="4000" dirty="0"/>
          </a:p>
          <a:p>
            <a:pPr marL="0" indent="0" algn="just">
              <a:buNone/>
            </a:pPr>
            <a:r>
              <a:rPr lang="fr-FR" sz="3500" dirty="0" smtClean="0"/>
              <a:t>Faire ses lacets, mettre en place des pièces de puzzle (notions spatiales), écriture (dysgraphie), géométrie, préparer son cartable.</a:t>
            </a:r>
          </a:p>
          <a:p>
            <a:pPr algn="just">
              <a:buNone/>
            </a:pPr>
            <a:endParaRPr lang="fr-FR" sz="4000" dirty="0" smtClean="0"/>
          </a:p>
        </p:txBody>
      </p:sp>
    </p:spTree>
    <p:extLst>
      <p:ext uri="{BB962C8B-B14F-4D97-AF65-F5344CB8AC3E}">
        <p14:creationId xmlns:p14="http://schemas.microsoft.com/office/powerpoint/2010/main" val="2361076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2033" y="245287"/>
            <a:ext cx="9285567" cy="872313"/>
          </a:xfrm>
        </p:spPr>
        <p:txBody>
          <a:bodyPr>
            <a:noAutofit/>
          </a:bodyPr>
          <a:lstStyle/>
          <a:p>
            <a:pPr algn="ctr"/>
            <a:r>
              <a:rPr lang="fr-FR" b="1" dirty="0" smtClean="0">
                <a:solidFill>
                  <a:srgbClr val="FF99FF"/>
                </a:solidFill>
              </a:rPr>
              <a:t>Dyspraxie /Dyspraxie </a:t>
            </a:r>
            <a:r>
              <a:rPr lang="fr-FR" b="1" dirty="0" err="1" smtClean="0">
                <a:solidFill>
                  <a:srgbClr val="FF99FF"/>
                </a:solidFill>
              </a:rPr>
              <a:t>visuo</a:t>
            </a:r>
            <a:r>
              <a:rPr lang="fr-FR" b="1" dirty="0" smtClean="0">
                <a:solidFill>
                  <a:srgbClr val="FF99FF"/>
                </a:solidFill>
              </a:rPr>
              <a:t>-spatiale</a:t>
            </a:r>
            <a:endParaRPr lang="fr-FR" b="1" dirty="0">
              <a:solidFill>
                <a:srgbClr val="FF99FF"/>
              </a:solidFill>
            </a:endParaRPr>
          </a:p>
        </p:txBody>
      </p:sp>
      <p:sp>
        <p:nvSpPr>
          <p:cNvPr id="3" name="Espace réservé du contenu 2"/>
          <p:cNvSpPr>
            <a:spLocks noGrp="1"/>
          </p:cNvSpPr>
          <p:nvPr>
            <p:ph idx="1"/>
          </p:nvPr>
        </p:nvSpPr>
        <p:spPr>
          <a:xfrm>
            <a:off x="444136" y="1526177"/>
            <a:ext cx="11260183" cy="5710645"/>
          </a:xfrm>
        </p:spPr>
        <p:txBody>
          <a:bodyPr>
            <a:normAutofit/>
          </a:bodyPr>
          <a:lstStyle/>
          <a:p>
            <a:pPr algn="just"/>
            <a:r>
              <a:rPr lang="fr-FR" sz="2400" b="1" u="sng" dirty="0" smtClean="0">
                <a:solidFill>
                  <a:srgbClr val="CC66FF"/>
                </a:solidFill>
              </a:rPr>
              <a:t>Dyspraxie</a:t>
            </a:r>
            <a:r>
              <a:rPr lang="fr-FR" sz="2400" dirty="0" smtClean="0"/>
              <a:t>: </a:t>
            </a:r>
            <a:r>
              <a:rPr lang="fr-FR" sz="2400" b="1" dirty="0" smtClean="0">
                <a:solidFill>
                  <a:srgbClr val="CC66FF"/>
                </a:solidFill>
              </a:rPr>
              <a:t>Défaut d’automatisation de la séquence gestuelle </a:t>
            </a:r>
            <a:r>
              <a:rPr lang="fr-FR" sz="2400" dirty="0" smtClean="0"/>
              <a:t>(de la bouche, des jambes, des mains et/ou des yeux).</a:t>
            </a:r>
          </a:p>
          <a:p>
            <a:pPr algn="just">
              <a:buFontTx/>
              <a:buChar char="-"/>
            </a:pPr>
            <a:r>
              <a:rPr lang="fr-FR" sz="2400" dirty="0" smtClean="0"/>
              <a:t>La dyspraxie est un trouble persistant ( qui ne disparaîtra pas) </a:t>
            </a:r>
            <a:r>
              <a:rPr lang="fr-FR" sz="2400" b="1" dirty="0" smtClean="0">
                <a:solidFill>
                  <a:srgbClr val="CC66FF"/>
                </a:solidFill>
              </a:rPr>
              <a:t>de la planification des gestes volontaires, intentionnels</a:t>
            </a:r>
            <a:r>
              <a:rPr lang="fr-FR" sz="2400" dirty="0" smtClean="0">
                <a:solidFill>
                  <a:srgbClr val="CC66FF"/>
                </a:solidFill>
              </a:rPr>
              <a:t>.</a:t>
            </a:r>
            <a:r>
              <a:rPr lang="fr-FR" sz="2400" dirty="0" smtClean="0"/>
              <a:t> Ce trouble des apprentissages du geste ne s’accompagne toutefois d’aucune déficience mentale. </a:t>
            </a:r>
          </a:p>
          <a:p>
            <a:pPr algn="just">
              <a:buNone/>
            </a:pPr>
            <a:endParaRPr lang="fr-FR" sz="2400" dirty="0" smtClean="0"/>
          </a:p>
          <a:p>
            <a:pPr algn="just">
              <a:buNone/>
            </a:pPr>
            <a:r>
              <a:rPr lang="fr-FR" sz="2400" b="1" dirty="0" smtClean="0">
                <a:solidFill>
                  <a:srgbClr val="FF0000"/>
                </a:solidFill>
              </a:rPr>
              <a:t>    </a:t>
            </a:r>
            <a:r>
              <a:rPr lang="fr-FR" sz="2400" b="1" u="sng" dirty="0" smtClean="0">
                <a:solidFill>
                  <a:srgbClr val="CC66FF"/>
                </a:solidFill>
              </a:rPr>
              <a:t>Dyspraxie </a:t>
            </a:r>
            <a:r>
              <a:rPr lang="fr-FR" sz="2400" b="1" u="sng" dirty="0" err="1" smtClean="0">
                <a:solidFill>
                  <a:srgbClr val="CC66FF"/>
                </a:solidFill>
              </a:rPr>
              <a:t>visuo</a:t>
            </a:r>
            <a:r>
              <a:rPr lang="fr-FR" sz="2400" b="1" u="sng" dirty="0" smtClean="0">
                <a:solidFill>
                  <a:srgbClr val="CC66FF"/>
                </a:solidFill>
              </a:rPr>
              <a:t>-spatiale:</a:t>
            </a:r>
            <a:r>
              <a:rPr lang="fr-FR" sz="2400" b="1" dirty="0" smtClean="0">
                <a:solidFill>
                  <a:srgbClr val="CC66FF"/>
                </a:solidFill>
              </a:rPr>
              <a:t> </a:t>
            </a:r>
            <a:r>
              <a:rPr lang="fr-FR" sz="2400" dirty="0" smtClean="0"/>
              <a:t>(trouble </a:t>
            </a:r>
            <a:r>
              <a:rPr lang="fr-FR" sz="2400" dirty="0" err="1" smtClean="0"/>
              <a:t>visuo</a:t>
            </a:r>
            <a:r>
              <a:rPr lang="fr-FR" sz="2400" dirty="0" smtClean="0"/>
              <a:t>-</a:t>
            </a:r>
            <a:r>
              <a:rPr lang="fr-FR" sz="2400" dirty="0" err="1" smtClean="0"/>
              <a:t>practo</a:t>
            </a:r>
            <a:r>
              <a:rPr lang="fr-FR" sz="2400" dirty="0" smtClean="0"/>
              <a:t>-spatial): </a:t>
            </a:r>
            <a:r>
              <a:rPr lang="fr-FR" sz="2400" b="1" dirty="0" smtClean="0">
                <a:solidFill>
                  <a:srgbClr val="CC66FF"/>
                </a:solidFill>
              </a:rPr>
              <a:t>défaut d’automatisation du geste + défaut de coordination </a:t>
            </a:r>
            <a:r>
              <a:rPr lang="fr-FR" sz="2400" b="1" dirty="0" err="1" smtClean="0">
                <a:solidFill>
                  <a:srgbClr val="CC66FF"/>
                </a:solidFill>
              </a:rPr>
              <a:t>visuo</a:t>
            </a:r>
            <a:r>
              <a:rPr lang="fr-FR" sz="2400" b="1" dirty="0" smtClean="0">
                <a:solidFill>
                  <a:srgbClr val="CC66FF"/>
                </a:solidFill>
              </a:rPr>
              <a:t>-motrice + défaut de construction de composants de la spatialisation. </a:t>
            </a:r>
            <a:endParaRPr lang="fr-FR" sz="2400" b="1" dirty="0">
              <a:solidFill>
                <a:srgbClr val="CC66FF"/>
              </a:solidFill>
            </a:endParaRPr>
          </a:p>
        </p:txBody>
      </p:sp>
    </p:spTree>
    <p:extLst>
      <p:ext uri="{BB962C8B-B14F-4D97-AF65-F5344CB8AC3E}">
        <p14:creationId xmlns:p14="http://schemas.microsoft.com/office/powerpoint/2010/main" val="2363616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Résultat de recherche d'images pour &quot;TROUBLES DES FONCTIONS COGNITIVES&quot;"/>
          <p:cNvPicPr>
            <a:picLocks noChangeAspect="1" noChangeArrowheads="1"/>
          </p:cNvPicPr>
          <p:nvPr/>
        </p:nvPicPr>
        <p:blipFill>
          <a:blip r:embed="rId2"/>
          <a:srcRect/>
          <a:stretch>
            <a:fillRect/>
          </a:stretch>
        </p:blipFill>
        <p:spPr bwMode="auto">
          <a:xfrm>
            <a:off x="1212758" y="431659"/>
            <a:ext cx="9368547" cy="6269392"/>
          </a:xfrm>
          <a:prstGeom prst="rect">
            <a:avLst/>
          </a:prstGeom>
          <a:noFill/>
        </p:spPr>
      </p:pic>
    </p:spTree>
    <p:extLst>
      <p:ext uri="{BB962C8B-B14F-4D97-AF65-F5344CB8AC3E}">
        <p14:creationId xmlns:p14="http://schemas.microsoft.com/office/powerpoint/2010/main" val="681903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2109" y="88035"/>
            <a:ext cx="10402981" cy="1205056"/>
          </a:xfrm>
        </p:spPr>
        <p:txBody>
          <a:bodyPr>
            <a:noAutofit/>
          </a:bodyPr>
          <a:lstStyle/>
          <a:p>
            <a:pPr algn="ctr"/>
            <a:r>
              <a:rPr lang="fr-FR" sz="4000" b="1" dirty="0" smtClean="0">
                <a:solidFill>
                  <a:srgbClr val="CC66FF"/>
                </a:solidFill>
              </a:rPr>
              <a:t>Dyspraxie : Signes d’alerte</a:t>
            </a:r>
            <a:endParaRPr lang="fr-FR" sz="4000" b="1" dirty="0">
              <a:solidFill>
                <a:srgbClr val="CC66FF"/>
              </a:solidFill>
            </a:endParaRPr>
          </a:p>
        </p:txBody>
      </p:sp>
      <p:sp>
        <p:nvSpPr>
          <p:cNvPr id="3" name="Espace réservé du contenu 2"/>
          <p:cNvSpPr>
            <a:spLocks noGrp="1"/>
          </p:cNvSpPr>
          <p:nvPr>
            <p:ph idx="1"/>
          </p:nvPr>
        </p:nvSpPr>
        <p:spPr>
          <a:xfrm>
            <a:off x="849746" y="1450110"/>
            <a:ext cx="11148290" cy="4954728"/>
          </a:xfrm>
        </p:spPr>
        <p:txBody>
          <a:bodyPr>
            <a:noAutofit/>
          </a:bodyPr>
          <a:lstStyle/>
          <a:p>
            <a:pPr algn="ctr">
              <a:buNone/>
            </a:pPr>
            <a:endParaRPr lang="fr-FR" sz="2000" b="1" dirty="0" smtClean="0">
              <a:solidFill>
                <a:srgbClr val="FF99FF"/>
              </a:solidFill>
            </a:endParaRPr>
          </a:p>
          <a:p>
            <a:pPr algn="ctr">
              <a:buNone/>
            </a:pPr>
            <a:r>
              <a:rPr lang="fr-FR" sz="2400" b="1" dirty="0" smtClean="0">
                <a:solidFill>
                  <a:srgbClr val="FF99FF"/>
                </a:solidFill>
              </a:rPr>
              <a:t>En classe, sur les apprentissages</a:t>
            </a:r>
          </a:p>
          <a:p>
            <a:pPr algn="ctr">
              <a:buNone/>
            </a:pPr>
            <a:endParaRPr lang="fr-FR" sz="2400" b="1" dirty="0" smtClean="0">
              <a:solidFill>
                <a:srgbClr val="FF99FF"/>
              </a:solidFill>
            </a:endParaRPr>
          </a:p>
          <a:p>
            <a:pPr algn="just">
              <a:buFontTx/>
              <a:buChar char="-"/>
            </a:pPr>
            <a:r>
              <a:rPr lang="fr-FR" sz="2000" dirty="0" smtClean="0"/>
              <a:t>Dysorthographie sévère (écriture phonologique)</a:t>
            </a:r>
          </a:p>
          <a:p>
            <a:pPr algn="just">
              <a:buFontTx/>
              <a:buChar char="-"/>
            </a:pPr>
            <a:r>
              <a:rPr lang="fr-FR" sz="2000" dirty="0" smtClean="0"/>
              <a:t>Dysgraphie importante: manque de fluidité (écriture très pointue, lettres pas formées et pas sur les lignes, ratures, très grande lenteur).</a:t>
            </a:r>
          </a:p>
          <a:p>
            <a:pPr algn="just">
              <a:buFontTx/>
              <a:buChar char="-"/>
            </a:pPr>
            <a:r>
              <a:rPr lang="fr-FR" sz="2000" dirty="0" smtClean="0"/>
              <a:t>Dyscalculie spatiale: n’aligne pas les chiffres, pas de représentation spatiale, pas d’image mentale.</a:t>
            </a:r>
          </a:p>
        </p:txBody>
      </p:sp>
    </p:spTree>
    <p:extLst>
      <p:ext uri="{BB962C8B-B14F-4D97-AF65-F5344CB8AC3E}">
        <p14:creationId xmlns:p14="http://schemas.microsoft.com/office/powerpoint/2010/main" val="1157287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07127" y="729673"/>
            <a:ext cx="10206182" cy="5938982"/>
          </a:xfrm>
        </p:spPr>
        <p:txBody>
          <a:bodyPr>
            <a:normAutofit/>
          </a:bodyPr>
          <a:lstStyle/>
          <a:p>
            <a:pPr algn="ctr">
              <a:buNone/>
            </a:pPr>
            <a:r>
              <a:rPr lang="fr-FR" sz="2400" b="1" dirty="0">
                <a:solidFill>
                  <a:srgbClr val="FF99FF"/>
                </a:solidFill>
              </a:rPr>
              <a:t>Dans la vie scolaire</a:t>
            </a:r>
            <a:r>
              <a:rPr lang="fr-FR" sz="2400" dirty="0">
                <a:solidFill>
                  <a:srgbClr val="FF99FF"/>
                </a:solidFill>
              </a:rPr>
              <a:t>: </a:t>
            </a:r>
            <a:endParaRPr lang="fr-FR" sz="2400" dirty="0" smtClean="0">
              <a:solidFill>
                <a:srgbClr val="FF99FF"/>
              </a:solidFill>
            </a:endParaRPr>
          </a:p>
          <a:p>
            <a:pPr algn="ctr">
              <a:buNone/>
            </a:pPr>
            <a:endParaRPr lang="fr-FR" sz="2400" dirty="0">
              <a:solidFill>
                <a:srgbClr val="FF99FF"/>
              </a:solidFill>
            </a:endParaRPr>
          </a:p>
          <a:p>
            <a:pPr algn="just">
              <a:buFontTx/>
              <a:buChar char="-"/>
            </a:pPr>
            <a:r>
              <a:rPr lang="fr-FR" sz="2000" dirty="0"/>
              <a:t>Mauvaise organisation du cahier de texte</a:t>
            </a:r>
          </a:p>
          <a:p>
            <a:pPr algn="just">
              <a:buFontTx/>
              <a:buChar char="-"/>
            </a:pPr>
            <a:r>
              <a:rPr lang="fr-FR" sz="2000" dirty="0"/>
              <a:t>Le cartable est en vrac (papier en accordéon), la case du bureau aussi, le classeur n’est pas rangé. </a:t>
            </a:r>
          </a:p>
          <a:p>
            <a:pPr algn="just">
              <a:buFontTx/>
              <a:buChar char="-"/>
            </a:pPr>
            <a:r>
              <a:rPr lang="fr-FR" sz="2000" dirty="0"/>
              <a:t>Problème de recopie: textes et schémas</a:t>
            </a:r>
          </a:p>
          <a:p>
            <a:pPr algn="just">
              <a:buFontTx/>
              <a:buChar char="-"/>
            </a:pPr>
            <a:r>
              <a:rPr lang="fr-FR" sz="2000" dirty="0"/>
              <a:t>Il se cogne souvent et tombe</a:t>
            </a:r>
          </a:p>
          <a:p>
            <a:pPr algn="just">
              <a:buFontTx/>
              <a:buChar char="-"/>
            </a:pPr>
            <a:r>
              <a:rPr lang="fr-FR" sz="2000" dirty="0"/>
              <a:t>Il ne se repère pas dans les locaux</a:t>
            </a:r>
          </a:p>
          <a:p>
            <a:pPr algn="just">
              <a:buFontTx/>
              <a:buChar char="-"/>
            </a:pPr>
            <a:r>
              <a:rPr lang="fr-FR" sz="2000" dirty="0"/>
              <a:t>Il demande souvent l’heure (pas de lecture sur une montre à aiguilles)</a:t>
            </a:r>
          </a:p>
          <a:p>
            <a:pPr algn="just">
              <a:buFontTx/>
              <a:buChar char="-"/>
            </a:pPr>
            <a:r>
              <a:rPr lang="fr-FR" sz="2000" dirty="0"/>
              <a:t>Il mange très mal à la cantine: ne sait pas couper sa viande, fait tomber son verre souvent, mangement salement…</a:t>
            </a:r>
          </a:p>
          <a:p>
            <a:pPr algn="just">
              <a:buFontTx/>
              <a:buChar char="-"/>
            </a:pPr>
            <a:r>
              <a:rPr lang="fr-FR" sz="2000" dirty="0"/>
              <a:t>Il ne sait pas utiliser une règle.</a:t>
            </a:r>
          </a:p>
          <a:p>
            <a:pPr algn="just">
              <a:buFontTx/>
              <a:buChar char="-"/>
            </a:pPr>
            <a:r>
              <a:rPr lang="fr-FR" sz="2000" dirty="0"/>
              <a:t>…</a:t>
            </a:r>
          </a:p>
          <a:p>
            <a:endParaRPr lang="fr-FR" dirty="0"/>
          </a:p>
        </p:txBody>
      </p:sp>
    </p:spTree>
    <p:extLst>
      <p:ext uri="{BB962C8B-B14F-4D97-AF65-F5344CB8AC3E}">
        <p14:creationId xmlns:p14="http://schemas.microsoft.com/office/powerpoint/2010/main" val="3686465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671782" y="905163"/>
            <a:ext cx="9832830" cy="5781963"/>
          </a:xfrm>
        </p:spPr>
        <p:txBody>
          <a:bodyPr>
            <a:normAutofit/>
          </a:bodyPr>
          <a:lstStyle/>
          <a:p>
            <a:pPr algn="ctr">
              <a:buNone/>
            </a:pPr>
            <a:r>
              <a:rPr lang="fr-FR" sz="4000" b="1" dirty="0" smtClean="0">
                <a:solidFill>
                  <a:srgbClr val="CC66FF"/>
                </a:solidFill>
              </a:rPr>
              <a:t>Tous les troubles ne sont pas à intensité égale, ils ne sont pas tous présents. </a:t>
            </a:r>
          </a:p>
          <a:p>
            <a:pPr algn="ctr">
              <a:buNone/>
            </a:pPr>
            <a:endParaRPr lang="fr-FR" sz="4000" b="1" dirty="0" smtClean="0">
              <a:solidFill>
                <a:srgbClr val="CC66FF"/>
              </a:solidFill>
            </a:endParaRPr>
          </a:p>
          <a:p>
            <a:pPr algn="ctr">
              <a:buNone/>
            </a:pPr>
            <a:r>
              <a:rPr lang="fr-FR" sz="4000" b="1" dirty="0" smtClean="0">
                <a:solidFill>
                  <a:srgbClr val="CC66FF"/>
                </a:solidFill>
              </a:rPr>
              <a:t>Souvent on trouve une association dysorthographie avec dyscalculie spatiale, on parle alors de trouble </a:t>
            </a:r>
            <a:r>
              <a:rPr lang="fr-FR" sz="4000" b="1" dirty="0" err="1" smtClean="0">
                <a:solidFill>
                  <a:srgbClr val="CC66FF"/>
                </a:solidFill>
              </a:rPr>
              <a:t>visuo</a:t>
            </a:r>
            <a:r>
              <a:rPr lang="fr-FR" sz="4000" b="1" dirty="0" smtClean="0">
                <a:solidFill>
                  <a:srgbClr val="CC66FF"/>
                </a:solidFill>
              </a:rPr>
              <a:t>-spatial</a:t>
            </a:r>
            <a:endParaRPr lang="fr-FR" sz="4000" dirty="0">
              <a:solidFill>
                <a:srgbClr val="CC66FF"/>
              </a:solidFill>
            </a:endParaRPr>
          </a:p>
        </p:txBody>
      </p:sp>
    </p:spTree>
    <p:extLst>
      <p:ext uri="{BB962C8B-B14F-4D97-AF65-F5344CB8AC3E}">
        <p14:creationId xmlns:p14="http://schemas.microsoft.com/office/powerpoint/2010/main" val="2796036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4326" y="339634"/>
            <a:ext cx="10515600" cy="104503"/>
          </a:xfrm>
        </p:spPr>
        <p:txBody>
          <a:bodyPr>
            <a:normAutofit fontScale="90000"/>
          </a:bodyPr>
          <a:lstStyle/>
          <a:p>
            <a:endParaRPr lang="fr-FR" dirty="0"/>
          </a:p>
        </p:txBody>
      </p:sp>
      <p:pic>
        <p:nvPicPr>
          <p:cNvPr id="4" name="videoplayback (4).mp4">
            <a:hlinkClick r:id="" action="ppaction://media"/>
          </p:cNvPr>
          <p:cNvPicPr>
            <a:picLocks noGrp="1" noRot="1" noChangeAspect="1"/>
          </p:cNvPicPr>
          <p:nvPr>
            <p:ph idx="1"/>
            <a:videoFile r:link="rId1"/>
          </p:nvPr>
        </p:nvPicPr>
        <p:blipFill>
          <a:blip r:embed="rId3"/>
          <a:stretch>
            <a:fillRect/>
          </a:stretch>
        </p:blipFill>
        <p:spPr>
          <a:xfrm>
            <a:off x="483326" y="391886"/>
            <a:ext cx="11338560" cy="6113417"/>
          </a:xfrm>
          <a:prstGeom prst="rect">
            <a:avLst/>
          </a:prstGeom>
        </p:spPr>
      </p:pic>
    </p:spTree>
    <p:extLst>
      <p:ext uri="{BB962C8B-B14F-4D97-AF65-F5344CB8AC3E}">
        <p14:creationId xmlns:p14="http://schemas.microsoft.com/office/powerpoint/2010/main" val="1022193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138" y="0"/>
            <a:ext cx="10515600" cy="1325563"/>
          </a:xfrm>
        </p:spPr>
        <p:txBody>
          <a:bodyPr>
            <a:normAutofit/>
          </a:bodyPr>
          <a:lstStyle/>
          <a:p>
            <a:pPr algn="ctr"/>
            <a:endParaRPr lang="fr-FR" sz="2400" b="1" dirty="0">
              <a:solidFill>
                <a:srgbClr val="FF0000"/>
              </a:solidFill>
            </a:endParaRPr>
          </a:p>
        </p:txBody>
      </p:sp>
      <p:sp>
        <p:nvSpPr>
          <p:cNvPr id="3" name="Espace réservé du contenu 2"/>
          <p:cNvSpPr>
            <a:spLocks noGrp="1"/>
          </p:cNvSpPr>
          <p:nvPr>
            <p:ph idx="1"/>
          </p:nvPr>
        </p:nvSpPr>
        <p:spPr>
          <a:xfrm>
            <a:off x="300445" y="-1"/>
            <a:ext cx="11639006" cy="6596743"/>
          </a:xfrm>
        </p:spPr>
        <p:txBody>
          <a:bodyPr>
            <a:normAutofit/>
          </a:bodyPr>
          <a:lstStyle/>
          <a:p>
            <a:pPr algn="just">
              <a:buNone/>
            </a:pPr>
            <a:endParaRPr lang="fr-FR" sz="2000" b="1" dirty="0" smtClean="0">
              <a:solidFill>
                <a:srgbClr val="FF0000"/>
              </a:solidFill>
            </a:endParaRPr>
          </a:p>
          <a:p>
            <a:pPr algn="just">
              <a:buNone/>
            </a:pPr>
            <a:endParaRPr lang="fr-FR" sz="2000" b="1" dirty="0">
              <a:solidFill>
                <a:srgbClr val="FF0000"/>
              </a:solidFill>
            </a:endParaRPr>
          </a:p>
          <a:p>
            <a:pPr algn="just">
              <a:buNone/>
            </a:pPr>
            <a:endParaRPr lang="fr-FR" sz="2000" b="1" dirty="0" smtClean="0">
              <a:solidFill>
                <a:srgbClr val="FF0000"/>
              </a:solidFill>
            </a:endParaRPr>
          </a:p>
          <a:p>
            <a:pPr algn="ctr">
              <a:buNone/>
            </a:pPr>
            <a:r>
              <a:rPr lang="fr-FR" sz="2400" b="1" dirty="0" smtClean="0">
                <a:solidFill>
                  <a:srgbClr val="CC66FF"/>
                </a:solidFill>
              </a:rPr>
              <a:t>Vers qui se tourner? </a:t>
            </a:r>
          </a:p>
          <a:p>
            <a:pPr algn="just">
              <a:buFontTx/>
              <a:buChar char="-"/>
            </a:pPr>
            <a:r>
              <a:rPr lang="fr-FR" sz="2000" dirty="0" smtClean="0"/>
              <a:t>Psychologue scolaire, service de Santé Scolaire : le repérage est possible dès la maternelle, après une phase de remédiation.</a:t>
            </a:r>
          </a:p>
          <a:p>
            <a:pPr algn="just">
              <a:buFontTx/>
              <a:buChar char="-"/>
            </a:pPr>
            <a:r>
              <a:rPr lang="fr-FR" sz="2000" dirty="0" smtClean="0"/>
              <a:t>Le </a:t>
            </a:r>
            <a:r>
              <a:rPr lang="fr-FR" sz="2000" dirty="0" err="1" smtClean="0"/>
              <a:t>neurospychologue</a:t>
            </a:r>
            <a:r>
              <a:rPr lang="fr-FR" sz="2000" dirty="0" smtClean="0"/>
              <a:t> pour un bilan complet. </a:t>
            </a:r>
          </a:p>
          <a:p>
            <a:pPr marL="0" indent="0" algn="just">
              <a:buNone/>
            </a:pPr>
            <a:endParaRPr lang="fr-FR" sz="2000" dirty="0"/>
          </a:p>
          <a:p>
            <a:pPr marL="0" indent="0" algn="just">
              <a:buNone/>
            </a:pPr>
            <a:endParaRPr lang="fr-FR" sz="2000" dirty="0" smtClean="0"/>
          </a:p>
          <a:p>
            <a:pPr algn="ctr">
              <a:buNone/>
            </a:pPr>
            <a:r>
              <a:rPr lang="fr-FR" sz="2400" b="1" dirty="0" smtClean="0">
                <a:solidFill>
                  <a:srgbClr val="CC66FF"/>
                </a:solidFill>
              </a:rPr>
              <a:t>Où seront-ils envoyés après diagnostic?</a:t>
            </a:r>
          </a:p>
          <a:p>
            <a:pPr algn="just">
              <a:buFontTx/>
              <a:buChar char="-"/>
            </a:pPr>
            <a:r>
              <a:rPr lang="fr-FR" sz="2000" dirty="0" smtClean="0"/>
              <a:t>Rééducation orthoptique</a:t>
            </a:r>
          </a:p>
          <a:p>
            <a:pPr algn="just">
              <a:buFontTx/>
              <a:buChar char="-"/>
            </a:pPr>
            <a:r>
              <a:rPr lang="fr-FR" sz="2000" dirty="0" smtClean="0"/>
              <a:t>Psychomotricité et/ou ergothérapie</a:t>
            </a:r>
          </a:p>
          <a:p>
            <a:pPr>
              <a:buNone/>
            </a:pPr>
            <a:endParaRPr lang="fr-FR" sz="2000" dirty="0" smtClean="0"/>
          </a:p>
        </p:txBody>
      </p:sp>
    </p:spTree>
    <p:extLst>
      <p:ext uri="{BB962C8B-B14F-4D97-AF65-F5344CB8AC3E}">
        <p14:creationId xmlns:p14="http://schemas.microsoft.com/office/powerpoint/2010/main" val="1520947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459345" y="461817"/>
            <a:ext cx="10483273" cy="6179128"/>
          </a:xfrm>
        </p:spPr>
        <p:txBody>
          <a:bodyPr>
            <a:normAutofit/>
          </a:bodyPr>
          <a:lstStyle/>
          <a:p>
            <a:pPr algn="just">
              <a:buNone/>
            </a:pPr>
            <a:r>
              <a:rPr lang="fr-FR" sz="2400" b="1" dirty="0">
                <a:solidFill>
                  <a:srgbClr val="CC66FF"/>
                </a:solidFill>
              </a:rPr>
              <a:t>Ce qu’il faut faire</a:t>
            </a:r>
            <a:r>
              <a:rPr lang="fr-FR" sz="2400" dirty="0"/>
              <a:t>: </a:t>
            </a:r>
            <a:endParaRPr lang="fr-FR" sz="2400" dirty="0" smtClean="0"/>
          </a:p>
          <a:p>
            <a:pPr algn="ctr">
              <a:buNone/>
            </a:pPr>
            <a:r>
              <a:rPr lang="fr-FR" sz="2400" b="1" dirty="0" smtClean="0">
                <a:solidFill>
                  <a:srgbClr val="FF99FF"/>
                </a:solidFill>
              </a:rPr>
              <a:t>Accepter </a:t>
            </a:r>
            <a:r>
              <a:rPr lang="fr-FR" sz="2400" b="1" dirty="0">
                <a:solidFill>
                  <a:srgbClr val="FF99FF"/>
                </a:solidFill>
              </a:rPr>
              <a:t>le « Handicap » à la maison comme à l’école. </a:t>
            </a:r>
            <a:endParaRPr lang="fr-FR" sz="2400" b="1" dirty="0" smtClean="0">
              <a:solidFill>
                <a:srgbClr val="FF99FF"/>
              </a:solidFill>
            </a:endParaRPr>
          </a:p>
          <a:p>
            <a:pPr algn="ctr">
              <a:buNone/>
            </a:pPr>
            <a:r>
              <a:rPr lang="fr-FR" sz="2400" b="1" dirty="0" smtClean="0">
                <a:solidFill>
                  <a:srgbClr val="FF99FF"/>
                </a:solidFill>
              </a:rPr>
              <a:t>Prendre </a:t>
            </a:r>
            <a:r>
              <a:rPr lang="fr-FR" sz="2400" b="1" dirty="0">
                <a:solidFill>
                  <a:srgbClr val="FF99FF"/>
                </a:solidFill>
              </a:rPr>
              <a:t>en compte la grande fatigabilité de ces enfants. </a:t>
            </a:r>
            <a:endParaRPr lang="fr-FR" sz="2400" b="1" dirty="0" smtClean="0">
              <a:solidFill>
                <a:srgbClr val="FF99FF"/>
              </a:solidFill>
            </a:endParaRPr>
          </a:p>
          <a:p>
            <a:pPr algn="ctr">
              <a:buNone/>
            </a:pPr>
            <a:r>
              <a:rPr lang="fr-FR" sz="2400" b="1" dirty="0" smtClean="0">
                <a:solidFill>
                  <a:srgbClr val="FF99FF"/>
                </a:solidFill>
              </a:rPr>
              <a:t>Ils </a:t>
            </a:r>
            <a:r>
              <a:rPr lang="fr-FR" sz="2400" b="1" dirty="0">
                <a:solidFill>
                  <a:srgbClr val="FF99FF"/>
                </a:solidFill>
              </a:rPr>
              <a:t>ne sont pas paresseux, bien au contraire.</a:t>
            </a:r>
          </a:p>
          <a:p>
            <a:pPr algn="just">
              <a:buFontTx/>
              <a:buChar char="-"/>
            </a:pPr>
            <a:r>
              <a:rPr lang="fr-FR" dirty="0"/>
              <a:t>Garder les cahiers aux lignes larges.</a:t>
            </a:r>
          </a:p>
          <a:p>
            <a:pPr algn="just">
              <a:buFontTx/>
              <a:buChar char="-"/>
            </a:pPr>
            <a:r>
              <a:rPr lang="fr-FR" dirty="0"/>
              <a:t>Garder les repères spatiaux (gommettes, points…)</a:t>
            </a:r>
          </a:p>
          <a:p>
            <a:pPr algn="just">
              <a:buFontTx/>
              <a:buChar char="-"/>
            </a:pPr>
            <a:r>
              <a:rPr lang="fr-FR" dirty="0"/>
              <a:t>Soulager la production écrite (passer à l’oral et les photocopies)</a:t>
            </a:r>
          </a:p>
          <a:p>
            <a:pPr algn="just">
              <a:buFontTx/>
              <a:buChar char="-"/>
            </a:pPr>
            <a:r>
              <a:rPr lang="fr-FR" dirty="0"/>
              <a:t>Verbaliser le plus souvent possible (par exemple, donner une définition à la place d’un dessin)</a:t>
            </a:r>
          </a:p>
          <a:p>
            <a:pPr algn="just">
              <a:buFontTx/>
              <a:buChar char="-"/>
            </a:pPr>
            <a:r>
              <a:rPr lang="fr-FR" dirty="0"/>
              <a:t>L’enfant parle en travaillant: ne pas lui dire de se taire mais lui apprendre à chuchoter (mode de compensation à préserver)</a:t>
            </a:r>
          </a:p>
          <a:p>
            <a:pPr algn="just">
              <a:buFontTx/>
              <a:buChar char="-"/>
            </a:pPr>
            <a:r>
              <a:rPr lang="fr-FR" dirty="0"/>
              <a:t>La dictée: passer aussi par le verbal (épeler)</a:t>
            </a:r>
          </a:p>
          <a:p>
            <a:pPr algn="just">
              <a:buFontTx/>
              <a:buChar char="-"/>
            </a:pPr>
            <a:r>
              <a:rPr lang="fr-FR" dirty="0"/>
              <a:t>Le plus difficile pour eux : géométrie, dictée, anglais, allemand</a:t>
            </a:r>
          </a:p>
          <a:p>
            <a:pPr algn="just">
              <a:buFontTx/>
              <a:buChar char="-"/>
            </a:pPr>
            <a:r>
              <a:rPr lang="fr-FR" dirty="0"/>
              <a:t>Apprentissage de l’ordinateur et logiciels spécifiques en géométrie, par exemple,.</a:t>
            </a:r>
          </a:p>
          <a:p>
            <a:pPr algn="just">
              <a:buFontTx/>
              <a:buChar char="-"/>
            </a:pPr>
            <a:r>
              <a:rPr lang="fr-FR" dirty="0"/>
              <a:t>Au collège: favoriser l’italien ou l’espagnol.</a:t>
            </a:r>
          </a:p>
        </p:txBody>
      </p:sp>
    </p:spTree>
    <p:extLst>
      <p:ext uri="{BB962C8B-B14F-4D97-AF65-F5344CB8AC3E}">
        <p14:creationId xmlns:p14="http://schemas.microsoft.com/office/powerpoint/2010/main" val="2425178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associée"/>
          <p:cNvPicPr>
            <a:picLocks noChangeAspect="1" noChangeArrowheads="1"/>
          </p:cNvPicPr>
          <p:nvPr/>
        </p:nvPicPr>
        <p:blipFill>
          <a:blip r:embed="rId2"/>
          <a:srcRect/>
          <a:stretch>
            <a:fillRect/>
          </a:stretch>
        </p:blipFill>
        <p:spPr bwMode="auto">
          <a:xfrm>
            <a:off x="365760" y="235131"/>
            <a:ext cx="11194869" cy="6453052"/>
          </a:xfrm>
          <a:prstGeom prst="rect">
            <a:avLst/>
          </a:prstGeom>
          <a:noFill/>
        </p:spPr>
      </p:pic>
    </p:spTree>
    <p:extLst>
      <p:ext uri="{BB962C8B-B14F-4D97-AF65-F5344CB8AC3E}">
        <p14:creationId xmlns:p14="http://schemas.microsoft.com/office/powerpoint/2010/main" val="18761172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videoplayback (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6654" y="365125"/>
            <a:ext cx="7778692" cy="6223408"/>
          </a:xfrm>
        </p:spPr>
      </p:pic>
    </p:spTree>
    <p:extLst>
      <p:ext uri="{BB962C8B-B14F-4D97-AF65-F5344CB8AC3E}">
        <p14:creationId xmlns:p14="http://schemas.microsoft.com/office/powerpoint/2010/main" val="646324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8125" y="182152"/>
            <a:ext cx="8911687" cy="1280890"/>
          </a:xfrm>
        </p:spPr>
        <p:txBody>
          <a:bodyPr>
            <a:normAutofit/>
          </a:bodyPr>
          <a:lstStyle/>
          <a:p>
            <a:pPr algn="ctr"/>
            <a:r>
              <a:rPr lang="fr-FR" sz="7200" b="1" dirty="0" smtClean="0">
                <a:solidFill>
                  <a:srgbClr val="CC66FF"/>
                </a:solidFill>
              </a:rPr>
              <a:t>La Dyscalculie</a:t>
            </a:r>
            <a:endParaRPr lang="fr-FR" sz="7200" b="1" dirty="0">
              <a:solidFill>
                <a:srgbClr val="CC66FF"/>
              </a:solidFill>
            </a:endParaRPr>
          </a:p>
        </p:txBody>
      </p:sp>
      <p:pic>
        <p:nvPicPr>
          <p:cNvPr id="4" name="Espace réservé du contenu 3" descr="dyscalculie.jpg"/>
          <p:cNvPicPr>
            <a:picLocks noGrp="1" noChangeAspect="1"/>
          </p:cNvPicPr>
          <p:nvPr>
            <p:ph idx="1"/>
          </p:nvPr>
        </p:nvPicPr>
        <p:blipFill>
          <a:blip r:embed="rId2"/>
          <a:stretch>
            <a:fillRect/>
          </a:stretch>
        </p:blipFill>
        <p:spPr>
          <a:xfrm>
            <a:off x="2048757" y="1324497"/>
            <a:ext cx="9077164" cy="5200318"/>
          </a:xfrm>
        </p:spPr>
      </p:pic>
    </p:spTree>
    <p:extLst>
      <p:ext uri="{BB962C8B-B14F-4D97-AF65-F5344CB8AC3E}">
        <p14:creationId xmlns:p14="http://schemas.microsoft.com/office/powerpoint/2010/main" val="33827989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451" y="182245"/>
            <a:ext cx="10515600" cy="1325563"/>
          </a:xfrm>
        </p:spPr>
        <p:txBody>
          <a:bodyPr>
            <a:normAutofit/>
          </a:bodyPr>
          <a:lstStyle/>
          <a:p>
            <a:pPr algn="ctr"/>
            <a:r>
              <a:rPr lang="fr-FR" sz="6000" b="1" dirty="0" smtClean="0">
                <a:solidFill>
                  <a:srgbClr val="CC66FF"/>
                </a:solidFill>
              </a:rPr>
              <a:t>Dyscalculie: Définition</a:t>
            </a:r>
            <a:endParaRPr lang="fr-FR" sz="6000" b="1" dirty="0">
              <a:solidFill>
                <a:srgbClr val="CC66FF"/>
              </a:solidFill>
            </a:endParaRPr>
          </a:p>
        </p:txBody>
      </p:sp>
      <p:sp>
        <p:nvSpPr>
          <p:cNvPr id="3" name="Espace réservé du contenu 2"/>
          <p:cNvSpPr>
            <a:spLocks noGrp="1"/>
          </p:cNvSpPr>
          <p:nvPr>
            <p:ph idx="1"/>
          </p:nvPr>
        </p:nvSpPr>
        <p:spPr>
          <a:xfrm>
            <a:off x="352697" y="1449978"/>
            <a:ext cx="11377749" cy="5081452"/>
          </a:xfrm>
        </p:spPr>
        <p:txBody>
          <a:bodyPr>
            <a:normAutofit/>
          </a:bodyPr>
          <a:lstStyle/>
          <a:p>
            <a:pPr algn="just"/>
            <a:endParaRPr lang="fr-FR" dirty="0" smtClean="0"/>
          </a:p>
          <a:p>
            <a:pPr algn="just"/>
            <a:r>
              <a:rPr lang="fr-FR" dirty="0" smtClean="0"/>
              <a:t>… </a:t>
            </a:r>
            <a:r>
              <a:rPr lang="fr-FR" sz="2000" dirty="0" smtClean="0"/>
              <a:t>est un trouble persistant du </a:t>
            </a:r>
            <a:r>
              <a:rPr lang="fr-FR" sz="2000" b="1" dirty="0" smtClean="0">
                <a:solidFill>
                  <a:srgbClr val="FF99FF"/>
                </a:solidFill>
              </a:rPr>
              <a:t>langage écrit et scolaire qui porte plus spécifiquement sur les chiffres et le calcul</a:t>
            </a:r>
            <a:r>
              <a:rPr lang="fr-FR" sz="2000" dirty="0" smtClean="0">
                <a:solidFill>
                  <a:srgbClr val="FF99FF"/>
                </a:solidFill>
              </a:rPr>
              <a:t>.</a:t>
            </a:r>
            <a:r>
              <a:rPr lang="fr-FR" sz="2000" dirty="0" smtClean="0"/>
              <a:t> Ce trouble dans les apprentissages numériques ne s’accompagne toutefois d’aucune déficience mentale.</a:t>
            </a:r>
          </a:p>
          <a:p>
            <a:pPr algn="just">
              <a:buNone/>
            </a:pPr>
            <a:endParaRPr lang="fr-FR" sz="2000" dirty="0" smtClean="0"/>
          </a:p>
          <a:p>
            <a:pPr algn="just"/>
            <a:r>
              <a:rPr lang="fr-FR" sz="2000" b="1" dirty="0" smtClean="0">
                <a:solidFill>
                  <a:srgbClr val="CC66FF"/>
                </a:solidFill>
              </a:rPr>
              <a:t>Difficultés à acquérir et maîtriser les différentes connaissances et habiletés à l’œuvre dans les mathématiques</a:t>
            </a:r>
            <a:r>
              <a:rPr lang="fr-FR" sz="2000" dirty="0" smtClean="0"/>
              <a:t> que ce soit dans l’accès à la numération, dans l’apprentissage des opérations arithmétiques, la résolution de problèmes ou la géométrie.</a:t>
            </a:r>
          </a:p>
          <a:p>
            <a:pPr algn="just">
              <a:buNone/>
            </a:pPr>
            <a:endParaRPr lang="fr-FR" sz="2000" dirty="0" smtClean="0"/>
          </a:p>
          <a:p>
            <a:pPr algn="just"/>
            <a:r>
              <a:rPr lang="fr-FR" sz="2000" dirty="0" smtClean="0"/>
              <a:t>Il s’agit d’un dysfonctionnement cognitif excluant tout trouble sensoriel et moteur, toute maladie neurologique et anomalie psychique chez un enfant d’intelligence normale. </a:t>
            </a:r>
            <a:endParaRPr lang="fr-FR" sz="2000" dirty="0"/>
          </a:p>
        </p:txBody>
      </p:sp>
    </p:spTree>
    <p:extLst>
      <p:ext uri="{BB962C8B-B14F-4D97-AF65-F5344CB8AC3E}">
        <p14:creationId xmlns:p14="http://schemas.microsoft.com/office/powerpoint/2010/main" val="2261115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7546" y="341194"/>
            <a:ext cx="11559654" cy="6387152"/>
          </a:xfrm>
        </p:spPr>
        <p:txBody>
          <a:bodyPr>
            <a:normAutofit/>
          </a:bodyPr>
          <a:lstStyle/>
          <a:p>
            <a:r>
              <a:rPr lang="fr-FR" b="1" u="sng" dirty="0" smtClean="0">
                <a:solidFill>
                  <a:srgbClr val="CC00FF"/>
                </a:solidFill>
              </a:rPr>
              <a:t>Les fonctions cognitives sont des fonctions intellectuelles </a:t>
            </a:r>
            <a:r>
              <a:rPr lang="fr-FR" dirty="0" smtClean="0"/>
              <a:t>qui se divisent en quatre classes:</a:t>
            </a:r>
          </a:p>
          <a:p>
            <a:pPr marL="0" indent="0">
              <a:buNone/>
            </a:pPr>
            <a:endParaRPr lang="fr-FR" dirty="0" smtClean="0"/>
          </a:p>
          <a:p>
            <a:pPr lvl="2" algn="just"/>
            <a:r>
              <a:rPr lang="fr-FR" sz="2800" b="1" u="sng" dirty="0" smtClean="0">
                <a:solidFill>
                  <a:srgbClr val="FF66FF"/>
                </a:solidFill>
              </a:rPr>
              <a:t>Les fonctions réceptives </a:t>
            </a:r>
            <a:r>
              <a:rPr lang="fr-FR" sz="2800" dirty="0" smtClean="0"/>
              <a:t>permettant l’acquisition</a:t>
            </a:r>
          </a:p>
          <a:p>
            <a:pPr marL="914400" lvl="2" indent="0" algn="just">
              <a:buNone/>
            </a:pPr>
            <a:endParaRPr lang="fr-FR" sz="2800" dirty="0" smtClean="0"/>
          </a:p>
          <a:p>
            <a:pPr lvl="2" algn="just"/>
            <a:r>
              <a:rPr lang="fr-FR" sz="2800" b="1" u="sng" dirty="0" smtClean="0">
                <a:solidFill>
                  <a:srgbClr val="FF66FF"/>
                </a:solidFill>
              </a:rPr>
              <a:t>Les fonctions expressives </a:t>
            </a:r>
            <a:r>
              <a:rPr lang="fr-FR" sz="2800" dirty="0" smtClean="0"/>
              <a:t>permettant la communication ou l’action, le traitement, la classification et l’intégration de l’information</a:t>
            </a:r>
          </a:p>
          <a:p>
            <a:pPr marL="914400" lvl="2" indent="0" algn="just">
              <a:buNone/>
            </a:pPr>
            <a:endParaRPr lang="fr-FR" sz="2800" dirty="0" smtClean="0"/>
          </a:p>
          <a:p>
            <a:pPr lvl="2" algn="just"/>
            <a:r>
              <a:rPr lang="fr-FR" sz="2800" b="1" u="sng" dirty="0" smtClean="0">
                <a:solidFill>
                  <a:srgbClr val="FF66FF"/>
                </a:solidFill>
              </a:rPr>
              <a:t>La mémoire </a:t>
            </a:r>
            <a:r>
              <a:rPr lang="fr-FR" sz="2800" dirty="0" smtClean="0"/>
              <a:t>et l’apprentissage permettant le stockage et le rappel de l’information</a:t>
            </a:r>
          </a:p>
          <a:p>
            <a:pPr marL="914400" lvl="2" indent="0" algn="just">
              <a:buNone/>
            </a:pPr>
            <a:endParaRPr lang="fr-FR" sz="2800" dirty="0" smtClean="0"/>
          </a:p>
          <a:p>
            <a:pPr lvl="2" algn="just"/>
            <a:r>
              <a:rPr lang="fr-FR" sz="2800" b="1" u="sng" dirty="0" smtClean="0">
                <a:solidFill>
                  <a:srgbClr val="FF66FF"/>
                </a:solidFill>
              </a:rPr>
              <a:t>La pensée ou le raisonnement </a:t>
            </a:r>
            <a:r>
              <a:rPr lang="fr-FR" sz="2800" dirty="0" smtClean="0"/>
              <a:t>concernant l’organisation et la réorganisation mentales de l’information. </a:t>
            </a:r>
          </a:p>
        </p:txBody>
      </p:sp>
    </p:spTree>
    <p:extLst>
      <p:ext uri="{BB962C8B-B14F-4D97-AF65-F5344CB8AC3E}">
        <p14:creationId xmlns:p14="http://schemas.microsoft.com/office/powerpoint/2010/main" val="22129237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697" y="182245"/>
            <a:ext cx="11497558" cy="1969828"/>
          </a:xfrm>
        </p:spPr>
        <p:txBody>
          <a:bodyPr>
            <a:normAutofit fontScale="90000"/>
          </a:bodyPr>
          <a:lstStyle/>
          <a:p>
            <a:pPr algn="ctr"/>
            <a:r>
              <a:rPr lang="fr-FR" sz="4900" b="1" dirty="0" smtClean="0">
                <a:solidFill>
                  <a:srgbClr val="FF66FF"/>
                </a:solidFill>
              </a:rPr>
              <a:t>Dyscalculie</a:t>
            </a:r>
            <a:r>
              <a:rPr lang="fr-FR" b="1" dirty="0" smtClean="0">
                <a:solidFill>
                  <a:srgbClr val="FF66FF"/>
                </a:solidFill>
              </a:rPr>
              <a:t> </a:t>
            </a:r>
            <a:br>
              <a:rPr lang="fr-FR" b="1" dirty="0" smtClean="0">
                <a:solidFill>
                  <a:srgbClr val="FF66FF"/>
                </a:solidFill>
              </a:rPr>
            </a:br>
            <a:r>
              <a:rPr lang="fr-FR" b="1" dirty="0" smtClean="0">
                <a:solidFill>
                  <a:srgbClr val="FF66FF"/>
                </a:solidFill>
              </a:rPr>
              <a:t>(</a:t>
            </a:r>
            <a:r>
              <a:rPr lang="fr-FR" sz="4000" b="1" dirty="0" smtClean="0">
                <a:solidFill>
                  <a:srgbClr val="FF66FF"/>
                </a:solidFill>
              </a:rPr>
              <a:t>ou Trouble des Apprentissages </a:t>
            </a:r>
            <a:r>
              <a:rPr lang="fr-FR" sz="4000" b="1" dirty="0">
                <a:solidFill>
                  <a:srgbClr val="FF66FF"/>
                </a:solidFill>
              </a:rPr>
              <a:t>N</a:t>
            </a:r>
            <a:r>
              <a:rPr lang="fr-FR" sz="4000" b="1" dirty="0" smtClean="0">
                <a:solidFill>
                  <a:srgbClr val="FF66FF"/>
                </a:solidFill>
              </a:rPr>
              <a:t>umériques)</a:t>
            </a:r>
            <a:r>
              <a:rPr lang="fr-FR" b="1" dirty="0" smtClean="0">
                <a:solidFill>
                  <a:srgbClr val="FF66FF"/>
                </a:solidFill>
              </a:rPr>
              <a:t/>
            </a:r>
            <a:br>
              <a:rPr lang="fr-FR" b="1" dirty="0" smtClean="0">
                <a:solidFill>
                  <a:srgbClr val="FF66FF"/>
                </a:solidFill>
              </a:rPr>
            </a:br>
            <a:endParaRPr lang="fr-FR" sz="4900" b="1" dirty="0">
              <a:solidFill>
                <a:srgbClr val="FF66FF"/>
              </a:solidFill>
            </a:endParaRPr>
          </a:p>
        </p:txBody>
      </p:sp>
      <p:sp>
        <p:nvSpPr>
          <p:cNvPr id="3" name="Espace réservé du contenu 2"/>
          <p:cNvSpPr>
            <a:spLocks noGrp="1"/>
          </p:cNvSpPr>
          <p:nvPr>
            <p:ph idx="1"/>
          </p:nvPr>
        </p:nvSpPr>
        <p:spPr>
          <a:xfrm>
            <a:off x="352697" y="1449978"/>
            <a:ext cx="11377749" cy="5081452"/>
          </a:xfrm>
        </p:spPr>
        <p:txBody>
          <a:bodyPr>
            <a:normAutofit/>
          </a:bodyPr>
          <a:lstStyle/>
          <a:p>
            <a:pPr algn="just"/>
            <a:endParaRPr lang="fr-FR" dirty="0" smtClean="0"/>
          </a:p>
          <a:p>
            <a:pPr algn="just"/>
            <a:endParaRPr lang="fr-FR" sz="3600" dirty="0" smtClean="0"/>
          </a:p>
          <a:p>
            <a:pPr algn="just"/>
            <a:r>
              <a:rPr lang="fr-FR" sz="3600" dirty="0" smtClean="0"/>
              <a:t>Principale difficulté = incapacité à acquérir et à maîtriser ce qui touche </a:t>
            </a:r>
            <a:r>
              <a:rPr lang="fr-FR" sz="3600" b="1" u="sng" dirty="0" smtClean="0">
                <a:solidFill>
                  <a:srgbClr val="CC00FF"/>
                </a:solidFill>
              </a:rPr>
              <a:t>aux chiffres, aux nombres, aux valeurs numériques et aux signes</a:t>
            </a:r>
            <a:r>
              <a:rPr lang="fr-FR" sz="3600" dirty="0" smtClean="0"/>
              <a:t>. </a:t>
            </a:r>
          </a:p>
          <a:p>
            <a:pPr marL="0" indent="0" algn="just">
              <a:buNone/>
            </a:pPr>
            <a:endParaRPr lang="fr-FR" dirty="0"/>
          </a:p>
          <a:p>
            <a:pPr marL="0" indent="0" algn="just">
              <a:buNone/>
            </a:pPr>
            <a:r>
              <a:rPr lang="fr-FR" dirty="0" smtClean="0"/>
              <a:t>Difficultés pour faire des calculs approximatifs, des comparaisons, des estimations, à dénombrer (montrer du doigt et compter), à comprendre la cardinalité (nombre d’éléments dans un ensemble), à reconnaître et écrire les chiffres, calculs mentaux. </a:t>
            </a:r>
            <a:endParaRPr lang="fr-FR" dirty="0"/>
          </a:p>
        </p:txBody>
      </p:sp>
    </p:spTree>
    <p:extLst>
      <p:ext uri="{BB962C8B-B14F-4D97-AF65-F5344CB8AC3E}">
        <p14:creationId xmlns:p14="http://schemas.microsoft.com/office/powerpoint/2010/main" val="30183463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Résultat de recherche d'images pour &quot;dyscalculie&quot;"/>
          <p:cNvPicPr>
            <a:picLocks noChangeAspect="1" noChangeArrowheads="1"/>
          </p:cNvPicPr>
          <p:nvPr/>
        </p:nvPicPr>
        <p:blipFill>
          <a:blip r:embed="rId2"/>
          <a:srcRect/>
          <a:stretch>
            <a:fillRect/>
          </a:stretch>
        </p:blipFill>
        <p:spPr bwMode="auto">
          <a:xfrm>
            <a:off x="431075" y="222070"/>
            <a:ext cx="11430000" cy="6479176"/>
          </a:xfrm>
          <a:prstGeom prst="rect">
            <a:avLst/>
          </a:prstGeom>
          <a:noFill/>
        </p:spPr>
      </p:pic>
    </p:spTree>
    <p:extLst>
      <p:ext uri="{BB962C8B-B14F-4D97-AF65-F5344CB8AC3E}">
        <p14:creationId xmlns:p14="http://schemas.microsoft.com/office/powerpoint/2010/main" val="3246371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146" y="69561"/>
            <a:ext cx="10515600" cy="849721"/>
          </a:xfrm>
        </p:spPr>
        <p:txBody>
          <a:bodyPr>
            <a:normAutofit fontScale="90000"/>
          </a:bodyPr>
          <a:lstStyle/>
          <a:p>
            <a:pPr algn="ctr"/>
            <a:r>
              <a:rPr lang="fr-FR" sz="5400" b="1" dirty="0" smtClean="0">
                <a:solidFill>
                  <a:srgbClr val="CC66FF"/>
                </a:solidFill>
              </a:rPr>
              <a:t>Dyscalculie: Signes d’alerte</a:t>
            </a:r>
            <a:endParaRPr lang="fr-FR" sz="5400" b="1" dirty="0">
              <a:solidFill>
                <a:srgbClr val="CC66FF"/>
              </a:solidFill>
            </a:endParaRPr>
          </a:p>
        </p:txBody>
      </p:sp>
      <p:sp>
        <p:nvSpPr>
          <p:cNvPr id="3" name="Espace réservé du contenu 2"/>
          <p:cNvSpPr>
            <a:spLocks noGrp="1"/>
          </p:cNvSpPr>
          <p:nvPr>
            <p:ph idx="1"/>
          </p:nvPr>
        </p:nvSpPr>
        <p:spPr>
          <a:xfrm>
            <a:off x="352696" y="1200726"/>
            <a:ext cx="11608395" cy="5500519"/>
          </a:xfrm>
        </p:spPr>
        <p:txBody>
          <a:bodyPr>
            <a:normAutofit fontScale="92500" lnSpcReduction="10000"/>
          </a:bodyPr>
          <a:lstStyle/>
          <a:p>
            <a:r>
              <a:rPr lang="fr-FR" dirty="0" smtClean="0"/>
              <a:t>Difficultés à comprendre et à utiliser les nombres</a:t>
            </a:r>
          </a:p>
          <a:p>
            <a:r>
              <a:rPr lang="fr-FR" dirty="0" smtClean="0"/>
              <a:t>Difficultés à reproduire les chiffres</a:t>
            </a:r>
          </a:p>
          <a:p>
            <a:r>
              <a:rPr lang="fr-FR" dirty="0" smtClean="0"/>
              <a:t>Difficultés à réciter la comptine numérique</a:t>
            </a:r>
          </a:p>
          <a:p>
            <a:r>
              <a:rPr lang="fr-FR" dirty="0" smtClean="0"/>
              <a:t>A écrire les nombres (ex: 2240 deviendra 21000210040)</a:t>
            </a:r>
          </a:p>
          <a:p>
            <a:r>
              <a:rPr lang="fr-FR" dirty="0" smtClean="0"/>
              <a:t>A évaluer de petite quantités (ex: le nombre d’objets placés devant soi)</a:t>
            </a:r>
          </a:p>
          <a:p>
            <a:r>
              <a:rPr lang="fr-FR" dirty="0" smtClean="0"/>
              <a:t>A dénombrer (capacité à évaluer immédiatement une quantité allant de 1 à 4 sans avoir à énumérer)</a:t>
            </a:r>
          </a:p>
          <a:p>
            <a:r>
              <a:rPr lang="fr-FR" dirty="0" smtClean="0"/>
              <a:t>A lire des nombres (ex: l’enfant inverse les chiffres et lit 6 au lieu de 9 ou 52 au lieu de 25)</a:t>
            </a:r>
          </a:p>
          <a:p>
            <a:r>
              <a:rPr lang="fr-FR" dirty="0" smtClean="0"/>
              <a:t>A lire une suite de nombres (y compris à mémoriser les numéros de téléphone).</a:t>
            </a:r>
          </a:p>
          <a:p>
            <a:r>
              <a:rPr lang="fr-FR" dirty="0" smtClean="0"/>
              <a:t>A comprendre le sens des nombres et le fait qu’un nombre peut être supérieur ou inférieur à un autre (5 est plus grand que 3, 2 est inférieur à 3…)</a:t>
            </a:r>
          </a:p>
          <a:p>
            <a:r>
              <a:rPr lang="fr-FR" dirty="0" smtClean="0"/>
              <a:t>A réaliser des calculs arithmétiques simples (du type 5-2=?), que ce soit à l’écrit ou en calcul mental (ex: pour réaliser une addition simple comme 3+2, un enfant </a:t>
            </a:r>
            <a:r>
              <a:rPr lang="fr-FR" dirty="0" err="1" smtClean="0"/>
              <a:t>dyscalculique</a:t>
            </a:r>
            <a:r>
              <a:rPr lang="fr-FR" dirty="0" smtClean="0"/>
              <a:t> va compter sur ses doigts 1, 2, 3, 4 et 5; même au bout d’un an, il continuera à utiliser cette méthode (tandis que les enfants ne présentant aucun trouble développent le calcul direct).</a:t>
            </a:r>
          </a:p>
          <a:p>
            <a:r>
              <a:rPr lang="fr-FR" dirty="0" smtClean="0"/>
              <a:t>A mémoriser les tables d’addition et de multiplication</a:t>
            </a:r>
          </a:p>
          <a:p>
            <a:r>
              <a:rPr lang="fr-FR" dirty="0" smtClean="0"/>
              <a:t>A distinguer les différents symboles: +, x, -, et / avec la difficulté à comprendre des concepts tels que « deux fois plus que », « moins que » </a:t>
            </a:r>
            <a:r>
              <a:rPr lang="fr-FR" dirty="0" err="1" smtClean="0"/>
              <a:t>etc</a:t>
            </a:r>
            <a:r>
              <a:rPr lang="fr-FR" dirty="0" smtClean="0"/>
              <a:t>…</a:t>
            </a:r>
            <a:endParaRPr lang="fr-FR" dirty="0"/>
          </a:p>
        </p:txBody>
      </p:sp>
    </p:spTree>
    <p:extLst>
      <p:ext uri="{BB962C8B-B14F-4D97-AF65-F5344CB8AC3E}">
        <p14:creationId xmlns:p14="http://schemas.microsoft.com/office/powerpoint/2010/main" val="22913205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ésultat de recherche d'images pour &quot;dyscalculie&quot;"/>
          <p:cNvPicPr>
            <a:picLocks noChangeAspect="1" noChangeArrowheads="1"/>
          </p:cNvPicPr>
          <p:nvPr/>
        </p:nvPicPr>
        <p:blipFill>
          <a:blip r:embed="rId2"/>
          <a:srcRect/>
          <a:stretch>
            <a:fillRect/>
          </a:stretch>
        </p:blipFill>
        <p:spPr bwMode="auto">
          <a:xfrm>
            <a:off x="1332412" y="261257"/>
            <a:ext cx="9601199" cy="6596743"/>
          </a:xfrm>
          <a:prstGeom prst="rect">
            <a:avLst/>
          </a:prstGeom>
          <a:noFill/>
        </p:spPr>
      </p:pic>
    </p:spTree>
    <p:extLst>
      <p:ext uri="{BB962C8B-B14F-4D97-AF65-F5344CB8AC3E}">
        <p14:creationId xmlns:p14="http://schemas.microsoft.com/office/powerpoint/2010/main" val="3423591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6364" y="184728"/>
            <a:ext cx="10127145" cy="1108364"/>
          </a:xfrm>
        </p:spPr>
        <p:txBody>
          <a:bodyPr>
            <a:normAutofit fontScale="90000"/>
          </a:bodyPr>
          <a:lstStyle/>
          <a:p>
            <a:pPr algn="ctr"/>
            <a:r>
              <a:rPr lang="fr-FR" sz="5400" b="1" dirty="0" smtClean="0">
                <a:solidFill>
                  <a:srgbClr val="CC66FF"/>
                </a:solidFill>
              </a:rPr>
              <a:t>Dyscalculie: Vers qui se tourner? </a:t>
            </a:r>
            <a:endParaRPr lang="fr-FR" sz="5400" b="1" dirty="0">
              <a:solidFill>
                <a:srgbClr val="CC66FF"/>
              </a:solidFill>
            </a:endParaRPr>
          </a:p>
        </p:txBody>
      </p:sp>
      <p:sp>
        <p:nvSpPr>
          <p:cNvPr id="3" name="Espace réservé du contenu 2"/>
          <p:cNvSpPr>
            <a:spLocks noGrp="1"/>
          </p:cNvSpPr>
          <p:nvPr>
            <p:ph idx="1"/>
          </p:nvPr>
        </p:nvSpPr>
        <p:spPr>
          <a:xfrm>
            <a:off x="261257" y="1541417"/>
            <a:ext cx="11482252" cy="4898572"/>
          </a:xfrm>
        </p:spPr>
        <p:txBody>
          <a:bodyPr>
            <a:normAutofit/>
          </a:bodyPr>
          <a:lstStyle/>
          <a:p>
            <a:pPr>
              <a:buFontTx/>
              <a:buChar char="-"/>
            </a:pPr>
            <a:r>
              <a:rPr lang="fr-FR" sz="2400" dirty="0" smtClean="0"/>
              <a:t>Le RASED </a:t>
            </a:r>
          </a:p>
          <a:p>
            <a:pPr>
              <a:buFontTx/>
              <a:buChar char="-"/>
            </a:pPr>
            <a:r>
              <a:rPr lang="fr-FR" sz="2400" dirty="0" smtClean="0"/>
              <a:t>Un orthophoniste logico-mathématiques</a:t>
            </a:r>
          </a:p>
          <a:p>
            <a:pPr>
              <a:buFontTx/>
              <a:buChar char="-"/>
            </a:pPr>
            <a:r>
              <a:rPr lang="fr-FR" sz="2400" dirty="0" smtClean="0"/>
              <a:t>Le neuropsychologue pour un bilan complet</a:t>
            </a:r>
          </a:p>
          <a:p>
            <a:pPr>
              <a:buNone/>
            </a:pPr>
            <a:endParaRPr lang="fr-FR" dirty="0" smtClean="0"/>
          </a:p>
          <a:p>
            <a:pPr algn="ctr">
              <a:buNone/>
            </a:pPr>
            <a:r>
              <a:rPr lang="fr-FR" sz="3200" b="1" dirty="0" smtClean="0">
                <a:solidFill>
                  <a:srgbClr val="CC66FF"/>
                </a:solidFill>
              </a:rPr>
              <a:t>Ce qu’il faut faire: </a:t>
            </a:r>
          </a:p>
          <a:p>
            <a:pPr>
              <a:buNone/>
            </a:pPr>
            <a:endParaRPr lang="fr-FR" sz="3200" b="1" dirty="0" smtClean="0">
              <a:solidFill>
                <a:srgbClr val="CC66FF"/>
              </a:solidFill>
            </a:endParaRPr>
          </a:p>
          <a:p>
            <a:pPr algn="just">
              <a:buNone/>
            </a:pPr>
            <a:r>
              <a:rPr lang="fr-FR" sz="2000" dirty="0" smtClean="0"/>
              <a:t>Bien cerner les difficultés de l’enfant pour éviter de lui proposer des aides qui seront pour lui des entraves (ex: les activités </a:t>
            </a:r>
            <a:r>
              <a:rPr lang="fr-FR" sz="2000" dirty="0" err="1" smtClean="0"/>
              <a:t>visuo</a:t>
            </a:r>
            <a:r>
              <a:rPr lang="fr-FR" sz="2000" dirty="0" smtClean="0"/>
              <a:t>-spatiales, telles que compter sur ses doigts ou le tableau à double entrée si une dyspraxie est associée). </a:t>
            </a:r>
          </a:p>
          <a:p>
            <a:pPr>
              <a:buNone/>
            </a:pPr>
            <a:endParaRPr lang="fr-FR" dirty="0"/>
          </a:p>
        </p:txBody>
      </p:sp>
    </p:spTree>
    <p:extLst>
      <p:ext uri="{BB962C8B-B14F-4D97-AF65-F5344CB8AC3E}">
        <p14:creationId xmlns:p14="http://schemas.microsoft.com/office/powerpoint/2010/main" val="2797514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ésultat de recherche d'images pour &quot;PRINCIPAUX SIGLES DE L ASH GROUPES DE TRAVAIL PESONNES TROUBLES&quot;"/>
          <p:cNvPicPr>
            <a:picLocks noChangeAspect="1" noChangeArrowheads="1"/>
          </p:cNvPicPr>
          <p:nvPr/>
        </p:nvPicPr>
        <p:blipFill>
          <a:blip r:embed="rId2"/>
          <a:srcRect/>
          <a:stretch>
            <a:fillRect/>
          </a:stretch>
        </p:blipFill>
        <p:spPr bwMode="auto">
          <a:xfrm>
            <a:off x="457201" y="336176"/>
            <a:ext cx="10999694" cy="6327035"/>
          </a:xfrm>
          <a:prstGeom prst="rect">
            <a:avLst/>
          </a:prstGeom>
          <a:noFill/>
        </p:spPr>
      </p:pic>
    </p:spTree>
    <p:extLst>
      <p:ext uri="{BB962C8B-B14F-4D97-AF65-F5344CB8AC3E}">
        <p14:creationId xmlns:p14="http://schemas.microsoft.com/office/powerpoint/2010/main" val="1513693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8967" y="298648"/>
            <a:ext cx="5497945" cy="794935"/>
          </a:xfrm>
        </p:spPr>
        <p:txBody>
          <a:bodyPr>
            <a:noAutofit/>
          </a:bodyPr>
          <a:lstStyle/>
          <a:p>
            <a:r>
              <a:rPr lang="fr-FR" sz="6000" b="1" dirty="0" smtClean="0">
                <a:solidFill>
                  <a:srgbClr val="FF66FF"/>
                </a:solidFill>
              </a:rPr>
              <a:t>LA DYSPHASIE</a:t>
            </a:r>
            <a:endParaRPr lang="fr-FR" sz="6000" b="1" dirty="0">
              <a:solidFill>
                <a:srgbClr val="FF66FF"/>
              </a:solidFill>
            </a:endParaRPr>
          </a:p>
        </p:txBody>
      </p:sp>
      <p:sp>
        <p:nvSpPr>
          <p:cNvPr id="3" name="Espace réservé du contenu 2"/>
          <p:cNvSpPr>
            <a:spLocks noGrp="1"/>
          </p:cNvSpPr>
          <p:nvPr>
            <p:ph idx="1"/>
          </p:nvPr>
        </p:nvSpPr>
        <p:spPr/>
        <p:txBody>
          <a:bodyPr/>
          <a:lstStyle/>
          <a:p>
            <a:pPr marL="0"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417" y="1277954"/>
            <a:ext cx="5352819" cy="5346380"/>
          </a:xfrm>
          <a:prstGeom prst="rect">
            <a:avLst/>
          </a:prstGeom>
        </p:spPr>
      </p:pic>
    </p:spTree>
    <p:extLst>
      <p:ext uri="{BB962C8B-B14F-4D97-AF65-F5344CB8AC3E}">
        <p14:creationId xmlns:p14="http://schemas.microsoft.com/office/powerpoint/2010/main" val="27805922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0889" y="226946"/>
            <a:ext cx="8911687" cy="1280890"/>
          </a:xfrm>
        </p:spPr>
        <p:txBody>
          <a:bodyPr>
            <a:normAutofit fontScale="90000"/>
          </a:bodyPr>
          <a:lstStyle/>
          <a:p>
            <a:r>
              <a:rPr lang="fr-FR" b="1" dirty="0" smtClean="0">
                <a:solidFill>
                  <a:srgbClr val="FF66FF"/>
                </a:solidFill>
              </a:rPr>
              <a:t>La dysphasie </a:t>
            </a:r>
            <a:r>
              <a:rPr lang="fr-FR" sz="3600" b="1" dirty="0" smtClean="0">
                <a:solidFill>
                  <a:srgbClr val="FF66FF"/>
                </a:solidFill>
              </a:rPr>
              <a:t>(Trouble du Langage </a:t>
            </a:r>
            <a:r>
              <a:rPr lang="fr-FR" sz="3600" b="1" dirty="0">
                <a:solidFill>
                  <a:srgbClr val="FF66FF"/>
                </a:solidFill>
              </a:rPr>
              <a:t>O</a:t>
            </a:r>
            <a:r>
              <a:rPr lang="fr-FR" sz="3600" b="1" dirty="0" smtClean="0">
                <a:solidFill>
                  <a:srgbClr val="FF66FF"/>
                </a:solidFill>
              </a:rPr>
              <a:t>ral)</a:t>
            </a:r>
            <a:br>
              <a:rPr lang="fr-FR" sz="3600" b="1" dirty="0" smtClean="0">
                <a:solidFill>
                  <a:srgbClr val="FF66FF"/>
                </a:solidFill>
              </a:rPr>
            </a:br>
            <a:r>
              <a:rPr lang="fr-FR" b="1" dirty="0" smtClean="0">
                <a:solidFill>
                  <a:srgbClr val="FF66FF"/>
                </a:solidFill>
              </a:rPr>
              <a:t>Définition</a:t>
            </a:r>
            <a:endParaRPr lang="fr-FR" b="1" dirty="0">
              <a:solidFill>
                <a:srgbClr val="FF66FF"/>
              </a:solidFill>
            </a:endParaRPr>
          </a:p>
        </p:txBody>
      </p:sp>
      <p:sp>
        <p:nvSpPr>
          <p:cNvPr id="3" name="Espace réservé du contenu 2"/>
          <p:cNvSpPr>
            <a:spLocks noGrp="1"/>
          </p:cNvSpPr>
          <p:nvPr>
            <p:ph idx="1"/>
          </p:nvPr>
        </p:nvSpPr>
        <p:spPr>
          <a:xfrm>
            <a:off x="327547" y="1787856"/>
            <a:ext cx="11026254" cy="5070144"/>
          </a:xfrm>
        </p:spPr>
        <p:txBody>
          <a:bodyPr>
            <a:normAutofit fontScale="85000" lnSpcReduction="20000"/>
          </a:bodyPr>
          <a:lstStyle/>
          <a:p>
            <a:r>
              <a:rPr lang="fr-FR" sz="3200" dirty="0" smtClean="0"/>
              <a:t>Ce trouble peut toucher:</a:t>
            </a:r>
          </a:p>
          <a:p>
            <a:pPr marL="0" indent="0">
              <a:buNone/>
            </a:pPr>
            <a:endParaRPr lang="fr-FR" sz="3200" dirty="0" smtClean="0"/>
          </a:p>
          <a:p>
            <a:pPr lvl="1" algn="just"/>
            <a:r>
              <a:rPr lang="fr-FR" sz="3200" b="1" u="sng" dirty="0" smtClean="0">
                <a:solidFill>
                  <a:srgbClr val="CC00FF"/>
                </a:solidFill>
              </a:rPr>
              <a:t>La réception des messages</a:t>
            </a:r>
            <a:r>
              <a:rPr lang="fr-FR" sz="3200" dirty="0" smtClean="0"/>
              <a:t>: la compréhension du langage</a:t>
            </a:r>
          </a:p>
          <a:p>
            <a:pPr lvl="1" algn="just"/>
            <a:r>
              <a:rPr lang="fr-FR" sz="3200" b="1" u="sng" dirty="0" smtClean="0">
                <a:solidFill>
                  <a:srgbClr val="CC00FF"/>
                </a:solidFill>
              </a:rPr>
              <a:t>L’envoi du message</a:t>
            </a:r>
            <a:r>
              <a:rPr lang="fr-FR" sz="3200" dirty="0" smtClean="0"/>
              <a:t>: la disponibilité des mots et leur agencement dans la phrase (syntaxe), placement de l’adjectif avant le nom, utilisation masculine/féminin, conjugaison…</a:t>
            </a:r>
          </a:p>
          <a:p>
            <a:pPr lvl="1" algn="just"/>
            <a:r>
              <a:rPr lang="fr-FR" sz="3200" b="1" u="sng" dirty="0" smtClean="0">
                <a:solidFill>
                  <a:srgbClr val="CC00FF"/>
                </a:solidFill>
              </a:rPr>
              <a:t>L’anticipation mentale des sons </a:t>
            </a:r>
            <a:r>
              <a:rPr lang="fr-FR" sz="3200" dirty="0" smtClean="0"/>
              <a:t>de la langue puis leur production.</a:t>
            </a:r>
          </a:p>
          <a:p>
            <a:pPr lvl="1"/>
            <a:endParaRPr lang="fr-FR" dirty="0"/>
          </a:p>
          <a:p>
            <a:pPr lvl="1"/>
            <a:endParaRPr lang="fr-FR" dirty="0" smtClean="0"/>
          </a:p>
          <a:p>
            <a:pPr marL="457200" lvl="1" indent="0">
              <a:buNone/>
            </a:pPr>
            <a:r>
              <a:rPr lang="fr-FR" sz="2600" dirty="0" smtClean="0"/>
              <a:t>Le langage de la personne dysphasique présente non pas des retards mais des erreurs passagères ou non.</a:t>
            </a:r>
          </a:p>
        </p:txBody>
      </p:sp>
    </p:spTree>
    <p:extLst>
      <p:ext uri="{BB962C8B-B14F-4D97-AF65-F5344CB8AC3E}">
        <p14:creationId xmlns:p14="http://schemas.microsoft.com/office/powerpoint/2010/main" val="22431998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Résultat de recherche d'images pour &quot;TROUBLES DES FONCTIONS COGNITIVES&quot;"/>
          <p:cNvPicPr>
            <a:picLocks noChangeAspect="1" noChangeArrowheads="1"/>
          </p:cNvPicPr>
          <p:nvPr/>
        </p:nvPicPr>
        <p:blipFill>
          <a:blip r:embed="rId2"/>
          <a:srcRect/>
          <a:stretch>
            <a:fillRect/>
          </a:stretch>
        </p:blipFill>
        <p:spPr bwMode="auto">
          <a:xfrm>
            <a:off x="409433" y="-357276"/>
            <a:ext cx="11081982" cy="7703112"/>
          </a:xfrm>
          <a:prstGeom prst="rect">
            <a:avLst/>
          </a:prstGeom>
          <a:noFill/>
        </p:spPr>
      </p:pic>
    </p:spTree>
    <p:extLst>
      <p:ext uri="{BB962C8B-B14F-4D97-AF65-F5344CB8AC3E}">
        <p14:creationId xmlns:p14="http://schemas.microsoft.com/office/powerpoint/2010/main" val="35428692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2091" y="97270"/>
            <a:ext cx="10845800" cy="1659618"/>
          </a:xfrm>
        </p:spPr>
        <p:txBody>
          <a:bodyPr>
            <a:noAutofit/>
          </a:bodyPr>
          <a:lstStyle/>
          <a:p>
            <a:pPr algn="ctr"/>
            <a:r>
              <a:rPr lang="fr-FR" b="1" dirty="0" smtClean="0">
                <a:solidFill>
                  <a:srgbClr val="FFC000"/>
                </a:solidFill>
              </a:rPr>
              <a:t>LES TROUBLES DU DEFICIT DE L’ATTENTION AVEC OU SANS HYPERACTIVITE </a:t>
            </a:r>
            <a:r>
              <a:rPr lang="fr-FR" b="1" dirty="0" smtClean="0">
                <a:solidFill>
                  <a:srgbClr val="FF0000"/>
                </a:solidFill>
              </a:rPr>
              <a:t/>
            </a:r>
            <a:br>
              <a:rPr lang="fr-FR" b="1" dirty="0" smtClean="0">
                <a:solidFill>
                  <a:srgbClr val="FF0000"/>
                </a:solidFill>
              </a:rPr>
            </a:br>
            <a:r>
              <a:rPr lang="fr-FR" sz="4000" b="1" dirty="0" smtClean="0">
                <a:solidFill>
                  <a:srgbClr val="FFC000"/>
                </a:solidFill>
              </a:rPr>
              <a:t>TDA / TDAH</a:t>
            </a:r>
            <a:endParaRPr lang="fr-FR" sz="4000" b="1" dirty="0">
              <a:solidFill>
                <a:srgbClr val="FFC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2752000" y="1756888"/>
            <a:ext cx="6674095" cy="4879044"/>
          </a:xfrm>
          <a:prstGeom prst="rect">
            <a:avLst/>
          </a:prstGeom>
          <a:noFill/>
          <a:ln w="9525">
            <a:noFill/>
            <a:miter lim="800000"/>
            <a:headEnd/>
            <a:tailEnd/>
          </a:ln>
          <a:effectLst/>
        </p:spPr>
      </p:pic>
    </p:spTree>
    <p:extLst>
      <p:ext uri="{BB962C8B-B14F-4D97-AF65-F5344CB8AC3E}">
        <p14:creationId xmlns:p14="http://schemas.microsoft.com/office/powerpoint/2010/main" val="2492821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53589" y="117566"/>
            <a:ext cx="10920548" cy="6531428"/>
          </a:xfrm>
        </p:spPr>
        <p:txBody>
          <a:bodyPr>
            <a:normAutofit/>
          </a:bodyPr>
          <a:lstStyle/>
          <a:p>
            <a:pPr algn="l"/>
            <a:endParaRPr lang="fr-FR" sz="3000" dirty="0" smtClean="0"/>
          </a:p>
          <a:p>
            <a:pPr algn="l"/>
            <a:endParaRPr lang="fr-FR" sz="1000" dirty="0"/>
          </a:p>
          <a:p>
            <a:pPr algn="ctr"/>
            <a:r>
              <a:rPr lang="fr-FR" sz="3500" b="1" dirty="0" smtClean="0">
                <a:solidFill>
                  <a:srgbClr val="CC66FF"/>
                </a:solidFill>
              </a:rPr>
              <a:t>Attention il faut distinguer DYS et TFC. </a:t>
            </a:r>
          </a:p>
          <a:p>
            <a:pPr algn="ctr"/>
            <a:r>
              <a:rPr lang="fr-FR" sz="3500" b="1" dirty="0" smtClean="0">
                <a:solidFill>
                  <a:srgbClr val="CC66FF"/>
                </a:solidFill>
              </a:rPr>
              <a:t>On parle de TFC lorsque plusieurs fonctions cognitives sont touchées. </a:t>
            </a:r>
          </a:p>
          <a:p>
            <a:pPr algn="just"/>
            <a:endParaRPr lang="fr-FR" sz="3500" b="1" dirty="0" smtClean="0">
              <a:solidFill>
                <a:srgbClr val="CC66FF"/>
              </a:solidFill>
            </a:endParaRPr>
          </a:p>
          <a:p>
            <a:pPr algn="ctr"/>
            <a:r>
              <a:rPr lang="fr-FR" sz="3500" b="1" dirty="0" smtClean="0">
                <a:solidFill>
                  <a:srgbClr val="CC66FF"/>
                </a:solidFill>
              </a:rPr>
              <a:t>On les distingue des DYS… Pour lesquelles une seule fonction est défaillante</a:t>
            </a:r>
            <a:r>
              <a:rPr lang="fr-FR" dirty="0" smtClean="0">
                <a:solidFill>
                  <a:srgbClr val="CC66FF"/>
                </a:solidFill>
              </a:rPr>
              <a:t>. </a:t>
            </a:r>
          </a:p>
          <a:p>
            <a:pPr marL="342900" indent="-342900" algn="ctr">
              <a:buFontTx/>
              <a:buChar char="-"/>
            </a:pPr>
            <a:endParaRPr lang="fr-FR" dirty="0">
              <a:solidFill>
                <a:srgbClr val="CC66FF"/>
              </a:solidFill>
            </a:endParaRPr>
          </a:p>
        </p:txBody>
      </p:sp>
    </p:spTree>
    <p:extLst>
      <p:ext uri="{BB962C8B-B14F-4D97-AF65-F5344CB8AC3E}">
        <p14:creationId xmlns:p14="http://schemas.microsoft.com/office/powerpoint/2010/main" val="14615551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1264"/>
          </a:xfrm>
        </p:spPr>
        <p:txBody>
          <a:bodyPr>
            <a:normAutofit fontScale="90000"/>
          </a:bodyPr>
          <a:lstStyle/>
          <a:p>
            <a:endParaRPr lang="fr-FR" dirty="0"/>
          </a:p>
        </p:txBody>
      </p:sp>
      <p:sp>
        <p:nvSpPr>
          <p:cNvPr id="3" name="Espace réservé du contenu 2"/>
          <p:cNvSpPr>
            <a:spLocks noGrp="1"/>
          </p:cNvSpPr>
          <p:nvPr>
            <p:ph idx="1"/>
          </p:nvPr>
        </p:nvSpPr>
        <p:spPr>
          <a:xfrm>
            <a:off x="444137" y="496389"/>
            <a:ext cx="11090366" cy="5680574"/>
          </a:xfrm>
        </p:spPr>
        <p:txBody>
          <a:bodyPr/>
          <a:lstStyle/>
          <a:p>
            <a:endParaRPr lang="fr-FR" sz="3600" b="1" dirty="0" smtClean="0">
              <a:solidFill>
                <a:srgbClr val="FF0000"/>
              </a:solidFill>
            </a:endParaRPr>
          </a:p>
          <a:p>
            <a:r>
              <a:rPr lang="fr-FR" sz="3600" b="1" dirty="0" smtClean="0">
                <a:solidFill>
                  <a:srgbClr val="FFC000"/>
                </a:solidFill>
              </a:rPr>
              <a:t>Les TDA(H) se traduisent par: </a:t>
            </a:r>
          </a:p>
          <a:p>
            <a:pPr>
              <a:buNone/>
            </a:pPr>
            <a:endParaRPr lang="fr-FR" sz="3600" b="1" dirty="0" smtClean="0">
              <a:solidFill>
                <a:srgbClr val="FF0000"/>
              </a:solidFill>
            </a:endParaRPr>
          </a:p>
          <a:p>
            <a:pPr algn="just">
              <a:buFontTx/>
              <a:buChar char="-"/>
            </a:pPr>
            <a:r>
              <a:rPr lang="fr-FR" sz="3600" b="1" dirty="0" smtClean="0">
                <a:solidFill>
                  <a:srgbClr val="C00000"/>
                </a:solidFill>
              </a:rPr>
              <a:t>Incapacité à fixer son attention, difficultés à se concentrer </a:t>
            </a:r>
            <a:r>
              <a:rPr lang="fr-FR" sz="3600" dirty="0" smtClean="0"/>
              <a:t>et/ou </a:t>
            </a:r>
            <a:r>
              <a:rPr lang="fr-FR" sz="3600" b="1" dirty="0" smtClean="0">
                <a:solidFill>
                  <a:srgbClr val="C00000"/>
                </a:solidFill>
              </a:rPr>
              <a:t>à le rester</a:t>
            </a:r>
            <a:r>
              <a:rPr lang="fr-FR" sz="3600" dirty="0" smtClean="0"/>
              <a:t>, grande distractibilité.</a:t>
            </a:r>
          </a:p>
          <a:p>
            <a:pPr algn="just">
              <a:buNone/>
            </a:pPr>
            <a:endParaRPr lang="fr-FR" sz="3600" dirty="0" smtClean="0"/>
          </a:p>
          <a:p>
            <a:pPr algn="ctr">
              <a:buFontTx/>
              <a:buChar char="-"/>
            </a:pPr>
            <a:r>
              <a:rPr lang="fr-FR" sz="3600" b="1" dirty="0" smtClean="0">
                <a:solidFill>
                  <a:srgbClr val="C00000"/>
                </a:solidFill>
              </a:rPr>
              <a:t>Impulsivité cognitive, impulsivité verbale + actions = hyperactivité</a:t>
            </a:r>
          </a:p>
          <a:p>
            <a:pPr>
              <a:buNone/>
            </a:pPr>
            <a:endParaRPr lang="fr-FR" dirty="0"/>
          </a:p>
        </p:txBody>
      </p:sp>
    </p:spTree>
    <p:extLst>
      <p:ext uri="{BB962C8B-B14F-4D97-AF65-F5344CB8AC3E}">
        <p14:creationId xmlns:p14="http://schemas.microsoft.com/office/powerpoint/2010/main" val="252763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s différents types de TDA  TDAH.mp4">
            <a:hlinkClick r:id="" action="ppaction://media"/>
          </p:cNvPr>
          <p:cNvPicPr>
            <a:picLocks noGrp="1" noRot="1" noChangeAspect="1"/>
          </p:cNvPicPr>
          <p:nvPr>
            <p:ph idx="1"/>
            <a:videoFile r:link="rId1"/>
          </p:nvPr>
        </p:nvPicPr>
        <p:blipFill>
          <a:blip r:embed="rId3"/>
          <a:stretch>
            <a:fillRect/>
          </a:stretch>
        </p:blipFill>
        <p:spPr>
          <a:xfrm>
            <a:off x="757646" y="339634"/>
            <a:ext cx="10868297" cy="6328956"/>
          </a:xfrm>
          <a:prstGeom prst="rect">
            <a:avLst/>
          </a:prstGeom>
        </p:spPr>
      </p:pic>
    </p:spTree>
    <p:extLst>
      <p:ext uri="{BB962C8B-B14F-4D97-AF65-F5344CB8AC3E}">
        <p14:creationId xmlns:p14="http://schemas.microsoft.com/office/powerpoint/2010/main" val="2402706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2075"/>
          </a:xfrm>
        </p:spPr>
        <p:txBody>
          <a:bodyPr>
            <a:normAutofit fontScale="90000"/>
          </a:bodyPr>
          <a:lstStyle/>
          <a:p>
            <a:endParaRPr lang="fr-FR" dirty="0"/>
          </a:p>
        </p:txBody>
      </p:sp>
      <p:sp>
        <p:nvSpPr>
          <p:cNvPr id="3" name="Espace réservé du contenu 2"/>
          <p:cNvSpPr>
            <a:spLocks noGrp="1"/>
          </p:cNvSpPr>
          <p:nvPr>
            <p:ph idx="1"/>
          </p:nvPr>
        </p:nvSpPr>
        <p:spPr>
          <a:xfrm>
            <a:off x="748145" y="249382"/>
            <a:ext cx="11157527" cy="6608617"/>
          </a:xfrm>
        </p:spPr>
        <p:txBody>
          <a:bodyPr>
            <a:normAutofit/>
          </a:bodyPr>
          <a:lstStyle/>
          <a:p>
            <a:endParaRPr lang="fr-FR" dirty="0" smtClean="0"/>
          </a:p>
          <a:p>
            <a:endParaRPr lang="fr-FR" dirty="0"/>
          </a:p>
          <a:p>
            <a:pPr algn="just"/>
            <a:r>
              <a:rPr lang="fr-FR" sz="2000" dirty="0" smtClean="0"/>
              <a:t>Le trouble du déficit attentionnel avec ou sans hyperactivité est une maladie neurologique dont le diagnostic est particulièrement difficile (bilan neurologique, bilan psychologique, bilan psychiatrique).</a:t>
            </a:r>
          </a:p>
          <a:p>
            <a:pPr algn="just">
              <a:buNone/>
            </a:pPr>
            <a:endParaRPr lang="fr-FR" sz="2000" dirty="0" smtClean="0"/>
          </a:p>
          <a:p>
            <a:pPr algn="just"/>
            <a:r>
              <a:rPr lang="fr-FR" sz="2000" b="1" u="sng" dirty="0" smtClean="0">
                <a:solidFill>
                  <a:srgbClr val="FFC000"/>
                </a:solidFill>
              </a:rPr>
              <a:t>Hyperactivité motrice</a:t>
            </a:r>
            <a:r>
              <a:rPr lang="fr-FR" sz="2000" b="1" dirty="0" smtClean="0">
                <a:solidFill>
                  <a:srgbClr val="FF0000"/>
                </a:solidFill>
              </a:rPr>
              <a:t>: </a:t>
            </a:r>
            <a:r>
              <a:rPr lang="fr-FR" sz="2000" dirty="0" smtClean="0"/>
              <a:t>enfant qui bouge en permanence. C’est une manifestation non spécifique présente dans de nombreux troubles.</a:t>
            </a:r>
          </a:p>
          <a:p>
            <a:pPr algn="just">
              <a:buNone/>
            </a:pPr>
            <a:endParaRPr lang="fr-FR" sz="2000" dirty="0" smtClean="0"/>
          </a:p>
          <a:p>
            <a:pPr algn="just"/>
            <a:r>
              <a:rPr lang="fr-FR" sz="2000" b="1" u="sng" dirty="0" smtClean="0">
                <a:solidFill>
                  <a:srgbClr val="FFC000"/>
                </a:solidFill>
              </a:rPr>
              <a:t>Déficit de l’attention</a:t>
            </a:r>
            <a:r>
              <a:rPr lang="fr-FR" sz="2000" dirty="0" smtClean="0"/>
              <a:t>: enfant très peu attentif, </a:t>
            </a:r>
            <a:r>
              <a:rPr lang="fr-FR" sz="2000" dirty="0" err="1" smtClean="0"/>
              <a:t>distractible</a:t>
            </a:r>
            <a:r>
              <a:rPr lang="fr-FR" sz="2000" dirty="0" smtClean="0"/>
              <a:t>.</a:t>
            </a:r>
          </a:p>
          <a:p>
            <a:pPr algn="just">
              <a:buNone/>
            </a:pPr>
            <a:endParaRPr lang="fr-FR" sz="2000" dirty="0" smtClean="0"/>
          </a:p>
          <a:p>
            <a:pPr algn="just"/>
            <a:r>
              <a:rPr lang="fr-FR" sz="2000" b="1" u="sng" dirty="0" smtClean="0">
                <a:solidFill>
                  <a:srgbClr val="FFC000"/>
                </a:solidFill>
              </a:rPr>
              <a:t>Impulsivité</a:t>
            </a:r>
            <a:r>
              <a:rPr lang="fr-FR" sz="2000" dirty="0" smtClean="0"/>
              <a:t>: toujours présente. Non contrôle de soi. </a:t>
            </a:r>
          </a:p>
          <a:p>
            <a:pPr algn="just">
              <a:buNone/>
            </a:pPr>
            <a:endParaRPr lang="fr-FR" sz="2000" dirty="0" smtClean="0"/>
          </a:p>
          <a:p>
            <a:pPr algn="just"/>
            <a:r>
              <a:rPr lang="fr-FR" sz="2000" dirty="0" smtClean="0"/>
              <a:t>Déficit de l’attention et impulsivité et/ou hyperactivité motrice doivent être observables depuis plus de 6 mois, et présents dès la petite enfance (avant les 7 ans de l’enfant).</a:t>
            </a:r>
            <a:endParaRPr lang="fr-FR" sz="2000" dirty="0"/>
          </a:p>
        </p:txBody>
      </p:sp>
    </p:spTree>
    <p:extLst>
      <p:ext uri="{BB962C8B-B14F-4D97-AF65-F5344CB8AC3E}">
        <p14:creationId xmlns:p14="http://schemas.microsoft.com/office/powerpoint/2010/main" val="41148437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71343"/>
          </a:xfrm>
        </p:spPr>
        <p:txBody>
          <a:bodyPr>
            <a:normAutofit fontScale="90000"/>
          </a:bodyPr>
          <a:lstStyle/>
          <a:p>
            <a:pPr algn="ctr"/>
            <a:r>
              <a:rPr lang="fr-FR" sz="4800" b="1" dirty="0" smtClean="0">
                <a:solidFill>
                  <a:srgbClr val="FFC000"/>
                </a:solidFill>
              </a:rPr>
              <a:t>TDA (H) : Signaux d’alerte</a:t>
            </a:r>
            <a:endParaRPr lang="fr-FR" sz="4800" b="1" dirty="0">
              <a:solidFill>
                <a:srgbClr val="FFC000"/>
              </a:solidFill>
            </a:endParaRPr>
          </a:p>
        </p:txBody>
      </p:sp>
      <p:sp>
        <p:nvSpPr>
          <p:cNvPr id="3" name="Espace réservé du contenu 2"/>
          <p:cNvSpPr>
            <a:spLocks noGrp="1"/>
          </p:cNvSpPr>
          <p:nvPr>
            <p:ph idx="1"/>
          </p:nvPr>
        </p:nvSpPr>
        <p:spPr>
          <a:xfrm>
            <a:off x="670560" y="1282667"/>
            <a:ext cx="11521440" cy="5486400"/>
          </a:xfrm>
        </p:spPr>
        <p:txBody>
          <a:bodyPr>
            <a:normAutofit fontScale="92500" lnSpcReduction="10000"/>
          </a:bodyPr>
          <a:lstStyle/>
          <a:p>
            <a:r>
              <a:rPr lang="fr-FR" dirty="0" smtClean="0"/>
              <a:t>Distractibilité importante</a:t>
            </a:r>
          </a:p>
          <a:p>
            <a:r>
              <a:rPr lang="fr-FR" dirty="0" smtClean="0"/>
              <a:t>Enfant inattentif : enfant « dans la lune », qui regarde par la fenêtre, qui s’échappe dans ses pensées, très souvent, qui n’entent pas quand on le rappelle sur terre plusieurs fois.</a:t>
            </a:r>
          </a:p>
          <a:p>
            <a:r>
              <a:rPr lang="fr-FR" dirty="0" smtClean="0"/>
              <a:t>Enfant qui mémorise des notions, mêmes complexes, mais qui ne peut pas prioriser ce qu’il doit mémoriser</a:t>
            </a:r>
          </a:p>
          <a:p>
            <a:r>
              <a:rPr lang="fr-FR" dirty="0" smtClean="0"/>
              <a:t>Tous les apprentissages sont difficiles</a:t>
            </a:r>
          </a:p>
          <a:p>
            <a:r>
              <a:rPr lang="fr-FR" dirty="0" smtClean="0"/>
              <a:t>Devoirs mal faits ou non faits</a:t>
            </a:r>
          </a:p>
          <a:p>
            <a:r>
              <a:rPr lang="fr-FR" dirty="0" smtClean="0"/>
              <a:t>Enfant qui n’apprend pas de ses erreurs</a:t>
            </a:r>
          </a:p>
          <a:p>
            <a:r>
              <a:rPr lang="fr-FR" dirty="0" smtClean="0"/>
              <a:t>Enfant qui oublie une part des consignes, ou oublie les consignes en cours d’exercice</a:t>
            </a:r>
          </a:p>
          <a:p>
            <a:r>
              <a:rPr lang="fr-FR" dirty="0" smtClean="0"/>
              <a:t>Enfant impulsif, qui se bat facilement, qui coupe la parole, qui ne respecte pas les règles de base, mais qui est profondément et sincèrement désolé de ses débordements. Grossièretés, agressivité</a:t>
            </a:r>
          </a:p>
          <a:p>
            <a:r>
              <a:rPr lang="fr-FR" dirty="0" smtClean="0"/>
              <a:t>Enfant qui est incapable de rester en place ou de maîtriser son agitation motrice, quelles que soient les circonstances</a:t>
            </a:r>
          </a:p>
          <a:p>
            <a:r>
              <a:rPr lang="fr-FR" dirty="0" smtClean="0"/>
              <a:t>Il travaille bien quand le maître reste à côté</a:t>
            </a:r>
          </a:p>
          <a:p>
            <a:r>
              <a:rPr lang="fr-FR" dirty="0" smtClean="0"/>
              <a:t>Enfant qui a des capacités physiques bonnes surtout en sport individuel mais ne sait pas forcément faire attention aux autres surtout dans les sports collectifs. </a:t>
            </a:r>
          </a:p>
        </p:txBody>
      </p:sp>
    </p:spTree>
    <p:extLst>
      <p:ext uri="{BB962C8B-B14F-4D97-AF65-F5344CB8AC3E}">
        <p14:creationId xmlns:p14="http://schemas.microsoft.com/office/powerpoint/2010/main" val="3992296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74320"/>
            <a:ext cx="10515600" cy="156754"/>
          </a:xfrm>
        </p:spPr>
        <p:txBody>
          <a:bodyPr>
            <a:normAutofit fontScale="90000"/>
          </a:bodyPr>
          <a:lstStyle/>
          <a:p>
            <a:endParaRPr lang="fr-FR" sz="3600" b="1" dirty="0">
              <a:solidFill>
                <a:srgbClr val="FF0000"/>
              </a:solidFill>
            </a:endParaRPr>
          </a:p>
        </p:txBody>
      </p:sp>
      <p:sp>
        <p:nvSpPr>
          <p:cNvPr id="3" name="Espace réservé du contenu 2"/>
          <p:cNvSpPr>
            <a:spLocks noGrp="1"/>
          </p:cNvSpPr>
          <p:nvPr>
            <p:ph idx="1"/>
          </p:nvPr>
        </p:nvSpPr>
        <p:spPr>
          <a:xfrm>
            <a:off x="352697" y="470264"/>
            <a:ext cx="11482252" cy="6113416"/>
          </a:xfrm>
        </p:spPr>
        <p:txBody>
          <a:bodyPr>
            <a:normAutofit fontScale="92500" lnSpcReduction="20000"/>
          </a:bodyPr>
          <a:lstStyle/>
          <a:p>
            <a:pPr algn="ctr"/>
            <a:r>
              <a:rPr lang="fr-FR" sz="3800" b="1" dirty="0" smtClean="0">
                <a:solidFill>
                  <a:srgbClr val="FFC000"/>
                </a:solidFill>
              </a:rPr>
              <a:t>TDA (H) : VERS QUI SE TOURNER?</a:t>
            </a:r>
            <a:endParaRPr lang="fr-FR" sz="3800" dirty="0" smtClean="0">
              <a:solidFill>
                <a:srgbClr val="FFC000"/>
              </a:solidFill>
            </a:endParaRPr>
          </a:p>
          <a:p>
            <a:endParaRPr lang="fr-FR" dirty="0" smtClean="0"/>
          </a:p>
          <a:p>
            <a:r>
              <a:rPr lang="fr-FR" dirty="0" smtClean="0"/>
              <a:t>Psychologue</a:t>
            </a:r>
          </a:p>
          <a:p>
            <a:r>
              <a:rPr lang="fr-FR" dirty="0" smtClean="0"/>
              <a:t>Neurologue</a:t>
            </a:r>
          </a:p>
          <a:p>
            <a:r>
              <a:rPr lang="fr-FR" dirty="0" smtClean="0"/>
              <a:t>Le </a:t>
            </a:r>
            <a:r>
              <a:rPr lang="fr-FR" dirty="0" err="1" smtClean="0"/>
              <a:t>neurospychologue</a:t>
            </a:r>
            <a:r>
              <a:rPr lang="fr-FR" dirty="0" smtClean="0"/>
              <a:t> pour un bilan complet</a:t>
            </a:r>
          </a:p>
          <a:p>
            <a:pPr>
              <a:buNone/>
            </a:pPr>
            <a:endParaRPr lang="fr-FR" dirty="0" smtClean="0"/>
          </a:p>
          <a:p>
            <a:pPr algn="ctr">
              <a:buNone/>
            </a:pPr>
            <a:r>
              <a:rPr lang="fr-FR" sz="3800" b="1" dirty="0" smtClean="0">
                <a:solidFill>
                  <a:srgbClr val="FFC000"/>
                </a:solidFill>
              </a:rPr>
              <a:t>Ce qu’il faut faire:</a:t>
            </a:r>
          </a:p>
          <a:p>
            <a:pPr algn="just">
              <a:buFontTx/>
              <a:buChar char="-"/>
            </a:pPr>
            <a:r>
              <a:rPr lang="fr-FR" dirty="0" smtClean="0"/>
              <a:t>Décomposer la consigne (pas seulement la répéter) en plusieurs tâches simples</a:t>
            </a:r>
          </a:p>
          <a:p>
            <a:pPr algn="just">
              <a:buFontTx/>
              <a:buChar char="-"/>
            </a:pPr>
            <a:r>
              <a:rPr lang="fr-FR" dirty="0" smtClean="0"/>
              <a:t>Faire reformuler la consigne par l’enfant</a:t>
            </a:r>
          </a:p>
          <a:p>
            <a:pPr algn="just">
              <a:buFontTx/>
              <a:buChar char="-"/>
            </a:pPr>
            <a:r>
              <a:rPr lang="fr-FR" dirty="0" smtClean="0"/>
              <a:t>Limiter la durée des tâches</a:t>
            </a:r>
          </a:p>
          <a:p>
            <a:pPr algn="just">
              <a:buFontTx/>
              <a:buChar char="-"/>
            </a:pPr>
            <a:r>
              <a:rPr lang="fr-FR" dirty="0" smtClean="0"/>
              <a:t>Installation près du maître, loin de la fenêtre, avec un voisin calme, en supprimant les éléments de distraction</a:t>
            </a:r>
          </a:p>
          <a:p>
            <a:pPr algn="just">
              <a:buFontTx/>
              <a:buChar char="-"/>
            </a:pPr>
            <a:r>
              <a:rPr lang="fr-FR" dirty="0" smtClean="0"/>
              <a:t>Introduire un code discret de rappel à la tâche en cas de distraction</a:t>
            </a:r>
          </a:p>
          <a:p>
            <a:pPr algn="just">
              <a:buFontTx/>
              <a:buChar char="-"/>
            </a:pPr>
            <a:r>
              <a:rPr lang="fr-FR" dirty="0" smtClean="0"/>
              <a:t>Dans le cadre d’un contrat, autoriser et préciser les moments pendant lesquels l’enfant peut bouger dans la classe</a:t>
            </a:r>
          </a:p>
          <a:p>
            <a:pPr algn="just">
              <a:buFontTx/>
              <a:buChar char="-"/>
            </a:pPr>
            <a:r>
              <a:rPr lang="fr-FR" dirty="0" smtClean="0"/>
              <a:t>Mettre en place une fiche d’auto-évaluation du comportement</a:t>
            </a:r>
          </a:p>
          <a:p>
            <a:pPr algn="just">
              <a:buFontTx/>
              <a:buChar char="-"/>
            </a:pPr>
            <a:r>
              <a:rPr lang="fr-FR" dirty="0" smtClean="0"/>
              <a:t>Féliciter quand c’est bien</a:t>
            </a:r>
          </a:p>
          <a:p>
            <a:pPr>
              <a:buFontTx/>
              <a:buChar char="-"/>
            </a:pPr>
            <a:endParaRPr lang="fr-FR" dirty="0"/>
          </a:p>
        </p:txBody>
      </p:sp>
    </p:spTree>
    <p:extLst>
      <p:ext uri="{BB962C8B-B14F-4D97-AF65-F5344CB8AC3E}">
        <p14:creationId xmlns:p14="http://schemas.microsoft.com/office/powerpoint/2010/main" val="3850922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9012"/>
          </a:xfrm>
        </p:spPr>
        <p:txBody>
          <a:bodyPr>
            <a:normAutofit fontScale="90000"/>
          </a:bodyPr>
          <a:lstStyle/>
          <a:p>
            <a:pPr algn="ctr"/>
            <a:endParaRPr lang="fr-FR" b="1" dirty="0">
              <a:solidFill>
                <a:srgbClr val="FF0000"/>
              </a:solidFill>
            </a:endParaRPr>
          </a:p>
        </p:txBody>
      </p:sp>
      <p:sp>
        <p:nvSpPr>
          <p:cNvPr id="3" name="Espace réservé du contenu 2"/>
          <p:cNvSpPr>
            <a:spLocks noGrp="1"/>
          </p:cNvSpPr>
          <p:nvPr>
            <p:ph idx="1"/>
          </p:nvPr>
        </p:nvSpPr>
        <p:spPr>
          <a:xfrm>
            <a:off x="838200" y="836024"/>
            <a:ext cx="10515600" cy="5340940"/>
          </a:xfrm>
        </p:spPr>
        <p:txBody>
          <a:bodyPr/>
          <a:lstStyle/>
          <a:p>
            <a:pPr algn="ctr">
              <a:buNone/>
            </a:pPr>
            <a:endParaRPr lang="fr-FR" b="1" dirty="0" smtClean="0">
              <a:solidFill>
                <a:srgbClr val="FF0000"/>
              </a:solidFill>
            </a:endParaRPr>
          </a:p>
          <a:p>
            <a:pPr algn="ctr">
              <a:buNone/>
            </a:pPr>
            <a:endParaRPr lang="fr-FR" sz="6000" b="1" dirty="0" smtClean="0">
              <a:solidFill>
                <a:srgbClr val="FF0000"/>
              </a:solidFill>
            </a:endParaRPr>
          </a:p>
          <a:p>
            <a:pPr algn="ctr">
              <a:buNone/>
            </a:pPr>
            <a:r>
              <a:rPr lang="fr-FR" sz="6000" b="1" dirty="0" smtClean="0">
                <a:solidFill>
                  <a:srgbClr val="C00000"/>
                </a:solidFill>
              </a:rPr>
              <a:t>Comment renforcer l’attention des élèves?</a:t>
            </a:r>
            <a:endParaRPr lang="fr-FR" sz="6000" dirty="0">
              <a:solidFill>
                <a:srgbClr val="C00000"/>
              </a:solidFill>
            </a:endParaRPr>
          </a:p>
        </p:txBody>
      </p:sp>
    </p:spTree>
    <p:extLst>
      <p:ext uri="{BB962C8B-B14F-4D97-AF65-F5344CB8AC3E}">
        <p14:creationId xmlns:p14="http://schemas.microsoft.com/office/powerpoint/2010/main" val="6893452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ment renforcer l'attention des élèves .mp4">
            <a:hlinkClick r:id="" action="ppaction://media"/>
          </p:cNvPr>
          <p:cNvPicPr>
            <a:picLocks noRot="1" noChangeAspect="1"/>
          </p:cNvPicPr>
          <p:nvPr>
            <a:videoFile r:link="rId1"/>
          </p:nvPr>
        </p:nvPicPr>
        <p:blipFill>
          <a:blip r:embed="rId3"/>
          <a:stretch>
            <a:fillRect/>
          </a:stretch>
        </p:blipFill>
        <p:spPr>
          <a:xfrm>
            <a:off x="809897" y="339634"/>
            <a:ext cx="10959737" cy="6270171"/>
          </a:xfrm>
          <a:prstGeom prst="rect">
            <a:avLst/>
          </a:prstGeom>
        </p:spPr>
      </p:pic>
    </p:spTree>
    <p:extLst>
      <p:ext uri="{BB962C8B-B14F-4D97-AF65-F5344CB8AC3E}">
        <p14:creationId xmlns:p14="http://schemas.microsoft.com/office/powerpoint/2010/main" val="4151844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6000" b="1" dirty="0" smtClean="0">
                <a:solidFill>
                  <a:srgbClr val="FF0000"/>
                </a:solidFill>
              </a:rPr>
              <a:t>TROUBLES DE LA MEMOIRE</a:t>
            </a:r>
            <a:endParaRPr lang="fr-FR" sz="6000" b="1" dirty="0">
              <a:solidFill>
                <a:srgbClr val="FF0000"/>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1946365" y="1711234"/>
            <a:ext cx="8229599" cy="4820194"/>
          </a:xfrm>
          <a:prstGeom prst="rect">
            <a:avLst/>
          </a:prstGeom>
          <a:noFill/>
          <a:ln w="9525">
            <a:noFill/>
            <a:miter lim="800000"/>
            <a:headEnd/>
            <a:tailEnd/>
          </a:ln>
          <a:effectLst/>
        </p:spPr>
      </p:pic>
    </p:spTree>
    <p:extLst>
      <p:ext uri="{BB962C8B-B14F-4D97-AF65-F5344CB8AC3E}">
        <p14:creationId xmlns:p14="http://schemas.microsoft.com/office/powerpoint/2010/main" val="1224174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01526"/>
          </a:xfrm>
        </p:spPr>
        <p:txBody>
          <a:bodyPr>
            <a:normAutofit fontScale="90000"/>
          </a:bodyPr>
          <a:lstStyle/>
          <a:p>
            <a:pPr algn="ctr"/>
            <a:r>
              <a:rPr lang="fr-FR" b="1" dirty="0" smtClean="0">
                <a:solidFill>
                  <a:srgbClr val="FF0000"/>
                </a:solidFill>
              </a:rPr>
              <a:t>TROUBLES DE LA MÉMOIRE : Définition</a:t>
            </a:r>
            <a:endParaRPr lang="fr-FR" b="1" dirty="0">
              <a:solidFill>
                <a:srgbClr val="FF0000"/>
              </a:solidFill>
            </a:endParaRPr>
          </a:p>
        </p:txBody>
      </p:sp>
      <p:sp>
        <p:nvSpPr>
          <p:cNvPr id="3" name="Espace réservé du contenu 2"/>
          <p:cNvSpPr>
            <a:spLocks noGrp="1"/>
          </p:cNvSpPr>
          <p:nvPr>
            <p:ph idx="1"/>
          </p:nvPr>
        </p:nvSpPr>
        <p:spPr>
          <a:xfrm>
            <a:off x="537424" y="1673761"/>
            <a:ext cx="11495314" cy="5447210"/>
          </a:xfrm>
        </p:spPr>
        <p:txBody>
          <a:bodyPr/>
          <a:lstStyle/>
          <a:p>
            <a:pPr algn="just"/>
            <a:r>
              <a:rPr lang="fr-FR" dirty="0" smtClean="0"/>
              <a:t>La mémoire est </a:t>
            </a:r>
            <a:r>
              <a:rPr lang="fr-FR" b="1" dirty="0" smtClean="0">
                <a:solidFill>
                  <a:srgbClr val="FF0000"/>
                </a:solidFill>
              </a:rPr>
              <a:t>déterminante dans les processus d’apprentissage</a:t>
            </a:r>
          </a:p>
          <a:p>
            <a:pPr algn="just">
              <a:buNone/>
            </a:pPr>
            <a:endParaRPr lang="fr-FR" dirty="0" smtClean="0"/>
          </a:p>
          <a:p>
            <a:pPr algn="just"/>
            <a:r>
              <a:rPr lang="fr-FR" dirty="0" smtClean="0"/>
              <a:t>La mémoire est conditionnée par des données biologiques et psychologiques</a:t>
            </a:r>
          </a:p>
          <a:p>
            <a:pPr algn="just">
              <a:buNone/>
            </a:pPr>
            <a:endParaRPr lang="fr-FR" dirty="0" smtClean="0"/>
          </a:p>
          <a:p>
            <a:pPr algn="just"/>
            <a:r>
              <a:rPr lang="fr-FR" dirty="0" smtClean="0"/>
              <a:t>On distingue 3 types de mémoire: </a:t>
            </a:r>
            <a:r>
              <a:rPr lang="fr-FR" dirty="0" smtClean="0">
                <a:solidFill>
                  <a:srgbClr val="FF0000"/>
                </a:solidFill>
              </a:rPr>
              <a:t>à court terme, de travail, à long terme</a:t>
            </a:r>
          </a:p>
          <a:p>
            <a:pPr algn="just">
              <a:buNone/>
            </a:pPr>
            <a:endParaRPr lang="fr-FR" dirty="0" smtClean="0"/>
          </a:p>
          <a:p>
            <a:pPr algn="just"/>
            <a:r>
              <a:rPr lang="fr-FR" dirty="0" smtClean="0"/>
              <a:t>Un trouble de la mémoire peut concerner les fonctions suivantes: </a:t>
            </a:r>
            <a:r>
              <a:rPr lang="fr-FR" b="1" dirty="0" smtClean="0">
                <a:solidFill>
                  <a:srgbClr val="FF0000"/>
                </a:solidFill>
              </a:rPr>
              <a:t>intégration des données, rétention des données, restitution des données </a:t>
            </a:r>
            <a:r>
              <a:rPr lang="fr-FR" dirty="0" smtClean="0"/>
              <a:t>(capacité à retrouver une information en mémoire, capacité à garder cette information en mémoire et à l’utiliser activement tout en travaillant sur un thème donné).</a:t>
            </a:r>
            <a:endParaRPr lang="fr-FR" dirty="0"/>
          </a:p>
        </p:txBody>
      </p:sp>
    </p:spTree>
    <p:extLst>
      <p:ext uri="{BB962C8B-B14F-4D97-AF65-F5344CB8AC3E}">
        <p14:creationId xmlns:p14="http://schemas.microsoft.com/office/powerpoint/2010/main" val="4173682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73913" y="561704"/>
            <a:ext cx="6105525" cy="583909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505303" y="666207"/>
            <a:ext cx="5381897" cy="5904410"/>
          </a:xfrm>
          <a:prstGeom prst="rect">
            <a:avLst/>
          </a:prstGeom>
          <a:noFill/>
          <a:ln w="9525">
            <a:noFill/>
            <a:miter lim="800000"/>
            <a:headEnd/>
            <a:tailEnd/>
          </a:ln>
          <a:effectLst/>
        </p:spPr>
      </p:pic>
    </p:spTree>
    <p:extLst>
      <p:ext uri="{BB962C8B-B14F-4D97-AF65-F5344CB8AC3E}">
        <p14:creationId xmlns:p14="http://schemas.microsoft.com/office/powerpoint/2010/main" val="101194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3314" y="0"/>
            <a:ext cx="9947418" cy="1335319"/>
          </a:xfrm>
        </p:spPr>
        <p:txBody>
          <a:bodyPr>
            <a:noAutofit/>
          </a:bodyPr>
          <a:lstStyle/>
          <a:p>
            <a:r>
              <a:rPr lang="fr-FR" sz="4800" b="1" dirty="0" smtClean="0">
                <a:solidFill>
                  <a:srgbClr val="CC00FF"/>
                </a:solidFill>
              </a:rPr>
              <a:t/>
            </a:r>
            <a:br>
              <a:rPr lang="fr-FR" sz="4800" b="1" dirty="0" smtClean="0">
                <a:solidFill>
                  <a:srgbClr val="CC00FF"/>
                </a:solidFill>
              </a:rPr>
            </a:br>
            <a:r>
              <a:rPr lang="fr-FR" sz="4800" b="1" dirty="0" smtClean="0">
                <a:solidFill>
                  <a:srgbClr val="CC00FF"/>
                </a:solidFill>
              </a:rPr>
              <a:t/>
            </a:r>
            <a:br>
              <a:rPr lang="fr-FR" sz="4800" b="1" dirty="0" smtClean="0">
                <a:solidFill>
                  <a:srgbClr val="CC00FF"/>
                </a:solidFill>
              </a:rPr>
            </a:br>
            <a:r>
              <a:rPr lang="fr-FR" sz="4800" b="1" dirty="0">
                <a:solidFill>
                  <a:srgbClr val="CC00FF"/>
                </a:solidFill>
              </a:rPr>
              <a:t/>
            </a:r>
            <a:br>
              <a:rPr lang="fr-FR" sz="4800" b="1" dirty="0">
                <a:solidFill>
                  <a:srgbClr val="CC00FF"/>
                </a:solidFill>
              </a:rPr>
            </a:br>
            <a:r>
              <a:rPr lang="fr-FR" sz="5400" b="1" dirty="0" smtClean="0">
                <a:solidFill>
                  <a:srgbClr val="CC00FF"/>
                </a:solidFill>
              </a:rPr>
              <a:t>Troubles </a:t>
            </a:r>
            <a:br>
              <a:rPr lang="fr-FR" sz="5400" b="1" dirty="0" smtClean="0">
                <a:solidFill>
                  <a:srgbClr val="CC00FF"/>
                </a:solidFill>
              </a:rPr>
            </a:br>
            <a:r>
              <a:rPr lang="fr-FR" sz="5400" b="1" dirty="0" smtClean="0">
                <a:solidFill>
                  <a:srgbClr val="CC00FF"/>
                </a:solidFill>
              </a:rPr>
              <a:t>des</a:t>
            </a:r>
            <a:br>
              <a:rPr lang="fr-FR" sz="5400" b="1" dirty="0" smtClean="0">
                <a:solidFill>
                  <a:srgbClr val="CC00FF"/>
                </a:solidFill>
              </a:rPr>
            </a:br>
            <a:r>
              <a:rPr lang="fr-FR" sz="5400" b="1" dirty="0" smtClean="0">
                <a:solidFill>
                  <a:srgbClr val="CC00FF"/>
                </a:solidFill>
              </a:rPr>
              <a:t>Apprentissages</a:t>
            </a:r>
            <a:endParaRPr lang="fr-FR" sz="5400" b="1" dirty="0">
              <a:solidFill>
                <a:srgbClr val="CC00FF"/>
              </a:solidFill>
            </a:endParaRPr>
          </a:p>
        </p:txBody>
      </p:sp>
      <p:pic>
        <p:nvPicPr>
          <p:cNvPr id="4" name="Picture 8"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179" y="523968"/>
            <a:ext cx="5471212" cy="587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520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5380" y="134217"/>
            <a:ext cx="10515600" cy="784406"/>
          </a:xfrm>
        </p:spPr>
        <p:txBody>
          <a:bodyPr>
            <a:normAutofit/>
          </a:bodyPr>
          <a:lstStyle/>
          <a:p>
            <a:pPr algn="ctr"/>
            <a:r>
              <a:rPr lang="fr-FR" sz="4000" b="1" dirty="0" smtClean="0">
                <a:solidFill>
                  <a:srgbClr val="FF0000"/>
                </a:solidFill>
              </a:rPr>
              <a:t>Troubles de la mémoire: signes d’alerte</a:t>
            </a:r>
            <a:endParaRPr lang="fr-FR" sz="4000" b="1" dirty="0">
              <a:solidFill>
                <a:srgbClr val="FF0000"/>
              </a:solidFill>
            </a:endParaRPr>
          </a:p>
        </p:txBody>
      </p:sp>
      <p:sp>
        <p:nvSpPr>
          <p:cNvPr id="3" name="Espace réservé du contenu 2"/>
          <p:cNvSpPr>
            <a:spLocks noGrp="1"/>
          </p:cNvSpPr>
          <p:nvPr>
            <p:ph idx="1"/>
          </p:nvPr>
        </p:nvSpPr>
        <p:spPr>
          <a:xfrm>
            <a:off x="399803" y="1272770"/>
            <a:ext cx="11586754" cy="5408023"/>
          </a:xfrm>
        </p:spPr>
        <p:txBody>
          <a:bodyPr>
            <a:normAutofit/>
          </a:bodyPr>
          <a:lstStyle/>
          <a:p>
            <a:pPr algn="just"/>
            <a:r>
              <a:rPr lang="fr-FR" dirty="0" smtClean="0"/>
              <a:t>Repérage d’un oubli quasi immédiat et fréquent de la consigne de travail</a:t>
            </a:r>
          </a:p>
          <a:p>
            <a:pPr algn="just"/>
            <a:r>
              <a:rPr lang="fr-FR" dirty="0" smtClean="0"/>
              <a:t>Difficulté fréquente à se rappeler un élément d’une série</a:t>
            </a:r>
          </a:p>
          <a:p>
            <a:pPr algn="just"/>
            <a:r>
              <a:rPr lang="fr-FR" dirty="0" smtClean="0"/>
              <a:t>Difficulté anormale à mettre en œuvre un « rituel »</a:t>
            </a:r>
          </a:p>
          <a:p>
            <a:pPr algn="just"/>
            <a:r>
              <a:rPr lang="fr-FR" dirty="0" smtClean="0"/>
              <a:t>Méconnaissance d’une leçon apprise la veille</a:t>
            </a:r>
          </a:p>
          <a:p>
            <a:pPr algn="just">
              <a:buNone/>
            </a:pPr>
            <a:endParaRPr lang="fr-FR" dirty="0" smtClean="0"/>
          </a:p>
          <a:p>
            <a:pPr algn="just">
              <a:buNone/>
            </a:pPr>
            <a:r>
              <a:rPr lang="fr-FR" dirty="0" smtClean="0">
                <a:solidFill>
                  <a:srgbClr val="FF0000"/>
                </a:solidFill>
              </a:rPr>
              <a:t>Deux tests utilisés lors de la visite médicale obligatoire des élèves de six ans (mémoire à court terme):</a:t>
            </a:r>
          </a:p>
          <a:p>
            <a:pPr algn="just">
              <a:buFontTx/>
              <a:buChar char="-"/>
            </a:pPr>
            <a:r>
              <a:rPr lang="fr-FR" dirty="0" smtClean="0"/>
              <a:t>Difficulté à répéter une série aléatoire de deux à quatre chiffres (2,7), (5,9,1)</a:t>
            </a:r>
          </a:p>
          <a:p>
            <a:pPr algn="just">
              <a:buFontTx/>
              <a:buChar char="-"/>
            </a:pPr>
            <a:r>
              <a:rPr lang="fr-FR" dirty="0" smtClean="0"/>
              <a:t>La norme est la répétition d’une série de trois chiffres en MS</a:t>
            </a:r>
          </a:p>
          <a:p>
            <a:pPr algn="just">
              <a:buFontTx/>
              <a:buChar char="-"/>
            </a:pPr>
            <a:r>
              <a:rPr lang="fr-FR" dirty="0" smtClean="0"/>
              <a:t>La norme est la répétition d’une série de quatre chiffres en GS</a:t>
            </a:r>
          </a:p>
          <a:p>
            <a:pPr algn="just">
              <a:buFontTx/>
              <a:buChar char="-"/>
            </a:pPr>
            <a:r>
              <a:rPr lang="fr-FR" dirty="0" smtClean="0"/>
              <a:t>La norme est la répétition d’une série de cinq chiffres en CP</a:t>
            </a:r>
          </a:p>
          <a:p>
            <a:pPr algn="just">
              <a:buFontTx/>
              <a:buChar char="-"/>
            </a:pPr>
            <a:r>
              <a:rPr lang="fr-FR" dirty="0" smtClean="0"/>
              <a:t>La norme est la répétition d’une série de cinq à sept chiffres pour les adultes </a:t>
            </a:r>
          </a:p>
          <a:p>
            <a:pPr algn="just">
              <a:buFontTx/>
              <a:buChar char="-"/>
            </a:pPr>
            <a:r>
              <a:rPr lang="fr-FR" dirty="0" smtClean="0"/>
              <a:t>Difficultés à retrouver un modèle donné (lettre, symbole) dans une série constituée d’environ une vingtaine d’éléments.</a:t>
            </a:r>
          </a:p>
          <a:p>
            <a:pPr>
              <a:buFontTx/>
              <a:buChar char="-"/>
            </a:pPr>
            <a:endParaRPr lang="fr-FR" dirty="0"/>
          </a:p>
        </p:txBody>
      </p:sp>
    </p:spTree>
    <p:extLst>
      <p:ext uri="{BB962C8B-B14F-4D97-AF65-F5344CB8AC3E}">
        <p14:creationId xmlns:p14="http://schemas.microsoft.com/office/powerpoint/2010/main" val="3681745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47332" y="1028109"/>
            <a:ext cx="6097336" cy="4801782"/>
          </a:xfrm>
          <a:prstGeom prst="rect">
            <a:avLst/>
          </a:prstGeom>
        </p:spPr>
      </p:pic>
    </p:spTree>
    <p:extLst>
      <p:ext uri="{BB962C8B-B14F-4D97-AF65-F5344CB8AC3E}">
        <p14:creationId xmlns:p14="http://schemas.microsoft.com/office/powerpoint/2010/main" val="19713698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209641"/>
          </a:xfrm>
        </p:spPr>
        <p:txBody>
          <a:bodyPr>
            <a:normAutofit fontScale="90000"/>
          </a:bodyPr>
          <a:lstStyle/>
          <a:p>
            <a:endParaRPr lang="fr-FR" dirty="0"/>
          </a:p>
        </p:txBody>
      </p:sp>
      <p:sp>
        <p:nvSpPr>
          <p:cNvPr id="3" name="Espace réservé du contenu 2"/>
          <p:cNvSpPr>
            <a:spLocks noGrp="1"/>
          </p:cNvSpPr>
          <p:nvPr>
            <p:ph idx="1"/>
          </p:nvPr>
        </p:nvSpPr>
        <p:spPr>
          <a:xfrm>
            <a:off x="609073" y="1448130"/>
            <a:ext cx="11456125" cy="5826034"/>
          </a:xfrm>
        </p:spPr>
        <p:txBody>
          <a:bodyPr/>
          <a:lstStyle/>
          <a:p>
            <a:pPr algn="just"/>
            <a:r>
              <a:rPr lang="fr-FR" b="1" dirty="0" smtClean="0">
                <a:solidFill>
                  <a:srgbClr val="FF0000"/>
                </a:solidFill>
              </a:rPr>
              <a:t>Attention</a:t>
            </a:r>
            <a:r>
              <a:rPr lang="fr-FR" dirty="0" smtClean="0"/>
              <a:t>: le repérage d’une difficulté peut renvoyer à plusieurs troubles qui seront précisés par un professionnel (trouble de la mémoire mais aussi trouble de l’attention…), donc ne pas se risquer à « faire un diagnostic ».</a:t>
            </a:r>
          </a:p>
          <a:p>
            <a:pPr algn="just"/>
            <a:r>
              <a:rPr lang="fr-FR" b="1" dirty="0" smtClean="0">
                <a:solidFill>
                  <a:srgbClr val="FF0000"/>
                </a:solidFill>
              </a:rPr>
              <a:t>Attention encore</a:t>
            </a:r>
            <a:r>
              <a:rPr lang="fr-FR" dirty="0" smtClean="0"/>
              <a:t>: toujours cumuler plusieurs observations avant d’alerter et confronter les observations de clase avec celles de la famille.</a:t>
            </a:r>
          </a:p>
          <a:p>
            <a:pPr>
              <a:buNone/>
            </a:pPr>
            <a:endParaRPr lang="fr-FR" dirty="0" smtClean="0"/>
          </a:p>
          <a:p>
            <a:r>
              <a:rPr lang="fr-FR" sz="3600" b="1" u="sng" dirty="0" smtClean="0">
                <a:solidFill>
                  <a:srgbClr val="FF0000"/>
                </a:solidFill>
              </a:rPr>
              <a:t>Vers qui se tourner?</a:t>
            </a:r>
          </a:p>
          <a:p>
            <a:pPr>
              <a:buFontTx/>
              <a:buChar char="-"/>
            </a:pPr>
            <a:r>
              <a:rPr lang="fr-FR" dirty="0" smtClean="0"/>
              <a:t>Le médecin de famille</a:t>
            </a:r>
          </a:p>
          <a:p>
            <a:pPr>
              <a:buFontTx/>
              <a:buChar char="-"/>
            </a:pPr>
            <a:r>
              <a:rPr lang="fr-FR" dirty="0" smtClean="0"/>
              <a:t>Service de santé scolaire qui relaiera vers les infirmières ou les médecins scolaires</a:t>
            </a:r>
          </a:p>
          <a:p>
            <a:pPr>
              <a:buFontTx/>
              <a:buChar char="-"/>
            </a:pPr>
            <a:r>
              <a:rPr lang="fr-FR" dirty="0" smtClean="0"/>
              <a:t>RASED</a:t>
            </a:r>
          </a:p>
          <a:p>
            <a:pPr>
              <a:buFontTx/>
              <a:buChar char="-"/>
            </a:pPr>
            <a:r>
              <a:rPr lang="fr-FR" dirty="0" smtClean="0"/>
              <a:t>Le </a:t>
            </a:r>
            <a:r>
              <a:rPr lang="fr-FR" dirty="0" err="1" smtClean="0"/>
              <a:t>neurospychologue</a:t>
            </a:r>
            <a:r>
              <a:rPr lang="fr-FR" dirty="0" smtClean="0"/>
              <a:t> pour un bilan complet. </a:t>
            </a:r>
            <a:endParaRPr lang="fr-FR" dirty="0"/>
          </a:p>
        </p:txBody>
      </p:sp>
    </p:spTree>
    <p:extLst>
      <p:ext uri="{BB962C8B-B14F-4D97-AF65-F5344CB8AC3E}">
        <p14:creationId xmlns:p14="http://schemas.microsoft.com/office/powerpoint/2010/main" val="2922589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40715"/>
          </a:xfrm>
        </p:spPr>
        <p:txBody>
          <a:bodyPr>
            <a:normAutofit/>
          </a:bodyPr>
          <a:lstStyle/>
          <a:p>
            <a:pPr algn="ctr"/>
            <a:r>
              <a:rPr lang="fr-FR" b="1" dirty="0" smtClean="0">
                <a:solidFill>
                  <a:srgbClr val="FF0000"/>
                </a:solidFill>
              </a:rPr>
              <a:t>Ce qu’il faut faire </a:t>
            </a:r>
            <a:endParaRPr lang="fr-FR" b="1" dirty="0">
              <a:solidFill>
                <a:srgbClr val="FF0000"/>
              </a:solidFill>
            </a:endParaRPr>
          </a:p>
        </p:txBody>
      </p:sp>
      <p:sp>
        <p:nvSpPr>
          <p:cNvPr id="3" name="Espace réservé du contenu 2"/>
          <p:cNvSpPr>
            <a:spLocks noGrp="1"/>
          </p:cNvSpPr>
          <p:nvPr>
            <p:ph idx="1"/>
          </p:nvPr>
        </p:nvSpPr>
        <p:spPr>
          <a:xfrm>
            <a:off x="429754" y="1586807"/>
            <a:ext cx="11547565" cy="5408023"/>
          </a:xfrm>
        </p:spPr>
        <p:txBody>
          <a:bodyPr>
            <a:normAutofit/>
          </a:bodyPr>
          <a:lstStyle/>
          <a:p>
            <a:pPr algn="just"/>
            <a:r>
              <a:rPr lang="fr-FR" dirty="0" smtClean="0"/>
              <a:t>S’assurer que l’enfant bénéficie d’une hygiène de vie correcte (alimentation, sommeil)</a:t>
            </a:r>
          </a:p>
          <a:p>
            <a:pPr algn="just"/>
            <a:r>
              <a:rPr lang="fr-FR" dirty="0" smtClean="0"/>
              <a:t>Donner des aides méthodologiques: reformulation systématique de consigne à l’oral et écriture de la consigne au tableau</a:t>
            </a:r>
          </a:p>
          <a:p>
            <a:pPr algn="just"/>
            <a:r>
              <a:rPr lang="fr-FR" dirty="0" smtClean="0"/>
              <a:t>Concrétiser le temps qui passe par des outils ou des repères partagés, exemple « time </a:t>
            </a:r>
            <a:r>
              <a:rPr lang="fr-FR" dirty="0" err="1" smtClean="0"/>
              <a:t>timer</a:t>
            </a:r>
            <a:r>
              <a:rPr lang="fr-FR" dirty="0" smtClean="0"/>
              <a:t> »</a:t>
            </a:r>
          </a:p>
          <a:p>
            <a:pPr algn="just"/>
            <a:r>
              <a:rPr lang="fr-FR" dirty="0" smtClean="0"/>
              <a:t>Utiliser des repères fixes, stables répétitifs choisis avec l’enfant en fonction de ses intérêts, exemple, utilisation d’une clochette pour marquer la fin du temps d’accueil en maternelle</a:t>
            </a:r>
          </a:p>
          <a:p>
            <a:pPr algn="just"/>
            <a:r>
              <a:rPr lang="fr-FR" dirty="0" smtClean="0"/>
              <a:t>Créer des « référents »individuels ou collectifs: écrit, dessin ou pictogramme…</a:t>
            </a:r>
          </a:p>
          <a:p>
            <a:pPr algn="just"/>
            <a:r>
              <a:rPr lang="fr-FR" dirty="0" smtClean="0"/>
              <a:t>Recettes mnémotechnique : exemple se souvenir de « mais ou et donc …car »</a:t>
            </a:r>
          </a:p>
          <a:p>
            <a:pPr algn="just"/>
            <a:r>
              <a:rPr lang="fr-FR" dirty="0" smtClean="0"/>
              <a:t>Réactivation des connaissances acquises lors de la séquence précédente</a:t>
            </a:r>
          </a:p>
          <a:p>
            <a:pPr algn="just"/>
            <a:r>
              <a:rPr lang="fr-FR" dirty="0" smtClean="0"/>
              <a:t>Projet de restitution: l’enfant doit savoir pourquoi et pour quand il doit mémoriser. </a:t>
            </a:r>
          </a:p>
          <a:p>
            <a:endParaRPr lang="fr-FR" dirty="0"/>
          </a:p>
        </p:txBody>
      </p:sp>
    </p:spTree>
    <p:extLst>
      <p:ext uri="{BB962C8B-B14F-4D97-AF65-F5344CB8AC3E}">
        <p14:creationId xmlns:p14="http://schemas.microsoft.com/office/powerpoint/2010/main" val="1908077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FF0000"/>
                </a:solidFill>
              </a:rPr>
              <a:t>TROUBLES DES FONCTIONS EXECUTIVES</a:t>
            </a:r>
            <a:endParaRPr lang="fr-FR" b="1" dirty="0">
              <a:solidFill>
                <a:srgbClr val="FF000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1776548" y="1558556"/>
            <a:ext cx="8334104" cy="4842245"/>
          </a:xfrm>
          <a:prstGeom prst="rect">
            <a:avLst/>
          </a:prstGeom>
          <a:noFill/>
          <a:ln w="9525">
            <a:noFill/>
            <a:miter lim="800000"/>
            <a:headEnd/>
            <a:tailEnd/>
          </a:ln>
          <a:effectLst/>
        </p:spPr>
      </p:pic>
    </p:spTree>
    <p:extLst>
      <p:ext uri="{BB962C8B-B14F-4D97-AF65-F5344CB8AC3E}">
        <p14:creationId xmlns:p14="http://schemas.microsoft.com/office/powerpoint/2010/main" val="4106073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Grp="1" noChangeAspect="1" noChangeArrowheads="1"/>
          </p:cNvPicPr>
          <p:nvPr>
            <p:ph idx="1"/>
          </p:nvPr>
        </p:nvPicPr>
        <p:blipFill>
          <a:blip r:embed="rId2"/>
          <a:srcRect/>
          <a:stretch>
            <a:fillRect/>
          </a:stretch>
        </p:blipFill>
        <p:spPr bwMode="auto">
          <a:xfrm>
            <a:off x="653144" y="0"/>
            <a:ext cx="10633165" cy="6858000"/>
          </a:xfrm>
          <a:prstGeom prst="rect">
            <a:avLst/>
          </a:prstGeom>
          <a:noFill/>
          <a:ln w="9525">
            <a:noFill/>
            <a:miter lim="800000"/>
            <a:headEnd/>
            <a:tailEnd/>
          </a:ln>
          <a:effectLst/>
        </p:spPr>
      </p:pic>
    </p:spTree>
    <p:extLst>
      <p:ext uri="{BB962C8B-B14F-4D97-AF65-F5344CB8AC3E}">
        <p14:creationId xmlns:p14="http://schemas.microsoft.com/office/powerpoint/2010/main" val="33240892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24272"/>
          </a:xfrm>
        </p:spPr>
        <p:txBody>
          <a:bodyPr>
            <a:normAutofit fontScale="90000"/>
          </a:bodyPr>
          <a:lstStyle/>
          <a:p>
            <a:endParaRPr lang="fr-FR" dirty="0"/>
          </a:p>
        </p:txBody>
      </p:sp>
      <p:sp>
        <p:nvSpPr>
          <p:cNvPr id="3" name="Espace réservé du contenu 2"/>
          <p:cNvSpPr>
            <a:spLocks noGrp="1"/>
          </p:cNvSpPr>
          <p:nvPr>
            <p:ph idx="1"/>
          </p:nvPr>
        </p:nvSpPr>
        <p:spPr>
          <a:xfrm>
            <a:off x="523219" y="987641"/>
            <a:ext cx="11320529" cy="6104586"/>
          </a:xfrm>
        </p:spPr>
        <p:txBody>
          <a:bodyPr/>
          <a:lstStyle/>
          <a:p>
            <a:endParaRPr lang="fr-FR" dirty="0" smtClean="0"/>
          </a:p>
          <a:p>
            <a:pPr algn="just"/>
            <a:r>
              <a:rPr lang="fr-FR" dirty="0" smtClean="0"/>
              <a:t>Ce sont des </a:t>
            </a:r>
            <a:r>
              <a:rPr lang="fr-FR" dirty="0" smtClean="0">
                <a:solidFill>
                  <a:srgbClr val="FF0000"/>
                </a:solidFill>
              </a:rPr>
              <a:t>fonctions qui administrent, supervisent et contrôlent toutes les fonctions spécifiques </a:t>
            </a:r>
            <a:r>
              <a:rPr lang="fr-FR" dirty="0" smtClean="0"/>
              <a:t>(fonctions linguistiques, mnésiques, praxiques, </a:t>
            </a:r>
            <a:r>
              <a:rPr lang="fr-FR" dirty="0" err="1" smtClean="0"/>
              <a:t>visuo</a:t>
            </a:r>
            <a:r>
              <a:rPr lang="fr-FR" dirty="0" smtClean="0"/>
              <a:t>-spatiales, gnosiques et </a:t>
            </a:r>
            <a:r>
              <a:rPr lang="fr-FR" dirty="0" err="1" smtClean="0"/>
              <a:t>raisonnementales</a:t>
            </a:r>
            <a:r>
              <a:rPr lang="fr-FR" dirty="0" smtClean="0"/>
              <a:t>) et qui son élaborées grâce à 4 phases:</a:t>
            </a:r>
          </a:p>
          <a:p>
            <a:pPr marL="0" indent="0">
              <a:buNone/>
            </a:pPr>
            <a:endParaRPr lang="fr-FR" dirty="0" smtClean="0"/>
          </a:p>
          <a:p>
            <a:pPr algn="just">
              <a:buFontTx/>
              <a:buChar char="-"/>
            </a:pPr>
            <a:r>
              <a:rPr lang="fr-FR" sz="3200" dirty="0" smtClean="0">
                <a:solidFill>
                  <a:srgbClr val="FF0000"/>
                </a:solidFill>
              </a:rPr>
              <a:t>Rôle du choix des données et de l’attention sélective.</a:t>
            </a:r>
          </a:p>
          <a:p>
            <a:pPr algn="just">
              <a:buFontTx/>
              <a:buChar char="-"/>
            </a:pPr>
            <a:r>
              <a:rPr lang="fr-FR" sz="3200" dirty="0" smtClean="0">
                <a:solidFill>
                  <a:srgbClr val="FF0000"/>
                </a:solidFill>
              </a:rPr>
              <a:t>Stratégie, planification de l’action, inhibition des routines non adéquates (excès ou défaut d’inhibition)</a:t>
            </a:r>
          </a:p>
          <a:p>
            <a:pPr algn="just">
              <a:buFontTx/>
              <a:buChar char="-"/>
            </a:pPr>
            <a:r>
              <a:rPr lang="fr-FR" sz="3200" dirty="0" smtClean="0">
                <a:solidFill>
                  <a:srgbClr val="FF0000"/>
                </a:solidFill>
              </a:rPr>
              <a:t>Déclenchement des procédures adéquates.</a:t>
            </a:r>
          </a:p>
          <a:p>
            <a:pPr algn="just">
              <a:buFontTx/>
              <a:buChar char="-"/>
            </a:pPr>
            <a:r>
              <a:rPr lang="fr-FR" sz="3200" dirty="0" smtClean="0">
                <a:solidFill>
                  <a:srgbClr val="FF0000"/>
                </a:solidFill>
              </a:rPr>
              <a:t>Fonction d’arrêt ou mise en route d’ajustements. </a:t>
            </a:r>
          </a:p>
          <a:p>
            <a:pPr marL="0" indent="0">
              <a:buNone/>
            </a:pPr>
            <a:endParaRPr lang="fr-FR" dirty="0"/>
          </a:p>
        </p:txBody>
      </p:sp>
    </p:spTree>
    <p:extLst>
      <p:ext uri="{BB962C8B-B14F-4D97-AF65-F5344CB8AC3E}">
        <p14:creationId xmlns:p14="http://schemas.microsoft.com/office/powerpoint/2010/main" val="2441194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06852"/>
          </a:xfrm>
        </p:spPr>
        <p:txBody>
          <a:bodyPr>
            <a:normAutofit fontScale="90000"/>
          </a:bodyPr>
          <a:lstStyle/>
          <a:p>
            <a:pPr algn="ctr"/>
            <a:r>
              <a:rPr lang="fr-FR" sz="4800" b="1" dirty="0" smtClean="0">
                <a:solidFill>
                  <a:srgbClr val="FF0000"/>
                </a:solidFill>
              </a:rPr>
              <a:t>Signes d’alerte</a:t>
            </a:r>
            <a:endParaRPr lang="fr-FR" sz="4800" b="1" dirty="0">
              <a:solidFill>
                <a:srgbClr val="FF0000"/>
              </a:solidFill>
            </a:endParaRPr>
          </a:p>
        </p:txBody>
      </p:sp>
      <p:sp>
        <p:nvSpPr>
          <p:cNvPr id="3" name="Espace réservé du contenu 2"/>
          <p:cNvSpPr>
            <a:spLocks noGrp="1"/>
          </p:cNvSpPr>
          <p:nvPr>
            <p:ph idx="1"/>
          </p:nvPr>
        </p:nvSpPr>
        <p:spPr>
          <a:xfrm>
            <a:off x="206061" y="1171978"/>
            <a:ext cx="11668259" cy="5473521"/>
          </a:xfrm>
        </p:spPr>
        <p:txBody>
          <a:bodyPr>
            <a:normAutofit/>
          </a:bodyPr>
          <a:lstStyle/>
          <a:p>
            <a:r>
              <a:rPr lang="fr-FR" b="1" u="sng" dirty="0" smtClean="0">
                <a:solidFill>
                  <a:srgbClr val="FF0000"/>
                </a:solidFill>
              </a:rPr>
              <a:t>En classe (après 6 ans)</a:t>
            </a:r>
          </a:p>
          <a:p>
            <a:pPr marL="0" indent="0">
              <a:buNone/>
            </a:pPr>
            <a:endParaRPr lang="fr-FR" b="1" u="sng" dirty="0" smtClean="0">
              <a:solidFill>
                <a:srgbClr val="FF0000"/>
              </a:solidFill>
            </a:endParaRPr>
          </a:p>
          <a:p>
            <a:pPr algn="just">
              <a:buFontTx/>
              <a:buChar char="-"/>
            </a:pPr>
            <a:r>
              <a:rPr lang="fr-FR" b="1" dirty="0" smtClean="0">
                <a:solidFill>
                  <a:srgbClr val="FF0000"/>
                </a:solidFill>
              </a:rPr>
              <a:t>La persévération</a:t>
            </a:r>
            <a:r>
              <a:rPr lang="fr-FR" dirty="0" smtClean="0"/>
              <a:t>: au niveau de l’idée, du verbal, du gestuel et du graphisme. Elle peut être spontanée (gribouillage répétitif) ou provoquée (exercices d’algorithmes, au niveau du sport: il fera toujours le geste à l’identique).</a:t>
            </a:r>
          </a:p>
          <a:p>
            <a:pPr marL="0" indent="0" algn="just">
              <a:buNone/>
            </a:pPr>
            <a:r>
              <a:rPr lang="fr-FR" sz="2000" i="1" u="sng" dirty="0" smtClean="0"/>
              <a:t>Exemple</a:t>
            </a:r>
            <a:r>
              <a:rPr lang="fr-FR" sz="2000" i="1" dirty="0" smtClean="0"/>
              <a:t>: verbal: dire les jours de la semaine. Il va dire jeudi, vendredi, jeudi, mercredi, jeudi, mercredi, septembre, jeudi, mercredi, vendredi, jeudi, septembre, novembre, jeudi et c’est l’examinateur qui doit l’arrêter (n’a pas conscience de son erreur). Graphisme: on lui demande un A et un V, il va démarrer AV puis AAAAA.</a:t>
            </a:r>
          </a:p>
          <a:p>
            <a:pPr marL="0" indent="0" algn="just">
              <a:buNone/>
            </a:pPr>
            <a:endParaRPr lang="fr-FR" sz="2000" i="1" dirty="0"/>
          </a:p>
          <a:p>
            <a:pPr algn="just">
              <a:buFontTx/>
              <a:buChar char="-"/>
            </a:pPr>
            <a:r>
              <a:rPr lang="fr-FR" b="1" dirty="0" smtClean="0">
                <a:solidFill>
                  <a:srgbClr val="FF0000"/>
                </a:solidFill>
              </a:rPr>
              <a:t>Les irruptions d’automatisme : </a:t>
            </a:r>
            <a:r>
              <a:rPr lang="fr-FR" dirty="0" smtClean="0"/>
              <a:t>Ex: compter à l’envers à partir de 12: il démarre bien 12, 11 puis repart 11, 12, 13…</a:t>
            </a:r>
          </a:p>
          <a:p>
            <a:pPr marL="0" indent="0" algn="just">
              <a:buNone/>
            </a:pPr>
            <a:endParaRPr lang="fr-FR" dirty="0" smtClean="0"/>
          </a:p>
          <a:p>
            <a:pPr algn="just">
              <a:buFontTx/>
              <a:buChar char="-"/>
            </a:pPr>
            <a:r>
              <a:rPr lang="fr-FR" b="1" dirty="0" smtClean="0">
                <a:solidFill>
                  <a:srgbClr val="FF0000"/>
                </a:solidFill>
              </a:rPr>
              <a:t>Les réponses de type « n’importe quoi </a:t>
            </a:r>
            <a:r>
              <a:rPr lang="fr-FR" dirty="0" smtClean="0">
                <a:solidFill>
                  <a:srgbClr val="FF0000"/>
                </a:solidFill>
              </a:rPr>
              <a:t>»: </a:t>
            </a:r>
            <a:r>
              <a:rPr lang="fr-FR" dirty="0" smtClean="0"/>
              <a:t>Ex: Donne-moi le cube vert et le jaune parmi cinq et lui donnera tout.</a:t>
            </a:r>
            <a:endParaRPr lang="fr-FR" dirty="0"/>
          </a:p>
        </p:txBody>
      </p:sp>
    </p:spTree>
    <p:extLst>
      <p:ext uri="{BB962C8B-B14F-4D97-AF65-F5344CB8AC3E}">
        <p14:creationId xmlns:p14="http://schemas.microsoft.com/office/powerpoint/2010/main" val="3694715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8514"/>
          </a:xfrm>
        </p:spPr>
        <p:txBody>
          <a:bodyPr>
            <a:normAutofit fontScale="90000"/>
          </a:bodyPr>
          <a:lstStyle/>
          <a:p>
            <a:endParaRPr lang="fr-FR" dirty="0"/>
          </a:p>
        </p:txBody>
      </p:sp>
      <p:sp>
        <p:nvSpPr>
          <p:cNvPr id="3" name="Espace réservé du contenu 2"/>
          <p:cNvSpPr>
            <a:spLocks noGrp="1"/>
          </p:cNvSpPr>
          <p:nvPr>
            <p:ph idx="1"/>
          </p:nvPr>
        </p:nvSpPr>
        <p:spPr>
          <a:xfrm>
            <a:off x="704045" y="1514114"/>
            <a:ext cx="11487955" cy="6053070"/>
          </a:xfrm>
        </p:spPr>
        <p:txBody>
          <a:bodyPr/>
          <a:lstStyle/>
          <a:p>
            <a:pPr>
              <a:buFontTx/>
              <a:buChar char="-"/>
            </a:pPr>
            <a:r>
              <a:rPr lang="fr-FR" b="1" dirty="0" smtClean="0">
                <a:solidFill>
                  <a:srgbClr val="FF0000"/>
                </a:solidFill>
              </a:rPr>
              <a:t>Les diffluences et les coq-à-l’âne</a:t>
            </a:r>
            <a:r>
              <a:rPr lang="fr-FR" dirty="0" smtClean="0"/>
              <a:t>: Ex: raconte l’histoire du petit chaperon rouge: il la raconte en incluant des éléments d’autres histoires.</a:t>
            </a:r>
          </a:p>
          <a:p>
            <a:pPr marL="0" indent="0">
              <a:buNone/>
            </a:pPr>
            <a:endParaRPr lang="fr-FR" dirty="0"/>
          </a:p>
          <a:p>
            <a:pPr>
              <a:buFontTx/>
              <a:buChar char="-"/>
            </a:pPr>
            <a:r>
              <a:rPr lang="fr-FR" b="1" dirty="0" smtClean="0">
                <a:solidFill>
                  <a:srgbClr val="FF0000"/>
                </a:solidFill>
              </a:rPr>
              <a:t>Le problème relationnel et comportemental</a:t>
            </a:r>
            <a:r>
              <a:rPr lang="fr-FR" dirty="0" smtClean="0"/>
              <a:t>: Ex : rit devant une situation triste et inversement (il est mal à propos). Absence d’empathie</a:t>
            </a:r>
          </a:p>
          <a:p>
            <a:pPr marL="0" indent="0">
              <a:buNone/>
            </a:pPr>
            <a:endParaRPr lang="fr-FR" dirty="0"/>
          </a:p>
          <a:p>
            <a:pPr>
              <a:buFontTx/>
              <a:buChar char="-"/>
            </a:pPr>
            <a:r>
              <a:rPr lang="fr-FR" b="1" dirty="0" smtClean="0">
                <a:solidFill>
                  <a:srgbClr val="FF0000"/>
                </a:solidFill>
              </a:rPr>
              <a:t>Anosognosie</a:t>
            </a:r>
            <a:r>
              <a:rPr lang="fr-FR" dirty="0" smtClean="0"/>
              <a:t>: n’a pas conscience de ses troubles. Enfant pour qui « rien ne prend », ni la récompense, ni la menace. </a:t>
            </a:r>
          </a:p>
          <a:p>
            <a:pPr marL="0" indent="0">
              <a:buNone/>
            </a:pPr>
            <a:endParaRPr lang="fr-FR" dirty="0" smtClean="0"/>
          </a:p>
          <a:p>
            <a:pPr marL="0" indent="0">
              <a:buNone/>
            </a:pPr>
            <a:r>
              <a:rPr lang="fr-FR" b="1" u="sng" dirty="0" smtClean="0">
                <a:solidFill>
                  <a:srgbClr val="FF0000"/>
                </a:solidFill>
              </a:rPr>
              <a:t>A la maison</a:t>
            </a:r>
            <a:r>
              <a:rPr lang="fr-FR" dirty="0" smtClean="0"/>
              <a:t>: Incapacité à démarrer une action: ne pas ouvrir un placard pour chercher un gâteau, ne pas mettre ses chaussures qui sont posées à côté de lui, joue seul (pas d’initiative pour aller chercher un jeu), n’a pas de copains.</a:t>
            </a:r>
            <a:endParaRPr lang="fr-FR" dirty="0"/>
          </a:p>
        </p:txBody>
      </p:sp>
    </p:spTree>
    <p:extLst>
      <p:ext uri="{BB962C8B-B14F-4D97-AF65-F5344CB8AC3E}">
        <p14:creationId xmlns:p14="http://schemas.microsoft.com/office/powerpoint/2010/main" val="1391205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604396" y="1471834"/>
            <a:ext cx="11513713" cy="6091707"/>
          </a:xfrm>
        </p:spPr>
        <p:txBody>
          <a:bodyPr>
            <a:normAutofit/>
          </a:bodyPr>
          <a:lstStyle/>
          <a:p>
            <a:r>
              <a:rPr lang="fr-FR" b="1" u="sng" dirty="0" smtClean="0">
                <a:solidFill>
                  <a:srgbClr val="FF0000"/>
                </a:solidFill>
              </a:rPr>
              <a:t>Vers qui se tourner?</a:t>
            </a:r>
          </a:p>
          <a:p>
            <a:pPr>
              <a:buFontTx/>
              <a:buChar char="-"/>
            </a:pPr>
            <a:r>
              <a:rPr lang="fr-FR" dirty="0" smtClean="0"/>
              <a:t>Médecin de famille, service de santé scolaire</a:t>
            </a:r>
          </a:p>
          <a:p>
            <a:pPr>
              <a:buFontTx/>
              <a:buChar char="-"/>
            </a:pPr>
            <a:r>
              <a:rPr lang="fr-FR" dirty="0" smtClean="0"/>
              <a:t>Le neuropsychologue pour un bilan complet.</a:t>
            </a:r>
          </a:p>
          <a:p>
            <a:pPr marL="0" indent="0">
              <a:buNone/>
            </a:pPr>
            <a:endParaRPr lang="fr-FR" dirty="0"/>
          </a:p>
          <a:p>
            <a:pPr marL="0" indent="0">
              <a:buNone/>
            </a:pPr>
            <a:r>
              <a:rPr lang="fr-FR" b="1" u="sng" dirty="0" smtClean="0">
                <a:solidFill>
                  <a:srgbClr val="FF0000"/>
                </a:solidFill>
              </a:rPr>
              <a:t>Ce qu’il faut faire? </a:t>
            </a:r>
          </a:p>
          <a:p>
            <a:pPr algn="just">
              <a:buFontTx/>
              <a:buChar char="-"/>
            </a:pPr>
            <a:r>
              <a:rPr lang="fr-FR" dirty="0" smtClean="0"/>
              <a:t>L’aider à démarrer toute activité (incapacité à s’organiser et à planifier une activité pour en trouver le bon démarrage).</a:t>
            </a:r>
          </a:p>
          <a:p>
            <a:pPr algn="just">
              <a:buFontTx/>
              <a:buChar char="-"/>
            </a:pPr>
            <a:r>
              <a:rPr lang="fr-FR" dirty="0" smtClean="0"/>
              <a:t>Utilisation d’un code qui ne l’humilie pas lorsqu’il subit son impulsivité (claquement de doigt, signe de la main pour le ramener dans l’activité en cours). </a:t>
            </a:r>
          </a:p>
          <a:p>
            <a:pPr algn="just">
              <a:buFontTx/>
              <a:buChar char="-"/>
            </a:pPr>
            <a:r>
              <a:rPr lang="fr-FR" dirty="0" smtClean="0"/>
              <a:t>Le canaliser: pas de distracteurs (autres codes pour éviter les répétitions gestuelles ou orales)</a:t>
            </a:r>
          </a:p>
          <a:p>
            <a:pPr algn="just">
              <a:buFontTx/>
              <a:buChar char="-"/>
            </a:pPr>
            <a:r>
              <a:rPr lang="fr-FR" dirty="0" smtClean="0"/>
              <a:t>L’habituer à travailler en groupe.</a:t>
            </a:r>
            <a:endParaRPr lang="fr-FR" dirty="0"/>
          </a:p>
        </p:txBody>
      </p:sp>
    </p:spTree>
    <p:extLst>
      <p:ext uri="{BB962C8B-B14F-4D97-AF65-F5344CB8AC3E}">
        <p14:creationId xmlns:p14="http://schemas.microsoft.com/office/powerpoint/2010/main" val="1612793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ésultat de recherche d'images pour &quot;dyscalculie&quot;"/>
          <p:cNvPicPr>
            <a:picLocks noChangeAspect="1" noChangeArrowheads="1"/>
          </p:cNvPicPr>
          <p:nvPr/>
        </p:nvPicPr>
        <p:blipFill>
          <a:blip r:embed="rId2"/>
          <a:srcRect/>
          <a:stretch>
            <a:fillRect/>
          </a:stretch>
        </p:blipFill>
        <p:spPr bwMode="auto">
          <a:xfrm>
            <a:off x="2557844" y="2050029"/>
            <a:ext cx="6755974" cy="4641859"/>
          </a:xfrm>
          <a:prstGeom prst="rect">
            <a:avLst/>
          </a:prstGeom>
          <a:noFill/>
        </p:spPr>
      </p:pic>
      <p:sp>
        <p:nvSpPr>
          <p:cNvPr id="2" name="Rectangle 1"/>
          <p:cNvSpPr/>
          <p:nvPr/>
        </p:nvSpPr>
        <p:spPr>
          <a:xfrm>
            <a:off x="191069" y="130622"/>
            <a:ext cx="11552439" cy="1938992"/>
          </a:xfrm>
          <a:prstGeom prst="rect">
            <a:avLst/>
          </a:prstGeom>
        </p:spPr>
        <p:txBody>
          <a:bodyPr wrap="square">
            <a:spAutoFit/>
          </a:bodyPr>
          <a:lstStyle/>
          <a:p>
            <a:pPr algn="ctr"/>
            <a:r>
              <a:rPr lang="fr-FR" sz="4000" b="1" dirty="0">
                <a:solidFill>
                  <a:srgbClr val="FF66FF"/>
                </a:solidFill>
              </a:rPr>
              <a:t>Le Trouble Spécifique </a:t>
            </a:r>
            <a:r>
              <a:rPr lang="fr-FR" sz="4000" b="1" dirty="0" smtClean="0">
                <a:solidFill>
                  <a:srgbClr val="FF66FF"/>
                </a:solidFill>
              </a:rPr>
              <a:t>des Apprentissages…TSA</a:t>
            </a:r>
            <a:r>
              <a:rPr lang="fr-FR" sz="4000" b="1" dirty="0">
                <a:solidFill>
                  <a:srgbClr val="FF66FF"/>
                </a:solidFill>
              </a:rPr>
              <a:t/>
            </a:r>
            <a:br>
              <a:rPr lang="fr-FR" sz="4000" b="1" dirty="0">
                <a:solidFill>
                  <a:srgbClr val="FF66FF"/>
                </a:solidFill>
              </a:rPr>
            </a:br>
            <a:r>
              <a:rPr lang="fr-FR" sz="4000" b="1" dirty="0">
                <a:solidFill>
                  <a:srgbClr val="FF66FF"/>
                </a:solidFill>
              </a:rPr>
              <a:t>Les différents troubles DYS</a:t>
            </a:r>
            <a:endParaRPr lang="fr-FR" sz="4000" dirty="0"/>
          </a:p>
        </p:txBody>
      </p:sp>
    </p:spTree>
    <p:extLst>
      <p:ext uri="{BB962C8B-B14F-4D97-AF65-F5344CB8AC3E}">
        <p14:creationId xmlns:p14="http://schemas.microsoft.com/office/powerpoint/2010/main" val="10792841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208105"/>
            <a:ext cx="11030527" cy="937203"/>
          </a:xfrm>
        </p:spPr>
        <p:txBody>
          <a:bodyPr>
            <a:noAutofit/>
          </a:bodyPr>
          <a:lstStyle/>
          <a:p>
            <a:pPr algn="ctr"/>
            <a:r>
              <a:rPr lang="fr-FR" b="1" dirty="0" smtClean="0">
                <a:solidFill>
                  <a:srgbClr val="C00000"/>
                </a:solidFill>
              </a:rPr>
              <a:t>LES TROUBLES ENVAHISSANTS DU DEVELOPPEMENT</a:t>
            </a:r>
            <a:endParaRPr lang="fr-FR" b="1" dirty="0">
              <a:solidFill>
                <a:srgbClr val="C00000"/>
              </a:solidFill>
            </a:endParaRPr>
          </a:p>
        </p:txBody>
      </p:sp>
      <p:sp>
        <p:nvSpPr>
          <p:cNvPr id="3" name="Espace réservé du contenu 2"/>
          <p:cNvSpPr>
            <a:spLocks noGrp="1"/>
          </p:cNvSpPr>
          <p:nvPr>
            <p:ph idx="1"/>
          </p:nvPr>
        </p:nvSpPr>
        <p:spPr>
          <a:xfrm>
            <a:off x="431073" y="1463040"/>
            <a:ext cx="11437653" cy="5172891"/>
          </a:xfrm>
        </p:spPr>
        <p:txBody>
          <a:bodyPr>
            <a:normAutofit/>
          </a:bodyPr>
          <a:lstStyle/>
          <a:p>
            <a:r>
              <a:rPr lang="fr-FR" sz="2400" dirty="0" smtClean="0"/>
              <a:t>Les </a:t>
            </a:r>
            <a:r>
              <a:rPr lang="fr-FR" sz="2400" b="1" dirty="0" smtClean="0">
                <a:solidFill>
                  <a:srgbClr val="FFC000"/>
                </a:solidFill>
              </a:rPr>
              <a:t>TED</a:t>
            </a:r>
            <a:r>
              <a:rPr lang="fr-FR" sz="2400" dirty="0" smtClean="0"/>
              <a:t> désignent des </a:t>
            </a:r>
            <a:r>
              <a:rPr lang="fr-FR" sz="2400" b="1" dirty="0" smtClean="0">
                <a:solidFill>
                  <a:srgbClr val="FFC000"/>
                </a:solidFill>
              </a:rPr>
              <a:t>anomalies persistantes </a:t>
            </a:r>
            <a:r>
              <a:rPr lang="fr-FR" sz="2400" dirty="0" smtClean="0"/>
              <a:t>(qui ne disparaîtront pas) qui </a:t>
            </a:r>
            <a:r>
              <a:rPr lang="fr-FR" sz="2400" b="1" dirty="0" smtClean="0">
                <a:solidFill>
                  <a:srgbClr val="FFC000"/>
                </a:solidFill>
              </a:rPr>
              <a:t>envahissent le fonctionnement de l’enfant et altèrent son développement</a:t>
            </a:r>
          </a:p>
          <a:p>
            <a:pPr>
              <a:buNone/>
            </a:pPr>
            <a:endParaRPr lang="fr-FR" sz="2400" dirty="0" smtClean="0"/>
          </a:p>
          <a:p>
            <a:pPr>
              <a:buNone/>
            </a:pPr>
            <a:r>
              <a:rPr lang="fr-FR" sz="2400" b="1" u="sng" dirty="0" smtClean="0">
                <a:solidFill>
                  <a:srgbClr val="C00000"/>
                </a:solidFill>
              </a:rPr>
              <a:t>Les signes du TED:</a:t>
            </a:r>
          </a:p>
          <a:p>
            <a:pPr>
              <a:buFontTx/>
              <a:buChar char="-"/>
            </a:pPr>
            <a:r>
              <a:rPr lang="fr-FR" sz="2400" dirty="0" smtClean="0"/>
              <a:t>Une diminution des capacités de communication verbale ou non verbale</a:t>
            </a:r>
          </a:p>
          <a:p>
            <a:pPr>
              <a:buFontTx/>
              <a:buChar char="-"/>
            </a:pPr>
            <a:r>
              <a:rPr lang="fr-FR" sz="2400" dirty="0" smtClean="0"/>
              <a:t>Des difficultés dans les interactions sociales</a:t>
            </a:r>
          </a:p>
          <a:p>
            <a:pPr>
              <a:buFontTx/>
              <a:buChar char="-"/>
            </a:pPr>
            <a:r>
              <a:rPr lang="fr-FR" sz="2400" dirty="0" smtClean="0"/>
              <a:t>Une restriction des centres d’intérêts, avec des activités stéréotypées, répétitives</a:t>
            </a:r>
          </a:p>
          <a:p>
            <a:pPr>
              <a:buFontTx/>
              <a:buChar char="-"/>
            </a:pPr>
            <a:r>
              <a:rPr lang="fr-FR" sz="2400" dirty="0" smtClean="0"/>
              <a:t>Souvent une utilisation inhabituelle des objets.</a:t>
            </a:r>
          </a:p>
        </p:txBody>
      </p:sp>
    </p:spTree>
    <p:extLst>
      <p:ext uri="{BB962C8B-B14F-4D97-AF65-F5344CB8AC3E}">
        <p14:creationId xmlns:p14="http://schemas.microsoft.com/office/powerpoint/2010/main" val="23456280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3382" y="166256"/>
            <a:ext cx="10012218" cy="1339272"/>
          </a:xfrm>
        </p:spPr>
        <p:txBody>
          <a:bodyPr/>
          <a:lstStyle/>
          <a:p>
            <a:r>
              <a:rPr lang="fr-FR" b="1" dirty="0" smtClean="0">
                <a:solidFill>
                  <a:srgbClr val="C00000"/>
                </a:solidFill>
              </a:rPr>
              <a:t>Les Troubles </a:t>
            </a:r>
            <a:r>
              <a:rPr lang="fr-FR" b="1" dirty="0">
                <a:solidFill>
                  <a:srgbClr val="C00000"/>
                </a:solidFill>
              </a:rPr>
              <a:t>N</a:t>
            </a:r>
            <a:r>
              <a:rPr lang="fr-FR" b="1" dirty="0" smtClean="0">
                <a:solidFill>
                  <a:srgbClr val="C00000"/>
                </a:solidFill>
              </a:rPr>
              <a:t>on </a:t>
            </a:r>
            <a:r>
              <a:rPr lang="fr-FR" b="1" dirty="0">
                <a:solidFill>
                  <a:srgbClr val="C00000"/>
                </a:solidFill>
              </a:rPr>
              <a:t>E</a:t>
            </a:r>
            <a:r>
              <a:rPr lang="fr-FR" b="1" dirty="0" smtClean="0">
                <a:solidFill>
                  <a:srgbClr val="C00000"/>
                </a:solidFill>
              </a:rPr>
              <a:t>nvahissants du Développement…</a:t>
            </a:r>
            <a:endParaRPr lang="fr-FR" b="1" dirty="0">
              <a:solidFill>
                <a:srgbClr val="C00000"/>
              </a:solidFill>
            </a:endParaRPr>
          </a:p>
        </p:txBody>
      </p:sp>
      <p:sp>
        <p:nvSpPr>
          <p:cNvPr id="3" name="Espace réservé du contenu 2"/>
          <p:cNvSpPr>
            <a:spLocks noGrp="1"/>
          </p:cNvSpPr>
          <p:nvPr>
            <p:ph idx="1"/>
          </p:nvPr>
        </p:nvSpPr>
        <p:spPr>
          <a:xfrm>
            <a:off x="618836" y="1505528"/>
            <a:ext cx="11166763" cy="5127283"/>
          </a:xfrm>
        </p:spPr>
        <p:txBody>
          <a:bodyPr>
            <a:normAutofit fontScale="85000" lnSpcReduction="20000"/>
          </a:bodyPr>
          <a:lstStyle/>
          <a:p>
            <a:pPr algn="ctr"/>
            <a:endParaRPr lang="fr-FR" sz="3600" b="1" dirty="0" smtClean="0">
              <a:solidFill>
                <a:srgbClr val="CC00FF"/>
              </a:solidFill>
            </a:endParaRPr>
          </a:p>
          <a:p>
            <a:pPr marL="0" indent="0" algn="ctr">
              <a:buNone/>
            </a:pPr>
            <a:r>
              <a:rPr lang="fr-FR" sz="4300" b="1" u="sng" dirty="0" err="1" smtClean="0">
                <a:solidFill>
                  <a:srgbClr val="FFC000"/>
                </a:solidFill>
              </a:rPr>
              <a:t>Dys</a:t>
            </a:r>
            <a:r>
              <a:rPr lang="fr-FR" sz="4300" b="1" u="sng" dirty="0" smtClean="0">
                <a:solidFill>
                  <a:srgbClr val="FFC000"/>
                </a:solidFill>
              </a:rPr>
              <a:t> et </a:t>
            </a:r>
            <a:r>
              <a:rPr lang="fr-FR" sz="4300" b="1" u="sng" dirty="0">
                <a:solidFill>
                  <a:srgbClr val="FFC000"/>
                </a:solidFill>
              </a:rPr>
              <a:t>P</a:t>
            </a:r>
            <a:r>
              <a:rPr lang="fr-FR" sz="4300" b="1" u="sng" dirty="0" smtClean="0">
                <a:solidFill>
                  <a:srgbClr val="FFC000"/>
                </a:solidFill>
              </a:rPr>
              <a:t>erturbations de la Cognition </a:t>
            </a:r>
            <a:r>
              <a:rPr lang="fr-FR" sz="4300" b="1" u="sng" dirty="0">
                <a:solidFill>
                  <a:srgbClr val="FFC000"/>
                </a:solidFill>
              </a:rPr>
              <a:t>S</a:t>
            </a:r>
            <a:r>
              <a:rPr lang="fr-FR" sz="4300" b="1" u="sng" dirty="0" smtClean="0">
                <a:solidFill>
                  <a:srgbClr val="FFC000"/>
                </a:solidFill>
              </a:rPr>
              <a:t>ociale </a:t>
            </a:r>
          </a:p>
          <a:p>
            <a:pPr marL="0" indent="0" algn="ctr">
              <a:buNone/>
            </a:pPr>
            <a:endParaRPr lang="fr-FR" sz="3600" b="1" dirty="0" smtClean="0">
              <a:solidFill>
                <a:srgbClr val="CC00FF"/>
              </a:solidFill>
            </a:endParaRPr>
          </a:p>
          <a:p>
            <a:r>
              <a:rPr lang="fr-FR" dirty="0" smtClean="0"/>
              <a:t>Parmi ces perturbations: </a:t>
            </a:r>
          </a:p>
          <a:p>
            <a:pPr lvl="1" algn="just"/>
            <a:r>
              <a:rPr lang="fr-FR" sz="3200" b="1" dirty="0" smtClean="0">
                <a:solidFill>
                  <a:srgbClr val="C00000"/>
                </a:solidFill>
              </a:rPr>
              <a:t>Des maladresses dans la communication</a:t>
            </a:r>
            <a:r>
              <a:rPr lang="fr-FR" sz="3200" dirty="0" smtClean="0"/>
              <a:t>: une mauvaise maîtrise des convenances sociales (terminer une conversation de façon polie…)</a:t>
            </a:r>
          </a:p>
          <a:p>
            <a:pPr lvl="1" algn="just"/>
            <a:r>
              <a:rPr lang="fr-FR" sz="3200" b="1" dirty="0" smtClean="0">
                <a:solidFill>
                  <a:srgbClr val="C00000"/>
                </a:solidFill>
              </a:rPr>
              <a:t>Des difficultés à se faire des amis</a:t>
            </a:r>
          </a:p>
          <a:p>
            <a:pPr lvl="1" algn="just"/>
            <a:r>
              <a:rPr lang="fr-FR" sz="3200" b="1" dirty="0" smtClean="0">
                <a:solidFill>
                  <a:srgbClr val="C00000"/>
                </a:solidFill>
              </a:rPr>
              <a:t>Des difficultés à comprendre ses émotions et celles des autres, à se mettre à la place d’autrui</a:t>
            </a:r>
          </a:p>
          <a:p>
            <a:pPr lvl="1" algn="just"/>
            <a:r>
              <a:rPr lang="fr-FR" sz="3200" b="1" dirty="0" smtClean="0">
                <a:solidFill>
                  <a:srgbClr val="C00000"/>
                </a:solidFill>
              </a:rPr>
              <a:t>Une réticence face aux changements</a:t>
            </a:r>
            <a:endParaRPr lang="fr-FR" sz="3200" b="1" dirty="0">
              <a:solidFill>
                <a:srgbClr val="C00000"/>
              </a:solidFill>
            </a:endParaRPr>
          </a:p>
        </p:txBody>
      </p:sp>
    </p:spTree>
    <p:extLst>
      <p:ext uri="{BB962C8B-B14F-4D97-AF65-F5344CB8AC3E}">
        <p14:creationId xmlns:p14="http://schemas.microsoft.com/office/powerpoint/2010/main" val="42862799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22230"/>
          </a:xfrm>
        </p:spPr>
        <p:txBody>
          <a:bodyPr>
            <a:normAutofit fontScale="90000"/>
          </a:bodyPr>
          <a:lstStyle/>
          <a:p>
            <a:r>
              <a:rPr lang="fr-FR" b="1" dirty="0" smtClean="0">
                <a:solidFill>
                  <a:srgbClr val="FF66FF"/>
                </a:solidFill>
              </a:rPr>
              <a:t/>
            </a:r>
            <a:br>
              <a:rPr lang="fr-FR" b="1" dirty="0" smtClean="0">
                <a:solidFill>
                  <a:srgbClr val="FF66FF"/>
                </a:solidFill>
              </a:rPr>
            </a:br>
            <a:r>
              <a:rPr lang="fr-FR" b="1" dirty="0" smtClean="0">
                <a:solidFill>
                  <a:srgbClr val="FF66FF"/>
                </a:solidFill>
              </a:rPr>
              <a:t>             Aux </a:t>
            </a:r>
            <a:r>
              <a:rPr lang="fr-FR" b="1" dirty="0">
                <a:solidFill>
                  <a:srgbClr val="FF66FF"/>
                </a:solidFill>
              </a:rPr>
              <a:t>limites des troubles </a:t>
            </a:r>
            <a:r>
              <a:rPr lang="fr-FR" b="1" dirty="0" smtClean="0">
                <a:solidFill>
                  <a:srgbClr val="FF66FF"/>
                </a:solidFill>
              </a:rPr>
              <a:t>DYS …</a:t>
            </a:r>
            <a:r>
              <a:rPr lang="fr-FR" b="1" dirty="0">
                <a:solidFill>
                  <a:srgbClr val="FF66FF"/>
                </a:solidFill>
              </a:rPr>
              <a:t/>
            </a:r>
            <a:br>
              <a:rPr lang="fr-FR" b="1" dirty="0">
                <a:solidFill>
                  <a:srgbClr val="FF66FF"/>
                </a:solidFill>
              </a:rPr>
            </a:br>
            <a:endParaRPr lang="fr-FR" b="1" dirty="0">
              <a:solidFill>
                <a:srgbClr val="FF66FF"/>
              </a:solidFill>
            </a:endParaRPr>
          </a:p>
        </p:txBody>
      </p:sp>
      <p:sp>
        <p:nvSpPr>
          <p:cNvPr id="3" name="Espace réservé du contenu 2"/>
          <p:cNvSpPr>
            <a:spLocks noGrp="1"/>
          </p:cNvSpPr>
          <p:nvPr>
            <p:ph idx="1"/>
          </p:nvPr>
        </p:nvSpPr>
        <p:spPr>
          <a:xfrm>
            <a:off x="95535" y="1473958"/>
            <a:ext cx="11887200" cy="5158854"/>
          </a:xfrm>
        </p:spPr>
        <p:txBody>
          <a:bodyPr/>
          <a:lstStyle/>
          <a:p>
            <a:endParaRPr lang="fr-FR" dirty="0"/>
          </a:p>
          <a:p>
            <a:pPr lvl="2"/>
            <a:r>
              <a:rPr lang="fr-FR" sz="6000" b="1" dirty="0" smtClean="0">
                <a:solidFill>
                  <a:srgbClr val="CC00FF"/>
                </a:solidFill>
              </a:rPr>
              <a:t>La précocité</a:t>
            </a:r>
          </a:p>
          <a:p>
            <a:pPr marL="914400" lvl="2" indent="0" algn="ctr">
              <a:buNone/>
            </a:pPr>
            <a:endParaRPr lang="fr-FR" sz="6000" dirty="0" smtClean="0"/>
          </a:p>
          <a:p>
            <a:pPr lvl="2"/>
            <a:r>
              <a:rPr lang="fr-FR" sz="6000" b="1" dirty="0" smtClean="0">
                <a:solidFill>
                  <a:srgbClr val="CC00FF"/>
                </a:solidFill>
              </a:rPr>
              <a:t>Les troubles envahissants ou non du développement</a:t>
            </a:r>
            <a:endParaRPr lang="fr-FR" sz="6000" b="1" dirty="0">
              <a:solidFill>
                <a:srgbClr val="CC00FF"/>
              </a:solidFill>
            </a:endParaRPr>
          </a:p>
        </p:txBody>
      </p:sp>
    </p:spTree>
    <p:extLst>
      <p:ext uri="{BB962C8B-B14F-4D97-AF65-F5344CB8AC3E}">
        <p14:creationId xmlns:p14="http://schemas.microsoft.com/office/powerpoint/2010/main" val="2837391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146</TotalTime>
  <Words>3259</Words>
  <Application>Microsoft Office PowerPoint</Application>
  <PresentationFormat>Grand écran</PresentationFormat>
  <Paragraphs>450</Paragraphs>
  <Slides>92</Slides>
  <Notes>0</Notes>
  <HiddenSlides>0</HiddenSlides>
  <MMClips>8</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92</vt:i4>
      </vt:variant>
    </vt:vector>
  </HeadingPairs>
  <TitlesOfParts>
    <vt:vector size="97" baseType="lpstr">
      <vt:lpstr>Arial</vt:lpstr>
      <vt:lpstr>Century Gothic</vt:lpstr>
      <vt:lpstr>Gill Sans MT</vt:lpstr>
      <vt:lpstr>Wingdings 3</vt:lpstr>
      <vt:lpstr>Brin</vt:lpstr>
      <vt:lpstr>MODULE 1   Les troubles des apprentissages  </vt:lpstr>
      <vt:lpstr>Le Trouble…</vt:lpstr>
      <vt:lpstr>Présentation PowerPoint</vt:lpstr>
      <vt:lpstr>Présentation PowerPoint</vt:lpstr>
      <vt:lpstr>Présentation PowerPoint</vt:lpstr>
      <vt:lpstr>Présentation PowerPoint</vt:lpstr>
      <vt:lpstr>Présentation PowerPoint</vt:lpstr>
      <vt:lpstr>   Troubles  des Apprentissages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Dyslexie - Définition</vt:lpstr>
      <vt:lpstr>Présentation PowerPoint</vt:lpstr>
      <vt:lpstr>La dyslexie Phonologique….</vt:lpstr>
      <vt:lpstr>Présentation PowerPoint</vt:lpstr>
      <vt:lpstr>La dyslexie lexicale….</vt:lpstr>
      <vt:lpstr>Présentation PowerPoint</vt:lpstr>
      <vt:lpstr>La dyslexie visuo-attentionnelle….</vt:lpstr>
      <vt:lpstr>La Dyslexie: Signes d’alerte</vt:lpstr>
      <vt:lpstr>Présentation PowerPoint</vt:lpstr>
      <vt:lpstr>Présentation PowerPoint</vt:lpstr>
      <vt:lpstr>Présentation PowerPoint</vt:lpstr>
      <vt:lpstr>Dyslexie : Troubles associés possible</vt:lpstr>
      <vt:lpstr>Dyslexie : Vers qui se tourner? </vt:lpstr>
      <vt:lpstr>Présentation PowerPoint</vt:lpstr>
      <vt:lpstr>Dyslexie: Ce que l’on peut faire</vt:lpstr>
      <vt:lpstr>LA DYSGRAPHIE</vt:lpstr>
      <vt:lpstr>Présentation PowerPoint</vt:lpstr>
      <vt:lpstr>Dysgraphie : Définition</vt:lpstr>
      <vt:lpstr>Présentation PowerPoint</vt:lpstr>
      <vt:lpstr>Présentation PowerPoint</vt:lpstr>
      <vt:lpstr>Dysgraphie: Signes d’alerte</vt:lpstr>
      <vt:lpstr>Dysgraphie: Vers qui se tourner? </vt:lpstr>
      <vt:lpstr>Présentation PowerPoint</vt:lpstr>
      <vt:lpstr>Présentation PowerPoint</vt:lpstr>
      <vt:lpstr>Dysgraphie : Ce qu’il faut faire</vt:lpstr>
      <vt:lpstr>Présentation PowerPoint</vt:lpstr>
      <vt:lpstr>La Dyspraxie</vt:lpstr>
      <vt:lpstr>Dyspraxie Définitions</vt:lpstr>
      <vt:lpstr>Dyspraxie /Dyspraxie visuo-spatiale</vt:lpstr>
      <vt:lpstr>Dyspraxie : Signes d’alerte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Dyscalculie</vt:lpstr>
      <vt:lpstr>Dyscalculie: Définition</vt:lpstr>
      <vt:lpstr>Dyscalculie  (ou Trouble des Apprentissages Numériques) </vt:lpstr>
      <vt:lpstr>Présentation PowerPoint</vt:lpstr>
      <vt:lpstr>Dyscalculie: Signes d’alerte</vt:lpstr>
      <vt:lpstr>Présentation PowerPoint</vt:lpstr>
      <vt:lpstr>Dyscalculie: Vers qui se tourner? </vt:lpstr>
      <vt:lpstr>Présentation PowerPoint</vt:lpstr>
      <vt:lpstr>LA DYSPHASIE</vt:lpstr>
      <vt:lpstr>La dysphasie (Trouble du Langage Oral) Définition</vt:lpstr>
      <vt:lpstr>Présentation PowerPoint</vt:lpstr>
      <vt:lpstr>LES TROUBLES DU DEFICIT DE L’ATTENTION AVEC OU SANS HYPERACTIVITE  TDA / TDAH</vt:lpstr>
      <vt:lpstr>Présentation PowerPoint</vt:lpstr>
      <vt:lpstr>Présentation PowerPoint</vt:lpstr>
      <vt:lpstr>Présentation PowerPoint</vt:lpstr>
      <vt:lpstr>TDA (H) : Signaux d’alerte</vt:lpstr>
      <vt:lpstr>Présentation PowerPoint</vt:lpstr>
      <vt:lpstr>Présentation PowerPoint</vt:lpstr>
      <vt:lpstr>Présentation PowerPoint</vt:lpstr>
      <vt:lpstr>TROUBLES DE LA MEMOIRE</vt:lpstr>
      <vt:lpstr>TROUBLES DE LA MÉMOIRE : Définition</vt:lpstr>
      <vt:lpstr>Présentation PowerPoint</vt:lpstr>
      <vt:lpstr>Troubles de la mémoire: signes d’alerte</vt:lpstr>
      <vt:lpstr>Présentation PowerPoint</vt:lpstr>
      <vt:lpstr>Présentation PowerPoint</vt:lpstr>
      <vt:lpstr>Ce qu’il faut faire </vt:lpstr>
      <vt:lpstr>TROUBLES DES FONCTIONS EXECUTIVES</vt:lpstr>
      <vt:lpstr>Présentation PowerPoint</vt:lpstr>
      <vt:lpstr>Présentation PowerPoint</vt:lpstr>
      <vt:lpstr>Signes d’alerte</vt:lpstr>
      <vt:lpstr>Présentation PowerPoint</vt:lpstr>
      <vt:lpstr>Présentation PowerPoint</vt:lpstr>
      <vt:lpstr>LES TROUBLES ENVAHISSANTS DU DEVELOPPEMENT</vt:lpstr>
      <vt:lpstr>Les Troubles Non Envahissants du Développement…</vt:lpstr>
      <vt:lpstr>              Aux limites des troubles DYS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Les troubles des apprentissages </dc:title>
  <dc:creator>Isabelle ANDRIEUX</dc:creator>
  <cp:lastModifiedBy>Isabelle ANDRIEUX</cp:lastModifiedBy>
  <cp:revision>13</cp:revision>
  <dcterms:created xsi:type="dcterms:W3CDTF">2020-10-12T13:54:22Z</dcterms:created>
  <dcterms:modified xsi:type="dcterms:W3CDTF">2021-10-19T10:21:48Z</dcterms:modified>
</cp:coreProperties>
</file>