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9" r:id="rId3"/>
    <p:sldId id="292" r:id="rId4"/>
    <p:sldId id="294" r:id="rId5"/>
    <p:sldId id="300" r:id="rId6"/>
    <p:sldId id="315" r:id="rId7"/>
    <p:sldId id="316" r:id="rId8"/>
    <p:sldId id="313" r:id="rId9"/>
    <p:sldId id="302" r:id="rId10"/>
    <p:sldId id="317" r:id="rId11"/>
    <p:sldId id="303" r:id="rId12"/>
    <p:sldId id="304" r:id="rId13"/>
    <p:sldId id="305" r:id="rId14"/>
    <p:sldId id="306" r:id="rId15"/>
    <p:sldId id="307" r:id="rId16"/>
    <p:sldId id="308" r:id="rId17"/>
    <p:sldId id="318" r:id="rId18"/>
    <p:sldId id="309" r:id="rId19"/>
    <p:sldId id="323" r:id="rId20"/>
    <p:sldId id="324" r:id="rId21"/>
    <p:sldId id="319" r:id="rId22"/>
    <p:sldId id="325" r:id="rId23"/>
    <p:sldId id="326" r:id="rId24"/>
    <p:sldId id="327" r:id="rId25"/>
    <p:sldId id="328" r:id="rId26"/>
    <p:sldId id="329" r:id="rId27"/>
    <p:sldId id="330" r:id="rId28"/>
    <p:sldId id="331" r:id="rId29"/>
    <p:sldId id="332" r:id="rId30"/>
    <p:sldId id="346" r:id="rId31"/>
    <p:sldId id="347" r:id="rId32"/>
    <p:sldId id="359" r:id="rId33"/>
    <p:sldId id="360" r:id="rId34"/>
    <p:sldId id="361" r:id="rId35"/>
    <p:sldId id="362" r:id="rId36"/>
    <p:sldId id="348" r:id="rId37"/>
    <p:sldId id="353" r:id="rId38"/>
    <p:sldId id="357" r:id="rId39"/>
    <p:sldId id="358" r:id="rId40"/>
    <p:sldId id="356" r:id="rId41"/>
    <p:sldId id="340" r:id="rId42"/>
    <p:sldId id="377" r:id="rId43"/>
    <p:sldId id="365" r:id="rId44"/>
    <p:sldId id="366" r:id="rId45"/>
    <p:sldId id="390" r:id="rId46"/>
    <p:sldId id="367" r:id="rId47"/>
    <p:sldId id="368" r:id="rId48"/>
    <p:sldId id="369" r:id="rId49"/>
    <p:sldId id="370" r:id="rId50"/>
    <p:sldId id="371" r:id="rId51"/>
    <p:sldId id="372" r:id="rId52"/>
    <p:sldId id="391" r:id="rId53"/>
    <p:sldId id="373" r:id="rId54"/>
    <p:sldId id="374" r:id="rId55"/>
    <p:sldId id="392" r:id="rId56"/>
    <p:sldId id="375" r:id="rId57"/>
    <p:sldId id="379" r:id="rId58"/>
    <p:sldId id="380" r:id="rId59"/>
    <p:sldId id="381" r:id="rId60"/>
    <p:sldId id="383" r:id="rId61"/>
    <p:sldId id="384" r:id="rId62"/>
    <p:sldId id="385" r:id="rId63"/>
    <p:sldId id="386" r:id="rId64"/>
    <p:sldId id="387" r:id="rId65"/>
    <p:sldId id="388" r:id="rId66"/>
    <p:sldId id="389" r:id="rId67"/>
    <p:sldId id="382" r:id="rId68"/>
    <p:sldId id="376" r:id="rId69"/>
    <p:sldId id="363" r:id="rId7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33"/>
    <a:srgbClr val="CC3300"/>
    <a:srgbClr val="996633"/>
    <a:srgbClr val="00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D7DBA7D3-F9F0-47E2-B9A4-4778D316AA30}" type="datetimeFigureOut">
              <a:rPr lang="fr-FR" smtClean="0"/>
              <a:t>19/11/2018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1536496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7DBA7D3-F9F0-47E2-B9A4-4778D316AA30}" type="datetimeFigureOut">
              <a:rPr lang="fr-FR" smtClean="0"/>
              <a:t>19/11/2018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390421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7DBA7D3-F9F0-47E2-B9A4-4778D316AA30}" type="datetimeFigureOut">
              <a:rPr lang="fr-FR" smtClean="0"/>
              <a:t>19/11/2018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235426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7DBA7D3-F9F0-47E2-B9A4-4778D316AA30}" type="datetimeFigureOut">
              <a:rPr lang="fr-FR" smtClean="0"/>
              <a:t>19/11/2018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2124559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D7DBA7D3-F9F0-47E2-B9A4-4778D316AA30}" type="datetimeFigureOut">
              <a:rPr lang="fr-FR" smtClean="0"/>
              <a:t>19/11/2018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67045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7DBA7D3-F9F0-47E2-B9A4-4778D316AA30}" type="datetimeFigureOut">
              <a:rPr lang="fr-FR" smtClean="0"/>
              <a:t>19/11/2018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222536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7DBA7D3-F9F0-47E2-B9A4-4778D316AA30}" type="datetimeFigureOut">
              <a:rPr lang="fr-FR" smtClean="0"/>
              <a:t>19/11/2018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336653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7DBA7D3-F9F0-47E2-B9A4-4778D316AA30}" type="datetimeFigureOut">
              <a:rPr lang="fr-FR" smtClean="0"/>
              <a:t>19/11/2018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4680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7DBA7D3-F9F0-47E2-B9A4-4778D316AA30}" type="datetimeFigureOut">
              <a:rPr lang="fr-FR" smtClean="0"/>
              <a:t>19/11/2018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310103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D7DBA7D3-F9F0-47E2-B9A4-4778D316AA30}" type="datetimeFigureOut">
              <a:rPr lang="fr-FR" smtClean="0"/>
              <a:t>19/11/2018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199195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D7DBA7D3-F9F0-47E2-B9A4-4778D316AA30}" type="datetimeFigureOut">
              <a:rPr lang="fr-FR" smtClean="0"/>
              <a:t>19/11/2018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7B9F3C9-78C9-4F10-BBCD-DFA4017F31D8}" type="slidenum">
              <a:rPr lang="fr-FR" smtClean="0"/>
              <a:t>‹N°›</a:t>
            </a:fld>
            <a:endParaRPr lang="fr-FR"/>
          </a:p>
        </p:txBody>
      </p:sp>
    </p:spTree>
    <p:extLst>
      <p:ext uri="{BB962C8B-B14F-4D97-AF65-F5344CB8AC3E}">
        <p14:creationId xmlns:p14="http://schemas.microsoft.com/office/powerpoint/2010/main" val="172413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BA7D3-F9F0-47E2-B9A4-4778D316AA30}" type="datetimeFigureOut">
              <a:rPr lang="fr-FR" smtClean="0"/>
              <a:t>19/11/2018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9F3C9-78C9-4F10-BBCD-DFA4017F31D8}" type="slidenum">
              <a:rPr lang="fr-FR" smtClean="0"/>
              <a:t>‹N°›</a:t>
            </a:fld>
            <a:endParaRPr lang="fr-FR"/>
          </a:p>
        </p:txBody>
      </p:sp>
    </p:spTree>
    <p:extLst>
      <p:ext uri="{BB962C8B-B14F-4D97-AF65-F5344CB8AC3E}">
        <p14:creationId xmlns:p14="http://schemas.microsoft.com/office/powerpoint/2010/main" val="3029212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kardi.fr/"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hyperlink" Target="https://framakey.org/Pack/Framakey-Dy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dys-positif.fr/" TargetMode="External"/><Relationship Id="rId2" Type="http://schemas.openxmlformats.org/officeDocument/2006/relationships/hyperlink" Target="http://www.dyscussions-parents-professeurs.fr/" TargetMode="External"/><Relationship Id="rId1" Type="http://schemas.openxmlformats.org/officeDocument/2006/relationships/slideLayout" Target="../slideLayouts/slideLayout2.xml"/><Relationship Id="rId4" Type="http://schemas.openxmlformats.org/officeDocument/2006/relationships/hyperlink" Target="http://www.mesdysdoigts.fr/formations-professionnelles-e-learning/se-former-pour-enseigner-aux-dy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lepetitjournaldesprofs.com/" TargetMode="External"/><Relationship Id="rId2" Type="http://schemas.openxmlformats.org/officeDocument/2006/relationships/hyperlink" Target="http://www.cognisciences.com/" TargetMode="External"/><Relationship Id="rId1" Type="http://schemas.openxmlformats.org/officeDocument/2006/relationships/slideLayout" Target="../slideLayouts/slideLayout2.xml"/><Relationship Id="rId5" Type="http://schemas.openxmlformats.org/officeDocument/2006/relationships/hyperlink" Target="http://www.kardi.fr/" TargetMode="External"/><Relationship Id="rId4" Type="http://schemas.openxmlformats.org/officeDocument/2006/relationships/hyperlink" Target="http://www.cartablefantastique.f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87103" y="23019"/>
            <a:ext cx="10617959" cy="1792133"/>
          </a:xfrm>
        </p:spPr>
        <p:txBody>
          <a:bodyPr>
            <a:normAutofit/>
          </a:bodyPr>
          <a:lstStyle/>
          <a:p>
            <a:r>
              <a:rPr lang="fr-FR" b="1" dirty="0" smtClean="0">
                <a:solidFill>
                  <a:srgbClr val="FF9900"/>
                </a:solidFill>
              </a:rPr>
              <a:t>Adaptations - Différenciation</a:t>
            </a:r>
            <a:br>
              <a:rPr lang="fr-FR" b="1" dirty="0" smtClean="0">
                <a:solidFill>
                  <a:srgbClr val="FF9900"/>
                </a:solidFill>
              </a:rPr>
            </a:br>
            <a:r>
              <a:rPr lang="fr-FR" b="1" dirty="0" smtClean="0">
                <a:solidFill>
                  <a:srgbClr val="FF9900"/>
                </a:solidFill>
              </a:rPr>
              <a:t>Pédagogiques </a:t>
            </a:r>
            <a:endParaRPr lang="fr-FR" b="1" dirty="0">
              <a:solidFill>
                <a:srgbClr val="FF9900"/>
              </a:solidFill>
            </a:endParaRPr>
          </a:p>
        </p:txBody>
      </p:sp>
      <p:sp>
        <p:nvSpPr>
          <p:cNvPr id="3" name="Sous-titre 2"/>
          <p:cNvSpPr>
            <a:spLocks noGrp="1"/>
          </p:cNvSpPr>
          <p:nvPr>
            <p:ph type="subTitle" idx="1"/>
          </p:nvPr>
        </p:nvSpPr>
        <p:spPr/>
        <p:txBody>
          <a:bodyPr/>
          <a:lstStyle/>
          <a:p>
            <a:endParaRPr lang="fr-FR" dirty="0"/>
          </a:p>
        </p:txBody>
      </p:sp>
      <p:pic>
        <p:nvPicPr>
          <p:cNvPr id="4" name="Picture 2" descr="RÃ©sultat de recherche d'images pour &quot;DESSIN DIFFERENCIATION PEDAGOGIQU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161" y="1924334"/>
            <a:ext cx="7391806" cy="493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90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5719"/>
          </a:xfrm>
        </p:spPr>
        <p:txBody>
          <a:bodyPr>
            <a:normAutofit fontScale="90000"/>
          </a:bodyPr>
          <a:lstStyle/>
          <a:p>
            <a:endParaRPr lang="fr-FR" dirty="0"/>
          </a:p>
        </p:txBody>
      </p:sp>
      <p:pic>
        <p:nvPicPr>
          <p:cNvPr id="3074" name="Picture 2"/>
          <p:cNvPicPr>
            <a:picLocks noGrp="1" noChangeAspect="1" noChangeArrowheads="1"/>
          </p:cNvPicPr>
          <p:nvPr>
            <p:ph idx="1"/>
          </p:nvPr>
        </p:nvPicPr>
        <p:blipFill>
          <a:blip r:embed="rId2"/>
          <a:srcRect/>
          <a:stretch>
            <a:fillRect/>
          </a:stretch>
        </p:blipFill>
        <p:spPr bwMode="auto">
          <a:xfrm>
            <a:off x="99518" y="1"/>
            <a:ext cx="11741686" cy="6857364"/>
          </a:xfrm>
          <a:prstGeom prst="rect">
            <a:avLst/>
          </a:prstGeom>
          <a:noFill/>
          <a:ln w="9525">
            <a:noFill/>
            <a:miter lim="800000"/>
            <a:headEnd/>
            <a:tailEnd/>
          </a:ln>
          <a:effectLst/>
        </p:spPr>
      </p:pic>
    </p:spTree>
    <p:extLst>
      <p:ext uri="{BB962C8B-B14F-4D97-AF65-F5344CB8AC3E}">
        <p14:creationId xmlns:p14="http://schemas.microsoft.com/office/powerpoint/2010/main" val="299522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588464"/>
          </a:xfrm>
        </p:spPr>
        <p:txBody>
          <a:bodyPr>
            <a:normAutofit fontScale="90000"/>
          </a:bodyPr>
          <a:lstStyle/>
          <a:p>
            <a:r>
              <a:rPr lang="fr-FR" b="1" dirty="0" smtClean="0">
                <a:solidFill>
                  <a:srgbClr val="CC3300"/>
                </a:solidFill>
              </a:rPr>
              <a:t>Projet d’Accueil Individualisé </a:t>
            </a:r>
            <a:r>
              <a:rPr lang="fr-FR" b="1" dirty="0">
                <a:solidFill>
                  <a:srgbClr val="CC3300"/>
                </a:solidFill>
              </a:rPr>
              <a:t>	</a:t>
            </a:r>
            <a:r>
              <a:rPr lang="fr-FR" b="1" dirty="0" smtClean="0">
                <a:solidFill>
                  <a:srgbClr val="CC3300"/>
                </a:solidFill>
              </a:rPr>
              <a:t>	</a:t>
            </a:r>
            <a:r>
              <a:rPr lang="fr-FR" b="1" dirty="0" smtClean="0">
                <a:solidFill>
                  <a:srgbClr val="FF9933"/>
                </a:solidFill>
              </a:rPr>
              <a:t>PAI</a:t>
            </a:r>
            <a:endParaRPr lang="fr-FR" b="1" dirty="0">
              <a:solidFill>
                <a:srgbClr val="FF9933"/>
              </a:solidFill>
            </a:endParaRPr>
          </a:p>
        </p:txBody>
      </p:sp>
      <p:sp>
        <p:nvSpPr>
          <p:cNvPr id="3" name="Espace réservé du contenu 2"/>
          <p:cNvSpPr>
            <a:spLocks noGrp="1"/>
          </p:cNvSpPr>
          <p:nvPr>
            <p:ph idx="1"/>
          </p:nvPr>
        </p:nvSpPr>
        <p:spPr>
          <a:xfrm>
            <a:off x="248194" y="1005839"/>
            <a:ext cx="11665132" cy="5852161"/>
          </a:xfrm>
        </p:spPr>
        <p:txBody>
          <a:bodyPr>
            <a:normAutofit fontScale="92500" lnSpcReduction="10000"/>
          </a:bodyPr>
          <a:lstStyle/>
          <a:p>
            <a:pPr algn="just"/>
            <a:r>
              <a:rPr lang="fr-FR" b="1" dirty="0" smtClean="0">
                <a:solidFill>
                  <a:srgbClr val="CC3300"/>
                </a:solidFill>
              </a:rPr>
              <a:t>Texte</a:t>
            </a:r>
            <a:r>
              <a:rPr lang="fr-FR" dirty="0" smtClean="0"/>
              <a:t>: circulaire n°2003-135 du 8 novembre 2003</a:t>
            </a:r>
          </a:p>
          <a:p>
            <a:pPr algn="just"/>
            <a:r>
              <a:rPr lang="fr-FR" b="1" dirty="0" smtClean="0">
                <a:solidFill>
                  <a:srgbClr val="CC3300"/>
                </a:solidFill>
              </a:rPr>
              <a:t>Quoi ? </a:t>
            </a:r>
            <a:r>
              <a:rPr lang="fr-FR" dirty="0" smtClean="0"/>
              <a:t>Projet concerté organisant les modalités particulières de scolarisation d’un </a:t>
            </a:r>
            <a:r>
              <a:rPr lang="fr-FR" dirty="0" smtClean="0">
                <a:solidFill>
                  <a:srgbClr val="FF9933"/>
                </a:solidFill>
              </a:rPr>
              <a:t>enfant malade sur la base de prescriptions médicales </a:t>
            </a:r>
            <a:r>
              <a:rPr lang="fr-FR" dirty="0" smtClean="0"/>
              <a:t>clairement énoncées, afin de permettre aux élèves concernés de suivre leur scolarité tout en bénéficiant de leur traitement, de leur régime alimentaire, en assurant leur sécurité et en composant les inconvénients liés à leur état de santé.</a:t>
            </a:r>
          </a:p>
          <a:p>
            <a:pPr algn="just"/>
            <a:r>
              <a:rPr lang="fr-FR" b="1" dirty="0" smtClean="0">
                <a:solidFill>
                  <a:srgbClr val="CC3300"/>
                </a:solidFill>
              </a:rPr>
              <a:t>Pour qui? </a:t>
            </a:r>
            <a:r>
              <a:rPr lang="fr-FR" dirty="0" smtClean="0">
                <a:solidFill>
                  <a:srgbClr val="FF9933"/>
                </a:solidFill>
              </a:rPr>
              <a:t>Elèves atteints de troubles de la santé </a:t>
            </a:r>
            <a:r>
              <a:rPr lang="fr-FR" dirty="0" smtClean="0">
                <a:solidFill>
                  <a:srgbClr val="FF9900"/>
                </a:solidFill>
              </a:rPr>
              <a:t>nécessitant des aménagements </a:t>
            </a:r>
            <a:r>
              <a:rPr lang="fr-FR" dirty="0" smtClean="0"/>
              <a:t>liés à leur maladie: maladies chroniques (asthme par ex), alimentaire…</a:t>
            </a:r>
          </a:p>
          <a:p>
            <a:pPr algn="just"/>
            <a:r>
              <a:rPr lang="fr-FR" b="1" dirty="0" smtClean="0">
                <a:solidFill>
                  <a:srgbClr val="CC3300"/>
                </a:solidFill>
              </a:rPr>
              <a:t>Par qui ? </a:t>
            </a:r>
            <a:r>
              <a:rPr lang="fr-FR" dirty="0" smtClean="0"/>
              <a:t>Elaboré par le chef d’établissement à la demande de la famille (</a:t>
            </a:r>
            <a:r>
              <a:rPr lang="fr-FR" sz="1900" dirty="0" smtClean="0"/>
              <a:t>ou en accord et avec la participation de celle-ci) </a:t>
            </a:r>
            <a:r>
              <a:rPr lang="fr-FR" dirty="0" smtClean="0"/>
              <a:t>en lien direct avec le médecin suivant la pathologie. Le PAI est rédigé par le </a:t>
            </a:r>
            <a:r>
              <a:rPr lang="fr-FR" dirty="0" smtClean="0">
                <a:solidFill>
                  <a:srgbClr val="FF9900"/>
                </a:solidFill>
              </a:rPr>
              <a:t>médecin scolaire </a:t>
            </a:r>
            <a:r>
              <a:rPr lang="fr-FR" dirty="0" smtClean="0"/>
              <a:t>ou de </a:t>
            </a:r>
            <a:r>
              <a:rPr lang="fr-FR" dirty="0" smtClean="0">
                <a:solidFill>
                  <a:srgbClr val="FF9900"/>
                </a:solidFill>
              </a:rPr>
              <a:t>PMI</a:t>
            </a:r>
            <a:r>
              <a:rPr lang="fr-FR" dirty="0" smtClean="0"/>
              <a:t>, puis signé par le directeur d’école ou le chef d’établissement et la famille. Chaque personne s’engageant à participer à son application est invitée à le signer. </a:t>
            </a:r>
          </a:p>
          <a:p>
            <a:pPr algn="just"/>
            <a:r>
              <a:rPr lang="fr-FR" b="1" dirty="0" smtClean="0">
                <a:solidFill>
                  <a:srgbClr val="CC3300"/>
                </a:solidFill>
              </a:rPr>
              <a:t>Comment ? </a:t>
            </a:r>
            <a:r>
              <a:rPr lang="fr-FR" dirty="0" smtClean="0"/>
              <a:t>Précise le régime alimentaire, les aménagements horaires, les dispenses d’activités et activités de substitution, les interventions médicales, paramédicales ou de soutien et aménagements liés. </a:t>
            </a:r>
            <a:endParaRPr lang="fr-FR" dirty="0"/>
          </a:p>
        </p:txBody>
      </p:sp>
    </p:spTree>
    <p:extLst>
      <p:ext uri="{BB962C8B-B14F-4D97-AF65-F5344CB8AC3E}">
        <p14:creationId xmlns:p14="http://schemas.microsoft.com/office/powerpoint/2010/main" val="3934014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Le PAI expliqué aux parents (Les clés de l'éco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80476" y="365125"/>
            <a:ext cx="9755846" cy="5487539"/>
          </a:xfrm>
        </p:spPr>
      </p:pic>
    </p:spTree>
    <p:extLst>
      <p:ext uri="{BB962C8B-B14F-4D97-AF65-F5344CB8AC3E}">
        <p14:creationId xmlns:p14="http://schemas.microsoft.com/office/powerpoint/2010/main" val="714511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32155"/>
          </a:xfrm>
        </p:spPr>
        <p:txBody>
          <a:bodyPr>
            <a:normAutofit fontScale="90000"/>
          </a:bodyPr>
          <a:lstStyle/>
          <a:p>
            <a:r>
              <a:rPr lang="fr-FR" b="1" dirty="0" smtClean="0">
                <a:solidFill>
                  <a:srgbClr val="CC3300"/>
                </a:solidFill>
              </a:rPr>
              <a:t>Projet Personnalisé de Scolarisation		 </a:t>
            </a:r>
            <a:r>
              <a:rPr lang="fr-FR" b="1" dirty="0" smtClean="0">
                <a:solidFill>
                  <a:srgbClr val="FF9933"/>
                </a:solidFill>
              </a:rPr>
              <a:t>PPS</a:t>
            </a:r>
            <a:r>
              <a:rPr lang="fr-FR" b="1" dirty="0" smtClean="0">
                <a:solidFill>
                  <a:srgbClr val="CC3300"/>
                </a:solidFill>
              </a:rPr>
              <a:t/>
            </a:r>
            <a:br>
              <a:rPr lang="fr-FR" b="1" dirty="0" smtClean="0">
                <a:solidFill>
                  <a:srgbClr val="CC3300"/>
                </a:solidFill>
              </a:rPr>
            </a:br>
            <a:endParaRPr lang="fr-FR" b="1" dirty="0">
              <a:solidFill>
                <a:srgbClr val="CC3300"/>
              </a:solidFill>
            </a:endParaRPr>
          </a:p>
        </p:txBody>
      </p:sp>
      <p:sp>
        <p:nvSpPr>
          <p:cNvPr id="3" name="Espace réservé du contenu 2"/>
          <p:cNvSpPr>
            <a:spLocks noGrp="1"/>
          </p:cNvSpPr>
          <p:nvPr>
            <p:ph idx="1"/>
          </p:nvPr>
        </p:nvSpPr>
        <p:spPr>
          <a:xfrm>
            <a:off x="222069" y="809897"/>
            <a:ext cx="11743508" cy="5760720"/>
          </a:xfrm>
        </p:spPr>
        <p:txBody>
          <a:bodyPr>
            <a:normAutofit fontScale="92500"/>
          </a:bodyPr>
          <a:lstStyle/>
          <a:p>
            <a:pPr algn="just"/>
            <a:endParaRPr lang="fr-FR" b="1" dirty="0" smtClean="0">
              <a:solidFill>
                <a:srgbClr val="FF0000"/>
              </a:solidFill>
            </a:endParaRPr>
          </a:p>
          <a:p>
            <a:pPr algn="just"/>
            <a:r>
              <a:rPr lang="fr-FR" b="1" dirty="0" smtClean="0">
                <a:solidFill>
                  <a:srgbClr val="C00000"/>
                </a:solidFill>
              </a:rPr>
              <a:t>Texte</a:t>
            </a:r>
            <a:r>
              <a:rPr lang="fr-FR" dirty="0" smtClean="0"/>
              <a:t> : circulaire n°2006-126 du 17 août 2006</a:t>
            </a:r>
          </a:p>
          <a:p>
            <a:pPr algn="just"/>
            <a:r>
              <a:rPr lang="fr-FR" b="1" dirty="0" smtClean="0">
                <a:solidFill>
                  <a:srgbClr val="C00000"/>
                </a:solidFill>
              </a:rPr>
              <a:t>Quoi ? </a:t>
            </a:r>
            <a:r>
              <a:rPr lang="fr-FR" dirty="0" smtClean="0"/>
              <a:t>Document précisant </a:t>
            </a:r>
            <a:r>
              <a:rPr lang="fr-FR" dirty="0" smtClean="0">
                <a:solidFill>
                  <a:srgbClr val="FF9900"/>
                </a:solidFill>
              </a:rPr>
              <a:t>les compensations à mettre en œuvre pour réduire les désavantages liés à une situation de handicap</a:t>
            </a:r>
            <a:r>
              <a:rPr lang="fr-FR" dirty="0" smtClean="0"/>
              <a:t>. Le PPS donne lieu à l’élaboration de la Mise en œuvre du PPS par l’équipe pédagogique. Il est réévalué annuellement lors d’une Equipe de Suivi de Scolarisation (ESS) animé par l’Enseignant Référent de secteur (ERSH) et peut alors être réajusté en fonction de l’évolution de la situation.</a:t>
            </a:r>
          </a:p>
          <a:p>
            <a:pPr algn="just"/>
            <a:r>
              <a:rPr lang="fr-FR" b="1" dirty="0" smtClean="0">
                <a:solidFill>
                  <a:srgbClr val="C00000"/>
                </a:solidFill>
              </a:rPr>
              <a:t>Pour qui? </a:t>
            </a:r>
            <a:r>
              <a:rPr lang="fr-FR" dirty="0" smtClean="0">
                <a:solidFill>
                  <a:srgbClr val="FF9900"/>
                </a:solidFill>
              </a:rPr>
              <a:t>Elèves reconnus comme étant en situation de handicap par la MDPH</a:t>
            </a:r>
          </a:p>
          <a:p>
            <a:pPr algn="just"/>
            <a:r>
              <a:rPr lang="fr-FR" b="1" dirty="0" smtClean="0">
                <a:solidFill>
                  <a:srgbClr val="C00000"/>
                </a:solidFill>
              </a:rPr>
              <a:t>Par qui ? </a:t>
            </a:r>
            <a:r>
              <a:rPr lang="fr-FR" dirty="0" smtClean="0">
                <a:solidFill>
                  <a:srgbClr val="FF9900"/>
                </a:solidFill>
              </a:rPr>
              <a:t>Demandé par la famille</a:t>
            </a:r>
            <a:r>
              <a:rPr lang="fr-FR" dirty="0" smtClean="0"/>
              <a:t>, il est élaboré par la MDPH et mise en œuvre par l’équipe pédagogique, en lien avec les autres acteurs dont la famille.</a:t>
            </a:r>
          </a:p>
          <a:p>
            <a:pPr algn="just"/>
            <a:r>
              <a:rPr lang="fr-FR" b="1" dirty="0" smtClean="0">
                <a:solidFill>
                  <a:srgbClr val="C00000"/>
                </a:solidFill>
              </a:rPr>
              <a:t>Comment? </a:t>
            </a:r>
            <a:r>
              <a:rPr lang="fr-FR" dirty="0" smtClean="0"/>
              <a:t>Mise en œuvre de moyens de compensation spatiaux, temporels, matériels ou humains permettant de réduire autant que faire se peut les désavantages liés au handicap. </a:t>
            </a:r>
            <a:endParaRPr lang="fr-FR" dirty="0"/>
          </a:p>
        </p:txBody>
      </p:sp>
    </p:spTree>
    <p:extLst>
      <p:ext uri="{BB962C8B-B14F-4D97-AF65-F5344CB8AC3E}">
        <p14:creationId xmlns:p14="http://schemas.microsoft.com/office/powerpoint/2010/main" val="3556523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Le PPS expliqué aux parents (Les clés de l'éco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7060" y="518614"/>
            <a:ext cx="10015740" cy="5633727"/>
          </a:xfrm>
        </p:spPr>
      </p:pic>
    </p:spTree>
    <p:extLst>
      <p:ext uri="{BB962C8B-B14F-4D97-AF65-F5344CB8AC3E}">
        <p14:creationId xmlns:p14="http://schemas.microsoft.com/office/powerpoint/2010/main" val="1468704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6571" y="365125"/>
            <a:ext cx="11027229" cy="797469"/>
          </a:xfrm>
        </p:spPr>
        <p:txBody>
          <a:bodyPr>
            <a:normAutofit fontScale="90000"/>
          </a:bodyPr>
          <a:lstStyle/>
          <a:p>
            <a:pPr algn="ctr"/>
            <a:r>
              <a:rPr lang="fr-FR" b="1" dirty="0" smtClean="0">
                <a:solidFill>
                  <a:srgbClr val="CC3300"/>
                </a:solidFill>
              </a:rPr>
              <a:t>Programme Personnalisé de Réussite Educative   </a:t>
            </a:r>
            <a:r>
              <a:rPr lang="fr-FR" b="1" dirty="0" smtClean="0">
                <a:solidFill>
                  <a:srgbClr val="FF9933"/>
                </a:solidFill>
              </a:rPr>
              <a:t>PPRE</a:t>
            </a:r>
            <a:endParaRPr lang="fr-FR" b="1" dirty="0">
              <a:solidFill>
                <a:srgbClr val="FF9933"/>
              </a:solidFill>
            </a:endParaRPr>
          </a:p>
        </p:txBody>
      </p:sp>
      <p:sp>
        <p:nvSpPr>
          <p:cNvPr id="3" name="Espace réservé du contenu 2"/>
          <p:cNvSpPr>
            <a:spLocks noGrp="1"/>
          </p:cNvSpPr>
          <p:nvPr>
            <p:ph idx="1"/>
          </p:nvPr>
        </p:nvSpPr>
        <p:spPr>
          <a:xfrm>
            <a:off x="326571" y="1306286"/>
            <a:ext cx="11547566" cy="5329645"/>
          </a:xfrm>
        </p:spPr>
        <p:txBody>
          <a:bodyPr>
            <a:normAutofit fontScale="92500" lnSpcReduction="10000"/>
          </a:bodyPr>
          <a:lstStyle/>
          <a:p>
            <a:r>
              <a:rPr lang="fr-FR" b="1" dirty="0" smtClean="0">
                <a:solidFill>
                  <a:srgbClr val="CC3300"/>
                </a:solidFill>
              </a:rPr>
              <a:t>Texte</a:t>
            </a:r>
            <a:r>
              <a:rPr lang="fr-FR" dirty="0" smtClean="0"/>
              <a:t> : circulaire n°2006-138 du 25 août 2006 /circulaire n°2011-126 du 26/08/2011</a:t>
            </a:r>
          </a:p>
          <a:p>
            <a:r>
              <a:rPr lang="fr-FR" b="1" dirty="0" smtClean="0">
                <a:solidFill>
                  <a:srgbClr val="CC3300"/>
                </a:solidFill>
              </a:rPr>
              <a:t>Quoi? </a:t>
            </a:r>
            <a:r>
              <a:rPr lang="fr-FR" dirty="0" smtClean="0"/>
              <a:t>Plan coordonné </a:t>
            </a:r>
            <a:r>
              <a:rPr lang="fr-FR" dirty="0" smtClean="0">
                <a:solidFill>
                  <a:srgbClr val="FF9900"/>
                </a:solidFill>
              </a:rPr>
              <a:t>d’actions conçues pour répondre aux difficultés scolaires rencontrées par un élève</a:t>
            </a:r>
            <a:r>
              <a:rPr lang="fr-FR" dirty="0" smtClean="0"/>
              <a:t>, formalisé dans un document et contractualisé avec les parents. </a:t>
            </a:r>
          </a:p>
          <a:p>
            <a:r>
              <a:rPr lang="fr-FR" b="1" dirty="0" smtClean="0">
                <a:solidFill>
                  <a:srgbClr val="CC3300"/>
                </a:solidFill>
              </a:rPr>
              <a:t>Pour qui ? </a:t>
            </a:r>
            <a:r>
              <a:rPr lang="fr-FR" dirty="0" smtClean="0">
                <a:solidFill>
                  <a:srgbClr val="FF9900"/>
                </a:solidFill>
              </a:rPr>
              <a:t>Elèves éprouvant des difficultés d’apprentissage ciblées</a:t>
            </a:r>
            <a:r>
              <a:rPr lang="fr-FR" dirty="0" smtClean="0"/>
              <a:t>.</a:t>
            </a:r>
          </a:p>
          <a:p>
            <a:r>
              <a:rPr lang="fr-FR" b="1" dirty="0" smtClean="0">
                <a:solidFill>
                  <a:srgbClr val="CC3300"/>
                </a:solidFill>
              </a:rPr>
              <a:t>Par qui ? </a:t>
            </a:r>
            <a:r>
              <a:rPr lang="fr-FR" dirty="0" smtClean="0"/>
              <a:t>Elaboré par les </a:t>
            </a:r>
            <a:r>
              <a:rPr lang="fr-FR" dirty="0" smtClean="0">
                <a:solidFill>
                  <a:srgbClr val="FF9900"/>
                </a:solidFill>
              </a:rPr>
              <a:t>enseignants</a:t>
            </a:r>
            <a:r>
              <a:rPr lang="fr-FR" dirty="0" smtClean="0"/>
              <a:t> lors du conseil de cycle, au besoin en lien avec les différents intervenants, </a:t>
            </a:r>
            <a:r>
              <a:rPr lang="fr-FR" dirty="0" smtClean="0">
                <a:solidFill>
                  <a:srgbClr val="FF9900"/>
                </a:solidFill>
              </a:rPr>
              <a:t>rédigé par l’enseignant de l’élève.</a:t>
            </a:r>
            <a:r>
              <a:rPr lang="fr-FR" dirty="0">
                <a:solidFill>
                  <a:srgbClr val="FF9900"/>
                </a:solidFill>
              </a:rPr>
              <a:t> </a:t>
            </a:r>
            <a:r>
              <a:rPr lang="fr-FR" dirty="0" smtClean="0">
                <a:solidFill>
                  <a:srgbClr val="FF9900"/>
                </a:solidFill>
              </a:rPr>
              <a:t>Il associe la famille de l’élève.</a:t>
            </a:r>
          </a:p>
          <a:p>
            <a:r>
              <a:rPr lang="fr-FR" b="1" dirty="0" smtClean="0">
                <a:solidFill>
                  <a:srgbClr val="CC3300"/>
                </a:solidFill>
              </a:rPr>
              <a:t>Comment ? </a:t>
            </a:r>
            <a:r>
              <a:rPr lang="fr-FR" dirty="0" smtClean="0"/>
              <a:t>Les actions sont mises en œuvre prioritairement par l’enseignant dans le cadre ordinaire de la classe. Des modalités d’évaluations des progrès de l’élève sont prévues. Des enseignants spécialisés du RASED peuvent apporter leur concours à la mise en œuvre du PPRE.</a:t>
            </a:r>
            <a:r>
              <a:rPr lang="fr-FR" dirty="0"/>
              <a:t> </a:t>
            </a:r>
            <a:r>
              <a:rPr lang="fr-FR" dirty="0" smtClean="0"/>
              <a:t>Au collège et au lycée, le professeur principal coordonne la mise en œuvre du PPRE après concertation de l’équipe.</a:t>
            </a:r>
            <a:endParaRPr lang="fr-FR" dirty="0"/>
          </a:p>
          <a:p>
            <a:pPr marL="0" indent="0">
              <a:buNone/>
            </a:pPr>
            <a:endParaRPr lang="fr-FR" dirty="0" smtClean="0"/>
          </a:p>
        </p:txBody>
      </p:sp>
    </p:spTree>
    <p:extLst>
      <p:ext uri="{BB962C8B-B14F-4D97-AF65-F5344CB8AC3E}">
        <p14:creationId xmlns:p14="http://schemas.microsoft.com/office/powerpoint/2010/main" val="76159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Le PPRE expliqué aux parents (les clés de l'éco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01004" y="512461"/>
            <a:ext cx="9676262" cy="5442774"/>
          </a:xfrm>
        </p:spPr>
      </p:pic>
    </p:spTree>
    <p:extLst>
      <p:ext uri="{BB962C8B-B14F-4D97-AF65-F5344CB8AC3E}">
        <p14:creationId xmlns:p14="http://schemas.microsoft.com/office/powerpoint/2010/main" val="1989639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CC3300"/>
                </a:solidFill>
              </a:rPr>
              <a:t>Un PPRE « Saut de Classe »          </a:t>
            </a:r>
            <a:r>
              <a:rPr lang="fr-FR" b="1" dirty="0" smtClean="0">
                <a:solidFill>
                  <a:srgbClr val="FF9933"/>
                </a:solidFill>
              </a:rPr>
              <a:t>EIP/HPI</a:t>
            </a:r>
            <a:endParaRPr lang="fr-FR" b="1" dirty="0">
              <a:solidFill>
                <a:srgbClr val="FF9933"/>
              </a:solidFill>
            </a:endParaRPr>
          </a:p>
        </p:txBody>
      </p:sp>
      <p:sp>
        <p:nvSpPr>
          <p:cNvPr id="3" name="Espace réservé du contenu 2"/>
          <p:cNvSpPr>
            <a:spLocks noGrp="1"/>
          </p:cNvSpPr>
          <p:nvPr>
            <p:ph idx="1"/>
          </p:nvPr>
        </p:nvSpPr>
        <p:spPr>
          <a:xfrm>
            <a:off x="518615" y="1690688"/>
            <a:ext cx="10835185" cy="4873885"/>
          </a:xfrm>
        </p:spPr>
        <p:txBody>
          <a:bodyPr>
            <a:normAutofit/>
          </a:bodyPr>
          <a:lstStyle/>
          <a:p>
            <a:pPr algn="just"/>
            <a:r>
              <a:rPr lang="fr-FR" dirty="0" smtClean="0"/>
              <a:t>S’il y a saut de classe, les parents et l’enseignant doivent </a:t>
            </a:r>
            <a:r>
              <a:rPr lang="fr-FR" b="1" u="sng" dirty="0" smtClean="0">
                <a:solidFill>
                  <a:srgbClr val="FF9933"/>
                </a:solidFill>
              </a:rPr>
              <a:t>en expliquer les raisons.</a:t>
            </a:r>
          </a:p>
          <a:p>
            <a:pPr algn="just"/>
            <a:r>
              <a:rPr lang="fr-FR" dirty="0" smtClean="0"/>
              <a:t>Un PPRE « Saut de Classe » </a:t>
            </a:r>
            <a:r>
              <a:rPr lang="fr-FR" b="1" u="sng" dirty="0" smtClean="0">
                <a:solidFill>
                  <a:srgbClr val="FF9933"/>
                </a:solidFill>
              </a:rPr>
              <a:t>pour accompagner la scolarité dans la nouvelle classe.</a:t>
            </a:r>
          </a:p>
          <a:p>
            <a:pPr algn="just"/>
            <a:r>
              <a:rPr lang="fr-FR" dirty="0" smtClean="0"/>
              <a:t>Dans la nouvelle classe supérieure, il faut </a:t>
            </a:r>
            <a:r>
              <a:rPr lang="fr-FR" dirty="0" smtClean="0">
                <a:solidFill>
                  <a:srgbClr val="FF9933"/>
                </a:solidFill>
              </a:rPr>
              <a:t>l’aider à s’organiser et à acquérir de nouvelles méthodes de travail, l’encourager et à le rassurer sur ses capacités.</a:t>
            </a:r>
            <a:r>
              <a:rPr lang="fr-FR" dirty="0" smtClean="0"/>
              <a:t> Un temps d’adaptation, plus ou moins long peut être bénéfique. </a:t>
            </a:r>
          </a:p>
          <a:p>
            <a:pPr algn="just"/>
            <a:r>
              <a:rPr lang="fr-FR" dirty="0" smtClean="0"/>
              <a:t>Il faut </a:t>
            </a:r>
            <a:r>
              <a:rPr lang="fr-FR" dirty="0" smtClean="0">
                <a:solidFill>
                  <a:srgbClr val="FF9933"/>
                </a:solidFill>
              </a:rPr>
              <a:t>accepter</a:t>
            </a:r>
            <a:r>
              <a:rPr lang="fr-FR" dirty="0" smtClean="0"/>
              <a:t> qu’il ne soit </a:t>
            </a:r>
            <a:r>
              <a:rPr lang="fr-FR" dirty="0" smtClean="0">
                <a:solidFill>
                  <a:srgbClr val="FF9933"/>
                </a:solidFill>
              </a:rPr>
              <a:t>pas</a:t>
            </a:r>
            <a:r>
              <a:rPr lang="fr-FR" dirty="0" smtClean="0"/>
              <a:t> d’emblée </a:t>
            </a:r>
            <a:r>
              <a:rPr lang="fr-FR" dirty="0" smtClean="0">
                <a:solidFill>
                  <a:srgbClr val="FF9933"/>
                </a:solidFill>
              </a:rPr>
              <a:t>au même niveau que ses camarades</a:t>
            </a:r>
            <a:r>
              <a:rPr lang="fr-FR" dirty="0" smtClean="0"/>
              <a:t>, ne </a:t>
            </a:r>
            <a:r>
              <a:rPr lang="fr-FR" dirty="0" smtClean="0">
                <a:solidFill>
                  <a:srgbClr val="FF9933"/>
                </a:solidFill>
              </a:rPr>
              <a:t>pas</a:t>
            </a:r>
            <a:r>
              <a:rPr lang="fr-FR" dirty="0" smtClean="0"/>
              <a:t> le </a:t>
            </a:r>
            <a:r>
              <a:rPr lang="fr-FR" dirty="0" smtClean="0">
                <a:solidFill>
                  <a:srgbClr val="FF9933"/>
                </a:solidFill>
              </a:rPr>
              <a:t>sanctionner</a:t>
            </a:r>
            <a:r>
              <a:rPr lang="fr-FR" dirty="0" smtClean="0"/>
              <a:t> pour cela, mais </a:t>
            </a:r>
            <a:r>
              <a:rPr lang="fr-FR" dirty="0" smtClean="0">
                <a:solidFill>
                  <a:srgbClr val="FF9933"/>
                </a:solidFill>
              </a:rPr>
              <a:t>l’accompagner</a:t>
            </a:r>
            <a:r>
              <a:rPr lang="fr-FR" dirty="0" smtClean="0"/>
              <a:t> pour qu’il y parvienne. Du doigté et de la compréhension sont nécessaires. </a:t>
            </a:r>
            <a:endParaRPr lang="fr-FR" dirty="0"/>
          </a:p>
        </p:txBody>
      </p:sp>
    </p:spTree>
    <p:extLst>
      <p:ext uri="{BB962C8B-B14F-4D97-AF65-F5344CB8AC3E}">
        <p14:creationId xmlns:p14="http://schemas.microsoft.com/office/powerpoint/2010/main" val="3982967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Le plan daccompagnement personnalisee PAP   ppt video online teeleecharger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396220"/>
            <a:ext cx="9307616" cy="6004579"/>
          </a:xfrm>
        </p:spPr>
      </p:pic>
    </p:spTree>
    <p:extLst>
      <p:ext uri="{BB962C8B-B14F-4D97-AF65-F5344CB8AC3E}">
        <p14:creationId xmlns:p14="http://schemas.microsoft.com/office/powerpoint/2010/main" val="3485173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3331" y="365125"/>
            <a:ext cx="10630469" cy="904117"/>
          </a:xfrm>
        </p:spPr>
        <p:txBody>
          <a:bodyPr/>
          <a:lstStyle/>
          <a:p>
            <a:r>
              <a:rPr lang="fr-FR" b="1" dirty="0" smtClean="0">
                <a:solidFill>
                  <a:srgbClr val="CC3300"/>
                </a:solidFill>
              </a:rPr>
              <a:t>Etude de Cas … Paula</a:t>
            </a:r>
            <a:endParaRPr lang="fr-FR" b="1" dirty="0">
              <a:solidFill>
                <a:srgbClr val="CC3300"/>
              </a:solidFill>
            </a:endParaRPr>
          </a:p>
        </p:txBody>
      </p:sp>
      <p:sp>
        <p:nvSpPr>
          <p:cNvPr id="3" name="Espace réservé du contenu 2"/>
          <p:cNvSpPr>
            <a:spLocks noGrp="1"/>
          </p:cNvSpPr>
          <p:nvPr>
            <p:ph idx="1"/>
          </p:nvPr>
        </p:nvSpPr>
        <p:spPr>
          <a:xfrm>
            <a:off x="409432" y="1392072"/>
            <a:ext cx="10944367" cy="5158853"/>
          </a:xfrm>
        </p:spPr>
        <p:txBody>
          <a:bodyPr>
            <a:normAutofit lnSpcReduction="10000"/>
          </a:bodyPr>
          <a:lstStyle/>
          <a:p>
            <a:pPr algn="just"/>
            <a:r>
              <a:rPr lang="fr-FR" sz="4000" dirty="0" smtClean="0"/>
              <a:t>Paula a 7 ans ½ , elle est en CE1. Elle aime bien aller à l’école, mais depuis son entrée en cours préparatoire, elle éprouve des difficultés en lecture. Elle lit très lentement, elle inverse ou confond des sons, oublie même des mots, ce qui la gêne dans la compréhension. Lorsqu’elle doit copier une phrase, Paula confond, inverse, oublie des lettres, des syllabes ou des mots, parfois revient en arrière ou écrit deux fois la même chose. </a:t>
            </a:r>
          </a:p>
          <a:p>
            <a:pPr marL="0" indent="0">
              <a:buNone/>
            </a:pPr>
            <a:endParaRPr lang="fr-FR" dirty="0"/>
          </a:p>
        </p:txBody>
      </p:sp>
    </p:spTree>
    <p:extLst>
      <p:ext uri="{BB962C8B-B14F-4D97-AF65-F5344CB8AC3E}">
        <p14:creationId xmlns:p14="http://schemas.microsoft.com/office/powerpoint/2010/main" val="3483933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CC3300"/>
                </a:solidFill>
              </a:rPr>
              <a:t>L’adaptation scolaire et la scolarisation élèves handicapés (ASH)</a:t>
            </a:r>
          </a:p>
        </p:txBody>
      </p:sp>
      <p:sp>
        <p:nvSpPr>
          <p:cNvPr id="3" name="Espace réservé du contenu 2"/>
          <p:cNvSpPr>
            <a:spLocks noGrp="1"/>
          </p:cNvSpPr>
          <p:nvPr>
            <p:ph idx="1"/>
          </p:nvPr>
        </p:nvSpPr>
        <p:spPr/>
        <p:txBody>
          <a:bodyPr/>
          <a:lstStyle/>
          <a:p>
            <a:pPr algn="just"/>
            <a:endParaRPr lang="fr-FR" dirty="0" smtClean="0"/>
          </a:p>
          <a:p>
            <a:pPr algn="just"/>
            <a:endParaRPr lang="fr-FR" dirty="0">
              <a:solidFill>
                <a:srgbClr val="FF9933"/>
              </a:solidFill>
            </a:endParaRPr>
          </a:p>
          <a:p>
            <a:pPr marL="0" indent="0" algn="just">
              <a:buNone/>
            </a:pPr>
            <a:r>
              <a:rPr lang="fr-FR" sz="4000" dirty="0" smtClean="0"/>
              <a:t>Ensemble des </a:t>
            </a:r>
            <a:r>
              <a:rPr lang="fr-FR" sz="4000" b="1" dirty="0" smtClean="0">
                <a:solidFill>
                  <a:srgbClr val="FF9933"/>
                </a:solidFill>
              </a:rPr>
              <a:t>dispositifs</a:t>
            </a:r>
            <a:r>
              <a:rPr lang="fr-FR" sz="4000" dirty="0" smtClean="0"/>
              <a:t> permettant la </a:t>
            </a:r>
            <a:r>
              <a:rPr lang="fr-FR" sz="4000" b="1" dirty="0" smtClean="0">
                <a:solidFill>
                  <a:srgbClr val="FF9933"/>
                </a:solidFill>
              </a:rPr>
              <a:t>scolarisation</a:t>
            </a:r>
            <a:r>
              <a:rPr lang="fr-FR" sz="4000" dirty="0" smtClean="0"/>
              <a:t> et </a:t>
            </a:r>
            <a:r>
              <a:rPr lang="fr-FR" sz="4000" b="1" dirty="0" smtClean="0">
                <a:solidFill>
                  <a:srgbClr val="FF9933"/>
                </a:solidFill>
              </a:rPr>
              <a:t>l’aide</a:t>
            </a:r>
            <a:r>
              <a:rPr lang="fr-FR" sz="4000" dirty="0" smtClean="0"/>
              <a:t> à la scolarisation des élèves qui rencontrent de graves et durables difficultés d’apprentissage au cours de leur scolarité ou qui sont en situation de handicap</a:t>
            </a:r>
            <a:endParaRPr lang="fr-FR" sz="4000" dirty="0"/>
          </a:p>
        </p:txBody>
      </p:sp>
    </p:spTree>
    <p:extLst>
      <p:ext uri="{BB962C8B-B14F-4D97-AF65-F5344CB8AC3E}">
        <p14:creationId xmlns:p14="http://schemas.microsoft.com/office/powerpoint/2010/main" val="3462184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8364" y="368490"/>
            <a:ext cx="11135436" cy="6489510"/>
          </a:xfrm>
        </p:spPr>
        <p:txBody>
          <a:bodyPr>
            <a:normAutofit fontScale="92500" lnSpcReduction="10000"/>
          </a:bodyPr>
          <a:lstStyle/>
          <a:p>
            <a:pPr algn="just"/>
            <a:r>
              <a:rPr lang="fr-FR" sz="3600" dirty="0" smtClean="0"/>
              <a:t>1) </a:t>
            </a:r>
            <a:r>
              <a:rPr lang="fr-FR" sz="3600" b="1" u="sng" dirty="0" smtClean="0">
                <a:solidFill>
                  <a:srgbClr val="FF9900"/>
                </a:solidFill>
              </a:rPr>
              <a:t>Rdv avec les parents</a:t>
            </a:r>
            <a:r>
              <a:rPr lang="fr-FR" sz="3600" dirty="0" smtClean="0"/>
              <a:t>: </a:t>
            </a:r>
            <a:r>
              <a:rPr lang="fr-FR" sz="3600" dirty="0" smtClean="0">
                <a:solidFill>
                  <a:srgbClr val="FF9900"/>
                </a:solidFill>
              </a:rPr>
              <a:t>constats</a:t>
            </a:r>
            <a:r>
              <a:rPr lang="fr-FR" sz="3600" dirty="0" smtClean="0"/>
              <a:t> des difficultés, des besoins, </a:t>
            </a:r>
            <a:r>
              <a:rPr lang="fr-FR" sz="3600" dirty="0" smtClean="0">
                <a:solidFill>
                  <a:srgbClr val="FF9900"/>
                </a:solidFill>
              </a:rPr>
              <a:t>demande d’un bilan </a:t>
            </a:r>
            <a:r>
              <a:rPr lang="fr-FR" sz="3600" dirty="0" smtClean="0"/>
              <a:t>par un professionnel compétent (neuropsychologue, orthophoniste, psychologue, psychomotricien)</a:t>
            </a:r>
          </a:p>
          <a:p>
            <a:pPr marL="0" indent="0" algn="just">
              <a:buNone/>
            </a:pPr>
            <a:endParaRPr lang="fr-FR" sz="3600" dirty="0" smtClean="0"/>
          </a:p>
          <a:p>
            <a:pPr algn="just"/>
            <a:r>
              <a:rPr lang="fr-FR" sz="3600" dirty="0" smtClean="0"/>
              <a:t>2) </a:t>
            </a:r>
            <a:r>
              <a:rPr lang="fr-FR" sz="3600" b="1" u="sng" dirty="0" smtClean="0">
                <a:solidFill>
                  <a:srgbClr val="FF9900"/>
                </a:solidFill>
              </a:rPr>
              <a:t>Les résultats des bilans </a:t>
            </a:r>
            <a:r>
              <a:rPr lang="fr-FR" sz="3600" dirty="0" smtClean="0"/>
              <a:t>permettent de constater que les difficultés de Carla sont la conséquence d’un </a:t>
            </a:r>
            <a:r>
              <a:rPr lang="fr-FR" sz="3600" b="1" u="sng" dirty="0" smtClean="0">
                <a:solidFill>
                  <a:srgbClr val="FF9900"/>
                </a:solidFill>
              </a:rPr>
              <a:t>trouble</a:t>
            </a:r>
            <a:r>
              <a:rPr lang="fr-FR" sz="3600" dirty="0" smtClean="0"/>
              <a:t>. </a:t>
            </a:r>
          </a:p>
          <a:p>
            <a:pPr marL="0" indent="0" algn="just">
              <a:buNone/>
            </a:pPr>
            <a:endParaRPr lang="fr-FR" sz="3600" dirty="0" smtClean="0"/>
          </a:p>
          <a:p>
            <a:pPr algn="just"/>
            <a:r>
              <a:rPr lang="fr-FR" sz="3600" dirty="0" smtClean="0"/>
              <a:t>3) </a:t>
            </a:r>
            <a:r>
              <a:rPr lang="fr-FR" sz="3600" b="1" u="sng" dirty="0" smtClean="0">
                <a:solidFill>
                  <a:srgbClr val="FF9900"/>
                </a:solidFill>
              </a:rPr>
              <a:t>Demande d’un PAP: dossier</a:t>
            </a:r>
            <a:r>
              <a:rPr lang="fr-FR" sz="3600" dirty="0" smtClean="0"/>
              <a:t>. </a:t>
            </a:r>
          </a:p>
          <a:p>
            <a:pPr marL="0" indent="0" algn="just">
              <a:buNone/>
            </a:pPr>
            <a:endParaRPr lang="fr-FR" sz="3600" dirty="0" smtClean="0"/>
          </a:p>
          <a:p>
            <a:pPr algn="just"/>
            <a:r>
              <a:rPr lang="fr-FR" sz="3600" dirty="0" smtClean="0"/>
              <a:t>4) </a:t>
            </a:r>
            <a:r>
              <a:rPr lang="fr-FR" sz="3600" b="1" u="sng" dirty="0" smtClean="0">
                <a:solidFill>
                  <a:srgbClr val="FF9900"/>
                </a:solidFill>
              </a:rPr>
              <a:t>Accord du médecin scolaire</a:t>
            </a:r>
            <a:r>
              <a:rPr lang="fr-FR" sz="3600" dirty="0" smtClean="0"/>
              <a:t>, favorable à la mise en œuvre d’un Plan d’Accompagnement Personnalisé </a:t>
            </a:r>
            <a:r>
              <a:rPr lang="fr-FR" sz="3600" b="1" u="sng" dirty="0" smtClean="0">
                <a:solidFill>
                  <a:srgbClr val="FF9900"/>
                </a:solidFill>
              </a:rPr>
              <a:t>PAP</a:t>
            </a:r>
            <a:r>
              <a:rPr lang="fr-FR" sz="3600" dirty="0" smtClean="0"/>
              <a:t>, </a:t>
            </a:r>
            <a:r>
              <a:rPr lang="fr-FR" sz="3600" dirty="0" smtClean="0">
                <a:solidFill>
                  <a:srgbClr val="FF9900"/>
                </a:solidFill>
              </a:rPr>
              <a:t>pour les adaptations pédagogiques dont Carla a besoin.</a:t>
            </a:r>
          </a:p>
          <a:p>
            <a:endParaRPr lang="fr-FR" dirty="0" smtClean="0">
              <a:solidFill>
                <a:srgbClr val="FF9900"/>
              </a:solidFill>
            </a:endParaRPr>
          </a:p>
        </p:txBody>
      </p:sp>
    </p:spTree>
    <p:extLst>
      <p:ext uri="{BB962C8B-B14F-4D97-AF65-F5344CB8AC3E}">
        <p14:creationId xmlns:p14="http://schemas.microsoft.com/office/powerpoint/2010/main" val="659971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376" y="51178"/>
            <a:ext cx="10515600" cy="829102"/>
          </a:xfrm>
        </p:spPr>
        <p:txBody>
          <a:bodyPr/>
          <a:lstStyle/>
          <a:p>
            <a:r>
              <a:rPr lang="fr-FR" b="1" dirty="0" smtClean="0">
                <a:solidFill>
                  <a:srgbClr val="CC3300"/>
                </a:solidFill>
              </a:rPr>
              <a:t>L’Effet Domino Des Troubles DYS </a:t>
            </a:r>
            <a:endParaRPr lang="fr-FR" b="1" dirty="0">
              <a:solidFill>
                <a:srgbClr val="CC3300"/>
              </a:solidFill>
            </a:endParaRPr>
          </a:p>
        </p:txBody>
      </p:sp>
      <p:sp>
        <p:nvSpPr>
          <p:cNvPr id="3" name="Espace réservé du contenu 2"/>
          <p:cNvSpPr>
            <a:spLocks noGrp="1"/>
          </p:cNvSpPr>
          <p:nvPr>
            <p:ph idx="1"/>
          </p:nvPr>
        </p:nvSpPr>
        <p:spPr>
          <a:xfrm>
            <a:off x="313899" y="880280"/>
            <a:ext cx="11505062" cy="5834419"/>
          </a:xfrm>
        </p:spPr>
        <p:txBody>
          <a:bodyPr/>
          <a:lstStyle/>
          <a:p>
            <a:endParaRPr lang="fr-FR" dirty="0" smtClean="0"/>
          </a:p>
          <a:p>
            <a:endParaRPr lang="fr-FR" dirty="0"/>
          </a:p>
        </p:txBody>
      </p:sp>
      <p:sp>
        <p:nvSpPr>
          <p:cNvPr id="7" name="Rectangle à coins arrondis 6"/>
          <p:cNvSpPr/>
          <p:nvPr/>
        </p:nvSpPr>
        <p:spPr>
          <a:xfrm>
            <a:off x="5158854" y="966243"/>
            <a:ext cx="2177113" cy="1830130"/>
          </a:xfrm>
          <a:prstGeom prst="roundRect">
            <a:avLst/>
          </a:prstGeom>
          <a:solidFill>
            <a:srgbClr val="FFCC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COMPORTEMENT </a:t>
            </a:r>
          </a:p>
          <a:p>
            <a:pPr algn="ctr"/>
            <a:r>
              <a:rPr lang="fr-FR" b="1" dirty="0" smtClean="0">
                <a:solidFill>
                  <a:schemeClr val="tx1"/>
                </a:solidFill>
              </a:rPr>
              <a:t>A</a:t>
            </a:r>
          </a:p>
          <a:p>
            <a:pPr algn="ctr"/>
            <a:r>
              <a:rPr lang="fr-FR" b="1" dirty="0" smtClean="0">
                <a:solidFill>
                  <a:schemeClr val="tx1"/>
                </a:solidFill>
              </a:rPr>
              <a:t>L’ECOLE</a:t>
            </a:r>
            <a:endParaRPr lang="fr-FR" b="1" dirty="0">
              <a:solidFill>
                <a:schemeClr val="tx1"/>
              </a:solidFill>
            </a:endParaRPr>
          </a:p>
        </p:txBody>
      </p:sp>
      <p:sp>
        <p:nvSpPr>
          <p:cNvPr id="8" name="Rectangle à coins arrondis 7"/>
          <p:cNvSpPr/>
          <p:nvPr/>
        </p:nvSpPr>
        <p:spPr>
          <a:xfrm>
            <a:off x="7527036" y="966243"/>
            <a:ext cx="2067339" cy="1830130"/>
          </a:xfrm>
          <a:prstGeom prst="roundRect">
            <a:avLst/>
          </a:prstGeom>
          <a:solidFill>
            <a:srgbClr val="FFCC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COMPORTEMENT A </a:t>
            </a:r>
          </a:p>
          <a:p>
            <a:pPr algn="ctr"/>
            <a:r>
              <a:rPr lang="fr-FR" b="1" dirty="0" smtClean="0">
                <a:solidFill>
                  <a:schemeClr val="tx1"/>
                </a:solidFill>
              </a:rPr>
              <a:t>LA MAISON</a:t>
            </a:r>
            <a:endParaRPr lang="fr-FR" b="1" dirty="0">
              <a:solidFill>
                <a:schemeClr val="tx1"/>
              </a:solidFill>
            </a:endParaRPr>
          </a:p>
        </p:txBody>
      </p:sp>
      <p:sp>
        <p:nvSpPr>
          <p:cNvPr id="10" name="Rectangle à coins arrondis 9"/>
          <p:cNvSpPr/>
          <p:nvPr/>
        </p:nvSpPr>
        <p:spPr>
          <a:xfrm>
            <a:off x="6475250" y="2468538"/>
            <a:ext cx="1617871" cy="1828801"/>
          </a:xfrm>
          <a:prstGeom prst="roundRect">
            <a:avLst/>
          </a:prstGeom>
          <a:solidFill>
            <a:srgbClr val="FFCC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REUSSITE SCOLAIRE</a:t>
            </a:r>
            <a:endParaRPr lang="fr-FR" b="1" dirty="0">
              <a:solidFill>
                <a:schemeClr val="tx1"/>
              </a:solidFill>
            </a:endParaRPr>
          </a:p>
        </p:txBody>
      </p:sp>
      <p:sp>
        <p:nvSpPr>
          <p:cNvPr id="11" name="Rectangle à coins arrondis 10"/>
          <p:cNvSpPr/>
          <p:nvPr/>
        </p:nvSpPr>
        <p:spPr>
          <a:xfrm>
            <a:off x="5043936" y="3797489"/>
            <a:ext cx="1772509" cy="1692322"/>
          </a:xfrm>
          <a:prstGeom prst="roundRect">
            <a:avLst/>
          </a:prstGeom>
          <a:solidFill>
            <a:srgbClr val="FFCC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COMPETENCES SCOLAIRES</a:t>
            </a:r>
            <a:endParaRPr lang="fr-FR" b="1" dirty="0">
              <a:solidFill>
                <a:schemeClr val="tx1"/>
              </a:solidFill>
            </a:endParaRPr>
          </a:p>
        </p:txBody>
      </p:sp>
      <p:sp>
        <p:nvSpPr>
          <p:cNvPr id="12" name="Rectangle à coins arrondis 11"/>
          <p:cNvSpPr/>
          <p:nvPr/>
        </p:nvSpPr>
        <p:spPr>
          <a:xfrm>
            <a:off x="3848668" y="4924062"/>
            <a:ext cx="1692323" cy="1842448"/>
          </a:xfrm>
          <a:prstGeom prst="roundRect">
            <a:avLst/>
          </a:prstGeom>
          <a:solidFill>
            <a:srgbClr val="FFCC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TROUBLE </a:t>
            </a:r>
          </a:p>
          <a:p>
            <a:pPr algn="ctr"/>
            <a:r>
              <a:rPr lang="fr-FR" b="1" dirty="0" smtClean="0">
                <a:solidFill>
                  <a:schemeClr val="tx1"/>
                </a:solidFill>
              </a:rPr>
              <a:t>COGNITIF</a:t>
            </a:r>
            <a:endParaRPr lang="fr-FR" b="1" dirty="0">
              <a:solidFill>
                <a:schemeClr val="tx1"/>
              </a:solidFill>
            </a:endParaRPr>
          </a:p>
        </p:txBody>
      </p:sp>
      <p:cxnSp>
        <p:nvCxnSpPr>
          <p:cNvPr id="14" name="Connecteur droit avec flèche 13"/>
          <p:cNvCxnSpPr/>
          <p:nvPr/>
        </p:nvCxnSpPr>
        <p:spPr>
          <a:xfrm flipV="1">
            <a:off x="2115302" y="1473958"/>
            <a:ext cx="2579527" cy="4371329"/>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2687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1664" y="228947"/>
            <a:ext cx="10515600" cy="1325563"/>
          </a:xfrm>
        </p:spPr>
        <p:txBody>
          <a:bodyPr>
            <a:noAutofit/>
          </a:bodyPr>
          <a:lstStyle/>
          <a:p>
            <a:r>
              <a:rPr lang="fr-FR" sz="5400" b="1" dirty="0" smtClean="0">
                <a:solidFill>
                  <a:srgbClr val="CC3300"/>
                </a:solidFill>
              </a:rPr>
              <a:t>PEDAGOGIE ET ADAPTATION</a:t>
            </a:r>
            <a:br>
              <a:rPr lang="fr-FR" sz="5400" b="1" dirty="0" smtClean="0">
                <a:solidFill>
                  <a:srgbClr val="CC3300"/>
                </a:solidFill>
              </a:rPr>
            </a:br>
            <a:r>
              <a:rPr lang="fr-FR" sz="5400" b="1" dirty="0" smtClean="0">
                <a:solidFill>
                  <a:srgbClr val="CC3300"/>
                </a:solidFill>
              </a:rPr>
              <a:t>Pourquoi ? </a:t>
            </a:r>
            <a:endParaRPr lang="fr-FR" sz="5400" b="1" dirty="0">
              <a:solidFill>
                <a:srgbClr val="CC3300"/>
              </a:solidFill>
            </a:endParaRPr>
          </a:p>
        </p:txBody>
      </p:sp>
      <p:pic>
        <p:nvPicPr>
          <p:cNvPr id="2050" name="Picture 2" descr="RÃ©sultat de recherche d'images pour &quot;DESSIN PEDAGOGIE ADAPTATION&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4393" y="1554510"/>
            <a:ext cx="7574507" cy="514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312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875846"/>
          </a:xfrm>
        </p:spPr>
        <p:txBody>
          <a:bodyPr>
            <a:normAutofit/>
          </a:bodyPr>
          <a:lstStyle/>
          <a:p>
            <a:pPr algn="ctr"/>
            <a:r>
              <a:rPr lang="fr-FR" sz="5400" b="1" dirty="0" smtClean="0">
                <a:solidFill>
                  <a:srgbClr val="CC3300"/>
                </a:solidFill>
              </a:rPr>
              <a:t>Adapter…</a:t>
            </a:r>
            <a:endParaRPr lang="fr-FR" sz="5400" b="1" dirty="0">
              <a:solidFill>
                <a:srgbClr val="CC3300"/>
              </a:solidFill>
            </a:endParaRPr>
          </a:p>
        </p:txBody>
      </p:sp>
      <p:pic>
        <p:nvPicPr>
          <p:cNvPr id="9218" name="Picture 2"/>
          <p:cNvPicPr>
            <a:picLocks noGrp="1" noChangeAspect="1" noChangeArrowheads="1"/>
          </p:cNvPicPr>
          <p:nvPr>
            <p:ph idx="1"/>
          </p:nvPr>
        </p:nvPicPr>
        <p:blipFill>
          <a:blip r:embed="rId2"/>
          <a:srcRect/>
          <a:stretch>
            <a:fillRect/>
          </a:stretch>
        </p:blipFill>
        <p:spPr bwMode="auto">
          <a:xfrm>
            <a:off x="1763486" y="1084217"/>
            <a:ext cx="8822371" cy="5773783"/>
          </a:xfrm>
          <a:prstGeom prst="rect">
            <a:avLst/>
          </a:prstGeom>
          <a:noFill/>
          <a:ln w="9525">
            <a:noFill/>
            <a:miter lim="800000"/>
            <a:headEnd/>
            <a:tailEnd/>
          </a:ln>
          <a:effectLst/>
        </p:spPr>
      </p:pic>
    </p:spTree>
    <p:extLst>
      <p:ext uri="{BB962C8B-B14F-4D97-AF65-F5344CB8AC3E}">
        <p14:creationId xmlns:p14="http://schemas.microsoft.com/office/powerpoint/2010/main" val="3294156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82388"/>
            <a:ext cx="10515600" cy="578224"/>
          </a:xfrm>
        </p:spPr>
        <p:txBody>
          <a:bodyPr>
            <a:noAutofit/>
          </a:bodyPr>
          <a:lstStyle/>
          <a:p>
            <a:r>
              <a:rPr lang="fr-FR" sz="4800" b="1" dirty="0" smtClean="0">
                <a:solidFill>
                  <a:srgbClr val="CC3300"/>
                </a:solidFill>
              </a:rPr>
              <a:t>Adapter</a:t>
            </a:r>
            <a:r>
              <a:rPr lang="fr-FR" sz="4800" b="1" dirty="0" smtClean="0">
                <a:solidFill>
                  <a:srgbClr val="FF0000"/>
                </a:solidFill>
              </a:rPr>
              <a:t>…</a:t>
            </a:r>
            <a:endParaRPr lang="fr-FR" sz="4800" b="1" dirty="0">
              <a:solidFill>
                <a:srgbClr val="FF0000"/>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685900133"/>
              </p:ext>
            </p:extLst>
          </p:nvPr>
        </p:nvGraphicFramePr>
        <p:xfrm>
          <a:off x="802341" y="995082"/>
          <a:ext cx="10515600" cy="5526741"/>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745635">
                <a:tc>
                  <a:txBody>
                    <a:bodyPr/>
                    <a:lstStyle/>
                    <a:p>
                      <a:r>
                        <a:rPr lang="fr-FR" sz="3600" dirty="0" smtClean="0">
                          <a:solidFill>
                            <a:schemeClr val="tx1"/>
                          </a:solidFill>
                        </a:rPr>
                        <a:t>C’est …</a:t>
                      </a:r>
                      <a:endParaRPr lang="fr-FR" sz="3600" dirty="0">
                        <a:solidFill>
                          <a:schemeClr val="tx1"/>
                        </a:solidFill>
                      </a:endParaRPr>
                    </a:p>
                  </a:txBody>
                  <a:tcPr/>
                </a:tc>
                <a:tc>
                  <a:txBody>
                    <a:bodyPr/>
                    <a:lstStyle/>
                    <a:p>
                      <a:r>
                        <a:rPr lang="fr-FR" sz="3600" dirty="0" smtClean="0">
                          <a:solidFill>
                            <a:schemeClr val="tx1"/>
                          </a:solidFill>
                        </a:rPr>
                        <a:t>Ce</a:t>
                      </a:r>
                      <a:r>
                        <a:rPr lang="fr-FR" sz="3600" baseline="0" dirty="0" smtClean="0">
                          <a:solidFill>
                            <a:schemeClr val="tx1"/>
                          </a:solidFill>
                        </a:rPr>
                        <a:t> n’est pas…</a:t>
                      </a:r>
                      <a:endParaRPr lang="fr-FR" sz="3600" dirty="0">
                        <a:solidFill>
                          <a:schemeClr val="tx1"/>
                        </a:solidFill>
                      </a:endParaRPr>
                    </a:p>
                  </a:txBody>
                  <a:tcPr/>
                </a:tc>
                <a:extLst>
                  <a:ext uri="{0D108BD9-81ED-4DB2-BD59-A6C34878D82A}">
                    <a16:rowId xmlns:a16="http://schemas.microsoft.com/office/drawing/2014/main" val="10000"/>
                  </a:ext>
                </a:extLst>
              </a:tr>
              <a:tr h="4781106">
                <a:tc>
                  <a:txBody>
                    <a:bodyPr/>
                    <a:lstStyle/>
                    <a:p>
                      <a:pPr>
                        <a:buFontTx/>
                        <a:buChar char="-"/>
                      </a:pPr>
                      <a:r>
                        <a:rPr lang="fr-FR" sz="2400" dirty="0" smtClean="0">
                          <a:solidFill>
                            <a:schemeClr val="tx1"/>
                          </a:solidFill>
                        </a:rPr>
                        <a:t>S’adapter</a:t>
                      </a:r>
                    </a:p>
                    <a:p>
                      <a:pPr>
                        <a:buFontTx/>
                        <a:buNone/>
                      </a:pPr>
                      <a:endParaRPr lang="fr-FR" sz="2400" dirty="0" smtClean="0">
                        <a:solidFill>
                          <a:schemeClr val="tx1"/>
                        </a:solidFill>
                      </a:endParaRPr>
                    </a:p>
                    <a:p>
                      <a:pPr>
                        <a:buFontTx/>
                        <a:buChar char="-"/>
                      </a:pPr>
                      <a:r>
                        <a:rPr lang="fr-FR" sz="2400" dirty="0" smtClean="0">
                          <a:solidFill>
                            <a:schemeClr val="tx1"/>
                          </a:solidFill>
                        </a:rPr>
                        <a:t>Contourner</a:t>
                      </a:r>
                      <a:r>
                        <a:rPr lang="fr-FR" sz="2400" baseline="0" dirty="0" smtClean="0">
                          <a:solidFill>
                            <a:schemeClr val="tx1"/>
                          </a:solidFill>
                        </a:rPr>
                        <a:t> la difficulté</a:t>
                      </a:r>
                    </a:p>
                    <a:p>
                      <a:pPr>
                        <a:buFontTx/>
                        <a:buNone/>
                      </a:pPr>
                      <a:endParaRPr lang="fr-FR" sz="2400" baseline="0" dirty="0" smtClean="0">
                        <a:solidFill>
                          <a:schemeClr val="tx1"/>
                        </a:solidFill>
                      </a:endParaRPr>
                    </a:p>
                    <a:p>
                      <a:pPr>
                        <a:buFontTx/>
                        <a:buChar char="-"/>
                      </a:pPr>
                      <a:r>
                        <a:rPr lang="fr-FR" sz="2400" baseline="0" dirty="0" smtClean="0">
                          <a:solidFill>
                            <a:schemeClr val="tx1"/>
                          </a:solidFill>
                        </a:rPr>
                        <a:t>Proposer des alternatives</a:t>
                      </a:r>
                    </a:p>
                    <a:p>
                      <a:pPr>
                        <a:buFontTx/>
                        <a:buNone/>
                      </a:pPr>
                      <a:endParaRPr lang="fr-FR" sz="2400" baseline="0" dirty="0" smtClean="0">
                        <a:solidFill>
                          <a:schemeClr val="tx1"/>
                        </a:solidFill>
                      </a:endParaRPr>
                    </a:p>
                    <a:p>
                      <a:pPr>
                        <a:buFontTx/>
                        <a:buChar char="-"/>
                      </a:pPr>
                      <a:r>
                        <a:rPr lang="fr-FR" sz="2400" baseline="0" dirty="0" smtClean="0">
                          <a:solidFill>
                            <a:schemeClr val="tx1"/>
                          </a:solidFill>
                        </a:rPr>
                        <a:t>Amener vers l’autonomie</a:t>
                      </a:r>
                    </a:p>
                    <a:p>
                      <a:pPr>
                        <a:buFontTx/>
                        <a:buNone/>
                      </a:pPr>
                      <a:endParaRPr lang="fr-FR" sz="2400" baseline="0" dirty="0" smtClean="0">
                        <a:solidFill>
                          <a:schemeClr val="tx1"/>
                        </a:solidFill>
                      </a:endParaRPr>
                    </a:p>
                    <a:p>
                      <a:pPr>
                        <a:buFontTx/>
                        <a:buChar char="-"/>
                      </a:pPr>
                      <a:r>
                        <a:rPr lang="fr-FR" sz="2400" baseline="0" dirty="0" smtClean="0">
                          <a:solidFill>
                            <a:schemeClr val="tx1"/>
                          </a:solidFill>
                        </a:rPr>
                        <a:t>Se poser des questions et essayer</a:t>
                      </a:r>
                    </a:p>
                    <a:p>
                      <a:pPr>
                        <a:buFontTx/>
                        <a:buNone/>
                      </a:pPr>
                      <a:endParaRPr lang="fr-FR" sz="2400" baseline="0" dirty="0" smtClean="0">
                        <a:solidFill>
                          <a:schemeClr val="tx1"/>
                        </a:solidFill>
                      </a:endParaRPr>
                    </a:p>
                    <a:p>
                      <a:pPr>
                        <a:buFontTx/>
                        <a:buChar char="-"/>
                      </a:pPr>
                      <a:r>
                        <a:rPr lang="fr-FR" sz="2400" baseline="0" dirty="0" smtClean="0">
                          <a:solidFill>
                            <a:schemeClr val="tx1"/>
                          </a:solidFill>
                        </a:rPr>
                        <a:t>Lutter contre une forme de violence et d’exclusion, la perte de l’estime de soi</a:t>
                      </a:r>
                    </a:p>
                    <a:p>
                      <a:pPr>
                        <a:buFontTx/>
                        <a:buNone/>
                      </a:pPr>
                      <a:endParaRPr lang="fr-FR" dirty="0">
                        <a:solidFill>
                          <a:schemeClr val="tx1"/>
                        </a:solidFill>
                      </a:endParaRPr>
                    </a:p>
                  </a:txBody>
                  <a:tcPr/>
                </a:tc>
                <a:tc>
                  <a:txBody>
                    <a:bodyPr/>
                    <a:lstStyle/>
                    <a:p>
                      <a:pPr>
                        <a:buFontTx/>
                        <a:buChar char="-"/>
                      </a:pPr>
                      <a:r>
                        <a:rPr lang="fr-FR" sz="2400" dirty="0" smtClean="0"/>
                        <a:t>Sous</a:t>
                      </a:r>
                      <a:r>
                        <a:rPr lang="fr-FR" sz="2400" baseline="0" dirty="0" smtClean="0"/>
                        <a:t> enseigner</a:t>
                      </a:r>
                    </a:p>
                    <a:p>
                      <a:pPr>
                        <a:buFontTx/>
                        <a:buNone/>
                      </a:pPr>
                      <a:endParaRPr lang="fr-FR" sz="2400" baseline="0" dirty="0" smtClean="0"/>
                    </a:p>
                    <a:p>
                      <a:pPr>
                        <a:buFontTx/>
                        <a:buChar char="-"/>
                      </a:pPr>
                      <a:r>
                        <a:rPr lang="fr-FR" sz="2400" baseline="0" dirty="0" smtClean="0"/>
                        <a:t>Supprimer la difficulté</a:t>
                      </a:r>
                    </a:p>
                    <a:p>
                      <a:pPr>
                        <a:buFontTx/>
                        <a:buNone/>
                      </a:pPr>
                      <a:endParaRPr lang="fr-FR" sz="2400" baseline="0" dirty="0" smtClean="0"/>
                    </a:p>
                    <a:p>
                      <a:pPr>
                        <a:buFontTx/>
                        <a:buChar char="-"/>
                      </a:pPr>
                      <a:r>
                        <a:rPr lang="fr-FR" sz="2400" baseline="0" dirty="0" smtClean="0"/>
                        <a:t>Simplifier</a:t>
                      </a:r>
                    </a:p>
                    <a:p>
                      <a:pPr>
                        <a:buFontTx/>
                        <a:buNone/>
                      </a:pPr>
                      <a:endParaRPr lang="fr-FR" sz="2400" baseline="0" dirty="0" smtClean="0"/>
                    </a:p>
                    <a:p>
                      <a:pPr>
                        <a:buFontTx/>
                        <a:buChar char="-"/>
                      </a:pPr>
                      <a:r>
                        <a:rPr lang="fr-FR" sz="2400" baseline="0" dirty="0" smtClean="0"/>
                        <a:t>Rendre dépendant</a:t>
                      </a:r>
                    </a:p>
                    <a:p>
                      <a:pPr>
                        <a:buFontTx/>
                        <a:buNone/>
                      </a:pPr>
                      <a:endParaRPr lang="fr-FR" sz="2400" baseline="0" dirty="0" smtClean="0"/>
                    </a:p>
                    <a:p>
                      <a:pPr>
                        <a:buFontTx/>
                        <a:buChar char="-"/>
                      </a:pPr>
                      <a:r>
                        <a:rPr lang="fr-FR" sz="2400" baseline="0" dirty="0" smtClean="0"/>
                        <a:t>Appliquer systématiquement des recettes miracles</a:t>
                      </a:r>
                    </a:p>
                    <a:p>
                      <a:pPr>
                        <a:buFontTx/>
                        <a:buNone/>
                      </a:pPr>
                      <a:endParaRPr lang="fr-FR" sz="2400" baseline="0" dirty="0" smtClean="0"/>
                    </a:p>
                    <a:p>
                      <a:pPr>
                        <a:buFontTx/>
                        <a:buChar char="-"/>
                      </a:pPr>
                      <a:r>
                        <a:rPr lang="fr-FR" sz="2400" baseline="0" dirty="0" smtClean="0"/>
                        <a:t>Soigner</a:t>
                      </a:r>
                    </a:p>
                    <a:p>
                      <a:pPr>
                        <a:buFontTx/>
                        <a:buChar char="-"/>
                      </a:pPr>
                      <a:endParaRPr lang="fr-F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208562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194" name="Picture 2"/>
          <p:cNvPicPr>
            <a:picLocks noGrp="1" noChangeAspect="1" noChangeArrowheads="1"/>
          </p:cNvPicPr>
          <p:nvPr>
            <p:ph idx="1"/>
          </p:nvPr>
        </p:nvPicPr>
        <p:blipFill>
          <a:blip r:embed="rId2"/>
          <a:srcRect/>
          <a:stretch>
            <a:fillRect/>
          </a:stretch>
        </p:blipFill>
        <p:spPr bwMode="auto">
          <a:xfrm>
            <a:off x="428202" y="1"/>
            <a:ext cx="11093238" cy="6855052"/>
          </a:xfrm>
          <a:prstGeom prst="rect">
            <a:avLst/>
          </a:prstGeom>
          <a:noFill/>
          <a:ln w="9525">
            <a:noFill/>
            <a:miter lim="800000"/>
            <a:headEnd/>
            <a:tailEnd/>
          </a:ln>
          <a:effectLst/>
        </p:spPr>
      </p:pic>
    </p:spTree>
    <p:extLst>
      <p:ext uri="{BB962C8B-B14F-4D97-AF65-F5344CB8AC3E}">
        <p14:creationId xmlns:p14="http://schemas.microsoft.com/office/powerpoint/2010/main" val="1059603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45664"/>
          </a:xfrm>
        </p:spPr>
        <p:txBody>
          <a:bodyPr/>
          <a:lstStyle/>
          <a:p>
            <a:r>
              <a:rPr lang="fr-FR" b="1" dirty="0" smtClean="0">
                <a:solidFill>
                  <a:srgbClr val="CC3300"/>
                </a:solidFill>
              </a:rPr>
              <a:t>Les postulats de BURNS</a:t>
            </a:r>
            <a:endParaRPr lang="fr-FR" b="1" dirty="0">
              <a:solidFill>
                <a:srgbClr val="CC3300"/>
              </a:solidFill>
            </a:endParaRPr>
          </a:p>
        </p:txBody>
      </p:sp>
      <p:sp>
        <p:nvSpPr>
          <p:cNvPr id="3" name="Espace réservé du contenu 2"/>
          <p:cNvSpPr>
            <a:spLocks noGrp="1"/>
          </p:cNvSpPr>
          <p:nvPr>
            <p:ph idx="1"/>
          </p:nvPr>
        </p:nvSpPr>
        <p:spPr>
          <a:xfrm>
            <a:off x="444137" y="1240972"/>
            <a:ext cx="11181806" cy="5277394"/>
          </a:xfrm>
        </p:spPr>
        <p:txBody>
          <a:bodyPr>
            <a:normAutofit/>
          </a:bodyPr>
          <a:lstStyle/>
          <a:p>
            <a:pPr algn="just">
              <a:buNone/>
            </a:pPr>
            <a:endParaRPr lang="fr-FR" dirty="0" smtClean="0"/>
          </a:p>
          <a:p>
            <a:pPr algn="just">
              <a:buNone/>
            </a:pPr>
            <a:r>
              <a:rPr lang="fr-FR" dirty="0" smtClean="0"/>
              <a:t>1- Il n’y a pas 2 apprenants qui </a:t>
            </a:r>
            <a:r>
              <a:rPr lang="fr-FR" b="1" dirty="0" smtClean="0">
                <a:solidFill>
                  <a:srgbClr val="FF9933"/>
                </a:solidFill>
              </a:rPr>
              <a:t>progressent à la même vitesse.</a:t>
            </a:r>
          </a:p>
          <a:p>
            <a:pPr algn="just">
              <a:buNone/>
            </a:pPr>
            <a:r>
              <a:rPr lang="fr-FR" dirty="0" smtClean="0"/>
              <a:t>2- Il n’y a pas 2 apprenants qui </a:t>
            </a:r>
            <a:r>
              <a:rPr lang="fr-FR" b="1" dirty="0" smtClean="0">
                <a:solidFill>
                  <a:srgbClr val="FF9933"/>
                </a:solidFill>
              </a:rPr>
              <a:t>soient prêts à apprendre en même temps</a:t>
            </a:r>
            <a:r>
              <a:rPr lang="fr-FR" dirty="0" smtClean="0"/>
              <a:t>.</a:t>
            </a:r>
          </a:p>
          <a:p>
            <a:pPr algn="just">
              <a:buNone/>
            </a:pPr>
            <a:r>
              <a:rPr lang="fr-FR" dirty="0" smtClean="0"/>
              <a:t>3- Il n’y a pas 2 apprenants qui </a:t>
            </a:r>
            <a:r>
              <a:rPr lang="fr-FR" b="1" dirty="0" smtClean="0">
                <a:solidFill>
                  <a:srgbClr val="FF9933"/>
                </a:solidFill>
              </a:rPr>
              <a:t>utilisent les mêmes techniques d’étude</a:t>
            </a:r>
            <a:r>
              <a:rPr lang="fr-FR" dirty="0" smtClean="0"/>
              <a:t>.</a:t>
            </a:r>
          </a:p>
          <a:p>
            <a:pPr algn="just">
              <a:buNone/>
            </a:pPr>
            <a:r>
              <a:rPr lang="fr-FR" dirty="0" smtClean="0"/>
              <a:t>4- Il n’y a pas 2 apprenants qui </a:t>
            </a:r>
            <a:r>
              <a:rPr lang="fr-FR" b="1" dirty="0" smtClean="0">
                <a:solidFill>
                  <a:srgbClr val="FF9933"/>
                </a:solidFill>
              </a:rPr>
              <a:t>résolvent les problèmes exactement de la même manière.</a:t>
            </a:r>
          </a:p>
          <a:p>
            <a:pPr algn="just">
              <a:buNone/>
            </a:pPr>
            <a:r>
              <a:rPr lang="fr-FR" dirty="0" smtClean="0"/>
              <a:t>5- Il n’y a pas 2 apprenants qui </a:t>
            </a:r>
            <a:r>
              <a:rPr lang="fr-FR" b="1" dirty="0" smtClean="0">
                <a:solidFill>
                  <a:srgbClr val="FF9933"/>
                </a:solidFill>
              </a:rPr>
              <a:t>possèdent le même répertoire de comportements.</a:t>
            </a:r>
          </a:p>
          <a:p>
            <a:pPr algn="just">
              <a:buNone/>
            </a:pPr>
            <a:r>
              <a:rPr lang="fr-FR" dirty="0" smtClean="0"/>
              <a:t>6- Il n’y a pas 2 apprenants qui </a:t>
            </a:r>
            <a:r>
              <a:rPr lang="fr-FR" b="1" dirty="0" smtClean="0">
                <a:solidFill>
                  <a:srgbClr val="FF9933"/>
                </a:solidFill>
              </a:rPr>
              <a:t>possèdent le même profil d’intérêt</a:t>
            </a:r>
            <a:r>
              <a:rPr lang="fr-FR" dirty="0" smtClean="0"/>
              <a:t>.</a:t>
            </a:r>
          </a:p>
          <a:p>
            <a:pPr algn="just">
              <a:buNone/>
            </a:pPr>
            <a:r>
              <a:rPr lang="fr-FR" dirty="0" smtClean="0"/>
              <a:t>7- Il n’y a pas 2 apprenants qui </a:t>
            </a:r>
            <a:r>
              <a:rPr lang="fr-FR" b="1" dirty="0" smtClean="0">
                <a:solidFill>
                  <a:srgbClr val="FF9933"/>
                </a:solidFill>
              </a:rPr>
              <a:t>soient motivés pour atteindre les mêmes buts.</a:t>
            </a:r>
            <a:endParaRPr lang="fr-FR" b="1" dirty="0">
              <a:solidFill>
                <a:srgbClr val="FF9933"/>
              </a:solidFill>
            </a:endParaRPr>
          </a:p>
        </p:txBody>
      </p:sp>
    </p:spTree>
    <p:extLst>
      <p:ext uri="{BB962C8B-B14F-4D97-AF65-F5344CB8AC3E}">
        <p14:creationId xmlns:p14="http://schemas.microsoft.com/office/powerpoint/2010/main" val="790920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6853" y="208372"/>
            <a:ext cx="10753883" cy="760619"/>
          </a:xfrm>
        </p:spPr>
        <p:txBody>
          <a:bodyPr/>
          <a:lstStyle/>
          <a:p>
            <a:r>
              <a:rPr lang="fr-FR" b="1" dirty="0" smtClean="0">
                <a:solidFill>
                  <a:srgbClr val="CC3300"/>
                </a:solidFill>
              </a:rPr>
              <a:t>Comment adapter son enseignement? </a:t>
            </a:r>
            <a:endParaRPr lang="fr-FR" b="1" dirty="0">
              <a:solidFill>
                <a:srgbClr val="CC3300"/>
              </a:solidFill>
            </a:endParaRPr>
          </a:p>
        </p:txBody>
      </p:sp>
      <p:sp>
        <p:nvSpPr>
          <p:cNvPr id="3" name="Espace réservé du contenu 2"/>
          <p:cNvSpPr>
            <a:spLocks noGrp="1"/>
          </p:cNvSpPr>
          <p:nvPr>
            <p:ph idx="1"/>
          </p:nvPr>
        </p:nvSpPr>
        <p:spPr>
          <a:xfrm>
            <a:off x="341194" y="968992"/>
            <a:ext cx="11402315" cy="5745708"/>
          </a:xfrm>
        </p:spPr>
        <p:txBody>
          <a:bodyPr>
            <a:noAutofit/>
          </a:bodyPr>
          <a:lstStyle/>
          <a:p>
            <a:r>
              <a:rPr lang="fr-FR" dirty="0" smtClean="0"/>
              <a:t>1- Se reporter aux </a:t>
            </a:r>
            <a:r>
              <a:rPr lang="fr-FR" b="1" dirty="0" smtClean="0">
                <a:solidFill>
                  <a:srgbClr val="FF9900"/>
                </a:solidFill>
              </a:rPr>
              <a:t>recommandations des divers plans (PAI, PPS, PPRE, PAP…)</a:t>
            </a:r>
          </a:p>
          <a:p>
            <a:pPr>
              <a:buNone/>
            </a:pPr>
            <a:endParaRPr lang="fr-FR" sz="100" dirty="0" smtClean="0"/>
          </a:p>
          <a:p>
            <a:r>
              <a:rPr lang="fr-FR" dirty="0" smtClean="0"/>
              <a:t>2- </a:t>
            </a:r>
            <a:r>
              <a:rPr lang="fr-FR" b="1" dirty="0" smtClean="0">
                <a:solidFill>
                  <a:srgbClr val="FF9900"/>
                </a:solidFill>
              </a:rPr>
              <a:t>Observer l’élève dans différentes situations en classe et en dehors. </a:t>
            </a:r>
            <a:r>
              <a:rPr lang="fr-FR" dirty="0" smtClean="0"/>
              <a:t>Comment réagit-il? Ne pas hésiter à lui demander ce qui le bloque.</a:t>
            </a:r>
          </a:p>
          <a:p>
            <a:pPr>
              <a:buNone/>
            </a:pPr>
            <a:endParaRPr lang="fr-FR" sz="1200" dirty="0" smtClean="0"/>
          </a:p>
          <a:p>
            <a:r>
              <a:rPr lang="fr-FR" dirty="0" smtClean="0"/>
              <a:t>3- Dresser la liste de ses </a:t>
            </a:r>
            <a:r>
              <a:rPr lang="fr-FR" b="1" dirty="0" smtClean="0">
                <a:solidFill>
                  <a:srgbClr val="FF9900"/>
                </a:solidFill>
              </a:rPr>
              <a:t>points forts</a:t>
            </a:r>
            <a:r>
              <a:rPr lang="fr-FR" dirty="0" smtClean="0"/>
              <a:t> et des ses </a:t>
            </a:r>
            <a:r>
              <a:rPr lang="fr-FR" b="1" dirty="0" smtClean="0">
                <a:solidFill>
                  <a:srgbClr val="FF9900"/>
                </a:solidFill>
              </a:rPr>
              <a:t>points faibles</a:t>
            </a:r>
            <a:r>
              <a:rPr lang="fr-FR" dirty="0" smtClean="0"/>
              <a:t>.</a:t>
            </a:r>
          </a:p>
          <a:p>
            <a:pPr>
              <a:buNone/>
            </a:pPr>
            <a:endParaRPr lang="fr-FR" sz="1200" dirty="0" smtClean="0"/>
          </a:p>
          <a:p>
            <a:r>
              <a:rPr lang="fr-FR" dirty="0" smtClean="0"/>
              <a:t>4- </a:t>
            </a:r>
            <a:r>
              <a:rPr lang="fr-FR" b="1" dirty="0" smtClean="0">
                <a:solidFill>
                  <a:srgbClr val="FF9900"/>
                </a:solidFill>
              </a:rPr>
              <a:t>Analyser ce qu’il ne parvient pas à faire et pourquoi il ne parvient pas à le faire = LES OBSTACLES </a:t>
            </a:r>
          </a:p>
          <a:p>
            <a:pPr>
              <a:buNone/>
            </a:pPr>
            <a:endParaRPr lang="fr-FR" sz="1200" dirty="0" smtClean="0"/>
          </a:p>
          <a:p>
            <a:r>
              <a:rPr lang="fr-FR" dirty="0" smtClean="0"/>
              <a:t>5- Lui proposer </a:t>
            </a:r>
            <a:r>
              <a:rPr lang="fr-FR" b="1" dirty="0" smtClean="0">
                <a:solidFill>
                  <a:srgbClr val="FF9900"/>
                </a:solidFill>
              </a:rPr>
              <a:t>une autre façon de faire = une autre stratégie</a:t>
            </a:r>
            <a:r>
              <a:rPr lang="fr-FR" dirty="0" smtClean="0"/>
              <a:t> pour lui permettre de </a:t>
            </a:r>
            <a:r>
              <a:rPr lang="fr-FR" b="1" dirty="0" smtClean="0">
                <a:solidFill>
                  <a:srgbClr val="FF9900"/>
                </a:solidFill>
              </a:rPr>
              <a:t>contourner la difficulté en s’appuyant sur ses points forts = adapter.</a:t>
            </a:r>
            <a:endParaRPr lang="fr-FR" b="1" dirty="0">
              <a:solidFill>
                <a:srgbClr val="FF9900"/>
              </a:solidFill>
            </a:endParaRPr>
          </a:p>
        </p:txBody>
      </p:sp>
    </p:spTree>
    <p:extLst>
      <p:ext uri="{BB962C8B-B14F-4D97-AF65-F5344CB8AC3E}">
        <p14:creationId xmlns:p14="http://schemas.microsoft.com/office/powerpoint/2010/main" val="3235654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692966"/>
          </a:xfrm>
        </p:spPr>
        <p:txBody>
          <a:bodyPr>
            <a:noAutofit/>
          </a:bodyPr>
          <a:lstStyle/>
          <a:p>
            <a:r>
              <a:rPr lang="fr-FR" sz="5400" b="1" dirty="0" smtClean="0">
                <a:solidFill>
                  <a:srgbClr val="CC3300"/>
                </a:solidFill>
              </a:rPr>
              <a:t>Quelques pistes pour adapter…</a:t>
            </a:r>
            <a:endParaRPr lang="fr-FR" sz="5400" b="1" dirty="0">
              <a:solidFill>
                <a:srgbClr val="CC3300"/>
              </a:solidFill>
            </a:endParaRPr>
          </a:p>
        </p:txBody>
      </p:sp>
      <p:sp>
        <p:nvSpPr>
          <p:cNvPr id="3" name="Espace réservé du contenu 2"/>
          <p:cNvSpPr>
            <a:spLocks noGrp="1"/>
          </p:cNvSpPr>
          <p:nvPr>
            <p:ph idx="1"/>
          </p:nvPr>
        </p:nvSpPr>
        <p:spPr>
          <a:xfrm>
            <a:off x="206062" y="1058092"/>
            <a:ext cx="11642501" cy="5561649"/>
          </a:xfrm>
        </p:spPr>
        <p:txBody>
          <a:bodyPr/>
          <a:lstStyle/>
          <a:p>
            <a:endParaRPr lang="fr-FR" sz="3600" b="1" i="1" dirty="0" smtClean="0">
              <a:solidFill>
                <a:srgbClr val="FF0000"/>
              </a:solidFill>
            </a:endParaRPr>
          </a:p>
          <a:p>
            <a:r>
              <a:rPr lang="fr-FR" sz="3600" b="1" i="1" dirty="0" smtClean="0">
                <a:solidFill>
                  <a:srgbClr val="FF9933"/>
                </a:solidFill>
              </a:rPr>
              <a:t>Attention</a:t>
            </a:r>
            <a:r>
              <a:rPr lang="fr-FR" sz="3600" b="1" dirty="0" smtClean="0"/>
              <a:t> les adaptations proposées ci-dessous ne doivent pas être appliquées de façon systématique.</a:t>
            </a:r>
          </a:p>
          <a:p>
            <a:pPr marL="0" indent="0">
              <a:buNone/>
            </a:pPr>
            <a:endParaRPr lang="fr-FR" sz="3600" b="1" dirty="0" smtClean="0"/>
          </a:p>
          <a:p>
            <a:pPr marL="0" indent="0" algn="just">
              <a:buNone/>
            </a:pPr>
            <a:r>
              <a:rPr lang="fr-FR" sz="3600" b="1" dirty="0" smtClean="0"/>
              <a:t>L’enseignant sélectionne celles qu’il juge les plus appropriées à la problématique de l’élève.</a:t>
            </a:r>
          </a:p>
          <a:p>
            <a:pPr marL="0" indent="0" algn="just">
              <a:buNone/>
            </a:pPr>
            <a:r>
              <a:rPr lang="fr-FR" sz="3600" b="1" dirty="0" smtClean="0"/>
              <a:t>Par la suite s’il constate que l’élève a intégré la stratégie et qu’il parvient à se débrouiller seul et à travailler de manière autonome, il doit supprimer l’aide devenue inutile. </a:t>
            </a:r>
          </a:p>
          <a:p>
            <a:pPr marL="0" indent="0">
              <a:buNone/>
            </a:pPr>
            <a:endParaRPr lang="fr-FR" dirty="0" smtClean="0"/>
          </a:p>
        </p:txBody>
      </p:sp>
    </p:spTree>
    <p:extLst>
      <p:ext uri="{BB962C8B-B14F-4D97-AF65-F5344CB8AC3E}">
        <p14:creationId xmlns:p14="http://schemas.microsoft.com/office/powerpoint/2010/main" val="1217066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967" y="365125"/>
            <a:ext cx="10848833" cy="658457"/>
          </a:xfrm>
        </p:spPr>
        <p:txBody>
          <a:bodyPr>
            <a:normAutofit fontScale="90000"/>
          </a:bodyPr>
          <a:lstStyle/>
          <a:p>
            <a:r>
              <a:rPr lang="fr-FR" b="1" dirty="0" smtClean="0">
                <a:solidFill>
                  <a:srgbClr val="C00000"/>
                </a:solidFill>
              </a:rPr>
              <a:t>Adaptations…  						B…A...BA</a:t>
            </a:r>
            <a:endParaRPr lang="fr-FR" b="1" dirty="0">
              <a:solidFill>
                <a:srgbClr val="C00000"/>
              </a:solidFill>
            </a:endParaRPr>
          </a:p>
        </p:txBody>
      </p:sp>
      <p:sp>
        <p:nvSpPr>
          <p:cNvPr id="3" name="Espace réservé du contenu 2"/>
          <p:cNvSpPr>
            <a:spLocks noGrp="1"/>
          </p:cNvSpPr>
          <p:nvPr>
            <p:ph idx="1"/>
          </p:nvPr>
        </p:nvSpPr>
        <p:spPr>
          <a:xfrm>
            <a:off x="327547" y="1023582"/>
            <a:ext cx="11417986" cy="5596159"/>
          </a:xfrm>
        </p:spPr>
        <p:txBody>
          <a:bodyPr>
            <a:normAutofit lnSpcReduction="10000"/>
          </a:bodyPr>
          <a:lstStyle/>
          <a:p>
            <a:pPr marL="0" indent="0">
              <a:buNone/>
            </a:pPr>
            <a:endParaRPr lang="fr-FR" dirty="0" smtClean="0"/>
          </a:p>
          <a:p>
            <a:pPr>
              <a:buFontTx/>
              <a:buChar char="-"/>
            </a:pPr>
            <a:r>
              <a:rPr lang="fr-FR" dirty="0" smtClean="0"/>
              <a:t>Vérifier </a:t>
            </a:r>
            <a:r>
              <a:rPr lang="fr-FR" b="1" u="sng" dirty="0" smtClean="0">
                <a:solidFill>
                  <a:srgbClr val="FF9933"/>
                </a:solidFill>
              </a:rPr>
              <a:t>l’agenda</a:t>
            </a:r>
            <a:r>
              <a:rPr lang="fr-FR" dirty="0" smtClean="0"/>
              <a:t> ou faire écrire le travail par un camarade afin que les devoirs soient correctement notés dans l’agenda.</a:t>
            </a:r>
          </a:p>
          <a:p>
            <a:pPr>
              <a:buFontTx/>
              <a:buChar char="-"/>
            </a:pPr>
            <a:r>
              <a:rPr lang="fr-FR" dirty="0" smtClean="0"/>
              <a:t>S’assurer que le </a:t>
            </a:r>
            <a:r>
              <a:rPr lang="fr-FR" b="1" u="sng" dirty="0" smtClean="0">
                <a:solidFill>
                  <a:srgbClr val="FF9933"/>
                </a:solidFill>
              </a:rPr>
              <a:t>cartable</a:t>
            </a:r>
            <a:r>
              <a:rPr lang="fr-FR" dirty="0" smtClean="0"/>
              <a:t> est bien géré, et que le bons livres sont rapportés à la maison.</a:t>
            </a:r>
          </a:p>
          <a:p>
            <a:pPr>
              <a:buFontTx/>
              <a:buChar char="-"/>
            </a:pPr>
            <a:r>
              <a:rPr lang="fr-FR" dirty="0" smtClean="0"/>
              <a:t>Identifier les </a:t>
            </a:r>
            <a:r>
              <a:rPr lang="fr-FR" b="1" u="sng" dirty="0" smtClean="0">
                <a:solidFill>
                  <a:srgbClr val="FF9933"/>
                </a:solidFill>
              </a:rPr>
              <a:t>cahiers</a:t>
            </a:r>
            <a:r>
              <a:rPr lang="fr-FR" dirty="0" smtClean="0"/>
              <a:t> par un code couleur pour aider à se repérer</a:t>
            </a:r>
          </a:p>
          <a:p>
            <a:pPr>
              <a:buFontTx/>
              <a:buChar char="-"/>
            </a:pPr>
            <a:r>
              <a:rPr lang="fr-FR" dirty="0" smtClean="0">
                <a:solidFill>
                  <a:srgbClr val="FF9933"/>
                </a:solidFill>
              </a:rPr>
              <a:t>Eviter</a:t>
            </a:r>
            <a:r>
              <a:rPr lang="fr-FR" dirty="0" smtClean="0"/>
              <a:t> de faire </a:t>
            </a:r>
            <a:r>
              <a:rPr lang="fr-FR" b="1" dirty="0" smtClean="0">
                <a:solidFill>
                  <a:srgbClr val="FF9933"/>
                </a:solidFill>
              </a:rPr>
              <a:t>lire</a:t>
            </a:r>
            <a:r>
              <a:rPr lang="fr-FR" dirty="0" smtClean="0"/>
              <a:t> l’enfant </a:t>
            </a:r>
            <a:r>
              <a:rPr lang="fr-FR" b="1" dirty="0" smtClean="0">
                <a:solidFill>
                  <a:srgbClr val="FF9933"/>
                </a:solidFill>
              </a:rPr>
              <a:t>à haute voix </a:t>
            </a:r>
            <a:r>
              <a:rPr lang="fr-FR" dirty="0" smtClean="0"/>
              <a:t>devant la classe. </a:t>
            </a:r>
          </a:p>
          <a:p>
            <a:pPr>
              <a:buFontTx/>
              <a:buChar char="-"/>
            </a:pPr>
            <a:r>
              <a:rPr lang="fr-FR" dirty="0" smtClean="0">
                <a:solidFill>
                  <a:srgbClr val="FF9933"/>
                </a:solidFill>
              </a:rPr>
              <a:t>Eviter</a:t>
            </a:r>
            <a:r>
              <a:rPr lang="fr-FR" dirty="0" smtClean="0"/>
              <a:t> de lui faire </a:t>
            </a:r>
            <a:r>
              <a:rPr lang="fr-FR" b="1" dirty="0" smtClean="0">
                <a:solidFill>
                  <a:srgbClr val="FF9933"/>
                </a:solidFill>
              </a:rPr>
              <a:t>recopier des mots </a:t>
            </a:r>
            <a:r>
              <a:rPr lang="fr-FR" dirty="0" smtClean="0"/>
              <a:t>pour apprendre l’orthographe</a:t>
            </a:r>
          </a:p>
          <a:p>
            <a:pPr>
              <a:buFontTx/>
              <a:buChar char="-"/>
            </a:pPr>
            <a:r>
              <a:rPr lang="fr-FR" dirty="0" smtClean="0"/>
              <a:t>S’assurer qu’il ait bien </a:t>
            </a:r>
            <a:r>
              <a:rPr lang="fr-FR" b="1" u="sng" dirty="0" smtClean="0">
                <a:solidFill>
                  <a:srgbClr val="FF9933"/>
                </a:solidFill>
              </a:rPr>
              <a:t>compris les consignes</a:t>
            </a:r>
            <a:r>
              <a:rPr lang="fr-FR" dirty="0" smtClean="0"/>
              <a:t>, par exemple en lui demandant d’expliquer ce qu’il a compris de la consigne.</a:t>
            </a:r>
          </a:p>
          <a:p>
            <a:pPr algn="just">
              <a:buFontTx/>
              <a:buChar char="-"/>
            </a:pPr>
            <a:r>
              <a:rPr lang="fr-FR" dirty="0"/>
              <a:t>Utiliser une mise en </a:t>
            </a:r>
            <a:r>
              <a:rPr lang="fr-FR" b="1" u="sng" dirty="0">
                <a:solidFill>
                  <a:srgbClr val="FF9900"/>
                </a:solidFill>
              </a:rPr>
              <a:t>forme aérée </a:t>
            </a:r>
            <a:r>
              <a:rPr lang="fr-FR" dirty="0"/>
              <a:t>et </a:t>
            </a:r>
            <a:r>
              <a:rPr lang="fr-FR" b="1" u="sng" dirty="0">
                <a:solidFill>
                  <a:srgbClr val="FF9900"/>
                </a:solidFill>
              </a:rPr>
              <a:t>une police de caractères adaptée</a:t>
            </a:r>
            <a:r>
              <a:rPr lang="fr-FR" dirty="0"/>
              <a:t>: </a:t>
            </a:r>
          </a:p>
          <a:p>
            <a:pPr marL="0" indent="0" algn="just">
              <a:buNone/>
            </a:pPr>
            <a:r>
              <a:rPr lang="fr-FR" b="1" dirty="0">
                <a:solidFill>
                  <a:srgbClr val="CC3300"/>
                </a:solidFill>
              </a:rPr>
              <a:t>   </a:t>
            </a:r>
            <a:r>
              <a:rPr lang="fr-FR" b="1" u="sng" dirty="0">
                <a:solidFill>
                  <a:srgbClr val="CC3300"/>
                </a:solidFill>
              </a:rPr>
              <a:t>Arial</a:t>
            </a:r>
            <a:r>
              <a:rPr lang="fr-FR" dirty="0"/>
              <a:t> ou mieux, </a:t>
            </a:r>
            <a:r>
              <a:rPr lang="fr-FR" b="1" u="sng" dirty="0">
                <a:solidFill>
                  <a:srgbClr val="CC3300"/>
                </a:solidFill>
              </a:rPr>
              <a:t>Open </a:t>
            </a:r>
            <a:r>
              <a:rPr lang="fr-FR" b="1" u="sng" dirty="0" err="1">
                <a:solidFill>
                  <a:srgbClr val="CC3300"/>
                </a:solidFill>
              </a:rPr>
              <a:t>Dyslexic</a:t>
            </a:r>
            <a:endParaRPr lang="fr-FR" b="1" u="sng" dirty="0">
              <a:solidFill>
                <a:srgbClr val="CC3300"/>
              </a:solidFill>
            </a:endParaRPr>
          </a:p>
          <a:p>
            <a:pPr>
              <a:buFontTx/>
              <a:buChar char="-"/>
            </a:pPr>
            <a:endParaRPr lang="fr-FR" dirty="0" smtClean="0"/>
          </a:p>
        </p:txBody>
      </p:sp>
    </p:spTree>
    <p:extLst>
      <p:ext uri="{BB962C8B-B14F-4D97-AF65-F5344CB8AC3E}">
        <p14:creationId xmlns:p14="http://schemas.microsoft.com/office/powerpoint/2010/main" val="383325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672" y="201352"/>
            <a:ext cx="10453048" cy="1026947"/>
          </a:xfrm>
        </p:spPr>
        <p:txBody>
          <a:bodyPr/>
          <a:lstStyle/>
          <a:p>
            <a:r>
              <a:rPr lang="fr-FR" b="1" dirty="0" smtClean="0">
                <a:solidFill>
                  <a:srgbClr val="CC3300"/>
                </a:solidFill>
              </a:rPr>
              <a:t>Souvenez vous…..</a:t>
            </a:r>
            <a:endParaRPr lang="fr-FR" b="1" dirty="0">
              <a:solidFill>
                <a:srgbClr val="CC3300"/>
              </a:solidFill>
            </a:endParaRPr>
          </a:p>
        </p:txBody>
      </p:sp>
      <p:sp>
        <p:nvSpPr>
          <p:cNvPr id="3" name="Espace réservé du contenu 2"/>
          <p:cNvSpPr>
            <a:spLocks noGrp="1"/>
          </p:cNvSpPr>
          <p:nvPr>
            <p:ph idx="1"/>
          </p:nvPr>
        </p:nvSpPr>
        <p:spPr>
          <a:xfrm>
            <a:off x="259307" y="1228300"/>
            <a:ext cx="11094493" cy="5172500"/>
          </a:xfrm>
        </p:spPr>
        <p:txBody>
          <a:bodyPr>
            <a:normAutofit/>
          </a:bodyPr>
          <a:lstStyle/>
          <a:p>
            <a:pPr marL="0" indent="0">
              <a:buNone/>
            </a:pPr>
            <a:endParaRPr lang="fr-FR" b="1" dirty="0"/>
          </a:p>
          <a:p>
            <a:pPr marL="0" indent="0" algn="just">
              <a:buNone/>
            </a:pPr>
            <a:endParaRPr lang="fr-FR" sz="3200" b="1" u="sng" dirty="0">
              <a:solidFill>
                <a:srgbClr val="FFC000"/>
              </a:solidFill>
            </a:endParaRPr>
          </a:p>
          <a:p>
            <a:pPr marL="0" indent="0" algn="ctr">
              <a:buNone/>
            </a:pPr>
            <a:r>
              <a:rPr lang="fr-FR" sz="4000" b="1" u="sng" dirty="0" smtClean="0">
                <a:solidFill>
                  <a:srgbClr val="FF9900"/>
                </a:solidFill>
              </a:rPr>
              <a:t>L'école inclusive </a:t>
            </a:r>
            <a:r>
              <a:rPr lang="fr-FR" sz="4000" dirty="0" smtClean="0">
                <a:solidFill>
                  <a:srgbClr val="FF9900"/>
                </a:solidFill>
              </a:rPr>
              <a:t>=  </a:t>
            </a:r>
            <a:r>
              <a:rPr lang="fr-FR" sz="4000" b="1" dirty="0">
                <a:solidFill>
                  <a:srgbClr val="FF9900"/>
                </a:solidFill>
              </a:rPr>
              <a:t>une école qui s'adapte aux besoins éducatifs particuliers de tous les élèves</a:t>
            </a:r>
            <a:r>
              <a:rPr lang="fr-FR" sz="4000" dirty="0"/>
              <a:t>, </a:t>
            </a:r>
            <a:r>
              <a:rPr lang="fr-FR" dirty="0"/>
              <a:t>qu'ils relèvent du handicap, des troubles des apprentissages, de la maladie ou qu'ils soient des élèves nouvellement arrivés en France (allophones).</a:t>
            </a:r>
          </a:p>
          <a:p>
            <a:pPr marL="0" indent="0">
              <a:buNone/>
            </a:pPr>
            <a:endParaRPr lang="fr-FR" dirty="0"/>
          </a:p>
        </p:txBody>
      </p:sp>
    </p:spTree>
    <p:extLst>
      <p:ext uri="{BB962C8B-B14F-4D97-AF65-F5344CB8AC3E}">
        <p14:creationId xmlns:p14="http://schemas.microsoft.com/office/powerpoint/2010/main" val="31787200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1069" y="163772"/>
            <a:ext cx="11614244" cy="6578221"/>
          </a:xfrm>
        </p:spPr>
        <p:txBody>
          <a:bodyPr>
            <a:noAutofit/>
          </a:bodyPr>
          <a:lstStyle/>
          <a:p>
            <a:pPr algn="just">
              <a:buFontTx/>
              <a:buChar char="-"/>
            </a:pPr>
            <a:r>
              <a:rPr lang="fr-FR" dirty="0" smtClean="0"/>
              <a:t>Proposer des </a:t>
            </a:r>
            <a:r>
              <a:rPr lang="fr-FR" b="1" u="sng" dirty="0" smtClean="0">
                <a:solidFill>
                  <a:srgbClr val="FF9900"/>
                </a:solidFill>
              </a:rPr>
              <a:t>photocopies</a:t>
            </a:r>
            <a:r>
              <a:rPr lang="fr-FR" dirty="0" smtClean="0"/>
              <a:t> pour éviter la prise de notes ou de recopier. Pour palier à la double tâche : fournir les cours en version papier ou sur clé USB = cours exploitables, lisibles, sans mots manquants, sans fautes</a:t>
            </a:r>
          </a:p>
          <a:p>
            <a:pPr marL="0" indent="0" algn="just">
              <a:buNone/>
            </a:pPr>
            <a:endParaRPr lang="fr-FR" sz="1200" dirty="0" smtClean="0"/>
          </a:p>
          <a:p>
            <a:pPr algn="just">
              <a:buFontTx/>
              <a:buChar char="-"/>
            </a:pPr>
            <a:r>
              <a:rPr lang="fr-FR" dirty="0" smtClean="0">
                <a:solidFill>
                  <a:srgbClr val="FF9900"/>
                </a:solidFill>
              </a:rPr>
              <a:t>En </a:t>
            </a:r>
            <a:r>
              <a:rPr lang="fr-FR" b="1" u="sng" dirty="0" smtClean="0">
                <a:solidFill>
                  <a:srgbClr val="FF9900"/>
                </a:solidFill>
              </a:rPr>
              <a:t>dictée</a:t>
            </a:r>
            <a:r>
              <a:rPr lang="fr-FR" dirty="0" smtClean="0"/>
              <a:t>, </a:t>
            </a:r>
            <a:r>
              <a:rPr lang="fr-FR" b="1" u="sng" dirty="0" smtClean="0">
                <a:solidFill>
                  <a:srgbClr val="FF9900"/>
                </a:solidFill>
              </a:rPr>
              <a:t>temps</a:t>
            </a:r>
            <a:r>
              <a:rPr lang="fr-FR" dirty="0" smtClean="0"/>
              <a:t> suffisant pour une </a:t>
            </a:r>
            <a:r>
              <a:rPr lang="fr-FR" b="1" u="sng" dirty="0" smtClean="0">
                <a:solidFill>
                  <a:srgbClr val="FF9900"/>
                </a:solidFill>
              </a:rPr>
              <a:t>relecture</a:t>
            </a:r>
            <a:r>
              <a:rPr lang="fr-FR" dirty="0" smtClean="0"/>
              <a:t> (trop de tâches à exécuter en parallèle pour les </a:t>
            </a:r>
            <a:r>
              <a:rPr lang="fr-FR" dirty="0" err="1" smtClean="0"/>
              <a:t>Dys</a:t>
            </a:r>
            <a:r>
              <a:rPr lang="fr-FR" dirty="0" smtClean="0"/>
              <a:t>)</a:t>
            </a:r>
          </a:p>
          <a:p>
            <a:pPr marL="0" indent="0" algn="just">
              <a:buNone/>
            </a:pPr>
            <a:endParaRPr lang="fr-FR" sz="1200" dirty="0" smtClean="0"/>
          </a:p>
          <a:p>
            <a:pPr algn="just">
              <a:buFontTx/>
              <a:buChar char="-"/>
            </a:pPr>
            <a:r>
              <a:rPr lang="fr-FR" b="1" u="sng" dirty="0" smtClean="0">
                <a:solidFill>
                  <a:srgbClr val="FF9933"/>
                </a:solidFill>
              </a:rPr>
              <a:t>Evaluations</a:t>
            </a:r>
            <a:r>
              <a:rPr lang="fr-FR" dirty="0" smtClean="0"/>
              <a:t> = </a:t>
            </a:r>
            <a:r>
              <a:rPr lang="fr-FR" b="1" u="sng" dirty="0" smtClean="0">
                <a:solidFill>
                  <a:srgbClr val="FF9933"/>
                </a:solidFill>
              </a:rPr>
              <a:t>d’une part le contenu et de l’autre la forme</a:t>
            </a:r>
            <a:r>
              <a:rPr lang="fr-FR" dirty="0" smtClean="0"/>
              <a:t>.</a:t>
            </a:r>
            <a:r>
              <a:rPr lang="fr-FR" b="1" dirty="0">
                <a:solidFill>
                  <a:srgbClr val="FF9933"/>
                </a:solidFill>
              </a:rPr>
              <a:t> </a:t>
            </a:r>
            <a:endParaRPr lang="fr-FR" b="1" dirty="0" smtClean="0">
              <a:solidFill>
                <a:srgbClr val="FF9933"/>
              </a:solidFill>
            </a:endParaRPr>
          </a:p>
          <a:p>
            <a:pPr marL="0" indent="0" algn="just">
              <a:buNone/>
            </a:pPr>
            <a:r>
              <a:rPr lang="fr-FR" b="1" dirty="0" smtClean="0">
                <a:solidFill>
                  <a:srgbClr val="FF9933"/>
                </a:solidFill>
              </a:rPr>
              <a:t>   Noter</a:t>
            </a:r>
            <a:r>
              <a:rPr lang="fr-FR" dirty="0" smtClean="0"/>
              <a:t> </a:t>
            </a:r>
            <a:r>
              <a:rPr lang="fr-FR" dirty="0"/>
              <a:t>l’évaluation sur </a:t>
            </a:r>
            <a:r>
              <a:rPr lang="fr-FR" dirty="0">
                <a:solidFill>
                  <a:srgbClr val="FF9933"/>
                </a:solidFill>
              </a:rPr>
              <a:t>trois</a:t>
            </a:r>
            <a:r>
              <a:rPr lang="fr-FR" dirty="0"/>
              <a:t> questions </a:t>
            </a:r>
            <a:r>
              <a:rPr lang="fr-FR" dirty="0">
                <a:solidFill>
                  <a:srgbClr val="FF9933"/>
                </a:solidFill>
              </a:rPr>
              <a:t>au lieu de quatre </a:t>
            </a:r>
            <a:r>
              <a:rPr lang="fr-FR" dirty="0"/>
              <a:t>pour lui donner le </a:t>
            </a:r>
            <a:r>
              <a:rPr lang="fr-FR" dirty="0" smtClean="0"/>
              <a:t>       temps </a:t>
            </a:r>
            <a:r>
              <a:rPr lang="fr-FR" dirty="0"/>
              <a:t>de se </a:t>
            </a:r>
            <a:r>
              <a:rPr lang="fr-FR" dirty="0" smtClean="0"/>
              <a:t>relire</a:t>
            </a:r>
          </a:p>
          <a:p>
            <a:pPr marL="0" indent="0" algn="just">
              <a:buNone/>
            </a:pPr>
            <a:endParaRPr lang="fr-FR" sz="1200" dirty="0" smtClean="0"/>
          </a:p>
          <a:p>
            <a:pPr algn="just">
              <a:buFontTx/>
              <a:buChar char="-"/>
            </a:pPr>
            <a:r>
              <a:rPr lang="fr-FR" dirty="0" smtClean="0">
                <a:solidFill>
                  <a:srgbClr val="FF9933"/>
                </a:solidFill>
              </a:rPr>
              <a:t>Eviter</a:t>
            </a:r>
            <a:r>
              <a:rPr lang="fr-FR" dirty="0" smtClean="0"/>
              <a:t> d’utiliser </a:t>
            </a:r>
            <a:r>
              <a:rPr lang="fr-FR" b="1" u="sng" dirty="0" smtClean="0">
                <a:solidFill>
                  <a:srgbClr val="FF9933"/>
                </a:solidFill>
              </a:rPr>
              <a:t>la couleur rouge </a:t>
            </a:r>
            <a:r>
              <a:rPr lang="fr-FR" dirty="0" smtClean="0"/>
              <a:t>pour corriger : source de </a:t>
            </a:r>
            <a:r>
              <a:rPr lang="fr-FR" dirty="0" smtClean="0">
                <a:solidFill>
                  <a:srgbClr val="FF9933"/>
                </a:solidFill>
              </a:rPr>
              <a:t>stress</a:t>
            </a:r>
          </a:p>
          <a:p>
            <a:pPr marL="0" indent="0" algn="just">
              <a:buNone/>
            </a:pPr>
            <a:endParaRPr lang="fr-FR" sz="1200" dirty="0" smtClean="0">
              <a:solidFill>
                <a:srgbClr val="FF9933"/>
              </a:solidFill>
            </a:endParaRPr>
          </a:p>
          <a:p>
            <a:pPr algn="just">
              <a:buFontTx/>
              <a:buChar char="-"/>
            </a:pPr>
            <a:r>
              <a:rPr lang="fr-FR" dirty="0" smtClean="0"/>
              <a:t>Utiliser </a:t>
            </a:r>
            <a:r>
              <a:rPr lang="fr-FR" b="1" u="sng" dirty="0" smtClean="0">
                <a:solidFill>
                  <a:srgbClr val="FF9933"/>
                </a:solidFill>
              </a:rPr>
              <a:t>différentes couleurs </a:t>
            </a:r>
            <a:r>
              <a:rPr lang="fr-FR" dirty="0" smtClean="0"/>
              <a:t>pour écrire au </a:t>
            </a:r>
            <a:r>
              <a:rPr lang="fr-FR" b="1" dirty="0" smtClean="0">
                <a:solidFill>
                  <a:srgbClr val="FF9933"/>
                </a:solidFill>
              </a:rPr>
              <a:t>tableau</a:t>
            </a:r>
            <a:r>
              <a:rPr lang="fr-FR" dirty="0" smtClean="0"/>
              <a:t>. </a:t>
            </a:r>
          </a:p>
        </p:txBody>
      </p:sp>
    </p:spTree>
    <p:extLst>
      <p:ext uri="{BB962C8B-B14F-4D97-AF65-F5344CB8AC3E}">
        <p14:creationId xmlns:p14="http://schemas.microsoft.com/office/powerpoint/2010/main" val="1793384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4149" y="259307"/>
            <a:ext cx="10739651" cy="5917656"/>
          </a:xfrm>
        </p:spPr>
        <p:txBody>
          <a:bodyPr/>
          <a:lstStyle/>
          <a:p>
            <a:pPr marL="0" indent="0" algn="ctr">
              <a:buNone/>
            </a:pPr>
            <a:r>
              <a:rPr lang="fr-FR" b="1" u="sng" dirty="0">
                <a:solidFill>
                  <a:srgbClr val="CC3300"/>
                </a:solidFill>
              </a:rPr>
              <a:t>La forme des </a:t>
            </a:r>
            <a:r>
              <a:rPr lang="fr-FR" b="1" u="sng" dirty="0" smtClean="0">
                <a:solidFill>
                  <a:srgbClr val="CC3300"/>
                </a:solidFill>
              </a:rPr>
              <a:t>évaluations</a:t>
            </a:r>
          </a:p>
          <a:p>
            <a:pPr marL="0" indent="0" algn="ctr">
              <a:buNone/>
            </a:pPr>
            <a:endParaRPr lang="fr-FR" b="1" u="sng" dirty="0">
              <a:solidFill>
                <a:srgbClr val="CC3300"/>
              </a:solidFill>
            </a:endParaRPr>
          </a:p>
          <a:p>
            <a:pPr marL="0" indent="0" algn="ctr">
              <a:buNone/>
            </a:pPr>
            <a:endParaRPr lang="fr-FR" b="1" u="sng" dirty="0">
              <a:solidFill>
                <a:srgbClr val="CC3300"/>
              </a:solidFill>
            </a:endParaRPr>
          </a:p>
          <a:p>
            <a:pPr algn="just">
              <a:buFontTx/>
              <a:buChar char="-"/>
            </a:pPr>
            <a:r>
              <a:rPr lang="fr-FR" dirty="0"/>
              <a:t>Modifier </a:t>
            </a:r>
            <a:r>
              <a:rPr lang="fr-FR" b="1" u="sng" dirty="0">
                <a:solidFill>
                  <a:srgbClr val="FF9933"/>
                </a:solidFill>
              </a:rPr>
              <a:t>la mise en page </a:t>
            </a:r>
            <a:r>
              <a:rPr lang="fr-FR" dirty="0"/>
              <a:t>pour favoriser le repérage sur la feuille: </a:t>
            </a:r>
            <a:r>
              <a:rPr lang="fr-FR" b="1" dirty="0">
                <a:solidFill>
                  <a:srgbClr val="FF9933"/>
                </a:solidFill>
              </a:rPr>
              <a:t>un seul exercice par page, consignes plus lisibles, mise en page </a:t>
            </a:r>
            <a:r>
              <a:rPr lang="fr-FR" b="1" dirty="0" smtClean="0">
                <a:solidFill>
                  <a:srgbClr val="FF9933"/>
                </a:solidFill>
              </a:rPr>
              <a:t>aérée</a:t>
            </a:r>
          </a:p>
          <a:p>
            <a:pPr marL="0" indent="0" algn="just">
              <a:buNone/>
            </a:pPr>
            <a:endParaRPr lang="fr-FR" dirty="0"/>
          </a:p>
          <a:p>
            <a:pPr algn="just">
              <a:buFontTx/>
              <a:buChar char="-"/>
            </a:pPr>
            <a:r>
              <a:rPr lang="fr-FR" b="1" u="sng" dirty="0">
                <a:solidFill>
                  <a:srgbClr val="FF9933"/>
                </a:solidFill>
              </a:rPr>
              <a:t>Favoriser les textes à trous </a:t>
            </a:r>
            <a:r>
              <a:rPr lang="fr-FR" dirty="0"/>
              <a:t>: pas de perte de temps et se consacre à l’essentiel</a:t>
            </a:r>
            <a:r>
              <a:rPr lang="fr-FR" dirty="0" smtClean="0"/>
              <a:t>.</a:t>
            </a:r>
          </a:p>
          <a:p>
            <a:pPr marL="0" indent="0" algn="just">
              <a:buNone/>
            </a:pPr>
            <a:endParaRPr lang="fr-FR" dirty="0" smtClean="0"/>
          </a:p>
          <a:p>
            <a:pPr algn="just">
              <a:buFontTx/>
              <a:buChar char="-"/>
            </a:pPr>
            <a:r>
              <a:rPr lang="fr-FR" b="1" u="sng" dirty="0" smtClean="0">
                <a:solidFill>
                  <a:srgbClr val="FF9933"/>
                </a:solidFill>
              </a:rPr>
              <a:t>Faire </a:t>
            </a:r>
            <a:r>
              <a:rPr lang="fr-FR" b="1" u="sng" dirty="0">
                <a:solidFill>
                  <a:srgbClr val="FF9933"/>
                </a:solidFill>
              </a:rPr>
              <a:t>la part belle aux </a:t>
            </a:r>
            <a:r>
              <a:rPr lang="fr-FR" b="1" u="sng" dirty="0" smtClean="0">
                <a:solidFill>
                  <a:srgbClr val="FF9933"/>
                </a:solidFill>
              </a:rPr>
              <a:t>questions </a:t>
            </a:r>
            <a:r>
              <a:rPr lang="fr-FR" b="1" u="sng" dirty="0">
                <a:solidFill>
                  <a:srgbClr val="FF9933"/>
                </a:solidFill>
              </a:rPr>
              <a:t>à choix multiples </a:t>
            </a:r>
            <a:r>
              <a:rPr lang="fr-FR" dirty="0"/>
              <a:t>pour évaluer la compréhension sans mobiliser la production de l’écrit.  </a:t>
            </a:r>
          </a:p>
          <a:p>
            <a:endParaRPr lang="fr-FR" dirty="0"/>
          </a:p>
        </p:txBody>
      </p:sp>
    </p:spTree>
    <p:extLst>
      <p:ext uri="{BB962C8B-B14F-4D97-AF65-F5344CB8AC3E}">
        <p14:creationId xmlns:p14="http://schemas.microsoft.com/office/powerpoint/2010/main" val="1392363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6201" y="197691"/>
            <a:ext cx="10759329" cy="823595"/>
          </a:xfrm>
        </p:spPr>
        <p:txBody>
          <a:bodyPr/>
          <a:lstStyle/>
          <a:p>
            <a:r>
              <a:rPr lang="fr-FR" b="1" dirty="0" smtClean="0">
                <a:solidFill>
                  <a:srgbClr val="C00000"/>
                </a:solidFill>
              </a:rPr>
              <a:t>Quelques exemples d’adaptations…</a:t>
            </a:r>
            <a:endParaRPr lang="fr-FR" b="1" dirty="0">
              <a:solidFill>
                <a:srgbClr val="C00000"/>
              </a:solidFill>
            </a:endParaRPr>
          </a:p>
        </p:txBody>
      </p:sp>
      <p:sp>
        <p:nvSpPr>
          <p:cNvPr id="3" name="Espace réservé du contenu 2"/>
          <p:cNvSpPr>
            <a:spLocks noGrp="1"/>
          </p:cNvSpPr>
          <p:nvPr>
            <p:ph idx="1"/>
          </p:nvPr>
        </p:nvSpPr>
        <p:spPr>
          <a:xfrm>
            <a:off x="188259" y="1188720"/>
            <a:ext cx="11698942" cy="5534809"/>
          </a:xfrm>
        </p:spPr>
        <p:txBody>
          <a:bodyPr/>
          <a:lstStyle/>
          <a:p>
            <a:r>
              <a:rPr lang="fr-FR" b="1" u="sng" dirty="0" smtClean="0">
                <a:solidFill>
                  <a:srgbClr val="FF9900"/>
                </a:solidFill>
              </a:rPr>
              <a:t>Adapter un document écrit</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01" y="1820956"/>
            <a:ext cx="7706846" cy="17907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306" y="3611656"/>
            <a:ext cx="5957047" cy="3111873"/>
          </a:xfrm>
          <a:prstGeom prst="rect">
            <a:avLst/>
          </a:prstGeom>
        </p:spPr>
      </p:pic>
    </p:spTree>
    <p:extLst>
      <p:ext uri="{BB962C8B-B14F-4D97-AF65-F5344CB8AC3E}">
        <p14:creationId xmlns:p14="http://schemas.microsoft.com/office/powerpoint/2010/main" val="3062882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92075"/>
          </a:xfrm>
        </p:spPr>
        <p:txBody>
          <a:bodyPr>
            <a:normAutofit fontScale="90000"/>
          </a:bodyPr>
          <a:lstStyle/>
          <a:p>
            <a:endParaRPr lang="fr-FR" dirty="0"/>
          </a:p>
        </p:txBody>
      </p:sp>
      <p:sp>
        <p:nvSpPr>
          <p:cNvPr id="3" name="Espace réservé du contenu 2"/>
          <p:cNvSpPr>
            <a:spLocks noGrp="1"/>
          </p:cNvSpPr>
          <p:nvPr>
            <p:ph idx="1"/>
          </p:nvPr>
        </p:nvSpPr>
        <p:spPr>
          <a:xfrm>
            <a:off x="409433" y="365126"/>
            <a:ext cx="11504661" cy="6358404"/>
          </a:xfrm>
        </p:spPr>
        <p:txBody>
          <a:bodyPr/>
          <a:lstStyle/>
          <a:p>
            <a:r>
              <a:rPr lang="fr-FR" b="1" dirty="0" smtClean="0">
                <a:solidFill>
                  <a:srgbClr val="CC3300"/>
                </a:solidFill>
              </a:rPr>
              <a:t>Toujours utiliser </a:t>
            </a:r>
            <a:r>
              <a:rPr lang="fr-FR" b="1" u="sng" dirty="0" smtClean="0">
                <a:solidFill>
                  <a:srgbClr val="CC3300"/>
                </a:solidFill>
              </a:rPr>
              <a:t>la même mise en page </a:t>
            </a:r>
            <a:r>
              <a:rPr lang="fr-FR" b="1" dirty="0" smtClean="0">
                <a:solidFill>
                  <a:srgbClr val="CC3300"/>
                </a:solidFill>
              </a:rPr>
              <a:t>pour un repérage immédiat et un rangement simplifié…. </a:t>
            </a:r>
            <a:r>
              <a:rPr lang="fr-FR" sz="1400" b="1" dirty="0" smtClean="0"/>
              <a:t>Exemple: Au centre le </a:t>
            </a:r>
            <a:r>
              <a:rPr lang="fr-FR" sz="1400" b="1" dirty="0"/>
              <a:t>t</a:t>
            </a:r>
            <a:r>
              <a:rPr lang="fr-FR" sz="1400" b="1" dirty="0" smtClean="0"/>
              <a:t>itre de la leçon, la date en haut à gauche…</a:t>
            </a:r>
          </a:p>
          <a:p>
            <a:r>
              <a:rPr lang="fr-FR" b="1" dirty="0" smtClean="0">
                <a:solidFill>
                  <a:srgbClr val="CC3300"/>
                </a:solidFill>
              </a:rPr>
              <a:t>Proposer </a:t>
            </a:r>
            <a:r>
              <a:rPr lang="fr-FR" b="1" u="sng" dirty="0" smtClean="0">
                <a:solidFill>
                  <a:srgbClr val="CC3300"/>
                </a:solidFill>
              </a:rPr>
              <a:t>plusieurs images représentants la même notion </a:t>
            </a:r>
            <a:r>
              <a:rPr lang="fr-FR" b="1" dirty="0" smtClean="0">
                <a:solidFill>
                  <a:srgbClr val="CC3300"/>
                </a:solidFill>
              </a:rPr>
              <a:t>pour faciliter la mémorisation</a:t>
            </a:r>
          </a:p>
          <a:p>
            <a:endParaRPr lang="fr-FR" b="1" dirty="0" smtClean="0">
              <a:solidFill>
                <a:srgbClr val="00B0F0"/>
              </a:solidFill>
            </a:endParaRPr>
          </a:p>
          <a:p>
            <a:pPr marL="0" indent="0">
              <a:buNone/>
            </a:pPr>
            <a:endParaRPr lang="fr-FR" b="1" dirty="0" smtClean="0">
              <a:solidFill>
                <a:srgbClr val="00B0F0"/>
              </a:solidFill>
            </a:endParaRPr>
          </a:p>
          <a:p>
            <a:pPr marL="0" indent="0">
              <a:buNone/>
            </a:pPr>
            <a:endParaRPr lang="fr-FR" b="1" dirty="0" smtClean="0">
              <a:solidFill>
                <a:srgbClr val="00B0F0"/>
              </a:solidFill>
            </a:endParaRPr>
          </a:p>
          <a:p>
            <a:r>
              <a:rPr lang="fr-FR" b="1" dirty="0" smtClean="0">
                <a:solidFill>
                  <a:srgbClr val="CC3300"/>
                </a:solidFill>
              </a:rPr>
              <a:t>Utiliser des </a:t>
            </a:r>
            <a:r>
              <a:rPr lang="fr-FR" b="1" u="sng" dirty="0" smtClean="0">
                <a:solidFill>
                  <a:srgbClr val="CC3300"/>
                </a:solidFill>
              </a:rPr>
              <a:t>pictogrammes</a:t>
            </a:r>
            <a:r>
              <a:rPr lang="fr-FR" b="1" dirty="0" smtClean="0">
                <a:solidFill>
                  <a:srgbClr val="CC3300"/>
                </a:solidFill>
              </a:rPr>
              <a:t> pour simplifier la compréhension des consignes.</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017" y="4211619"/>
            <a:ext cx="6581104" cy="256365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615" y="1900227"/>
            <a:ext cx="1924334" cy="1710792"/>
          </a:xfrm>
          <a:prstGeom prst="rect">
            <a:avLst/>
          </a:prstGeom>
        </p:spPr>
      </p:pic>
    </p:spTree>
    <p:extLst>
      <p:ext uri="{BB962C8B-B14F-4D97-AF65-F5344CB8AC3E}">
        <p14:creationId xmlns:p14="http://schemas.microsoft.com/office/powerpoint/2010/main" val="621985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5181"/>
          </a:xfrm>
        </p:spPr>
        <p:txBody>
          <a:bodyPr>
            <a:normAutofit fontScale="90000"/>
          </a:bodyPr>
          <a:lstStyle/>
          <a:p>
            <a:endParaRPr lang="fr-FR" dirty="0"/>
          </a:p>
        </p:txBody>
      </p:sp>
      <p:sp>
        <p:nvSpPr>
          <p:cNvPr id="3" name="Espace réservé du contenu 2"/>
          <p:cNvSpPr>
            <a:spLocks noGrp="1"/>
          </p:cNvSpPr>
          <p:nvPr>
            <p:ph idx="1"/>
          </p:nvPr>
        </p:nvSpPr>
        <p:spPr>
          <a:xfrm>
            <a:off x="349624" y="430306"/>
            <a:ext cx="11004176" cy="6185647"/>
          </a:xfrm>
        </p:spPr>
        <p:txBody>
          <a:bodyPr/>
          <a:lstStyle/>
          <a:p>
            <a:pPr marL="0" indent="0">
              <a:buNone/>
            </a:pPr>
            <a:endParaRPr lang="fr-FR" b="1" dirty="0" smtClean="0">
              <a:solidFill>
                <a:srgbClr val="FF0000"/>
              </a:solidFill>
            </a:endParaRPr>
          </a:p>
          <a:p>
            <a:r>
              <a:rPr lang="fr-FR" b="1" dirty="0" smtClean="0">
                <a:solidFill>
                  <a:srgbClr val="CC3300"/>
                </a:solidFill>
              </a:rPr>
              <a:t>Proposer/autoriser </a:t>
            </a:r>
            <a:r>
              <a:rPr lang="fr-FR" b="1" u="sng" dirty="0" smtClean="0">
                <a:solidFill>
                  <a:srgbClr val="CC3300"/>
                </a:solidFill>
              </a:rPr>
              <a:t>d’autres façons de prendre en notes ou d’apprendre/de mémoriser</a:t>
            </a:r>
            <a:r>
              <a:rPr lang="fr-FR" b="1" dirty="0" smtClean="0">
                <a:solidFill>
                  <a:srgbClr val="CC3300"/>
                </a:solidFill>
              </a:rPr>
              <a:t> une leçon: </a:t>
            </a:r>
            <a:r>
              <a:rPr lang="fr-FR" b="1" dirty="0" smtClean="0">
                <a:solidFill>
                  <a:srgbClr val="FF9900"/>
                </a:solidFill>
              </a:rPr>
              <a:t>la carte mentale, heuristique </a:t>
            </a:r>
          </a:p>
          <a:p>
            <a:endParaRPr lang="fr-FR" b="1" dirty="0">
              <a:solidFill>
                <a:srgbClr val="FF9933"/>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72" y="2125663"/>
            <a:ext cx="5874151" cy="397488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785" y="2125663"/>
            <a:ext cx="5718380" cy="4288785"/>
          </a:xfrm>
          <a:prstGeom prst="rect">
            <a:avLst/>
          </a:prstGeom>
        </p:spPr>
      </p:pic>
    </p:spTree>
    <p:extLst>
      <p:ext uri="{BB962C8B-B14F-4D97-AF65-F5344CB8AC3E}">
        <p14:creationId xmlns:p14="http://schemas.microsoft.com/office/powerpoint/2010/main" val="38890034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6999"/>
          </a:xfrm>
        </p:spPr>
        <p:txBody>
          <a:bodyPr>
            <a:normAutofit fontScale="90000"/>
          </a:bodyPr>
          <a:lstStyle/>
          <a:p>
            <a:endParaRPr lang="fr-FR" dirty="0"/>
          </a:p>
        </p:txBody>
      </p:sp>
      <p:sp>
        <p:nvSpPr>
          <p:cNvPr id="3" name="Espace réservé du contenu 2"/>
          <p:cNvSpPr>
            <a:spLocks noGrp="1"/>
          </p:cNvSpPr>
          <p:nvPr>
            <p:ph idx="1"/>
          </p:nvPr>
        </p:nvSpPr>
        <p:spPr>
          <a:xfrm>
            <a:off x="257577" y="734096"/>
            <a:ext cx="11578108" cy="5937160"/>
          </a:xfrm>
        </p:spPr>
        <p:txBody>
          <a:bodyPr/>
          <a:lstStyle/>
          <a:p>
            <a:r>
              <a:rPr lang="fr-FR" b="1" dirty="0">
                <a:solidFill>
                  <a:srgbClr val="CC3300"/>
                </a:solidFill>
              </a:rPr>
              <a:t>Construire avec l’élève </a:t>
            </a:r>
            <a:r>
              <a:rPr lang="fr-FR" b="1" u="sng" dirty="0">
                <a:solidFill>
                  <a:srgbClr val="CC3300"/>
                </a:solidFill>
              </a:rPr>
              <a:t>des référents (aides mémoire) </a:t>
            </a:r>
            <a:r>
              <a:rPr lang="fr-FR" b="1" dirty="0">
                <a:solidFill>
                  <a:srgbClr val="CC3300"/>
                </a:solidFill>
              </a:rPr>
              <a:t>et des fiches protocole qui restent toujours à disposition si besoin est…</a:t>
            </a:r>
          </a:p>
          <a:p>
            <a:endParaRPr lang="fr-FR" dirty="0">
              <a:solidFill>
                <a:srgbClr val="CC3300"/>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7" y="1970469"/>
            <a:ext cx="5263484" cy="394761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526" y="1970469"/>
            <a:ext cx="5263485" cy="3947614"/>
          </a:xfrm>
          <a:prstGeom prst="rect">
            <a:avLst/>
          </a:prstGeom>
        </p:spPr>
      </p:pic>
    </p:spTree>
    <p:extLst>
      <p:ext uri="{BB962C8B-B14F-4D97-AF65-F5344CB8AC3E}">
        <p14:creationId xmlns:p14="http://schemas.microsoft.com/office/powerpoint/2010/main" val="13106058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672" y="365126"/>
            <a:ext cx="10876127" cy="808582"/>
          </a:xfrm>
        </p:spPr>
        <p:txBody>
          <a:bodyPr/>
          <a:lstStyle/>
          <a:p>
            <a:r>
              <a:rPr lang="fr-FR" b="1" dirty="0" smtClean="0">
                <a:solidFill>
                  <a:srgbClr val="CC3300"/>
                </a:solidFill>
              </a:rPr>
              <a:t>Les Nouvelles Technologies au service des </a:t>
            </a:r>
            <a:r>
              <a:rPr lang="fr-FR" b="1" dirty="0" err="1" smtClean="0">
                <a:solidFill>
                  <a:srgbClr val="CC3300"/>
                </a:solidFill>
              </a:rPr>
              <a:t>Dys</a:t>
            </a:r>
            <a:endParaRPr lang="fr-FR" b="1" dirty="0">
              <a:solidFill>
                <a:srgbClr val="CC3300"/>
              </a:solidFill>
            </a:endParaRPr>
          </a:p>
        </p:txBody>
      </p:sp>
      <p:sp>
        <p:nvSpPr>
          <p:cNvPr id="3" name="Espace réservé du contenu 2"/>
          <p:cNvSpPr>
            <a:spLocks noGrp="1"/>
          </p:cNvSpPr>
          <p:nvPr>
            <p:ph idx="1"/>
          </p:nvPr>
        </p:nvSpPr>
        <p:spPr>
          <a:xfrm>
            <a:off x="300252" y="1392072"/>
            <a:ext cx="11053548" cy="5308979"/>
          </a:xfrm>
        </p:spPr>
        <p:txBody>
          <a:bodyPr>
            <a:normAutofit/>
          </a:bodyPr>
          <a:lstStyle/>
          <a:p>
            <a:pPr marL="0" indent="0">
              <a:buNone/>
            </a:pPr>
            <a:endParaRPr lang="fr-FR" dirty="0" smtClean="0"/>
          </a:p>
          <a:p>
            <a:r>
              <a:rPr lang="fr-FR" dirty="0" smtClean="0"/>
              <a:t>Scanner à main</a:t>
            </a:r>
          </a:p>
          <a:p>
            <a:r>
              <a:rPr lang="fr-FR" dirty="0" smtClean="0"/>
              <a:t>Souris scanner</a:t>
            </a:r>
          </a:p>
          <a:p>
            <a:r>
              <a:rPr lang="fr-FR" dirty="0" smtClean="0"/>
              <a:t>Stylo qui conserve ce qui vient d’être dit couplé à des mots clés</a:t>
            </a:r>
          </a:p>
          <a:p>
            <a:r>
              <a:rPr lang="fr-FR" dirty="0" smtClean="0"/>
              <a:t>Stylos lecteurs, correcteurs d’orthographe</a:t>
            </a:r>
          </a:p>
          <a:p>
            <a:r>
              <a:rPr lang="fr-FR" dirty="0" smtClean="0"/>
              <a:t>Prédicteurs d’orthographe…</a:t>
            </a:r>
          </a:p>
          <a:p>
            <a:pPr marL="0" indent="0" algn="ctr">
              <a:buNone/>
            </a:pPr>
            <a:r>
              <a:rPr lang="fr-FR" dirty="0" smtClean="0">
                <a:hlinkClick r:id="rId2"/>
              </a:rPr>
              <a:t>www.kardi.fr</a:t>
            </a:r>
            <a:r>
              <a:rPr lang="fr-FR" dirty="0" smtClean="0"/>
              <a:t> : des solutions numériques et matérielles pour les </a:t>
            </a:r>
            <a:r>
              <a:rPr lang="fr-FR" dirty="0" err="1" smtClean="0"/>
              <a:t>Dys</a:t>
            </a:r>
            <a:endParaRPr lang="fr-FR" dirty="0" smtClean="0"/>
          </a:p>
          <a:p>
            <a:endParaRPr lang="fr-FR" dirty="0"/>
          </a:p>
          <a:p>
            <a:endParaRPr lang="fr-FR" dirty="0" smtClean="0"/>
          </a:p>
          <a:p>
            <a:endParaRPr lang="fr-FR" dirty="0"/>
          </a:p>
        </p:txBody>
      </p:sp>
      <p:pic>
        <p:nvPicPr>
          <p:cNvPr id="3074" name="Picture 2" descr="RÃ©sultat de recherche d'images pour &quot;IMAGE SCANNER A MAIN&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9769" y="1173708"/>
            <a:ext cx="1610435" cy="16104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Ã©sultat de recherche d'images pour &quot;IMAGE PREDICTEUR D'ORTHOGRAPH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769" y="5024604"/>
            <a:ext cx="3910415" cy="15005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Ã©sultat de recherche d'images pour &quot;IMAGE SOURIS SCANNER&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0405" y="4933667"/>
            <a:ext cx="1985748" cy="198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008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672" y="365125"/>
            <a:ext cx="10876128" cy="845489"/>
          </a:xfrm>
        </p:spPr>
        <p:txBody>
          <a:bodyPr>
            <a:noAutofit/>
          </a:bodyPr>
          <a:lstStyle/>
          <a:p>
            <a:r>
              <a:rPr lang="fr-FR" b="1" dirty="0">
                <a:solidFill>
                  <a:srgbClr val="CC3300"/>
                </a:solidFill>
              </a:rPr>
              <a:t>Les </a:t>
            </a:r>
            <a:r>
              <a:rPr lang="fr-FR" b="1" dirty="0" err="1">
                <a:solidFill>
                  <a:srgbClr val="CC3300"/>
                </a:solidFill>
              </a:rPr>
              <a:t>inDyspensables</a:t>
            </a:r>
            <a:r>
              <a:rPr lang="fr-FR" b="1" dirty="0">
                <a:solidFill>
                  <a:srgbClr val="CC3300"/>
                </a:solidFill>
              </a:rPr>
              <a:t> </a:t>
            </a:r>
            <a:r>
              <a:rPr lang="fr-FR" b="1" dirty="0" smtClean="0">
                <a:solidFill>
                  <a:srgbClr val="CC3300"/>
                </a:solidFill>
              </a:rPr>
              <a:t/>
            </a:r>
            <a:br>
              <a:rPr lang="fr-FR" b="1" dirty="0" smtClean="0">
                <a:solidFill>
                  <a:srgbClr val="CC3300"/>
                </a:solidFill>
              </a:rPr>
            </a:br>
            <a:r>
              <a:rPr lang="fr-FR" b="1" dirty="0" smtClean="0">
                <a:solidFill>
                  <a:srgbClr val="CC3300"/>
                </a:solidFill>
              </a:rPr>
              <a:t>Des </a:t>
            </a:r>
            <a:r>
              <a:rPr lang="fr-FR" b="1" dirty="0" smtClean="0">
                <a:solidFill>
                  <a:srgbClr val="CC3300"/>
                </a:solidFill>
              </a:rPr>
              <a:t>logiciels pour les DYS nomades et gratuits</a:t>
            </a:r>
            <a:endParaRPr lang="fr-FR" b="1" dirty="0">
              <a:solidFill>
                <a:srgbClr val="CC3300"/>
              </a:solidFill>
            </a:endParaRPr>
          </a:p>
        </p:txBody>
      </p:sp>
      <p:sp>
        <p:nvSpPr>
          <p:cNvPr id="3" name="Espace réservé du contenu 2"/>
          <p:cNvSpPr>
            <a:spLocks noGrp="1"/>
          </p:cNvSpPr>
          <p:nvPr>
            <p:ph idx="1"/>
          </p:nvPr>
        </p:nvSpPr>
        <p:spPr>
          <a:xfrm>
            <a:off x="193183" y="1107582"/>
            <a:ext cx="11655380" cy="5576553"/>
          </a:xfrm>
        </p:spPr>
        <p:txBody>
          <a:bodyPr/>
          <a:lstStyle/>
          <a:p>
            <a:endParaRPr lang="fr-FR" dirty="0" smtClean="0"/>
          </a:p>
          <a:p>
            <a:r>
              <a:rPr lang="fr-FR" dirty="0" smtClean="0"/>
              <a:t>Les logiciels proposés sont gratuits et nomades, il suffit de les télécharger sur une clé USB et ils seront utilisables sur n’importe quel ordinateur.</a:t>
            </a:r>
          </a:p>
          <a:p>
            <a:pPr marL="0" indent="0">
              <a:buNone/>
            </a:pPr>
            <a:endParaRPr lang="fr-FR" dirty="0" smtClean="0"/>
          </a:p>
          <a:p>
            <a:r>
              <a:rPr lang="fr-FR" sz="4000" b="1" dirty="0" smtClean="0">
                <a:solidFill>
                  <a:srgbClr val="FF9933"/>
                </a:solidFill>
              </a:rPr>
              <a:t>FRAMAKEYDYS</a:t>
            </a:r>
            <a:r>
              <a:rPr lang="fr-FR" sz="4000" b="1" dirty="0" smtClean="0">
                <a:solidFill>
                  <a:srgbClr val="FF0000"/>
                </a:solidFill>
              </a:rPr>
              <a:t>:</a:t>
            </a:r>
            <a:r>
              <a:rPr lang="fr-FR" dirty="0" smtClean="0"/>
              <a:t> la </a:t>
            </a:r>
            <a:r>
              <a:rPr lang="fr-FR" dirty="0" err="1" smtClean="0"/>
              <a:t>Framakey</a:t>
            </a:r>
            <a:r>
              <a:rPr lang="fr-FR" dirty="0" smtClean="0"/>
              <a:t> orientée « </a:t>
            </a:r>
            <a:r>
              <a:rPr lang="fr-FR" dirty="0" err="1" smtClean="0"/>
              <a:t>dys</a:t>
            </a:r>
            <a:r>
              <a:rPr lang="fr-FR" dirty="0" smtClean="0"/>
              <a:t> » est une compilation de logiciels libres à installer sur une clés USB pour les élèves et les collégiens présentant un trouble spécifique du développement (les troubles « </a:t>
            </a:r>
            <a:r>
              <a:rPr lang="fr-FR" dirty="0" err="1" smtClean="0"/>
              <a:t>dys</a:t>
            </a:r>
            <a:r>
              <a:rPr lang="fr-FR" dirty="0" smtClean="0"/>
              <a:t> » : dysphasies, dyspraxies, dyscalculies, dyslexies-dysorthographies et TDA/H).</a:t>
            </a:r>
          </a:p>
          <a:p>
            <a:pPr marL="0" indent="0">
              <a:buNone/>
            </a:pPr>
            <a:endParaRPr lang="fr-FR" dirty="0" smtClean="0"/>
          </a:p>
          <a:p>
            <a:pPr algn="ctr"/>
            <a:r>
              <a:rPr lang="fr-FR" dirty="0" smtClean="0">
                <a:hlinkClick r:id="rId2"/>
              </a:rPr>
              <a:t>https://framakey.org/Pack/Framakey-Dys</a:t>
            </a:r>
            <a:endParaRPr lang="fr-FR" dirty="0" smtClean="0"/>
          </a:p>
          <a:p>
            <a:pPr marL="0" indent="0">
              <a:buNone/>
            </a:pPr>
            <a:endParaRPr lang="fr-FR" dirty="0"/>
          </a:p>
        </p:txBody>
      </p:sp>
    </p:spTree>
    <p:extLst>
      <p:ext uri="{BB962C8B-B14F-4D97-AF65-F5344CB8AC3E}">
        <p14:creationId xmlns:p14="http://schemas.microsoft.com/office/powerpoint/2010/main" val="37489488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024" y="365125"/>
            <a:ext cx="10889776" cy="794935"/>
          </a:xfrm>
        </p:spPr>
        <p:txBody>
          <a:bodyPr/>
          <a:lstStyle/>
          <a:p>
            <a:r>
              <a:rPr lang="fr-FR" b="1" dirty="0" smtClean="0">
                <a:solidFill>
                  <a:srgbClr val="C00000"/>
                </a:solidFill>
              </a:rPr>
              <a:t>WEBOGRAPHIE…. 		Pour les enseignants</a:t>
            </a:r>
            <a:endParaRPr lang="fr-FR" b="1" dirty="0">
              <a:solidFill>
                <a:srgbClr val="C00000"/>
              </a:solidFill>
            </a:endParaRPr>
          </a:p>
        </p:txBody>
      </p:sp>
      <p:sp>
        <p:nvSpPr>
          <p:cNvPr id="3" name="Espace réservé du contenu 2"/>
          <p:cNvSpPr>
            <a:spLocks noGrp="1"/>
          </p:cNvSpPr>
          <p:nvPr>
            <p:ph idx="1"/>
          </p:nvPr>
        </p:nvSpPr>
        <p:spPr>
          <a:xfrm>
            <a:off x="368490" y="1419366"/>
            <a:ext cx="10985310" cy="5199797"/>
          </a:xfrm>
        </p:spPr>
        <p:txBody>
          <a:bodyPr/>
          <a:lstStyle/>
          <a:p>
            <a:r>
              <a:rPr lang="fr-FR" dirty="0" err="1" smtClean="0"/>
              <a:t>Dyscussions</a:t>
            </a:r>
            <a:r>
              <a:rPr lang="fr-FR" dirty="0" smtClean="0"/>
              <a:t> parents professeurs : pour se former dans l’accompagnement des enfants à besoins spécifiques. </a:t>
            </a:r>
            <a:r>
              <a:rPr lang="fr-FR" dirty="0" smtClean="0">
                <a:hlinkClick r:id="rId2"/>
              </a:rPr>
              <a:t>www.dyscussions-parents-professeurs.fr</a:t>
            </a:r>
            <a:endParaRPr lang="fr-FR" dirty="0" smtClean="0"/>
          </a:p>
          <a:p>
            <a:endParaRPr lang="fr-FR" dirty="0"/>
          </a:p>
          <a:p>
            <a:r>
              <a:rPr lang="fr-FR" dirty="0" err="1" smtClean="0"/>
              <a:t>DysPositif</a:t>
            </a:r>
            <a:r>
              <a:rPr lang="fr-FR" dirty="0" smtClean="0"/>
              <a:t>: pour tout savoir sur les troubles </a:t>
            </a:r>
            <a:r>
              <a:rPr lang="fr-FR" dirty="0" err="1" smtClean="0"/>
              <a:t>dys</a:t>
            </a:r>
            <a:r>
              <a:rPr lang="fr-FR" dirty="0" smtClean="0"/>
              <a:t> et aider vos élèves ! S’adresse surtout aux élèves de CP au CM2. </a:t>
            </a:r>
            <a:r>
              <a:rPr lang="fr-FR" dirty="0" smtClean="0">
                <a:hlinkClick r:id="rId3"/>
              </a:rPr>
              <a:t>www.dys-positif.fr</a:t>
            </a:r>
            <a:endParaRPr lang="fr-FR" dirty="0" smtClean="0"/>
          </a:p>
          <a:p>
            <a:endParaRPr lang="fr-FR" dirty="0"/>
          </a:p>
          <a:p>
            <a:r>
              <a:rPr lang="fr-FR" dirty="0" smtClean="0"/>
              <a:t>Mes </a:t>
            </a:r>
            <a:r>
              <a:rPr lang="fr-FR" dirty="0" err="1" smtClean="0"/>
              <a:t>dys</a:t>
            </a:r>
            <a:r>
              <a:rPr lang="fr-FR" dirty="0" smtClean="0"/>
              <a:t> doigts : formation e-learning destinée aux enseignants pour apprendre à enseigner aux </a:t>
            </a:r>
            <a:r>
              <a:rPr lang="fr-FR" dirty="0" err="1" smtClean="0"/>
              <a:t>Dys</a:t>
            </a:r>
            <a:r>
              <a:rPr lang="fr-FR" dirty="0" smtClean="0"/>
              <a:t>. </a:t>
            </a:r>
            <a:r>
              <a:rPr lang="fr-FR" dirty="0" smtClean="0">
                <a:hlinkClick r:id="rId4"/>
              </a:rPr>
              <a:t>www.mesdysdoigts.fr//formations-professionnelles-e-learning/se-former-pour-enseigner-aux-dys/</a:t>
            </a:r>
            <a:endParaRPr lang="fr-FR" dirty="0" smtClean="0"/>
          </a:p>
          <a:p>
            <a:endParaRPr lang="fr-FR" dirty="0"/>
          </a:p>
        </p:txBody>
      </p:sp>
    </p:spTree>
    <p:extLst>
      <p:ext uri="{BB962C8B-B14F-4D97-AF65-F5344CB8AC3E}">
        <p14:creationId xmlns:p14="http://schemas.microsoft.com/office/powerpoint/2010/main" val="8315750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2137" y="614149"/>
            <a:ext cx="10971663" cy="5562814"/>
          </a:xfrm>
        </p:spPr>
        <p:txBody>
          <a:bodyPr/>
          <a:lstStyle/>
          <a:p>
            <a:r>
              <a:rPr lang="fr-FR" dirty="0" err="1" smtClean="0"/>
              <a:t>CogniSciences</a:t>
            </a:r>
            <a:r>
              <a:rPr lang="fr-FR" dirty="0" smtClean="0"/>
              <a:t>: un site qui permet d’accéder à tous les tests de repérage de difficultés comme le ROC, l’ODEDYS… </a:t>
            </a:r>
            <a:r>
              <a:rPr lang="fr-FR" dirty="0" smtClean="0">
                <a:hlinkClick r:id="rId2"/>
              </a:rPr>
              <a:t>www.cognisciences.com</a:t>
            </a:r>
            <a:endParaRPr lang="fr-FR" dirty="0" smtClean="0"/>
          </a:p>
          <a:p>
            <a:endParaRPr lang="fr-FR" dirty="0"/>
          </a:p>
          <a:p>
            <a:r>
              <a:rPr lang="fr-FR" dirty="0" smtClean="0"/>
              <a:t>Le Petit Journal des Profs : pour partir en classe de bonne humeur ! </a:t>
            </a:r>
            <a:r>
              <a:rPr lang="fr-FR" dirty="0" smtClean="0">
                <a:hlinkClick r:id="rId3"/>
              </a:rPr>
              <a:t>www.lepetitjournaldesprofs.com</a:t>
            </a:r>
            <a:endParaRPr lang="fr-FR" dirty="0" smtClean="0"/>
          </a:p>
          <a:p>
            <a:endParaRPr lang="fr-FR" dirty="0"/>
          </a:p>
          <a:p>
            <a:r>
              <a:rPr lang="fr-FR" dirty="0" smtClean="0"/>
              <a:t>Le Cartable Fantastique: association qui propose des ressources permettant de faciliter la scolarité des enfants en situation de handicap, et plus particulièrement des enfants dyspraxiques.  </a:t>
            </a:r>
            <a:r>
              <a:rPr lang="fr-FR" dirty="0" smtClean="0">
                <a:hlinkClick r:id="rId4"/>
              </a:rPr>
              <a:t>www.cartablefantastique.fr</a:t>
            </a:r>
            <a:endParaRPr lang="fr-FR" dirty="0" smtClean="0"/>
          </a:p>
          <a:p>
            <a:endParaRPr lang="fr-FR" dirty="0"/>
          </a:p>
          <a:p>
            <a:r>
              <a:rPr lang="fr-FR" dirty="0" smtClean="0"/>
              <a:t>Solutions Numériques et matérielles pour les </a:t>
            </a:r>
            <a:r>
              <a:rPr lang="fr-FR" dirty="0" err="1" smtClean="0"/>
              <a:t>Dys</a:t>
            </a:r>
            <a:r>
              <a:rPr lang="fr-FR" dirty="0" smtClean="0"/>
              <a:t>. </a:t>
            </a:r>
            <a:r>
              <a:rPr lang="fr-FR" dirty="0" smtClean="0">
                <a:hlinkClick r:id="rId5"/>
              </a:rPr>
              <a:t>www.kardi.fr</a:t>
            </a:r>
            <a:endParaRPr lang="fr-FR" dirty="0" smtClean="0"/>
          </a:p>
          <a:p>
            <a:endParaRPr lang="fr-FR" dirty="0"/>
          </a:p>
        </p:txBody>
      </p:sp>
    </p:spTree>
    <p:extLst>
      <p:ext uri="{BB962C8B-B14F-4D97-AF65-F5344CB8AC3E}">
        <p14:creationId xmlns:p14="http://schemas.microsoft.com/office/powerpoint/2010/main" val="3730938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026947"/>
          </a:xfrm>
        </p:spPr>
        <p:txBody>
          <a:bodyPr/>
          <a:lstStyle/>
          <a:p>
            <a:r>
              <a:rPr lang="fr-FR" b="1" dirty="0" smtClean="0">
                <a:solidFill>
                  <a:srgbClr val="C00000"/>
                </a:solidFill>
              </a:rPr>
              <a:t>Les Besoins Educatifs Particuliers… BEP</a:t>
            </a:r>
            <a:endParaRPr lang="fr-FR" b="1" dirty="0">
              <a:solidFill>
                <a:srgbClr val="C00000"/>
              </a:solidFill>
            </a:endParaRPr>
          </a:p>
        </p:txBody>
      </p:sp>
      <p:sp>
        <p:nvSpPr>
          <p:cNvPr id="3" name="Espace réservé du contenu 2"/>
          <p:cNvSpPr>
            <a:spLocks noGrp="1"/>
          </p:cNvSpPr>
          <p:nvPr>
            <p:ph idx="1"/>
          </p:nvPr>
        </p:nvSpPr>
        <p:spPr>
          <a:xfrm>
            <a:off x="327546" y="1392072"/>
            <a:ext cx="11204812" cy="5465928"/>
          </a:xfrm>
        </p:spPr>
        <p:txBody>
          <a:bodyPr>
            <a:normAutofit/>
          </a:bodyPr>
          <a:lstStyle/>
          <a:p>
            <a:pPr algn="just"/>
            <a:r>
              <a:rPr lang="fr-FR" sz="3200" b="1" dirty="0" smtClean="0">
                <a:solidFill>
                  <a:srgbClr val="FF9900"/>
                </a:solidFill>
              </a:rPr>
              <a:t>Les BEP concernent tous les élèves qui rencontrent des difficultés pour apprendre, qui justifient des réponses adaptées </a:t>
            </a:r>
            <a:r>
              <a:rPr lang="fr-FR" dirty="0" smtClean="0"/>
              <a:t>lorsqu’ils se trouvent notamment dans l’une des situations suivantes: </a:t>
            </a:r>
          </a:p>
          <a:p>
            <a:pPr lvl="1" algn="ctr"/>
            <a:r>
              <a:rPr lang="fr-FR" sz="2800" b="1" u="sng" dirty="0" smtClean="0">
                <a:solidFill>
                  <a:srgbClr val="FF9900"/>
                </a:solidFill>
              </a:rPr>
              <a:t>De grandes difficultés scolaires</a:t>
            </a:r>
          </a:p>
          <a:p>
            <a:pPr lvl="1" algn="ctr"/>
            <a:r>
              <a:rPr lang="fr-FR" sz="2800" b="1" dirty="0" smtClean="0">
                <a:solidFill>
                  <a:srgbClr val="FF9900"/>
                </a:solidFill>
              </a:rPr>
              <a:t>Une raison médicale</a:t>
            </a:r>
          </a:p>
          <a:p>
            <a:pPr lvl="1" algn="ctr"/>
            <a:r>
              <a:rPr lang="fr-FR" sz="2800" b="1" u="sng" dirty="0" smtClean="0">
                <a:solidFill>
                  <a:srgbClr val="FF9900"/>
                </a:solidFill>
              </a:rPr>
              <a:t>Les troubles des apprentissages</a:t>
            </a:r>
          </a:p>
          <a:p>
            <a:pPr lvl="1" algn="ctr"/>
            <a:r>
              <a:rPr lang="fr-FR" sz="2800" b="1" u="sng" dirty="0" smtClean="0">
                <a:solidFill>
                  <a:srgbClr val="FF9900"/>
                </a:solidFill>
              </a:rPr>
              <a:t>Une situation de handicap</a:t>
            </a:r>
          </a:p>
          <a:p>
            <a:pPr lvl="1" algn="ctr"/>
            <a:r>
              <a:rPr lang="fr-FR" sz="2800" b="1" u="sng" dirty="0" smtClean="0">
                <a:solidFill>
                  <a:srgbClr val="FF9900"/>
                </a:solidFill>
              </a:rPr>
              <a:t>Une précocité intellectuelle</a:t>
            </a:r>
          </a:p>
          <a:p>
            <a:pPr lvl="1" algn="ctr"/>
            <a:r>
              <a:rPr lang="fr-FR" sz="2800" b="1" dirty="0" smtClean="0">
                <a:solidFill>
                  <a:srgbClr val="FF9900"/>
                </a:solidFill>
              </a:rPr>
              <a:t>La découverte d’une nouvelle langue</a:t>
            </a:r>
          </a:p>
          <a:p>
            <a:pPr lvl="1" algn="ctr"/>
            <a:r>
              <a:rPr lang="fr-FR" sz="2800" b="1" dirty="0" smtClean="0">
                <a:solidFill>
                  <a:srgbClr val="FF9900"/>
                </a:solidFill>
              </a:rPr>
              <a:t>Une vie sédentaire</a:t>
            </a:r>
          </a:p>
          <a:p>
            <a:pPr lvl="1" algn="ctr"/>
            <a:r>
              <a:rPr lang="fr-FR" sz="2800" b="1" dirty="0" smtClean="0">
                <a:solidFill>
                  <a:srgbClr val="FF9900"/>
                </a:solidFill>
              </a:rPr>
              <a:t>Une situation familiale ou sociale difficile</a:t>
            </a:r>
          </a:p>
          <a:p>
            <a:pPr lvl="1" algn="ctr"/>
            <a:r>
              <a:rPr lang="fr-FR" sz="2800" b="1" dirty="0" smtClean="0">
                <a:solidFill>
                  <a:srgbClr val="FF9900"/>
                </a:solidFill>
              </a:rPr>
              <a:t>Un passage en milieu carcéral</a:t>
            </a:r>
          </a:p>
          <a:p>
            <a:pPr marL="0" indent="0" algn="just">
              <a:buNone/>
            </a:pPr>
            <a:endParaRPr lang="fr-FR" sz="3200" dirty="0" smtClean="0"/>
          </a:p>
          <a:p>
            <a:pPr algn="just"/>
            <a:endParaRPr lang="fr-FR" sz="3200" dirty="0"/>
          </a:p>
          <a:p>
            <a:pPr algn="just"/>
            <a:endParaRPr lang="fr-FR" sz="3200" dirty="0" smtClean="0"/>
          </a:p>
        </p:txBody>
      </p:sp>
    </p:spTree>
    <p:extLst>
      <p:ext uri="{BB962C8B-B14F-4D97-AF65-F5344CB8AC3E}">
        <p14:creationId xmlns:p14="http://schemas.microsoft.com/office/powerpoint/2010/main" val="2509534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0500" y="245660"/>
            <a:ext cx="10321119" cy="736979"/>
          </a:xfrm>
        </p:spPr>
        <p:txBody>
          <a:bodyPr/>
          <a:lstStyle/>
          <a:p>
            <a:r>
              <a:rPr lang="fr-FR" b="1" dirty="0" smtClean="0">
                <a:solidFill>
                  <a:srgbClr val="CC3300"/>
                </a:solidFill>
              </a:rPr>
              <a:t>AIDODYS</a:t>
            </a:r>
            <a:endParaRPr lang="fr-FR" b="1" dirty="0">
              <a:solidFill>
                <a:srgbClr val="CC3300"/>
              </a:solidFill>
            </a:endParaRPr>
          </a:p>
        </p:txBody>
      </p:sp>
      <p:pic>
        <p:nvPicPr>
          <p:cNvPr id="4" name="Dys - Aidodys  Une solution pour la dysphasie - dyspraxie - dyslex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87355" y="982639"/>
            <a:ext cx="9807768" cy="5516745"/>
          </a:xfrm>
        </p:spPr>
      </p:pic>
    </p:spTree>
    <p:extLst>
      <p:ext uri="{BB962C8B-B14F-4D97-AF65-F5344CB8AC3E}">
        <p14:creationId xmlns:p14="http://schemas.microsoft.com/office/powerpoint/2010/main" val="3726109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7151"/>
          </a:xfrm>
        </p:spPr>
        <p:txBody>
          <a:bodyPr>
            <a:normAutofit fontScale="90000"/>
          </a:bodyPr>
          <a:lstStyle/>
          <a:p>
            <a:endParaRPr lang="fr-FR" dirty="0"/>
          </a:p>
        </p:txBody>
      </p:sp>
      <p:sp>
        <p:nvSpPr>
          <p:cNvPr id="3" name="Espace réservé du contenu 2"/>
          <p:cNvSpPr>
            <a:spLocks noGrp="1"/>
          </p:cNvSpPr>
          <p:nvPr>
            <p:ph idx="1"/>
          </p:nvPr>
        </p:nvSpPr>
        <p:spPr>
          <a:xfrm>
            <a:off x="283335" y="953037"/>
            <a:ext cx="11070465" cy="5223926"/>
          </a:xfrm>
        </p:spPr>
        <p:txBody>
          <a:bodyPr/>
          <a:lstStyle/>
          <a:p>
            <a:endParaRPr lang="fr-FR" dirty="0" smtClean="0"/>
          </a:p>
          <a:p>
            <a:pPr marL="0" indent="0" algn="ctr">
              <a:buNone/>
            </a:pPr>
            <a:r>
              <a:rPr lang="fr-FR" sz="4800" b="1" dirty="0" smtClean="0">
                <a:solidFill>
                  <a:srgbClr val="FF9933"/>
                </a:solidFill>
              </a:rPr>
              <a:t>Les aménagements aux épreuves d’examens </a:t>
            </a:r>
            <a:r>
              <a:rPr lang="fr-FR" sz="4800" b="1" dirty="0" smtClean="0"/>
              <a:t>(tiers temps, reformulation…) ne sont </a:t>
            </a:r>
            <a:r>
              <a:rPr lang="fr-FR" sz="4800" b="1" dirty="0" smtClean="0">
                <a:solidFill>
                  <a:srgbClr val="FF9933"/>
                </a:solidFill>
              </a:rPr>
              <a:t>bénéfiques</a:t>
            </a:r>
            <a:r>
              <a:rPr lang="fr-FR" sz="4800" b="1" dirty="0" smtClean="0"/>
              <a:t> pour l’élève </a:t>
            </a:r>
            <a:r>
              <a:rPr lang="fr-FR" sz="4800" b="1" dirty="0" smtClean="0">
                <a:solidFill>
                  <a:srgbClr val="FF9933"/>
                </a:solidFill>
              </a:rPr>
              <a:t>que s’ils ont été mis en place et pratiqués tout au long de l’année. </a:t>
            </a:r>
            <a:endParaRPr lang="fr-FR" sz="4800" b="1" dirty="0">
              <a:solidFill>
                <a:srgbClr val="FF9933"/>
              </a:solidFill>
            </a:endParaRPr>
          </a:p>
        </p:txBody>
      </p:sp>
    </p:spTree>
    <p:extLst>
      <p:ext uri="{BB962C8B-B14F-4D97-AF65-F5344CB8AC3E}">
        <p14:creationId xmlns:p14="http://schemas.microsoft.com/office/powerpoint/2010/main" val="7805812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351128" y="0"/>
            <a:ext cx="8807995" cy="6936483"/>
          </a:xfrm>
          <a:prstGeom prst="rect">
            <a:avLst/>
          </a:prstGeom>
        </p:spPr>
      </p:pic>
    </p:spTree>
    <p:extLst>
      <p:ext uri="{BB962C8B-B14F-4D97-AF65-F5344CB8AC3E}">
        <p14:creationId xmlns:p14="http://schemas.microsoft.com/office/powerpoint/2010/main" val="3899438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4149" y="242296"/>
            <a:ext cx="10739651" cy="713048"/>
          </a:xfrm>
        </p:spPr>
        <p:txBody>
          <a:bodyPr>
            <a:normAutofit fontScale="90000"/>
          </a:bodyPr>
          <a:lstStyle/>
          <a:p>
            <a:r>
              <a:rPr lang="fr-FR" b="1" dirty="0" smtClean="0">
                <a:solidFill>
                  <a:srgbClr val="CC3300"/>
                </a:solidFill>
              </a:rPr>
              <a:t>Des aides pour comprendre et s’exprimer à l’oral</a:t>
            </a:r>
            <a:endParaRPr lang="fr-FR" b="1" dirty="0">
              <a:solidFill>
                <a:srgbClr val="CC3300"/>
              </a:solidFill>
            </a:endParaRPr>
          </a:p>
        </p:txBody>
      </p:sp>
      <p:sp>
        <p:nvSpPr>
          <p:cNvPr id="3" name="Espace réservé du contenu 2"/>
          <p:cNvSpPr>
            <a:spLocks noGrp="1"/>
          </p:cNvSpPr>
          <p:nvPr>
            <p:ph idx="1"/>
          </p:nvPr>
        </p:nvSpPr>
        <p:spPr>
          <a:xfrm>
            <a:off x="313899" y="1132764"/>
            <a:ext cx="11232107" cy="5540991"/>
          </a:xfrm>
        </p:spPr>
        <p:txBody>
          <a:bodyPr>
            <a:normAutofit lnSpcReduction="10000"/>
          </a:bodyPr>
          <a:lstStyle/>
          <a:p>
            <a:pPr lvl="1"/>
            <a:r>
              <a:rPr lang="fr-FR" sz="2800" b="1" u="sng" dirty="0" smtClean="0">
                <a:solidFill>
                  <a:srgbClr val="FF9933"/>
                </a:solidFill>
              </a:rPr>
              <a:t>Dès l’entrée en maternelle</a:t>
            </a:r>
            <a:r>
              <a:rPr lang="fr-FR" sz="2800" dirty="0" smtClean="0"/>
              <a:t>:</a:t>
            </a:r>
          </a:p>
          <a:p>
            <a:pPr lvl="1"/>
            <a:r>
              <a:rPr lang="fr-FR" dirty="0" smtClean="0"/>
              <a:t>Les moyens de communication </a:t>
            </a:r>
            <a:r>
              <a:rPr lang="fr-FR" dirty="0" smtClean="0">
                <a:solidFill>
                  <a:srgbClr val="FF9933"/>
                </a:solidFill>
              </a:rPr>
              <a:t>non verbaux </a:t>
            </a:r>
            <a:r>
              <a:rPr lang="fr-FR" dirty="0" smtClean="0"/>
              <a:t>doivent être favorisés : objectif l’interaction</a:t>
            </a:r>
          </a:p>
          <a:p>
            <a:pPr marL="457200" lvl="1" indent="0">
              <a:buNone/>
            </a:pPr>
            <a:r>
              <a:rPr lang="fr-FR" sz="2800" b="1" u="sng" dirty="0" smtClean="0">
                <a:solidFill>
                  <a:srgbClr val="FF9933"/>
                </a:solidFill>
              </a:rPr>
              <a:t>Au cours de la maternelle jusqu’au CP</a:t>
            </a:r>
          </a:p>
          <a:p>
            <a:pPr lvl="1" algn="just"/>
            <a:r>
              <a:rPr lang="fr-FR" dirty="0" smtClean="0"/>
              <a:t>Débit pas trop rapide, les phrases ou les mots pas trop longs, pas de consignes multiples. Reformuler systématiquement. </a:t>
            </a:r>
          </a:p>
          <a:p>
            <a:pPr lvl="1" algn="just"/>
            <a:r>
              <a:rPr lang="fr-FR" dirty="0" smtClean="0">
                <a:solidFill>
                  <a:srgbClr val="FF9933"/>
                </a:solidFill>
              </a:rPr>
              <a:t>Outils visuels </a:t>
            </a:r>
            <a:r>
              <a:rPr lang="fr-FR" dirty="0" smtClean="0"/>
              <a:t>(calendrier, emploi du temps, cahier de vie…) permettent d’élaborer des représentations mentales de situations, de mots, de concepts.</a:t>
            </a:r>
          </a:p>
          <a:p>
            <a:pPr lvl="1" algn="just"/>
            <a:r>
              <a:rPr lang="fr-FR" dirty="0" smtClean="0">
                <a:solidFill>
                  <a:srgbClr val="FF9933"/>
                </a:solidFill>
              </a:rPr>
              <a:t>Les images </a:t>
            </a:r>
            <a:r>
              <a:rPr lang="fr-FR" dirty="0" smtClean="0"/>
              <a:t>(photos, dessins, pictogrammes…) soutiennent efficacement la compréhension des consignes orales. </a:t>
            </a:r>
          </a:p>
          <a:p>
            <a:pPr lvl="1" algn="just"/>
            <a:r>
              <a:rPr lang="fr-FR" dirty="0" smtClean="0">
                <a:solidFill>
                  <a:srgbClr val="FF9933"/>
                </a:solidFill>
              </a:rPr>
              <a:t>Les gestes, les mimes, l’exagération des mimiques faciales </a:t>
            </a:r>
            <a:r>
              <a:rPr lang="fr-FR" dirty="0" smtClean="0"/>
              <a:t>sont autant de moyens non-verbaux qui permettent d’augmenter l’</a:t>
            </a:r>
            <a:r>
              <a:rPr lang="fr-FR" dirty="0" err="1" smtClean="0"/>
              <a:t>informativité</a:t>
            </a:r>
            <a:r>
              <a:rPr lang="fr-FR" dirty="0" smtClean="0"/>
              <a:t> des messages délivrés par l’adulte. </a:t>
            </a:r>
          </a:p>
          <a:p>
            <a:pPr lvl="1"/>
            <a:endParaRPr lang="fr-FR" dirty="0"/>
          </a:p>
          <a:p>
            <a:pPr lvl="1" algn="ctr"/>
            <a:r>
              <a:rPr lang="fr-FR" sz="4000" b="1" dirty="0" smtClean="0">
                <a:solidFill>
                  <a:srgbClr val="CC3300"/>
                </a:solidFill>
              </a:rPr>
              <a:t>ACCENT SUR LE VISUEL</a:t>
            </a:r>
          </a:p>
        </p:txBody>
      </p:sp>
    </p:spTree>
    <p:extLst>
      <p:ext uri="{BB962C8B-B14F-4D97-AF65-F5344CB8AC3E}">
        <p14:creationId xmlns:p14="http://schemas.microsoft.com/office/powerpoint/2010/main" val="853508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45910" y="341194"/>
            <a:ext cx="11109278" cy="6400800"/>
          </a:xfrm>
        </p:spPr>
        <p:txBody>
          <a:bodyPr>
            <a:normAutofit lnSpcReduction="10000"/>
          </a:bodyPr>
          <a:lstStyle/>
          <a:p>
            <a:pPr algn="just"/>
            <a:r>
              <a:rPr lang="fr-FR" dirty="0" smtClean="0"/>
              <a:t>Utiliser le </a:t>
            </a:r>
            <a:r>
              <a:rPr lang="fr-FR" dirty="0" smtClean="0">
                <a:solidFill>
                  <a:srgbClr val="FF9933"/>
                </a:solidFill>
              </a:rPr>
              <a:t>dessin</a:t>
            </a:r>
            <a:r>
              <a:rPr lang="fr-FR" dirty="0" smtClean="0"/>
              <a:t> si il ne réussit pas à dire… Se montrer </a:t>
            </a:r>
            <a:r>
              <a:rPr lang="fr-FR" dirty="0" smtClean="0">
                <a:solidFill>
                  <a:srgbClr val="FF9933"/>
                </a:solidFill>
              </a:rPr>
              <a:t>attentif</a:t>
            </a:r>
            <a:r>
              <a:rPr lang="fr-FR" dirty="0" smtClean="0"/>
              <a:t> à ce que l’enfant essaie d’exprimer, </a:t>
            </a:r>
            <a:r>
              <a:rPr lang="fr-FR" dirty="0" smtClean="0">
                <a:solidFill>
                  <a:srgbClr val="FF9933"/>
                </a:solidFill>
              </a:rPr>
              <a:t>ne pas le faire répéter en cours de dialogue, éviter de l’interrompre. </a:t>
            </a:r>
          </a:p>
          <a:p>
            <a:pPr marL="0" indent="0" algn="just">
              <a:buNone/>
            </a:pPr>
            <a:endParaRPr lang="fr-FR" dirty="0" smtClean="0"/>
          </a:p>
          <a:p>
            <a:pPr algn="just"/>
            <a:r>
              <a:rPr lang="fr-FR" dirty="0" smtClean="0">
                <a:solidFill>
                  <a:srgbClr val="FF9933"/>
                </a:solidFill>
              </a:rPr>
              <a:t>La gratification des interventions verbales </a:t>
            </a:r>
            <a:r>
              <a:rPr lang="fr-FR" dirty="0" smtClean="0"/>
              <a:t>de l’enfant: soutiennent la progression de ses performances langagières. </a:t>
            </a:r>
          </a:p>
          <a:p>
            <a:pPr marL="0" indent="0" algn="just">
              <a:buNone/>
            </a:pPr>
            <a:endParaRPr lang="fr-FR" dirty="0" smtClean="0"/>
          </a:p>
          <a:p>
            <a:pPr algn="just"/>
            <a:r>
              <a:rPr lang="fr-FR" dirty="0" smtClean="0">
                <a:solidFill>
                  <a:srgbClr val="FF9933"/>
                </a:solidFill>
              </a:rPr>
              <a:t>L’écrit s’avère être un appui solide à la compréhension de la structure du langage oral</a:t>
            </a:r>
            <a:r>
              <a:rPr lang="fr-FR" dirty="0" smtClean="0"/>
              <a:t> : entrée plus précoce possible dans le langage écrit. </a:t>
            </a:r>
          </a:p>
          <a:p>
            <a:pPr marL="0" indent="0" algn="just">
              <a:buNone/>
            </a:pPr>
            <a:endParaRPr lang="fr-FR" dirty="0" smtClean="0"/>
          </a:p>
          <a:p>
            <a:pPr algn="just"/>
            <a:r>
              <a:rPr lang="fr-FR" dirty="0" smtClean="0">
                <a:solidFill>
                  <a:srgbClr val="FF9933"/>
                </a:solidFill>
              </a:rPr>
              <a:t>Les gestes de la méthode Borel-</a:t>
            </a:r>
            <a:r>
              <a:rPr lang="fr-FR" dirty="0" err="1" smtClean="0">
                <a:solidFill>
                  <a:srgbClr val="FF9933"/>
                </a:solidFill>
              </a:rPr>
              <a:t>Maisonny</a:t>
            </a:r>
            <a:r>
              <a:rPr lang="fr-FR" dirty="0" smtClean="0">
                <a:solidFill>
                  <a:srgbClr val="FF9933"/>
                </a:solidFill>
              </a:rPr>
              <a:t> </a:t>
            </a:r>
            <a:r>
              <a:rPr lang="fr-FR" dirty="0" smtClean="0"/>
              <a:t>(code chaque son de la langue) : enfants présentant des troubles de la discrimination phonologique. </a:t>
            </a:r>
          </a:p>
          <a:p>
            <a:pPr algn="just"/>
            <a:endParaRPr lang="fr-FR" dirty="0"/>
          </a:p>
          <a:p>
            <a:pPr algn="ctr"/>
            <a:r>
              <a:rPr lang="fr-FR" sz="3200" b="1" dirty="0" smtClean="0">
                <a:solidFill>
                  <a:srgbClr val="CC3300"/>
                </a:solidFill>
              </a:rPr>
              <a:t>IMPORTANCE DU LANGAGE ECRIT MEME SI TROUBLE DU LANGAGE ORAL</a:t>
            </a:r>
            <a:endParaRPr lang="fr-FR" sz="3200" b="1" dirty="0">
              <a:solidFill>
                <a:srgbClr val="CC3300"/>
              </a:solidFill>
            </a:endParaRPr>
          </a:p>
        </p:txBody>
      </p:sp>
    </p:spTree>
    <p:extLst>
      <p:ext uri="{BB962C8B-B14F-4D97-AF65-F5344CB8AC3E}">
        <p14:creationId xmlns:p14="http://schemas.microsoft.com/office/powerpoint/2010/main" val="30499839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Ã©sultat de recherche d'images pour &quot;IMAGES METHODE BOREL MAISONNY&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6973" y="121479"/>
            <a:ext cx="5199797" cy="673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892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7672" y="423081"/>
            <a:ext cx="10876128" cy="6059606"/>
          </a:xfrm>
        </p:spPr>
        <p:txBody>
          <a:bodyPr/>
          <a:lstStyle/>
          <a:p>
            <a:r>
              <a:rPr lang="fr-FR" b="1" u="sng" dirty="0" smtClean="0">
                <a:solidFill>
                  <a:srgbClr val="FF9933"/>
                </a:solidFill>
              </a:rPr>
              <a:t>Dès l’entrée en CP</a:t>
            </a:r>
          </a:p>
          <a:p>
            <a:pPr marL="0" indent="0">
              <a:buNone/>
            </a:pPr>
            <a:endParaRPr lang="fr-FR" b="1" u="sng" dirty="0" smtClean="0">
              <a:solidFill>
                <a:srgbClr val="FF9933"/>
              </a:solidFill>
            </a:endParaRPr>
          </a:p>
          <a:p>
            <a:pPr algn="just"/>
            <a:r>
              <a:rPr lang="fr-FR" dirty="0" smtClean="0"/>
              <a:t>Tout au long de la scolarité: </a:t>
            </a:r>
            <a:r>
              <a:rPr lang="fr-FR" dirty="0" smtClean="0">
                <a:solidFill>
                  <a:srgbClr val="FF9933"/>
                </a:solidFill>
              </a:rPr>
              <a:t>reformulation simplifiée des consignes et des échanges, l’explication des textes et de la vie de classe. Consignes courtes. </a:t>
            </a:r>
          </a:p>
          <a:p>
            <a:pPr marL="0" indent="0" algn="just">
              <a:buNone/>
            </a:pPr>
            <a:endParaRPr lang="fr-FR" dirty="0" smtClean="0"/>
          </a:p>
          <a:p>
            <a:pPr algn="just"/>
            <a:r>
              <a:rPr lang="fr-FR" dirty="0" smtClean="0">
                <a:solidFill>
                  <a:srgbClr val="FF9933"/>
                </a:solidFill>
              </a:rPr>
              <a:t>Vigilance</a:t>
            </a:r>
            <a:r>
              <a:rPr lang="fr-FR" dirty="0" smtClean="0"/>
              <a:t> sur les consignes collectifs, à l’emploi des homophones, des métaphores, à l’usage de l’implicite. </a:t>
            </a:r>
          </a:p>
          <a:p>
            <a:pPr marL="0" indent="0" algn="just">
              <a:buNone/>
            </a:pPr>
            <a:endParaRPr lang="fr-FR" dirty="0" smtClean="0"/>
          </a:p>
          <a:p>
            <a:pPr algn="just"/>
            <a:r>
              <a:rPr lang="fr-FR" dirty="0" smtClean="0">
                <a:solidFill>
                  <a:srgbClr val="FF9933"/>
                </a:solidFill>
              </a:rPr>
              <a:t>Le langage écrit important pour les élèves dysphasiques</a:t>
            </a:r>
            <a:r>
              <a:rPr lang="fr-FR" dirty="0" smtClean="0"/>
              <a:t>: permet de visualiser les différentes graphies associées aux sons, les mots et l’ordre des mots. Renforcer par les gestes, par des codes de couleur</a:t>
            </a:r>
            <a:r>
              <a:rPr lang="fr-FR" dirty="0" smtClean="0"/>
              <a:t>.</a:t>
            </a:r>
          </a:p>
          <a:p>
            <a:pPr marL="0" indent="0" algn="just">
              <a:buNone/>
            </a:pPr>
            <a:endParaRPr lang="fr-FR" dirty="0" smtClean="0"/>
          </a:p>
          <a:p>
            <a:endParaRPr lang="fr-FR" dirty="0"/>
          </a:p>
        </p:txBody>
      </p:sp>
    </p:spTree>
    <p:extLst>
      <p:ext uri="{BB962C8B-B14F-4D97-AF65-F5344CB8AC3E}">
        <p14:creationId xmlns:p14="http://schemas.microsoft.com/office/powerpoint/2010/main" val="1683722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4149" y="242296"/>
            <a:ext cx="10931857" cy="713048"/>
          </a:xfrm>
        </p:spPr>
        <p:txBody>
          <a:bodyPr>
            <a:normAutofit fontScale="90000"/>
          </a:bodyPr>
          <a:lstStyle/>
          <a:p>
            <a:r>
              <a:rPr lang="fr-FR" b="1" dirty="0" smtClean="0">
                <a:solidFill>
                  <a:srgbClr val="CC3300"/>
                </a:solidFill>
              </a:rPr>
              <a:t>Des aides pour comprendre et s’exprimer à la lecture</a:t>
            </a:r>
            <a:endParaRPr lang="fr-FR" b="1" dirty="0">
              <a:solidFill>
                <a:srgbClr val="CC3300"/>
              </a:solidFill>
            </a:endParaRPr>
          </a:p>
        </p:txBody>
      </p:sp>
      <p:sp>
        <p:nvSpPr>
          <p:cNvPr id="3" name="Espace réservé du contenu 2"/>
          <p:cNvSpPr>
            <a:spLocks noGrp="1"/>
          </p:cNvSpPr>
          <p:nvPr>
            <p:ph idx="1"/>
          </p:nvPr>
        </p:nvSpPr>
        <p:spPr>
          <a:xfrm>
            <a:off x="245661" y="1132764"/>
            <a:ext cx="11300346" cy="5595582"/>
          </a:xfrm>
        </p:spPr>
        <p:txBody>
          <a:bodyPr>
            <a:normAutofit lnSpcReduction="10000"/>
          </a:bodyPr>
          <a:lstStyle/>
          <a:p>
            <a:pPr marL="457200" lvl="1" indent="0">
              <a:buNone/>
            </a:pPr>
            <a:r>
              <a:rPr lang="fr-FR" sz="2800" b="1" u="sng" dirty="0" smtClean="0">
                <a:solidFill>
                  <a:srgbClr val="FF9900"/>
                </a:solidFill>
              </a:rPr>
              <a:t>Trouble du traitement des informations visuels</a:t>
            </a:r>
          </a:p>
          <a:p>
            <a:pPr marL="457200" lvl="1" indent="0" algn="just">
              <a:buNone/>
            </a:pPr>
            <a:r>
              <a:rPr lang="fr-FR" dirty="0" smtClean="0"/>
              <a:t>« Désambiguïser » les lettres, comme </a:t>
            </a:r>
            <a:r>
              <a:rPr lang="fr-FR" dirty="0" smtClean="0">
                <a:solidFill>
                  <a:srgbClr val="FF9900"/>
                </a:solidFill>
              </a:rPr>
              <a:t>la méthode des Alphas </a:t>
            </a:r>
            <a:r>
              <a:rPr lang="fr-FR" dirty="0" smtClean="0"/>
              <a:t>qui matérialise </a:t>
            </a:r>
            <a:r>
              <a:rPr lang="fr-FR" dirty="0" smtClean="0">
                <a:solidFill>
                  <a:srgbClr val="FF9900"/>
                </a:solidFill>
              </a:rPr>
              <a:t>« le lien son-lettre par des personnages ayant la forme et une raison d’émettre le son des lettres qu’ils représentent ». </a:t>
            </a:r>
            <a:r>
              <a:rPr lang="fr-FR" dirty="0" smtClean="0"/>
              <a:t>La lettre « F » est représentée par une Fusée qui fait « feu » ou « </a:t>
            </a:r>
            <a:r>
              <a:rPr lang="fr-FR" dirty="0" err="1" smtClean="0"/>
              <a:t>fff</a:t>
            </a:r>
            <a:r>
              <a:rPr lang="fr-FR" dirty="0" smtClean="0"/>
              <a:t> ». </a:t>
            </a:r>
          </a:p>
          <a:p>
            <a:pPr marL="457200" lvl="1" indent="0" algn="just">
              <a:buNone/>
            </a:pPr>
            <a:endParaRPr lang="fr-FR" dirty="0" smtClean="0"/>
          </a:p>
          <a:p>
            <a:pPr marL="457200" lvl="1" indent="0" algn="just">
              <a:buNone/>
            </a:pPr>
            <a:r>
              <a:rPr lang="fr-FR" dirty="0" smtClean="0"/>
              <a:t>Choisir </a:t>
            </a:r>
            <a:r>
              <a:rPr lang="fr-FR" dirty="0" smtClean="0">
                <a:solidFill>
                  <a:srgbClr val="FF9900"/>
                </a:solidFill>
              </a:rPr>
              <a:t>une police de caractère claire comme Arial</a:t>
            </a:r>
            <a:r>
              <a:rPr lang="fr-FR" dirty="0" smtClean="0"/>
              <a:t>, augmenter l’écartement des lettres, des mots et des interlignes, apposer des repères en début de ligne, déplacer des cadres sur la page pour isoler la ligne à lire… </a:t>
            </a:r>
          </a:p>
          <a:p>
            <a:pPr marL="457200" lvl="1" indent="0" algn="just">
              <a:buNone/>
            </a:pPr>
            <a:r>
              <a:rPr lang="fr-FR" dirty="0" smtClean="0">
                <a:solidFill>
                  <a:srgbClr val="FF9900"/>
                </a:solidFill>
              </a:rPr>
              <a:t>Plutôt qu’agrandir, écarter légèrement l’espace entre les lettres et les mots et augmenter l’interligne favorise la lecture</a:t>
            </a:r>
            <a:r>
              <a:rPr lang="fr-FR" dirty="0" smtClean="0"/>
              <a:t>. </a:t>
            </a:r>
          </a:p>
          <a:p>
            <a:pPr marL="457200" lvl="1" indent="0" algn="just">
              <a:buNone/>
            </a:pPr>
            <a:endParaRPr lang="fr-FR" dirty="0" smtClean="0"/>
          </a:p>
          <a:p>
            <a:pPr marL="457200" lvl="1" indent="0" algn="just">
              <a:buNone/>
            </a:pPr>
            <a:r>
              <a:rPr lang="fr-FR" dirty="0" smtClean="0"/>
              <a:t>Utiliser </a:t>
            </a:r>
            <a:r>
              <a:rPr lang="fr-FR" dirty="0" smtClean="0">
                <a:solidFill>
                  <a:srgbClr val="FF9900"/>
                </a:solidFill>
              </a:rPr>
              <a:t>l’ordinateur doté d’un logiciel de logiciel de texte</a:t>
            </a:r>
            <a:r>
              <a:rPr lang="fr-FR" dirty="0" smtClean="0"/>
              <a:t>. Le casque audio.</a:t>
            </a:r>
          </a:p>
          <a:p>
            <a:pPr marL="457200" lvl="1" indent="0" algn="just">
              <a:buNone/>
            </a:pPr>
            <a:r>
              <a:rPr lang="fr-FR" dirty="0" smtClean="0">
                <a:solidFill>
                  <a:srgbClr val="FF9900"/>
                </a:solidFill>
              </a:rPr>
              <a:t>Logiciel Natural Reader </a:t>
            </a:r>
            <a:r>
              <a:rPr lang="fr-FR" dirty="0" smtClean="0"/>
              <a:t>(téléchargeable gratuitement) permet d’enregistrer des mots, des textes, des documents Word… et de les restituer oralement. L’élève sélectionne le texte et lance la lecture. </a:t>
            </a:r>
          </a:p>
          <a:p>
            <a:pPr marL="457200" lvl="1" indent="0">
              <a:buNone/>
            </a:pPr>
            <a:endParaRPr lang="fr-FR" dirty="0" smtClean="0"/>
          </a:p>
        </p:txBody>
      </p:sp>
    </p:spTree>
    <p:extLst>
      <p:ext uri="{BB962C8B-B14F-4D97-AF65-F5344CB8AC3E}">
        <p14:creationId xmlns:p14="http://schemas.microsoft.com/office/powerpoint/2010/main" val="37534800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7672" y="327546"/>
            <a:ext cx="10876128" cy="5849417"/>
          </a:xfrm>
        </p:spPr>
        <p:txBody>
          <a:bodyPr/>
          <a:lstStyle/>
          <a:p>
            <a:pPr algn="just"/>
            <a:r>
              <a:rPr lang="fr-FR" dirty="0" smtClean="0">
                <a:solidFill>
                  <a:srgbClr val="FF9900"/>
                </a:solidFill>
              </a:rPr>
              <a:t>Version oralisée </a:t>
            </a:r>
            <a:r>
              <a:rPr lang="fr-FR" dirty="0" smtClean="0"/>
              <a:t>des albums, des manuels… </a:t>
            </a:r>
          </a:p>
          <a:p>
            <a:pPr algn="just"/>
            <a:r>
              <a:rPr lang="fr-FR" dirty="0" smtClean="0"/>
              <a:t>La suite Open Office avec Lire Couleurs et </a:t>
            </a:r>
            <a:r>
              <a:rPr lang="fr-FR" dirty="0" err="1" smtClean="0"/>
              <a:t>VoxOoFox</a:t>
            </a:r>
            <a:r>
              <a:rPr lang="fr-FR" dirty="0" smtClean="0"/>
              <a:t> permet d’adapter la forme et la mise en page et d’oraliser les écrits. </a:t>
            </a:r>
            <a:endParaRPr lang="fr-FR" dirty="0" smtClean="0"/>
          </a:p>
          <a:p>
            <a:pPr algn="just"/>
            <a:endParaRPr lang="fr-FR" dirty="0"/>
          </a:p>
          <a:p>
            <a:pPr algn="just"/>
            <a:endParaRPr lang="fr-FR" dirty="0" smtClean="0"/>
          </a:p>
          <a:p>
            <a:endParaRPr lang="fr-FR" dirty="0"/>
          </a:p>
        </p:txBody>
      </p:sp>
      <p:pic>
        <p:nvPicPr>
          <p:cNvPr id="4098" name="Picture 2" descr="RÃ©sultat de recherche d'images pour &quot;IMAGE ADAPTATIONS LECTURE POUR DY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760" y="1930044"/>
            <a:ext cx="6411952" cy="481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968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672" y="201352"/>
            <a:ext cx="10515600" cy="672105"/>
          </a:xfrm>
        </p:spPr>
        <p:txBody>
          <a:bodyPr>
            <a:normAutofit fontScale="90000"/>
          </a:bodyPr>
          <a:lstStyle/>
          <a:p>
            <a:r>
              <a:rPr lang="fr-FR" b="1" dirty="0">
                <a:solidFill>
                  <a:srgbClr val="CC3300"/>
                </a:solidFill>
              </a:rPr>
              <a:t>Des aides pour </a:t>
            </a:r>
            <a:r>
              <a:rPr lang="fr-FR" b="1" dirty="0" smtClean="0">
                <a:solidFill>
                  <a:srgbClr val="CC3300"/>
                </a:solidFill>
              </a:rPr>
              <a:t>faciliter l’écrit</a:t>
            </a:r>
            <a:endParaRPr lang="fr-FR" dirty="0"/>
          </a:p>
        </p:txBody>
      </p:sp>
      <p:sp>
        <p:nvSpPr>
          <p:cNvPr id="3" name="Espace réservé du contenu 2"/>
          <p:cNvSpPr>
            <a:spLocks noGrp="1"/>
          </p:cNvSpPr>
          <p:nvPr>
            <p:ph idx="1"/>
          </p:nvPr>
        </p:nvSpPr>
        <p:spPr>
          <a:xfrm>
            <a:off x="382137" y="1160060"/>
            <a:ext cx="10971663" cy="5349922"/>
          </a:xfrm>
        </p:spPr>
        <p:txBody>
          <a:bodyPr>
            <a:normAutofit lnSpcReduction="10000"/>
          </a:bodyPr>
          <a:lstStyle/>
          <a:p>
            <a:r>
              <a:rPr lang="fr-FR" dirty="0" smtClean="0">
                <a:solidFill>
                  <a:srgbClr val="FF9900"/>
                </a:solidFill>
              </a:rPr>
              <a:t>Diminuer</a:t>
            </a:r>
            <a:r>
              <a:rPr lang="fr-FR" dirty="0" smtClean="0"/>
              <a:t> les quantités d’écrits demandées à l’élève</a:t>
            </a:r>
          </a:p>
          <a:p>
            <a:r>
              <a:rPr lang="fr-FR" dirty="0" smtClean="0"/>
              <a:t>Recours à </a:t>
            </a:r>
            <a:r>
              <a:rPr lang="fr-FR" dirty="0" smtClean="0">
                <a:solidFill>
                  <a:srgbClr val="FF9900"/>
                </a:solidFill>
              </a:rPr>
              <a:t>l’orthographe illustrée </a:t>
            </a:r>
            <a:r>
              <a:rPr lang="fr-FR" dirty="0" smtClean="0"/>
              <a:t>par exemple. </a:t>
            </a:r>
          </a:p>
          <a:p>
            <a:r>
              <a:rPr lang="fr-FR" dirty="0" smtClean="0"/>
              <a:t>Interroger l’élève à </a:t>
            </a:r>
            <a:r>
              <a:rPr lang="fr-FR" dirty="0" smtClean="0">
                <a:solidFill>
                  <a:srgbClr val="FF9900"/>
                </a:solidFill>
              </a:rPr>
              <a:t>l’oral</a:t>
            </a:r>
            <a:r>
              <a:rPr lang="fr-FR" dirty="0" smtClean="0"/>
              <a:t>, il compose en dictant à un </a:t>
            </a:r>
            <a:r>
              <a:rPr lang="fr-FR" dirty="0" smtClean="0"/>
              <a:t>tiers</a:t>
            </a:r>
          </a:p>
          <a:p>
            <a:pPr marL="0" indent="0">
              <a:buNone/>
            </a:pPr>
            <a:endParaRPr lang="fr-FR" dirty="0" smtClean="0"/>
          </a:p>
          <a:p>
            <a:r>
              <a:rPr lang="fr-FR" dirty="0" smtClean="0">
                <a:solidFill>
                  <a:srgbClr val="FF9900"/>
                </a:solidFill>
              </a:rPr>
              <a:t>Règles d’orthographe sont explicitées à l’élève</a:t>
            </a:r>
            <a:r>
              <a:rPr lang="fr-FR" dirty="0" smtClean="0"/>
              <a:t>, qui doit les apprendre par cœur en collaboration avec les professionnels (orthophoniste…).</a:t>
            </a:r>
          </a:p>
          <a:p>
            <a:r>
              <a:rPr lang="fr-FR" dirty="0" smtClean="0">
                <a:solidFill>
                  <a:srgbClr val="FF9900"/>
                </a:solidFill>
              </a:rPr>
              <a:t>Utilisation de l’ordinateur </a:t>
            </a:r>
            <a:r>
              <a:rPr lang="fr-FR" dirty="0" smtClean="0"/>
              <a:t>: correcteur orthographique, prédicteur de mots (logiciel </a:t>
            </a:r>
            <a:r>
              <a:rPr lang="fr-FR" dirty="0" err="1" smtClean="0"/>
              <a:t>WordQ</a:t>
            </a:r>
            <a:r>
              <a:rPr lang="fr-FR" dirty="0"/>
              <a:t> </a:t>
            </a:r>
            <a:r>
              <a:rPr lang="fr-FR" dirty="0" smtClean="0"/>
              <a:t>qui propose une liste de mots en lien avec les premiers caractères saisis). </a:t>
            </a:r>
          </a:p>
          <a:p>
            <a:r>
              <a:rPr lang="fr-FR" dirty="0" smtClean="0">
                <a:solidFill>
                  <a:srgbClr val="FF9900"/>
                </a:solidFill>
              </a:rPr>
              <a:t>En production de textes</a:t>
            </a:r>
            <a:r>
              <a:rPr lang="fr-FR" dirty="0" smtClean="0"/>
              <a:t>: dégager l’élève de la qualité de l’écriture (tracé des lettres, la forme…). </a:t>
            </a:r>
          </a:p>
          <a:p>
            <a:r>
              <a:rPr lang="fr-FR" dirty="0" smtClean="0">
                <a:solidFill>
                  <a:srgbClr val="FF9900"/>
                </a:solidFill>
              </a:rPr>
              <a:t>Cartes heuristiques</a:t>
            </a:r>
            <a:r>
              <a:rPr lang="fr-FR" dirty="0" smtClean="0"/>
              <a:t>. </a:t>
            </a:r>
            <a:r>
              <a:rPr lang="fr-FR" dirty="0" smtClean="0"/>
              <a:t>                            </a:t>
            </a:r>
            <a:endParaRPr lang="fr-FR" dirty="0"/>
          </a:p>
        </p:txBody>
      </p:sp>
      <p:pic>
        <p:nvPicPr>
          <p:cNvPr id="7170" name="Picture 2" descr="RÃ©sultat de recherche d'images pour &quot;IMAGE ORTHOGRAPHE ILLUSTRE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333" y="201352"/>
            <a:ext cx="1884467" cy="265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79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8490" y="341194"/>
            <a:ext cx="10985310" cy="6332561"/>
          </a:xfrm>
        </p:spPr>
        <p:txBody>
          <a:bodyPr>
            <a:normAutofit/>
          </a:bodyPr>
          <a:lstStyle/>
          <a:p>
            <a:pPr algn="ctr"/>
            <a:r>
              <a:rPr lang="fr-FR" sz="3600" b="1" u="sng" dirty="0">
                <a:solidFill>
                  <a:srgbClr val="FF9900"/>
                </a:solidFill>
              </a:rPr>
              <a:t>Des adaptations pédagogiques </a:t>
            </a:r>
            <a:r>
              <a:rPr lang="fr-FR" sz="3600" dirty="0"/>
              <a:t>sont alors nécessaires pour leur permettre </a:t>
            </a:r>
            <a:r>
              <a:rPr lang="fr-FR" sz="3600" dirty="0">
                <a:solidFill>
                  <a:srgbClr val="FF9900"/>
                </a:solidFill>
              </a:rPr>
              <a:t>de progresser dans les apprentissages. </a:t>
            </a:r>
            <a:endParaRPr lang="fr-FR" sz="3600" dirty="0" smtClean="0">
              <a:solidFill>
                <a:srgbClr val="FF9900"/>
              </a:solidFill>
            </a:endParaRPr>
          </a:p>
          <a:p>
            <a:pPr algn="just"/>
            <a:endParaRPr lang="fr-FR" dirty="0"/>
          </a:p>
          <a:p>
            <a:pPr marL="0" indent="0" algn="just">
              <a:buNone/>
            </a:pPr>
            <a:endParaRPr lang="fr-FR" dirty="0" smtClean="0"/>
          </a:p>
          <a:p>
            <a:pPr marL="0" indent="0" algn="just">
              <a:buNone/>
            </a:pPr>
            <a:endParaRPr lang="fr-FR" dirty="0"/>
          </a:p>
          <a:p>
            <a:pPr marL="0" indent="0" algn="just">
              <a:buNone/>
            </a:pPr>
            <a:endParaRPr lang="fr-FR" dirty="0"/>
          </a:p>
          <a:p>
            <a:pPr marL="0" indent="0" algn="just">
              <a:buNone/>
            </a:pPr>
            <a:endParaRPr lang="fr-FR" dirty="0" smtClean="0"/>
          </a:p>
          <a:p>
            <a:pPr marL="0" indent="0" algn="just">
              <a:buNone/>
            </a:pPr>
            <a:endParaRPr lang="fr-FR" dirty="0"/>
          </a:p>
          <a:p>
            <a:pPr algn="just"/>
            <a:r>
              <a:rPr lang="fr-FR" sz="3200" dirty="0"/>
              <a:t>Parfois, le recours à des </a:t>
            </a:r>
            <a:r>
              <a:rPr lang="fr-FR" sz="3200" dirty="0">
                <a:solidFill>
                  <a:srgbClr val="FF9900"/>
                </a:solidFill>
              </a:rPr>
              <a:t>dispositifs ou des structures spécialisées </a:t>
            </a:r>
            <a:r>
              <a:rPr lang="fr-FR" sz="3200" dirty="0"/>
              <a:t>s’avère indispensable </a:t>
            </a:r>
            <a:r>
              <a:rPr lang="fr-FR" sz="3200" dirty="0">
                <a:solidFill>
                  <a:srgbClr val="FF9900"/>
                </a:solidFill>
              </a:rPr>
              <a:t>mais le retour en classe de référence reste une priorité. </a:t>
            </a:r>
          </a:p>
          <a:p>
            <a:endParaRPr lang="fr-FR" sz="3200" dirty="0"/>
          </a:p>
        </p:txBody>
      </p:sp>
      <p:pic>
        <p:nvPicPr>
          <p:cNvPr id="2050" name="Picture 2" descr="RÃ©sultat de recherche d'images pour &quot;besoin educatif particulier imag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238" y="2342540"/>
            <a:ext cx="3261813" cy="232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2489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2" y="215000"/>
            <a:ext cx="11273051" cy="794935"/>
          </a:xfrm>
        </p:spPr>
        <p:txBody>
          <a:bodyPr>
            <a:normAutofit/>
          </a:bodyPr>
          <a:lstStyle/>
          <a:p>
            <a:r>
              <a:rPr lang="fr-FR" sz="3600" b="1" dirty="0">
                <a:solidFill>
                  <a:srgbClr val="CC3300"/>
                </a:solidFill>
              </a:rPr>
              <a:t>Des aides pour </a:t>
            </a:r>
            <a:r>
              <a:rPr lang="fr-FR" sz="3600" b="1" dirty="0" smtClean="0">
                <a:solidFill>
                  <a:srgbClr val="CC3300"/>
                </a:solidFill>
              </a:rPr>
              <a:t>favoriser l’apprentissage des mathématiques</a:t>
            </a:r>
            <a:endParaRPr lang="fr-FR" sz="3600" dirty="0"/>
          </a:p>
        </p:txBody>
      </p:sp>
      <p:sp>
        <p:nvSpPr>
          <p:cNvPr id="3" name="Espace réservé du contenu 2"/>
          <p:cNvSpPr>
            <a:spLocks noGrp="1"/>
          </p:cNvSpPr>
          <p:nvPr>
            <p:ph idx="1"/>
          </p:nvPr>
        </p:nvSpPr>
        <p:spPr>
          <a:xfrm>
            <a:off x="354842" y="1009936"/>
            <a:ext cx="10998958" cy="5677468"/>
          </a:xfrm>
        </p:spPr>
        <p:txBody>
          <a:bodyPr>
            <a:normAutofit/>
          </a:bodyPr>
          <a:lstStyle/>
          <a:p>
            <a:pPr algn="just"/>
            <a:r>
              <a:rPr lang="fr-FR" b="1" dirty="0" smtClean="0">
                <a:solidFill>
                  <a:srgbClr val="FF9900"/>
                </a:solidFill>
              </a:rPr>
              <a:t>Mémorisation des mots-nombres difficile</a:t>
            </a:r>
            <a:r>
              <a:rPr lang="fr-FR" dirty="0" smtClean="0"/>
              <a:t>: autoriser « dix-un » au lieu de « onze », « </a:t>
            </a:r>
            <a:r>
              <a:rPr lang="fr-FR" dirty="0" err="1" smtClean="0"/>
              <a:t>dix-deux</a:t>
            </a:r>
            <a:r>
              <a:rPr lang="fr-FR" dirty="0" smtClean="0"/>
              <a:t> »… Pour les dizaines de 70 à 99 : adopter les termes « septante », « huitante » et « </a:t>
            </a:r>
            <a:r>
              <a:rPr lang="fr-FR" dirty="0" err="1" smtClean="0"/>
              <a:t>neuvante</a:t>
            </a:r>
            <a:r>
              <a:rPr lang="fr-FR" dirty="0" smtClean="0"/>
              <a:t> ». </a:t>
            </a:r>
            <a:endParaRPr lang="fr-FR" dirty="0" smtClean="0"/>
          </a:p>
          <a:p>
            <a:pPr marL="0" indent="0" algn="just">
              <a:buNone/>
            </a:pPr>
            <a:endParaRPr lang="fr-FR" dirty="0" smtClean="0"/>
          </a:p>
          <a:p>
            <a:pPr algn="just"/>
            <a:r>
              <a:rPr lang="fr-FR" b="1" dirty="0" smtClean="0">
                <a:solidFill>
                  <a:srgbClr val="FF9900"/>
                </a:solidFill>
              </a:rPr>
              <a:t>Dénombrer/ordonner difficile</a:t>
            </a:r>
            <a:r>
              <a:rPr lang="fr-FR" dirty="0" smtClean="0"/>
              <a:t>: « Boîte de </a:t>
            </a:r>
            <a:r>
              <a:rPr lang="fr-FR" dirty="0" err="1" smtClean="0"/>
              <a:t>Picbille</a:t>
            </a:r>
            <a:r>
              <a:rPr lang="fr-FR" dirty="0" smtClean="0"/>
              <a:t> » de </a:t>
            </a:r>
            <a:r>
              <a:rPr lang="fr-FR" dirty="0" err="1" smtClean="0"/>
              <a:t>Brissiaud</a:t>
            </a:r>
            <a:r>
              <a:rPr lang="fr-FR" dirty="0" smtClean="0"/>
              <a:t>. Construction des repères 5 et 10, qui permettent de structure les 10 premiers nombres. Evite chez l’enfant le comptage numérotage qui ne permet pas d’accéder au concept nombre. </a:t>
            </a:r>
            <a:endParaRPr lang="fr-FR" dirty="0" smtClean="0"/>
          </a:p>
          <a:p>
            <a:pPr marL="0" indent="0" algn="just">
              <a:buNone/>
            </a:pPr>
            <a:endParaRPr lang="fr-FR" dirty="0" smtClean="0"/>
          </a:p>
          <a:p>
            <a:pPr marL="0" indent="0">
              <a:buNone/>
            </a:pPr>
            <a:endParaRPr lang="fr-FR" dirty="0" smtClean="0"/>
          </a:p>
          <a:p>
            <a:endParaRPr lang="fr-FR" dirty="0"/>
          </a:p>
        </p:txBody>
      </p:sp>
      <p:pic>
        <p:nvPicPr>
          <p:cNvPr id="8194" name="Picture 2" descr="RÃ©sultat de recherche d'images pour &quot;IMAGES LES BOITES DE PICBILL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313" y="4882510"/>
            <a:ext cx="3458617" cy="124843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Ã©sultat de recherche d'images pour &quot;IMAGES LES BOITES DE PICBILLE&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890" y="4148605"/>
            <a:ext cx="2203022" cy="253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328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8615" y="313899"/>
            <a:ext cx="10835185" cy="6168788"/>
          </a:xfrm>
        </p:spPr>
        <p:txBody>
          <a:bodyPr>
            <a:normAutofit fontScale="92500" lnSpcReduction="10000"/>
          </a:bodyPr>
          <a:lstStyle/>
          <a:p>
            <a:pPr algn="just"/>
            <a:r>
              <a:rPr lang="fr-FR" dirty="0"/>
              <a:t>Si difficulté persiste: l’adulte continue de pointer chaque élément et l’élève énonce la comptine. </a:t>
            </a:r>
          </a:p>
          <a:p>
            <a:pPr marL="0" indent="0" algn="just">
              <a:buNone/>
            </a:pPr>
            <a:endParaRPr lang="fr-FR" dirty="0"/>
          </a:p>
          <a:p>
            <a:pPr algn="just"/>
            <a:r>
              <a:rPr lang="fr-FR" b="1" dirty="0">
                <a:solidFill>
                  <a:srgbClr val="FF9900"/>
                </a:solidFill>
              </a:rPr>
              <a:t>Utiliser des files numériques dépouillées</a:t>
            </a:r>
            <a:r>
              <a:rPr lang="fr-FR" dirty="0"/>
              <a:t>: manipuler les nombres (visuel).</a:t>
            </a:r>
          </a:p>
          <a:p>
            <a:endParaRPr lang="fr-FR" b="1" dirty="0" smtClean="0">
              <a:solidFill>
                <a:srgbClr val="FF9900"/>
              </a:solidFill>
            </a:endParaRPr>
          </a:p>
          <a:p>
            <a:endParaRPr lang="fr-FR" b="1" dirty="0">
              <a:solidFill>
                <a:srgbClr val="FF9900"/>
              </a:solidFill>
            </a:endParaRPr>
          </a:p>
          <a:p>
            <a:endParaRPr lang="fr-FR" b="1" dirty="0" smtClean="0">
              <a:solidFill>
                <a:srgbClr val="FF9900"/>
              </a:solidFill>
            </a:endParaRPr>
          </a:p>
          <a:p>
            <a:r>
              <a:rPr lang="fr-FR" b="1" dirty="0" smtClean="0">
                <a:solidFill>
                  <a:srgbClr val="FF9900"/>
                </a:solidFill>
              </a:rPr>
              <a:t>Coder </a:t>
            </a:r>
            <a:r>
              <a:rPr lang="fr-FR" b="1" dirty="0" smtClean="0">
                <a:solidFill>
                  <a:srgbClr val="FF9900"/>
                </a:solidFill>
              </a:rPr>
              <a:t>les nombres</a:t>
            </a:r>
            <a:r>
              <a:rPr lang="fr-FR" dirty="0" smtClean="0"/>
              <a:t>: proposer un code couleur qui facilite le repérage de la place, du rang du chiffre au sein du nombre</a:t>
            </a:r>
          </a:p>
          <a:p>
            <a:endParaRPr lang="fr-FR" dirty="0" smtClean="0"/>
          </a:p>
          <a:p>
            <a:endParaRPr lang="fr-FR" dirty="0"/>
          </a:p>
          <a:p>
            <a:pPr marL="0" indent="0">
              <a:buNone/>
            </a:pPr>
            <a:endParaRPr lang="fr-FR" dirty="0"/>
          </a:p>
          <a:p>
            <a:r>
              <a:rPr lang="fr-FR" b="1" dirty="0" smtClean="0">
                <a:solidFill>
                  <a:srgbClr val="FF9900"/>
                </a:solidFill>
              </a:rPr>
              <a:t>Opérer sur le nombres</a:t>
            </a:r>
            <a:r>
              <a:rPr lang="fr-FR" dirty="0" smtClean="0"/>
              <a:t>: aides pour se repérer dans la page et dans le processus de pose des opérations. </a:t>
            </a:r>
          </a:p>
          <a:p>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929980106"/>
              </p:ext>
            </p:extLst>
          </p:nvPr>
        </p:nvGraphicFramePr>
        <p:xfrm>
          <a:off x="1558310" y="4247928"/>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772659608"/>
                    </a:ext>
                  </a:extLst>
                </a:gridCol>
                <a:gridCol w="2709333">
                  <a:extLst>
                    <a:ext uri="{9D8B030D-6E8A-4147-A177-3AD203B41FA5}">
                      <a16:colId xmlns:a16="http://schemas.microsoft.com/office/drawing/2014/main" val="150454992"/>
                    </a:ext>
                  </a:extLst>
                </a:gridCol>
                <a:gridCol w="2709333">
                  <a:extLst>
                    <a:ext uri="{9D8B030D-6E8A-4147-A177-3AD203B41FA5}">
                      <a16:colId xmlns:a16="http://schemas.microsoft.com/office/drawing/2014/main" val="3948130549"/>
                    </a:ext>
                  </a:extLst>
                </a:gridCol>
              </a:tblGrid>
              <a:tr h="370840">
                <a:tc>
                  <a:txBody>
                    <a:bodyPr/>
                    <a:lstStyle/>
                    <a:p>
                      <a:pPr algn="ctr"/>
                      <a:r>
                        <a:rPr lang="fr-FR" b="1" dirty="0" smtClean="0">
                          <a:solidFill>
                            <a:srgbClr val="00B050"/>
                          </a:solidFill>
                        </a:rPr>
                        <a:t>5</a:t>
                      </a:r>
                      <a:endParaRPr lang="fr-FR" b="1" dirty="0">
                        <a:solidFill>
                          <a:srgbClr val="00B050"/>
                        </a:solidFill>
                      </a:endParaRPr>
                    </a:p>
                  </a:txBody>
                  <a:tcPr>
                    <a:solidFill>
                      <a:schemeClr val="bg1">
                        <a:lumMod val="95000"/>
                      </a:schemeClr>
                    </a:solidFill>
                  </a:tcPr>
                </a:tc>
                <a:tc>
                  <a:txBody>
                    <a:bodyPr/>
                    <a:lstStyle/>
                    <a:p>
                      <a:pPr algn="ctr"/>
                      <a:r>
                        <a:rPr lang="fr-FR" b="1" dirty="0" smtClean="0">
                          <a:solidFill>
                            <a:srgbClr val="FF0000"/>
                          </a:solidFill>
                        </a:rPr>
                        <a:t>4</a:t>
                      </a:r>
                      <a:endParaRPr lang="fr-FR" b="1" dirty="0">
                        <a:solidFill>
                          <a:srgbClr val="FF0000"/>
                        </a:solidFill>
                      </a:endParaRPr>
                    </a:p>
                  </a:txBody>
                  <a:tcPr>
                    <a:solidFill>
                      <a:schemeClr val="bg1">
                        <a:lumMod val="95000"/>
                      </a:schemeClr>
                    </a:solidFill>
                  </a:tcPr>
                </a:tc>
                <a:tc>
                  <a:txBody>
                    <a:bodyPr/>
                    <a:lstStyle/>
                    <a:p>
                      <a:pPr algn="ctr"/>
                      <a:r>
                        <a:rPr lang="fr-FR" b="1" dirty="0" smtClean="0">
                          <a:solidFill>
                            <a:srgbClr val="00B0F0"/>
                          </a:solidFill>
                        </a:rPr>
                        <a:t>8</a:t>
                      </a:r>
                      <a:endParaRPr lang="fr-FR" b="1" dirty="0">
                        <a:solidFill>
                          <a:srgbClr val="00B0F0"/>
                        </a:solidFill>
                      </a:endParaRPr>
                    </a:p>
                  </a:txBody>
                  <a:tcPr>
                    <a:solidFill>
                      <a:schemeClr val="bg1">
                        <a:lumMod val="95000"/>
                      </a:schemeClr>
                    </a:solidFill>
                  </a:tcPr>
                </a:tc>
                <a:extLst>
                  <a:ext uri="{0D108BD9-81ED-4DB2-BD59-A6C34878D82A}">
                    <a16:rowId xmlns:a16="http://schemas.microsoft.com/office/drawing/2014/main" val="3841478782"/>
                  </a:ext>
                </a:extLst>
              </a:tr>
              <a:tr h="370840">
                <a:tc>
                  <a:txBody>
                    <a:bodyPr/>
                    <a:lstStyle/>
                    <a:p>
                      <a:pPr algn="ctr"/>
                      <a:r>
                        <a:rPr lang="fr-FR" b="1" dirty="0" smtClean="0">
                          <a:solidFill>
                            <a:srgbClr val="00B050"/>
                          </a:solidFill>
                        </a:rPr>
                        <a:t>centaines</a:t>
                      </a:r>
                      <a:endParaRPr lang="fr-FR" b="1" dirty="0">
                        <a:solidFill>
                          <a:srgbClr val="00B050"/>
                        </a:solidFill>
                      </a:endParaRPr>
                    </a:p>
                  </a:txBody>
                  <a:tcPr>
                    <a:solidFill>
                      <a:schemeClr val="bg1">
                        <a:lumMod val="95000"/>
                      </a:schemeClr>
                    </a:solidFill>
                  </a:tcPr>
                </a:tc>
                <a:tc>
                  <a:txBody>
                    <a:bodyPr/>
                    <a:lstStyle/>
                    <a:p>
                      <a:pPr algn="ctr"/>
                      <a:r>
                        <a:rPr lang="fr-FR" b="1" dirty="0" smtClean="0">
                          <a:solidFill>
                            <a:srgbClr val="FF0000"/>
                          </a:solidFill>
                        </a:rPr>
                        <a:t>dizaines</a:t>
                      </a:r>
                      <a:endParaRPr lang="fr-FR" b="1" dirty="0">
                        <a:solidFill>
                          <a:srgbClr val="FF0000"/>
                        </a:solidFill>
                      </a:endParaRPr>
                    </a:p>
                  </a:txBody>
                  <a:tcPr>
                    <a:solidFill>
                      <a:schemeClr val="bg1">
                        <a:lumMod val="95000"/>
                      </a:schemeClr>
                    </a:solidFill>
                  </a:tcPr>
                </a:tc>
                <a:tc>
                  <a:txBody>
                    <a:bodyPr/>
                    <a:lstStyle/>
                    <a:p>
                      <a:pPr algn="ctr"/>
                      <a:r>
                        <a:rPr lang="fr-FR" b="1" dirty="0" smtClean="0">
                          <a:solidFill>
                            <a:srgbClr val="00B0F0"/>
                          </a:solidFill>
                        </a:rPr>
                        <a:t>unités</a:t>
                      </a:r>
                      <a:endParaRPr lang="fr-FR" b="1" dirty="0">
                        <a:solidFill>
                          <a:srgbClr val="00B0F0"/>
                        </a:solidFill>
                      </a:endParaRPr>
                    </a:p>
                  </a:txBody>
                  <a:tcPr>
                    <a:solidFill>
                      <a:schemeClr val="bg1">
                        <a:lumMod val="95000"/>
                      </a:schemeClr>
                    </a:solidFill>
                  </a:tcPr>
                </a:tc>
                <a:extLst>
                  <a:ext uri="{0D108BD9-81ED-4DB2-BD59-A6C34878D82A}">
                    <a16:rowId xmlns:a16="http://schemas.microsoft.com/office/drawing/2014/main" val="467997837"/>
                  </a:ext>
                </a:extLst>
              </a:tr>
            </a:tbl>
          </a:graphicData>
        </a:graphic>
      </p:graphicFrame>
      <p:pic>
        <p:nvPicPr>
          <p:cNvPr id="9218" name="Picture 2" descr="RÃ©sultat de recherche d'images pour &quot;IMAGE FILE NUMERIQUE DE 1 0 10&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383" y="1980585"/>
            <a:ext cx="6360142" cy="118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2239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3" name="Espace réservé du contenu 2"/>
          <p:cNvSpPr>
            <a:spLocks noGrp="1"/>
          </p:cNvSpPr>
          <p:nvPr>
            <p:ph idx="1"/>
          </p:nvPr>
        </p:nvSpPr>
        <p:spPr>
          <a:xfrm>
            <a:off x="218365" y="412194"/>
            <a:ext cx="11696131" cy="6056846"/>
          </a:xfrm>
        </p:spPr>
        <p:txBody>
          <a:bodyPr/>
          <a:lstStyle/>
          <a:p>
            <a:r>
              <a:rPr lang="fr-FR" b="1" dirty="0">
                <a:solidFill>
                  <a:srgbClr val="FF9900"/>
                </a:solidFill>
              </a:rPr>
              <a:t>Opérer sur le nombres</a:t>
            </a:r>
            <a:r>
              <a:rPr lang="fr-FR" dirty="0"/>
              <a:t>: aides pour se repérer dans la page et dans le processus de pose des opérations. </a:t>
            </a:r>
          </a:p>
          <a:p>
            <a:endParaRPr lang="fr-FR" dirty="0" smtClean="0"/>
          </a:p>
          <a:p>
            <a:pPr marL="0" indent="0">
              <a:buNone/>
            </a:pPr>
            <a:r>
              <a:rPr lang="fr-FR" dirty="0" smtClean="0"/>
              <a:t> </a:t>
            </a:r>
            <a:endParaRPr lang="fr-FR" dirty="0"/>
          </a:p>
        </p:txBody>
      </p:sp>
      <p:pic>
        <p:nvPicPr>
          <p:cNvPr id="10242" name="Picture 2" descr="RÃ©sultat de recherche d'images pour &quot;IMAGE ADDITION POSEE EN LIGNE AVEC CADRES DE COULEU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16" y="1988625"/>
            <a:ext cx="4897034" cy="390720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654" y="1988625"/>
            <a:ext cx="4635075" cy="403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978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2263" y="177421"/>
            <a:ext cx="10821537" cy="5999542"/>
          </a:xfrm>
        </p:spPr>
        <p:txBody>
          <a:bodyPr/>
          <a:lstStyle/>
          <a:p>
            <a:pPr algn="just"/>
            <a:r>
              <a:rPr lang="fr-FR" b="1" u="sng" dirty="0" smtClean="0">
                <a:solidFill>
                  <a:srgbClr val="FF9900"/>
                </a:solidFill>
              </a:rPr>
              <a:t>En résolution de problèmes</a:t>
            </a:r>
            <a:r>
              <a:rPr lang="fr-FR" dirty="0" smtClean="0"/>
              <a:t>: trier préalablement les informations avec l’élève, de les hiérarchiser, choisir les étapes, de terminer dans le temps imparti</a:t>
            </a:r>
            <a:r>
              <a:rPr lang="fr-FR" dirty="0" smtClean="0"/>
              <a:t>.</a:t>
            </a:r>
          </a:p>
          <a:p>
            <a:pPr marL="0" indent="0" algn="just">
              <a:buNone/>
            </a:pPr>
            <a:endParaRPr lang="fr-FR" dirty="0" smtClean="0"/>
          </a:p>
          <a:p>
            <a:pPr algn="just"/>
            <a:r>
              <a:rPr lang="fr-FR" b="1" u="sng" dirty="0" smtClean="0">
                <a:solidFill>
                  <a:srgbClr val="FF9900"/>
                </a:solidFill>
              </a:rPr>
              <a:t>En géométrie</a:t>
            </a:r>
            <a:r>
              <a:rPr lang="fr-FR" dirty="0" smtClean="0"/>
              <a:t>: verbaliser les compétences conceptuelles, utiliser l’ordinateur (par exemple la trousse TGT, </a:t>
            </a:r>
            <a:r>
              <a:rPr lang="fr-FR" dirty="0" err="1" smtClean="0"/>
              <a:t>ecolepourtous</a:t>
            </a:r>
            <a:r>
              <a:rPr lang="fr-FR" dirty="0"/>
              <a:t> </a:t>
            </a:r>
            <a:r>
              <a:rPr lang="fr-FR" dirty="0" smtClean="0"/>
              <a:t>enseigner/tracer trousse </a:t>
            </a:r>
            <a:r>
              <a:rPr lang="fr-FR" dirty="0" err="1" smtClean="0"/>
              <a:t>geotraces</a:t>
            </a:r>
            <a:r>
              <a:rPr lang="fr-FR" dirty="0" smtClean="0"/>
              <a:t> ou Logiciel </a:t>
            </a:r>
            <a:r>
              <a:rPr lang="fr-FR" dirty="0" err="1" smtClean="0"/>
              <a:t>GéoGébra</a:t>
            </a:r>
            <a:r>
              <a:rPr lang="fr-FR" dirty="0" smtClean="0"/>
              <a:t>), construction géométrique/tracer par une tierce-personne. Planifier avec lui chaque étape de construction.</a:t>
            </a:r>
          </a:p>
          <a:p>
            <a:endParaRPr lang="fr-FR" dirty="0"/>
          </a:p>
        </p:txBody>
      </p:sp>
      <p:pic>
        <p:nvPicPr>
          <p:cNvPr id="11266" name="Picture 2" descr="RÃ©sultat de recherche d'images pour &quot;IMAGE LOGICIEL GEOGEBRA PRIMAIR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563" y="4030433"/>
            <a:ext cx="3191421" cy="255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6700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432" y="187705"/>
            <a:ext cx="11477768" cy="740343"/>
          </a:xfrm>
        </p:spPr>
        <p:txBody>
          <a:bodyPr>
            <a:normAutofit fontScale="90000"/>
          </a:bodyPr>
          <a:lstStyle/>
          <a:p>
            <a:r>
              <a:rPr lang="fr-FR" b="1" dirty="0" smtClean="0">
                <a:solidFill>
                  <a:srgbClr val="CC3300"/>
                </a:solidFill>
              </a:rPr>
              <a:t>Les troubles des habiletés gestuelles et </a:t>
            </a:r>
            <a:r>
              <a:rPr lang="fr-FR" b="1" dirty="0" err="1" smtClean="0">
                <a:solidFill>
                  <a:srgbClr val="CC3300"/>
                </a:solidFill>
              </a:rPr>
              <a:t>visuo</a:t>
            </a:r>
            <a:r>
              <a:rPr lang="fr-FR" b="1" dirty="0" smtClean="0">
                <a:solidFill>
                  <a:srgbClr val="CC3300"/>
                </a:solidFill>
              </a:rPr>
              <a:t>-spatiales.</a:t>
            </a:r>
            <a:endParaRPr lang="fr-FR" dirty="0"/>
          </a:p>
        </p:txBody>
      </p:sp>
      <p:sp>
        <p:nvSpPr>
          <p:cNvPr id="3" name="Espace réservé du contenu 2"/>
          <p:cNvSpPr>
            <a:spLocks noGrp="1"/>
          </p:cNvSpPr>
          <p:nvPr>
            <p:ph idx="1"/>
          </p:nvPr>
        </p:nvSpPr>
        <p:spPr>
          <a:xfrm>
            <a:off x="409432" y="1201004"/>
            <a:ext cx="10944368" cy="5431808"/>
          </a:xfrm>
        </p:spPr>
        <p:txBody>
          <a:bodyPr>
            <a:normAutofit/>
          </a:bodyPr>
          <a:lstStyle/>
          <a:p>
            <a:pPr algn="just"/>
            <a:r>
              <a:rPr lang="fr-FR" b="1" u="sng" dirty="0" smtClean="0">
                <a:solidFill>
                  <a:srgbClr val="FF9900"/>
                </a:solidFill>
              </a:rPr>
              <a:t>Structurer l’espace de la feuille grâce à un code couleur. </a:t>
            </a:r>
            <a:endParaRPr lang="fr-FR" b="1" u="sng" dirty="0">
              <a:solidFill>
                <a:srgbClr val="FF9900"/>
              </a:solidFill>
            </a:endParaRPr>
          </a:p>
          <a:p>
            <a:pPr marL="0" indent="0" algn="just">
              <a:buNone/>
            </a:pPr>
            <a:endParaRPr lang="fr-FR" b="1" u="sng" dirty="0" smtClean="0">
              <a:solidFill>
                <a:srgbClr val="FF9900"/>
              </a:solidFill>
            </a:endParaRPr>
          </a:p>
          <a:p>
            <a:pPr algn="just"/>
            <a:r>
              <a:rPr lang="fr-FR" b="1" u="sng" dirty="0" smtClean="0">
                <a:solidFill>
                  <a:srgbClr val="FF9900"/>
                </a:solidFill>
              </a:rPr>
              <a:t>Limiter </a:t>
            </a:r>
            <a:r>
              <a:rPr lang="fr-FR" b="1" u="sng" dirty="0" smtClean="0">
                <a:solidFill>
                  <a:srgbClr val="FF9900"/>
                </a:solidFill>
              </a:rPr>
              <a:t>la copie </a:t>
            </a:r>
            <a:r>
              <a:rPr lang="fr-FR" dirty="0" smtClean="0"/>
              <a:t>quand il y a des troubles </a:t>
            </a:r>
            <a:r>
              <a:rPr lang="fr-FR" dirty="0" err="1" smtClean="0"/>
              <a:t>visuo</a:t>
            </a:r>
            <a:r>
              <a:rPr lang="fr-FR" dirty="0" smtClean="0"/>
              <a:t>-spatiaux. Difficile car double tâche. L’élève ne peut pas, dans le même temps, porter son intérêt vers les aspects conceptuels et </a:t>
            </a:r>
            <a:r>
              <a:rPr lang="fr-FR" dirty="0" err="1" smtClean="0"/>
              <a:t>raisonnementaux</a:t>
            </a:r>
            <a:r>
              <a:rPr lang="fr-FR" dirty="0" smtClean="0"/>
              <a:t> de la tâche considérée (comme écrire et raisonner</a:t>
            </a:r>
            <a:r>
              <a:rPr lang="fr-FR" dirty="0" smtClean="0"/>
              <a:t>).</a:t>
            </a:r>
            <a:endParaRPr lang="fr-FR" dirty="0" smtClean="0"/>
          </a:p>
        </p:txBody>
      </p:sp>
      <p:sp>
        <p:nvSpPr>
          <p:cNvPr id="5" name="AutoShape 4" descr="RÃ©sultat de recherche d'images pour &quot;IMAGE STRUCTURER L'ESPACE DE LA FEUILLE AVEC UN CODE COULEUR EN HAUT LE CIEL EN BAS LA TERR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7078864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3081" y="218364"/>
            <a:ext cx="10930719" cy="6305266"/>
          </a:xfrm>
        </p:spPr>
        <p:txBody>
          <a:bodyPr/>
          <a:lstStyle/>
          <a:p>
            <a:pPr algn="just"/>
            <a:r>
              <a:rPr lang="fr-FR" b="1" u="sng" dirty="0">
                <a:solidFill>
                  <a:srgbClr val="FF9900"/>
                </a:solidFill>
              </a:rPr>
              <a:t>Epurer les supports visuels</a:t>
            </a:r>
            <a:r>
              <a:rPr lang="fr-FR" dirty="0"/>
              <a:t>. Un exercice par page si possible. Isoler un exercice par page en prenant soin également d’enlever le numéro de la fiche ainsi que le numéro de l’exercice, qui sont superflus et qui peuvent gêner ou constituer des distracteurs. </a:t>
            </a:r>
          </a:p>
          <a:p>
            <a:pPr marL="0" indent="0" algn="just">
              <a:buNone/>
            </a:pPr>
            <a:r>
              <a:rPr lang="fr-FR" dirty="0"/>
              <a:t>Sur une page de manuel « 13 infos visuelles différentes: police, couleurs, image, mots</a:t>
            </a:r>
            <a:r>
              <a:rPr lang="fr-FR" dirty="0" smtClean="0"/>
              <a:t>…</a:t>
            </a:r>
          </a:p>
          <a:p>
            <a:pPr marL="0" indent="0" algn="just">
              <a:buNone/>
            </a:pPr>
            <a:endParaRPr lang="fr-FR" dirty="0"/>
          </a:p>
          <a:p>
            <a:pPr marL="0" indent="0" algn="just">
              <a:buNone/>
            </a:pPr>
            <a:endParaRPr lang="fr-FR" dirty="0"/>
          </a:p>
          <a:p>
            <a:endParaRPr lang="fr-FR" dirty="0"/>
          </a:p>
        </p:txBody>
      </p:sp>
      <p:pic>
        <p:nvPicPr>
          <p:cNvPr id="14338" name="Picture 2" descr="RÃ©sultat de recherche d'images pour &quot;image page de manuel maths cp&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12" y="2797790"/>
            <a:ext cx="8476284" cy="3725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49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solidFill>
                  <a:srgbClr val="CC3300"/>
                </a:solidFill>
              </a:rPr>
              <a:t>« Si on arrête de le faire écrire, l’écriture manuelle va-t-elle se dégrader? »</a:t>
            </a:r>
            <a:endParaRPr lang="fr-FR" b="1" dirty="0">
              <a:solidFill>
                <a:srgbClr val="CC3300"/>
              </a:solidFill>
            </a:endParaRPr>
          </a:p>
        </p:txBody>
      </p:sp>
      <p:sp>
        <p:nvSpPr>
          <p:cNvPr id="3" name="Espace réservé du contenu 2"/>
          <p:cNvSpPr>
            <a:spLocks noGrp="1"/>
          </p:cNvSpPr>
          <p:nvPr>
            <p:ph idx="1"/>
          </p:nvPr>
        </p:nvSpPr>
        <p:spPr>
          <a:xfrm>
            <a:off x="838200" y="1825624"/>
            <a:ext cx="10816988" cy="4807187"/>
          </a:xfrm>
        </p:spPr>
        <p:txBody>
          <a:bodyPr>
            <a:normAutofit/>
          </a:bodyPr>
          <a:lstStyle/>
          <a:p>
            <a:pPr algn="just"/>
            <a:endParaRPr lang="fr-FR" sz="3600" dirty="0" smtClean="0"/>
          </a:p>
          <a:p>
            <a:pPr algn="just"/>
            <a:r>
              <a:rPr lang="fr-FR" sz="3600" b="1" u="sng" dirty="0" smtClean="0">
                <a:solidFill>
                  <a:srgbClr val="FF9933"/>
                </a:solidFill>
              </a:rPr>
              <a:t>Le </a:t>
            </a:r>
            <a:r>
              <a:rPr lang="fr-FR" sz="3600" b="1" u="sng" dirty="0">
                <a:solidFill>
                  <a:srgbClr val="FF9933"/>
                </a:solidFill>
              </a:rPr>
              <a:t>choix du contournement </a:t>
            </a:r>
            <a:r>
              <a:rPr lang="fr-FR" sz="3600" dirty="0"/>
              <a:t>offre à l’enfant une autre modalité de réalisation de l’écrit </a:t>
            </a:r>
            <a:r>
              <a:rPr lang="fr-FR" sz="3600" dirty="0">
                <a:solidFill>
                  <a:srgbClr val="FF9933"/>
                </a:solidFill>
              </a:rPr>
              <a:t>moins coûteuse</a:t>
            </a:r>
            <a:r>
              <a:rPr lang="fr-FR" sz="3600" dirty="0"/>
              <a:t>, </a:t>
            </a:r>
            <a:r>
              <a:rPr lang="fr-FR" sz="3600" dirty="0">
                <a:solidFill>
                  <a:srgbClr val="FF9933"/>
                </a:solidFill>
              </a:rPr>
              <a:t>plus rentable,</a:t>
            </a:r>
            <a:r>
              <a:rPr lang="fr-FR" sz="3600" dirty="0"/>
              <a:t> lui permettant de </a:t>
            </a:r>
            <a:r>
              <a:rPr lang="fr-FR" sz="3600" dirty="0">
                <a:solidFill>
                  <a:srgbClr val="FF9933"/>
                </a:solidFill>
              </a:rPr>
              <a:t>satisfaire aux exigences scolaires</a:t>
            </a:r>
            <a:r>
              <a:rPr lang="fr-FR" sz="3600" dirty="0"/>
              <a:t> du niveau qu’il fréquente. </a:t>
            </a:r>
            <a:endParaRPr lang="fr-FR" sz="3600" dirty="0" smtClean="0"/>
          </a:p>
          <a:p>
            <a:pPr marL="0" indent="0" algn="just">
              <a:buNone/>
            </a:pPr>
            <a:r>
              <a:rPr lang="fr-FR" sz="3600" dirty="0" smtClean="0"/>
              <a:t>On </a:t>
            </a:r>
            <a:r>
              <a:rPr lang="fr-FR" sz="3600" dirty="0"/>
              <a:t>peut </a:t>
            </a:r>
            <a:r>
              <a:rPr lang="fr-FR" sz="3600" dirty="0">
                <a:solidFill>
                  <a:srgbClr val="FF9933"/>
                </a:solidFill>
              </a:rPr>
              <a:t>poursuivre l’entraînement </a:t>
            </a:r>
            <a:r>
              <a:rPr lang="fr-FR" sz="3600" dirty="0"/>
              <a:t>de l’écriture manuelle dans d’autres circonstances, </a:t>
            </a:r>
            <a:r>
              <a:rPr lang="fr-FR" sz="3600" b="1" dirty="0">
                <a:solidFill>
                  <a:srgbClr val="FF9933"/>
                </a:solidFill>
              </a:rPr>
              <a:t>lorsque l’écriture n’est pas un outil au service des apprentissages</a:t>
            </a:r>
            <a:r>
              <a:rPr lang="fr-FR" sz="3600" dirty="0"/>
              <a:t>.</a:t>
            </a:r>
          </a:p>
          <a:p>
            <a:endParaRPr lang="fr-FR" dirty="0"/>
          </a:p>
        </p:txBody>
      </p:sp>
    </p:spTree>
    <p:extLst>
      <p:ext uri="{BB962C8B-B14F-4D97-AF65-F5344CB8AC3E}">
        <p14:creationId xmlns:p14="http://schemas.microsoft.com/office/powerpoint/2010/main" val="4815538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13048"/>
          </a:xfrm>
        </p:spPr>
        <p:txBody>
          <a:bodyPr/>
          <a:lstStyle/>
          <a:p>
            <a:r>
              <a:rPr lang="fr-FR" b="1" dirty="0" smtClean="0">
                <a:solidFill>
                  <a:srgbClr val="CC3300"/>
                </a:solidFill>
              </a:rPr>
              <a:t>Les Troubles Attentionnels</a:t>
            </a:r>
            <a:endParaRPr lang="fr-FR" b="1" dirty="0">
              <a:solidFill>
                <a:srgbClr val="CC3300"/>
              </a:solidFill>
            </a:endParaRPr>
          </a:p>
        </p:txBody>
      </p:sp>
      <p:sp>
        <p:nvSpPr>
          <p:cNvPr id="3" name="Espace réservé du contenu 2"/>
          <p:cNvSpPr>
            <a:spLocks noGrp="1"/>
          </p:cNvSpPr>
          <p:nvPr>
            <p:ph idx="1"/>
          </p:nvPr>
        </p:nvSpPr>
        <p:spPr>
          <a:xfrm>
            <a:off x="232012" y="1228299"/>
            <a:ext cx="11121788" cy="4948664"/>
          </a:xfrm>
        </p:spPr>
        <p:txBody>
          <a:bodyPr/>
          <a:lstStyle/>
          <a:p>
            <a:r>
              <a:rPr lang="fr-FR" dirty="0" smtClean="0"/>
              <a:t>Mettre en place un environnement calme et ordonné dans lequel les exigences sont simples, claires et réalisables.</a:t>
            </a:r>
          </a:p>
          <a:p>
            <a:r>
              <a:rPr lang="fr-FR" dirty="0" smtClean="0"/>
              <a:t>Placer l’élève face à l’enseignant. </a:t>
            </a:r>
          </a:p>
          <a:p>
            <a:r>
              <a:rPr lang="fr-FR" dirty="0" smtClean="0"/>
              <a:t>Eviter les informations et les stimuli sonores et visuels distracteurs.</a:t>
            </a:r>
          </a:p>
          <a:p>
            <a:r>
              <a:rPr lang="fr-FR" dirty="0" smtClean="0"/>
              <a:t>Installer l’élève loin des fenêtres, des portes et des couloirs.</a:t>
            </a:r>
          </a:p>
          <a:p>
            <a:r>
              <a:rPr lang="fr-FR" dirty="0" smtClean="0"/>
              <a:t>Eviter les objets « inutiles » sur le bureau </a:t>
            </a:r>
          </a:p>
          <a:p>
            <a:r>
              <a:rPr lang="fr-FR" dirty="0" smtClean="0"/>
              <a:t>Préférer les fournitures neutres</a:t>
            </a:r>
          </a:p>
          <a:p>
            <a:r>
              <a:rPr lang="fr-FR" dirty="0" smtClean="0"/>
              <a:t>Eviter la division de l’attention (double tâche).</a:t>
            </a:r>
          </a:p>
          <a:p>
            <a:r>
              <a:rPr lang="fr-FR" dirty="0" smtClean="0"/>
              <a:t>Favoriser les supports visuels (pictogrammes, illustrations des consignes, tableaux…) mais pas trop nombreux.</a:t>
            </a:r>
          </a:p>
          <a:p>
            <a:pPr marL="0" indent="0">
              <a:buNone/>
            </a:pPr>
            <a:endParaRPr lang="fr-FR" dirty="0"/>
          </a:p>
        </p:txBody>
      </p:sp>
    </p:spTree>
    <p:extLst>
      <p:ext uri="{BB962C8B-B14F-4D97-AF65-F5344CB8AC3E}">
        <p14:creationId xmlns:p14="http://schemas.microsoft.com/office/powerpoint/2010/main" val="15861943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0376" y="409433"/>
            <a:ext cx="10903424" cy="5767530"/>
          </a:xfrm>
        </p:spPr>
        <p:txBody>
          <a:bodyPr/>
          <a:lstStyle/>
          <a:p>
            <a:r>
              <a:rPr lang="fr-FR" dirty="0" smtClean="0"/>
              <a:t>Face à la tâche, expliquer les démarches de façon détaillée. </a:t>
            </a:r>
          </a:p>
          <a:p>
            <a:r>
              <a:rPr lang="fr-FR" dirty="0" smtClean="0"/>
              <a:t>Faire des démonstrations. </a:t>
            </a:r>
          </a:p>
          <a:p>
            <a:r>
              <a:rPr lang="fr-FR" dirty="0" smtClean="0"/>
              <a:t>Baliser le temps, indiquer le temps imparti, le temps restant, utiliser le Time </a:t>
            </a:r>
            <a:r>
              <a:rPr lang="fr-FR" dirty="0" err="1" smtClean="0"/>
              <a:t>Timer</a:t>
            </a:r>
            <a:r>
              <a:rPr lang="fr-FR" dirty="0" smtClean="0"/>
              <a:t>…</a:t>
            </a:r>
          </a:p>
          <a:p>
            <a:r>
              <a:rPr lang="fr-FR" dirty="0" smtClean="0"/>
              <a:t>Fractionner les tâches, séances de travail brèves, entrecoupées de pauses. </a:t>
            </a:r>
          </a:p>
          <a:p>
            <a:r>
              <a:rPr lang="fr-FR" dirty="0" smtClean="0"/>
              <a:t>Donner des consignes courtes, l’une après l’autre, les expliciter.</a:t>
            </a:r>
          </a:p>
          <a:p>
            <a:r>
              <a:rPr lang="fr-FR" dirty="0" smtClean="0"/>
              <a:t>Réexpliquer tant que nécessaire. </a:t>
            </a:r>
          </a:p>
          <a:p>
            <a:r>
              <a:rPr lang="fr-FR" dirty="0" smtClean="0"/>
              <a:t>Laisser le temps dont l’élève a besoin (temps supplémentaire ou diminution du nombre de tâches).</a:t>
            </a:r>
          </a:p>
          <a:p>
            <a:r>
              <a:rPr lang="fr-FR" dirty="0" smtClean="0"/>
              <a:t>Privilégier les exercices à trous. </a:t>
            </a:r>
            <a:r>
              <a:rPr lang="fr-FR" dirty="0" smtClean="0"/>
              <a:t>  </a:t>
            </a:r>
            <a:endParaRPr lang="fr-FR" dirty="0" smtClean="0"/>
          </a:p>
          <a:p>
            <a:r>
              <a:rPr lang="fr-FR" dirty="0" smtClean="0"/>
              <a:t>Respecter la fatigue. </a:t>
            </a:r>
          </a:p>
          <a:p>
            <a:endParaRPr lang="fr-FR" dirty="0"/>
          </a:p>
        </p:txBody>
      </p:sp>
      <p:pic>
        <p:nvPicPr>
          <p:cNvPr id="16392" name="Picture 8" descr="Image associÃ©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3690" y="4605737"/>
            <a:ext cx="2266428" cy="2252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676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6728" y="313899"/>
            <a:ext cx="10917072" cy="5863064"/>
          </a:xfrm>
        </p:spPr>
        <p:txBody>
          <a:bodyPr>
            <a:normAutofit fontScale="92500" lnSpcReduction="10000"/>
          </a:bodyPr>
          <a:lstStyle/>
          <a:p>
            <a:r>
              <a:rPr lang="fr-FR" dirty="0" smtClean="0"/>
              <a:t>Se montrer indulgent face aux difficultés d’organisation, de rangement, de gestion de cahier de textes et du cartable, les oublis de matériel…</a:t>
            </a:r>
          </a:p>
          <a:p>
            <a:r>
              <a:rPr lang="fr-FR" dirty="0" smtClean="0"/>
              <a:t>Accepter que l’élève bouge un peu pendant qu’il travaille (ou malaxe une balle antistress) </a:t>
            </a:r>
          </a:p>
          <a:p>
            <a:r>
              <a:rPr lang="fr-FR" dirty="0" smtClean="0"/>
              <a:t>L’inciter à demander de l’aide s’il ne comprend pas.</a:t>
            </a:r>
          </a:p>
          <a:p>
            <a:r>
              <a:rPr lang="fr-FR" dirty="0" smtClean="0"/>
              <a:t>Lui apprendre à relire plusieurs fois avec chaque fois un objectif (pour les accords, pour les majuscules…).</a:t>
            </a:r>
          </a:p>
          <a:p>
            <a:r>
              <a:rPr lang="fr-FR" dirty="0" smtClean="0"/>
              <a:t>Encourager l’imagerie mentale. Par exemple, visualiser un récit pour l’évoquer lorsque nécessaire. </a:t>
            </a:r>
          </a:p>
          <a:p>
            <a:r>
              <a:rPr lang="fr-FR" dirty="0" smtClean="0"/>
              <a:t>Repérer lorsqu’il sature et lui permettre de faire une pause. </a:t>
            </a:r>
          </a:p>
          <a:p>
            <a:r>
              <a:rPr lang="fr-FR" dirty="0" smtClean="0"/>
              <a:t>Le recentrer lors des décrochages. </a:t>
            </a:r>
          </a:p>
          <a:p>
            <a:r>
              <a:rPr lang="fr-FR" dirty="0" smtClean="0"/>
              <a:t>Lui rappeler où il s’est arrêté. </a:t>
            </a:r>
          </a:p>
          <a:p>
            <a:r>
              <a:rPr lang="fr-FR" dirty="0" smtClean="0"/>
              <a:t>Le décharger des tâches accessoires pour qu’il se mobilise sur les tâches essentielles. </a:t>
            </a:r>
            <a:endParaRPr lang="fr-FR" dirty="0"/>
          </a:p>
        </p:txBody>
      </p:sp>
      <p:pic>
        <p:nvPicPr>
          <p:cNvPr id="15362" name="Picture 2" descr="RÃ©sultat de recherche d'images pour &quot;image balle antistres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0035" y="3538052"/>
            <a:ext cx="1609299" cy="160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247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2541" y="105818"/>
            <a:ext cx="10515600" cy="1325563"/>
          </a:xfrm>
        </p:spPr>
        <p:txBody>
          <a:bodyPr/>
          <a:lstStyle/>
          <a:p>
            <a:r>
              <a:rPr lang="fr-FR" b="1" dirty="0" smtClean="0">
                <a:solidFill>
                  <a:srgbClr val="C00000"/>
                </a:solidFill>
              </a:rPr>
              <a:t>Actions d’Accompagnement à l’école</a:t>
            </a:r>
            <a:endParaRPr lang="fr-FR" b="1" dirty="0">
              <a:solidFill>
                <a:srgbClr val="C00000"/>
              </a:solidFill>
            </a:endParaRPr>
          </a:p>
        </p:txBody>
      </p:sp>
      <p:sp>
        <p:nvSpPr>
          <p:cNvPr id="3" name="Espace réservé du contenu 2"/>
          <p:cNvSpPr>
            <a:spLocks noGrp="1"/>
          </p:cNvSpPr>
          <p:nvPr>
            <p:ph idx="1"/>
          </p:nvPr>
        </p:nvSpPr>
        <p:spPr>
          <a:xfrm>
            <a:off x="409433" y="1431381"/>
            <a:ext cx="11191163" cy="5228726"/>
          </a:xfrm>
        </p:spPr>
        <p:txBody>
          <a:bodyPr>
            <a:normAutofit/>
          </a:bodyPr>
          <a:lstStyle/>
          <a:p>
            <a:pPr algn="ctr"/>
            <a:r>
              <a:rPr lang="fr-FR" sz="3600" b="1" dirty="0" smtClean="0">
                <a:solidFill>
                  <a:srgbClr val="FF9900"/>
                </a:solidFill>
              </a:rPr>
              <a:t>Les Activités Pédagogiques Complémentaires </a:t>
            </a:r>
            <a:r>
              <a:rPr lang="fr-FR" sz="3600" dirty="0" smtClean="0"/>
              <a:t>APC</a:t>
            </a:r>
          </a:p>
          <a:p>
            <a:pPr algn="just"/>
            <a:endParaRPr lang="fr-FR" sz="3600" b="1" dirty="0" smtClean="0">
              <a:solidFill>
                <a:srgbClr val="FF9933"/>
              </a:solidFill>
            </a:endParaRPr>
          </a:p>
          <a:p>
            <a:pPr algn="just"/>
            <a:endParaRPr lang="fr-FR" sz="3600" b="1" dirty="0">
              <a:solidFill>
                <a:srgbClr val="FF9933"/>
              </a:solidFill>
            </a:endParaRPr>
          </a:p>
          <a:p>
            <a:pPr algn="just"/>
            <a:endParaRPr lang="fr-FR" sz="3600" b="1" dirty="0" smtClean="0">
              <a:solidFill>
                <a:srgbClr val="FF9933"/>
              </a:solidFill>
            </a:endParaRPr>
          </a:p>
          <a:p>
            <a:pPr algn="just"/>
            <a:endParaRPr lang="fr-FR" sz="3600" b="1" dirty="0">
              <a:solidFill>
                <a:srgbClr val="FF9933"/>
              </a:solidFill>
            </a:endParaRPr>
          </a:p>
          <a:p>
            <a:pPr algn="just"/>
            <a:endParaRPr lang="fr-FR" sz="3600" b="1" dirty="0" smtClean="0">
              <a:solidFill>
                <a:srgbClr val="FF9933"/>
              </a:solidFill>
            </a:endParaRPr>
          </a:p>
          <a:p>
            <a:pPr algn="just"/>
            <a:endParaRPr lang="fr-FR" sz="3600" b="1" dirty="0" smtClean="0">
              <a:solidFill>
                <a:srgbClr val="FF9933"/>
              </a:solidFill>
            </a:endParaRPr>
          </a:p>
          <a:p>
            <a:pPr algn="ctr"/>
            <a:r>
              <a:rPr lang="fr-FR" sz="3600" b="1" dirty="0" smtClean="0">
                <a:solidFill>
                  <a:srgbClr val="FF9933"/>
                </a:solidFill>
              </a:rPr>
              <a:t>Les </a:t>
            </a:r>
            <a:r>
              <a:rPr lang="fr-FR" sz="3600" b="1" dirty="0" smtClean="0">
                <a:solidFill>
                  <a:srgbClr val="FF9933"/>
                </a:solidFill>
              </a:rPr>
              <a:t>Stages de Remise à Niveau </a:t>
            </a:r>
            <a:r>
              <a:rPr lang="fr-FR" sz="3600" dirty="0" smtClean="0"/>
              <a:t>SRAN</a:t>
            </a:r>
          </a:p>
          <a:p>
            <a:pPr marL="0" indent="0" algn="just">
              <a:buNone/>
            </a:pPr>
            <a:endParaRPr lang="fr-FR" sz="3600" dirty="0" smtClean="0"/>
          </a:p>
          <a:p>
            <a:pPr algn="just"/>
            <a:endParaRPr lang="fr-FR" sz="3600" dirty="0"/>
          </a:p>
          <a:p>
            <a:pPr marL="0" indent="0" algn="just">
              <a:buNone/>
            </a:pPr>
            <a:endParaRPr lang="fr-FR" sz="3600" dirty="0"/>
          </a:p>
        </p:txBody>
      </p:sp>
      <p:pic>
        <p:nvPicPr>
          <p:cNvPr id="1026" name="Picture 2"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227" y="2158343"/>
            <a:ext cx="2477020" cy="350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0945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CC3300"/>
                </a:solidFill>
              </a:rPr>
              <a:t>Adaptations pour les élèves avec TDAH</a:t>
            </a:r>
            <a:endParaRPr lang="fr-FR" b="1" dirty="0">
              <a:solidFill>
                <a:srgbClr val="CC3300"/>
              </a:solidFill>
            </a:endParaRPr>
          </a:p>
        </p:txBody>
      </p:sp>
      <p:sp>
        <p:nvSpPr>
          <p:cNvPr id="3" name="Espace réservé du contenu 2"/>
          <p:cNvSpPr>
            <a:spLocks noGrp="1"/>
          </p:cNvSpPr>
          <p:nvPr>
            <p:ph idx="1"/>
          </p:nvPr>
        </p:nvSpPr>
        <p:spPr>
          <a:xfrm>
            <a:off x="838200" y="1825625"/>
            <a:ext cx="10515600" cy="4657062"/>
          </a:xfrm>
        </p:spPr>
        <p:txBody>
          <a:bodyPr>
            <a:normAutofit fontScale="92500" lnSpcReduction="20000"/>
          </a:bodyPr>
          <a:lstStyle/>
          <a:p>
            <a:pPr algn="ctr"/>
            <a:endParaRPr lang="fr-FR" sz="6000" b="1" dirty="0" smtClean="0"/>
          </a:p>
          <a:p>
            <a:pPr algn="ctr"/>
            <a:r>
              <a:rPr lang="fr-FR" sz="6000" b="1" dirty="0" smtClean="0">
                <a:solidFill>
                  <a:srgbClr val="FF9933"/>
                </a:solidFill>
              </a:rPr>
              <a:t>Adaptations Physiques</a:t>
            </a:r>
          </a:p>
          <a:p>
            <a:pPr marL="0" indent="0" algn="ctr">
              <a:buNone/>
            </a:pPr>
            <a:endParaRPr lang="fr-FR" sz="6000" b="1" dirty="0" smtClean="0">
              <a:solidFill>
                <a:srgbClr val="FF9933"/>
              </a:solidFill>
            </a:endParaRPr>
          </a:p>
          <a:p>
            <a:pPr algn="ctr"/>
            <a:r>
              <a:rPr lang="fr-FR" sz="6000" b="1" dirty="0" smtClean="0">
                <a:solidFill>
                  <a:srgbClr val="FF9933"/>
                </a:solidFill>
              </a:rPr>
              <a:t>Adaptations Educatives</a:t>
            </a:r>
          </a:p>
          <a:p>
            <a:pPr marL="0" indent="0" algn="ctr">
              <a:buNone/>
            </a:pPr>
            <a:endParaRPr lang="fr-FR" sz="6000" b="1" dirty="0" smtClean="0">
              <a:solidFill>
                <a:srgbClr val="FF9933"/>
              </a:solidFill>
            </a:endParaRPr>
          </a:p>
          <a:p>
            <a:pPr algn="ctr"/>
            <a:r>
              <a:rPr lang="fr-FR" sz="6000" b="1" dirty="0" smtClean="0">
                <a:solidFill>
                  <a:srgbClr val="FF9933"/>
                </a:solidFill>
              </a:rPr>
              <a:t>Adaptations des Comportements.</a:t>
            </a:r>
            <a:endParaRPr lang="fr-FR" sz="6000" b="1" dirty="0">
              <a:solidFill>
                <a:srgbClr val="FF9933"/>
              </a:solidFill>
            </a:endParaRPr>
          </a:p>
        </p:txBody>
      </p:sp>
    </p:spTree>
    <p:extLst>
      <p:ext uri="{BB962C8B-B14F-4D97-AF65-F5344CB8AC3E}">
        <p14:creationId xmlns:p14="http://schemas.microsoft.com/office/powerpoint/2010/main" val="3801832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CC3300"/>
                </a:solidFill>
              </a:rPr>
              <a:t>Adaptations Physiques.</a:t>
            </a:r>
            <a:endParaRPr lang="fr-FR" b="1" dirty="0">
              <a:solidFill>
                <a:srgbClr val="CC3300"/>
              </a:solidFill>
            </a:endParaRPr>
          </a:p>
        </p:txBody>
      </p:sp>
      <p:sp>
        <p:nvSpPr>
          <p:cNvPr id="3" name="Espace réservé du contenu 2"/>
          <p:cNvSpPr>
            <a:spLocks noGrp="1"/>
          </p:cNvSpPr>
          <p:nvPr>
            <p:ph idx="1"/>
          </p:nvPr>
        </p:nvSpPr>
        <p:spPr>
          <a:xfrm>
            <a:off x="545910" y="1825624"/>
            <a:ext cx="10807890" cy="4779891"/>
          </a:xfrm>
        </p:spPr>
        <p:txBody>
          <a:bodyPr>
            <a:normAutofit/>
          </a:bodyPr>
          <a:lstStyle/>
          <a:p>
            <a:endParaRPr lang="fr-FR" dirty="0" smtClean="0"/>
          </a:p>
          <a:p>
            <a:r>
              <a:rPr lang="fr-FR" b="1" u="sng" dirty="0" smtClean="0">
                <a:solidFill>
                  <a:srgbClr val="FF9900"/>
                </a:solidFill>
              </a:rPr>
              <a:t>Fournir un environnement structuré</a:t>
            </a:r>
          </a:p>
          <a:p>
            <a:pPr marL="0" indent="0">
              <a:buNone/>
            </a:pPr>
            <a:endParaRPr lang="fr-FR" b="1" u="sng" dirty="0" smtClean="0">
              <a:solidFill>
                <a:srgbClr val="FF9900"/>
              </a:solidFill>
            </a:endParaRPr>
          </a:p>
          <a:p>
            <a:pPr lvl="1" algn="just"/>
            <a:r>
              <a:rPr lang="fr-FR" sz="3200" dirty="0" smtClean="0"/>
              <a:t>Afficher les horaires sur le tableau</a:t>
            </a:r>
          </a:p>
          <a:p>
            <a:pPr lvl="1" algn="just"/>
            <a:r>
              <a:rPr lang="fr-FR" sz="3200" dirty="0" smtClean="0"/>
              <a:t>Afficher les règles de conduite en classe</a:t>
            </a:r>
          </a:p>
          <a:p>
            <a:pPr lvl="1" algn="just"/>
            <a:r>
              <a:rPr lang="fr-FR" sz="3200" dirty="0" smtClean="0"/>
              <a:t>Désigner une place choisie pour l’asseoir (à côté du professeur, entre des élèves sérieux, loin des distractions).</a:t>
            </a:r>
          </a:p>
          <a:p>
            <a:pPr lvl="1" algn="just"/>
            <a:r>
              <a:rPr lang="fr-FR" sz="3200" dirty="0" smtClean="0"/>
              <a:t>Organiser l’espace de travail.</a:t>
            </a:r>
          </a:p>
          <a:p>
            <a:pPr lvl="1" algn="just"/>
            <a:r>
              <a:rPr lang="fr-FR" sz="3200" dirty="0" smtClean="0"/>
              <a:t>Utiliser des codes de couleur pour cahiers…</a:t>
            </a:r>
          </a:p>
        </p:txBody>
      </p:sp>
    </p:spTree>
    <p:extLst>
      <p:ext uri="{BB962C8B-B14F-4D97-AF65-F5344CB8AC3E}">
        <p14:creationId xmlns:p14="http://schemas.microsoft.com/office/powerpoint/2010/main" val="9614913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4842" y="232012"/>
            <a:ext cx="10998958" cy="6373503"/>
          </a:xfrm>
        </p:spPr>
        <p:txBody>
          <a:bodyPr>
            <a:normAutofit fontScale="92500" lnSpcReduction="10000"/>
          </a:bodyPr>
          <a:lstStyle/>
          <a:p>
            <a:endParaRPr lang="fr-FR" dirty="0" smtClean="0"/>
          </a:p>
          <a:p>
            <a:r>
              <a:rPr lang="fr-FR" b="1" u="sng" dirty="0" smtClean="0">
                <a:solidFill>
                  <a:srgbClr val="FF9900"/>
                </a:solidFill>
              </a:rPr>
              <a:t>Fournir un espace de travail privé</a:t>
            </a:r>
          </a:p>
          <a:p>
            <a:pPr marL="0" indent="0">
              <a:buNone/>
            </a:pPr>
            <a:endParaRPr lang="fr-FR" b="1" u="sng" dirty="0" smtClean="0">
              <a:solidFill>
                <a:srgbClr val="FF9900"/>
              </a:solidFill>
            </a:endParaRPr>
          </a:p>
          <a:p>
            <a:pPr lvl="1" algn="just"/>
            <a:r>
              <a:rPr lang="fr-FR" sz="3200" dirty="0" smtClean="0"/>
              <a:t>Espace tranquille pour étudier</a:t>
            </a:r>
          </a:p>
          <a:p>
            <a:pPr lvl="1" algn="just"/>
            <a:r>
              <a:rPr lang="fr-FR" sz="3200" dirty="0" smtClean="0"/>
              <a:t>Chaise ou table additionnelle</a:t>
            </a:r>
          </a:p>
          <a:p>
            <a:pPr lvl="1" algn="just"/>
            <a:r>
              <a:rPr lang="fr-FR" sz="3200" dirty="0" smtClean="0"/>
              <a:t>Espace de travail permettant de rester debout</a:t>
            </a:r>
          </a:p>
          <a:p>
            <a:pPr lvl="1" algn="just"/>
            <a:r>
              <a:rPr lang="fr-FR" sz="3200" dirty="0" smtClean="0"/>
              <a:t>Coin de «réflexion »</a:t>
            </a:r>
          </a:p>
          <a:p>
            <a:pPr marL="457200" lvl="1" indent="0" algn="just">
              <a:buNone/>
            </a:pPr>
            <a:endParaRPr lang="fr-FR" sz="3200" dirty="0"/>
          </a:p>
          <a:p>
            <a:pPr marL="457200" lvl="1" indent="0" algn="just">
              <a:buNone/>
            </a:pPr>
            <a:r>
              <a:rPr lang="fr-FR" sz="2800" b="1" u="sng" dirty="0" smtClean="0">
                <a:solidFill>
                  <a:srgbClr val="FF9900"/>
                </a:solidFill>
              </a:rPr>
              <a:t>Fournir des espaces d’apprentissage</a:t>
            </a:r>
          </a:p>
          <a:p>
            <a:pPr marL="457200" lvl="1" indent="0" algn="just">
              <a:buNone/>
            </a:pPr>
            <a:r>
              <a:rPr lang="fr-FR" sz="3200" dirty="0" smtClean="0"/>
              <a:t>Coin de lecture</a:t>
            </a:r>
          </a:p>
          <a:p>
            <a:pPr marL="457200" lvl="1" indent="0" algn="just">
              <a:buNone/>
            </a:pPr>
            <a:r>
              <a:rPr lang="fr-FR" sz="3200" dirty="0" smtClean="0"/>
              <a:t>Coin pour l’écoute</a:t>
            </a:r>
          </a:p>
          <a:p>
            <a:pPr marL="457200" lvl="1" indent="0" algn="just">
              <a:buNone/>
            </a:pPr>
            <a:r>
              <a:rPr lang="fr-FR" sz="3200" dirty="0" smtClean="0"/>
              <a:t>Espace pour les travaux manuels</a:t>
            </a:r>
          </a:p>
          <a:p>
            <a:pPr marL="457200" lvl="1" indent="0" algn="just">
              <a:buNone/>
            </a:pPr>
            <a:endParaRPr lang="fr-FR" sz="3200" dirty="0"/>
          </a:p>
          <a:p>
            <a:pPr marL="457200" lvl="1" indent="0" algn="ctr">
              <a:buNone/>
            </a:pPr>
            <a:r>
              <a:rPr lang="fr-FR" sz="3200" b="1" dirty="0" smtClean="0">
                <a:solidFill>
                  <a:srgbClr val="CC3300"/>
                </a:solidFill>
              </a:rPr>
              <a:t>Les Environnements structurés sont directement reliés au succès scolaire ! </a:t>
            </a:r>
          </a:p>
        </p:txBody>
      </p:sp>
    </p:spTree>
    <p:extLst>
      <p:ext uri="{BB962C8B-B14F-4D97-AF65-F5344CB8AC3E}">
        <p14:creationId xmlns:p14="http://schemas.microsoft.com/office/powerpoint/2010/main" val="3832197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CC3300"/>
                </a:solidFill>
              </a:rPr>
              <a:t>Adaptations Educatives</a:t>
            </a:r>
            <a:endParaRPr lang="fr-FR" b="1" dirty="0">
              <a:solidFill>
                <a:srgbClr val="CC3300"/>
              </a:solidFill>
            </a:endParaRPr>
          </a:p>
        </p:txBody>
      </p:sp>
      <p:sp>
        <p:nvSpPr>
          <p:cNvPr id="3" name="Espace réservé du contenu 2"/>
          <p:cNvSpPr>
            <a:spLocks noGrp="1"/>
          </p:cNvSpPr>
          <p:nvPr>
            <p:ph idx="1"/>
          </p:nvPr>
        </p:nvSpPr>
        <p:spPr>
          <a:xfrm>
            <a:off x="545910" y="1825624"/>
            <a:ext cx="10807890" cy="4779891"/>
          </a:xfrm>
        </p:spPr>
        <p:txBody>
          <a:bodyPr>
            <a:normAutofit/>
          </a:bodyPr>
          <a:lstStyle/>
          <a:p>
            <a:endParaRPr lang="fr-FR" dirty="0" smtClean="0"/>
          </a:p>
          <a:p>
            <a:r>
              <a:rPr lang="fr-FR" b="1" u="sng" dirty="0" smtClean="0">
                <a:solidFill>
                  <a:srgbClr val="FF9900"/>
                </a:solidFill>
              </a:rPr>
              <a:t>Répéter et simplifier les directives</a:t>
            </a:r>
          </a:p>
          <a:p>
            <a:pPr marL="0" indent="0">
              <a:buNone/>
            </a:pPr>
            <a:endParaRPr lang="fr-FR" b="1" u="sng" dirty="0" smtClean="0">
              <a:solidFill>
                <a:srgbClr val="FF9900"/>
              </a:solidFill>
            </a:endParaRPr>
          </a:p>
          <a:p>
            <a:pPr lvl="1" algn="just"/>
            <a:r>
              <a:rPr lang="fr-FR" sz="3200" dirty="0" smtClean="0"/>
              <a:t>Garder les directives orales simples et claires.</a:t>
            </a:r>
          </a:p>
          <a:p>
            <a:pPr lvl="1" algn="just"/>
            <a:r>
              <a:rPr lang="fr-FR" sz="3200" dirty="0" smtClean="0"/>
              <a:t>Donner des exemples.</a:t>
            </a:r>
          </a:p>
          <a:p>
            <a:pPr lvl="1" algn="just"/>
            <a:r>
              <a:rPr lang="fr-FR" sz="3200" dirty="0" smtClean="0"/>
              <a:t>Demander périodiquement à l’enfant de vous répéter les directives.</a:t>
            </a:r>
          </a:p>
          <a:p>
            <a:pPr lvl="1" algn="just"/>
            <a:r>
              <a:rPr lang="fr-FR" sz="3200" dirty="0" smtClean="0"/>
              <a:t>Etablir un contact visuel</a:t>
            </a:r>
          </a:p>
          <a:p>
            <a:pPr lvl="1" algn="just"/>
            <a:r>
              <a:rPr lang="fr-FR" sz="3200" dirty="0" smtClean="0"/>
              <a:t>Démontrer comment aborder les tâches.</a:t>
            </a:r>
          </a:p>
        </p:txBody>
      </p:sp>
    </p:spTree>
    <p:extLst>
      <p:ext uri="{BB962C8B-B14F-4D97-AF65-F5344CB8AC3E}">
        <p14:creationId xmlns:p14="http://schemas.microsoft.com/office/powerpoint/2010/main" val="5867453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0251" y="136478"/>
            <a:ext cx="11053549" cy="6469037"/>
          </a:xfrm>
        </p:spPr>
        <p:txBody>
          <a:bodyPr>
            <a:normAutofit fontScale="85000" lnSpcReduction="20000"/>
          </a:bodyPr>
          <a:lstStyle/>
          <a:p>
            <a:endParaRPr lang="fr-FR" dirty="0" smtClean="0"/>
          </a:p>
          <a:p>
            <a:r>
              <a:rPr lang="fr-FR" b="1" u="sng" dirty="0" smtClean="0">
                <a:solidFill>
                  <a:srgbClr val="FF9900"/>
                </a:solidFill>
              </a:rPr>
              <a:t>Fournir des directives écrites</a:t>
            </a:r>
          </a:p>
          <a:p>
            <a:pPr marL="0" indent="0">
              <a:buNone/>
            </a:pPr>
            <a:endParaRPr lang="fr-FR" b="1" u="sng" dirty="0" smtClean="0">
              <a:solidFill>
                <a:srgbClr val="FF9900"/>
              </a:solidFill>
            </a:endParaRPr>
          </a:p>
          <a:p>
            <a:pPr lvl="1" algn="just"/>
            <a:r>
              <a:rPr lang="fr-FR" sz="3200" dirty="0" smtClean="0"/>
              <a:t>Sur le tableau</a:t>
            </a:r>
          </a:p>
          <a:p>
            <a:pPr lvl="1" algn="just"/>
            <a:r>
              <a:rPr lang="fr-FR" sz="3200" dirty="0" smtClean="0"/>
              <a:t>Sur une feuille de travail</a:t>
            </a:r>
          </a:p>
          <a:p>
            <a:r>
              <a:rPr lang="fr-FR" b="1" u="sng" dirty="0" smtClean="0">
                <a:solidFill>
                  <a:srgbClr val="FF9900"/>
                </a:solidFill>
              </a:rPr>
              <a:t>Utiliser des technologies pour aider l’apprentissage</a:t>
            </a:r>
            <a:endParaRPr lang="fr-FR" b="1" u="sng" dirty="0">
              <a:solidFill>
                <a:srgbClr val="FF9900"/>
              </a:solidFill>
            </a:endParaRPr>
          </a:p>
          <a:p>
            <a:pPr marL="0" indent="0">
              <a:buNone/>
            </a:pPr>
            <a:endParaRPr lang="fr-FR" b="1" u="sng" dirty="0">
              <a:solidFill>
                <a:srgbClr val="FF9900"/>
              </a:solidFill>
            </a:endParaRPr>
          </a:p>
          <a:p>
            <a:pPr lvl="1" algn="just"/>
            <a:r>
              <a:rPr lang="fr-FR" sz="3200" dirty="0" smtClean="0"/>
              <a:t>Magnétophone</a:t>
            </a:r>
          </a:p>
          <a:p>
            <a:pPr lvl="1" algn="just"/>
            <a:r>
              <a:rPr lang="fr-FR" sz="3200" dirty="0" smtClean="0"/>
              <a:t>Enregistrer les lectures et devoirs à faire </a:t>
            </a:r>
          </a:p>
          <a:p>
            <a:pPr lvl="1" algn="just"/>
            <a:r>
              <a:rPr lang="fr-FR" sz="3200" dirty="0" smtClean="0"/>
              <a:t>Ordinateur</a:t>
            </a:r>
          </a:p>
          <a:p>
            <a:pPr lvl="1" algn="just"/>
            <a:r>
              <a:rPr lang="fr-FR" sz="3200" dirty="0" smtClean="0"/>
              <a:t>Outils multidisciplinaires de manipulation sensorielle</a:t>
            </a:r>
          </a:p>
          <a:p>
            <a:pPr marL="457200" lvl="1" indent="0" algn="just">
              <a:buNone/>
            </a:pPr>
            <a:endParaRPr lang="fr-FR" sz="3200" dirty="0" smtClean="0"/>
          </a:p>
          <a:p>
            <a:r>
              <a:rPr lang="fr-FR" b="1" u="sng" dirty="0" smtClean="0">
                <a:solidFill>
                  <a:srgbClr val="FF9900"/>
                </a:solidFill>
              </a:rPr>
              <a:t>Modifier la façon d’effectuer des tests</a:t>
            </a:r>
            <a:endParaRPr lang="fr-FR" b="1" u="sng" dirty="0">
              <a:solidFill>
                <a:srgbClr val="FF9900"/>
              </a:solidFill>
            </a:endParaRPr>
          </a:p>
          <a:p>
            <a:pPr marL="0" indent="0">
              <a:buNone/>
            </a:pPr>
            <a:endParaRPr lang="fr-FR" b="1" u="sng" dirty="0">
              <a:solidFill>
                <a:srgbClr val="FF9900"/>
              </a:solidFill>
            </a:endParaRPr>
          </a:p>
          <a:p>
            <a:pPr lvl="1" algn="just"/>
            <a:r>
              <a:rPr lang="fr-FR" sz="3200" dirty="0" smtClean="0"/>
              <a:t>Environnement sans distraction</a:t>
            </a:r>
          </a:p>
          <a:p>
            <a:pPr lvl="1" algn="just"/>
            <a:r>
              <a:rPr lang="fr-FR" sz="3200" dirty="0" smtClean="0"/>
              <a:t>Temps supplémentaire</a:t>
            </a:r>
          </a:p>
          <a:p>
            <a:pPr lvl="1" algn="just"/>
            <a:r>
              <a:rPr lang="fr-FR" sz="3200" dirty="0" smtClean="0"/>
              <a:t>Option de crédit additionnel (exemple: faire ses propres questions et y répondre).</a:t>
            </a:r>
            <a:endParaRPr lang="fr-FR" sz="3200" dirty="0"/>
          </a:p>
          <a:p>
            <a:pPr marL="457200" lvl="1" indent="0" algn="just">
              <a:buNone/>
            </a:pPr>
            <a:endParaRPr lang="fr-FR" sz="3200" dirty="0"/>
          </a:p>
          <a:p>
            <a:pPr lvl="1" algn="just"/>
            <a:endParaRPr lang="fr-FR" sz="3200" dirty="0"/>
          </a:p>
          <a:p>
            <a:pPr marL="457200" lvl="1" indent="0" algn="just">
              <a:buNone/>
            </a:pPr>
            <a:endParaRPr lang="fr-FR" sz="3200" dirty="0"/>
          </a:p>
          <a:p>
            <a:pPr marL="457200" lvl="1" indent="0" algn="just">
              <a:buNone/>
            </a:pPr>
            <a:endParaRPr lang="fr-FR" sz="3200" dirty="0" smtClean="0"/>
          </a:p>
        </p:txBody>
      </p:sp>
    </p:spTree>
    <p:extLst>
      <p:ext uri="{BB962C8B-B14F-4D97-AF65-F5344CB8AC3E}">
        <p14:creationId xmlns:p14="http://schemas.microsoft.com/office/powerpoint/2010/main" val="23161395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8739" y="1"/>
            <a:ext cx="10409261" cy="818866"/>
          </a:xfrm>
        </p:spPr>
        <p:txBody>
          <a:bodyPr/>
          <a:lstStyle/>
          <a:p>
            <a:r>
              <a:rPr lang="fr-FR" b="1" dirty="0" smtClean="0">
                <a:solidFill>
                  <a:srgbClr val="CC3300"/>
                </a:solidFill>
              </a:rPr>
              <a:t>Adaptations des Comportements</a:t>
            </a:r>
            <a:endParaRPr lang="fr-FR" b="1" dirty="0">
              <a:solidFill>
                <a:srgbClr val="CC3300"/>
              </a:solidFill>
            </a:endParaRPr>
          </a:p>
        </p:txBody>
      </p:sp>
      <p:sp>
        <p:nvSpPr>
          <p:cNvPr id="3" name="Espace réservé du contenu 2"/>
          <p:cNvSpPr>
            <a:spLocks noGrp="1"/>
          </p:cNvSpPr>
          <p:nvPr>
            <p:ph idx="1"/>
          </p:nvPr>
        </p:nvSpPr>
        <p:spPr>
          <a:xfrm>
            <a:off x="286603" y="818867"/>
            <a:ext cx="11067197" cy="5786649"/>
          </a:xfrm>
        </p:spPr>
        <p:txBody>
          <a:bodyPr>
            <a:normAutofit fontScale="92500" lnSpcReduction="20000"/>
          </a:bodyPr>
          <a:lstStyle/>
          <a:p>
            <a:r>
              <a:rPr lang="fr-FR" b="1" u="sng" dirty="0" smtClean="0">
                <a:solidFill>
                  <a:srgbClr val="FF9900"/>
                </a:solidFill>
              </a:rPr>
              <a:t>Utiliser le renforcement positif</a:t>
            </a:r>
            <a:endParaRPr lang="fr-FR" b="1" u="sng" dirty="0">
              <a:solidFill>
                <a:srgbClr val="FF9900"/>
              </a:solidFill>
            </a:endParaRPr>
          </a:p>
          <a:p>
            <a:pPr marL="0" indent="0">
              <a:buNone/>
            </a:pPr>
            <a:endParaRPr lang="fr-FR" b="1" u="sng" dirty="0">
              <a:solidFill>
                <a:srgbClr val="FF9900"/>
              </a:solidFill>
            </a:endParaRPr>
          </a:p>
          <a:p>
            <a:pPr lvl="1" algn="just"/>
            <a:r>
              <a:rPr lang="fr-FR" sz="3200" dirty="0" smtClean="0"/>
              <a:t>Commentaires positifs écrits ou verbaux</a:t>
            </a:r>
          </a:p>
          <a:p>
            <a:pPr lvl="1" algn="just"/>
            <a:r>
              <a:rPr lang="fr-FR" sz="3200" dirty="0" smtClean="0"/>
              <a:t>Systèmes de récompenses et d’encouragements.</a:t>
            </a:r>
          </a:p>
          <a:p>
            <a:pPr lvl="1" algn="just"/>
            <a:r>
              <a:rPr lang="fr-FR" sz="3200" dirty="0" smtClean="0"/>
              <a:t>Donner des tâches qui peuvent être achevées avec succès.</a:t>
            </a:r>
          </a:p>
          <a:p>
            <a:pPr lvl="1" algn="just"/>
            <a:r>
              <a:rPr lang="fr-FR" sz="3200" dirty="0" smtClean="0"/>
              <a:t>Signaux privés pour recentrer l’élève.</a:t>
            </a:r>
          </a:p>
          <a:p>
            <a:pPr lvl="1" algn="just"/>
            <a:r>
              <a:rPr lang="fr-FR" sz="3200" dirty="0" smtClean="0"/>
              <a:t>Jeux de rôles.</a:t>
            </a:r>
          </a:p>
          <a:p>
            <a:pPr lvl="1" algn="just"/>
            <a:r>
              <a:rPr lang="fr-FR" sz="3200" dirty="0" smtClean="0"/>
              <a:t>Temps individuel hebdomadaire.</a:t>
            </a:r>
            <a:endParaRPr lang="fr-FR" sz="3200" dirty="0"/>
          </a:p>
          <a:p>
            <a:pPr marL="457200" lvl="1" indent="0" algn="just">
              <a:buNone/>
            </a:pPr>
            <a:endParaRPr lang="fr-FR" sz="3200" dirty="0"/>
          </a:p>
          <a:p>
            <a:r>
              <a:rPr lang="fr-FR" b="1" u="sng" dirty="0" smtClean="0">
                <a:solidFill>
                  <a:srgbClr val="FF9900"/>
                </a:solidFill>
              </a:rPr>
              <a:t>Promouvoir le leadership et le sens des responsabilités</a:t>
            </a:r>
            <a:endParaRPr lang="fr-FR" b="1" u="sng" dirty="0">
              <a:solidFill>
                <a:srgbClr val="FF9900"/>
              </a:solidFill>
            </a:endParaRPr>
          </a:p>
          <a:p>
            <a:pPr marL="0" indent="0">
              <a:buNone/>
            </a:pPr>
            <a:endParaRPr lang="fr-FR" b="1" u="sng" dirty="0">
              <a:solidFill>
                <a:srgbClr val="FF9900"/>
              </a:solidFill>
            </a:endParaRPr>
          </a:p>
          <a:p>
            <a:pPr lvl="1" algn="just"/>
            <a:r>
              <a:rPr lang="fr-FR" sz="3200" dirty="0" smtClean="0"/>
              <a:t>Assigner des tâches qui peuvent être bien effectuées.</a:t>
            </a:r>
          </a:p>
          <a:p>
            <a:pPr lvl="1" algn="just"/>
            <a:r>
              <a:rPr lang="fr-FR" sz="3200" dirty="0" smtClean="0"/>
              <a:t>Elève de la semaine/du mois</a:t>
            </a:r>
          </a:p>
          <a:p>
            <a:pPr lvl="1" algn="just"/>
            <a:r>
              <a:rPr lang="fr-FR" sz="3200" dirty="0" smtClean="0"/>
              <a:t>Donner des responsabilités</a:t>
            </a:r>
            <a:endParaRPr lang="fr-FR" sz="3200" dirty="0"/>
          </a:p>
        </p:txBody>
      </p:sp>
    </p:spTree>
    <p:extLst>
      <p:ext uri="{BB962C8B-B14F-4D97-AF65-F5344CB8AC3E}">
        <p14:creationId xmlns:p14="http://schemas.microsoft.com/office/powerpoint/2010/main" val="36765584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2830" y="300251"/>
            <a:ext cx="11230970" cy="5876712"/>
          </a:xfrm>
        </p:spPr>
        <p:txBody>
          <a:bodyPr>
            <a:normAutofit lnSpcReduction="10000"/>
          </a:bodyPr>
          <a:lstStyle/>
          <a:p>
            <a:r>
              <a:rPr lang="fr-FR" b="1" u="sng" dirty="0" smtClean="0">
                <a:solidFill>
                  <a:srgbClr val="FF9900"/>
                </a:solidFill>
              </a:rPr>
              <a:t>Préciser les buts et renforcer avec des encouragements</a:t>
            </a:r>
            <a:endParaRPr lang="fr-FR" b="1" u="sng" dirty="0">
              <a:solidFill>
                <a:srgbClr val="FF9900"/>
              </a:solidFill>
            </a:endParaRPr>
          </a:p>
          <a:p>
            <a:pPr marL="0" indent="0">
              <a:buNone/>
            </a:pPr>
            <a:endParaRPr lang="fr-FR" b="1" u="sng" dirty="0">
              <a:solidFill>
                <a:srgbClr val="FF9900"/>
              </a:solidFill>
            </a:endParaRPr>
          </a:p>
          <a:p>
            <a:pPr lvl="1" algn="just"/>
            <a:r>
              <a:rPr lang="fr-FR" sz="3200" dirty="0" smtClean="0"/>
              <a:t>Emettre des objectifs concrets avec horaires définis.</a:t>
            </a:r>
          </a:p>
          <a:p>
            <a:pPr lvl="1" algn="just"/>
            <a:r>
              <a:rPr lang="fr-FR" sz="3200" dirty="0" smtClean="0"/>
              <a:t>Système de récompenses</a:t>
            </a:r>
          </a:p>
          <a:p>
            <a:pPr lvl="1" algn="just"/>
            <a:r>
              <a:rPr lang="fr-FR" sz="3200" dirty="0" smtClean="0"/>
              <a:t>Grilles d’encouragement pour travail et comportement</a:t>
            </a:r>
          </a:p>
          <a:p>
            <a:pPr lvl="1" algn="just"/>
            <a:r>
              <a:rPr lang="fr-FR" sz="3200" dirty="0" smtClean="0"/>
              <a:t>Contrats d’élève</a:t>
            </a:r>
            <a:endParaRPr lang="fr-FR" sz="3200" dirty="0"/>
          </a:p>
          <a:p>
            <a:pPr marL="457200" lvl="1" indent="0" algn="just">
              <a:buNone/>
            </a:pPr>
            <a:endParaRPr lang="fr-FR" sz="3200" dirty="0"/>
          </a:p>
          <a:p>
            <a:r>
              <a:rPr lang="fr-FR" b="1" u="sng" dirty="0" smtClean="0">
                <a:solidFill>
                  <a:srgbClr val="FF9900"/>
                </a:solidFill>
              </a:rPr>
              <a:t>Communiquer avec parents, professeurs…</a:t>
            </a:r>
            <a:endParaRPr lang="fr-FR" b="1" u="sng" dirty="0">
              <a:solidFill>
                <a:srgbClr val="FF9900"/>
              </a:solidFill>
            </a:endParaRPr>
          </a:p>
          <a:p>
            <a:pPr marL="0" indent="0">
              <a:buNone/>
            </a:pPr>
            <a:endParaRPr lang="fr-FR" b="1" u="sng" dirty="0">
              <a:solidFill>
                <a:srgbClr val="FF9900"/>
              </a:solidFill>
            </a:endParaRPr>
          </a:p>
          <a:p>
            <a:pPr lvl="1" algn="just"/>
            <a:r>
              <a:rPr lang="fr-FR" sz="3200" dirty="0" smtClean="0"/>
              <a:t>Lettres, rencontres, appels..</a:t>
            </a:r>
          </a:p>
          <a:p>
            <a:pPr lvl="1" algn="just"/>
            <a:r>
              <a:rPr lang="fr-FR" sz="3200" dirty="0" smtClean="0"/>
              <a:t>Rapports sur les progrès.</a:t>
            </a:r>
          </a:p>
          <a:p>
            <a:pPr lvl="1" algn="just"/>
            <a:r>
              <a:rPr lang="fr-FR" sz="3200" dirty="0" smtClean="0"/>
              <a:t>Utiliser le personnel de l’école comme support, trouver un allié.</a:t>
            </a:r>
            <a:endParaRPr lang="fr-FR" sz="3200" dirty="0"/>
          </a:p>
          <a:p>
            <a:endParaRPr lang="fr-FR" dirty="0"/>
          </a:p>
        </p:txBody>
      </p:sp>
    </p:spTree>
    <p:extLst>
      <p:ext uri="{BB962C8B-B14F-4D97-AF65-F5344CB8AC3E}">
        <p14:creationId xmlns:p14="http://schemas.microsoft.com/office/powerpoint/2010/main" val="42069422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2775" y="160338"/>
            <a:ext cx="10515600" cy="981064"/>
          </a:xfrm>
        </p:spPr>
        <p:txBody>
          <a:bodyPr/>
          <a:lstStyle/>
          <a:p>
            <a:r>
              <a:rPr lang="fr-FR" b="1" dirty="0" smtClean="0">
                <a:solidFill>
                  <a:srgbClr val="CC3300"/>
                </a:solidFill>
              </a:rPr>
              <a:t>Autres outils …</a:t>
            </a:r>
            <a:endParaRPr lang="fr-FR" b="1" dirty="0">
              <a:solidFill>
                <a:srgbClr val="CC3300"/>
              </a:solidFill>
            </a:endParaRPr>
          </a:p>
        </p:txBody>
      </p:sp>
      <p:sp>
        <p:nvSpPr>
          <p:cNvPr id="3" name="Espace réservé du contenu 2"/>
          <p:cNvSpPr>
            <a:spLocks noGrp="1"/>
          </p:cNvSpPr>
          <p:nvPr>
            <p:ph idx="1"/>
          </p:nvPr>
        </p:nvSpPr>
        <p:spPr>
          <a:xfrm>
            <a:off x="460375" y="1346189"/>
            <a:ext cx="10893425" cy="4830774"/>
          </a:xfrm>
        </p:spPr>
        <p:txBody>
          <a:bodyPr/>
          <a:lstStyle/>
          <a:p>
            <a:r>
              <a:rPr lang="fr-FR" dirty="0" smtClean="0"/>
              <a:t>Le </a:t>
            </a:r>
            <a:r>
              <a:rPr lang="fr-FR" dirty="0" err="1" smtClean="0"/>
              <a:t>Tétra’aide</a:t>
            </a:r>
            <a:endParaRPr lang="fr-FR" dirty="0" smtClean="0"/>
          </a:p>
          <a:p>
            <a:r>
              <a:rPr lang="fr-FR" dirty="0" smtClean="0"/>
              <a:t>Des rituels corporels pour mieux apprendre en classe. </a:t>
            </a:r>
          </a:p>
          <a:p>
            <a:r>
              <a:rPr lang="fr-FR" dirty="0" smtClean="0"/>
              <a:t>Contrat de travail / de comportement. </a:t>
            </a:r>
          </a:p>
          <a:p>
            <a:r>
              <a:rPr lang="fr-FR" dirty="0" smtClean="0"/>
              <a:t>Contrat d’engagement. Projet pour le temps gagné</a:t>
            </a:r>
            <a:r>
              <a:rPr lang="fr-FR" dirty="0" smtClean="0"/>
              <a:t>.</a:t>
            </a:r>
          </a:p>
          <a:p>
            <a:endParaRPr lang="fr-FR" dirty="0"/>
          </a:p>
          <a:p>
            <a:pPr marL="0" indent="0">
              <a:buNone/>
            </a:pPr>
            <a:endParaRPr lang="fr-FR" dirty="0" smtClean="0"/>
          </a:p>
          <a:p>
            <a:endParaRPr lang="fr-FR" dirty="0"/>
          </a:p>
        </p:txBody>
      </p:sp>
      <p:sp>
        <p:nvSpPr>
          <p:cNvPr id="4" name="AutoShape 2" descr="RÃ©sultat de recherche d'images pour &quot;image tetraid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Ã©sultat de recherche d'images pour &quot;image tetraid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414" name="Picture 6"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992" y="365125"/>
            <a:ext cx="1647825" cy="1933576"/>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RÃ©sultat de recherche d'images pour &quot;image contrat comportement de travail&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3417283"/>
            <a:ext cx="4788423" cy="3258178"/>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RÃ©sultat de recherche d'images pour &quot;image contrat comportement de travail&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644" y="3616657"/>
            <a:ext cx="4900959" cy="305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3705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890469"/>
          </a:xfrm>
        </p:spPr>
        <p:txBody>
          <a:bodyPr/>
          <a:lstStyle/>
          <a:p>
            <a:r>
              <a:rPr lang="fr-FR" b="1" dirty="0" smtClean="0">
                <a:solidFill>
                  <a:srgbClr val="CC3300"/>
                </a:solidFill>
              </a:rPr>
              <a:t>Quand cela persiste….</a:t>
            </a:r>
            <a:endParaRPr lang="fr-FR" b="1" dirty="0">
              <a:solidFill>
                <a:srgbClr val="CC3300"/>
              </a:solidFill>
            </a:endParaRPr>
          </a:p>
        </p:txBody>
      </p:sp>
      <p:sp>
        <p:nvSpPr>
          <p:cNvPr id="3" name="Espace réservé du contenu 2"/>
          <p:cNvSpPr>
            <a:spLocks noGrp="1"/>
          </p:cNvSpPr>
          <p:nvPr>
            <p:ph idx="1"/>
          </p:nvPr>
        </p:nvSpPr>
        <p:spPr>
          <a:xfrm>
            <a:off x="491319" y="1405718"/>
            <a:ext cx="10862481" cy="5199797"/>
          </a:xfrm>
        </p:spPr>
        <p:txBody>
          <a:bodyPr>
            <a:normAutofit/>
          </a:bodyPr>
          <a:lstStyle/>
          <a:p>
            <a:pPr algn="just"/>
            <a:r>
              <a:rPr lang="fr-FR" sz="3600" b="1" u="sng" dirty="0" smtClean="0">
                <a:solidFill>
                  <a:srgbClr val="FF9900"/>
                </a:solidFill>
              </a:rPr>
              <a:t>L’AESH</a:t>
            </a:r>
            <a:r>
              <a:rPr lang="fr-FR" sz="3600" dirty="0" smtClean="0"/>
              <a:t> peut se charger de la </a:t>
            </a:r>
            <a:r>
              <a:rPr lang="fr-FR" sz="3600" dirty="0" smtClean="0">
                <a:solidFill>
                  <a:srgbClr val="FF9900"/>
                </a:solidFill>
              </a:rPr>
              <a:t>réalisation</a:t>
            </a:r>
            <a:r>
              <a:rPr lang="fr-FR" sz="3600" dirty="0" smtClean="0"/>
              <a:t> concrète des tâches gestuelles sur </a:t>
            </a:r>
            <a:r>
              <a:rPr lang="fr-FR" sz="3600" dirty="0" smtClean="0">
                <a:solidFill>
                  <a:srgbClr val="FF9900"/>
                </a:solidFill>
              </a:rPr>
              <a:t>indications de l’élève</a:t>
            </a:r>
            <a:r>
              <a:rPr lang="fr-FR" sz="3600" dirty="0" smtClean="0"/>
              <a:t>. </a:t>
            </a:r>
          </a:p>
          <a:p>
            <a:pPr algn="just"/>
            <a:endParaRPr lang="fr-FR" sz="3600" dirty="0"/>
          </a:p>
          <a:p>
            <a:pPr marL="0" indent="0" algn="just">
              <a:buNone/>
            </a:pPr>
            <a:endParaRPr lang="fr-FR" sz="3600" dirty="0" smtClean="0"/>
          </a:p>
          <a:p>
            <a:pPr marL="0" indent="0" algn="just">
              <a:buNone/>
            </a:pPr>
            <a:endParaRPr lang="fr-FR" sz="3600" dirty="0" smtClean="0"/>
          </a:p>
          <a:p>
            <a:pPr marL="0" indent="0" algn="just">
              <a:buNone/>
            </a:pPr>
            <a:endParaRPr lang="fr-FR" sz="3600" dirty="0" smtClean="0"/>
          </a:p>
          <a:p>
            <a:pPr algn="just"/>
            <a:r>
              <a:rPr lang="fr-FR" sz="3600" b="1" u="sng" dirty="0" smtClean="0">
                <a:solidFill>
                  <a:srgbClr val="FF9900"/>
                </a:solidFill>
              </a:rPr>
              <a:t>Les outils de compensation </a:t>
            </a:r>
            <a:r>
              <a:rPr lang="fr-FR" sz="3600" dirty="0" smtClean="0"/>
              <a:t>(ordinateur, logiciels, calculatrice..) imposent une période d’apprentissage et d’entraînement, puis la mesure de leur rentabilité. </a:t>
            </a:r>
            <a:endParaRPr lang="fr-FR" sz="3600" dirty="0"/>
          </a:p>
        </p:txBody>
      </p:sp>
      <p:pic>
        <p:nvPicPr>
          <p:cNvPr id="4" name="Image 3"/>
          <p:cNvPicPr>
            <a:picLocks noChangeAspect="1"/>
          </p:cNvPicPr>
          <p:nvPr/>
        </p:nvPicPr>
        <p:blipFill>
          <a:blip r:embed="rId2"/>
          <a:stretch>
            <a:fillRect/>
          </a:stretch>
        </p:blipFill>
        <p:spPr>
          <a:xfrm>
            <a:off x="3655307" y="2511188"/>
            <a:ext cx="3127632" cy="2320119"/>
          </a:xfrm>
          <a:prstGeom prst="rect">
            <a:avLst/>
          </a:prstGeom>
        </p:spPr>
      </p:pic>
    </p:spTree>
    <p:extLst>
      <p:ext uri="{BB962C8B-B14F-4D97-AF65-F5344CB8AC3E}">
        <p14:creationId xmlns:p14="http://schemas.microsoft.com/office/powerpoint/2010/main" val="40961048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9433" y="559558"/>
            <a:ext cx="11112007" cy="5802053"/>
          </a:xfrm>
        </p:spPr>
        <p:txBody>
          <a:bodyPr>
            <a:normAutofit/>
          </a:bodyPr>
          <a:lstStyle/>
          <a:p>
            <a:pPr algn="just"/>
            <a:endParaRPr lang="fr-FR" sz="4000" b="1" dirty="0" smtClean="0"/>
          </a:p>
          <a:p>
            <a:pPr marL="0" indent="0" algn="just">
              <a:buNone/>
            </a:pPr>
            <a:r>
              <a:rPr lang="fr-FR" sz="4400" dirty="0" smtClean="0"/>
              <a:t>En amont de ces dispositifs, </a:t>
            </a:r>
            <a:r>
              <a:rPr lang="fr-FR" sz="4400" b="1" dirty="0" smtClean="0">
                <a:solidFill>
                  <a:srgbClr val="FF9900"/>
                </a:solidFill>
              </a:rPr>
              <a:t>la pratique de la </a:t>
            </a:r>
            <a:r>
              <a:rPr lang="fr-FR" sz="4400" b="1" u="sng" dirty="0" smtClean="0">
                <a:solidFill>
                  <a:srgbClr val="CC3300"/>
                </a:solidFill>
              </a:rPr>
              <a:t>différenciation pédagogique </a:t>
            </a:r>
            <a:r>
              <a:rPr lang="fr-FR" sz="4400" b="1" dirty="0" smtClean="0">
                <a:solidFill>
                  <a:srgbClr val="FF9900"/>
                </a:solidFill>
              </a:rPr>
              <a:t>est désormais un impératif incontournable de la part de tout enseignant,</a:t>
            </a:r>
            <a:r>
              <a:rPr lang="fr-FR" sz="4400" dirty="0" smtClean="0"/>
              <a:t> afin de permettre à tout élève de </a:t>
            </a:r>
            <a:r>
              <a:rPr lang="fr-FR" sz="4400" b="1" dirty="0" smtClean="0">
                <a:solidFill>
                  <a:srgbClr val="FF9900"/>
                </a:solidFill>
              </a:rPr>
              <a:t>poursuivre ses apprentissages à son rythme propre</a:t>
            </a:r>
            <a:r>
              <a:rPr lang="fr-FR" sz="4400" dirty="0" smtClean="0"/>
              <a:t>, parmi les autres, dans une dynamique bienveillance, exigence et réussite pour tous</a:t>
            </a:r>
            <a:r>
              <a:rPr lang="fr-FR" sz="4400" b="1" dirty="0" smtClean="0"/>
              <a:t>.</a:t>
            </a:r>
            <a:endParaRPr lang="fr-FR" sz="4400" b="1" dirty="0"/>
          </a:p>
        </p:txBody>
      </p:sp>
    </p:spTree>
    <p:extLst>
      <p:ext uri="{BB962C8B-B14F-4D97-AF65-F5344CB8AC3E}">
        <p14:creationId xmlns:p14="http://schemas.microsoft.com/office/powerpoint/2010/main" val="2786958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7104" y="1"/>
            <a:ext cx="10590662" cy="927463"/>
          </a:xfrm>
        </p:spPr>
        <p:txBody>
          <a:bodyPr>
            <a:normAutofit fontScale="90000"/>
          </a:bodyPr>
          <a:lstStyle/>
          <a:p>
            <a:r>
              <a:rPr lang="fr-FR" b="1" dirty="0" smtClean="0">
                <a:solidFill>
                  <a:srgbClr val="C00000"/>
                </a:solidFill>
              </a:rPr>
              <a:t>Activités Pédagogiques Complémentaires </a:t>
            </a:r>
            <a:r>
              <a:rPr lang="fr-FR" b="1" dirty="0">
                <a:solidFill>
                  <a:srgbClr val="C00000"/>
                </a:solidFill>
              </a:rPr>
              <a:t> </a:t>
            </a:r>
            <a:r>
              <a:rPr lang="fr-FR" b="1" dirty="0" smtClean="0">
                <a:solidFill>
                  <a:srgbClr val="C00000"/>
                </a:solidFill>
              </a:rPr>
              <a:t>  </a:t>
            </a:r>
            <a:r>
              <a:rPr lang="fr-FR" b="1" dirty="0" smtClean="0">
                <a:solidFill>
                  <a:srgbClr val="FF9933"/>
                </a:solidFill>
              </a:rPr>
              <a:t>APC</a:t>
            </a:r>
            <a:endParaRPr lang="fr-FR" b="1" dirty="0">
              <a:solidFill>
                <a:srgbClr val="FF9933"/>
              </a:solidFill>
            </a:endParaRPr>
          </a:p>
        </p:txBody>
      </p:sp>
      <p:sp>
        <p:nvSpPr>
          <p:cNvPr id="3" name="Espace réservé du contenu 2"/>
          <p:cNvSpPr>
            <a:spLocks noGrp="1"/>
          </p:cNvSpPr>
          <p:nvPr>
            <p:ph idx="1"/>
          </p:nvPr>
        </p:nvSpPr>
        <p:spPr>
          <a:xfrm>
            <a:off x="368490" y="682388"/>
            <a:ext cx="11401144" cy="6045958"/>
          </a:xfrm>
        </p:spPr>
        <p:txBody>
          <a:bodyPr>
            <a:normAutofit lnSpcReduction="10000"/>
          </a:bodyPr>
          <a:lstStyle/>
          <a:p>
            <a:pPr algn="just"/>
            <a:endParaRPr lang="fr-FR" b="1" dirty="0" smtClean="0">
              <a:solidFill>
                <a:srgbClr val="FF0000"/>
              </a:solidFill>
            </a:endParaRPr>
          </a:p>
          <a:p>
            <a:pPr algn="just"/>
            <a:r>
              <a:rPr lang="fr-FR" b="1" dirty="0" smtClean="0">
                <a:solidFill>
                  <a:srgbClr val="CC3300"/>
                </a:solidFill>
              </a:rPr>
              <a:t>Texte</a:t>
            </a:r>
            <a:r>
              <a:rPr lang="fr-FR" dirty="0" smtClean="0"/>
              <a:t>: Circulaire n°2013-017 du 6 février 2013</a:t>
            </a:r>
          </a:p>
          <a:p>
            <a:pPr algn="just"/>
            <a:r>
              <a:rPr lang="fr-FR" b="1" dirty="0" smtClean="0">
                <a:solidFill>
                  <a:srgbClr val="CC3300"/>
                </a:solidFill>
              </a:rPr>
              <a:t>Quoi ? </a:t>
            </a:r>
            <a:r>
              <a:rPr lang="fr-FR" dirty="0" smtClean="0"/>
              <a:t>Activités anticipant, accompagnant ou prolongeant les apprentissages et visant à : </a:t>
            </a:r>
            <a:r>
              <a:rPr lang="fr-FR" dirty="0" smtClean="0">
                <a:solidFill>
                  <a:srgbClr val="FF9933"/>
                </a:solidFill>
              </a:rPr>
              <a:t>aider les élèves ayant des difficultés d’apprentissage, aider le travail personnel, mettre en œuvre une activité prévue par le projet de l’école.</a:t>
            </a:r>
            <a:r>
              <a:rPr lang="fr-FR" dirty="0" smtClean="0"/>
              <a:t> En maternelle, priorité au renforcement de l’oral ou découverte de l’écrit. En primaire, priorité aux problèmes d’apprentissages ou de méthodologie.</a:t>
            </a:r>
          </a:p>
          <a:p>
            <a:pPr algn="just"/>
            <a:r>
              <a:rPr lang="fr-FR" b="1" dirty="0" smtClean="0">
                <a:solidFill>
                  <a:srgbClr val="CC3300"/>
                </a:solidFill>
              </a:rPr>
              <a:t>Pour qui ? </a:t>
            </a:r>
            <a:r>
              <a:rPr lang="fr-FR" dirty="0" smtClean="0">
                <a:solidFill>
                  <a:srgbClr val="FF9933"/>
                </a:solidFill>
              </a:rPr>
              <a:t>Tout élève potentiellement avec accord des parents en réponse à des besoins identifiés</a:t>
            </a:r>
            <a:r>
              <a:rPr lang="fr-FR" dirty="0" smtClean="0"/>
              <a:t>.</a:t>
            </a:r>
          </a:p>
          <a:p>
            <a:pPr algn="just"/>
            <a:r>
              <a:rPr lang="fr-FR" b="1" dirty="0" smtClean="0">
                <a:solidFill>
                  <a:srgbClr val="CC3300"/>
                </a:solidFill>
              </a:rPr>
              <a:t>Par qui ? </a:t>
            </a:r>
            <a:r>
              <a:rPr lang="fr-FR" dirty="0" smtClean="0"/>
              <a:t>Organisées par les </a:t>
            </a:r>
            <a:r>
              <a:rPr lang="fr-FR" dirty="0" smtClean="0">
                <a:solidFill>
                  <a:srgbClr val="FF9900"/>
                </a:solidFill>
              </a:rPr>
              <a:t>enseignants</a:t>
            </a:r>
            <a:r>
              <a:rPr lang="fr-FR" dirty="0" smtClean="0"/>
              <a:t> et mises en œuvre par leurs responsabilités. Possibilité d’intervenants. </a:t>
            </a:r>
          </a:p>
          <a:p>
            <a:pPr algn="just"/>
            <a:r>
              <a:rPr lang="fr-FR" b="1" dirty="0" smtClean="0">
                <a:solidFill>
                  <a:srgbClr val="CC3300"/>
                </a:solidFill>
              </a:rPr>
              <a:t>Comment? </a:t>
            </a:r>
            <a:r>
              <a:rPr lang="fr-FR" dirty="0" smtClean="0"/>
              <a:t>En groupes restreints, sur plages horaires à fixer en équipe, en complément des 24 heures obligatoires, 36 heures annuelles </a:t>
            </a:r>
            <a:endParaRPr lang="fr-FR" dirty="0"/>
          </a:p>
        </p:txBody>
      </p:sp>
    </p:spTree>
    <p:extLst>
      <p:ext uri="{BB962C8B-B14F-4D97-AF65-F5344CB8AC3E}">
        <p14:creationId xmlns:p14="http://schemas.microsoft.com/office/powerpoint/2010/main" val="1081785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5" y="321972"/>
            <a:ext cx="11477766" cy="746975"/>
          </a:xfrm>
        </p:spPr>
        <p:txBody>
          <a:bodyPr>
            <a:noAutofit/>
          </a:bodyPr>
          <a:lstStyle/>
          <a:p>
            <a:pPr algn="ctr"/>
            <a:r>
              <a:rPr lang="fr-FR" b="1" dirty="0" smtClean="0">
                <a:solidFill>
                  <a:srgbClr val="C00000"/>
                </a:solidFill>
              </a:rPr>
              <a:t>Répondre aux BEP des élèves : quel plan pour qui?</a:t>
            </a:r>
            <a:endParaRPr lang="fr-FR" b="1" dirty="0">
              <a:solidFill>
                <a:srgbClr val="C00000"/>
              </a:solidFill>
            </a:endParaRPr>
          </a:p>
        </p:txBody>
      </p:sp>
      <p:sp>
        <p:nvSpPr>
          <p:cNvPr id="3" name="Espace réservé du contenu 2"/>
          <p:cNvSpPr>
            <a:spLocks noGrp="1"/>
          </p:cNvSpPr>
          <p:nvPr>
            <p:ph idx="1"/>
          </p:nvPr>
        </p:nvSpPr>
        <p:spPr>
          <a:xfrm>
            <a:off x="566532" y="1432007"/>
            <a:ext cx="10852478" cy="5241748"/>
          </a:xfrm>
        </p:spPr>
        <p:txBody>
          <a:bodyPr/>
          <a:lstStyle/>
          <a:p>
            <a:pPr marL="0" indent="0">
              <a:buNone/>
            </a:pPr>
            <a:endParaRPr lang="fr-FR" dirty="0"/>
          </a:p>
        </p:txBody>
      </p:sp>
      <p:sp>
        <p:nvSpPr>
          <p:cNvPr id="4" name="Rectangle à coins arrondis 3"/>
          <p:cNvSpPr/>
          <p:nvPr/>
        </p:nvSpPr>
        <p:spPr>
          <a:xfrm>
            <a:off x="566532" y="1431139"/>
            <a:ext cx="3361385" cy="17128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1"/>
                </a:solidFill>
              </a:rPr>
              <a:t>Elèves dont la situation de handicap nécessite des décisions de la MDPH</a:t>
            </a:r>
            <a:endParaRPr lang="fr-FR" sz="2000" b="1" dirty="0">
              <a:solidFill>
                <a:schemeClr val="tx1"/>
              </a:solidFill>
            </a:endParaRPr>
          </a:p>
        </p:txBody>
      </p:sp>
      <p:sp>
        <p:nvSpPr>
          <p:cNvPr id="5" name="Rectangle à coins arrondis 4"/>
          <p:cNvSpPr/>
          <p:nvPr/>
        </p:nvSpPr>
        <p:spPr>
          <a:xfrm>
            <a:off x="4655645" y="1431139"/>
            <a:ext cx="3176530" cy="17128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1"/>
                </a:solidFill>
              </a:rPr>
              <a:t>Elèves « </a:t>
            </a:r>
            <a:r>
              <a:rPr lang="fr-FR" sz="2000" b="1" dirty="0" err="1" smtClean="0">
                <a:solidFill>
                  <a:schemeClr val="tx1"/>
                </a:solidFill>
              </a:rPr>
              <a:t>Dys</a:t>
            </a:r>
            <a:r>
              <a:rPr lang="fr-FR" sz="2000" b="1" dirty="0" smtClean="0">
                <a:solidFill>
                  <a:schemeClr val="tx1"/>
                </a:solidFill>
              </a:rPr>
              <a:t> » nécessitant des adaptations et aménagements pédagogiques</a:t>
            </a:r>
            <a:endParaRPr lang="fr-FR" sz="2000" b="1" dirty="0">
              <a:solidFill>
                <a:schemeClr val="tx1"/>
              </a:solidFill>
            </a:endParaRPr>
          </a:p>
        </p:txBody>
      </p:sp>
      <p:sp>
        <p:nvSpPr>
          <p:cNvPr id="6" name="Rectangle à coins arrondis 5"/>
          <p:cNvSpPr/>
          <p:nvPr/>
        </p:nvSpPr>
        <p:spPr>
          <a:xfrm>
            <a:off x="8559904" y="1432007"/>
            <a:ext cx="2859106" cy="18287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1"/>
                </a:solidFill>
              </a:rPr>
              <a:t>Elèves « malades »</a:t>
            </a:r>
            <a:endParaRPr lang="fr-FR" sz="2000" b="1" dirty="0">
              <a:solidFill>
                <a:schemeClr val="tx1"/>
              </a:solidFill>
            </a:endParaRPr>
          </a:p>
        </p:txBody>
      </p:sp>
      <p:sp>
        <p:nvSpPr>
          <p:cNvPr id="7" name="Ellipse 6"/>
          <p:cNvSpPr/>
          <p:nvPr/>
        </p:nvSpPr>
        <p:spPr>
          <a:xfrm>
            <a:off x="620453" y="4286555"/>
            <a:ext cx="2602864" cy="2253800"/>
          </a:xfrm>
          <a:prstGeom prst="ellipse">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smtClean="0">
                <a:solidFill>
                  <a:schemeClr val="tx1"/>
                </a:solidFill>
              </a:rPr>
              <a:t>PPS</a:t>
            </a:r>
            <a:endParaRPr lang="fr-FR" sz="4800" b="1" dirty="0">
              <a:solidFill>
                <a:schemeClr val="tx1"/>
              </a:solidFill>
            </a:endParaRPr>
          </a:p>
        </p:txBody>
      </p:sp>
      <p:sp>
        <p:nvSpPr>
          <p:cNvPr id="8" name="Ellipse 7"/>
          <p:cNvSpPr/>
          <p:nvPr/>
        </p:nvSpPr>
        <p:spPr>
          <a:xfrm>
            <a:off x="4495051" y="4489341"/>
            <a:ext cx="2806263" cy="213789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smtClean="0">
                <a:solidFill>
                  <a:schemeClr val="tx1"/>
                </a:solidFill>
              </a:rPr>
              <a:t>PAP</a:t>
            </a:r>
            <a:endParaRPr lang="fr-FR" sz="4800" b="1" dirty="0">
              <a:solidFill>
                <a:schemeClr val="tx1"/>
              </a:solidFill>
            </a:endParaRPr>
          </a:p>
        </p:txBody>
      </p:sp>
      <p:sp>
        <p:nvSpPr>
          <p:cNvPr id="9" name="Ellipse 8"/>
          <p:cNvSpPr/>
          <p:nvPr/>
        </p:nvSpPr>
        <p:spPr>
          <a:xfrm>
            <a:off x="8481682" y="4344508"/>
            <a:ext cx="2975019" cy="2253801"/>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smtClean="0">
                <a:solidFill>
                  <a:schemeClr val="tx1"/>
                </a:solidFill>
              </a:rPr>
              <a:t>PAI</a:t>
            </a:r>
            <a:endParaRPr lang="fr-FR" sz="4800" b="1" dirty="0">
              <a:solidFill>
                <a:schemeClr val="tx1"/>
              </a:solidFill>
            </a:endParaRPr>
          </a:p>
        </p:txBody>
      </p:sp>
      <p:cxnSp>
        <p:nvCxnSpPr>
          <p:cNvPr id="11" name="Connecteur droit avec flèche 10"/>
          <p:cNvCxnSpPr/>
          <p:nvPr/>
        </p:nvCxnSpPr>
        <p:spPr>
          <a:xfrm flipH="1">
            <a:off x="2047164" y="3154338"/>
            <a:ext cx="123710" cy="998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5833160" y="3260806"/>
            <a:ext cx="65022" cy="1147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9867331" y="3374479"/>
            <a:ext cx="101860" cy="912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207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67286"/>
          </a:xfrm>
        </p:spPr>
        <p:txBody>
          <a:bodyPr>
            <a:normAutofit/>
          </a:bodyPr>
          <a:lstStyle/>
          <a:p>
            <a:pPr algn="ctr"/>
            <a:r>
              <a:rPr lang="fr-FR" sz="5400" b="1" dirty="0" smtClean="0">
                <a:solidFill>
                  <a:srgbClr val="CC3300"/>
                </a:solidFill>
              </a:rPr>
              <a:t>Les documents : Que plan pour qui? </a:t>
            </a:r>
            <a:endParaRPr lang="fr-FR" sz="5400" b="1" dirty="0">
              <a:solidFill>
                <a:srgbClr val="CC3300"/>
              </a:solidFill>
            </a:endParaRPr>
          </a:p>
        </p:txBody>
      </p:sp>
      <p:sp>
        <p:nvSpPr>
          <p:cNvPr id="3" name="Espace réservé du contenu 2"/>
          <p:cNvSpPr>
            <a:spLocks noGrp="1"/>
          </p:cNvSpPr>
          <p:nvPr>
            <p:ph idx="1"/>
          </p:nvPr>
        </p:nvSpPr>
        <p:spPr>
          <a:xfrm>
            <a:off x="838200" y="1332411"/>
            <a:ext cx="10515600" cy="4844552"/>
          </a:xfrm>
        </p:spPr>
        <p:txBody>
          <a:bodyPr/>
          <a:lstStyle/>
          <a:p>
            <a:endParaRPr lang="fr-FR" dirty="0" smtClean="0"/>
          </a:p>
          <a:p>
            <a:pPr algn="ctr"/>
            <a:r>
              <a:rPr lang="fr-FR" b="1" dirty="0" smtClean="0"/>
              <a:t>REPONDRE AUX BESOINS EDUCATIFS PARTICULIERS DES ELEVES : </a:t>
            </a:r>
            <a:r>
              <a:rPr lang="fr-FR" b="1" dirty="0" smtClean="0">
                <a:solidFill>
                  <a:srgbClr val="FF9900"/>
                </a:solidFill>
              </a:rPr>
              <a:t>QUEL PLAN POUR QUI?</a:t>
            </a:r>
          </a:p>
          <a:p>
            <a:endParaRPr lang="fr-FR" dirty="0" smtClean="0"/>
          </a:p>
          <a:p>
            <a:r>
              <a:rPr lang="fr-FR" dirty="0" smtClean="0"/>
              <a:t>- </a:t>
            </a:r>
            <a:r>
              <a:rPr lang="fr-FR" b="1" dirty="0" smtClean="0">
                <a:solidFill>
                  <a:srgbClr val="FF9900"/>
                </a:solidFill>
              </a:rPr>
              <a:t>Le Projet d’Accueil </a:t>
            </a:r>
            <a:r>
              <a:rPr lang="fr-FR" b="1" dirty="0">
                <a:solidFill>
                  <a:srgbClr val="FF9900"/>
                </a:solidFill>
              </a:rPr>
              <a:t>I</a:t>
            </a:r>
            <a:r>
              <a:rPr lang="fr-FR" b="1" dirty="0" smtClean="0">
                <a:solidFill>
                  <a:srgbClr val="FF9900"/>
                </a:solidFill>
              </a:rPr>
              <a:t>ndividualisé </a:t>
            </a:r>
            <a:r>
              <a:rPr lang="fr-FR" dirty="0" smtClean="0"/>
              <a:t>(</a:t>
            </a:r>
            <a:r>
              <a:rPr lang="fr-FR" b="1" dirty="0" smtClean="0">
                <a:solidFill>
                  <a:srgbClr val="FF9900"/>
                </a:solidFill>
              </a:rPr>
              <a:t>PAI</a:t>
            </a:r>
            <a:r>
              <a:rPr lang="fr-FR" dirty="0" smtClean="0"/>
              <a:t>)</a:t>
            </a:r>
          </a:p>
          <a:p>
            <a:r>
              <a:rPr lang="fr-FR" dirty="0" smtClean="0"/>
              <a:t>- </a:t>
            </a:r>
            <a:r>
              <a:rPr lang="fr-FR" b="1" dirty="0" smtClean="0">
                <a:solidFill>
                  <a:srgbClr val="FF9900"/>
                </a:solidFill>
              </a:rPr>
              <a:t>Le </a:t>
            </a:r>
            <a:r>
              <a:rPr lang="fr-FR" b="1" dirty="0">
                <a:solidFill>
                  <a:srgbClr val="FF9900"/>
                </a:solidFill>
              </a:rPr>
              <a:t>P</a:t>
            </a:r>
            <a:r>
              <a:rPr lang="fr-FR" b="1" dirty="0" smtClean="0">
                <a:solidFill>
                  <a:srgbClr val="FF9900"/>
                </a:solidFill>
              </a:rPr>
              <a:t>rojet Personnalisé de Scolarisation </a:t>
            </a:r>
            <a:r>
              <a:rPr lang="fr-FR" dirty="0" smtClean="0"/>
              <a:t>(</a:t>
            </a:r>
            <a:r>
              <a:rPr lang="fr-FR" b="1" dirty="0" smtClean="0">
                <a:solidFill>
                  <a:srgbClr val="FF9900"/>
                </a:solidFill>
              </a:rPr>
              <a:t>PPS</a:t>
            </a:r>
            <a:r>
              <a:rPr lang="fr-FR" dirty="0" smtClean="0"/>
              <a:t>)</a:t>
            </a:r>
          </a:p>
          <a:p>
            <a:r>
              <a:rPr lang="fr-FR" dirty="0" smtClean="0"/>
              <a:t>- </a:t>
            </a:r>
            <a:r>
              <a:rPr lang="fr-FR" b="1" dirty="0" smtClean="0">
                <a:solidFill>
                  <a:srgbClr val="FF9900"/>
                </a:solidFill>
              </a:rPr>
              <a:t>Le Plan d’Accompagnement </a:t>
            </a:r>
            <a:r>
              <a:rPr lang="fr-FR" b="1" dirty="0">
                <a:solidFill>
                  <a:srgbClr val="FF9900"/>
                </a:solidFill>
              </a:rPr>
              <a:t>P</a:t>
            </a:r>
            <a:r>
              <a:rPr lang="fr-FR" b="1" dirty="0" smtClean="0">
                <a:solidFill>
                  <a:srgbClr val="FF9900"/>
                </a:solidFill>
              </a:rPr>
              <a:t>ersonnalisé </a:t>
            </a:r>
            <a:r>
              <a:rPr lang="fr-FR" dirty="0" smtClean="0"/>
              <a:t>(</a:t>
            </a:r>
            <a:r>
              <a:rPr lang="fr-FR" b="1" dirty="0" smtClean="0">
                <a:solidFill>
                  <a:srgbClr val="FF9900"/>
                </a:solidFill>
              </a:rPr>
              <a:t>PAP</a:t>
            </a:r>
            <a:r>
              <a:rPr lang="fr-FR" dirty="0" smtClean="0"/>
              <a:t>)</a:t>
            </a:r>
          </a:p>
          <a:p>
            <a:r>
              <a:rPr lang="fr-FR" dirty="0" smtClean="0"/>
              <a:t>- </a:t>
            </a:r>
            <a:r>
              <a:rPr lang="fr-FR" b="1" dirty="0" smtClean="0">
                <a:solidFill>
                  <a:srgbClr val="FF9900"/>
                </a:solidFill>
              </a:rPr>
              <a:t>Le </a:t>
            </a:r>
            <a:r>
              <a:rPr lang="fr-FR" b="1" dirty="0">
                <a:solidFill>
                  <a:srgbClr val="FF9900"/>
                </a:solidFill>
              </a:rPr>
              <a:t>P</a:t>
            </a:r>
            <a:r>
              <a:rPr lang="fr-FR" b="1" dirty="0" smtClean="0">
                <a:solidFill>
                  <a:srgbClr val="FF9900"/>
                </a:solidFill>
              </a:rPr>
              <a:t>rogramme Personnalisé de Réussite </a:t>
            </a:r>
            <a:r>
              <a:rPr lang="fr-FR" b="1" dirty="0">
                <a:solidFill>
                  <a:srgbClr val="FF9900"/>
                </a:solidFill>
              </a:rPr>
              <a:t>E</a:t>
            </a:r>
            <a:r>
              <a:rPr lang="fr-FR" b="1" dirty="0" smtClean="0">
                <a:solidFill>
                  <a:srgbClr val="FF9900"/>
                </a:solidFill>
              </a:rPr>
              <a:t>ducative </a:t>
            </a:r>
            <a:r>
              <a:rPr lang="fr-FR" dirty="0" smtClean="0"/>
              <a:t>(</a:t>
            </a:r>
            <a:r>
              <a:rPr lang="fr-FR" b="1" dirty="0" smtClean="0">
                <a:solidFill>
                  <a:srgbClr val="FF9900"/>
                </a:solidFill>
              </a:rPr>
              <a:t>PPRE</a:t>
            </a:r>
            <a:r>
              <a:rPr lang="fr-FR" dirty="0" smtClean="0"/>
              <a:t>)</a:t>
            </a:r>
            <a:endParaRPr lang="fr-FR" dirty="0"/>
          </a:p>
        </p:txBody>
      </p:sp>
    </p:spTree>
    <p:extLst>
      <p:ext uri="{BB962C8B-B14F-4D97-AF65-F5344CB8AC3E}">
        <p14:creationId xmlns:p14="http://schemas.microsoft.com/office/powerpoint/2010/main" val="3094746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3710</Words>
  <Application>Microsoft Office PowerPoint</Application>
  <PresentationFormat>Grand écran</PresentationFormat>
  <Paragraphs>441</Paragraphs>
  <Slides>69</Slides>
  <Notes>0</Notes>
  <HiddenSlides>0</HiddenSlides>
  <MMClips>5</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69</vt:i4>
      </vt:variant>
    </vt:vector>
  </HeadingPairs>
  <TitlesOfParts>
    <vt:vector size="73" baseType="lpstr">
      <vt:lpstr>Arial</vt:lpstr>
      <vt:lpstr>Calibri</vt:lpstr>
      <vt:lpstr>Calibri Light</vt:lpstr>
      <vt:lpstr>Thème Office</vt:lpstr>
      <vt:lpstr>Adaptations - Différenciation Pédagogiques </vt:lpstr>
      <vt:lpstr>L’adaptation scolaire et la scolarisation élèves handicapés (ASH)</vt:lpstr>
      <vt:lpstr>Souvenez vous…..</vt:lpstr>
      <vt:lpstr>Les Besoins Educatifs Particuliers… BEP</vt:lpstr>
      <vt:lpstr>Présentation PowerPoint</vt:lpstr>
      <vt:lpstr>Actions d’Accompagnement à l’école</vt:lpstr>
      <vt:lpstr>Activités Pédagogiques Complémentaires    APC</vt:lpstr>
      <vt:lpstr>Répondre aux BEP des élèves : quel plan pour qui?</vt:lpstr>
      <vt:lpstr>Les documents : Que plan pour qui? </vt:lpstr>
      <vt:lpstr>Présentation PowerPoint</vt:lpstr>
      <vt:lpstr>Projet d’Accueil Individualisé   PAI</vt:lpstr>
      <vt:lpstr>Présentation PowerPoint</vt:lpstr>
      <vt:lpstr>Projet Personnalisé de Scolarisation   PPS </vt:lpstr>
      <vt:lpstr>Présentation PowerPoint</vt:lpstr>
      <vt:lpstr>Programme Personnalisé de Réussite Educative   PPRE</vt:lpstr>
      <vt:lpstr>Présentation PowerPoint</vt:lpstr>
      <vt:lpstr>Un PPRE « Saut de Classe »          EIP/HPI</vt:lpstr>
      <vt:lpstr>Présentation PowerPoint</vt:lpstr>
      <vt:lpstr>Etude de Cas … Paula</vt:lpstr>
      <vt:lpstr>Présentation PowerPoint</vt:lpstr>
      <vt:lpstr>L’Effet Domino Des Troubles DYS </vt:lpstr>
      <vt:lpstr>PEDAGOGIE ET ADAPTATION Pourquoi ? </vt:lpstr>
      <vt:lpstr>Adapter…</vt:lpstr>
      <vt:lpstr>Adapter…</vt:lpstr>
      <vt:lpstr>Présentation PowerPoint</vt:lpstr>
      <vt:lpstr>Les postulats de BURNS</vt:lpstr>
      <vt:lpstr>Comment adapter son enseignement? </vt:lpstr>
      <vt:lpstr>Quelques pistes pour adapter…</vt:lpstr>
      <vt:lpstr>Adaptations…        B…A...BA</vt:lpstr>
      <vt:lpstr>Présentation PowerPoint</vt:lpstr>
      <vt:lpstr>Présentation PowerPoint</vt:lpstr>
      <vt:lpstr>Quelques exemples d’adaptations…</vt:lpstr>
      <vt:lpstr>Présentation PowerPoint</vt:lpstr>
      <vt:lpstr>Présentation PowerPoint</vt:lpstr>
      <vt:lpstr>Présentation PowerPoint</vt:lpstr>
      <vt:lpstr>Les Nouvelles Technologies au service des Dys</vt:lpstr>
      <vt:lpstr>Les inDyspensables  Des logiciels pour les DYS nomades et gratuits</vt:lpstr>
      <vt:lpstr>WEBOGRAPHIE….   Pour les enseignants</vt:lpstr>
      <vt:lpstr>Présentation PowerPoint</vt:lpstr>
      <vt:lpstr>AIDODYS</vt:lpstr>
      <vt:lpstr>Présentation PowerPoint</vt:lpstr>
      <vt:lpstr>Présentation PowerPoint</vt:lpstr>
      <vt:lpstr>Des aides pour comprendre et s’exprimer à l’oral</vt:lpstr>
      <vt:lpstr>Présentation PowerPoint</vt:lpstr>
      <vt:lpstr>Présentation PowerPoint</vt:lpstr>
      <vt:lpstr>Présentation PowerPoint</vt:lpstr>
      <vt:lpstr>Des aides pour comprendre et s’exprimer à la lecture</vt:lpstr>
      <vt:lpstr>Présentation PowerPoint</vt:lpstr>
      <vt:lpstr>Des aides pour faciliter l’écrit</vt:lpstr>
      <vt:lpstr>Des aides pour favoriser l’apprentissage des mathématiques</vt:lpstr>
      <vt:lpstr>Présentation PowerPoint</vt:lpstr>
      <vt:lpstr> </vt:lpstr>
      <vt:lpstr>Présentation PowerPoint</vt:lpstr>
      <vt:lpstr>Les troubles des habiletés gestuelles et visuo-spatiales.</vt:lpstr>
      <vt:lpstr>Présentation PowerPoint</vt:lpstr>
      <vt:lpstr>« Si on arrête de le faire écrire, l’écriture manuelle va-t-elle se dégrader? »</vt:lpstr>
      <vt:lpstr>Les Troubles Attentionnels</vt:lpstr>
      <vt:lpstr>Présentation PowerPoint</vt:lpstr>
      <vt:lpstr>Présentation PowerPoint</vt:lpstr>
      <vt:lpstr>Adaptations pour les élèves avec TDAH</vt:lpstr>
      <vt:lpstr>Adaptations Physiques.</vt:lpstr>
      <vt:lpstr>Présentation PowerPoint</vt:lpstr>
      <vt:lpstr>Adaptations Educatives</vt:lpstr>
      <vt:lpstr>Présentation PowerPoint</vt:lpstr>
      <vt:lpstr>Adaptations des Comportements</vt:lpstr>
      <vt:lpstr>Présentation PowerPoint</vt:lpstr>
      <vt:lpstr>Autres outils …</vt:lpstr>
      <vt:lpstr>Quand cela persiste….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exantis</dc:creator>
  <cp:lastModifiedBy>exantis</cp:lastModifiedBy>
  <cp:revision>107</cp:revision>
  <dcterms:created xsi:type="dcterms:W3CDTF">2018-11-15T20:41:29Z</dcterms:created>
  <dcterms:modified xsi:type="dcterms:W3CDTF">2018-11-19T17:40:53Z</dcterms:modified>
</cp:coreProperties>
</file>