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5" r:id="rId3"/>
    <p:sldId id="292" r:id="rId4"/>
    <p:sldId id="282" r:id="rId5"/>
    <p:sldId id="283" r:id="rId6"/>
    <p:sldId id="284" r:id="rId7"/>
    <p:sldId id="287" r:id="rId8"/>
    <p:sldId id="289" r:id="rId9"/>
    <p:sldId id="290" r:id="rId10"/>
    <p:sldId id="295" r:id="rId11"/>
    <p:sldId id="418" r:id="rId12"/>
    <p:sldId id="419" r:id="rId13"/>
    <p:sldId id="402" r:id="rId14"/>
    <p:sldId id="404" r:id="rId15"/>
    <p:sldId id="305" r:id="rId16"/>
    <p:sldId id="420" r:id="rId17"/>
    <p:sldId id="421" r:id="rId18"/>
    <p:sldId id="417" r:id="rId19"/>
    <p:sldId id="315" r:id="rId20"/>
    <p:sldId id="304" r:id="rId21"/>
    <p:sldId id="310" r:id="rId22"/>
    <p:sldId id="309" r:id="rId23"/>
    <p:sldId id="306" r:id="rId24"/>
    <p:sldId id="307" r:id="rId25"/>
    <p:sldId id="400" r:id="rId26"/>
    <p:sldId id="308" r:id="rId27"/>
    <p:sldId id="488" r:id="rId28"/>
    <p:sldId id="311" r:id="rId29"/>
    <p:sldId id="313" r:id="rId30"/>
    <p:sldId id="422" r:id="rId31"/>
    <p:sldId id="489" r:id="rId32"/>
    <p:sldId id="423" r:id="rId33"/>
    <p:sldId id="312" r:id="rId34"/>
    <p:sldId id="316" r:id="rId35"/>
    <p:sldId id="317" r:id="rId36"/>
    <p:sldId id="318" r:id="rId37"/>
    <p:sldId id="319" r:id="rId38"/>
    <p:sldId id="320" r:id="rId39"/>
    <p:sldId id="321" r:id="rId40"/>
    <p:sldId id="322" r:id="rId41"/>
    <p:sldId id="323" r:id="rId42"/>
    <p:sldId id="324" r:id="rId43"/>
    <p:sldId id="328" r:id="rId44"/>
    <p:sldId id="329" r:id="rId45"/>
    <p:sldId id="330" r:id="rId46"/>
    <p:sldId id="327" r:id="rId47"/>
    <p:sldId id="326" r:id="rId48"/>
    <p:sldId id="331" r:id="rId49"/>
    <p:sldId id="424" r:id="rId50"/>
    <p:sldId id="425" r:id="rId51"/>
    <p:sldId id="426" r:id="rId52"/>
    <p:sldId id="431" r:id="rId53"/>
    <p:sldId id="428" r:id="rId54"/>
    <p:sldId id="429" r:id="rId55"/>
    <p:sldId id="434" r:id="rId56"/>
    <p:sldId id="432" r:id="rId57"/>
    <p:sldId id="435" r:id="rId58"/>
    <p:sldId id="436" r:id="rId59"/>
    <p:sldId id="437" r:id="rId60"/>
    <p:sldId id="500" r:id="rId61"/>
    <p:sldId id="501" r:id="rId62"/>
    <p:sldId id="441" r:id="rId63"/>
    <p:sldId id="445" r:id="rId64"/>
    <p:sldId id="454" r:id="rId65"/>
    <p:sldId id="443" r:id="rId66"/>
    <p:sldId id="444" r:id="rId67"/>
    <p:sldId id="332" r:id="rId68"/>
    <p:sldId id="286" r:id="rId69"/>
    <p:sldId id="337" r:id="rId70"/>
    <p:sldId id="407" r:id="rId71"/>
    <p:sldId id="371" r:id="rId72"/>
    <p:sldId id="333" r:id="rId73"/>
    <p:sldId id="338" r:id="rId74"/>
    <p:sldId id="339" r:id="rId75"/>
    <p:sldId id="341" r:id="rId76"/>
    <p:sldId id="298" r:id="rId77"/>
    <p:sldId id="342" r:id="rId78"/>
    <p:sldId id="343" r:id="rId79"/>
    <p:sldId id="299" r:id="rId80"/>
    <p:sldId id="344" r:id="rId81"/>
    <p:sldId id="278" r:id="rId82"/>
    <p:sldId id="345" r:id="rId83"/>
    <p:sldId id="346" r:id="rId84"/>
    <p:sldId id="347" r:id="rId85"/>
    <p:sldId id="348" r:id="rId86"/>
    <p:sldId id="349" r:id="rId87"/>
    <p:sldId id="350" r:id="rId88"/>
    <p:sldId id="353" r:id="rId89"/>
    <p:sldId id="356" r:id="rId90"/>
    <p:sldId id="358" r:id="rId91"/>
    <p:sldId id="357" r:id="rId92"/>
    <p:sldId id="352" r:id="rId93"/>
    <p:sldId id="360" r:id="rId94"/>
    <p:sldId id="452" r:id="rId95"/>
    <p:sldId id="351" r:id="rId96"/>
    <p:sldId id="361" r:id="rId97"/>
    <p:sldId id="367" r:id="rId98"/>
    <p:sldId id="368" r:id="rId99"/>
    <p:sldId id="448" r:id="rId100"/>
    <p:sldId id="450" r:id="rId101"/>
    <p:sldId id="451" r:id="rId102"/>
    <p:sldId id="449" r:id="rId103"/>
    <p:sldId id="370" r:id="rId104"/>
    <p:sldId id="359" r:id="rId105"/>
    <p:sldId id="362" r:id="rId106"/>
    <p:sldId id="363" r:id="rId107"/>
    <p:sldId id="364" r:id="rId108"/>
    <p:sldId id="365" r:id="rId109"/>
    <p:sldId id="366" r:id="rId110"/>
    <p:sldId id="296" r:id="rId111"/>
    <p:sldId id="455" r:id="rId112"/>
    <p:sldId id="470" r:id="rId113"/>
    <p:sldId id="497" r:id="rId114"/>
    <p:sldId id="456" r:id="rId115"/>
    <p:sldId id="458" r:id="rId116"/>
    <p:sldId id="460" r:id="rId117"/>
    <p:sldId id="461" r:id="rId118"/>
    <p:sldId id="462" r:id="rId119"/>
    <p:sldId id="463" r:id="rId120"/>
    <p:sldId id="466" r:id="rId121"/>
    <p:sldId id="467" r:id="rId122"/>
    <p:sldId id="468" r:id="rId123"/>
    <p:sldId id="481" r:id="rId124"/>
    <p:sldId id="483" r:id="rId125"/>
    <p:sldId id="464" r:id="rId126"/>
    <p:sldId id="465" r:id="rId127"/>
    <p:sldId id="471" r:id="rId128"/>
    <p:sldId id="472" r:id="rId129"/>
    <p:sldId id="495" r:id="rId130"/>
    <p:sldId id="473" r:id="rId131"/>
    <p:sldId id="474" r:id="rId132"/>
    <p:sldId id="475" r:id="rId133"/>
    <p:sldId id="476" r:id="rId134"/>
    <p:sldId id="534" r:id="rId135"/>
    <p:sldId id="535" r:id="rId136"/>
    <p:sldId id="536" r:id="rId137"/>
    <p:sldId id="537" r:id="rId138"/>
    <p:sldId id="477" r:id="rId139"/>
    <p:sldId id="479" r:id="rId140"/>
    <p:sldId id="514" r:id="rId141"/>
    <p:sldId id="538" r:id="rId142"/>
    <p:sldId id="539" r:id="rId143"/>
    <p:sldId id="485" r:id="rId144"/>
    <p:sldId id="487" r:id="rId145"/>
    <p:sldId id="540" r:id="rId146"/>
    <p:sldId id="490" r:id="rId147"/>
    <p:sldId id="541" r:id="rId148"/>
    <p:sldId id="542" r:id="rId149"/>
    <p:sldId id="491" r:id="rId150"/>
    <p:sldId id="492" r:id="rId151"/>
    <p:sldId id="502" r:id="rId152"/>
    <p:sldId id="509" r:id="rId153"/>
    <p:sldId id="503" r:id="rId154"/>
    <p:sldId id="504" r:id="rId155"/>
    <p:sldId id="505" r:id="rId156"/>
    <p:sldId id="543" r:id="rId157"/>
    <p:sldId id="544" r:id="rId158"/>
    <p:sldId id="506" r:id="rId159"/>
    <p:sldId id="507" r:id="rId160"/>
    <p:sldId id="510" r:id="rId161"/>
    <p:sldId id="511" r:id="rId162"/>
    <p:sldId id="533" r:id="rId163"/>
    <p:sldId id="515" r:id="rId164"/>
    <p:sldId id="517" r:id="rId165"/>
    <p:sldId id="519" r:id="rId166"/>
    <p:sldId id="521" r:id="rId167"/>
    <p:sldId id="523" r:id="rId168"/>
    <p:sldId id="525" r:id="rId169"/>
    <p:sldId id="528" r:id="rId170"/>
    <p:sldId id="529" r:id="rId171"/>
    <p:sldId id="513" r:id="rId172"/>
    <p:sldId id="527" r:id="rId173"/>
    <p:sldId id="532" r:id="rId174"/>
    <p:sldId id="259" r:id="rId175"/>
    <p:sldId id="260" r:id="rId176"/>
    <p:sldId id="261" r:id="rId177"/>
    <p:sldId id="383" r:id="rId178"/>
    <p:sldId id="384" r:id="rId179"/>
    <p:sldId id="391" r:id="rId180"/>
    <p:sldId id="399" r:id="rId181"/>
    <p:sldId id="393" r:id="rId182"/>
    <p:sldId id="394" r:id="rId183"/>
    <p:sldId id="395" r:id="rId184"/>
    <p:sldId id="396" r:id="rId185"/>
    <p:sldId id="438" r:id="rId186"/>
    <p:sldId id="439" r:id="rId187"/>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345" autoAdjust="0"/>
    <p:restoredTop sz="94660"/>
  </p:normalViewPr>
  <p:slideViewPr>
    <p:cSldViewPr snapToGrid="0">
      <p:cViewPr varScale="1">
        <p:scale>
          <a:sx n="69" d="100"/>
          <a:sy n="69" d="100"/>
        </p:scale>
        <p:origin x="548" y="5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75" Type="http://schemas.openxmlformats.org/officeDocument/2006/relationships/slide" Target="slides/slide174.xml"/><Relationship Id="rId170" Type="http://schemas.openxmlformats.org/officeDocument/2006/relationships/slide" Target="slides/slide169.xml"/><Relationship Id="rId191" Type="http://schemas.openxmlformats.org/officeDocument/2006/relationships/tableStyles" Target="tableStyle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181" Type="http://schemas.openxmlformats.org/officeDocument/2006/relationships/slide" Target="slides/slide180.xml"/><Relationship Id="rId186" Type="http://schemas.openxmlformats.org/officeDocument/2006/relationships/slide" Target="slides/slide185.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slide" Target="slides/slide186.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72" Type="http://schemas.openxmlformats.org/officeDocument/2006/relationships/slide" Target="slides/slide17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viewProps" Target="viewProp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0" Type="http://schemas.openxmlformats.org/officeDocument/2006/relationships/theme" Target="theme/theme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smtClean="0"/>
              <a:t>Modifiez le style du titre</a:t>
            </a:r>
            <a:endParaRPr lang="fr-FR"/>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smtClean="0"/>
              <a:t>Modifier le style des sous-titres du masque</a:t>
            </a:r>
            <a:endParaRPr lang="fr-FR"/>
          </a:p>
        </p:txBody>
      </p:sp>
      <p:sp>
        <p:nvSpPr>
          <p:cNvPr id="4" name="Espace réservé de la date 3"/>
          <p:cNvSpPr>
            <a:spLocks noGrp="1"/>
          </p:cNvSpPr>
          <p:nvPr>
            <p:ph type="dt" sz="half" idx="10"/>
          </p:nvPr>
        </p:nvSpPr>
        <p:spPr/>
        <p:txBody>
          <a:bodyPr/>
          <a:lstStyle/>
          <a:p>
            <a:fld id="{66DFD684-B59D-4F43-9DA8-EF060673FAAB}" type="datetimeFigureOut">
              <a:rPr lang="fr-FR" smtClean="0"/>
              <a:pPr/>
              <a:t>07/09/2020</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64038FC5-AA9A-414F-A02E-E5372A724174}" type="slidenum">
              <a:rPr lang="fr-FR" smtClean="0"/>
              <a:pPr/>
              <a:t>‹N°›</a:t>
            </a:fld>
            <a:endParaRPr lang="fr-FR"/>
          </a:p>
        </p:txBody>
      </p:sp>
    </p:spTree>
    <p:extLst>
      <p:ext uri="{BB962C8B-B14F-4D97-AF65-F5344CB8AC3E}">
        <p14:creationId xmlns:p14="http://schemas.microsoft.com/office/powerpoint/2010/main" val="11416839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66DFD684-B59D-4F43-9DA8-EF060673FAAB}" type="datetimeFigureOut">
              <a:rPr lang="fr-FR" smtClean="0"/>
              <a:pPr/>
              <a:t>07/09/2020</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64038FC5-AA9A-414F-A02E-E5372A724174}" type="slidenum">
              <a:rPr lang="fr-FR" smtClean="0"/>
              <a:pPr/>
              <a:t>‹N°›</a:t>
            </a:fld>
            <a:endParaRPr lang="fr-FR"/>
          </a:p>
        </p:txBody>
      </p:sp>
    </p:spTree>
    <p:extLst>
      <p:ext uri="{BB962C8B-B14F-4D97-AF65-F5344CB8AC3E}">
        <p14:creationId xmlns:p14="http://schemas.microsoft.com/office/powerpoint/2010/main" val="16795969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66DFD684-B59D-4F43-9DA8-EF060673FAAB}" type="datetimeFigureOut">
              <a:rPr lang="fr-FR" smtClean="0"/>
              <a:pPr/>
              <a:t>07/09/2020</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64038FC5-AA9A-414F-A02E-E5372A724174}" type="slidenum">
              <a:rPr lang="fr-FR" smtClean="0"/>
              <a:pPr/>
              <a:t>‹N°›</a:t>
            </a:fld>
            <a:endParaRPr lang="fr-FR"/>
          </a:p>
        </p:txBody>
      </p:sp>
    </p:spTree>
    <p:extLst>
      <p:ext uri="{BB962C8B-B14F-4D97-AF65-F5344CB8AC3E}">
        <p14:creationId xmlns:p14="http://schemas.microsoft.com/office/powerpoint/2010/main" val="15101827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66DFD684-B59D-4F43-9DA8-EF060673FAAB}" type="datetimeFigureOut">
              <a:rPr lang="fr-FR" smtClean="0"/>
              <a:pPr/>
              <a:t>07/09/2020</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64038FC5-AA9A-414F-A02E-E5372A724174}" type="slidenum">
              <a:rPr lang="fr-FR" smtClean="0"/>
              <a:pPr/>
              <a:t>‹N°›</a:t>
            </a:fld>
            <a:endParaRPr lang="fr-FR"/>
          </a:p>
        </p:txBody>
      </p:sp>
    </p:spTree>
    <p:extLst>
      <p:ext uri="{BB962C8B-B14F-4D97-AF65-F5344CB8AC3E}">
        <p14:creationId xmlns:p14="http://schemas.microsoft.com/office/powerpoint/2010/main" val="26131681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smtClean="0"/>
              <a:t>Modifiez le style du titre</a:t>
            </a:r>
            <a:endParaRPr lang="fr-FR"/>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smtClean="0"/>
              <a:t>Modifier les styles du texte du masque</a:t>
            </a:r>
          </a:p>
        </p:txBody>
      </p:sp>
      <p:sp>
        <p:nvSpPr>
          <p:cNvPr id="4" name="Espace réservé de la date 3"/>
          <p:cNvSpPr>
            <a:spLocks noGrp="1"/>
          </p:cNvSpPr>
          <p:nvPr>
            <p:ph type="dt" sz="half" idx="10"/>
          </p:nvPr>
        </p:nvSpPr>
        <p:spPr/>
        <p:txBody>
          <a:bodyPr/>
          <a:lstStyle/>
          <a:p>
            <a:fld id="{66DFD684-B59D-4F43-9DA8-EF060673FAAB}" type="datetimeFigureOut">
              <a:rPr lang="fr-FR" smtClean="0"/>
              <a:pPr/>
              <a:t>07/09/2020</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64038FC5-AA9A-414F-A02E-E5372A724174}" type="slidenum">
              <a:rPr lang="fr-FR" smtClean="0"/>
              <a:pPr/>
              <a:t>‹N°›</a:t>
            </a:fld>
            <a:endParaRPr lang="fr-FR"/>
          </a:p>
        </p:txBody>
      </p:sp>
    </p:spTree>
    <p:extLst>
      <p:ext uri="{BB962C8B-B14F-4D97-AF65-F5344CB8AC3E}">
        <p14:creationId xmlns:p14="http://schemas.microsoft.com/office/powerpoint/2010/main" val="316972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838200" y="1825625"/>
            <a:ext cx="5181600" cy="435133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6172200" y="1825625"/>
            <a:ext cx="5181600" cy="435133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66DFD684-B59D-4F43-9DA8-EF060673FAAB}" type="datetimeFigureOut">
              <a:rPr lang="fr-FR" smtClean="0"/>
              <a:pPr/>
              <a:t>07/09/2020</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64038FC5-AA9A-414F-A02E-E5372A724174}" type="slidenum">
              <a:rPr lang="fr-FR" smtClean="0"/>
              <a:pPr/>
              <a:t>‹N°›</a:t>
            </a:fld>
            <a:endParaRPr lang="fr-FR"/>
          </a:p>
        </p:txBody>
      </p:sp>
    </p:spTree>
    <p:extLst>
      <p:ext uri="{BB962C8B-B14F-4D97-AF65-F5344CB8AC3E}">
        <p14:creationId xmlns:p14="http://schemas.microsoft.com/office/powerpoint/2010/main" val="831863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smtClean="0"/>
              <a:t>Modifiez le style du titre</a:t>
            </a:r>
            <a:endParaRPr lang="fr-FR"/>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Modifier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Modifier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66DFD684-B59D-4F43-9DA8-EF060673FAAB}" type="datetimeFigureOut">
              <a:rPr lang="fr-FR" smtClean="0"/>
              <a:pPr/>
              <a:t>07/09/2020</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64038FC5-AA9A-414F-A02E-E5372A724174}" type="slidenum">
              <a:rPr lang="fr-FR" smtClean="0"/>
              <a:pPr/>
              <a:t>‹N°›</a:t>
            </a:fld>
            <a:endParaRPr lang="fr-FR"/>
          </a:p>
        </p:txBody>
      </p:sp>
    </p:spTree>
    <p:extLst>
      <p:ext uri="{BB962C8B-B14F-4D97-AF65-F5344CB8AC3E}">
        <p14:creationId xmlns:p14="http://schemas.microsoft.com/office/powerpoint/2010/main" val="18921777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e la date 2"/>
          <p:cNvSpPr>
            <a:spLocks noGrp="1"/>
          </p:cNvSpPr>
          <p:nvPr>
            <p:ph type="dt" sz="half" idx="10"/>
          </p:nvPr>
        </p:nvSpPr>
        <p:spPr/>
        <p:txBody>
          <a:bodyPr/>
          <a:lstStyle/>
          <a:p>
            <a:fld id="{66DFD684-B59D-4F43-9DA8-EF060673FAAB}" type="datetimeFigureOut">
              <a:rPr lang="fr-FR" smtClean="0"/>
              <a:pPr/>
              <a:t>07/09/2020</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64038FC5-AA9A-414F-A02E-E5372A724174}" type="slidenum">
              <a:rPr lang="fr-FR" smtClean="0"/>
              <a:pPr/>
              <a:t>‹N°›</a:t>
            </a:fld>
            <a:endParaRPr lang="fr-FR"/>
          </a:p>
        </p:txBody>
      </p:sp>
    </p:spTree>
    <p:extLst>
      <p:ext uri="{BB962C8B-B14F-4D97-AF65-F5344CB8AC3E}">
        <p14:creationId xmlns:p14="http://schemas.microsoft.com/office/powerpoint/2010/main" val="16418140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66DFD684-B59D-4F43-9DA8-EF060673FAAB}" type="datetimeFigureOut">
              <a:rPr lang="fr-FR" smtClean="0"/>
              <a:pPr/>
              <a:t>07/09/2020</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64038FC5-AA9A-414F-A02E-E5372A724174}" type="slidenum">
              <a:rPr lang="fr-FR" smtClean="0"/>
              <a:pPr/>
              <a:t>‹N°›</a:t>
            </a:fld>
            <a:endParaRPr lang="fr-FR"/>
          </a:p>
        </p:txBody>
      </p:sp>
    </p:spTree>
    <p:extLst>
      <p:ext uri="{BB962C8B-B14F-4D97-AF65-F5344CB8AC3E}">
        <p14:creationId xmlns:p14="http://schemas.microsoft.com/office/powerpoint/2010/main" val="28646084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smtClean="0"/>
              <a:t>Modifiez le style du titre</a:t>
            </a:r>
            <a:endParaRPr lang="fr-FR"/>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Modifier les styles du texte du masque</a:t>
            </a:r>
          </a:p>
        </p:txBody>
      </p:sp>
      <p:sp>
        <p:nvSpPr>
          <p:cNvPr id="5" name="Espace réservé de la date 4"/>
          <p:cNvSpPr>
            <a:spLocks noGrp="1"/>
          </p:cNvSpPr>
          <p:nvPr>
            <p:ph type="dt" sz="half" idx="10"/>
          </p:nvPr>
        </p:nvSpPr>
        <p:spPr/>
        <p:txBody>
          <a:bodyPr/>
          <a:lstStyle/>
          <a:p>
            <a:fld id="{66DFD684-B59D-4F43-9DA8-EF060673FAAB}" type="datetimeFigureOut">
              <a:rPr lang="fr-FR" smtClean="0"/>
              <a:pPr/>
              <a:t>07/09/2020</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64038FC5-AA9A-414F-A02E-E5372A724174}" type="slidenum">
              <a:rPr lang="fr-FR" smtClean="0"/>
              <a:pPr/>
              <a:t>‹N°›</a:t>
            </a:fld>
            <a:endParaRPr lang="fr-FR"/>
          </a:p>
        </p:txBody>
      </p:sp>
    </p:spTree>
    <p:extLst>
      <p:ext uri="{BB962C8B-B14F-4D97-AF65-F5344CB8AC3E}">
        <p14:creationId xmlns:p14="http://schemas.microsoft.com/office/powerpoint/2010/main" val="35243313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smtClean="0"/>
              <a:t>Modifiez le style du titre</a:t>
            </a:r>
            <a:endParaRPr lang="fr-FR"/>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Modifier les styles du texte du masque</a:t>
            </a:r>
          </a:p>
        </p:txBody>
      </p:sp>
      <p:sp>
        <p:nvSpPr>
          <p:cNvPr id="5" name="Espace réservé de la date 4"/>
          <p:cNvSpPr>
            <a:spLocks noGrp="1"/>
          </p:cNvSpPr>
          <p:nvPr>
            <p:ph type="dt" sz="half" idx="10"/>
          </p:nvPr>
        </p:nvSpPr>
        <p:spPr/>
        <p:txBody>
          <a:bodyPr/>
          <a:lstStyle/>
          <a:p>
            <a:fld id="{66DFD684-B59D-4F43-9DA8-EF060673FAAB}" type="datetimeFigureOut">
              <a:rPr lang="fr-FR" smtClean="0"/>
              <a:pPr/>
              <a:t>07/09/2020</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64038FC5-AA9A-414F-A02E-E5372A724174}" type="slidenum">
              <a:rPr lang="fr-FR" smtClean="0"/>
              <a:pPr/>
              <a:t>‹N°›</a:t>
            </a:fld>
            <a:endParaRPr lang="fr-FR"/>
          </a:p>
        </p:txBody>
      </p:sp>
    </p:spTree>
    <p:extLst>
      <p:ext uri="{BB962C8B-B14F-4D97-AF65-F5344CB8AC3E}">
        <p14:creationId xmlns:p14="http://schemas.microsoft.com/office/powerpoint/2010/main" val="3191936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smtClean="0"/>
              <a:t>Modifiez le style du titre</a:t>
            </a:r>
            <a:endParaRPr lang="fr-F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6DFD684-B59D-4F43-9DA8-EF060673FAAB}" type="datetimeFigureOut">
              <a:rPr lang="fr-FR" smtClean="0"/>
              <a:pPr/>
              <a:t>07/09/2020</a:t>
            </a:fld>
            <a:endParaRPr lang="fr-FR"/>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038FC5-AA9A-414F-A02E-E5372A724174}" type="slidenum">
              <a:rPr lang="fr-FR" smtClean="0"/>
              <a:pPr/>
              <a:t>‹N°›</a:t>
            </a:fld>
            <a:endParaRPr lang="fr-FR"/>
          </a:p>
        </p:txBody>
      </p:sp>
    </p:spTree>
    <p:extLst>
      <p:ext uri="{BB962C8B-B14F-4D97-AF65-F5344CB8AC3E}">
        <p14:creationId xmlns:p14="http://schemas.microsoft.com/office/powerpoint/2010/main" val="7381145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emf"/><Relationship Id="rId3" Type="http://schemas.openxmlformats.org/officeDocument/2006/relationships/image" Target="../media/image2.emf"/><Relationship Id="rId7" Type="http://schemas.openxmlformats.org/officeDocument/2006/relationships/image" Target="../media/image6.emf"/><Relationship Id="rId2"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image" Target="../media/image5.emf"/><Relationship Id="rId11" Type="http://schemas.openxmlformats.org/officeDocument/2006/relationships/image" Target="../media/image10.emf"/><Relationship Id="rId5" Type="http://schemas.openxmlformats.org/officeDocument/2006/relationships/image" Target="../media/image4.emf"/><Relationship Id="rId10" Type="http://schemas.openxmlformats.org/officeDocument/2006/relationships/image" Target="../media/image9.emf"/><Relationship Id="rId4" Type="http://schemas.openxmlformats.org/officeDocument/2006/relationships/image" Target="../media/image3.emf"/><Relationship Id="rId9" Type="http://schemas.openxmlformats.org/officeDocument/2006/relationships/image" Target="../media/image8.emf"/></Relationships>
</file>

<file path=ppt/slides/_rels/slide10.xml.rels><?xml version="1.0" encoding="UTF-8" standalone="yes"?>
<Relationships xmlns="http://schemas.openxmlformats.org/package/2006/relationships"><Relationship Id="rId2" Type="http://schemas.openxmlformats.org/officeDocument/2006/relationships/image" Target="../media/image14.gif"/><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2.xml"/><Relationship Id="rId1" Type="http://schemas.openxmlformats.org/officeDocument/2006/relationships/video" Target="file:///C:\Users\fr&#233;d&#233;ric\Downloads\videoplayback%20(4).mp4" TargetMode="Externa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image" Target="../media/image68.emf"/><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69.emf"/><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2" Type="http://schemas.openxmlformats.org/officeDocument/2006/relationships/image" Target="../media/image70.emf"/><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7.xml"/><Relationship Id="rId1" Type="http://schemas.openxmlformats.org/officeDocument/2006/relationships/video" Target="file:///C:\Users\fr&#233;d&#233;ric\Downloads\C'est%20quoi%20l'autisme%20%20-%201%20jour,%201%20question%20(1).mp4" TargetMode="External"/></Relationships>
</file>

<file path=ppt/slides/_rels/slide117.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2.xml"/><Relationship Id="rId1" Type="http://schemas.openxmlformats.org/officeDocument/2006/relationships/video" Target="file:///C:\Users\fr&#233;d&#233;ric\Downloads\Les%20diff&#233;rents%20types%20de%20TDA%20%20TDAH.mp4"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7.xml"/><Relationship Id="rId1" Type="http://schemas.openxmlformats.org/officeDocument/2006/relationships/video" Target="file:///C:\Users\fr&#233;d&#233;ric\Downloads\Comment%20renforcer%20l'attention%20des%20&#233;l&#232;ves%20.mp4" TargetMode="External"/></Relationships>
</file>

<file path=ppt/slides/_rels/slide125.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75.em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7.xml"/><Relationship Id="rId1" Type="http://schemas.openxmlformats.org/officeDocument/2006/relationships/video" Target="file:///C:\Users\fr&#233;d&#233;ric\Downloads\Beaucoup%20de%20Haut%20Potentiels%20Intellectuels%20(HPI)%20vont%20bien%20&#224;%20condition%20de%20....mp4"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7.xml"/><Relationship Id="rId1" Type="http://schemas.openxmlformats.org/officeDocument/2006/relationships/video" Target="file:///C:\Users\fr&#233;d&#233;ric\Downloads\Comment%20les%20enfants%20handicap&#233;s%20sont-ils%20accompagn&#233;s%20dans%20leur%20scolarit&#233;%20%20-%201%20jour,%201%20question.mp4" TargetMode="External"/></Relationships>
</file>

<file path=ppt/slides/_rels/slide140.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7.xml"/><Relationship Id="rId1" Type="http://schemas.openxmlformats.org/officeDocument/2006/relationships/video" Target="file:///C:\Users\fr&#233;d&#233;ric\Downloads\Difficult&#233;s%20des%20enfants%20surdou&#233;s%20&#224;%20l'&#233;cole%20(1).mp4" TargetMode="Externa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7.xml"/><Relationship Id="rId1" Type="http://schemas.openxmlformats.org/officeDocument/2006/relationships/video" Target="file:///C:\Users\fr&#233;d&#233;ric\Downloads\Le%20PAI%20expliqu&#233;%20aux%20parents%20(Les%20cl&#233;s%20de%20l'&#233;cole).mp4" TargetMode="Externa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7.xml"/><Relationship Id="rId1" Type="http://schemas.openxmlformats.org/officeDocument/2006/relationships/video" Target="file:///C:\Users\fr&#233;d&#233;ric\Downloads\Le%20PPS%20expliqu&#233;%20aux%20parents%20(Les%20cl&#233;s%20de%20l'&#233;cole).mp4" TargetMode="Externa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7.xml"/><Relationship Id="rId1" Type="http://schemas.openxmlformats.org/officeDocument/2006/relationships/video" Target="file:///C:\Users\fr&#233;d&#233;ric\Downloads\Le%20PPRE%20expliqu&#233;%20aux%20parents%20(les%20cl&#233;s%20de%20l'&#233;cole).mp4" TargetMode="Externa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2.xml"/><Relationship Id="rId1" Type="http://schemas.openxmlformats.org/officeDocument/2006/relationships/video" Target="file:///C:\Users\fr&#233;d&#233;ric\Downloads\Le%20plan%20daccompagnement%20personnalisee%20PAP%20%20%20ppt%20video%20online%20teeleecharger%20(3).mp4" TargetMode="External"/></Relationships>
</file>

<file path=ppt/slides/_rels/slide171.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172.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2" Type="http://schemas.openxmlformats.org/officeDocument/2006/relationships/image" Target="../media/image86.emf"/><Relationship Id="rId1" Type="http://schemas.openxmlformats.org/officeDocument/2006/relationships/slideLayout" Target="../slideLayouts/slideLayout7.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7.xml"/><Relationship Id="rId1" Type="http://schemas.openxmlformats.org/officeDocument/2006/relationships/video" Target="file:///C:\Users\fr&#233;d&#233;ric\Downloads\Dys%20-%20Aidodys%20%20Une%20solution%20pour%20la%20dysphasie%20-%20dyspraxie%20-%20dyslexie.mp4" TargetMode="Externa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gif"/><Relationship Id="rId1" Type="http://schemas.openxmlformats.org/officeDocument/2006/relationships/slideLayout" Target="../slideLayouts/slideLayout7.xml"/></Relationships>
</file>

<file path=ppt/slides/_rels/slide18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7.xml"/><Relationship Id="rId1" Type="http://schemas.openxmlformats.org/officeDocument/2006/relationships/video" Target="file:///C:\Users\fr&#233;d&#233;ric\Downloads\Psychomotricit&#233;%20et%20&#233;veil%20physique%20de%20l'enfant%20%201&#232;re%20Partie.mp4" TargetMode="Externa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7.xml"/><Relationship Id="rId1" Type="http://schemas.openxmlformats.org/officeDocument/2006/relationships/video" Target="file:///C:\Users\fr&#233;d&#233;ric\Downloads\videoplayback%20(1).mp4" TargetMode="Externa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7.xml"/><Relationship Id="rId1" Type="http://schemas.openxmlformats.org/officeDocument/2006/relationships/video" Target="file:///C:\Users\fr&#233;d&#233;ric\Downloads\videoplayback%20(3).mp4" TargetMode="External"/></Relationships>
</file>

<file path=ppt/slides/_rels/slide18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7.xml"/><Relationship Id="rId1" Type="http://schemas.openxmlformats.org/officeDocument/2006/relationships/video" Target="file:///C:\Users\fr&#233;d&#233;ric\Downloads\Y-a-t-il%20un%20format%20plus%20avantageux%20pour%20la%20co-intervention%20.mp4" TargetMode="External"/></Relationships>
</file>

<file path=ppt/slides/_rels/slide18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7.xml"/><Relationship Id="rId1" Type="http://schemas.openxmlformats.org/officeDocument/2006/relationships/video" Target="file:///C:\Users\fr&#233;d&#233;ric\Downloads\capsule%20co%20enseignement.mp4" TargetMode="Externa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2.xml"/><Relationship Id="rId1" Type="http://schemas.openxmlformats.org/officeDocument/2006/relationships/video" Target="file:///C:\Users\fr&#233;d&#233;ric\Downloads\Qu'est%20ce%20qu'un%20EREA%20.mp4"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2.xml"/><Relationship Id="rId1" Type="http://schemas.openxmlformats.org/officeDocument/2006/relationships/video" Target="file:///C:\Users\fr&#233;d&#233;ric\Downloads\Qu'est%20ce%20qu'un%20ITEP%20.mp4" TargetMode="Externa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34.jpeg"/><Relationship Id="rId7" Type="http://schemas.openxmlformats.org/officeDocument/2006/relationships/image" Target="../media/image38.png"/><Relationship Id="rId2" Type="http://schemas.openxmlformats.org/officeDocument/2006/relationships/image" Target="../media/image33.jpeg"/><Relationship Id="rId1" Type="http://schemas.openxmlformats.org/officeDocument/2006/relationships/slideLayout" Target="../slideLayouts/slideLayout7.xml"/><Relationship Id="rId6" Type="http://schemas.openxmlformats.org/officeDocument/2006/relationships/image" Target="../media/image37.jpeg"/><Relationship Id="rId5" Type="http://schemas.openxmlformats.org/officeDocument/2006/relationships/image" Target="../media/image36.jpeg"/><Relationship Id="rId10" Type="http://schemas.openxmlformats.org/officeDocument/2006/relationships/image" Target="../media/image41.jpeg"/><Relationship Id="rId4" Type="http://schemas.openxmlformats.org/officeDocument/2006/relationships/image" Target="../media/image35.jpeg"/><Relationship Id="rId9" Type="http://schemas.openxmlformats.org/officeDocument/2006/relationships/image" Target="../media/image40.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7.xml"/><Relationship Id="rId1" Type="http://schemas.openxmlformats.org/officeDocument/2006/relationships/video" Target="file:///C:\Users\fr&#233;d&#233;ric\Downloads\Quelles%20sont%20les%20diff&#233;rentes%20formes%20de%20co-intervention%20.mp4" TargetMode="External"/></Relationships>
</file>

<file path=ppt/slides/_rels/slide62.xml.rels><?xml version="1.0" encoding="UTF-8" standalone="yes"?>
<Relationships xmlns="http://schemas.openxmlformats.org/package/2006/relationships"><Relationship Id="rId2" Type="http://schemas.openxmlformats.org/officeDocument/2006/relationships/hyperlink" Target="http://www.enfant-different.org/selection/95-droits-selection/42-la-commission-des-droits-et-de-lautonomie-des-personnes-handicapees.html" TargetMode="Externa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hyperlink" Target="http://www.enfant-different.org/scolarite/ulis" TargetMode="Externa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hyperlink" Target="http://www.enfant-different.org/scolarite/geva-sco" TargetMode="External"/><Relationship Id="rId2" Type="http://schemas.openxmlformats.org/officeDocument/2006/relationships/hyperlink" Target="http://www.enfant-different.org/mdph/cdpah" TargetMode="External"/><Relationship Id="rId1" Type="http://schemas.openxmlformats.org/officeDocument/2006/relationships/slideLayout" Target="../slideLayouts/slideLayout2.xml"/><Relationship Id="rId4" Type="http://schemas.openxmlformats.org/officeDocument/2006/relationships/hyperlink" Target="http://www.enfant-different.org/scolarite/le-role-de-lenseignant-referent" TargetMode="External"/></Relationships>
</file>

<file path=ppt/slides/_rels/slide6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7.xml"/><Relationship Id="rId1" Type="http://schemas.openxmlformats.org/officeDocument/2006/relationships/video" Target="file:///C:\Users\fr&#233;d&#233;ric\Downloads\C'est%20quoi%20la%20dyslexie%20%20-%201%20jour,%201%20question%20(1).mp4" TargetMode="External"/></Relationships>
</file>

<file path=ppt/slides/_rels/slide7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53.emf"/><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7.xml"/><Relationship Id="rId1" Type="http://schemas.openxmlformats.org/officeDocument/2006/relationships/video" Target="file:///C:\Users\fr&#233;d&#233;ric\Downloads\Qu'est-ce%20que%20la%20dysgraphie%20.mp4" TargetMode="External"/></Relationships>
</file>

<file path=ppt/slides/_rels/slide9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668096" y="1882938"/>
            <a:ext cx="9144000" cy="2387600"/>
          </a:xfrm>
        </p:spPr>
        <p:txBody>
          <a:bodyPr>
            <a:noAutofit/>
          </a:bodyPr>
          <a:lstStyle/>
          <a:p>
            <a:r>
              <a:rPr lang="fr-FR" b="1" dirty="0" smtClean="0">
                <a:solidFill>
                  <a:srgbClr val="FF0000"/>
                </a:solidFill>
              </a:rPr>
              <a:t>La prise en compte des élèves à  besoins éducatifs particuliers</a:t>
            </a:r>
            <a:endParaRPr lang="fr-FR" dirty="0"/>
          </a:p>
        </p:txBody>
      </p:sp>
      <p:pic>
        <p:nvPicPr>
          <p:cNvPr id="4" name="Image 3"/>
          <p:cNvPicPr>
            <a:picLocks noChangeAspect="1"/>
          </p:cNvPicPr>
          <p:nvPr/>
        </p:nvPicPr>
        <p:blipFill>
          <a:blip r:embed="rId2"/>
          <a:stretch>
            <a:fillRect/>
          </a:stretch>
        </p:blipFill>
        <p:spPr>
          <a:xfrm>
            <a:off x="6171078" y="-2424"/>
            <a:ext cx="2000319" cy="1938958"/>
          </a:xfrm>
          <a:prstGeom prst="rect">
            <a:avLst/>
          </a:prstGeom>
        </p:spPr>
      </p:pic>
      <p:pic>
        <p:nvPicPr>
          <p:cNvPr id="5" name="Image 4"/>
          <p:cNvPicPr>
            <a:picLocks noChangeAspect="1"/>
          </p:cNvPicPr>
          <p:nvPr/>
        </p:nvPicPr>
        <p:blipFill>
          <a:blip r:embed="rId3"/>
          <a:stretch>
            <a:fillRect/>
          </a:stretch>
        </p:blipFill>
        <p:spPr>
          <a:xfrm>
            <a:off x="3714134" y="39629"/>
            <a:ext cx="1802438" cy="1904901"/>
          </a:xfrm>
          <a:prstGeom prst="rect">
            <a:avLst/>
          </a:prstGeom>
        </p:spPr>
      </p:pic>
      <p:pic>
        <p:nvPicPr>
          <p:cNvPr id="6" name="Image 5"/>
          <p:cNvPicPr>
            <a:picLocks noChangeAspect="1"/>
          </p:cNvPicPr>
          <p:nvPr/>
        </p:nvPicPr>
        <p:blipFill>
          <a:blip r:embed="rId4"/>
          <a:stretch>
            <a:fillRect/>
          </a:stretch>
        </p:blipFill>
        <p:spPr>
          <a:xfrm>
            <a:off x="7472739" y="4520776"/>
            <a:ext cx="1880302" cy="2136765"/>
          </a:xfrm>
          <a:prstGeom prst="rect">
            <a:avLst/>
          </a:prstGeom>
        </p:spPr>
      </p:pic>
      <p:pic>
        <p:nvPicPr>
          <p:cNvPr id="7" name="Image 6"/>
          <p:cNvPicPr>
            <a:picLocks noChangeAspect="1"/>
          </p:cNvPicPr>
          <p:nvPr/>
        </p:nvPicPr>
        <p:blipFill>
          <a:blip r:embed="rId5"/>
          <a:stretch>
            <a:fillRect/>
          </a:stretch>
        </p:blipFill>
        <p:spPr>
          <a:xfrm>
            <a:off x="9630888" y="2430114"/>
            <a:ext cx="1726092" cy="1716654"/>
          </a:xfrm>
          <a:prstGeom prst="rect">
            <a:avLst/>
          </a:prstGeom>
        </p:spPr>
      </p:pic>
      <p:sp>
        <p:nvSpPr>
          <p:cNvPr id="3" name="Sous-titre 2"/>
          <p:cNvSpPr>
            <a:spLocks noGrp="1"/>
          </p:cNvSpPr>
          <p:nvPr>
            <p:ph type="subTitle" idx="1"/>
          </p:nvPr>
        </p:nvSpPr>
        <p:spPr>
          <a:xfrm>
            <a:off x="2003061" y="3149014"/>
            <a:ext cx="9144000" cy="1655762"/>
          </a:xfrm>
        </p:spPr>
        <p:txBody>
          <a:bodyPr/>
          <a:lstStyle/>
          <a:p>
            <a:endParaRPr lang="fr-FR" dirty="0"/>
          </a:p>
        </p:txBody>
      </p:sp>
      <p:pic>
        <p:nvPicPr>
          <p:cNvPr id="8" name="Image 7"/>
          <p:cNvPicPr>
            <a:picLocks noChangeAspect="1"/>
          </p:cNvPicPr>
          <p:nvPr/>
        </p:nvPicPr>
        <p:blipFill>
          <a:blip r:embed="rId6"/>
          <a:stretch>
            <a:fillRect/>
          </a:stretch>
        </p:blipFill>
        <p:spPr>
          <a:xfrm>
            <a:off x="3106176" y="4720360"/>
            <a:ext cx="1188774" cy="2073499"/>
          </a:xfrm>
          <a:prstGeom prst="rect">
            <a:avLst/>
          </a:prstGeom>
        </p:spPr>
      </p:pic>
      <p:pic>
        <p:nvPicPr>
          <p:cNvPr id="9" name="Image 8"/>
          <p:cNvPicPr>
            <a:picLocks noChangeAspect="1"/>
          </p:cNvPicPr>
          <p:nvPr/>
        </p:nvPicPr>
        <p:blipFill>
          <a:blip r:embed="rId7"/>
          <a:stretch>
            <a:fillRect/>
          </a:stretch>
        </p:blipFill>
        <p:spPr>
          <a:xfrm>
            <a:off x="10133338" y="4668199"/>
            <a:ext cx="1794020" cy="1605691"/>
          </a:xfrm>
          <a:prstGeom prst="rect">
            <a:avLst/>
          </a:prstGeom>
        </p:spPr>
      </p:pic>
      <p:pic>
        <p:nvPicPr>
          <p:cNvPr id="10" name="Image 9"/>
          <p:cNvPicPr>
            <a:picLocks noChangeAspect="1"/>
          </p:cNvPicPr>
          <p:nvPr/>
        </p:nvPicPr>
        <p:blipFill>
          <a:blip r:embed="rId8"/>
          <a:stretch>
            <a:fillRect/>
          </a:stretch>
        </p:blipFill>
        <p:spPr>
          <a:xfrm>
            <a:off x="252891" y="230239"/>
            <a:ext cx="1566063" cy="2236922"/>
          </a:xfrm>
          <a:prstGeom prst="rect">
            <a:avLst/>
          </a:prstGeom>
        </p:spPr>
      </p:pic>
      <p:pic>
        <p:nvPicPr>
          <p:cNvPr id="11" name="Image 10"/>
          <p:cNvPicPr>
            <a:picLocks noChangeAspect="1"/>
          </p:cNvPicPr>
          <p:nvPr/>
        </p:nvPicPr>
        <p:blipFill>
          <a:blip r:embed="rId9"/>
          <a:stretch>
            <a:fillRect/>
          </a:stretch>
        </p:blipFill>
        <p:spPr>
          <a:xfrm>
            <a:off x="9868696" y="0"/>
            <a:ext cx="2323304" cy="1622569"/>
          </a:xfrm>
          <a:prstGeom prst="rect">
            <a:avLst/>
          </a:prstGeom>
        </p:spPr>
      </p:pic>
      <p:pic>
        <p:nvPicPr>
          <p:cNvPr id="12" name="Image 11"/>
          <p:cNvPicPr>
            <a:picLocks noChangeAspect="1"/>
          </p:cNvPicPr>
          <p:nvPr/>
        </p:nvPicPr>
        <p:blipFill>
          <a:blip r:embed="rId10"/>
          <a:stretch>
            <a:fillRect/>
          </a:stretch>
        </p:blipFill>
        <p:spPr>
          <a:xfrm>
            <a:off x="301864" y="3839985"/>
            <a:ext cx="2467894" cy="1760750"/>
          </a:xfrm>
          <a:prstGeom prst="rect">
            <a:avLst/>
          </a:prstGeom>
        </p:spPr>
      </p:pic>
      <p:pic>
        <p:nvPicPr>
          <p:cNvPr id="13" name="Image 12"/>
          <p:cNvPicPr>
            <a:picLocks noChangeAspect="1"/>
          </p:cNvPicPr>
          <p:nvPr/>
        </p:nvPicPr>
        <p:blipFill>
          <a:blip r:embed="rId11"/>
          <a:stretch>
            <a:fillRect/>
          </a:stretch>
        </p:blipFill>
        <p:spPr>
          <a:xfrm>
            <a:off x="4761619" y="4180270"/>
            <a:ext cx="1930823" cy="2324672"/>
          </a:xfrm>
          <a:prstGeom prst="rect">
            <a:avLst/>
          </a:prstGeom>
        </p:spPr>
      </p:pic>
    </p:spTree>
    <p:extLst>
      <p:ext uri="{BB962C8B-B14F-4D97-AF65-F5344CB8AC3E}">
        <p14:creationId xmlns:p14="http://schemas.microsoft.com/office/powerpoint/2010/main" val="277390022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8" name="AutoShape 4" descr="Résultat de recherche d'images pour &quot;QU EST CE QUE LA MDPH&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41990" name="AutoShape 6" descr="Résultat de recherche d'images pour &quot;QU EST CE QUE LA MDPH&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41992" name="AutoShape 8" descr="Résultat de recherche d'images pour &quot;QU EST CE QUE LA MDPH&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41994" name="AutoShape 10" descr="Résultat de recherche d'images pour &quot;QU EST CE QUE LA MDPH&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41996" name="AutoShape 12" descr="https://static.wixstatic.com/media/4776b9_4572a1b1c37a459594355d1c30e56465.jpg/v1/fill/w_518,h_186,al_c,lg_1,q_80/4776b9_4572a1b1c37a459594355d1c30e56465.webp"/>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pic>
        <p:nvPicPr>
          <p:cNvPr id="41998" name="Picture 14" descr="Résultat de recherche d'images pour &quot;QU EST CE QUE LA MDPH SCHEMA ECOLE&quot;"/>
          <p:cNvPicPr>
            <a:picLocks noChangeAspect="1" noChangeArrowheads="1"/>
          </p:cNvPicPr>
          <p:nvPr/>
        </p:nvPicPr>
        <p:blipFill>
          <a:blip r:embed="rId2"/>
          <a:srcRect/>
          <a:stretch>
            <a:fillRect/>
          </a:stretch>
        </p:blipFill>
        <p:spPr bwMode="auto">
          <a:xfrm>
            <a:off x="744584" y="235132"/>
            <a:ext cx="10541726" cy="6622868"/>
          </a:xfrm>
          <a:prstGeom prst="rect">
            <a:avLst/>
          </a:prstGeom>
          <a:noFill/>
        </p:spPr>
      </p:pic>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normAutofit/>
          </a:bodyPr>
          <a:lstStyle/>
          <a:p>
            <a:pPr algn="ctr">
              <a:buNone/>
            </a:pPr>
            <a:r>
              <a:rPr lang="fr-FR" sz="4000" b="1" dirty="0" smtClean="0">
                <a:solidFill>
                  <a:srgbClr val="FF0000"/>
                </a:solidFill>
              </a:rPr>
              <a:t>Tous les troubles ne sont pas à intensité égale, ils ne sont pas tous présents. </a:t>
            </a:r>
          </a:p>
          <a:p>
            <a:pPr algn="ctr">
              <a:buNone/>
            </a:pPr>
            <a:r>
              <a:rPr lang="fr-FR" sz="4000" b="1" dirty="0" smtClean="0">
                <a:solidFill>
                  <a:srgbClr val="FF0000"/>
                </a:solidFill>
              </a:rPr>
              <a:t>Souvent on trouve une association dysorthographie avec dyscalculie spatiale, on parle alors de trouble </a:t>
            </a:r>
            <a:r>
              <a:rPr lang="fr-FR" sz="4000" b="1" dirty="0" err="1" smtClean="0">
                <a:solidFill>
                  <a:srgbClr val="FF0000"/>
                </a:solidFill>
              </a:rPr>
              <a:t>visuo</a:t>
            </a:r>
            <a:r>
              <a:rPr lang="fr-FR" sz="4000" b="1" dirty="0" smtClean="0">
                <a:solidFill>
                  <a:srgbClr val="FF0000"/>
                </a:solidFill>
              </a:rPr>
              <a:t>-spatial</a:t>
            </a:r>
            <a:endParaRPr lang="fr-FR" sz="4000" dirty="0"/>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64326" y="339634"/>
            <a:ext cx="10515600" cy="104503"/>
          </a:xfrm>
        </p:spPr>
        <p:txBody>
          <a:bodyPr>
            <a:normAutofit fontScale="90000"/>
          </a:bodyPr>
          <a:lstStyle/>
          <a:p>
            <a:endParaRPr lang="fr-FR" dirty="0"/>
          </a:p>
        </p:txBody>
      </p:sp>
      <p:pic>
        <p:nvPicPr>
          <p:cNvPr id="4" name="videoplayback (4).mp4">
            <a:hlinkClick r:id="" action="ppaction://media"/>
          </p:cNvPr>
          <p:cNvPicPr>
            <a:picLocks noGrp="1" noRot="1" noChangeAspect="1"/>
          </p:cNvPicPr>
          <p:nvPr>
            <p:ph idx="1"/>
            <a:videoFile r:link="rId1"/>
          </p:nvPr>
        </p:nvPicPr>
        <p:blipFill>
          <a:blip r:embed="rId3"/>
          <a:stretch>
            <a:fillRect/>
          </a:stretch>
        </p:blipFill>
        <p:spPr>
          <a:xfrm>
            <a:off x="483326" y="391886"/>
            <a:ext cx="11338560" cy="6113417"/>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25138" y="0"/>
            <a:ext cx="10515600" cy="1325563"/>
          </a:xfrm>
        </p:spPr>
        <p:txBody>
          <a:bodyPr>
            <a:normAutofit/>
          </a:bodyPr>
          <a:lstStyle/>
          <a:p>
            <a:pPr algn="ctr"/>
            <a:endParaRPr lang="fr-FR" sz="2400" b="1" dirty="0">
              <a:solidFill>
                <a:srgbClr val="FF0000"/>
              </a:solidFill>
            </a:endParaRPr>
          </a:p>
        </p:txBody>
      </p:sp>
      <p:sp>
        <p:nvSpPr>
          <p:cNvPr id="3" name="Espace réservé du contenu 2"/>
          <p:cNvSpPr>
            <a:spLocks noGrp="1"/>
          </p:cNvSpPr>
          <p:nvPr>
            <p:ph idx="1"/>
          </p:nvPr>
        </p:nvSpPr>
        <p:spPr>
          <a:xfrm>
            <a:off x="300445" y="-1"/>
            <a:ext cx="11639006" cy="6596743"/>
          </a:xfrm>
        </p:spPr>
        <p:txBody>
          <a:bodyPr>
            <a:normAutofit fontScale="25000" lnSpcReduction="20000"/>
          </a:bodyPr>
          <a:lstStyle/>
          <a:p>
            <a:pPr algn="just">
              <a:buNone/>
            </a:pPr>
            <a:r>
              <a:rPr lang="fr-FR" sz="9600" b="1" dirty="0" smtClean="0">
                <a:solidFill>
                  <a:srgbClr val="FF0000"/>
                </a:solidFill>
              </a:rPr>
              <a:t>Vers qui se tourner? </a:t>
            </a:r>
          </a:p>
          <a:p>
            <a:pPr algn="just">
              <a:buFontTx/>
              <a:buChar char="-"/>
            </a:pPr>
            <a:r>
              <a:rPr lang="fr-FR" sz="8000" dirty="0" smtClean="0"/>
              <a:t>Psychologue scolaire, service de Santé Scolaire  : le repérage est possible dès la maternelle, après une phase de </a:t>
            </a:r>
            <a:r>
              <a:rPr lang="fr-FR" sz="8000" dirty="0" err="1" smtClean="0"/>
              <a:t>remédiation</a:t>
            </a:r>
            <a:r>
              <a:rPr lang="fr-FR" sz="8000" dirty="0" smtClean="0"/>
              <a:t>.</a:t>
            </a:r>
          </a:p>
          <a:p>
            <a:pPr algn="just">
              <a:buFontTx/>
              <a:buChar char="-"/>
            </a:pPr>
            <a:r>
              <a:rPr lang="fr-FR" sz="8000" dirty="0" smtClean="0"/>
              <a:t>Le </a:t>
            </a:r>
            <a:r>
              <a:rPr lang="fr-FR" sz="8000" dirty="0" err="1" smtClean="0"/>
              <a:t>neurospychologue</a:t>
            </a:r>
            <a:r>
              <a:rPr lang="fr-FR" sz="8000" dirty="0" smtClean="0"/>
              <a:t> pour un bilan complet. </a:t>
            </a:r>
          </a:p>
          <a:p>
            <a:pPr algn="just">
              <a:buNone/>
            </a:pPr>
            <a:r>
              <a:rPr lang="fr-FR" sz="9600" b="1" dirty="0" smtClean="0">
                <a:solidFill>
                  <a:srgbClr val="FF0000"/>
                </a:solidFill>
              </a:rPr>
              <a:t>Où seront-ils envoyés après diagnostic?</a:t>
            </a:r>
          </a:p>
          <a:p>
            <a:pPr algn="just">
              <a:buFontTx/>
              <a:buChar char="-"/>
            </a:pPr>
            <a:r>
              <a:rPr lang="fr-FR" sz="8000" dirty="0" smtClean="0"/>
              <a:t>Rééducation orthoptique</a:t>
            </a:r>
          </a:p>
          <a:p>
            <a:pPr algn="just">
              <a:buFontTx/>
              <a:buChar char="-"/>
            </a:pPr>
            <a:r>
              <a:rPr lang="fr-FR" sz="8000" dirty="0" smtClean="0"/>
              <a:t>Psychomotricité et/ou ergothérapie</a:t>
            </a:r>
          </a:p>
          <a:p>
            <a:pPr>
              <a:buNone/>
            </a:pPr>
            <a:endParaRPr lang="fr-FR" sz="2400" dirty="0" smtClean="0"/>
          </a:p>
          <a:p>
            <a:pPr algn="just">
              <a:buNone/>
            </a:pPr>
            <a:r>
              <a:rPr lang="fr-FR" sz="9600" b="1" dirty="0" smtClean="0">
                <a:solidFill>
                  <a:srgbClr val="FF0000"/>
                </a:solidFill>
              </a:rPr>
              <a:t>Ce qu’il faut faire</a:t>
            </a:r>
            <a:r>
              <a:rPr lang="fr-FR" sz="9600" dirty="0" smtClean="0"/>
              <a:t>: Accepter le « Handicap » à la maison comme à l’école. Prendre en compte la grande fatigabilité de ces enfants. Ils ne sont pas paresseux, bien au contraire.</a:t>
            </a:r>
          </a:p>
          <a:p>
            <a:pPr algn="just">
              <a:buFontTx/>
              <a:buChar char="-"/>
            </a:pPr>
            <a:r>
              <a:rPr lang="fr-FR" sz="8000" dirty="0" smtClean="0"/>
              <a:t>Garder les cahiers aux lignes larges.</a:t>
            </a:r>
          </a:p>
          <a:p>
            <a:pPr algn="just">
              <a:buFontTx/>
              <a:buChar char="-"/>
            </a:pPr>
            <a:r>
              <a:rPr lang="fr-FR" sz="8000" dirty="0" smtClean="0"/>
              <a:t>Garder les repères spatiaux (gommettes, points…)</a:t>
            </a:r>
          </a:p>
          <a:p>
            <a:pPr algn="just">
              <a:buFontTx/>
              <a:buChar char="-"/>
            </a:pPr>
            <a:r>
              <a:rPr lang="fr-FR" sz="8000" dirty="0" smtClean="0"/>
              <a:t>Soulager la production écrite (passer à l’oral et les photocopies)</a:t>
            </a:r>
          </a:p>
          <a:p>
            <a:pPr algn="just">
              <a:buFontTx/>
              <a:buChar char="-"/>
            </a:pPr>
            <a:r>
              <a:rPr lang="fr-FR" sz="8000" dirty="0" smtClean="0"/>
              <a:t>Verbaliser le plus souvent possible (par exemple, donner une définition à la place d’un dessin)</a:t>
            </a:r>
          </a:p>
          <a:p>
            <a:pPr algn="just">
              <a:buFontTx/>
              <a:buChar char="-"/>
            </a:pPr>
            <a:r>
              <a:rPr lang="fr-FR" sz="8000" dirty="0" smtClean="0"/>
              <a:t>L’enfant parle en travaillant: ne pas lui dire de se taire mais lui apprendre à chuchoter (mode de compensation à préserver)</a:t>
            </a:r>
          </a:p>
          <a:p>
            <a:pPr algn="just">
              <a:buFontTx/>
              <a:buChar char="-"/>
            </a:pPr>
            <a:r>
              <a:rPr lang="fr-FR" sz="8000" dirty="0" smtClean="0"/>
              <a:t>La dictée: passer aussi par le verbal (épeler)</a:t>
            </a:r>
          </a:p>
          <a:p>
            <a:pPr algn="just">
              <a:buFontTx/>
              <a:buChar char="-"/>
            </a:pPr>
            <a:r>
              <a:rPr lang="fr-FR" sz="8000" dirty="0" smtClean="0"/>
              <a:t>Le plus difficile pour eux : géométrie, dictée, anglais, allemand</a:t>
            </a:r>
          </a:p>
          <a:p>
            <a:pPr algn="just">
              <a:buFontTx/>
              <a:buChar char="-"/>
            </a:pPr>
            <a:r>
              <a:rPr lang="fr-FR" sz="8000" dirty="0" smtClean="0"/>
              <a:t>Apprentissage de l’ordinateur et logiciels spécifiques en géométrie, par exemple,.</a:t>
            </a:r>
          </a:p>
          <a:p>
            <a:pPr algn="just">
              <a:buFontTx/>
              <a:buChar char="-"/>
            </a:pPr>
            <a:r>
              <a:rPr lang="fr-FR" sz="8000" dirty="0" smtClean="0"/>
              <a:t>Au collège: favoriser l’italien ou l’espagnol.</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Image associée"/>
          <p:cNvPicPr>
            <a:picLocks noChangeAspect="1" noChangeArrowheads="1"/>
          </p:cNvPicPr>
          <p:nvPr/>
        </p:nvPicPr>
        <p:blipFill>
          <a:blip r:embed="rId2"/>
          <a:srcRect/>
          <a:stretch>
            <a:fillRect/>
          </a:stretch>
        </p:blipFill>
        <p:spPr bwMode="auto">
          <a:xfrm>
            <a:off x="365760" y="235131"/>
            <a:ext cx="11194869" cy="6453052"/>
          </a:xfrm>
          <a:prstGeom prst="rect">
            <a:avLst/>
          </a:prstGeom>
          <a:noFill/>
        </p:spPr>
      </p:pic>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pPr algn="ctr"/>
            <a:r>
              <a:rPr lang="fr-FR" sz="7200" b="1" dirty="0" smtClean="0">
                <a:solidFill>
                  <a:srgbClr val="FF0000"/>
                </a:solidFill>
              </a:rPr>
              <a:t>La Dyscalculie</a:t>
            </a:r>
            <a:endParaRPr lang="fr-FR" sz="7200" b="1" dirty="0">
              <a:solidFill>
                <a:srgbClr val="FF0000"/>
              </a:solidFill>
            </a:endParaRPr>
          </a:p>
        </p:txBody>
      </p:sp>
      <p:pic>
        <p:nvPicPr>
          <p:cNvPr id="4" name="Espace réservé du contenu 3" descr="dyscalculie.jpg"/>
          <p:cNvPicPr>
            <a:picLocks noGrp="1" noChangeAspect="1"/>
          </p:cNvPicPr>
          <p:nvPr>
            <p:ph idx="1"/>
          </p:nvPr>
        </p:nvPicPr>
        <p:blipFill>
          <a:blip r:embed="rId2"/>
          <a:stretch>
            <a:fillRect/>
          </a:stretch>
        </p:blipFill>
        <p:spPr>
          <a:xfrm>
            <a:off x="1476102" y="1463042"/>
            <a:ext cx="8869680" cy="5081450"/>
          </a:xfrm>
        </p:spPr>
      </p:pic>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90451" y="182245"/>
            <a:ext cx="10515600" cy="1325563"/>
          </a:xfrm>
        </p:spPr>
        <p:txBody>
          <a:bodyPr>
            <a:normAutofit/>
          </a:bodyPr>
          <a:lstStyle/>
          <a:p>
            <a:pPr algn="ctr"/>
            <a:r>
              <a:rPr lang="fr-FR" sz="6000" b="1" dirty="0" smtClean="0">
                <a:solidFill>
                  <a:srgbClr val="FF0000"/>
                </a:solidFill>
              </a:rPr>
              <a:t>Dyscalculie: Définition</a:t>
            </a:r>
            <a:endParaRPr lang="fr-FR" sz="6000" b="1" dirty="0">
              <a:solidFill>
                <a:srgbClr val="FF0000"/>
              </a:solidFill>
            </a:endParaRPr>
          </a:p>
        </p:txBody>
      </p:sp>
      <p:sp>
        <p:nvSpPr>
          <p:cNvPr id="3" name="Espace réservé du contenu 2"/>
          <p:cNvSpPr>
            <a:spLocks noGrp="1"/>
          </p:cNvSpPr>
          <p:nvPr>
            <p:ph idx="1"/>
          </p:nvPr>
        </p:nvSpPr>
        <p:spPr>
          <a:xfrm>
            <a:off x="352697" y="1449978"/>
            <a:ext cx="11377749" cy="5081452"/>
          </a:xfrm>
        </p:spPr>
        <p:txBody>
          <a:bodyPr>
            <a:normAutofit lnSpcReduction="10000"/>
          </a:bodyPr>
          <a:lstStyle/>
          <a:p>
            <a:pPr algn="just"/>
            <a:r>
              <a:rPr lang="fr-FR" dirty="0" smtClean="0"/>
              <a:t>… est un trouble persistant du </a:t>
            </a:r>
            <a:r>
              <a:rPr lang="fr-FR" b="1" dirty="0" smtClean="0"/>
              <a:t>langage écrit et scolaire qui porte plus spécifiquement sur les chiffres et le calcul</a:t>
            </a:r>
            <a:r>
              <a:rPr lang="fr-FR" dirty="0" smtClean="0"/>
              <a:t>. Ce trouble dans les apprentissages numériques ne s’accompagne toutefois d’aucune déficience mentale.</a:t>
            </a:r>
          </a:p>
          <a:p>
            <a:pPr algn="just">
              <a:buNone/>
            </a:pPr>
            <a:endParaRPr lang="fr-FR" dirty="0" smtClean="0"/>
          </a:p>
          <a:p>
            <a:pPr algn="just"/>
            <a:r>
              <a:rPr lang="fr-FR" b="1" dirty="0" smtClean="0"/>
              <a:t>Difficultés à acquérir et maîtriser les différentes connaissances et habiletés à l’œuvre dans les mathématiques</a:t>
            </a:r>
            <a:r>
              <a:rPr lang="fr-FR" dirty="0" smtClean="0"/>
              <a:t> que ce soit dans l’accès à la numération, dans l’apprentissage des opérations arithmétiques, la résolution de problèmes ou la géométrie.</a:t>
            </a:r>
          </a:p>
          <a:p>
            <a:pPr algn="just">
              <a:buNone/>
            </a:pPr>
            <a:endParaRPr lang="fr-FR" dirty="0" smtClean="0"/>
          </a:p>
          <a:p>
            <a:pPr algn="just"/>
            <a:r>
              <a:rPr lang="fr-FR" dirty="0" smtClean="0"/>
              <a:t>Il s’agit d’un dysfonctionnement cognitif excluant tout trouble sensoriel et moteur, toute maladie neurologique et anomalie psychique chez un enfant d’intelligence normale. </a:t>
            </a:r>
            <a:endParaRPr lang="fr-FR" dirty="0"/>
          </a:p>
        </p:txBody>
      </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2" descr="Résultat de recherche d'images pour &quot;dyscalculie&quot;"/>
          <p:cNvPicPr>
            <a:picLocks noChangeAspect="1" noChangeArrowheads="1"/>
          </p:cNvPicPr>
          <p:nvPr/>
        </p:nvPicPr>
        <p:blipFill>
          <a:blip r:embed="rId2"/>
          <a:srcRect/>
          <a:stretch>
            <a:fillRect/>
          </a:stretch>
        </p:blipFill>
        <p:spPr bwMode="auto">
          <a:xfrm>
            <a:off x="431075" y="222070"/>
            <a:ext cx="11430000" cy="6479176"/>
          </a:xfrm>
          <a:prstGeom prst="rect">
            <a:avLst/>
          </a:prstGeom>
          <a:noFill/>
        </p:spPr>
      </p:pic>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5"/>
            <a:ext cx="10515600" cy="849721"/>
          </a:xfrm>
        </p:spPr>
        <p:txBody>
          <a:bodyPr>
            <a:normAutofit/>
          </a:bodyPr>
          <a:lstStyle/>
          <a:p>
            <a:pPr algn="ctr"/>
            <a:r>
              <a:rPr lang="fr-FR" sz="5400" b="1" dirty="0" smtClean="0">
                <a:solidFill>
                  <a:srgbClr val="FF0000"/>
                </a:solidFill>
              </a:rPr>
              <a:t>Dyscalculie: Signes d’alerte</a:t>
            </a:r>
            <a:endParaRPr lang="fr-FR" sz="5400" b="1" dirty="0">
              <a:solidFill>
                <a:srgbClr val="FF0000"/>
              </a:solidFill>
            </a:endParaRPr>
          </a:p>
        </p:txBody>
      </p:sp>
      <p:sp>
        <p:nvSpPr>
          <p:cNvPr id="3" name="Espace réservé du contenu 2"/>
          <p:cNvSpPr>
            <a:spLocks noGrp="1"/>
          </p:cNvSpPr>
          <p:nvPr>
            <p:ph idx="1"/>
          </p:nvPr>
        </p:nvSpPr>
        <p:spPr>
          <a:xfrm>
            <a:off x="352697" y="1201782"/>
            <a:ext cx="11299372" cy="5499464"/>
          </a:xfrm>
        </p:spPr>
        <p:txBody>
          <a:bodyPr>
            <a:normAutofit fontScale="70000" lnSpcReduction="20000"/>
          </a:bodyPr>
          <a:lstStyle/>
          <a:p>
            <a:r>
              <a:rPr lang="fr-FR" dirty="0" smtClean="0"/>
              <a:t>Difficultés à comprendre et à utiliser les nombres</a:t>
            </a:r>
          </a:p>
          <a:p>
            <a:r>
              <a:rPr lang="fr-FR" dirty="0" smtClean="0"/>
              <a:t>Difficultés à reproduire les chiffres</a:t>
            </a:r>
          </a:p>
          <a:p>
            <a:r>
              <a:rPr lang="fr-FR" dirty="0" smtClean="0"/>
              <a:t>Difficultés à réciter la comptine numérique</a:t>
            </a:r>
          </a:p>
          <a:p>
            <a:r>
              <a:rPr lang="fr-FR" dirty="0" smtClean="0"/>
              <a:t>A écrire les nombres (ex: 2240 deviendra 21000210040)</a:t>
            </a:r>
          </a:p>
          <a:p>
            <a:r>
              <a:rPr lang="fr-FR" dirty="0" smtClean="0"/>
              <a:t>A évaluer de petite quantités (ex: le nombre d’objets placés devant soi)</a:t>
            </a:r>
          </a:p>
          <a:p>
            <a:r>
              <a:rPr lang="fr-FR" dirty="0" smtClean="0"/>
              <a:t>A dénombrer (capacité à évaluer immédiatement une quantité allant de 1 à 4 sans avoir à énumérer)</a:t>
            </a:r>
          </a:p>
          <a:p>
            <a:r>
              <a:rPr lang="fr-FR" dirty="0" smtClean="0"/>
              <a:t>A lire des nombres (ex: l’enfant inverse les chiffres et lit 6 au lieu de 9 ou 52 au lieu de 25)</a:t>
            </a:r>
          </a:p>
          <a:p>
            <a:r>
              <a:rPr lang="fr-FR" dirty="0" smtClean="0"/>
              <a:t>A lire une suite de nombres (y compris à mémoriser les numéros de téléphone).</a:t>
            </a:r>
          </a:p>
          <a:p>
            <a:r>
              <a:rPr lang="fr-FR" dirty="0" smtClean="0"/>
              <a:t>A comprendre le sens des nombres et le fait qu’un nombre peut être supérieur ou inférieur à un autre (5 est plus grand que 3, 2 est inférieur à 3…)</a:t>
            </a:r>
          </a:p>
          <a:p>
            <a:r>
              <a:rPr lang="fr-FR" dirty="0" smtClean="0"/>
              <a:t>A réaliser des calculs arithmétiques simples (du type 5-2=?), que ce soit à l’écrit ou en calcul mental (ex: pour réaliser une addition simple comme 3+2, un enfant </a:t>
            </a:r>
            <a:r>
              <a:rPr lang="fr-FR" dirty="0" err="1" smtClean="0"/>
              <a:t>dyscalculique</a:t>
            </a:r>
            <a:r>
              <a:rPr lang="fr-FR" dirty="0" smtClean="0"/>
              <a:t> va compter sur ses doigts 1, 2, 3, 4 et 5; même au bout d’un an, il continuera à utiliser cette méthode (tandis que les enfants ne présentant aucun trouble développent le calcul direct).</a:t>
            </a:r>
          </a:p>
          <a:p>
            <a:r>
              <a:rPr lang="fr-FR" dirty="0" smtClean="0"/>
              <a:t>A mémoriser les tables d’addition et de multiplication</a:t>
            </a:r>
          </a:p>
          <a:p>
            <a:r>
              <a:rPr lang="fr-FR" dirty="0" smtClean="0"/>
              <a:t>A distinguer les différents symboles: +, x, -, et / avec la difficulté à comprendre des concepts tels que « deux fois plus que », « moins que » </a:t>
            </a:r>
            <a:r>
              <a:rPr lang="fr-FR" dirty="0" err="1" smtClean="0"/>
              <a:t>etc</a:t>
            </a:r>
            <a:r>
              <a:rPr lang="fr-FR" dirty="0" smtClean="0"/>
              <a:t>…</a:t>
            </a:r>
            <a:endParaRPr lang="fr-FR" dirty="0"/>
          </a:p>
        </p:txBody>
      </p:sp>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2" descr="Résultat de recherche d'images pour &quot;dyscalculie&quot;"/>
          <p:cNvPicPr>
            <a:picLocks noChangeAspect="1" noChangeArrowheads="1"/>
          </p:cNvPicPr>
          <p:nvPr/>
        </p:nvPicPr>
        <p:blipFill>
          <a:blip r:embed="rId2"/>
          <a:srcRect/>
          <a:stretch>
            <a:fillRect/>
          </a:stretch>
        </p:blipFill>
        <p:spPr bwMode="auto">
          <a:xfrm>
            <a:off x="1332412" y="261257"/>
            <a:ext cx="9601199" cy="6596743"/>
          </a:xfrm>
          <a:prstGeom prst="rect">
            <a:avLst/>
          </a:prstGeom>
          <a:noFill/>
        </p:spPr>
      </p:pic>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pPr algn="ctr"/>
            <a:r>
              <a:rPr lang="fr-FR" sz="5400" b="1" dirty="0" smtClean="0">
                <a:solidFill>
                  <a:srgbClr val="FF0000"/>
                </a:solidFill>
              </a:rPr>
              <a:t>Dyscalculie: Vers qui se tourner? </a:t>
            </a:r>
            <a:endParaRPr lang="fr-FR" sz="5400" b="1" dirty="0">
              <a:solidFill>
                <a:srgbClr val="FF0000"/>
              </a:solidFill>
            </a:endParaRPr>
          </a:p>
        </p:txBody>
      </p:sp>
      <p:sp>
        <p:nvSpPr>
          <p:cNvPr id="3" name="Espace réservé du contenu 2"/>
          <p:cNvSpPr>
            <a:spLocks noGrp="1"/>
          </p:cNvSpPr>
          <p:nvPr>
            <p:ph idx="1"/>
          </p:nvPr>
        </p:nvSpPr>
        <p:spPr>
          <a:xfrm>
            <a:off x="261257" y="1541417"/>
            <a:ext cx="11482252" cy="4898572"/>
          </a:xfrm>
        </p:spPr>
        <p:txBody>
          <a:bodyPr>
            <a:normAutofit fontScale="92500" lnSpcReduction="10000"/>
          </a:bodyPr>
          <a:lstStyle/>
          <a:p>
            <a:pPr>
              <a:buFontTx/>
              <a:buChar char="-"/>
            </a:pPr>
            <a:r>
              <a:rPr lang="fr-FR" dirty="0" smtClean="0"/>
              <a:t>Le RASED </a:t>
            </a:r>
          </a:p>
          <a:p>
            <a:pPr>
              <a:buNone/>
            </a:pPr>
            <a:endParaRPr lang="fr-FR" dirty="0" smtClean="0"/>
          </a:p>
          <a:p>
            <a:pPr>
              <a:buFontTx/>
              <a:buChar char="-"/>
            </a:pPr>
            <a:r>
              <a:rPr lang="fr-FR" dirty="0" smtClean="0"/>
              <a:t>Le service de Santé Scolaire</a:t>
            </a:r>
          </a:p>
          <a:p>
            <a:pPr>
              <a:buNone/>
            </a:pPr>
            <a:endParaRPr lang="fr-FR" dirty="0" smtClean="0"/>
          </a:p>
          <a:p>
            <a:pPr>
              <a:buFontTx/>
              <a:buChar char="-"/>
            </a:pPr>
            <a:r>
              <a:rPr lang="fr-FR" dirty="0" smtClean="0"/>
              <a:t>Le neuropsychologue pour un bilan complet</a:t>
            </a:r>
          </a:p>
          <a:p>
            <a:pPr>
              <a:buNone/>
            </a:pPr>
            <a:endParaRPr lang="fr-FR" dirty="0" smtClean="0"/>
          </a:p>
          <a:p>
            <a:pPr>
              <a:buNone/>
            </a:pPr>
            <a:r>
              <a:rPr lang="fr-FR" sz="5800" b="1" dirty="0" smtClean="0">
                <a:solidFill>
                  <a:srgbClr val="FF0000"/>
                </a:solidFill>
              </a:rPr>
              <a:t>Ce qu’il faut faire: </a:t>
            </a:r>
          </a:p>
          <a:p>
            <a:pPr>
              <a:buNone/>
            </a:pPr>
            <a:r>
              <a:rPr lang="fr-FR" dirty="0" smtClean="0"/>
              <a:t>Bien cerner les difficultés de l’enfant pour éviter de lui proposer des aides qui seront pour lui des entraves (ex: les activités </a:t>
            </a:r>
            <a:r>
              <a:rPr lang="fr-FR" dirty="0" err="1" smtClean="0"/>
              <a:t>visuo</a:t>
            </a:r>
            <a:r>
              <a:rPr lang="fr-FR" dirty="0" smtClean="0"/>
              <a:t>-spatiales, telles que compter sur ses doigts ou le tableau à double entrée si une dyspraxie est associée). </a:t>
            </a:r>
          </a:p>
          <a:p>
            <a:pPr>
              <a:buNone/>
            </a:pPr>
            <a:endParaRPr lang="fr-FR"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5"/>
            <a:ext cx="10515600" cy="909883"/>
          </a:xfrm>
        </p:spPr>
        <p:txBody>
          <a:bodyPr>
            <a:normAutofit/>
          </a:bodyPr>
          <a:lstStyle/>
          <a:p>
            <a:pPr algn="ctr"/>
            <a:r>
              <a:rPr lang="fr-FR" sz="4800" b="1" dirty="0" smtClean="0">
                <a:solidFill>
                  <a:srgbClr val="FF0000"/>
                </a:solidFill>
              </a:rPr>
              <a:t>L’ASH ou le langage des sigles…</a:t>
            </a:r>
            <a:endParaRPr lang="fr-FR" sz="4800" b="1" dirty="0">
              <a:solidFill>
                <a:srgbClr val="FF0000"/>
              </a:solidFill>
            </a:endParaRPr>
          </a:p>
        </p:txBody>
      </p:sp>
      <p:sp>
        <p:nvSpPr>
          <p:cNvPr id="3" name="Espace réservé du contenu 2"/>
          <p:cNvSpPr>
            <a:spLocks noGrp="1"/>
          </p:cNvSpPr>
          <p:nvPr>
            <p:ph idx="1"/>
          </p:nvPr>
        </p:nvSpPr>
        <p:spPr>
          <a:xfrm>
            <a:off x="476518" y="1184856"/>
            <a:ext cx="10877282" cy="5673144"/>
          </a:xfrm>
        </p:spPr>
        <p:txBody>
          <a:bodyPr>
            <a:normAutofit lnSpcReduction="10000"/>
          </a:bodyPr>
          <a:lstStyle/>
          <a:p>
            <a:r>
              <a:rPr lang="fr-FR" sz="2400" b="1" u="sng" dirty="0" smtClean="0">
                <a:solidFill>
                  <a:srgbClr val="FF0000"/>
                </a:solidFill>
              </a:rPr>
              <a:t>Dispositifs / Etablissements</a:t>
            </a:r>
          </a:p>
          <a:p>
            <a:r>
              <a:rPr lang="fr-FR" sz="2400" b="1" dirty="0" smtClean="0">
                <a:solidFill>
                  <a:srgbClr val="FF0000"/>
                </a:solidFill>
              </a:rPr>
              <a:t>MDPH</a:t>
            </a:r>
            <a:r>
              <a:rPr lang="fr-FR" sz="2400" dirty="0" smtClean="0"/>
              <a:t> : Maison Départementale des Personnes Handicapés</a:t>
            </a:r>
          </a:p>
          <a:p>
            <a:r>
              <a:rPr lang="fr-FR" sz="2400" b="1" dirty="0" smtClean="0">
                <a:solidFill>
                  <a:srgbClr val="FF0000"/>
                </a:solidFill>
              </a:rPr>
              <a:t>ULIS</a:t>
            </a:r>
            <a:r>
              <a:rPr lang="fr-FR" sz="2400" dirty="0" smtClean="0"/>
              <a:t>: Unité Localisée pour Inclusion Scolaire (Ecole, Collège, Lycée)</a:t>
            </a:r>
          </a:p>
          <a:p>
            <a:r>
              <a:rPr lang="fr-FR" sz="2400" b="1" dirty="0" smtClean="0">
                <a:solidFill>
                  <a:srgbClr val="FF0000"/>
                </a:solidFill>
              </a:rPr>
              <a:t>SEGPA</a:t>
            </a:r>
            <a:r>
              <a:rPr lang="fr-FR" sz="2400" dirty="0" smtClean="0"/>
              <a:t>: Section d’Enseignement Générale et Professionnel Adapté</a:t>
            </a:r>
          </a:p>
          <a:p>
            <a:r>
              <a:rPr lang="fr-FR" sz="2400" b="1" dirty="0" smtClean="0">
                <a:solidFill>
                  <a:srgbClr val="FF0000"/>
                </a:solidFill>
              </a:rPr>
              <a:t>EREA</a:t>
            </a:r>
            <a:r>
              <a:rPr lang="fr-FR" sz="2400" dirty="0" smtClean="0"/>
              <a:t>: Etablissement Régional Enseignement Adapté</a:t>
            </a:r>
          </a:p>
          <a:p>
            <a:r>
              <a:rPr lang="fr-FR" sz="2400" b="1" dirty="0" smtClean="0">
                <a:solidFill>
                  <a:srgbClr val="FF0000"/>
                </a:solidFill>
              </a:rPr>
              <a:t>IME</a:t>
            </a:r>
            <a:r>
              <a:rPr lang="fr-FR" sz="2400" dirty="0" smtClean="0"/>
              <a:t>: Institut Médico-Educatif</a:t>
            </a:r>
          </a:p>
          <a:p>
            <a:r>
              <a:rPr lang="fr-FR" sz="2400" b="1" dirty="0" smtClean="0">
                <a:solidFill>
                  <a:srgbClr val="FF0000"/>
                </a:solidFill>
              </a:rPr>
              <a:t>IMPRO</a:t>
            </a:r>
            <a:r>
              <a:rPr lang="fr-FR" sz="2400" dirty="0" smtClean="0"/>
              <a:t>: Institut </a:t>
            </a:r>
            <a:r>
              <a:rPr lang="fr-FR" sz="2400" dirty="0" err="1" smtClean="0"/>
              <a:t>Médico-PROfessionnel</a:t>
            </a:r>
            <a:endParaRPr lang="fr-FR" sz="2400" dirty="0" smtClean="0"/>
          </a:p>
          <a:p>
            <a:r>
              <a:rPr lang="fr-FR" sz="2400" b="1" dirty="0" smtClean="0">
                <a:solidFill>
                  <a:srgbClr val="FF0000"/>
                </a:solidFill>
              </a:rPr>
              <a:t>ITEP</a:t>
            </a:r>
            <a:r>
              <a:rPr lang="fr-FR" sz="2400" dirty="0" smtClean="0"/>
              <a:t>: Institut Thérapeutique Educatif et Pédagogique</a:t>
            </a:r>
          </a:p>
          <a:p>
            <a:r>
              <a:rPr lang="fr-FR" sz="2400" b="1" dirty="0" smtClean="0">
                <a:solidFill>
                  <a:srgbClr val="FF0000"/>
                </a:solidFill>
              </a:rPr>
              <a:t>SESSAD</a:t>
            </a:r>
            <a:r>
              <a:rPr lang="fr-FR" sz="2400" dirty="0" smtClean="0"/>
              <a:t>: Service Education Spéciale Soin à Domicile.</a:t>
            </a:r>
          </a:p>
          <a:p>
            <a:pPr marL="0" indent="0">
              <a:buNone/>
            </a:pPr>
            <a:endParaRPr lang="fr-FR" sz="2400" dirty="0" smtClean="0"/>
          </a:p>
          <a:p>
            <a:r>
              <a:rPr lang="fr-FR" sz="2400" b="1" u="sng" dirty="0">
                <a:solidFill>
                  <a:srgbClr val="FF0000"/>
                </a:solidFill>
              </a:rPr>
              <a:t>Groupes de travail </a:t>
            </a:r>
            <a:endParaRPr lang="fr-FR" sz="2400" dirty="0">
              <a:solidFill>
                <a:srgbClr val="FF0000"/>
              </a:solidFill>
            </a:endParaRPr>
          </a:p>
          <a:p>
            <a:r>
              <a:rPr lang="fr-FR" sz="2400" b="1" dirty="0">
                <a:solidFill>
                  <a:srgbClr val="FF0000"/>
                </a:solidFill>
              </a:rPr>
              <a:t>CDAPH</a:t>
            </a:r>
            <a:r>
              <a:rPr lang="fr-FR" sz="2400" dirty="0"/>
              <a:t>: Commission des Droits et de l’Autonomie des Personnes Handicapées.</a:t>
            </a:r>
          </a:p>
          <a:p>
            <a:r>
              <a:rPr lang="fr-FR" sz="2400" b="1" dirty="0">
                <a:solidFill>
                  <a:srgbClr val="FF0000"/>
                </a:solidFill>
              </a:rPr>
              <a:t>ESS</a:t>
            </a:r>
            <a:r>
              <a:rPr lang="fr-FR" sz="2400" dirty="0"/>
              <a:t>: Equipes de Suivi de Scolarisation</a:t>
            </a:r>
          </a:p>
          <a:p>
            <a:endParaRPr lang="fr-FR" sz="2400" dirty="0" smtClean="0"/>
          </a:p>
          <a:p>
            <a:pPr marL="0" indent="0">
              <a:buNone/>
            </a:pPr>
            <a:endParaRPr lang="fr-FR" dirty="0"/>
          </a:p>
        </p:txBody>
      </p:sp>
    </p:spTree>
    <p:extLst>
      <p:ext uri="{BB962C8B-B14F-4D97-AF65-F5344CB8AC3E}">
        <p14:creationId xmlns:p14="http://schemas.microsoft.com/office/powerpoint/2010/main" val="2711929365"/>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Résultat de recherche d'images pour &quot;PRINCIPAUX SIGLES DE L ASH GROUPES DE TRAVAIL PESONNES TROUBLES&quot;"/>
          <p:cNvPicPr>
            <a:picLocks noChangeAspect="1" noChangeArrowheads="1"/>
          </p:cNvPicPr>
          <p:nvPr/>
        </p:nvPicPr>
        <p:blipFill>
          <a:blip r:embed="rId2"/>
          <a:srcRect/>
          <a:stretch>
            <a:fillRect/>
          </a:stretch>
        </p:blipFill>
        <p:spPr bwMode="auto">
          <a:xfrm>
            <a:off x="457201" y="336176"/>
            <a:ext cx="10999694" cy="6327035"/>
          </a:xfrm>
          <a:prstGeom prst="rect">
            <a:avLst/>
          </a:prstGeom>
          <a:noFill/>
        </p:spPr>
      </p:pic>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pPr algn="ctr"/>
            <a:r>
              <a:rPr lang="fr-FR" sz="5400" b="1" dirty="0" smtClean="0">
                <a:solidFill>
                  <a:srgbClr val="FF0000"/>
                </a:solidFill>
              </a:rPr>
              <a:t>Les Troubles des Fonctions Cognitives</a:t>
            </a:r>
            <a:endParaRPr lang="fr-FR" sz="5400" b="1" dirty="0">
              <a:solidFill>
                <a:srgbClr val="FF0000"/>
              </a:solidFill>
            </a:endParaRPr>
          </a:p>
        </p:txBody>
      </p:sp>
      <p:pic>
        <p:nvPicPr>
          <p:cNvPr id="4" name="Espace réservé du contenu 3"/>
          <p:cNvPicPr>
            <a:picLocks noGrp="1" noChangeAspect="1"/>
          </p:cNvPicPr>
          <p:nvPr>
            <p:ph idx="1"/>
          </p:nvPr>
        </p:nvPicPr>
        <p:blipFill>
          <a:blip r:embed="rId2"/>
          <a:stretch>
            <a:fillRect/>
          </a:stretch>
        </p:blipFill>
        <p:spPr>
          <a:xfrm>
            <a:off x="3920390" y="1825625"/>
            <a:ext cx="4351220" cy="4351338"/>
          </a:xfrm>
          <a:prstGeom prst="rect">
            <a:avLst/>
          </a:prstGeom>
        </p:spPr>
      </p:pic>
    </p:spTree>
    <p:extLst>
      <p:ext uri="{BB962C8B-B14F-4D97-AF65-F5344CB8AC3E}">
        <p14:creationId xmlns:p14="http://schemas.microsoft.com/office/powerpoint/2010/main" val="39734009"/>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872197" y="520505"/>
            <a:ext cx="10691446" cy="2392512"/>
          </a:xfrm>
        </p:spPr>
        <p:txBody>
          <a:bodyPr>
            <a:normAutofit/>
          </a:bodyPr>
          <a:lstStyle/>
          <a:p>
            <a:r>
              <a:rPr lang="fr-FR" sz="4400" b="1" dirty="0" smtClean="0"/>
              <a:t>Pour apprendre:</a:t>
            </a:r>
            <a:r>
              <a:rPr lang="fr-FR" sz="4400" dirty="0" smtClean="0"/>
              <a:t/>
            </a:r>
            <a:br>
              <a:rPr lang="fr-FR" sz="4400" dirty="0" smtClean="0"/>
            </a:br>
            <a:r>
              <a:rPr lang="fr-FR" b="1" dirty="0" smtClean="0">
                <a:solidFill>
                  <a:srgbClr val="FF0000"/>
                </a:solidFill>
              </a:rPr>
              <a:t>Percevoir, Porter attention, Mémoriser</a:t>
            </a:r>
            <a:endParaRPr lang="fr-FR" b="1" dirty="0">
              <a:solidFill>
                <a:srgbClr val="FF0000"/>
              </a:solidFill>
            </a:endParaRPr>
          </a:p>
        </p:txBody>
      </p:sp>
      <p:pic>
        <p:nvPicPr>
          <p:cNvPr id="4" name="Image 3"/>
          <p:cNvPicPr>
            <a:picLocks noChangeAspect="1"/>
          </p:cNvPicPr>
          <p:nvPr/>
        </p:nvPicPr>
        <p:blipFill>
          <a:blip r:embed="rId2"/>
          <a:stretch>
            <a:fillRect/>
          </a:stretch>
        </p:blipFill>
        <p:spPr>
          <a:xfrm>
            <a:off x="3749724" y="2950698"/>
            <a:ext cx="4405168" cy="2785403"/>
          </a:xfrm>
          <a:prstGeom prst="rect">
            <a:avLst/>
          </a:prstGeom>
        </p:spPr>
      </p:pic>
      <p:sp>
        <p:nvSpPr>
          <p:cNvPr id="3" name="Sous-titre 2"/>
          <p:cNvSpPr>
            <a:spLocks noGrp="1"/>
          </p:cNvSpPr>
          <p:nvPr>
            <p:ph type="subTitle" idx="1"/>
          </p:nvPr>
        </p:nvSpPr>
        <p:spPr>
          <a:xfrm>
            <a:off x="1524000" y="3161211"/>
            <a:ext cx="9144000" cy="2096589"/>
          </a:xfrm>
        </p:spPr>
        <p:txBody>
          <a:bodyPr/>
          <a:lstStyle/>
          <a:p>
            <a:endParaRPr lang="fr-FR" dirty="0"/>
          </a:p>
        </p:txBody>
      </p:sp>
    </p:spTree>
    <p:extLst>
      <p:ext uri="{BB962C8B-B14F-4D97-AF65-F5344CB8AC3E}">
        <p14:creationId xmlns:p14="http://schemas.microsoft.com/office/powerpoint/2010/main" val="478488158"/>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stretch>
            <a:fillRect/>
          </a:stretch>
        </p:blipFill>
        <p:spPr>
          <a:xfrm>
            <a:off x="840377" y="404949"/>
            <a:ext cx="10583085" cy="6110106"/>
          </a:xfrm>
          <a:prstGeom prst="rect">
            <a:avLst/>
          </a:prstGeom>
        </p:spPr>
      </p:pic>
      <p:sp>
        <p:nvSpPr>
          <p:cNvPr id="2" name="Titre 1"/>
          <p:cNvSpPr>
            <a:spLocks noGrp="1"/>
          </p:cNvSpPr>
          <p:nvPr>
            <p:ph type="ctrTitle"/>
          </p:nvPr>
        </p:nvSpPr>
        <p:spPr>
          <a:xfrm flipV="1">
            <a:off x="7641771" y="3461657"/>
            <a:ext cx="52252" cy="45719"/>
          </a:xfrm>
        </p:spPr>
        <p:txBody>
          <a:bodyPr>
            <a:normAutofit fontScale="90000"/>
          </a:bodyPr>
          <a:lstStyle/>
          <a:p>
            <a:endParaRPr lang="fr-FR" dirty="0"/>
          </a:p>
        </p:txBody>
      </p:sp>
      <p:sp>
        <p:nvSpPr>
          <p:cNvPr id="3" name="Sous-titre 2"/>
          <p:cNvSpPr>
            <a:spLocks noGrp="1"/>
          </p:cNvSpPr>
          <p:nvPr>
            <p:ph type="subTitle" idx="1"/>
          </p:nvPr>
        </p:nvSpPr>
        <p:spPr>
          <a:xfrm flipV="1">
            <a:off x="1524000" y="3556319"/>
            <a:ext cx="69669" cy="45719"/>
          </a:xfrm>
        </p:spPr>
        <p:txBody>
          <a:bodyPr>
            <a:normAutofit fontScale="25000" lnSpcReduction="20000"/>
          </a:bodyPr>
          <a:lstStyle/>
          <a:p>
            <a:endParaRPr lang="fr-FR" dirty="0"/>
          </a:p>
        </p:txBody>
      </p:sp>
    </p:spTree>
    <p:extLst>
      <p:ext uri="{BB962C8B-B14F-4D97-AF65-F5344CB8AC3E}">
        <p14:creationId xmlns:p14="http://schemas.microsoft.com/office/powerpoint/2010/main" val="3245410452"/>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4"/>
            <a:ext cx="10515600" cy="1006475"/>
          </a:xfrm>
        </p:spPr>
        <p:txBody>
          <a:bodyPr>
            <a:noAutofit/>
          </a:bodyPr>
          <a:lstStyle/>
          <a:p>
            <a:pPr algn="ctr"/>
            <a:r>
              <a:rPr lang="fr-FR" sz="4800" b="1" dirty="0" smtClean="0">
                <a:solidFill>
                  <a:srgbClr val="FF0000"/>
                </a:solidFill>
              </a:rPr>
              <a:t>LES TROUBLES ENVAHISSANTS DU DEVELOPPEMENT</a:t>
            </a:r>
            <a:endParaRPr lang="fr-FR" sz="4800" b="1" dirty="0">
              <a:solidFill>
                <a:srgbClr val="FF0000"/>
              </a:solidFill>
            </a:endParaRPr>
          </a:p>
        </p:txBody>
      </p:sp>
      <p:sp>
        <p:nvSpPr>
          <p:cNvPr id="3" name="Espace réservé du contenu 2"/>
          <p:cNvSpPr>
            <a:spLocks noGrp="1"/>
          </p:cNvSpPr>
          <p:nvPr>
            <p:ph idx="1"/>
          </p:nvPr>
        </p:nvSpPr>
        <p:spPr>
          <a:xfrm>
            <a:off x="431073" y="1463040"/>
            <a:ext cx="11129555" cy="5172891"/>
          </a:xfrm>
        </p:spPr>
        <p:txBody>
          <a:bodyPr/>
          <a:lstStyle/>
          <a:p>
            <a:r>
              <a:rPr lang="fr-FR" dirty="0" smtClean="0"/>
              <a:t>Les </a:t>
            </a:r>
            <a:r>
              <a:rPr lang="fr-FR" b="1" dirty="0" smtClean="0">
                <a:solidFill>
                  <a:srgbClr val="FF0000"/>
                </a:solidFill>
              </a:rPr>
              <a:t>TED</a:t>
            </a:r>
            <a:r>
              <a:rPr lang="fr-FR" dirty="0" smtClean="0"/>
              <a:t> désignent des </a:t>
            </a:r>
            <a:r>
              <a:rPr lang="fr-FR" dirty="0" smtClean="0">
                <a:solidFill>
                  <a:srgbClr val="FF0000"/>
                </a:solidFill>
              </a:rPr>
              <a:t>anomalies persistantes </a:t>
            </a:r>
            <a:r>
              <a:rPr lang="fr-FR" dirty="0" smtClean="0"/>
              <a:t>(qui ne disparaîtront pas) qui </a:t>
            </a:r>
            <a:r>
              <a:rPr lang="fr-FR" dirty="0" smtClean="0">
                <a:solidFill>
                  <a:srgbClr val="FF0000"/>
                </a:solidFill>
              </a:rPr>
              <a:t>envahissent le fonctionnement de l’enfant et altèrent son développement</a:t>
            </a:r>
          </a:p>
          <a:p>
            <a:pPr>
              <a:buNone/>
            </a:pPr>
            <a:endParaRPr lang="fr-FR" dirty="0" smtClean="0"/>
          </a:p>
          <a:p>
            <a:pPr>
              <a:buNone/>
            </a:pPr>
            <a:r>
              <a:rPr lang="fr-FR" b="1" dirty="0" smtClean="0">
                <a:solidFill>
                  <a:srgbClr val="FF0000"/>
                </a:solidFill>
              </a:rPr>
              <a:t>Les signes du TED:</a:t>
            </a:r>
          </a:p>
          <a:p>
            <a:pPr>
              <a:buFontTx/>
              <a:buChar char="-"/>
            </a:pPr>
            <a:r>
              <a:rPr lang="fr-FR" dirty="0" smtClean="0"/>
              <a:t>Une diminution des capacités de communication verbale ou non verbale</a:t>
            </a:r>
          </a:p>
          <a:p>
            <a:pPr>
              <a:buFontTx/>
              <a:buChar char="-"/>
            </a:pPr>
            <a:r>
              <a:rPr lang="fr-FR" dirty="0" smtClean="0"/>
              <a:t>Des difficultés dans les interactions sociales</a:t>
            </a:r>
          </a:p>
          <a:p>
            <a:pPr>
              <a:buFontTx/>
              <a:buChar char="-"/>
            </a:pPr>
            <a:r>
              <a:rPr lang="fr-FR" dirty="0" smtClean="0"/>
              <a:t>Une restriction des centres d’intérêts, avec des activités stéréotypées, répétitives</a:t>
            </a:r>
          </a:p>
          <a:p>
            <a:pPr>
              <a:buFontTx/>
              <a:buChar char="-"/>
            </a:pPr>
            <a:r>
              <a:rPr lang="fr-FR" dirty="0" smtClean="0"/>
              <a:t>Souvent une utilisation inhabituelle des objets.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dirty="0"/>
          </a:p>
        </p:txBody>
      </p:sp>
      <p:sp>
        <p:nvSpPr>
          <p:cNvPr id="3" name="Espace réservé du contenu 2"/>
          <p:cNvSpPr>
            <a:spLocks noGrp="1"/>
          </p:cNvSpPr>
          <p:nvPr>
            <p:ph idx="1"/>
          </p:nvPr>
        </p:nvSpPr>
        <p:spPr>
          <a:xfrm>
            <a:off x="483326" y="1825625"/>
            <a:ext cx="11103428" cy="4351338"/>
          </a:xfrm>
        </p:spPr>
        <p:txBody>
          <a:bodyPr/>
          <a:lstStyle/>
          <a:p>
            <a:pPr algn="ctr">
              <a:buNone/>
            </a:pPr>
            <a:endParaRPr lang="fr-FR" b="1" dirty="0" smtClean="0">
              <a:solidFill>
                <a:srgbClr val="FF0000"/>
              </a:solidFill>
            </a:endParaRPr>
          </a:p>
          <a:p>
            <a:pPr algn="ctr">
              <a:buNone/>
            </a:pPr>
            <a:endParaRPr lang="fr-FR" b="1" dirty="0" smtClean="0">
              <a:solidFill>
                <a:srgbClr val="FF0000"/>
              </a:solidFill>
            </a:endParaRPr>
          </a:p>
          <a:p>
            <a:pPr algn="ctr">
              <a:buNone/>
            </a:pPr>
            <a:r>
              <a:rPr lang="fr-FR" sz="6600" b="1" dirty="0" smtClean="0">
                <a:solidFill>
                  <a:srgbClr val="FF0000"/>
                </a:solidFill>
              </a:rPr>
              <a:t>LE SPECTRE AUTISTIQUE</a:t>
            </a:r>
            <a:endParaRPr lang="fr-FR" sz="6600" b="1" dirty="0">
              <a:solidFill>
                <a:srgbClr val="FF0000"/>
              </a:solidFill>
            </a:endParaRPr>
          </a:p>
        </p:txBody>
      </p:sp>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est quoi l'autisme  - 1 jour, 1 question (1).mp4">
            <a:hlinkClick r:id="" action="ppaction://media"/>
          </p:cNvPr>
          <p:cNvPicPr>
            <a:picLocks noRot="1" noChangeAspect="1"/>
          </p:cNvPicPr>
          <p:nvPr>
            <a:videoFile r:link="rId1"/>
          </p:nvPr>
        </p:nvPicPr>
        <p:blipFill>
          <a:blip r:embed="rId3"/>
          <a:stretch>
            <a:fillRect/>
          </a:stretch>
        </p:blipFill>
        <p:spPr>
          <a:xfrm>
            <a:off x="809898" y="561703"/>
            <a:ext cx="10502536" cy="5839097"/>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p:cTn id="7" fill="hold" display="0">
                  <p:stCondLst>
                    <p:cond delay="indefinite"/>
                  </p:stCondLst>
                  <p:endCondLst>
                    <p:cond evt="onNext" delay="0">
                      <p:tgtEl>
                        <p:sldTgt/>
                      </p:tgtEl>
                    </p:cond>
                    <p:cond evt="onPrev" delay="0">
                      <p:tgtEl>
                        <p:sldTgt/>
                      </p:tgtEl>
                    </p:cond>
                  </p:endCondLst>
                </p:cTn>
                <p:tgtEl>
                  <p:spTgt spid="2"/>
                </p:tgtEl>
              </p:cMediaNode>
            </p:video>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5"/>
            <a:ext cx="10515600" cy="1659618"/>
          </a:xfrm>
        </p:spPr>
        <p:txBody>
          <a:bodyPr>
            <a:noAutofit/>
          </a:bodyPr>
          <a:lstStyle/>
          <a:p>
            <a:pPr algn="ctr"/>
            <a:r>
              <a:rPr lang="fr-FR" sz="4800" b="1" dirty="0" smtClean="0">
                <a:solidFill>
                  <a:srgbClr val="FF0000"/>
                </a:solidFill>
              </a:rPr>
              <a:t>LES TROUBLES DU DEFICIT DE L’ATTENTION AVEC OU SANS HYPERACTIVITE </a:t>
            </a:r>
            <a:br>
              <a:rPr lang="fr-FR" sz="4800" b="1" dirty="0" smtClean="0">
                <a:solidFill>
                  <a:srgbClr val="FF0000"/>
                </a:solidFill>
              </a:rPr>
            </a:br>
            <a:r>
              <a:rPr lang="fr-FR" sz="4800" b="1" dirty="0" smtClean="0">
                <a:solidFill>
                  <a:srgbClr val="FF0000"/>
                </a:solidFill>
              </a:rPr>
              <a:t>TDA / TDAH</a:t>
            </a:r>
            <a:endParaRPr lang="fr-FR" sz="4800" b="1" dirty="0">
              <a:solidFill>
                <a:srgbClr val="FF0000"/>
              </a:solidFill>
            </a:endParaRPr>
          </a:p>
        </p:txBody>
      </p:sp>
      <p:pic>
        <p:nvPicPr>
          <p:cNvPr id="1026" name="Picture 2"/>
          <p:cNvPicPr>
            <a:picLocks noGrp="1" noChangeAspect="1" noChangeArrowheads="1"/>
          </p:cNvPicPr>
          <p:nvPr>
            <p:ph idx="1"/>
          </p:nvPr>
        </p:nvPicPr>
        <p:blipFill>
          <a:blip r:embed="rId2"/>
          <a:srcRect/>
          <a:stretch>
            <a:fillRect/>
          </a:stretch>
        </p:blipFill>
        <p:spPr bwMode="auto">
          <a:xfrm>
            <a:off x="2886891" y="2037806"/>
            <a:ext cx="6289823" cy="4598125"/>
          </a:xfrm>
          <a:prstGeom prst="rect">
            <a:avLst/>
          </a:prstGeom>
          <a:noFill/>
          <a:ln w="9525">
            <a:noFill/>
            <a:miter lim="800000"/>
            <a:headEnd/>
            <a:tailEnd/>
          </a:ln>
          <a:effectLst/>
        </p:spPr>
      </p:pic>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1264"/>
          </a:xfrm>
        </p:spPr>
        <p:txBody>
          <a:bodyPr>
            <a:normAutofit fontScale="90000"/>
          </a:bodyPr>
          <a:lstStyle/>
          <a:p>
            <a:endParaRPr lang="fr-FR" dirty="0"/>
          </a:p>
        </p:txBody>
      </p:sp>
      <p:sp>
        <p:nvSpPr>
          <p:cNvPr id="3" name="Espace réservé du contenu 2"/>
          <p:cNvSpPr>
            <a:spLocks noGrp="1"/>
          </p:cNvSpPr>
          <p:nvPr>
            <p:ph idx="1"/>
          </p:nvPr>
        </p:nvSpPr>
        <p:spPr>
          <a:xfrm>
            <a:off x="444137" y="496389"/>
            <a:ext cx="11090366" cy="5680574"/>
          </a:xfrm>
        </p:spPr>
        <p:txBody>
          <a:bodyPr/>
          <a:lstStyle/>
          <a:p>
            <a:endParaRPr lang="fr-FR" sz="3600" b="1" dirty="0" smtClean="0">
              <a:solidFill>
                <a:srgbClr val="FF0000"/>
              </a:solidFill>
            </a:endParaRPr>
          </a:p>
          <a:p>
            <a:r>
              <a:rPr lang="fr-FR" sz="3600" b="1" dirty="0" smtClean="0">
                <a:solidFill>
                  <a:srgbClr val="FF0000"/>
                </a:solidFill>
              </a:rPr>
              <a:t>Les TDA(H) se traduisent par: </a:t>
            </a:r>
          </a:p>
          <a:p>
            <a:pPr>
              <a:buNone/>
            </a:pPr>
            <a:endParaRPr lang="fr-FR" sz="3600" b="1" dirty="0" smtClean="0">
              <a:solidFill>
                <a:srgbClr val="FF0000"/>
              </a:solidFill>
            </a:endParaRPr>
          </a:p>
          <a:p>
            <a:pPr algn="just">
              <a:buFontTx/>
              <a:buChar char="-"/>
            </a:pPr>
            <a:r>
              <a:rPr lang="fr-FR" sz="3600" dirty="0" smtClean="0">
                <a:solidFill>
                  <a:srgbClr val="FF0000"/>
                </a:solidFill>
              </a:rPr>
              <a:t>Incapacité à fixer son attention</a:t>
            </a:r>
            <a:r>
              <a:rPr lang="fr-FR" sz="3600" dirty="0" smtClean="0"/>
              <a:t>, difficultés </a:t>
            </a:r>
            <a:r>
              <a:rPr lang="fr-FR" sz="3600" dirty="0" smtClean="0">
                <a:solidFill>
                  <a:srgbClr val="FF0000"/>
                </a:solidFill>
              </a:rPr>
              <a:t>à se concentrer </a:t>
            </a:r>
            <a:r>
              <a:rPr lang="fr-FR" sz="3600" dirty="0" smtClean="0"/>
              <a:t>et/ou </a:t>
            </a:r>
            <a:r>
              <a:rPr lang="fr-FR" sz="3600" dirty="0" smtClean="0">
                <a:solidFill>
                  <a:srgbClr val="FF0000"/>
                </a:solidFill>
              </a:rPr>
              <a:t>à le rester</a:t>
            </a:r>
            <a:r>
              <a:rPr lang="fr-FR" sz="3600" dirty="0" smtClean="0"/>
              <a:t>, grande distractibilité.</a:t>
            </a:r>
          </a:p>
          <a:p>
            <a:pPr algn="just">
              <a:buNone/>
            </a:pPr>
            <a:endParaRPr lang="fr-FR" sz="3600" dirty="0" smtClean="0"/>
          </a:p>
          <a:p>
            <a:pPr algn="just">
              <a:buFontTx/>
              <a:buChar char="-"/>
            </a:pPr>
            <a:r>
              <a:rPr lang="fr-FR" sz="3600" dirty="0" smtClean="0">
                <a:solidFill>
                  <a:srgbClr val="FF0000"/>
                </a:solidFill>
              </a:rPr>
              <a:t>Impulsivité cognitive, impulsivité verbale + actions = hyperactivité</a:t>
            </a:r>
          </a:p>
          <a:p>
            <a:pPr>
              <a:buNone/>
            </a:pPr>
            <a:endParaRPr lang="fr-FR" dirty="0"/>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4" name="Les différents types de TDA  TDAH.mp4">
            <a:hlinkClick r:id="" action="ppaction://media"/>
          </p:cNvPr>
          <p:cNvPicPr>
            <a:picLocks noGrp="1" noRot="1" noChangeAspect="1"/>
          </p:cNvPicPr>
          <p:nvPr>
            <p:ph idx="1"/>
            <a:videoFile r:link="rId1"/>
          </p:nvPr>
        </p:nvPicPr>
        <p:blipFill>
          <a:blip r:embed="rId3"/>
          <a:stretch>
            <a:fillRect/>
          </a:stretch>
        </p:blipFill>
        <p:spPr>
          <a:xfrm>
            <a:off x="757646" y="339634"/>
            <a:ext cx="10868297" cy="6328956"/>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28034" y="365126"/>
            <a:ext cx="10825766" cy="45719"/>
          </a:xfrm>
        </p:spPr>
        <p:txBody>
          <a:bodyPr>
            <a:normAutofit fontScale="90000"/>
          </a:bodyPr>
          <a:lstStyle/>
          <a:p>
            <a:endParaRPr lang="fr-FR" sz="2800" b="1" u="sng" dirty="0">
              <a:solidFill>
                <a:srgbClr val="FF0000"/>
              </a:solidFill>
            </a:endParaRPr>
          </a:p>
        </p:txBody>
      </p:sp>
      <p:sp>
        <p:nvSpPr>
          <p:cNvPr id="3" name="Espace réservé du contenu 2"/>
          <p:cNvSpPr>
            <a:spLocks noGrp="1"/>
          </p:cNvSpPr>
          <p:nvPr>
            <p:ph idx="1"/>
          </p:nvPr>
        </p:nvSpPr>
        <p:spPr>
          <a:xfrm>
            <a:off x="334851" y="410846"/>
            <a:ext cx="11018949" cy="6234654"/>
          </a:xfrm>
        </p:spPr>
        <p:txBody>
          <a:bodyPr>
            <a:normAutofit fontScale="55000" lnSpcReduction="20000"/>
          </a:bodyPr>
          <a:lstStyle/>
          <a:p>
            <a:pPr marL="0" indent="0">
              <a:buNone/>
            </a:pPr>
            <a:r>
              <a:rPr lang="fr-FR" b="1" u="sng" dirty="0" smtClean="0">
                <a:solidFill>
                  <a:srgbClr val="FF0000"/>
                </a:solidFill>
              </a:rPr>
              <a:t>Personnes</a:t>
            </a:r>
          </a:p>
          <a:p>
            <a:pPr marL="0" indent="0">
              <a:buNone/>
            </a:pPr>
            <a:r>
              <a:rPr lang="fr-FR" sz="3100" b="1" dirty="0" smtClean="0">
                <a:solidFill>
                  <a:srgbClr val="FF0000"/>
                </a:solidFill>
              </a:rPr>
              <a:t>IEN ASH </a:t>
            </a:r>
            <a:r>
              <a:rPr lang="fr-FR" sz="3100" dirty="0" smtClean="0"/>
              <a:t>: Inspecteur Education Nationale Adaptation et la Scolarisation des élèves en Situation de Handicap</a:t>
            </a:r>
          </a:p>
          <a:p>
            <a:pPr marL="0" indent="0">
              <a:buNone/>
            </a:pPr>
            <a:r>
              <a:rPr lang="fr-FR" sz="3100" b="1" dirty="0" smtClean="0">
                <a:solidFill>
                  <a:srgbClr val="FF0000"/>
                </a:solidFill>
              </a:rPr>
              <a:t>ER</a:t>
            </a:r>
            <a:r>
              <a:rPr lang="fr-FR" sz="3100" dirty="0" smtClean="0"/>
              <a:t>: Enseignant Référent</a:t>
            </a:r>
          </a:p>
          <a:p>
            <a:pPr marL="0" indent="0">
              <a:buNone/>
            </a:pPr>
            <a:r>
              <a:rPr lang="fr-FR" sz="3100" b="1" dirty="0" smtClean="0">
                <a:solidFill>
                  <a:srgbClr val="FF0000"/>
                </a:solidFill>
              </a:rPr>
              <a:t>AESH /AVS</a:t>
            </a:r>
            <a:r>
              <a:rPr lang="fr-FR" sz="3100" dirty="0" smtClean="0"/>
              <a:t>: Assistant Vie Scolaire</a:t>
            </a:r>
          </a:p>
          <a:p>
            <a:pPr marL="0" indent="0">
              <a:buNone/>
            </a:pPr>
            <a:endParaRPr lang="fr-FR" sz="2400" dirty="0" smtClean="0"/>
          </a:p>
          <a:p>
            <a:pPr marL="0" indent="0">
              <a:buNone/>
            </a:pPr>
            <a:r>
              <a:rPr lang="fr-FR" b="1" u="sng" dirty="0" smtClean="0">
                <a:solidFill>
                  <a:srgbClr val="FF0000"/>
                </a:solidFill>
              </a:rPr>
              <a:t>Troubles</a:t>
            </a:r>
          </a:p>
          <a:p>
            <a:pPr marL="0" indent="0">
              <a:buNone/>
            </a:pPr>
            <a:r>
              <a:rPr lang="fr-FR" sz="3400" b="1" dirty="0" smtClean="0">
                <a:solidFill>
                  <a:srgbClr val="FF0000"/>
                </a:solidFill>
              </a:rPr>
              <a:t>DYS</a:t>
            </a:r>
            <a:r>
              <a:rPr lang="fr-FR" sz="3400" dirty="0" smtClean="0"/>
              <a:t>: Difficultés</a:t>
            </a:r>
          </a:p>
          <a:p>
            <a:pPr marL="0" indent="0">
              <a:buNone/>
            </a:pPr>
            <a:r>
              <a:rPr lang="fr-FR" sz="3400" b="1" dirty="0" smtClean="0">
                <a:solidFill>
                  <a:srgbClr val="FF0000"/>
                </a:solidFill>
              </a:rPr>
              <a:t>TSE</a:t>
            </a:r>
            <a:r>
              <a:rPr lang="fr-FR" sz="3400" dirty="0" smtClean="0"/>
              <a:t>: Troubles Spécifiques du Langage</a:t>
            </a:r>
          </a:p>
          <a:p>
            <a:pPr marL="0" indent="0">
              <a:buNone/>
            </a:pPr>
            <a:r>
              <a:rPr lang="fr-FR" sz="3400" b="1" dirty="0" smtClean="0">
                <a:solidFill>
                  <a:srgbClr val="FF0000"/>
                </a:solidFill>
              </a:rPr>
              <a:t>TFC</a:t>
            </a:r>
            <a:r>
              <a:rPr lang="fr-FR" sz="3400" dirty="0" smtClean="0"/>
              <a:t>: Troubles des Fonctions Cognitives</a:t>
            </a:r>
          </a:p>
          <a:p>
            <a:pPr marL="0" indent="0">
              <a:buNone/>
            </a:pPr>
            <a:r>
              <a:rPr lang="fr-FR" sz="3400" b="1" dirty="0" smtClean="0">
                <a:solidFill>
                  <a:srgbClr val="FF0000"/>
                </a:solidFill>
              </a:rPr>
              <a:t>TED</a:t>
            </a:r>
            <a:r>
              <a:rPr lang="fr-FR" sz="3400" dirty="0" smtClean="0"/>
              <a:t> : Troubles Envahissants du Développement</a:t>
            </a:r>
          </a:p>
          <a:p>
            <a:pPr marL="0" indent="0">
              <a:buNone/>
            </a:pPr>
            <a:r>
              <a:rPr lang="fr-FR" sz="3400" b="1" dirty="0" smtClean="0">
                <a:solidFill>
                  <a:srgbClr val="FF0000"/>
                </a:solidFill>
              </a:rPr>
              <a:t>TDA(H) </a:t>
            </a:r>
            <a:r>
              <a:rPr lang="fr-FR" sz="3400" dirty="0" smtClean="0"/>
              <a:t>: Trouble de l’Attention avec ou sans Hyperactivité</a:t>
            </a:r>
          </a:p>
          <a:p>
            <a:pPr marL="0" indent="0">
              <a:buNone/>
            </a:pPr>
            <a:endParaRPr lang="fr-FR" sz="2400" dirty="0" smtClean="0"/>
          </a:p>
          <a:p>
            <a:pPr marL="0" indent="0">
              <a:buNone/>
            </a:pPr>
            <a:r>
              <a:rPr lang="fr-FR" b="1" u="sng" dirty="0" smtClean="0">
                <a:solidFill>
                  <a:srgbClr val="FF0000"/>
                </a:solidFill>
              </a:rPr>
              <a:t>Documents</a:t>
            </a:r>
          </a:p>
          <a:p>
            <a:pPr marL="0" indent="0">
              <a:buNone/>
            </a:pPr>
            <a:r>
              <a:rPr lang="fr-FR" sz="3800" b="1" dirty="0" smtClean="0">
                <a:solidFill>
                  <a:srgbClr val="FF0000"/>
                </a:solidFill>
              </a:rPr>
              <a:t>PAP</a:t>
            </a:r>
            <a:r>
              <a:rPr lang="fr-FR" sz="3800" dirty="0" smtClean="0"/>
              <a:t> : Plan d’Accompagnement Personnalisé</a:t>
            </a:r>
          </a:p>
          <a:p>
            <a:pPr marL="0" indent="0">
              <a:buNone/>
            </a:pPr>
            <a:r>
              <a:rPr lang="fr-FR" sz="3800" b="1" dirty="0" smtClean="0">
                <a:solidFill>
                  <a:srgbClr val="FF0000"/>
                </a:solidFill>
              </a:rPr>
              <a:t>PPS</a:t>
            </a:r>
            <a:r>
              <a:rPr lang="fr-FR" sz="3800" dirty="0" smtClean="0"/>
              <a:t>: Projet Personnel de Scolarisation</a:t>
            </a:r>
          </a:p>
          <a:p>
            <a:pPr marL="0" indent="0">
              <a:buNone/>
            </a:pPr>
            <a:r>
              <a:rPr lang="fr-FR" sz="3800" b="1" dirty="0" smtClean="0">
                <a:solidFill>
                  <a:srgbClr val="FF0000"/>
                </a:solidFill>
              </a:rPr>
              <a:t>PAI</a:t>
            </a:r>
            <a:r>
              <a:rPr lang="fr-FR" sz="3800" dirty="0" smtClean="0"/>
              <a:t>: Projet d’Accueil Individualisé</a:t>
            </a:r>
          </a:p>
          <a:p>
            <a:pPr marL="0" indent="0">
              <a:buNone/>
            </a:pPr>
            <a:r>
              <a:rPr lang="fr-FR" sz="3800" b="1" dirty="0" smtClean="0">
                <a:solidFill>
                  <a:srgbClr val="FF0000"/>
                </a:solidFill>
              </a:rPr>
              <a:t>GEVAS-CO</a:t>
            </a:r>
            <a:r>
              <a:rPr lang="fr-FR" sz="3800" dirty="0" smtClean="0"/>
              <a:t>: Grille d’Evaluation des Besoins de Compensation pour la Scolarisation de l’élève handicapé.</a:t>
            </a:r>
          </a:p>
          <a:p>
            <a:pPr marL="0" indent="0">
              <a:buNone/>
            </a:pPr>
            <a:r>
              <a:rPr lang="fr-FR" sz="3800" b="1" dirty="0" smtClean="0">
                <a:solidFill>
                  <a:srgbClr val="FF0000"/>
                </a:solidFill>
              </a:rPr>
              <a:t>RQTH</a:t>
            </a:r>
            <a:r>
              <a:rPr lang="fr-FR" sz="3800" dirty="0" smtClean="0"/>
              <a:t>: Reconnaissance de la Qualité de Travailleur Handicapé.</a:t>
            </a:r>
          </a:p>
          <a:p>
            <a:pPr marL="0" indent="0">
              <a:buNone/>
            </a:pPr>
            <a:endParaRPr lang="fr-FR" dirty="0"/>
          </a:p>
          <a:p>
            <a:pPr marL="0" indent="0">
              <a:buNone/>
            </a:pPr>
            <a:endParaRPr lang="fr-FR" dirty="0" smtClean="0"/>
          </a:p>
        </p:txBody>
      </p:sp>
    </p:spTree>
    <p:extLst>
      <p:ext uri="{BB962C8B-B14F-4D97-AF65-F5344CB8AC3E}">
        <p14:creationId xmlns:p14="http://schemas.microsoft.com/office/powerpoint/2010/main" val="4103984363"/>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5"/>
            <a:ext cx="10515600" cy="92075"/>
          </a:xfrm>
        </p:spPr>
        <p:txBody>
          <a:bodyPr>
            <a:normAutofit fontScale="90000"/>
          </a:bodyPr>
          <a:lstStyle/>
          <a:p>
            <a:endParaRPr lang="fr-FR" dirty="0"/>
          </a:p>
        </p:txBody>
      </p:sp>
      <p:sp>
        <p:nvSpPr>
          <p:cNvPr id="3" name="Espace réservé du contenu 2"/>
          <p:cNvSpPr>
            <a:spLocks noGrp="1"/>
          </p:cNvSpPr>
          <p:nvPr>
            <p:ph idx="1"/>
          </p:nvPr>
        </p:nvSpPr>
        <p:spPr>
          <a:xfrm>
            <a:off x="838200" y="404949"/>
            <a:ext cx="10515600" cy="5772014"/>
          </a:xfrm>
        </p:spPr>
        <p:txBody>
          <a:bodyPr>
            <a:normAutofit fontScale="92500" lnSpcReduction="10000"/>
          </a:bodyPr>
          <a:lstStyle/>
          <a:p>
            <a:r>
              <a:rPr lang="fr-FR" dirty="0" smtClean="0"/>
              <a:t>Le trouble du déficit attentionnel avec ou sans hyperactivité est une maladie neurologique dont le diagnostic est particulièrement difficile (bilan neurologique, bilan psychologique, bilan psychiatrique).</a:t>
            </a:r>
          </a:p>
          <a:p>
            <a:pPr>
              <a:buNone/>
            </a:pPr>
            <a:endParaRPr lang="fr-FR" dirty="0" smtClean="0"/>
          </a:p>
          <a:p>
            <a:r>
              <a:rPr lang="fr-FR" b="1" dirty="0" smtClean="0">
                <a:solidFill>
                  <a:srgbClr val="FF0000"/>
                </a:solidFill>
              </a:rPr>
              <a:t>Hyperactivité motrice: </a:t>
            </a:r>
            <a:r>
              <a:rPr lang="fr-FR" dirty="0" smtClean="0"/>
              <a:t>enfant qui bouge en permanence. C’est une manifestation non spécifique présente dans de nombreux troubles.</a:t>
            </a:r>
          </a:p>
          <a:p>
            <a:pPr>
              <a:buNone/>
            </a:pPr>
            <a:endParaRPr lang="fr-FR" dirty="0" smtClean="0"/>
          </a:p>
          <a:p>
            <a:r>
              <a:rPr lang="fr-FR" b="1" dirty="0" smtClean="0">
                <a:solidFill>
                  <a:srgbClr val="FF0000"/>
                </a:solidFill>
              </a:rPr>
              <a:t>Déficit de l’attention</a:t>
            </a:r>
            <a:r>
              <a:rPr lang="fr-FR" dirty="0" smtClean="0"/>
              <a:t>: enfant très peu attentif, </a:t>
            </a:r>
            <a:r>
              <a:rPr lang="fr-FR" dirty="0" err="1" smtClean="0"/>
              <a:t>distractible</a:t>
            </a:r>
            <a:r>
              <a:rPr lang="fr-FR" dirty="0" smtClean="0"/>
              <a:t>.</a:t>
            </a:r>
          </a:p>
          <a:p>
            <a:pPr>
              <a:buNone/>
            </a:pPr>
            <a:endParaRPr lang="fr-FR" dirty="0" smtClean="0"/>
          </a:p>
          <a:p>
            <a:r>
              <a:rPr lang="fr-FR" b="1" dirty="0" smtClean="0">
                <a:solidFill>
                  <a:srgbClr val="FF0000"/>
                </a:solidFill>
              </a:rPr>
              <a:t>Impulsivité</a:t>
            </a:r>
            <a:r>
              <a:rPr lang="fr-FR" dirty="0" smtClean="0"/>
              <a:t>: toujours présente. Non contrôle de soi. </a:t>
            </a:r>
          </a:p>
          <a:p>
            <a:pPr>
              <a:buNone/>
            </a:pPr>
            <a:endParaRPr lang="fr-FR" dirty="0" smtClean="0"/>
          </a:p>
          <a:p>
            <a:r>
              <a:rPr lang="fr-FR" dirty="0" smtClean="0"/>
              <a:t>Déficit de l’attention et impulsivité et/ou hyperactivité motrice doivent être observables depuis plus de 6 mois, et présents dès la petite enfance (avant les 7 ans de l’enfant).</a:t>
            </a:r>
            <a:endParaRPr lang="fr-FR" dirty="0"/>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771343"/>
          </a:xfrm>
        </p:spPr>
        <p:txBody>
          <a:bodyPr>
            <a:normAutofit/>
          </a:bodyPr>
          <a:lstStyle/>
          <a:p>
            <a:pPr algn="ctr"/>
            <a:r>
              <a:rPr lang="fr-FR" sz="4800" b="1" dirty="0" smtClean="0">
                <a:solidFill>
                  <a:srgbClr val="FF0000"/>
                </a:solidFill>
              </a:rPr>
              <a:t>TDA (H) : Signaux d’alerte</a:t>
            </a:r>
            <a:endParaRPr lang="fr-FR" sz="4800" b="1" dirty="0">
              <a:solidFill>
                <a:srgbClr val="FF0000"/>
              </a:solidFill>
            </a:endParaRPr>
          </a:p>
        </p:txBody>
      </p:sp>
      <p:sp>
        <p:nvSpPr>
          <p:cNvPr id="3" name="Espace réservé du contenu 2"/>
          <p:cNvSpPr>
            <a:spLocks noGrp="1"/>
          </p:cNvSpPr>
          <p:nvPr>
            <p:ph idx="1"/>
          </p:nvPr>
        </p:nvSpPr>
        <p:spPr>
          <a:xfrm>
            <a:off x="300446" y="1162594"/>
            <a:ext cx="11521440" cy="5486400"/>
          </a:xfrm>
        </p:spPr>
        <p:txBody>
          <a:bodyPr>
            <a:normAutofit fontScale="77500" lnSpcReduction="20000"/>
          </a:bodyPr>
          <a:lstStyle/>
          <a:p>
            <a:r>
              <a:rPr lang="fr-FR" dirty="0" smtClean="0"/>
              <a:t>Distractibilité importante</a:t>
            </a:r>
          </a:p>
          <a:p>
            <a:r>
              <a:rPr lang="fr-FR" dirty="0" smtClean="0"/>
              <a:t>Enfant inattentif : enfant « dans la lune », qui regarde par la fenêtre, qui s’échappe dans ses pensées, très souvent, qui n’entent pas quand on le rappelle sur terre plusieurs fois.</a:t>
            </a:r>
          </a:p>
          <a:p>
            <a:r>
              <a:rPr lang="fr-FR" dirty="0" smtClean="0"/>
              <a:t>Enfant qui mémorise des notions, mêmes complexes, mais qui ne peut pas prioriser ce qu’il doit mémoriser</a:t>
            </a:r>
          </a:p>
          <a:p>
            <a:r>
              <a:rPr lang="fr-FR" dirty="0" smtClean="0"/>
              <a:t>Tous les apprentissages sont difficiles</a:t>
            </a:r>
          </a:p>
          <a:p>
            <a:r>
              <a:rPr lang="fr-FR" dirty="0" smtClean="0"/>
              <a:t>Devoirs mal faits ou non faits</a:t>
            </a:r>
          </a:p>
          <a:p>
            <a:r>
              <a:rPr lang="fr-FR" dirty="0" smtClean="0"/>
              <a:t>Enfant qui n’apprend pas de ses erreurs</a:t>
            </a:r>
          </a:p>
          <a:p>
            <a:r>
              <a:rPr lang="fr-FR" dirty="0" smtClean="0"/>
              <a:t>Enfant qui oublie une part des consignes, ou oublie les consignes en cours d’exercice</a:t>
            </a:r>
          </a:p>
          <a:p>
            <a:r>
              <a:rPr lang="fr-FR" dirty="0" smtClean="0"/>
              <a:t>Enfant impulsif, qui se bat facilement, qui coupe la parole, qui ne respecte pas les règles de base, mais qui est profondément et sincèrement désolé de ses débordements. Grossièretés, agressivité</a:t>
            </a:r>
          </a:p>
          <a:p>
            <a:r>
              <a:rPr lang="fr-FR" dirty="0" smtClean="0"/>
              <a:t>Enfant qui est incapable de rester en place ou de maîtriser son agitation motrice, quelles que soient les circonstances</a:t>
            </a:r>
          </a:p>
          <a:p>
            <a:r>
              <a:rPr lang="fr-FR" dirty="0" smtClean="0"/>
              <a:t>Il travaille bien quand le maître reste à côté</a:t>
            </a:r>
          </a:p>
          <a:p>
            <a:r>
              <a:rPr lang="fr-FR" dirty="0" smtClean="0"/>
              <a:t>Enfant qui a des capacités physiques bonnes surtout en sport individuel mais ne sait pas forcément faire attention aux autres surtout dans les sports collectifs. </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274320"/>
            <a:ext cx="10515600" cy="156754"/>
          </a:xfrm>
        </p:spPr>
        <p:txBody>
          <a:bodyPr>
            <a:normAutofit fontScale="90000"/>
          </a:bodyPr>
          <a:lstStyle/>
          <a:p>
            <a:endParaRPr lang="fr-FR" sz="3600" b="1" dirty="0">
              <a:solidFill>
                <a:srgbClr val="FF0000"/>
              </a:solidFill>
            </a:endParaRPr>
          </a:p>
        </p:txBody>
      </p:sp>
      <p:sp>
        <p:nvSpPr>
          <p:cNvPr id="3" name="Espace réservé du contenu 2"/>
          <p:cNvSpPr>
            <a:spLocks noGrp="1"/>
          </p:cNvSpPr>
          <p:nvPr>
            <p:ph idx="1"/>
          </p:nvPr>
        </p:nvSpPr>
        <p:spPr>
          <a:xfrm>
            <a:off x="352697" y="470264"/>
            <a:ext cx="11482252" cy="6113416"/>
          </a:xfrm>
        </p:spPr>
        <p:txBody>
          <a:bodyPr>
            <a:normAutofit fontScale="85000" lnSpcReduction="20000"/>
          </a:bodyPr>
          <a:lstStyle/>
          <a:p>
            <a:r>
              <a:rPr lang="fr-FR" sz="3800" b="1" dirty="0" smtClean="0">
                <a:solidFill>
                  <a:srgbClr val="FF0000"/>
                </a:solidFill>
              </a:rPr>
              <a:t>TDA (H) : VERS QUI SE TOURNER?</a:t>
            </a:r>
            <a:endParaRPr lang="fr-FR" sz="3800" dirty="0" smtClean="0"/>
          </a:p>
          <a:p>
            <a:r>
              <a:rPr lang="fr-FR" dirty="0" smtClean="0"/>
              <a:t>Psychologue, service de santé scolaire</a:t>
            </a:r>
          </a:p>
          <a:p>
            <a:r>
              <a:rPr lang="fr-FR" dirty="0" smtClean="0"/>
              <a:t>Le </a:t>
            </a:r>
            <a:r>
              <a:rPr lang="fr-FR" dirty="0" err="1" smtClean="0"/>
              <a:t>neurospychologue</a:t>
            </a:r>
            <a:r>
              <a:rPr lang="fr-FR" dirty="0" smtClean="0"/>
              <a:t> pour un bilan complet</a:t>
            </a:r>
          </a:p>
          <a:p>
            <a:pPr>
              <a:buNone/>
            </a:pPr>
            <a:endParaRPr lang="fr-FR" dirty="0" smtClean="0"/>
          </a:p>
          <a:p>
            <a:pPr>
              <a:buNone/>
            </a:pPr>
            <a:r>
              <a:rPr lang="fr-FR" sz="3800" b="1" dirty="0" smtClean="0">
                <a:solidFill>
                  <a:srgbClr val="FF0000"/>
                </a:solidFill>
              </a:rPr>
              <a:t>Ce qu’il faut faire:</a:t>
            </a:r>
          </a:p>
          <a:p>
            <a:pPr algn="just">
              <a:buFontTx/>
              <a:buChar char="-"/>
            </a:pPr>
            <a:r>
              <a:rPr lang="fr-FR" dirty="0" smtClean="0"/>
              <a:t>Décomposer la consigne (pas seulement la répéter) en plusieurs tâches simples</a:t>
            </a:r>
          </a:p>
          <a:p>
            <a:pPr algn="just">
              <a:buFontTx/>
              <a:buChar char="-"/>
            </a:pPr>
            <a:r>
              <a:rPr lang="fr-FR" dirty="0" smtClean="0"/>
              <a:t>Faire reformuler la consigne par l’enfant</a:t>
            </a:r>
          </a:p>
          <a:p>
            <a:pPr algn="just">
              <a:buFontTx/>
              <a:buChar char="-"/>
            </a:pPr>
            <a:r>
              <a:rPr lang="fr-FR" dirty="0" smtClean="0"/>
              <a:t>Limiter la durée des tâches</a:t>
            </a:r>
          </a:p>
          <a:p>
            <a:pPr algn="just">
              <a:buFontTx/>
              <a:buChar char="-"/>
            </a:pPr>
            <a:r>
              <a:rPr lang="fr-FR" dirty="0" smtClean="0"/>
              <a:t>Installation près du maître, loin de la fenêtre, avec un voisin calme, en supprimant les éléments de distraction</a:t>
            </a:r>
          </a:p>
          <a:p>
            <a:pPr algn="just">
              <a:buFontTx/>
              <a:buChar char="-"/>
            </a:pPr>
            <a:r>
              <a:rPr lang="fr-FR" dirty="0" smtClean="0"/>
              <a:t>Introduire un code discret de rappel à la tâche en cas de distraction</a:t>
            </a:r>
          </a:p>
          <a:p>
            <a:pPr algn="just">
              <a:buFontTx/>
              <a:buChar char="-"/>
            </a:pPr>
            <a:r>
              <a:rPr lang="fr-FR" dirty="0" smtClean="0"/>
              <a:t>Dans le cadre d’un contrat, autoriser et préciser les moments pendant lesquels l’enfant peut bouger dans la classe</a:t>
            </a:r>
          </a:p>
          <a:p>
            <a:pPr algn="just">
              <a:buFontTx/>
              <a:buChar char="-"/>
            </a:pPr>
            <a:r>
              <a:rPr lang="fr-FR" dirty="0" smtClean="0"/>
              <a:t>Mettre en place une fiche d’auto-évaluation du comportement</a:t>
            </a:r>
          </a:p>
          <a:p>
            <a:pPr algn="just">
              <a:buFontTx/>
              <a:buChar char="-"/>
            </a:pPr>
            <a:r>
              <a:rPr lang="fr-FR" dirty="0" smtClean="0"/>
              <a:t>Féliciter quand c’est bien</a:t>
            </a:r>
          </a:p>
          <a:p>
            <a:pPr>
              <a:buFontTx/>
              <a:buChar char="-"/>
            </a:pPr>
            <a:endParaRPr lang="fr-FR" dirty="0"/>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79012"/>
          </a:xfrm>
        </p:spPr>
        <p:txBody>
          <a:bodyPr>
            <a:normAutofit fontScale="90000"/>
          </a:bodyPr>
          <a:lstStyle/>
          <a:p>
            <a:pPr algn="ctr"/>
            <a:endParaRPr lang="fr-FR" b="1" dirty="0">
              <a:solidFill>
                <a:srgbClr val="FF0000"/>
              </a:solidFill>
            </a:endParaRPr>
          </a:p>
        </p:txBody>
      </p:sp>
      <p:sp>
        <p:nvSpPr>
          <p:cNvPr id="3" name="Espace réservé du contenu 2"/>
          <p:cNvSpPr>
            <a:spLocks noGrp="1"/>
          </p:cNvSpPr>
          <p:nvPr>
            <p:ph idx="1"/>
          </p:nvPr>
        </p:nvSpPr>
        <p:spPr>
          <a:xfrm>
            <a:off x="838200" y="836024"/>
            <a:ext cx="10515600" cy="5340940"/>
          </a:xfrm>
        </p:spPr>
        <p:txBody>
          <a:bodyPr/>
          <a:lstStyle/>
          <a:p>
            <a:pPr algn="ctr">
              <a:buNone/>
            </a:pPr>
            <a:endParaRPr lang="fr-FR" b="1" dirty="0" smtClean="0">
              <a:solidFill>
                <a:srgbClr val="FF0000"/>
              </a:solidFill>
            </a:endParaRPr>
          </a:p>
          <a:p>
            <a:pPr algn="ctr">
              <a:buNone/>
            </a:pPr>
            <a:endParaRPr lang="fr-FR" sz="6000" b="1" dirty="0" smtClean="0">
              <a:solidFill>
                <a:srgbClr val="FF0000"/>
              </a:solidFill>
            </a:endParaRPr>
          </a:p>
          <a:p>
            <a:pPr algn="ctr">
              <a:buNone/>
            </a:pPr>
            <a:r>
              <a:rPr lang="fr-FR" sz="6000" b="1" dirty="0" smtClean="0">
                <a:solidFill>
                  <a:srgbClr val="FF0000"/>
                </a:solidFill>
              </a:rPr>
              <a:t>Comment renforcer l’attention des élèves?</a:t>
            </a:r>
            <a:endParaRPr lang="fr-FR" sz="6000" dirty="0"/>
          </a:p>
        </p:txBody>
      </p:sp>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mment renforcer l'attention des élèves .mp4">
            <a:hlinkClick r:id="" action="ppaction://media"/>
          </p:cNvPr>
          <p:cNvPicPr>
            <a:picLocks noRot="1" noChangeAspect="1"/>
          </p:cNvPicPr>
          <p:nvPr>
            <a:videoFile r:link="rId1"/>
          </p:nvPr>
        </p:nvPicPr>
        <p:blipFill>
          <a:blip r:embed="rId3"/>
          <a:stretch>
            <a:fillRect/>
          </a:stretch>
        </p:blipFill>
        <p:spPr>
          <a:xfrm>
            <a:off x="809897" y="339634"/>
            <a:ext cx="10959737" cy="6270171"/>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p:cTn id="7" fill="hold" display="0">
                  <p:stCondLst>
                    <p:cond delay="indefinite"/>
                  </p:stCondLst>
                  <p:endCondLst>
                    <p:cond evt="onNext" delay="0">
                      <p:tgtEl>
                        <p:sldTgt/>
                      </p:tgtEl>
                    </p:cond>
                    <p:cond evt="onPrev" delay="0">
                      <p:tgtEl>
                        <p:sldTgt/>
                      </p:tgtEl>
                    </p:cond>
                  </p:endCondLst>
                </p:cTn>
                <p:tgtEl>
                  <p:spTgt spid="2"/>
                </p:tgtEl>
              </p:cMediaNode>
            </p:video>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pPr algn="ctr"/>
            <a:r>
              <a:rPr lang="fr-FR" sz="6000" b="1" dirty="0" smtClean="0">
                <a:solidFill>
                  <a:srgbClr val="FF0000"/>
                </a:solidFill>
              </a:rPr>
              <a:t>TROUBLES DE LA MEMOIRE</a:t>
            </a:r>
            <a:endParaRPr lang="fr-FR" sz="6000" b="1" dirty="0">
              <a:solidFill>
                <a:srgbClr val="FF0000"/>
              </a:solidFill>
            </a:endParaRPr>
          </a:p>
        </p:txBody>
      </p:sp>
      <p:pic>
        <p:nvPicPr>
          <p:cNvPr id="2050" name="Picture 2"/>
          <p:cNvPicPr>
            <a:picLocks noGrp="1" noChangeAspect="1" noChangeArrowheads="1"/>
          </p:cNvPicPr>
          <p:nvPr>
            <p:ph idx="1"/>
          </p:nvPr>
        </p:nvPicPr>
        <p:blipFill>
          <a:blip r:embed="rId2"/>
          <a:srcRect/>
          <a:stretch>
            <a:fillRect/>
          </a:stretch>
        </p:blipFill>
        <p:spPr bwMode="auto">
          <a:xfrm>
            <a:off x="1946365" y="1711234"/>
            <a:ext cx="8229599" cy="4820194"/>
          </a:xfrm>
          <a:prstGeom prst="rect">
            <a:avLst/>
          </a:prstGeom>
          <a:noFill/>
          <a:ln w="9525">
            <a:noFill/>
            <a:miter lim="800000"/>
            <a:headEnd/>
            <a:tailEnd/>
          </a:ln>
          <a:effectLst/>
        </p:spPr>
      </p:pic>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5"/>
            <a:ext cx="10515600" cy="601526"/>
          </a:xfrm>
        </p:spPr>
        <p:txBody>
          <a:bodyPr>
            <a:normAutofit fontScale="90000"/>
          </a:bodyPr>
          <a:lstStyle/>
          <a:p>
            <a:pPr algn="ctr"/>
            <a:r>
              <a:rPr lang="fr-FR" b="1" dirty="0" smtClean="0">
                <a:solidFill>
                  <a:srgbClr val="FF0000"/>
                </a:solidFill>
              </a:rPr>
              <a:t>TROUBLES DE LA MÉMOIRE : Définition</a:t>
            </a:r>
            <a:endParaRPr lang="fr-FR" b="1" dirty="0">
              <a:solidFill>
                <a:srgbClr val="FF0000"/>
              </a:solidFill>
            </a:endParaRPr>
          </a:p>
        </p:txBody>
      </p:sp>
      <p:sp>
        <p:nvSpPr>
          <p:cNvPr id="3" name="Espace réservé du contenu 2"/>
          <p:cNvSpPr>
            <a:spLocks noGrp="1"/>
          </p:cNvSpPr>
          <p:nvPr>
            <p:ph idx="1"/>
          </p:nvPr>
        </p:nvSpPr>
        <p:spPr>
          <a:xfrm>
            <a:off x="352697" y="1110343"/>
            <a:ext cx="11495314" cy="5447210"/>
          </a:xfrm>
        </p:spPr>
        <p:txBody>
          <a:bodyPr/>
          <a:lstStyle/>
          <a:p>
            <a:pPr algn="just"/>
            <a:r>
              <a:rPr lang="fr-FR" dirty="0" smtClean="0"/>
              <a:t>La mémoire est </a:t>
            </a:r>
            <a:r>
              <a:rPr lang="fr-FR" b="1" dirty="0" smtClean="0">
                <a:solidFill>
                  <a:srgbClr val="FF0000"/>
                </a:solidFill>
              </a:rPr>
              <a:t>déterminante dans les processus d’apprentissage</a:t>
            </a:r>
          </a:p>
          <a:p>
            <a:pPr algn="just">
              <a:buNone/>
            </a:pPr>
            <a:endParaRPr lang="fr-FR" dirty="0" smtClean="0"/>
          </a:p>
          <a:p>
            <a:pPr algn="just"/>
            <a:r>
              <a:rPr lang="fr-FR" dirty="0" smtClean="0"/>
              <a:t>La mémoire est conditionnée par des données biologiques et psychologiques</a:t>
            </a:r>
          </a:p>
          <a:p>
            <a:pPr algn="just">
              <a:buNone/>
            </a:pPr>
            <a:endParaRPr lang="fr-FR" dirty="0" smtClean="0"/>
          </a:p>
          <a:p>
            <a:pPr algn="just"/>
            <a:r>
              <a:rPr lang="fr-FR" dirty="0" smtClean="0"/>
              <a:t>On distingue 3 types de mémoire: </a:t>
            </a:r>
            <a:r>
              <a:rPr lang="fr-FR" dirty="0" smtClean="0">
                <a:solidFill>
                  <a:srgbClr val="FF0000"/>
                </a:solidFill>
              </a:rPr>
              <a:t>à court terme, de travail, à long terme</a:t>
            </a:r>
          </a:p>
          <a:p>
            <a:pPr algn="just">
              <a:buNone/>
            </a:pPr>
            <a:endParaRPr lang="fr-FR" dirty="0" smtClean="0"/>
          </a:p>
          <a:p>
            <a:pPr algn="just"/>
            <a:r>
              <a:rPr lang="fr-FR" dirty="0" smtClean="0"/>
              <a:t>Un trouble de la mémoire peut concerner les fonctions suivantes: </a:t>
            </a:r>
            <a:r>
              <a:rPr lang="fr-FR" b="1" dirty="0" smtClean="0">
                <a:solidFill>
                  <a:srgbClr val="FF0000"/>
                </a:solidFill>
              </a:rPr>
              <a:t>intégration des données, rétention des données, restitution des données </a:t>
            </a:r>
            <a:r>
              <a:rPr lang="fr-FR" dirty="0" smtClean="0"/>
              <a:t>(capacité à retrouver une information en mémoire, capacité à garder cette information en mémoire et à l’utiliser activement tout en travaillant sur un thème donné).</a:t>
            </a:r>
            <a:endParaRPr lang="fr-FR" dirty="0"/>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srcRect/>
          <a:stretch>
            <a:fillRect/>
          </a:stretch>
        </p:blipFill>
        <p:spPr bwMode="auto">
          <a:xfrm>
            <a:off x="273913" y="561704"/>
            <a:ext cx="6105525" cy="5839096"/>
          </a:xfrm>
          <a:prstGeom prst="rect">
            <a:avLst/>
          </a:prstGeom>
          <a:noFill/>
          <a:ln w="9525">
            <a:noFill/>
            <a:miter lim="800000"/>
            <a:headEnd/>
            <a:tailEnd/>
          </a:ln>
          <a:effectLst/>
        </p:spPr>
      </p:pic>
      <p:pic>
        <p:nvPicPr>
          <p:cNvPr id="3075" name="Picture 3"/>
          <p:cNvPicPr>
            <a:picLocks noChangeAspect="1" noChangeArrowheads="1"/>
          </p:cNvPicPr>
          <p:nvPr/>
        </p:nvPicPr>
        <p:blipFill>
          <a:blip r:embed="rId3"/>
          <a:srcRect/>
          <a:stretch>
            <a:fillRect/>
          </a:stretch>
        </p:blipFill>
        <p:spPr bwMode="auto">
          <a:xfrm>
            <a:off x="6505303" y="666207"/>
            <a:ext cx="5381897" cy="5904410"/>
          </a:xfrm>
          <a:prstGeom prst="rect">
            <a:avLst/>
          </a:prstGeom>
          <a:noFill/>
          <a:ln w="9525">
            <a:noFill/>
            <a:miter lim="800000"/>
            <a:headEnd/>
            <a:tailEnd/>
          </a:ln>
          <a:effectLst/>
        </p:spPr>
      </p:pic>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784406"/>
          </a:xfrm>
        </p:spPr>
        <p:txBody>
          <a:bodyPr>
            <a:normAutofit/>
          </a:bodyPr>
          <a:lstStyle/>
          <a:p>
            <a:pPr algn="ctr"/>
            <a:r>
              <a:rPr lang="fr-FR" sz="4000" b="1" dirty="0" smtClean="0">
                <a:solidFill>
                  <a:srgbClr val="FF0000"/>
                </a:solidFill>
              </a:rPr>
              <a:t>Troubles de la mémoire: signes d’alerte</a:t>
            </a:r>
            <a:endParaRPr lang="fr-FR" sz="4000" b="1" dirty="0">
              <a:solidFill>
                <a:srgbClr val="FF0000"/>
              </a:solidFill>
            </a:endParaRPr>
          </a:p>
        </p:txBody>
      </p:sp>
      <p:sp>
        <p:nvSpPr>
          <p:cNvPr id="3" name="Espace réservé du contenu 2"/>
          <p:cNvSpPr>
            <a:spLocks noGrp="1"/>
          </p:cNvSpPr>
          <p:nvPr>
            <p:ph idx="1"/>
          </p:nvPr>
        </p:nvSpPr>
        <p:spPr>
          <a:xfrm>
            <a:off x="261257" y="1097280"/>
            <a:ext cx="11586754" cy="5408023"/>
          </a:xfrm>
        </p:spPr>
        <p:txBody>
          <a:bodyPr>
            <a:normAutofit fontScale="92500" lnSpcReduction="20000"/>
          </a:bodyPr>
          <a:lstStyle/>
          <a:p>
            <a:pPr algn="just"/>
            <a:r>
              <a:rPr lang="fr-FR" dirty="0" smtClean="0"/>
              <a:t>Repérage d’un oubli quasi immédiat et fréquent de la consigne de travail</a:t>
            </a:r>
          </a:p>
          <a:p>
            <a:pPr algn="just"/>
            <a:r>
              <a:rPr lang="fr-FR" dirty="0" smtClean="0"/>
              <a:t>Difficulté fréquente à se rappeler un élément d’une série</a:t>
            </a:r>
          </a:p>
          <a:p>
            <a:pPr algn="just"/>
            <a:r>
              <a:rPr lang="fr-FR" dirty="0" smtClean="0"/>
              <a:t>Difficulté anormale à mettre en œuvre un « rituel »</a:t>
            </a:r>
          </a:p>
          <a:p>
            <a:pPr algn="just"/>
            <a:r>
              <a:rPr lang="fr-FR" dirty="0" smtClean="0"/>
              <a:t>Méconnaissance d’une leçon apprise la veille</a:t>
            </a:r>
          </a:p>
          <a:p>
            <a:pPr algn="just">
              <a:buNone/>
            </a:pPr>
            <a:endParaRPr lang="fr-FR" dirty="0" smtClean="0"/>
          </a:p>
          <a:p>
            <a:pPr algn="just">
              <a:buNone/>
            </a:pPr>
            <a:r>
              <a:rPr lang="fr-FR" dirty="0" smtClean="0">
                <a:solidFill>
                  <a:srgbClr val="FF0000"/>
                </a:solidFill>
              </a:rPr>
              <a:t>Deux tests utilisés lors de la visite médicale obligatoire des élèves de six ans (mémoire à court terme):</a:t>
            </a:r>
          </a:p>
          <a:p>
            <a:pPr algn="just">
              <a:buFontTx/>
              <a:buChar char="-"/>
            </a:pPr>
            <a:r>
              <a:rPr lang="fr-FR" dirty="0" smtClean="0"/>
              <a:t>Difficulté à répéter une série aléatoire de deux à quatre chiffres (2,7), (5,9,1)</a:t>
            </a:r>
          </a:p>
          <a:p>
            <a:pPr algn="just">
              <a:buFontTx/>
              <a:buChar char="-"/>
            </a:pPr>
            <a:r>
              <a:rPr lang="fr-FR" dirty="0" smtClean="0"/>
              <a:t>La norme est la répétition d’une série de trois chiffres en MS</a:t>
            </a:r>
          </a:p>
          <a:p>
            <a:pPr algn="just">
              <a:buFontTx/>
              <a:buChar char="-"/>
            </a:pPr>
            <a:r>
              <a:rPr lang="fr-FR" dirty="0" smtClean="0"/>
              <a:t>La norme est la répétition d’une série de quatre chiffres en GS</a:t>
            </a:r>
          </a:p>
          <a:p>
            <a:pPr algn="just">
              <a:buFontTx/>
              <a:buChar char="-"/>
            </a:pPr>
            <a:r>
              <a:rPr lang="fr-FR" dirty="0" smtClean="0"/>
              <a:t>La norme est la répétition d’une série de cinq chiffres en CP</a:t>
            </a:r>
          </a:p>
          <a:p>
            <a:pPr algn="just">
              <a:buFontTx/>
              <a:buChar char="-"/>
            </a:pPr>
            <a:r>
              <a:rPr lang="fr-FR" dirty="0" smtClean="0"/>
              <a:t>La norme est la répétition d’une série de cinq à sept chiffres pour les adultes </a:t>
            </a:r>
          </a:p>
          <a:p>
            <a:pPr algn="just">
              <a:buFontTx/>
              <a:buChar char="-"/>
            </a:pPr>
            <a:r>
              <a:rPr lang="fr-FR" dirty="0" smtClean="0"/>
              <a:t>Difficultés à retrouver un modèle donné (lettre, symbole) dans une série constituée d’environ une vingtaine d’éléments.</a:t>
            </a:r>
          </a:p>
          <a:p>
            <a:pPr>
              <a:buFontTx/>
              <a:buChar char="-"/>
            </a:pPr>
            <a:endParaRPr lang="fr-FR" dirty="0"/>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3047332" y="1028109"/>
            <a:ext cx="6097336" cy="4801782"/>
          </a:xfrm>
          <a:prstGeom prst="rect">
            <a:avLst/>
          </a:prstGeom>
        </p:spPr>
      </p:pic>
    </p:spTree>
    <p:extLst>
      <p:ext uri="{BB962C8B-B14F-4D97-AF65-F5344CB8AC3E}">
        <p14:creationId xmlns:p14="http://schemas.microsoft.com/office/powerpoint/2010/main" val="276931722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dirty="0"/>
          </a:p>
        </p:txBody>
      </p:sp>
      <p:sp>
        <p:nvSpPr>
          <p:cNvPr id="3" name="Espace réservé du contenu 2"/>
          <p:cNvSpPr>
            <a:spLocks noGrp="1"/>
          </p:cNvSpPr>
          <p:nvPr>
            <p:ph idx="1"/>
          </p:nvPr>
        </p:nvSpPr>
        <p:spPr/>
        <p:txBody>
          <a:bodyPr/>
          <a:lstStyle/>
          <a:p>
            <a:pPr algn="ctr">
              <a:buNone/>
            </a:pPr>
            <a:endParaRPr lang="fr-FR" b="1" dirty="0" smtClean="0">
              <a:solidFill>
                <a:srgbClr val="FF0000"/>
              </a:solidFill>
            </a:endParaRPr>
          </a:p>
          <a:p>
            <a:pPr algn="ctr">
              <a:buNone/>
            </a:pPr>
            <a:endParaRPr lang="fr-FR" b="1" dirty="0" smtClean="0">
              <a:solidFill>
                <a:srgbClr val="FF0000"/>
              </a:solidFill>
            </a:endParaRPr>
          </a:p>
          <a:p>
            <a:pPr algn="ctr">
              <a:buNone/>
            </a:pPr>
            <a:r>
              <a:rPr lang="fr-FR" sz="4800" b="1" dirty="0" smtClean="0">
                <a:solidFill>
                  <a:srgbClr val="FF0000"/>
                </a:solidFill>
              </a:rPr>
              <a:t>Comment les enfants en situation de handicap sont-ils accompagnés dans leur scolarité?</a:t>
            </a:r>
            <a:endParaRPr lang="fr-FR" sz="4800" b="1" dirty="0">
              <a:solidFill>
                <a:srgbClr val="FF0000"/>
              </a:solidFill>
            </a:endParaRPr>
          </a:p>
        </p:txBody>
      </p:sp>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5"/>
            <a:ext cx="10515600" cy="209641"/>
          </a:xfrm>
        </p:spPr>
        <p:txBody>
          <a:bodyPr>
            <a:normAutofit fontScale="90000"/>
          </a:bodyPr>
          <a:lstStyle/>
          <a:p>
            <a:endParaRPr lang="fr-FR" dirty="0"/>
          </a:p>
        </p:txBody>
      </p:sp>
      <p:sp>
        <p:nvSpPr>
          <p:cNvPr id="3" name="Espace réservé du contenu 2"/>
          <p:cNvSpPr>
            <a:spLocks noGrp="1"/>
          </p:cNvSpPr>
          <p:nvPr>
            <p:ph idx="1"/>
          </p:nvPr>
        </p:nvSpPr>
        <p:spPr>
          <a:xfrm>
            <a:off x="313509" y="718457"/>
            <a:ext cx="11456125" cy="5826034"/>
          </a:xfrm>
        </p:spPr>
        <p:txBody>
          <a:bodyPr/>
          <a:lstStyle/>
          <a:p>
            <a:pPr algn="just"/>
            <a:r>
              <a:rPr lang="fr-FR" b="1" dirty="0" smtClean="0">
                <a:solidFill>
                  <a:srgbClr val="FF0000"/>
                </a:solidFill>
              </a:rPr>
              <a:t>Attention</a:t>
            </a:r>
            <a:r>
              <a:rPr lang="fr-FR" dirty="0" smtClean="0"/>
              <a:t>: le repérage d’une difficulté peut renvoyer à plusieurs troubles qui seront précisés par un professionnel (trouble de la mémoire mais aussi trouble de l’attention…), donc ne pas se risquer à « faire un diagnostic ».</a:t>
            </a:r>
          </a:p>
          <a:p>
            <a:pPr algn="just"/>
            <a:r>
              <a:rPr lang="fr-FR" b="1" dirty="0" smtClean="0">
                <a:solidFill>
                  <a:srgbClr val="FF0000"/>
                </a:solidFill>
              </a:rPr>
              <a:t>Attention encore</a:t>
            </a:r>
            <a:r>
              <a:rPr lang="fr-FR" dirty="0" smtClean="0"/>
              <a:t>: toujours cumuler plusieurs observations avant d’alerter et confronter les observations de clase avec celles de la famille.</a:t>
            </a:r>
          </a:p>
          <a:p>
            <a:pPr>
              <a:buNone/>
            </a:pPr>
            <a:endParaRPr lang="fr-FR" dirty="0" smtClean="0"/>
          </a:p>
          <a:p>
            <a:r>
              <a:rPr lang="fr-FR" sz="3600" b="1" u="sng" dirty="0" smtClean="0">
                <a:solidFill>
                  <a:srgbClr val="FF0000"/>
                </a:solidFill>
              </a:rPr>
              <a:t>Vers qui se tourner?</a:t>
            </a:r>
          </a:p>
          <a:p>
            <a:pPr>
              <a:buFontTx/>
              <a:buChar char="-"/>
            </a:pPr>
            <a:r>
              <a:rPr lang="fr-FR" dirty="0" smtClean="0"/>
              <a:t>Le médecin de famille</a:t>
            </a:r>
          </a:p>
          <a:p>
            <a:pPr>
              <a:buFontTx/>
              <a:buChar char="-"/>
            </a:pPr>
            <a:r>
              <a:rPr lang="fr-FR" dirty="0" smtClean="0"/>
              <a:t>Service de santé scolaire qui relaiera vers les infirmières ou les médecins scolaires</a:t>
            </a:r>
          </a:p>
          <a:p>
            <a:pPr>
              <a:buFontTx/>
              <a:buChar char="-"/>
            </a:pPr>
            <a:r>
              <a:rPr lang="fr-FR" dirty="0" smtClean="0"/>
              <a:t>RASED</a:t>
            </a:r>
          </a:p>
          <a:p>
            <a:pPr>
              <a:buFontTx/>
              <a:buChar char="-"/>
            </a:pPr>
            <a:r>
              <a:rPr lang="fr-FR" dirty="0" smtClean="0"/>
              <a:t>Le </a:t>
            </a:r>
            <a:r>
              <a:rPr lang="fr-FR" dirty="0" err="1" smtClean="0"/>
              <a:t>neurospychologue</a:t>
            </a:r>
            <a:r>
              <a:rPr lang="fr-FR" dirty="0" smtClean="0"/>
              <a:t> pour un bilan complet. </a:t>
            </a:r>
            <a:endParaRPr lang="fr-FR" dirty="0"/>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5"/>
            <a:ext cx="10515600" cy="640715"/>
          </a:xfrm>
        </p:spPr>
        <p:txBody>
          <a:bodyPr>
            <a:normAutofit fontScale="90000"/>
          </a:bodyPr>
          <a:lstStyle/>
          <a:p>
            <a:pPr algn="ctr"/>
            <a:r>
              <a:rPr lang="fr-FR" b="1" dirty="0" smtClean="0">
                <a:solidFill>
                  <a:srgbClr val="FF0000"/>
                </a:solidFill>
              </a:rPr>
              <a:t>Ce qu’il faut faire </a:t>
            </a:r>
            <a:endParaRPr lang="fr-FR" b="1" dirty="0">
              <a:solidFill>
                <a:srgbClr val="FF0000"/>
              </a:solidFill>
            </a:endParaRPr>
          </a:p>
        </p:txBody>
      </p:sp>
      <p:sp>
        <p:nvSpPr>
          <p:cNvPr id="3" name="Espace réservé du contenu 2"/>
          <p:cNvSpPr>
            <a:spLocks noGrp="1"/>
          </p:cNvSpPr>
          <p:nvPr>
            <p:ph idx="1"/>
          </p:nvPr>
        </p:nvSpPr>
        <p:spPr>
          <a:xfrm>
            <a:off x="300445" y="1097280"/>
            <a:ext cx="11547565" cy="5408023"/>
          </a:xfrm>
        </p:spPr>
        <p:txBody>
          <a:bodyPr>
            <a:normAutofit fontScale="92500" lnSpcReduction="10000"/>
          </a:bodyPr>
          <a:lstStyle/>
          <a:p>
            <a:r>
              <a:rPr lang="fr-FR" dirty="0" smtClean="0"/>
              <a:t>S’assurer que l’enfant bénéficie d’une hygiène de vie correcte (alimentation, sommeil)</a:t>
            </a:r>
          </a:p>
          <a:p>
            <a:r>
              <a:rPr lang="fr-FR" dirty="0" smtClean="0"/>
              <a:t>Donner des aides méthodologiques: reformulation systématique de consigne à l’oral et écriture de la consigne au tableau</a:t>
            </a:r>
          </a:p>
          <a:p>
            <a:r>
              <a:rPr lang="fr-FR" dirty="0" smtClean="0"/>
              <a:t>Concrétiser le temps qui passe par des outils ou des repères partagés, exemple « time </a:t>
            </a:r>
            <a:r>
              <a:rPr lang="fr-FR" dirty="0" err="1" smtClean="0"/>
              <a:t>timer</a:t>
            </a:r>
            <a:r>
              <a:rPr lang="fr-FR" dirty="0" smtClean="0"/>
              <a:t> »</a:t>
            </a:r>
          </a:p>
          <a:p>
            <a:r>
              <a:rPr lang="fr-FR" dirty="0" smtClean="0"/>
              <a:t>Utiliser des repères fixes, stables répétitifs choisis avec l’enfant en fonction de ses intérêts, exemple, utilisation d’une clochette pour marquer la fin du temps d’accueil en maternelle</a:t>
            </a:r>
          </a:p>
          <a:p>
            <a:r>
              <a:rPr lang="fr-FR" dirty="0" smtClean="0"/>
              <a:t>Créer des « référents »individuels ou collectifs: écrit, dessin ou pictogramme…</a:t>
            </a:r>
          </a:p>
          <a:p>
            <a:r>
              <a:rPr lang="fr-FR" dirty="0" smtClean="0"/>
              <a:t>Recettes mnémotechnique : exemple se souvenir de « mais ou et donc …car »</a:t>
            </a:r>
          </a:p>
          <a:p>
            <a:r>
              <a:rPr lang="fr-FR" dirty="0" smtClean="0"/>
              <a:t>Réactivation des connaissances acquises lors de la séquence précédente</a:t>
            </a:r>
          </a:p>
          <a:p>
            <a:r>
              <a:rPr lang="fr-FR" dirty="0" smtClean="0"/>
              <a:t>Projet de restitution: l’enfant doit savoir pourquoi et pour quand il doit mémoriser. </a:t>
            </a:r>
          </a:p>
          <a:p>
            <a:endParaRPr lang="fr-FR" dirty="0"/>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b="1" dirty="0" smtClean="0">
                <a:solidFill>
                  <a:srgbClr val="FF0000"/>
                </a:solidFill>
              </a:rPr>
              <a:t>TROUBLES DES FONCTIONS EXECUTIVES</a:t>
            </a:r>
            <a:endParaRPr lang="fr-FR" b="1" dirty="0">
              <a:solidFill>
                <a:srgbClr val="FF0000"/>
              </a:solidFill>
            </a:endParaRPr>
          </a:p>
        </p:txBody>
      </p:sp>
      <p:pic>
        <p:nvPicPr>
          <p:cNvPr id="4098" name="Picture 2"/>
          <p:cNvPicPr>
            <a:picLocks noGrp="1" noChangeAspect="1" noChangeArrowheads="1"/>
          </p:cNvPicPr>
          <p:nvPr>
            <p:ph idx="1"/>
          </p:nvPr>
        </p:nvPicPr>
        <p:blipFill>
          <a:blip r:embed="rId2"/>
          <a:srcRect/>
          <a:stretch>
            <a:fillRect/>
          </a:stretch>
        </p:blipFill>
        <p:spPr bwMode="auto">
          <a:xfrm>
            <a:off x="1776548" y="1558556"/>
            <a:ext cx="8334104" cy="4842245"/>
          </a:xfrm>
          <a:prstGeom prst="rect">
            <a:avLst/>
          </a:prstGeom>
          <a:noFill/>
          <a:ln w="9525">
            <a:noFill/>
            <a:miter lim="800000"/>
            <a:headEnd/>
            <a:tailEnd/>
          </a:ln>
          <a:effectLst/>
        </p:spPr>
      </p:pic>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5122" name="Picture 2"/>
          <p:cNvPicPr>
            <a:picLocks noGrp="1" noChangeAspect="1" noChangeArrowheads="1"/>
          </p:cNvPicPr>
          <p:nvPr>
            <p:ph idx="1"/>
          </p:nvPr>
        </p:nvPicPr>
        <p:blipFill>
          <a:blip r:embed="rId2"/>
          <a:srcRect/>
          <a:stretch>
            <a:fillRect/>
          </a:stretch>
        </p:blipFill>
        <p:spPr bwMode="auto">
          <a:xfrm>
            <a:off x="653144" y="0"/>
            <a:ext cx="10633165" cy="6858000"/>
          </a:xfrm>
          <a:prstGeom prst="rect">
            <a:avLst/>
          </a:prstGeom>
          <a:noFill/>
          <a:ln w="9525">
            <a:noFill/>
            <a:miter lim="800000"/>
            <a:headEnd/>
            <a:tailEnd/>
          </a:ln>
          <a:effectLst/>
        </p:spPr>
      </p:pic>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24272"/>
          </a:xfrm>
        </p:spPr>
        <p:txBody>
          <a:bodyPr>
            <a:normAutofit fontScale="90000"/>
          </a:bodyPr>
          <a:lstStyle/>
          <a:p>
            <a:endParaRPr lang="fr-FR" dirty="0"/>
          </a:p>
        </p:txBody>
      </p:sp>
      <p:sp>
        <p:nvSpPr>
          <p:cNvPr id="3" name="Espace réservé du contenu 2"/>
          <p:cNvSpPr>
            <a:spLocks noGrp="1"/>
          </p:cNvSpPr>
          <p:nvPr>
            <p:ph idx="1"/>
          </p:nvPr>
        </p:nvSpPr>
        <p:spPr>
          <a:xfrm>
            <a:off x="347729" y="618186"/>
            <a:ext cx="11320529" cy="6104586"/>
          </a:xfrm>
        </p:spPr>
        <p:txBody>
          <a:bodyPr/>
          <a:lstStyle/>
          <a:p>
            <a:endParaRPr lang="fr-FR" dirty="0" smtClean="0"/>
          </a:p>
          <a:p>
            <a:pPr algn="just"/>
            <a:r>
              <a:rPr lang="fr-FR" dirty="0" smtClean="0"/>
              <a:t>Ce sont des </a:t>
            </a:r>
            <a:r>
              <a:rPr lang="fr-FR" dirty="0" smtClean="0">
                <a:solidFill>
                  <a:srgbClr val="FF0000"/>
                </a:solidFill>
              </a:rPr>
              <a:t>fonctions qui administrent, supervisent et contrôlent toutes les fonctions spécifiques </a:t>
            </a:r>
            <a:r>
              <a:rPr lang="fr-FR" dirty="0" smtClean="0"/>
              <a:t>(fonctions linguistiques, mnésiques, praxiques, </a:t>
            </a:r>
            <a:r>
              <a:rPr lang="fr-FR" dirty="0" err="1" smtClean="0"/>
              <a:t>visuo</a:t>
            </a:r>
            <a:r>
              <a:rPr lang="fr-FR" dirty="0" smtClean="0"/>
              <a:t>-spatiales, gnosiques et </a:t>
            </a:r>
            <a:r>
              <a:rPr lang="fr-FR" dirty="0" err="1" smtClean="0"/>
              <a:t>raisonnementales</a:t>
            </a:r>
            <a:r>
              <a:rPr lang="fr-FR" dirty="0" smtClean="0"/>
              <a:t>) et qui son élaborées grâce à 4 phases:</a:t>
            </a:r>
          </a:p>
          <a:p>
            <a:pPr marL="0" indent="0">
              <a:buNone/>
            </a:pPr>
            <a:endParaRPr lang="fr-FR" dirty="0" smtClean="0"/>
          </a:p>
          <a:p>
            <a:pPr algn="just">
              <a:buFontTx/>
              <a:buChar char="-"/>
            </a:pPr>
            <a:r>
              <a:rPr lang="fr-FR" sz="3200" dirty="0" smtClean="0">
                <a:solidFill>
                  <a:srgbClr val="FF0000"/>
                </a:solidFill>
              </a:rPr>
              <a:t>Rôle du choix des données et de l’attention sélective.</a:t>
            </a:r>
          </a:p>
          <a:p>
            <a:pPr algn="just">
              <a:buFontTx/>
              <a:buChar char="-"/>
            </a:pPr>
            <a:r>
              <a:rPr lang="fr-FR" sz="3200" dirty="0" smtClean="0">
                <a:solidFill>
                  <a:srgbClr val="FF0000"/>
                </a:solidFill>
              </a:rPr>
              <a:t>Stratégie, planification de l’action, inhibition des routines non adéquates (excès ou défaut d’inhibition)</a:t>
            </a:r>
          </a:p>
          <a:p>
            <a:pPr algn="just">
              <a:buFontTx/>
              <a:buChar char="-"/>
            </a:pPr>
            <a:r>
              <a:rPr lang="fr-FR" sz="3200" dirty="0" smtClean="0">
                <a:solidFill>
                  <a:srgbClr val="FF0000"/>
                </a:solidFill>
              </a:rPr>
              <a:t>Déclenchement des procédures adéquates.</a:t>
            </a:r>
          </a:p>
          <a:p>
            <a:pPr algn="just">
              <a:buFontTx/>
              <a:buChar char="-"/>
            </a:pPr>
            <a:r>
              <a:rPr lang="fr-FR" sz="3200" dirty="0" smtClean="0">
                <a:solidFill>
                  <a:srgbClr val="FF0000"/>
                </a:solidFill>
              </a:rPr>
              <a:t>Fonction d’arrêt ou mise en route d’ajustements. </a:t>
            </a:r>
          </a:p>
          <a:p>
            <a:pPr marL="0" indent="0">
              <a:buNone/>
            </a:pPr>
            <a:endParaRPr lang="fr-FR" dirty="0"/>
          </a:p>
        </p:txBody>
      </p:sp>
    </p:spTree>
    <p:extLst>
      <p:ext uri="{BB962C8B-B14F-4D97-AF65-F5344CB8AC3E}">
        <p14:creationId xmlns:p14="http://schemas.microsoft.com/office/powerpoint/2010/main" val="2706069960"/>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806852"/>
          </a:xfrm>
        </p:spPr>
        <p:txBody>
          <a:bodyPr>
            <a:normAutofit/>
          </a:bodyPr>
          <a:lstStyle/>
          <a:p>
            <a:pPr algn="ctr"/>
            <a:r>
              <a:rPr lang="fr-FR" sz="4800" b="1" dirty="0" smtClean="0">
                <a:solidFill>
                  <a:srgbClr val="FF0000"/>
                </a:solidFill>
              </a:rPr>
              <a:t>Signes d’alerte</a:t>
            </a:r>
            <a:endParaRPr lang="fr-FR" sz="4800" b="1" dirty="0">
              <a:solidFill>
                <a:srgbClr val="FF0000"/>
              </a:solidFill>
            </a:endParaRPr>
          </a:p>
        </p:txBody>
      </p:sp>
      <p:sp>
        <p:nvSpPr>
          <p:cNvPr id="3" name="Espace réservé du contenu 2"/>
          <p:cNvSpPr>
            <a:spLocks noGrp="1"/>
          </p:cNvSpPr>
          <p:nvPr>
            <p:ph idx="1"/>
          </p:nvPr>
        </p:nvSpPr>
        <p:spPr>
          <a:xfrm>
            <a:off x="206061" y="1171978"/>
            <a:ext cx="11668259" cy="5473521"/>
          </a:xfrm>
        </p:spPr>
        <p:txBody>
          <a:bodyPr>
            <a:normAutofit lnSpcReduction="10000"/>
          </a:bodyPr>
          <a:lstStyle/>
          <a:p>
            <a:r>
              <a:rPr lang="fr-FR" b="1" u="sng" dirty="0" smtClean="0">
                <a:solidFill>
                  <a:srgbClr val="FF0000"/>
                </a:solidFill>
              </a:rPr>
              <a:t>En classe (après 6 ans)</a:t>
            </a:r>
          </a:p>
          <a:p>
            <a:pPr marL="0" indent="0">
              <a:buNone/>
            </a:pPr>
            <a:endParaRPr lang="fr-FR" b="1" u="sng" dirty="0" smtClean="0">
              <a:solidFill>
                <a:srgbClr val="FF0000"/>
              </a:solidFill>
            </a:endParaRPr>
          </a:p>
          <a:p>
            <a:pPr>
              <a:buFontTx/>
              <a:buChar char="-"/>
            </a:pPr>
            <a:r>
              <a:rPr lang="fr-FR" b="1" dirty="0" smtClean="0">
                <a:solidFill>
                  <a:srgbClr val="FF0000"/>
                </a:solidFill>
              </a:rPr>
              <a:t>La persévération</a:t>
            </a:r>
            <a:r>
              <a:rPr lang="fr-FR" dirty="0" smtClean="0"/>
              <a:t>: au niveau de l’idée, du verbal, du gestuel et du graphisme. Elle peut être spontanée (gribouillage répétitif) ou provoquée (exercices d’algorithmes, au niveau du sport: il fera toujours le geste à l’identique).</a:t>
            </a:r>
          </a:p>
          <a:p>
            <a:pPr marL="0" indent="0" algn="just">
              <a:buNone/>
            </a:pPr>
            <a:r>
              <a:rPr lang="fr-FR" sz="2000" i="1" u="sng" dirty="0" smtClean="0"/>
              <a:t>Exemple</a:t>
            </a:r>
            <a:r>
              <a:rPr lang="fr-FR" sz="2000" i="1" dirty="0" smtClean="0"/>
              <a:t>: verbal: dire les jours de la semaine. Il va dire jeudi, vendredi, jeudi, mercredi, jeudi, mercredi, septembre, jeudi, mercredi, vendredi, jeudi, septembre, novembre, jeudi et c’est l’examinateur qui doit l’arrêter (n’a pas conscience de son erreur). Graphisme: on lui demande un A et un V, il va démarrer AV puis AAAAA.</a:t>
            </a:r>
          </a:p>
          <a:p>
            <a:pPr marL="0" indent="0" algn="just">
              <a:buNone/>
            </a:pPr>
            <a:endParaRPr lang="fr-FR" sz="2000" i="1" dirty="0"/>
          </a:p>
          <a:p>
            <a:pPr algn="just">
              <a:buFontTx/>
              <a:buChar char="-"/>
            </a:pPr>
            <a:r>
              <a:rPr lang="fr-FR" b="1" dirty="0" smtClean="0">
                <a:solidFill>
                  <a:srgbClr val="FF0000"/>
                </a:solidFill>
              </a:rPr>
              <a:t>Les irruptions d’automatisme : </a:t>
            </a:r>
            <a:r>
              <a:rPr lang="fr-FR" dirty="0" smtClean="0"/>
              <a:t>Ex: compter à l’envers à partir de 12: il démarre bien 12, 11 puis repart 11, 12, 13…</a:t>
            </a:r>
          </a:p>
          <a:p>
            <a:pPr marL="0" indent="0" algn="just">
              <a:buNone/>
            </a:pPr>
            <a:endParaRPr lang="fr-FR" dirty="0" smtClean="0"/>
          </a:p>
          <a:p>
            <a:pPr algn="just">
              <a:buFontTx/>
              <a:buChar char="-"/>
            </a:pPr>
            <a:r>
              <a:rPr lang="fr-FR" b="1" dirty="0" smtClean="0">
                <a:solidFill>
                  <a:srgbClr val="FF0000"/>
                </a:solidFill>
              </a:rPr>
              <a:t>Les réponses de type « n’importe quoi </a:t>
            </a:r>
            <a:r>
              <a:rPr lang="fr-FR" dirty="0" smtClean="0">
                <a:solidFill>
                  <a:srgbClr val="FF0000"/>
                </a:solidFill>
              </a:rPr>
              <a:t>»: </a:t>
            </a:r>
            <a:r>
              <a:rPr lang="fr-FR" dirty="0" smtClean="0"/>
              <a:t>Ex: Donne-moi le cube vert et le jaune parmi cinq et lui donnera tout.</a:t>
            </a:r>
            <a:endParaRPr lang="fr-FR" dirty="0"/>
          </a:p>
        </p:txBody>
      </p:sp>
    </p:spTree>
    <p:extLst>
      <p:ext uri="{BB962C8B-B14F-4D97-AF65-F5344CB8AC3E}">
        <p14:creationId xmlns:p14="http://schemas.microsoft.com/office/powerpoint/2010/main" val="2545741759"/>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98514"/>
          </a:xfrm>
        </p:spPr>
        <p:txBody>
          <a:bodyPr>
            <a:normAutofit fontScale="90000"/>
          </a:bodyPr>
          <a:lstStyle/>
          <a:p>
            <a:endParaRPr lang="fr-FR" dirty="0"/>
          </a:p>
        </p:txBody>
      </p:sp>
      <p:sp>
        <p:nvSpPr>
          <p:cNvPr id="3" name="Espace réservé du contenu 2"/>
          <p:cNvSpPr>
            <a:spLocks noGrp="1"/>
          </p:cNvSpPr>
          <p:nvPr>
            <p:ph idx="1"/>
          </p:nvPr>
        </p:nvSpPr>
        <p:spPr>
          <a:xfrm>
            <a:off x="347729" y="618186"/>
            <a:ext cx="11487955" cy="6053070"/>
          </a:xfrm>
        </p:spPr>
        <p:txBody>
          <a:bodyPr/>
          <a:lstStyle/>
          <a:p>
            <a:pPr>
              <a:buFontTx/>
              <a:buChar char="-"/>
            </a:pPr>
            <a:r>
              <a:rPr lang="fr-FR" b="1" dirty="0" smtClean="0">
                <a:solidFill>
                  <a:srgbClr val="FF0000"/>
                </a:solidFill>
              </a:rPr>
              <a:t>Les diffluences et les coq-à-l’âne</a:t>
            </a:r>
            <a:r>
              <a:rPr lang="fr-FR" dirty="0" smtClean="0"/>
              <a:t>: Ex: raconte l’histoire du petit chaperon rouge: il la raconte en incluant des éléments d’autres histoires.</a:t>
            </a:r>
          </a:p>
          <a:p>
            <a:pPr marL="0" indent="0">
              <a:buNone/>
            </a:pPr>
            <a:endParaRPr lang="fr-FR" dirty="0"/>
          </a:p>
          <a:p>
            <a:pPr>
              <a:buFontTx/>
              <a:buChar char="-"/>
            </a:pPr>
            <a:r>
              <a:rPr lang="fr-FR" b="1" dirty="0" smtClean="0">
                <a:solidFill>
                  <a:srgbClr val="FF0000"/>
                </a:solidFill>
              </a:rPr>
              <a:t>Le problème relationnel et comportemental</a:t>
            </a:r>
            <a:r>
              <a:rPr lang="fr-FR" dirty="0" smtClean="0"/>
              <a:t>: Ex : rit devant une situation triste et inversement (il est mal à propos). Absence d’empathie</a:t>
            </a:r>
          </a:p>
          <a:p>
            <a:pPr marL="0" indent="0">
              <a:buNone/>
            </a:pPr>
            <a:endParaRPr lang="fr-FR" dirty="0"/>
          </a:p>
          <a:p>
            <a:pPr>
              <a:buFontTx/>
              <a:buChar char="-"/>
            </a:pPr>
            <a:r>
              <a:rPr lang="fr-FR" b="1" dirty="0" smtClean="0">
                <a:solidFill>
                  <a:srgbClr val="FF0000"/>
                </a:solidFill>
              </a:rPr>
              <a:t>Anosognosie</a:t>
            </a:r>
            <a:r>
              <a:rPr lang="fr-FR" dirty="0" smtClean="0"/>
              <a:t>: n’a pas conscience de ses troubles. Enfant pour qui « rien ne prend », ni la récompense, ni la menace. </a:t>
            </a:r>
          </a:p>
          <a:p>
            <a:pPr marL="0" indent="0">
              <a:buNone/>
            </a:pPr>
            <a:endParaRPr lang="fr-FR" dirty="0" smtClean="0"/>
          </a:p>
          <a:p>
            <a:pPr marL="0" indent="0">
              <a:buNone/>
            </a:pPr>
            <a:r>
              <a:rPr lang="fr-FR" b="1" u="sng" dirty="0" smtClean="0">
                <a:solidFill>
                  <a:srgbClr val="FF0000"/>
                </a:solidFill>
              </a:rPr>
              <a:t>A la maison</a:t>
            </a:r>
            <a:r>
              <a:rPr lang="fr-FR" dirty="0" smtClean="0"/>
              <a:t>: Incapacité à démarrer une action: ne pas ouvrir un placard pour chercher un gâteau, ne pas mettre ses chaussures qui sont posées à côté de lui, joue seul (pas d’initiative pour aller chercher un jeu), n’a pas de copains.</a:t>
            </a:r>
            <a:endParaRPr lang="fr-FR" dirty="0"/>
          </a:p>
        </p:txBody>
      </p:sp>
    </p:spTree>
    <p:extLst>
      <p:ext uri="{BB962C8B-B14F-4D97-AF65-F5344CB8AC3E}">
        <p14:creationId xmlns:p14="http://schemas.microsoft.com/office/powerpoint/2010/main" val="693343682"/>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flipV="1">
            <a:off x="838200" y="319406"/>
            <a:ext cx="10515600" cy="45719"/>
          </a:xfrm>
        </p:spPr>
        <p:txBody>
          <a:bodyPr>
            <a:normAutofit fontScale="90000"/>
          </a:bodyPr>
          <a:lstStyle/>
          <a:p>
            <a:endParaRPr lang="fr-FR" dirty="0"/>
          </a:p>
        </p:txBody>
      </p:sp>
      <p:sp>
        <p:nvSpPr>
          <p:cNvPr id="3" name="Espace réservé du contenu 2"/>
          <p:cNvSpPr>
            <a:spLocks noGrp="1"/>
          </p:cNvSpPr>
          <p:nvPr>
            <p:ph idx="1"/>
          </p:nvPr>
        </p:nvSpPr>
        <p:spPr>
          <a:xfrm>
            <a:off x="373487" y="566670"/>
            <a:ext cx="11513713" cy="6091707"/>
          </a:xfrm>
        </p:spPr>
        <p:txBody>
          <a:bodyPr>
            <a:normAutofit lnSpcReduction="10000"/>
          </a:bodyPr>
          <a:lstStyle/>
          <a:p>
            <a:r>
              <a:rPr lang="fr-FR" b="1" u="sng" dirty="0" smtClean="0">
                <a:solidFill>
                  <a:srgbClr val="FF0000"/>
                </a:solidFill>
              </a:rPr>
              <a:t>Vers qui se tourner?</a:t>
            </a:r>
          </a:p>
          <a:p>
            <a:pPr>
              <a:buFontTx/>
              <a:buChar char="-"/>
            </a:pPr>
            <a:r>
              <a:rPr lang="fr-FR" dirty="0" smtClean="0"/>
              <a:t>Médecin de famille, service de santé scolaire</a:t>
            </a:r>
          </a:p>
          <a:p>
            <a:pPr>
              <a:buFontTx/>
              <a:buChar char="-"/>
            </a:pPr>
            <a:r>
              <a:rPr lang="fr-FR" dirty="0" smtClean="0"/>
              <a:t>Le neuropsychologue pour un bilan complet.</a:t>
            </a:r>
          </a:p>
          <a:p>
            <a:pPr marL="0" indent="0">
              <a:buNone/>
            </a:pPr>
            <a:endParaRPr lang="fr-FR" dirty="0"/>
          </a:p>
          <a:p>
            <a:pPr marL="0" indent="0">
              <a:buNone/>
            </a:pPr>
            <a:r>
              <a:rPr lang="fr-FR" b="1" u="sng" dirty="0" smtClean="0">
                <a:solidFill>
                  <a:srgbClr val="FF0000"/>
                </a:solidFill>
              </a:rPr>
              <a:t>Ce qu’il faut faire? </a:t>
            </a:r>
          </a:p>
          <a:p>
            <a:pPr algn="just">
              <a:buFontTx/>
              <a:buChar char="-"/>
            </a:pPr>
            <a:r>
              <a:rPr lang="fr-FR" dirty="0" smtClean="0"/>
              <a:t>L’aider à démarrer toute activité (incapacité à s’organiser et à planifier une activité pour en trouver le bon démarrage).</a:t>
            </a:r>
          </a:p>
          <a:p>
            <a:pPr algn="just">
              <a:buFontTx/>
              <a:buChar char="-"/>
            </a:pPr>
            <a:r>
              <a:rPr lang="fr-FR" dirty="0" smtClean="0"/>
              <a:t>Utilisation d’un code qui ne l’humilie pas lorsqu’il subit son impulsivité (claquement de doigt, signe de la main pour le ramener dans l’activité en cours). </a:t>
            </a:r>
          </a:p>
          <a:p>
            <a:pPr algn="just">
              <a:buFontTx/>
              <a:buChar char="-"/>
            </a:pPr>
            <a:r>
              <a:rPr lang="fr-FR" dirty="0" smtClean="0"/>
              <a:t>Le canaliser: pas de distracteurs (autres codes pour éviter les répétitions gestuelles ou orales)</a:t>
            </a:r>
          </a:p>
          <a:p>
            <a:pPr algn="just">
              <a:buFontTx/>
              <a:buChar char="-"/>
            </a:pPr>
            <a:r>
              <a:rPr lang="fr-FR" dirty="0" smtClean="0"/>
              <a:t>L’habituer à travailler en groupe.</a:t>
            </a:r>
            <a:endParaRPr lang="fr-FR" dirty="0"/>
          </a:p>
        </p:txBody>
      </p:sp>
    </p:spTree>
    <p:extLst>
      <p:ext uri="{BB962C8B-B14F-4D97-AF65-F5344CB8AC3E}">
        <p14:creationId xmlns:p14="http://schemas.microsoft.com/office/powerpoint/2010/main" val="3240814232"/>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25137" y="0"/>
            <a:ext cx="10515600" cy="2063932"/>
          </a:xfrm>
        </p:spPr>
        <p:txBody>
          <a:bodyPr>
            <a:noAutofit/>
          </a:bodyPr>
          <a:lstStyle/>
          <a:p>
            <a:pPr algn="ctr"/>
            <a:r>
              <a:rPr lang="fr-FR" sz="4800" b="1" dirty="0" smtClean="0">
                <a:solidFill>
                  <a:srgbClr val="FF0000"/>
                </a:solidFill>
              </a:rPr>
              <a:t>LES ENFANTS INTELLECTUELLEMENT PRECOCES   EIP / EHPI</a:t>
            </a:r>
            <a:endParaRPr lang="fr-FR" sz="4800" b="1" dirty="0">
              <a:solidFill>
                <a:srgbClr val="FF0000"/>
              </a:solidFill>
            </a:endParaRPr>
          </a:p>
        </p:txBody>
      </p:sp>
      <p:pic>
        <p:nvPicPr>
          <p:cNvPr id="6146" name="Picture 2"/>
          <p:cNvPicPr>
            <a:picLocks noGrp="1" noChangeAspect="1" noChangeArrowheads="1"/>
          </p:cNvPicPr>
          <p:nvPr>
            <p:ph idx="1"/>
          </p:nvPr>
        </p:nvPicPr>
        <p:blipFill>
          <a:blip r:embed="rId2"/>
          <a:srcRect/>
          <a:stretch>
            <a:fillRect/>
          </a:stretch>
        </p:blipFill>
        <p:spPr bwMode="auto">
          <a:xfrm>
            <a:off x="2625635" y="1828800"/>
            <a:ext cx="6348548" cy="4741817"/>
          </a:xfrm>
          <a:prstGeom prst="rect">
            <a:avLst/>
          </a:prstGeom>
          <a:noFill/>
          <a:ln w="9525">
            <a:noFill/>
            <a:miter lim="800000"/>
            <a:headEnd/>
            <a:tailEnd/>
          </a:ln>
          <a:effectLst/>
        </p:spPr>
      </p:pic>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eaucoup de Haut Potentiels Intellectuels (HPI) vont bien à condition de ....mp4">
            <a:hlinkClick r:id="" action="ppaction://media"/>
          </p:cNvPr>
          <p:cNvPicPr>
            <a:picLocks noRot="1" noChangeAspect="1"/>
          </p:cNvPicPr>
          <p:nvPr>
            <a:videoFile r:link="rId1"/>
          </p:nvPr>
        </p:nvPicPr>
        <p:blipFill>
          <a:blip r:embed="rId3"/>
          <a:stretch>
            <a:fillRect/>
          </a:stretch>
        </p:blipFill>
        <p:spPr>
          <a:xfrm>
            <a:off x="679268" y="404949"/>
            <a:ext cx="10659291" cy="6048102"/>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p:cTn id="7" fill="hold" display="0">
                  <p:stCondLst>
                    <p:cond delay="indefinite"/>
                  </p:stCondLst>
                  <p:endCondLst>
                    <p:cond evt="onNext" delay="0">
                      <p:tgtEl>
                        <p:sldTgt/>
                      </p:tgtEl>
                    </p:cond>
                    <p:cond evt="onPrev" delay="0">
                      <p:tgtEl>
                        <p:sldTgt/>
                      </p:tgtEl>
                    </p:cond>
                  </p:endCondLst>
                </p:cTn>
                <p:tgtEl>
                  <p:spTgt spid="2"/>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mment les enfants handicapés sont-ils accompagnés dans leur scolarité  - 1 jour, 1 question.mp4">
            <a:hlinkClick r:id="" action="ppaction://media"/>
          </p:cNvPr>
          <p:cNvPicPr>
            <a:picLocks noRot="1" noChangeAspect="1"/>
          </p:cNvPicPr>
          <p:nvPr>
            <a:videoFile r:link="rId1"/>
          </p:nvPr>
        </p:nvPicPr>
        <p:blipFill>
          <a:blip r:embed="rId3"/>
          <a:stretch>
            <a:fillRect/>
          </a:stretch>
        </p:blipFill>
        <p:spPr>
          <a:xfrm>
            <a:off x="1332411" y="355962"/>
            <a:ext cx="9431383" cy="6110151"/>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p:cTn id="7" fill="hold" display="0">
                  <p:stCondLst>
                    <p:cond delay="indefinite"/>
                  </p:stCondLst>
                  <p:endCondLst>
                    <p:cond evt="onNext" delay="0">
                      <p:tgtEl>
                        <p:sldTgt/>
                      </p:tgtEl>
                    </p:cond>
                    <p:cond evt="onPrev" delay="0">
                      <p:tgtEl>
                        <p:sldTgt/>
                      </p:tgtEl>
                    </p:cond>
                  </p:endCondLst>
                </p:cTn>
                <p:tgtEl>
                  <p:spTgt spid="2"/>
                </p:tgtEl>
              </p:cMediaNode>
            </p:video>
          </p:childTnLst>
        </p:cTn>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11266" name="Picture 2"/>
          <p:cNvPicPr>
            <a:picLocks noGrp="1" noChangeAspect="1" noChangeArrowheads="1"/>
          </p:cNvPicPr>
          <p:nvPr>
            <p:ph idx="1"/>
          </p:nvPr>
        </p:nvPicPr>
        <p:blipFill>
          <a:blip r:embed="rId2"/>
          <a:srcRect/>
          <a:stretch>
            <a:fillRect/>
          </a:stretch>
        </p:blipFill>
        <p:spPr bwMode="auto">
          <a:xfrm>
            <a:off x="1972491" y="0"/>
            <a:ext cx="7641771" cy="6706921"/>
          </a:xfrm>
          <a:prstGeom prst="rect">
            <a:avLst/>
          </a:prstGeom>
          <a:noFill/>
          <a:ln w="9525">
            <a:noFill/>
            <a:miter lim="800000"/>
            <a:headEnd/>
            <a:tailEnd/>
          </a:ln>
          <a:effectLst/>
        </p:spPr>
      </p:pic>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Autofit/>
          </a:bodyPr>
          <a:lstStyle/>
          <a:p>
            <a:r>
              <a:rPr lang="fr-FR" sz="3200" b="1" i="1" dirty="0" smtClean="0">
                <a:solidFill>
                  <a:srgbClr val="FF0000"/>
                </a:solidFill>
              </a:rPr>
              <a:t>Une tentative de définition s’avère difficile, même pour des professionnels, notamment lorsque la précocité intellectuelle est associée à un trouble des apprentissages. </a:t>
            </a:r>
            <a:endParaRPr lang="fr-FR" sz="3200" b="1" i="1" dirty="0">
              <a:solidFill>
                <a:srgbClr val="FF0000"/>
              </a:solidFill>
            </a:endParaRPr>
          </a:p>
        </p:txBody>
      </p:sp>
      <p:sp>
        <p:nvSpPr>
          <p:cNvPr id="3" name="Espace réservé du contenu 2"/>
          <p:cNvSpPr>
            <a:spLocks noGrp="1"/>
          </p:cNvSpPr>
          <p:nvPr>
            <p:ph idx="1"/>
          </p:nvPr>
        </p:nvSpPr>
        <p:spPr>
          <a:xfrm>
            <a:off x="244699" y="1880314"/>
            <a:ext cx="11109101" cy="4816699"/>
          </a:xfrm>
        </p:spPr>
        <p:txBody>
          <a:bodyPr>
            <a:normAutofit/>
          </a:bodyPr>
          <a:lstStyle/>
          <a:p>
            <a:r>
              <a:rPr lang="fr-FR" b="1" u="sng" dirty="0" smtClean="0">
                <a:solidFill>
                  <a:srgbClr val="FF0000"/>
                </a:solidFill>
              </a:rPr>
              <a:t>Signes d’alerte: </a:t>
            </a:r>
          </a:p>
          <a:p>
            <a:pPr marL="0" indent="0">
              <a:buNone/>
            </a:pPr>
            <a:endParaRPr lang="fr-FR" dirty="0" smtClean="0"/>
          </a:p>
          <a:p>
            <a:pPr>
              <a:buFontTx/>
              <a:buChar char="-"/>
            </a:pPr>
            <a:r>
              <a:rPr lang="fr-FR" dirty="0" smtClean="0"/>
              <a:t>Pensée très logique, très rapide.</a:t>
            </a:r>
          </a:p>
          <a:p>
            <a:pPr>
              <a:buFontTx/>
              <a:buChar char="-"/>
            </a:pPr>
            <a:r>
              <a:rPr lang="fr-FR" dirty="0" smtClean="0"/>
              <a:t>Pensée en arborescence, pas linéaire. </a:t>
            </a:r>
          </a:p>
          <a:p>
            <a:pPr>
              <a:buFontTx/>
              <a:buChar char="-"/>
            </a:pPr>
            <a:r>
              <a:rPr lang="fr-FR" dirty="0" smtClean="0"/>
              <a:t>Intuition des résultats.</a:t>
            </a:r>
          </a:p>
          <a:p>
            <a:pPr>
              <a:buFontTx/>
              <a:buChar char="-"/>
            </a:pPr>
            <a:r>
              <a:rPr lang="fr-FR" dirty="0" smtClean="0"/>
              <a:t>Mémoire très développée.</a:t>
            </a:r>
          </a:p>
          <a:p>
            <a:pPr>
              <a:buFontTx/>
              <a:buChar char="-"/>
            </a:pPr>
            <a:r>
              <a:rPr lang="fr-FR" dirty="0" smtClean="0"/>
              <a:t>Grande curiosité dès la maternelle</a:t>
            </a:r>
          </a:p>
          <a:p>
            <a:pPr>
              <a:buFontTx/>
              <a:buChar char="-"/>
            </a:pPr>
            <a:r>
              <a:rPr lang="fr-FR" dirty="0" smtClean="0"/>
              <a:t>Connaissances inhabituelles dans des domaines non scolaires</a:t>
            </a:r>
          </a:p>
          <a:p>
            <a:pPr>
              <a:buFontTx/>
              <a:buChar char="-"/>
            </a:pPr>
            <a:r>
              <a:rPr lang="fr-FR" dirty="0" smtClean="0"/>
              <a:t>Difficultés à s’astreindre à un travail répétitif (Ex: tables de multiplication).</a:t>
            </a:r>
          </a:p>
        </p:txBody>
      </p:sp>
    </p:spTree>
    <p:extLst>
      <p:ext uri="{BB962C8B-B14F-4D97-AF65-F5344CB8AC3E}">
        <p14:creationId xmlns:p14="http://schemas.microsoft.com/office/powerpoint/2010/main" val="1763303736"/>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50030"/>
          </a:xfrm>
        </p:spPr>
        <p:txBody>
          <a:bodyPr>
            <a:normAutofit fontScale="90000"/>
          </a:bodyPr>
          <a:lstStyle/>
          <a:p>
            <a:endParaRPr lang="fr-FR" dirty="0"/>
          </a:p>
        </p:txBody>
      </p:sp>
      <p:sp>
        <p:nvSpPr>
          <p:cNvPr id="3" name="Espace réservé du contenu 2"/>
          <p:cNvSpPr>
            <a:spLocks noGrp="1"/>
          </p:cNvSpPr>
          <p:nvPr>
            <p:ph idx="1"/>
          </p:nvPr>
        </p:nvSpPr>
        <p:spPr>
          <a:xfrm>
            <a:off x="296214" y="515156"/>
            <a:ext cx="11655380" cy="6168979"/>
          </a:xfrm>
        </p:spPr>
        <p:txBody>
          <a:bodyPr>
            <a:normAutofit lnSpcReduction="10000"/>
          </a:bodyPr>
          <a:lstStyle/>
          <a:p>
            <a:r>
              <a:rPr lang="fr-FR" sz="3200" b="1" u="sng" dirty="0" smtClean="0">
                <a:solidFill>
                  <a:srgbClr val="FF0000"/>
                </a:solidFill>
              </a:rPr>
              <a:t>Signes associés:</a:t>
            </a:r>
          </a:p>
          <a:p>
            <a:pPr algn="just">
              <a:buFontTx/>
              <a:buChar char="-"/>
            </a:pPr>
            <a:r>
              <a:rPr lang="fr-FR" sz="3200" dirty="0" smtClean="0"/>
              <a:t>Agitation et dissipation fréquentes si l’enfant a le sentiment de s’ennuyer.</a:t>
            </a:r>
          </a:p>
          <a:p>
            <a:pPr algn="just">
              <a:buFontTx/>
              <a:buChar char="-"/>
            </a:pPr>
            <a:r>
              <a:rPr lang="fr-FR" sz="3200" dirty="0" smtClean="0"/>
              <a:t>Maladresse corporelle fréquente mais pas systématique</a:t>
            </a:r>
          </a:p>
          <a:p>
            <a:pPr algn="just">
              <a:buFontTx/>
              <a:buChar char="-"/>
            </a:pPr>
            <a:r>
              <a:rPr lang="fr-FR" sz="3200" dirty="0" smtClean="0"/>
              <a:t>Manque de respect des règles de parole: l’enfant essaie toujours de négocier les règles établies.</a:t>
            </a:r>
          </a:p>
          <a:p>
            <a:pPr algn="just">
              <a:buFontTx/>
              <a:buChar char="-"/>
            </a:pPr>
            <a:r>
              <a:rPr lang="fr-FR" sz="3200" dirty="0" smtClean="0"/>
              <a:t>Décalage dans la relation : voire marginalisation (perçu par les autres comme fier, hautain, susceptible: légaliste/rapporteur).</a:t>
            </a:r>
          </a:p>
          <a:p>
            <a:pPr marL="0" indent="0">
              <a:buNone/>
            </a:pPr>
            <a:endParaRPr lang="fr-FR" sz="3200" dirty="0" smtClean="0"/>
          </a:p>
          <a:p>
            <a:pPr marL="0" indent="0">
              <a:buNone/>
            </a:pPr>
            <a:r>
              <a:rPr lang="fr-FR" sz="3200" b="1" u="sng" dirty="0" smtClean="0">
                <a:solidFill>
                  <a:srgbClr val="FF0000"/>
                </a:solidFill>
              </a:rPr>
              <a:t>Vers qui se tourner?</a:t>
            </a:r>
          </a:p>
          <a:p>
            <a:pPr>
              <a:buFontTx/>
              <a:buChar char="-"/>
            </a:pPr>
            <a:r>
              <a:rPr lang="fr-FR" sz="3200" dirty="0" smtClean="0"/>
              <a:t>Psychologue, orienter vers le service de Santé Scolaire, orienter vers une association, le neuropsychologue pour un bilan complet. </a:t>
            </a:r>
          </a:p>
          <a:p>
            <a:pPr marL="0" indent="0">
              <a:buNone/>
            </a:pPr>
            <a:endParaRPr lang="fr-FR" dirty="0"/>
          </a:p>
        </p:txBody>
      </p:sp>
    </p:spTree>
    <p:extLst>
      <p:ext uri="{BB962C8B-B14F-4D97-AF65-F5344CB8AC3E}">
        <p14:creationId xmlns:p14="http://schemas.microsoft.com/office/powerpoint/2010/main" val="3697221388"/>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5"/>
            <a:ext cx="10515600" cy="157389"/>
          </a:xfrm>
        </p:spPr>
        <p:txBody>
          <a:bodyPr>
            <a:normAutofit fontScale="90000"/>
          </a:bodyPr>
          <a:lstStyle/>
          <a:p>
            <a:endParaRPr lang="fr-FR" dirty="0"/>
          </a:p>
        </p:txBody>
      </p:sp>
      <p:sp>
        <p:nvSpPr>
          <p:cNvPr id="3" name="Espace réservé du contenu 2"/>
          <p:cNvSpPr>
            <a:spLocks noGrp="1"/>
          </p:cNvSpPr>
          <p:nvPr>
            <p:ph idx="1"/>
          </p:nvPr>
        </p:nvSpPr>
        <p:spPr>
          <a:xfrm>
            <a:off x="838200" y="705394"/>
            <a:ext cx="10515600" cy="5471569"/>
          </a:xfrm>
        </p:spPr>
        <p:txBody>
          <a:bodyPr/>
          <a:lstStyle/>
          <a:p>
            <a:pPr>
              <a:buNone/>
            </a:pPr>
            <a:endParaRPr lang="fr-FR" dirty="0" smtClean="0"/>
          </a:p>
          <a:p>
            <a:pPr>
              <a:buNone/>
            </a:pPr>
            <a:endParaRPr lang="fr-FR" dirty="0" smtClean="0"/>
          </a:p>
          <a:p>
            <a:pPr>
              <a:buNone/>
            </a:pPr>
            <a:endParaRPr lang="fr-FR" dirty="0" smtClean="0"/>
          </a:p>
          <a:p>
            <a:pPr algn="ctr">
              <a:buNone/>
            </a:pPr>
            <a:r>
              <a:rPr lang="fr-FR" sz="5400" b="1" dirty="0" smtClean="0">
                <a:solidFill>
                  <a:srgbClr val="FF0000"/>
                </a:solidFill>
              </a:rPr>
              <a:t>Les difficultés rencontrées </a:t>
            </a:r>
          </a:p>
          <a:p>
            <a:pPr algn="ctr">
              <a:buNone/>
            </a:pPr>
            <a:r>
              <a:rPr lang="fr-FR" sz="5400" b="1" dirty="0" smtClean="0">
                <a:solidFill>
                  <a:srgbClr val="FF0000"/>
                </a:solidFill>
              </a:rPr>
              <a:t>par les élèves surdoués</a:t>
            </a:r>
            <a:endParaRPr lang="fr-FR" sz="5400" b="1" dirty="0">
              <a:solidFill>
                <a:srgbClr val="FF0000"/>
              </a:solidFill>
            </a:endParaRPr>
          </a:p>
        </p:txBody>
      </p:sp>
    </p:spTree>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Difficultés des enfants surdoués à l'école (1).mp4">
            <a:hlinkClick r:id="" action="ppaction://media"/>
          </p:cNvPr>
          <p:cNvPicPr>
            <a:picLocks noRot="1" noChangeAspect="1"/>
          </p:cNvPicPr>
          <p:nvPr>
            <a:videoFile r:link="rId1"/>
          </p:nvPr>
        </p:nvPicPr>
        <p:blipFill>
          <a:blip r:embed="rId3"/>
          <a:stretch>
            <a:fillRect/>
          </a:stretch>
        </p:blipFill>
        <p:spPr>
          <a:xfrm>
            <a:off x="966651" y="659674"/>
            <a:ext cx="10489475" cy="553212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p:cTn id="7" fill="hold" display="0">
                  <p:stCondLst>
                    <p:cond delay="indefinite"/>
                  </p:stCondLst>
                  <p:endCondLst>
                    <p:cond evt="onNext" delay="0">
                      <p:tgtEl>
                        <p:sldTgt/>
                      </p:tgtEl>
                    </p:cond>
                    <p:cond evt="onPrev" delay="0">
                      <p:tgtEl>
                        <p:sldTgt/>
                      </p:tgtEl>
                    </p:cond>
                  </p:endCondLst>
                </p:cTn>
                <p:tgtEl>
                  <p:spTgt spid="2"/>
                </p:tgtEl>
              </p:cMediaNode>
            </p:video>
          </p:childTnLst>
        </p:cTn>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257577"/>
            <a:ext cx="10515600" cy="437883"/>
          </a:xfrm>
        </p:spPr>
        <p:txBody>
          <a:bodyPr>
            <a:normAutofit fontScale="90000"/>
          </a:bodyPr>
          <a:lstStyle/>
          <a:p>
            <a:pPr algn="ctr"/>
            <a:r>
              <a:rPr lang="fr-FR" b="1" dirty="0" smtClean="0">
                <a:solidFill>
                  <a:srgbClr val="FF0000"/>
                </a:solidFill>
              </a:rPr>
              <a:t>Ce qu’il faut faire</a:t>
            </a:r>
            <a:endParaRPr lang="fr-FR" b="1" dirty="0">
              <a:solidFill>
                <a:srgbClr val="FF0000"/>
              </a:solidFill>
            </a:endParaRPr>
          </a:p>
        </p:txBody>
      </p:sp>
      <p:sp>
        <p:nvSpPr>
          <p:cNvPr id="3" name="Espace réservé du contenu 2"/>
          <p:cNvSpPr>
            <a:spLocks noGrp="1"/>
          </p:cNvSpPr>
          <p:nvPr>
            <p:ph idx="1"/>
          </p:nvPr>
        </p:nvSpPr>
        <p:spPr>
          <a:xfrm>
            <a:off x="244699" y="695461"/>
            <a:ext cx="11668259" cy="6027312"/>
          </a:xfrm>
        </p:spPr>
        <p:txBody>
          <a:bodyPr>
            <a:normAutofit fontScale="85000" lnSpcReduction="10000"/>
          </a:bodyPr>
          <a:lstStyle/>
          <a:p>
            <a:r>
              <a:rPr lang="fr-FR" b="1" u="sng" dirty="0" smtClean="0">
                <a:solidFill>
                  <a:srgbClr val="FF0000"/>
                </a:solidFill>
              </a:rPr>
              <a:t>Avant que le diagnostic ne soit posé</a:t>
            </a:r>
            <a:r>
              <a:rPr lang="fr-FR" dirty="0" smtClean="0"/>
              <a:t>:</a:t>
            </a:r>
          </a:p>
          <a:p>
            <a:pPr>
              <a:buFontTx/>
              <a:buChar char="-"/>
            </a:pPr>
            <a:r>
              <a:rPr lang="fr-FR" sz="3000" dirty="0" smtClean="0"/>
              <a:t>Ne pas nier le problème</a:t>
            </a:r>
          </a:p>
          <a:p>
            <a:pPr>
              <a:buFontTx/>
              <a:buChar char="-"/>
            </a:pPr>
            <a:r>
              <a:rPr lang="fr-FR" sz="3000" dirty="0" smtClean="0"/>
              <a:t>Ouvrir la discussion avec les parents, la famille</a:t>
            </a:r>
          </a:p>
          <a:p>
            <a:pPr>
              <a:buFontTx/>
              <a:buChar char="-"/>
            </a:pPr>
            <a:r>
              <a:rPr lang="fr-FR" sz="3000" dirty="0" smtClean="0"/>
              <a:t>En parler avec les collègues</a:t>
            </a:r>
          </a:p>
          <a:p>
            <a:pPr>
              <a:buFontTx/>
              <a:buChar char="-"/>
            </a:pPr>
            <a:r>
              <a:rPr lang="fr-FR" sz="3000" dirty="0" smtClean="0"/>
              <a:t>Informer le RASED</a:t>
            </a:r>
          </a:p>
          <a:p>
            <a:pPr marL="0" indent="0">
              <a:buNone/>
            </a:pPr>
            <a:endParaRPr lang="fr-FR" dirty="0"/>
          </a:p>
          <a:p>
            <a:pPr marL="0" indent="0">
              <a:buNone/>
            </a:pPr>
            <a:r>
              <a:rPr lang="fr-FR" b="1" u="sng" dirty="0" smtClean="0">
                <a:solidFill>
                  <a:srgbClr val="FF0000"/>
                </a:solidFill>
              </a:rPr>
              <a:t>Quand le diagnostic est posé:</a:t>
            </a:r>
          </a:p>
          <a:p>
            <a:pPr algn="just">
              <a:buFontTx/>
              <a:buChar char="-"/>
            </a:pPr>
            <a:r>
              <a:rPr lang="fr-FR" sz="3000" dirty="0" smtClean="0"/>
              <a:t>Rechercher la fréquentation de classe multi niveaux</a:t>
            </a:r>
          </a:p>
          <a:p>
            <a:pPr algn="just">
              <a:buFontTx/>
              <a:buChar char="-"/>
            </a:pPr>
            <a:r>
              <a:rPr lang="fr-FR" sz="3000" dirty="0" smtClean="0"/>
              <a:t>Envisager le saut de classe, si l’équipe éducative, la famille et l’enfant sont d’accord</a:t>
            </a:r>
          </a:p>
          <a:p>
            <a:pPr algn="just">
              <a:buFontTx/>
              <a:buChar char="-"/>
            </a:pPr>
            <a:r>
              <a:rPr lang="fr-FR" sz="3000" dirty="0" smtClean="0"/>
              <a:t>Besoin accru de méthodologie: l’amener à découvrir, formuler et appliquer des méthodes de travail</a:t>
            </a:r>
          </a:p>
          <a:p>
            <a:pPr algn="just">
              <a:buFontTx/>
              <a:buChar char="-"/>
            </a:pPr>
            <a:r>
              <a:rPr lang="fr-FR" sz="3000" dirty="0" smtClean="0"/>
              <a:t>Gérer les relations du groupe en intégrant cette différence</a:t>
            </a:r>
          </a:p>
          <a:p>
            <a:pPr algn="just">
              <a:buFontTx/>
              <a:buChar char="-"/>
            </a:pPr>
            <a:r>
              <a:rPr lang="fr-FR" sz="3000" dirty="0" smtClean="0"/>
              <a:t>Besoin d’approfondissement du sens des apprentissages</a:t>
            </a:r>
          </a:p>
          <a:p>
            <a:pPr algn="just">
              <a:buFontTx/>
              <a:buChar char="-"/>
            </a:pPr>
            <a:r>
              <a:rPr lang="fr-FR" sz="3000" dirty="0" smtClean="0"/>
              <a:t>Il faut toujours répondre, sans céder à l’immédiateté</a:t>
            </a:r>
          </a:p>
          <a:p>
            <a:pPr marL="0" indent="0">
              <a:buNone/>
            </a:pPr>
            <a:endParaRPr lang="fr-FR" dirty="0"/>
          </a:p>
        </p:txBody>
      </p:sp>
    </p:spTree>
    <p:extLst>
      <p:ext uri="{BB962C8B-B14F-4D97-AF65-F5344CB8AC3E}">
        <p14:creationId xmlns:p14="http://schemas.microsoft.com/office/powerpoint/2010/main" val="1595273002"/>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221434"/>
            <a:ext cx="10515600" cy="1045664"/>
          </a:xfrm>
        </p:spPr>
        <p:txBody>
          <a:bodyPr>
            <a:normAutofit/>
          </a:bodyPr>
          <a:lstStyle/>
          <a:p>
            <a:pPr algn="ctr"/>
            <a:r>
              <a:rPr lang="fr-FR" sz="5400" b="1" dirty="0" smtClean="0">
                <a:solidFill>
                  <a:srgbClr val="FF0000"/>
                </a:solidFill>
              </a:rPr>
              <a:t>DEPRESSION</a:t>
            </a:r>
            <a:endParaRPr lang="fr-FR" sz="5400" b="1" dirty="0">
              <a:solidFill>
                <a:srgbClr val="FF0000"/>
              </a:solidFill>
            </a:endParaRPr>
          </a:p>
        </p:txBody>
      </p:sp>
      <p:sp>
        <p:nvSpPr>
          <p:cNvPr id="3" name="Espace réservé du contenu 2"/>
          <p:cNvSpPr>
            <a:spLocks noGrp="1"/>
          </p:cNvSpPr>
          <p:nvPr>
            <p:ph idx="1"/>
          </p:nvPr>
        </p:nvSpPr>
        <p:spPr>
          <a:xfrm>
            <a:off x="274320" y="1280160"/>
            <a:ext cx="11586754" cy="5408023"/>
          </a:xfrm>
        </p:spPr>
        <p:txBody>
          <a:bodyPr/>
          <a:lstStyle/>
          <a:p>
            <a:r>
              <a:rPr lang="fr-FR" b="1" u="sng" dirty="0" smtClean="0"/>
              <a:t>Attention</a:t>
            </a:r>
          </a:p>
          <a:p>
            <a:pPr marL="0" indent="0">
              <a:buNone/>
            </a:pPr>
            <a:endParaRPr lang="fr-FR" dirty="0"/>
          </a:p>
          <a:p>
            <a:pPr marL="0" indent="0" algn="ctr">
              <a:buNone/>
            </a:pPr>
            <a:r>
              <a:rPr lang="fr-FR" dirty="0" smtClean="0"/>
              <a:t> </a:t>
            </a:r>
            <a:r>
              <a:rPr lang="fr-FR" sz="4000" b="1" dirty="0">
                <a:solidFill>
                  <a:srgbClr val="FF0000"/>
                </a:solidFill>
              </a:rPr>
              <a:t>L</a:t>
            </a:r>
            <a:r>
              <a:rPr lang="fr-FR" sz="4000" b="1" dirty="0" smtClean="0">
                <a:solidFill>
                  <a:srgbClr val="FF0000"/>
                </a:solidFill>
              </a:rPr>
              <a:t>a dépression de l’enfant ne ressemble pas du tout à la dépression de l’adulte. </a:t>
            </a:r>
          </a:p>
          <a:p>
            <a:pPr marL="0" indent="0" algn="ctr">
              <a:buNone/>
            </a:pPr>
            <a:r>
              <a:rPr lang="fr-FR" sz="4000" b="1" dirty="0" smtClean="0">
                <a:solidFill>
                  <a:srgbClr val="FF0000"/>
                </a:solidFill>
              </a:rPr>
              <a:t>C’est un trouble grave. </a:t>
            </a:r>
          </a:p>
          <a:p>
            <a:pPr marL="0" indent="0" algn="ctr">
              <a:buNone/>
            </a:pPr>
            <a:r>
              <a:rPr lang="fr-FR" sz="4000" b="1" dirty="0" smtClean="0">
                <a:solidFill>
                  <a:srgbClr val="FF0000"/>
                </a:solidFill>
              </a:rPr>
              <a:t>Elle peut être en lien avec un trouble des apprentissages. </a:t>
            </a:r>
          </a:p>
          <a:p>
            <a:pPr marL="0" indent="0" algn="ctr">
              <a:buNone/>
            </a:pPr>
            <a:r>
              <a:rPr lang="fr-FR" sz="4000" b="1" dirty="0" smtClean="0">
                <a:solidFill>
                  <a:srgbClr val="FF0000"/>
                </a:solidFill>
              </a:rPr>
              <a:t>Cette maladie peut se manifester dès la maternelle. </a:t>
            </a:r>
          </a:p>
          <a:p>
            <a:pPr marL="0" indent="0" algn="ctr">
              <a:buNone/>
            </a:pPr>
            <a:endParaRPr lang="fr-FR" sz="4000" b="1" dirty="0">
              <a:solidFill>
                <a:srgbClr val="FF0000"/>
              </a:solidFill>
            </a:endParaRPr>
          </a:p>
          <a:p>
            <a:pPr marL="0" indent="0">
              <a:buNone/>
            </a:pPr>
            <a:endParaRPr lang="fr-FR" dirty="0"/>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5"/>
            <a:ext cx="10515600" cy="639427"/>
          </a:xfrm>
        </p:spPr>
        <p:txBody>
          <a:bodyPr>
            <a:normAutofit fontScale="90000"/>
          </a:bodyPr>
          <a:lstStyle/>
          <a:p>
            <a:pPr algn="ctr"/>
            <a:r>
              <a:rPr lang="fr-FR" b="1" dirty="0" smtClean="0">
                <a:solidFill>
                  <a:srgbClr val="FF0000"/>
                </a:solidFill>
              </a:rPr>
              <a:t>Signes d’alerte</a:t>
            </a:r>
            <a:endParaRPr lang="fr-FR" b="1" dirty="0">
              <a:solidFill>
                <a:srgbClr val="FF0000"/>
              </a:solidFill>
            </a:endParaRPr>
          </a:p>
        </p:txBody>
      </p:sp>
      <p:sp>
        <p:nvSpPr>
          <p:cNvPr id="3" name="Espace réservé du contenu 2"/>
          <p:cNvSpPr>
            <a:spLocks noGrp="1"/>
          </p:cNvSpPr>
          <p:nvPr>
            <p:ph idx="1"/>
          </p:nvPr>
        </p:nvSpPr>
        <p:spPr>
          <a:xfrm>
            <a:off x="270456" y="1004552"/>
            <a:ext cx="11642502" cy="5653825"/>
          </a:xfrm>
        </p:spPr>
        <p:txBody>
          <a:bodyPr/>
          <a:lstStyle/>
          <a:p>
            <a:r>
              <a:rPr lang="fr-FR" sz="2400" b="1" u="sng" dirty="0" smtClean="0">
                <a:solidFill>
                  <a:srgbClr val="FF0000"/>
                </a:solidFill>
              </a:rPr>
              <a:t>Phases d’hyperactivité motrice fréquentes avec mise en danger</a:t>
            </a:r>
            <a:r>
              <a:rPr lang="fr-FR" sz="2400" dirty="0" smtClean="0"/>
              <a:t>: grimper tout en haut des arbres, marcher sur les toits, traverser la rue sans regarder, chutes avec blessures… Provocations et bagarres. </a:t>
            </a:r>
          </a:p>
          <a:p>
            <a:pPr marL="0" indent="0">
              <a:buNone/>
            </a:pPr>
            <a:endParaRPr lang="fr-FR" sz="2400" dirty="0"/>
          </a:p>
          <a:p>
            <a:pPr marL="0" indent="0">
              <a:buNone/>
            </a:pPr>
            <a:r>
              <a:rPr lang="fr-FR" sz="2400" dirty="0" smtClean="0"/>
              <a:t>-</a:t>
            </a:r>
            <a:r>
              <a:rPr lang="fr-FR" sz="2400" b="1" u="sng" dirty="0" smtClean="0">
                <a:solidFill>
                  <a:srgbClr val="FF0000"/>
                </a:solidFill>
              </a:rPr>
              <a:t>Phases d’abattement rares et discrètes: </a:t>
            </a:r>
            <a:r>
              <a:rPr lang="fr-FR" sz="2400" dirty="0" smtClean="0"/>
              <a:t>pleurs qui commencent et finissent brutalement sans raison évidente. Plaintes multiples, sentiment d’incompréhension, découragement, irritabilité, voix chuchotée. </a:t>
            </a:r>
          </a:p>
          <a:p>
            <a:pPr marL="0" indent="0">
              <a:buNone/>
            </a:pPr>
            <a:endParaRPr lang="fr-FR" sz="2400" dirty="0"/>
          </a:p>
          <a:p>
            <a:pPr marL="0" indent="0">
              <a:buNone/>
            </a:pPr>
            <a:r>
              <a:rPr lang="fr-FR" sz="2400" dirty="0" smtClean="0"/>
              <a:t>-</a:t>
            </a:r>
            <a:r>
              <a:rPr lang="fr-FR" sz="2400" b="1" u="sng" dirty="0" smtClean="0">
                <a:solidFill>
                  <a:srgbClr val="FF0000"/>
                </a:solidFill>
              </a:rPr>
              <a:t>Troubles de la concentration </a:t>
            </a:r>
            <a:r>
              <a:rPr lang="fr-FR" sz="2400" dirty="0" smtClean="0"/>
              <a:t>: même avec de la bonne volonté, l’enfant n’arrive plus à se concentrer aussi longtemps qu’avant: il n’arrive à apprendre que les trois premières lignes de la récitation. L’enfant abandonne vite, à la moindre difficulté. Il détruit son matériel, détériore ses affaires, gâche ses réalisations, voire s’auto mutile. </a:t>
            </a:r>
          </a:p>
          <a:p>
            <a:pPr marL="0" indent="0">
              <a:buNone/>
            </a:pPr>
            <a:endParaRPr lang="fr-FR" sz="2400" dirty="0"/>
          </a:p>
          <a:p>
            <a:pPr marL="0" indent="0">
              <a:buNone/>
            </a:pPr>
            <a:r>
              <a:rPr lang="fr-FR" sz="2400" dirty="0" smtClean="0"/>
              <a:t>- </a:t>
            </a:r>
            <a:r>
              <a:rPr lang="fr-FR" sz="2400" b="1" u="sng" dirty="0" smtClean="0">
                <a:solidFill>
                  <a:srgbClr val="FF0000"/>
                </a:solidFill>
              </a:rPr>
              <a:t>Plaintes somatiques</a:t>
            </a:r>
            <a:r>
              <a:rPr lang="fr-FR" sz="2400" dirty="0" smtClean="0"/>
              <a:t>: mal au ventre, mal à la tête, fatigue, absences répétées.</a:t>
            </a:r>
          </a:p>
          <a:p>
            <a:pPr marL="0" indent="0">
              <a:buNone/>
            </a:pPr>
            <a:endParaRPr lang="fr-FR" dirty="0"/>
          </a:p>
        </p:txBody>
      </p:sp>
    </p:spTree>
    <p:extLst>
      <p:ext uri="{BB962C8B-B14F-4D97-AF65-F5344CB8AC3E}">
        <p14:creationId xmlns:p14="http://schemas.microsoft.com/office/powerpoint/2010/main" val="3033816002"/>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5"/>
            <a:ext cx="10515600" cy="111393"/>
          </a:xfrm>
        </p:spPr>
        <p:txBody>
          <a:bodyPr>
            <a:normAutofit fontScale="90000"/>
          </a:bodyPr>
          <a:lstStyle/>
          <a:p>
            <a:endParaRPr lang="fr-FR" dirty="0"/>
          </a:p>
        </p:txBody>
      </p:sp>
      <p:sp>
        <p:nvSpPr>
          <p:cNvPr id="3" name="Espace réservé du contenu 2"/>
          <p:cNvSpPr>
            <a:spLocks noGrp="1"/>
          </p:cNvSpPr>
          <p:nvPr>
            <p:ph idx="1"/>
          </p:nvPr>
        </p:nvSpPr>
        <p:spPr>
          <a:xfrm>
            <a:off x="257577" y="618186"/>
            <a:ext cx="11603865" cy="6091707"/>
          </a:xfrm>
        </p:spPr>
        <p:txBody>
          <a:bodyPr>
            <a:normAutofit lnSpcReduction="10000"/>
          </a:bodyPr>
          <a:lstStyle/>
          <a:p>
            <a:r>
              <a:rPr lang="fr-FR" b="1" u="sng" dirty="0" smtClean="0">
                <a:solidFill>
                  <a:srgbClr val="FF0000"/>
                </a:solidFill>
              </a:rPr>
              <a:t>Vers qui se tourner?</a:t>
            </a:r>
          </a:p>
          <a:p>
            <a:pPr marL="0" indent="0">
              <a:buNone/>
            </a:pPr>
            <a:r>
              <a:rPr lang="fr-FR" dirty="0" smtClean="0"/>
              <a:t>Demander de l’aide du psychologue et/ou du service de Santé Scolaire qui s’associeront pour orienter vers un diagnostic (la dépression est-elle la cause ou la conséquence d’un autre trouble instrumental, affectif, traumatique…?)</a:t>
            </a:r>
          </a:p>
          <a:p>
            <a:pPr marL="0" indent="0">
              <a:buNone/>
            </a:pPr>
            <a:endParaRPr lang="fr-FR" dirty="0"/>
          </a:p>
          <a:p>
            <a:pPr>
              <a:buFontTx/>
              <a:buChar char="-"/>
            </a:pPr>
            <a:r>
              <a:rPr lang="fr-FR" b="1" u="sng" dirty="0" smtClean="0">
                <a:solidFill>
                  <a:srgbClr val="FF0000"/>
                </a:solidFill>
              </a:rPr>
              <a:t>Ce qu’il faut faire:</a:t>
            </a:r>
          </a:p>
          <a:p>
            <a:pPr>
              <a:buFontTx/>
              <a:buChar char="-"/>
            </a:pPr>
            <a:r>
              <a:rPr lang="fr-FR" dirty="0" smtClean="0"/>
              <a:t>Rassurer l’enfant sur ses capacités, valoriser ses réussites.</a:t>
            </a:r>
          </a:p>
          <a:p>
            <a:pPr>
              <a:buFontTx/>
              <a:buChar char="-"/>
            </a:pPr>
            <a:r>
              <a:rPr lang="fr-FR" dirty="0" smtClean="0"/>
              <a:t>Ne pas dramatiser ses échecs.</a:t>
            </a:r>
          </a:p>
          <a:p>
            <a:pPr>
              <a:buFontTx/>
              <a:buChar char="-"/>
            </a:pPr>
            <a:r>
              <a:rPr lang="fr-FR" dirty="0" smtClean="0"/>
              <a:t>Prendre en compte ses difficultés, y compris relationnelles.</a:t>
            </a:r>
          </a:p>
          <a:p>
            <a:pPr>
              <a:buFontTx/>
              <a:buChar char="-"/>
            </a:pPr>
            <a:r>
              <a:rPr lang="fr-FR" dirty="0" smtClean="0"/>
              <a:t>Lors des mises en danger ou des agressions, ne pas crier, mais lui rappeler les règles</a:t>
            </a:r>
          </a:p>
          <a:p>
            <a:pPr>
              <a:buFontTx/>
              <a:buChar char="-"/>
            </a:pPr>
            <a:r>
              <a:rPr lang="fr-FR" dirty="0" smtClean="0"/>
              <a:t>Favoriser l’art (musique, peinture) et la création pour permettre d’autres moyens d’expression de la souffrance.</a:t>
            </a:r>
          </a:p>
          <a:p>
            <a:pPr>
              <a:buFontTx/>
              <a:buChar char="-"/>
            </a:pPr>
            <a:r>
              <a:rPr lang="fr-FR" dirty="0" smtClean="0"/>
              <a:t>Accepter ou tolérer l’isolement de l’enfant. </a:t>
            </a:r>
          </a:p>
        </p:txBody>
      </p:sp>
    </p:spTree>
    <p:extLst>
      <p:ext uri="{BB962C8B-B14F-4D97-AF65-F5344CB8AC3E}">
        <p14:creationId xmlns:p14="http://schemas.microsoft.com/office/powerpoint/2010/main" val="2663931395"/>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Autofit/>
          </a:bodyPr>
          <a:lstStyle/>
          <a:p>
            <a:pPr algn="ctr"/>
            <a:r>
              <a:rPr lang="fr-FR" sz="5400" b="1" dirty="0" smtClean="0">
                <a:solidFill>
                  <a:srgbClr val="FF0000"/>
                </a:solidFill>
              </a:rPr>
              <a:t>PEDAGOGIE ET HANDICAP…</a:t>
            </a:r>
            <a:br>
              <a:rPr lang="fr-FR" sz="5400" b="1" dirty="0" smtClean="0">
                <a:solidFill>
                  <a:srgbClr val="FF0000"/>
                </a:solidFill>
              </a:rPr>
            </a:br>
            <a:r>
              <a:rPr lang="fr-FR" sz="5400" b="1" dirty="0" smtClean="0">
                <a:solidFill>
                  <a:srgbClr val="FF0000"/>
                </a:solidFill>
              </a:rPr>
              <a:t>… l’ADAPTATION</a:t>
            </a:r>
            <a:endParaRPr lang="fr-FR" sz="5400" b="1" dirty="0">
              <a:solidFill>
                <a:srgbClr val="FF0000"/>
              </a:solidFill>
            </a:endParaRPr>
          </a:p>
        </p:txBody>
      </p:sp>
      <p:pic>
        <p:nvPicPr>
          <p:cNvPr id="7170" name="Picture 2"/>
          <p:cNvPicPr>
            <a:picLocks noGrp="1" noChangeAspect="1" noChangeArrowheads="1"/>
          </p:cNvPicPr>
          <p:nvPr>
            <p:ph idx="1"/>
          </p:nvPr>
        </p:nvPicPr>
        <p:blipFill>
          <a:blip r:embed="rId2"/>
          <a:srcRect/>
          <a:stretch>
            <a:fillRect/>
          </a:stretch>
        </p:blipFill>
        <p:spPr bwMode="auto">
          <a:xfrm>
            <a:off x="3291841" y="1835195"/>
            <a:ext cx="5199016" cy="4658319"/>
          </a:xfrm>
          <a:prstGeom prst="rect">
            <a:avLst/>
          </a:prstGeom>
          <a:noFill/>
          <a:ln w="9525">
            <a:noFill/>
            <a:miter lim="800000"/>
            <a:headEnd/>
            <a:tailEnd/>
          </a:ln>
          <a:effec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Autofit/>
          </a:bodyPr>
          <a:lstStyle/>
          <a:p>
            <a:pPr algn="ctr"/>
            <a:r>
              <a:rPr lang="fr-FR" sz="6000" b="1" dirty="0" smtClean="0">
                <a:solidFill>
                  <a:srgbClr val="FF0000"/>
                </a:solidFill>
              </a:rPr>
              <a:t>LES ETABLISSEMENTS</a:t>
            </a:r>
            <a:br>
              <a:rPr lang="fr-FR" sz="6000" b="1" dirty="0" smtClean="0">
                <a:solidFill>
                  <a:srgbClr val="FF0000"/>
                </a:solidFill>
              </a:rPr>
            </a:br>
            <a:r>
              <a:rPr lang="fr-FR" sz="6000" b="1" dirty="0" smtClean="0">
                <a:solidFill>
                  <a:srgbClr val="FF0000"/>
                </a:solidFill>
              </a:rPr>
              <a:t> ET DISPOSITIFS</a:t>
            </a:r>
            <a:endParaRPr lang="fr-FR" sz="6000" dirty="0"/>
          </a:p>
        </p:txBody>
      </p:sp>
      <p:pic>
        <p:nvPicPr>
          <p:cNvPr id="6" name="Espace réservé du contenu 5" descr="Image1.jpg"/>
          <p:cNvPicPr>
            <a:picLocks noGrp="1" noChangeAspect="1"/>
          </p:cNvPicPr>
          <p:nvPr>
            <p:ph idx="1"/>
          </p:nvPr>
        </p:nvPicPr>
        <p:blipFill>
          <a:blip r:embed="rId2"/>
          <a:stretch>
            <a:fillRect/>
          </a:stretch>
        </p:blipFill>
        <p:spPr>
          <a:xfrm>
            <a:off x="1175658" y="1825624"/>
            <a:ext cx="9888582" cy="4640489"/>
          </a:xfrm>
        </p:spPr>
      </p:pic>
    </p:spTree>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875846"/>
          </a:xfrm>
        </p:spPr>
        <p:txBody>
          <a:bodyPr>
            <a:normAutofit/>
          </a:bodyPr>
          <a:lstStyle/>
          <a:p>
            <a:pPr algn="ctr"/>
            <a:r>
              <a:rPr lang="fr-FR" sz="5400" b="1" dirty="0" smtClean="0">
                <a:solidFill>
                  <a:srgbClr val="FF0000"/>
                </a:solidFill>
              </a:rPr>
              <a:t>Adapter…</a:t>
            </a:r>
            <a:endParaRPr lang="fr-FR" sz="5400" b="1" dirty="0">
              <a:solidFill>
                <a:srgbClr val="FF0000"/>
              </a:solidFill>
            </a:endParaRPr>
          </a:p>
        </p:txBody>
      </p:sp>
      <p:pic>
        <p:nvPicPr>
          <p:cNvPr id="9218" name="Picture 2"/>
          <p:cNvPicPr>
            <a:picLocks noGrp="1" noChangeAspect="1" noChangeArrowheads="1"/>
          </p:cNvPicPr>
          <p:nvPr>
            <p:ph idx="1"/>
          </p:nvPr>
        </p:nvPicPr>
        <p:blipFill>
          <a:blip r:embed="rId2"/>
          <a:srcRect/>
          <a:stretch>
            <a:fillRect/>
          </a:stretch>
        </p:blipFill>
        <p:spPr bwMode="auto">
          <a:xfrm>
            <a:off x="1763486" y="1084217"/>
            <a:ext cx="8822371" cy="5773783"/>
          </a:xfrm>
          <a:prstGeom prst="rect">
            <a:avLst/>
          </a:prstGeom>
          <a:noFill/>
          <a:ln w="9525">
            <a:noFill/>
            <a:miter lim="800000"/>
            <a:headEnd/>
            <a:tailEnd/>
          </a:ln>
          <a:effectLst/>
        </p:spPr>
      </p:pic>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1264"/>
          </a:xfrm>
        </p:spPr>
        <p:txBody>
          <a:bodyPr>
            <a:normAutofit fontScale="90000"/>
          </a:bodyPr>
          <a:lstStyle/>
          <a:p>
            <a:endParaRPr lang="fr-FR" dirty="0"/>
          </a:p>
        </p:txBody>
      </p:sp>
      <p:graphicFrame>
        <p:nvGraphicFramePr>
          <p:cNvPr id="4" name="Espace réservé du contenu 3"/>
          <p:cNvGraphicFramePr>
            <a:graphicFrameLocks noGrp="1"/>
          </p:cNvGraphicFramePr>
          <p:nvPr>
            <p:ph idx="1"/>
          </p:nvPr>
        </p:nvGraphicFramePr>
        <p:xfrm>
          <a:off x="783770" y="509451"/>
          <a:ext cx="10570030" cy="6071190"/>
        </p:xfrm>
        <a:graphic>
          <a:graphicData uri="http://schemas.openxmlformats.org/drawingml/2006/table">
            <a:tbl>
              <a:tblPr firstRow="1" bandRow="1">
                <a:tableStyleId>{5C22544A-7EE6-4342-B048-85BDC9FD1C3A}</a:tableStyleId>
              </a:tblPr>
              <a:tblGrid>
                <a:gridCol w="5285015">
                  <a:extLst>
                    <a:ext uri="{9D8B030D-6E8A-4147-A177-3AD203B41FA5}">
                      <a16:colId xmlns:a16="http://schemas.microsoft.com/office/drawing/2014/main" val="20000"/>
                    </a:ext>
                  </a:extLst>
                </a:gridCol>
                <a:gridCol w="5285015">
                  <a:extLst>
                    <a:ext uri="{9D8B030D-6E8A-4147-A177-3AD203B41FA5}">
                      <a16:colId xmlns:a16="http://schemas.microsoft.com/office/drawing/2014/main" val="20001"/>
                    </a:ext>
                  </a:extLst>
                </a:gridCol>
              </a:tblGrid>
              <a:tr h="819088">
                <a:tc>
                  <a:txBody>
                    <a:bodyPr/>
                    <a:lstStyle/>
                    <a:p>
                      <a:r>
                        <a:rPr lang="fr-FR" sz="3600" dirty="0" smtClean="0">
                          <a:solidFill>
                            <a:schemeClr val="tx1"/>
                          </a:solidFill>
                        </a:rPr>
                        <a:t>C’est …</a:t>
                      </a:r>
                      <a:endParaRPr lang="fr-FR" sz="3600" dirty="0">
                        <a:solidFill>
                          <a:schemeClr val="tx1"/>
                        </a:solidFill>
                      </a:endParaRPr>
                    </a:p>
                  </a:txBody>
                  <a:tcPr/>
                </a:tc>
                <a:tc>
                  <a:txBody>
                    <a:bodyPr/>
                    <a:lstStyle/>
                    <a:p>
                      <a:r>
                        <a:rPr lang="fr-FR" sz="3600" dirty="0" smtClean="0">
                          <a:solidFill>
                            <a:schemeClr val="tx1"/>
                          </a:solidFill>
                        </a:rPr>
                        <a:t>Ce</a:t>
                      </a:r>
                      <a:r>
                        <a:rPr lang="fr-FR" sz="3600" baseline="0" dirty="0" smtClean="0">
                          <a:solidFill>
                            <a:schemeClr val="tx1"/>
                          </a:solidFill>
                        </a:rPr>
                        <a:t> n’est pas…</a:t>
                      </a:r>
                      <a:endParaRPr lang="fr-FR" sz="3600" dirty="0">
                        <a:solidFill>
                          <a:schemeClr val="tx1"/>
                        </a:solidFill>
                      </a:endParaRPr>
                    </a:p>
                  </a:txBody>
                  <a:tcPr/>
                </a:tc>
                <a:extLst>
                  <a:ext uri="{0D108BD9-81ED-4DB2-BD59-A6C34878D82A}">
                    <a16:rowId xmlns:a16="http://schemas.microsoft.com/office/drawing/2014/main" val="10000"/>
                  </a:ext>
                </a:extLst>
              </a:tr>
              <a:tr h="5252102">
                <a:tc>
                  <a:txBody>
                    <a:bodyPr/>
                    <a:lstStyle/>
                    <a:p>
                      <a:pPr>
                        <a:buFontTx/>
                        <a:buChar char="-"/>
                      </a:pPr>
                      <a:r>
                        <a:rPr lang="fr-FR" sz="2400" dirty="0" smtClean="0">
                          <a:solidFill>
                            <a:schemeClr val="tx1"/>
                          </a:solidFill>
                        </a:rPr>
                        <a:t>S’adapter</a:t>
                      </a:r>
                    </a:p>
                    <a:p>
                      <a:pPr>
                        <a:buFontTx/>
                        <a:buNone/>
                      </a:pPr>
                      <a:endParaRPr lang="fr-FR" sz="2400" dirty="0" smtClean="0">
                        <a:solidFill>
                          <a:schemeClr val="tx1"/>
                        </a:solidFill>
                      </a:endParaRPr>
                    </a:p>
                    <a:p>
                      <a:pPr>
                        <a:buFontTx/>
                        <a:buChar char="-"/>
                      </a:pPr>
                      <a:r>
                        <a:rPr lang="fr-FR" sz="2400" dirty="0" smtClean="0">
                          <a:solidFill>
                            <a:schemeClr val="tx1"/>
                          </a:solidFill>
                        </a:rPr>
                        <a:t>Contourner</a:t>
                      </a:r>
                      <a:r>
                        <a:rPr lang="fr-FR" sz="2400" baseline="0" dirty="0" smtClean="0">
                          <a:solidFill>
                            <a:schemeClr val="tx1"/>
                          </a:solidFill>
                        </a:rPr>
                        <a:t> la difficulté</a:t>
                      </a:r>
                    </a:p>
                    <a:p>
                      <a:pPr>
                        <a:buFontTx/>
                        <a:buNone/>
                      </a:pPr>
                      <a:endParaRPr lang="fr-FR" sz="2400" baseline="0" dirty="0" smtClean="0">
                        <a:solidFill>
                          <a:schemeClr val="tx1"/>
                        </a:solidFill>
                      </a:endParaRPr>
                    </a:p>
                    <a:p>
                      <a:pPr>
                        <a:buFontTx/>
                        <a:buChar char="-"/>
                      </a:pPr>
                      <a:r>
                        <a:rPr lang="fr-FR" sz="2400" baseline="0" dirty="0" smtClean="0">
                          <a:solidFill>
                            <a:schemeClr val="tx1"/>
                          </a:solidFill>
                        </a:rPr>
                        <a:t>Proposer des alternatives</a:t>
                      </a:r>
                    </a:p>
                    <a:p>
                      <a:pPr>
                        <a:buFontTx/>
                        <a:buNone/>
                      </a:pPr>
                      <a:endParaRPr lang="fr-FR" sz="2400" baseline="0" dirty="0" smtClean="0">
                        <a:solidFill>
                          <a:schemeClr val="tx1"/>
                        </a:solidFill>
                      </a:endParaRPr>
                    </a:p>
                    <a:p>
                      <a:pPr>
                        <a:buFontTx/>
                        <a:buChar char="-"/>
                      </a:pPr>
                      <a:r>
                        <a:rPr lang="fr-FR" sz="2400" baseline="0" dirty="0" smtClean="0">
                          <a:solidFill>
                            <a:schemeClr val="tx1"/>
                          </a:solidFill>
                        </a:rPr>
                        <a:t>Amener vers l’autonomie</a:t>
                      </a:r>
                    </a:p>
                    <a:p>
                      <a:pPr>
                        <a:buFontTx/>
                        <a:buNone/>
                      </a:pPr>
                      <a:endParaRPr lang="fr-FR" sz="2400" baseline="0" dirty="0" smtClean="0">
                        <a:solidFill>
                          <a:schemeClr val="tx1"/>
                        </a:solidFill>
                      </a:endParaRPr>
                    </a:p>
                    <a:p>
                      <a:pPr>
                        <a:buFontTx/>
                        <a:buChar char="-"/>
                      </a:pPr>
                      <a:r>
                        <a:rPr lang="fr-FR" sz="2400" baseline="0" dirty="0" smtClean="0">
                          <a:solidFill>
                            <a:schemeClr val="tx1"/>
                          </a:solidFill>
                        </a:rPr>
                        <a:t>Se poser des questions et essayer</a:t>
                      </a:r>
                    </a:p>
                    <a:p>
                      <a:pPr>
                        <a:buFontTx/>
                        <a:buNone/>
                      </a:pPr>
                      <a:endParaRPr lang="fr-FR" sz="2400" baseline="0" dirty="0" smtClean="0">
                        <a:solidFill>
                          <a:schemeClr val="tx1"/>
                        </a:solidFill>
                      </a:endParaRPr>
                    </a:p>
                    <a:p>
                      <a:pPr>
                        <a:buFontTx/>
                        <a:buChar char="-"/>
                      </a:pPr>
                      <a:r>
                        <a:rPr lang="fr-FR" sz="2400" baseline="0" dirty="0" smtClean="0">
                          <a:solidFill>
                            <a:schemeClr val="tx1"/>
                          </a:solidFill>
                        </a:rPr>
                        <a:t>Lutter contre une forme de violence et d’exclusion, la perte de l’estime de soi</a:t>
                      </a:r>
                    </a:p>
                    <a:p>
                      <a:pPr>
                        <a:buFontTx/>
                        <a:buNone/>
                      </a:pPr>
                      <a:endParaRPr lang="fr-FR" dirty="0">
                        <a:solidFill>
                          <a:schemeClr val="tx1"/>
                        </a:solidFill>
                      </a:endParaRPr>
                    </a:p>
                  </a:txBody>
                  <a:tcPr/>
                </a:tc>
                <a:tc>
                  <a:txBody>
                    <a:bodyPr/>
                    <a:lstStyle/>
                    <a:p>
                      <a:pPr>
                        <a:buFontTx/>
                        <a:buChar char="-"/>
                      </a:pPr>
                      <a:r>
                        <a:rPr lang="fr-FR" sz="2400" dirty="0" smtClean="0"/>
                        <a:t>Sous</a:t>
                      </a:r>
                      <a:r>
                        <a:rPr lang="fr-FR" sz="2400" baseline="0" dirty="0" smtClean="0"/>
                        <a:t> enseigner</a:t>
                      </a:r>
                    </a:p>
                    <a:p>
                      <a:pPr>
                        <a:buFontTx/>
                        <a:buNone/>
                      </a:pPr>
                      <a:endParaRPr lang="fr-FR" sz="2400" baseline="0" dirty="0" smtClean="0"/>
                    </a:p>
                    <a:p>
                      <a:pPr>
                        <a:buFontTx/>
                        <a:buChar char="-"/>
                      </a:pPr>
                      <a:r>
                        <a:rPr lang="fr-FR" sz="2400" baseline="0" dirty="0" smtClean="0"/>
                        <a:t>Supprimer la difficulté</a:t>
                      </a:r>
                    </a:p>
                    <a:p>
                      <a:pPr>
                        <a:buFontTx/>
                        <a:buNone/>
                      </a:pPr>
                      <a:endParaRPr lang="fr-FR" sz="2400" baseline="0" dirty="0" smtClean="0"/>
                    </a:p>
                    <a:p>
                      <a:pPr>
                        <a:buFontTx/>
                        <a:buChar char="-"/>
                      </a:pPr>
                      <a:r>
                        <a:rPr lang="fr-FR" sz="2400" baseline="0" dirty="0" smtClean="0"/>
                        <a:t>Simplifier</a:t>
                      </a:r>
                    </a:p>
                    <a:p>
                      <a:pPr>
                        <a:buFontTx/>
                        <a:buNone/>
                      </a:pPr>
                      <a:endParaRPr lang="fr-FR" sz="2400" baseline="0" dirty="0" smtClean="0"/>
                    </a:p>
                    <a:p>
                      <a:pPr>
                        <a:buFontTx/>
                        <a:buChar char="-"/>
                      </a:pPr>
                      <a:r>
                        <a:rPr lang="fr-FR" sz="2400" baseline="0" dirty="0" smtClean="0"/>
                        <a:t>Rendre dépendant</a:t>
                      </a:r>
                    </a:p>
                    <a:p>
                      <a:pPr>
                        <a:buFontTx/>
                        <a:buNone/>
                      </a:pPr>
                      <a:endParaRPr lang="fr-FR" sz="2400" baseline="0" dirty="0" smtClean="0"/>
                    </a:p>
                    <a:p>
                      <a:pPr>
                        <a:buFontTx/>
                        <a:buChar char="-"/>
                      </a:pPr>
                      <a:r>
                        <a:rPr lang="fr-FR" sz="2400" baseline="0" dirty="0" smtClean="0"/>
                        <a:t>Appliquer systématiquement des recettes miracles</a:t>
                      </a:r>
                    </a:p>
                    <a:p>
                      <a:pPr>
                        <a:buFontTx/>
                        <a:buChar char="-"/>
                      </a:pPr>
                      <a:r>
                        <a:rPr lang="fr-FR" sz="2400" baseline="0" dirty="0" smtClean="0"/>
                        <a:t>Soigner</a:t>
                      </a:r>
                    </a:p>
                    <a:p>
                      <a:pPr>
                        <a:buFontTx/>
                        <a:buChar char="-"/>
                      </a:pPr>
                      <a:endParaRPr lang="fr-FR" dirty="0"/>
                    </a:p>
                  </a:txBody>
                  <a:tcPr/>
                </a:tc>
                <a:extLst>
                  <a:ext uri="{0D108BD9-81ED-4DB2-BD59-A6C34878D82A}">
                    <a16:rowId xmlns:a16="http://schemas.microsoft.com/office/drawing/2014/main" val="10001"/>
                  </a:ext>
                </a:extLst>
              </a:tr>
            </a:tbl>
          </a:graphicData>
        </a:graphic>
      </p:graphicFrame>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8194" name="Picture 2"/>
          <p:cNvPicPr>
            <a:picLocks noGrp="1" noChangeAspect="1" noChangeArrowheads="1"/>
          </p:cNvPicPr>
          <p:nvPr>
            <p:ph idx="1"/>
          </p:nvPr>
        </p:nvPicPr>
        <p:blipFill>
          <a:blip r:embed="rId2"/>
          <a:srcRect/>
          <a:stretch>
            <a:fillRect/>
          </a:stretch>
        </p:blipFill>
        <p:spPr bwMode="auto">
          <a:xfrm>
            <a:off x="428202" y="1"/>
            <a:ext cx="11093238" cy="6855052"/>
          </a:xfrm>
          <a:prstGeom prst="rect">
            <a:avLst/>
          </a:prstGeom>
          <a:noFill/>
          <a:ln w="9525">
            <a:noFill/>
            <a:miter lim="800000"/>
            <a:headEnd/>
            <a:tailEnd/>
          </a:ln>
          <a:effectLst/>
        </p:spPr>
      </p:pic>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045664"/>
          </a:xfrm>
        </p:spPr>
        <p:txBody>
          <a:bodyPr/>
          <a:lstStyle/>
          <a:p>
            <a:pPr algn="ctr"/>
            <a:r>
              <a:rPr lang="fr-FR" b="1" dirty="0" smtClean="0">
                <a:solidFill>
                  <a:srgbClr val="FF0000"/>
                </a:solidFill>
              </a:rPr>
              <a:t>Les postulats de BURNS</a:t>
            </a:r>
            <a:endParaRPr lang="fr-FR" b="1" dirty="0">
              <a:solidFill>
                <a:srgbClr val="FF0000"/>
              </a:solidFill>
            </a:endParaRPr>
          </a:p>
        </p:txBody>
      </p:sp>
      <p:sp>
        <p:nvSpPr>
          <p:cNvPr id="3" name="Espace réservé du contenu 2"/>
          <p:cNvSpPr>
            <a:spLocks noGrp="1"/>
          </p:cNvSpPr>
          <p:nvPr>
            <p:ph idx="1"/>
          </p:nvPr>
        </p:nvSpPr>
        <p:spPr>
          <a:xfrm>
            <a:off x="444137" y="1240972"/>
            <a:ext cx="11181806" cy="5277394"/>
          </a:xfrm>
        </p:spPr>
        <p:txBody>
          <a:bodyPr>
            <a:normAutofit/>
          </a:bodyPr>
          <a:lstStyle/>
          <a:p>
            <a:pPr algn="just">
              <a:buNone/>
            </a:pPr>
            <a:endParaRPr lang="fr-FR" dirty="0" smtClean="0"/>
          </a:p>
          <a:p>
            <a:pPr algn="just">
              <a:buNone/>
            </a:pPr>
            <a:r>
              <a:rPr lang="fr-FR" dirty="0" smtClean="0"/>
              <a:t>1- Il n’y a pas 2 apprenants qui progressent à la même vitesse.</a:t>
            </a:r>
          </a:p>
          <a:p>
            <a:pPr algn="just">
              <a:buNone/>
            </a:pPr>
            <a:r>
              <a:rPr lang="fr-FR" dirty="0" smtClean="0"/>
              <a:t>2- Il n’y a pas 2 apprenants qui soient prêts à apprendre en même temps.</a:t>
            </a:r>
          </a:p>
          <a:p>
            <a:pPr algn="just">
              <a:buNone/>
            </a:pPr>
            <a:r>
              <a:rPr lang="fr-FR" dirty="0" smtClean="0"/>
              <a:t>3- Il n’y a pas 2 apprenants qui utilisent les mêmes techniques d’étude.</a:t>
            </a:r>
          </a:p>
          <a:p>
            <a:pPr algn="just">
              <a:buNone/>
            </a:pPr>
            <a:r>
              <a:rPr lang="fr-FR" dirty="0" smtClean="0"/>
              <a:t>4- Il n’y a pas 2 apprenants qui résolvent les problèmes exactement de la même manière.</a:t>
            </a:r>
          </a:p>
          <a:p>
            <a:pPr algn="just">
              <a:buNone/>
            </a:pPr>
            <a:r>
              <a:rPr lang="fr-FR" dirty="0" smtClean="0"/>
              <a:t>5- Il n’y a pas 2 apprenants qui possèdent le même répertoire de comportements.</a:t>
            </a:r>
          </a:p>
          <a:p>
            <a:pPr algn="just">
              <a:buNone/>
            </a:pPr>
            <a:r>
              <a:rPr lang="fr-FR" dirty="0" smtClean="0"/>
              <a:t>6- Il n’y a pas 2 apprenants qui possèdent le même profil d’intérêt.</a:t>
            </a:r>
          </a:p>
          <a:p>
            <a:pPr algn="just">
              <a:buNone/>
            </a:pPr>
            <a:r>
              <a:rPr lang="fr-FR" dirty="0" smtClean="0"/>
              <a:t>7- Il n’y a pas 2 apprenants qui soient motivés pour atteindre les mêmes buts.</a:t>
            </a:r>
            <a:endParaRPr lang="fr-FR" dirty="0"/>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25137" y="208372"/>
            <a:ext cx="10515600" cy="954224"/>
          </a:xfrm>
        </p:spPr>
        <p:txBody>
          <a:bodyPr/>
          <a:lstStyle/>
          <a:p>
            <a:pPr algn="ctr"/>
            <a:r>
              <a:rPr lang="fr-FR" b="1" dirty="0" smtClean="0">
                <a:solidFill>
                  <a:srgbClr val="FF0000"/>
                </a:solidFill>
              </a:rPr>
              <a:t>Comment adapter son enseignement? </a:t>
            </a:r>
            <a:endParaRPr lang="fr-FR" b="1" dirty="0">
              <a:solidFill>
                <a:srgbClr val="FF0000"/>
              </a:solidFill>
            </a:endParaRPr>
          </a:p>
        </p:txBody>
      </p:sp>
      <p:sp>
        <p:nvSpPr>
          <p:cNvPr id="3" name="Espace réservé du contenu 2"/>
          <p:cNvSpPr>
            <a:spLocks noGrp="1"/>
          </p:cNvSpPr>
          <p:nvPr>
            <p:ph idx="1"/>
          </p:nvPr>
        </p:nvSpPr>
        <p:spPr>
          <a:xfrm>
            <a:off x="457199" y="1162594"/>
            <a:ext cx="11286309" cy="5381897"/>
          </a:xfrm>
        </p:spPr>
        <p:txBody>
          <a:bodyPr>
            <a:normAutofit fontScale="92500" lnSpcReduction="10000"/>
          </a:bodyPr>
          <a:lstStyle/>
          <a:p>
            <a:r>
              <a:rPr lang="fr-FR" dirty="0" smtClean="0"/>
              <a:t>1- Se reporter aux recommandations des divers plans (PAI, PPS, PPRE, PAP…)</a:t>
            </a:r>
          </a:p>
          <a:p>
            <a:pPr>
              <a:buNone/>
            </a:pPr>
            <a:endParaRPr lang="fr-FR" dirty="0" smtClean="0"/>
          </a:p>
          <a:p>
            <a:r>
              <a:rPr lang="fr-FR" dirty="0" smtClean="0"/>
              <a:t>2- Observer l’élève dans différentes situations en classe et en dehors. Comment réagit-il? Ne pas hésiter à lui demander ce qui le bloque.</a:t>
            </a:r>
          </a:p>
          <a:p>
            <a:pPr>
              <a:buNone/>
            </a:pPr>
            <a:endParaRPr lang="fr-FR" dirty="0" smtClean="0"/>
          </a:p>
          <a:p>
            <a:r>
              <a:rPr lang="fr-FR" dirty="0" smtClean="0"/>
              <a:t>3- Dresser la liste de ses points forts et des ses points faibles.</a:t>
            </a:r>
          </a:p>
          <a:p>
            <a:pPr>
              <a:buNone/>
            </a:pPr>
            <a:endParaRPr lang="fr-FR" dirty="0" smtClean="0"/>
          </a:p>
          <a:p>
            <a:r>
              <a:rPr lang="fr-FR" dirty="0" smtClean="0"/>
              <a:t>4- Analyser ce qu’il ne parvient pas à faire et pourquoi il ne parvient pas à le faire.</a:t>
            </a:r>
          </a:p>
          <a:p>
            <a:pPr>
              <a:buNone/>
            </a:pPr>
            <a:endParaRPr lang="fr-FR" dirty="0" smtClean="0"/>
          </a:p>
          <a:p>
            <a:r>
              <a:rPr lang="fr-FR" dirty="0" smtClean="0"/>
              <a:t>5- Lui proposer une autre façon de faire = une autre stratégie pour lui permettre de contourner la difficulté en s’appuyant sur ses points forts = adapter.</a:t>
            </a:r>
            <a:endParaRPr lang="fr-FR" dirty="0"/>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692966"/>
          </a:xfrm>
        </p:spPr>
        <p:txBody>
          <a:bodyPr>
            <a:noAutofit/>
          </a:bodyPr>
          <a:lstStyle/>
          <a:p>
            <a:pPr algn="ctr"/>
            <a:r>
              <a:rPr lang="fr-FR" sz="5400" b="1" dirty="0" smtClean="0">
                <a:solidFill>
                  <a:srgbClr val="FF0000"/>
                </a:solidFill>
              </a:rPr>
              <a:t>Quelques pistes pour adapter…</a:t>
            </a:r>
            <a:endParaRPr lang="fr-FR" sz="5400" b="1" dirty="0">
              <a:solidFill>
                <a:srgbClr val="FF0000"/>
              </a:solidFill>
            </a:endParaRPr>
          </a:p>
        </p:txBody>
      </p:sp>
      <p:sp>
        <p:nvSpPr>
          <p:cNvPr id="3" name="Espace réservé du contenu 2"/>
          <p:cNvSpPr>
            <a:spLocks noGrp="1"/>
          </p:cNvSpPr>
          <p:nvPr>
            <p:ph idx="1"/>
          </p:nvPr>
        </p:nvSpPr>
        <p:spPr>
          <a:xfrm>
            <a:off x="206062" y="1058092"/>
            <a:ext cx="11642501" cy="5561649"/>
          </a:xfrm>
        </p:spPr>
        <p:txBody>
          <a:bodyPr/>
          <a:lstStyle/>
          <a:p>
            <a:endParaRPr lang="fr-FR" sz="3600" b="1" i="1" dirty="0" smtClean="0">
              <a:solidFill>
                <a:srgbClr val="FF0000"/>
              </a:solidFill>
            </a:endParaRPr>
          </a:p>
          <a:p>
            <a:r>
              <a:rPr lang="fr-FR" sz="3600" b="1" i="1" dirty="0" smtClean="0">
                <a:solidFill>
                  <a:srgbClr val="FF0000"/>
                </a:solidFill>
              </a:rPr>
              <a:t>Attention</a:t>
            </a:r>
            <a:r>
              <a:rPr lang="fr-FR" sz="3600" b="1" dirty="0" smtClean="0"/>
              <a:t> les adaptations proposées ci-dessous ne doivent pas être appliquées de façon systématique.</a:t>
            </a:r>
          </a:p>
          <a:p>
            <a:pPr marL="0" indent="0">
              <a:buNone/>
            </a:pPr>
            <a:endParaRPr lang="fr-FR" sz="3600" b="1" dirty="0" smtClean="0"/>
          </a:p>
          <a:p>
            <a:pPr marL="0" indent="0" algn="just">
              <a:buNone/>
            </a:pPr>
            <a:r>
              <a:rPr lang="fr-FR" sz="3600" b="1" dirty="0" smtClean="0"/>
              <a:t>L’enseignant sélectionne celles qu’il juge les plus appropriées à la problématique de l’élève. Par la suite s’il constate que l’élève a intégré la stratégie et qu’il parvient à se débrouiller seul et à travailler de manière autonome, il doit supprimer l’aide devenue inutile. </a:t>
            </a:r>
          </a:p>
          <a:p>
            <a:pPr marL="0" indent="0">
              <a:buNone/>
            </a:pPr>
            <a:endParaRPr lang="fr-FR" dirty="0" smtClean="0"/>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b="1" dirty="0" smtClean="0">
                <a:solidFill>
                  <a:srgbClr val="FF0000"/>
                </a:solidFill>
              </a:rPr>
              <a:t>Adaptations transversales</a:t>
            </a:r>
            <a:endParaRPr lang="fr-FR" b="1" dirty="0">
              <a:solidFill>
                <a:srgbClr val="FF0000"/>
              </a:solidFill>
            </a:endParaRPr>
          </a:p>
        </p:txBody>
      </p:sp>
      <p:sp>
        <p:nvSpPr>
          <p:cNvPr id="3" name="Espace réservé du contenu 2"/>
          <p:cNvSpPr>
            <a:spLocks noGrp="1"/>
          </p:cNvSpPr>
          <p:nvPr>
            <p:ph idx="1"/>
          </p:nvPr>
        </p:nvSpPr>
        <p:spPr>
          <a:xfrm>
            <a:off x="334851" y="1545465"/>
            <a:ext cx="11410681" cy="5074276"/>
          </a:xfrm>
        </p:spPr>
        <p:txBody>
          <a:bodyPr/>
          <a:lstStyle/>
          <a:p>
            <a:r>
              <a:rPr lang="fr-FR" b="1" u="sng" dirty="0" smtClean="0">
                <a:solidFill>
                  <a:srgbClr val="FF0000"/>
                </a:solidFill>
              </a:rPr>
              <a:t>Documents: </a:t>
            </a:r>
          </a:p>
          <a:p>
            <a:pPr>
              <a:buFontTx/>
              <a:buChar char="-"/>
            </a:pPr>
            <a:r>
              <a:rPr lang="fr-FR" dirty="0" smtClean="0"/>
              <a:t>Agrandissements A4 en A3</a:t>
            </a:r>
          </a:p>
          <a:p>
            <a:pPr>
              <a:buFontTx/>
              <a:buChar char="-"/>
            </a:pPr>
            <a:r>
              <a:rPr lang="fr-FR" dirty="0" smtClean="0"/>
              <a:t>Police </a:t>
            </a:r>
            <a:r>
              <a:rPr lang="fr-FR" dirty="0" err="1" smtClean="0"/>
              <a:t>Comic</a:t>
            </a:r>
            <a:r>
              <a:rPr lang="fr-FR" dirty="0" smtClean="0"/>
              <a:t> Sans MS ou Arial, police agrandie 14 ou 16</a:t>
            </a:r>
          </a:p>
          <a:p>
            <a:pPr>
              <a:buFontTx/>
              <a:buChar char="-"/>
            </a:pPr>
            <a:r>
              <a:rPr lang="fr-FR" dirty="0" smtClean="0"/>
              <a:t>Pas de recto verso</a:t>
            </a:r>
          </a:p>
          <a:p>
            <a:pPr>
              <a:buFontTx/>
              <a:buChar char="-"/>
            </a:pPr>
            <a:r>
              <a:rPr lang="fr-FR" dirty="0" smtClean="0"/>
              <a:t>Pieds annotés (matière/N° de chapitre, N° de page)</a:t>
            </a:r>
          </a:p>
          <a:p>
            <a:pPr>
              <a:buFontTx/>
              <a:buChar char="-"/>
            </a:pPr>
            <a:r>
              <a:rPr lang="fr-FR" dirty="0" smtClean="0"/>
              <a:t>Augmenter les espaces réponses sur les photocopies.</a:t>
            </a:r>
          </a:p>
          <a:p>
            <a:pPr>
              <a:buFontTx/>
              <a:buChar char="-"/>
            </a:pPr>
            <a:r>
              <a:rPr lang="fr-FR" dirty="0" smtClean="0"/>
              <a:t>Fournir des documents aérés.</a:t>
            </a:r>
          </a:p>
          <a:p>
            <a:pPr>
              <a:buFontTx/>
              <a:buChar char="-"/>
            </a:pPr>
            <a:r>
              <a:rPr lang="fr-FR" dirty="0" smtClean="0"/>
              <a:t>Un document par page ou espacement assez important entre les différents documents</a:t>
            </a:r>
            <a:endParaRPr lang="fr-FR" dirty="0"/>
          </a:p>
        </p:txBody>
      </p:sp>
    </p:spTree>
    <p:extLst>
      <p:ext uri="{BB962C8B-B14F-4D97-AF65-F5344CB8AC3E}">
        <p14:creationId xmlns:p14="http://schemas.microsoft.com/office/powerpoint/2010/main" val="2238127730"/>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flipV="1">
            <a:off x="838200" y="244700"/>
            <a:ext cx="10515600" cy="77272"/>
          </a:xfrm>
        </p:spPr>
        <p:txBody>
          <a:bodyPr>
            <a:normAutofit fontScale="90000"/>
          </a:bodyPr>
          <a:lstStyle/>
          <a:p>
            <a:endParaRPr lang="fr-FR" dirty="0"/>
          </a:p>
        </p:txBody>
      </p:sp>
      <p:sp>
        <p:nvSpPr>
          <p:cNvPr id="3" name="Espace réservé du contenu 2"/>
          <p:cNvSpPr>
            <a:spLocks noGrp="1"/>
          </p:cNvSpPr>
          <p:nvPr>
            <p:ph idx="1"/>
          </p:nvPr>
        </p:nvSpPr>
        <p:spPr>
          <a:xfrm>
            <a:off x="154546" y="425004"/>
            <a:ext cx="11887200" cy="6156100"/>
          </a:xfrm>
        </p:spPr>
        <p:txBody>
          <a:bodyPr>
            <a:normAutofit lnSpcReduction="10000"/>
          </a:bodyPr>
          <a:lstStyle/>
          <a:p>
            <a:r>
              <a:rPr lang="fr-FR" b="1" u="sng" dirty="0" smtClean="0">
                <a:solidFill>
                  <a:srgbClr val="FF0000"/>
                </a:solidFill>
              </a:rPr>
              <a:t>Lecture:</a:t>
            </a:r>
          </a:p>
          <a:p>
            <a:pPr>
              <a:buFontTx/>
              <a:buChar char="-"/>
            </a:pPr>
            <a:r>
              <a:rPr lang="fr-FR" sz="2400" dirty="0" smtClean="0"/>
              <a:t>Oraliser les énoncés, les consignes</a:t>
            </a:r>
          </a:p>
          <a:p>
            <a:pPr>
              <a:buFontTx/>
              <a:buChar char="-"/>
            </a:pPr>
            <a:r>
              <a:rPr lang="fr-FR" sz="2400" dirty="0" smtClean="0"/>
              <a:t>Proposer un enregistrement audio de la trace écrite, des leçons, des fiches méthodologiques…</a:t>
            </a:r>
          </a:p>
          <a:p>
            <a:pPr>
              <a:buFontTx/>
              <a:buChar char="-"/>
            </a:pPr>
            <a:r>
              <a:rPr lang="fr-FR" sz="2400" dirty="0" smtClean="0"/>
              <a:t>S’assurer de la compréhension des consignes, utiliser des pictogrammes</a:t>
            </a:r>
          </a:p>
          <a:p>
            <a:pPr>
              <a:buFontTx/>
              <a:buChar char="-"/>
            </a:pPr>
            <a:r>
              <a:rPr lang="fr-FR" sz="2400" dirty="0" smtClean="0"/>
              <a:t>Ne pas exiger de lecture à voix haute</a:t>
            </a:r>
          </a:p>
          <a:p>
            <a:pPr>
              <a:buFontTx/>
              <a:buChar char="-"/>
            </a:pPr>
            <a:r>
              <a:rPr lang="fr-FR" sz="2400" dirty="0" smtClean="0"/>
              <a:t>Autoriser la lecture par un tiers (AESH, camarade, professeur) ou proposer un enregistrement audio du support</a:t>
            </a:r>
          </a:p>
          <a:p>
            <a:pPr>
              <a:buFontTx/>
              <a:buChar char="-"/>
            </a:pPr>
            <a:r>
              <a:rPr lang="fr-FR" sz="2400" dirty="0" smtClean="0"/>
              <a:t>Privilégier les écrits dactylographiés (même pour les consignes ou les devoirs)</a:t>
            </a:r>
          </a:p>
          <a:p>
            <a:pPr>
              <a:buFontTx/>
              <a:buChar char="-"/>
            </a:pPr>
            <a:r>
              <a:rPr lang="fr-FR" sz="2400" dirty="0" smtClean="0"/>
              <a:t>Documents clairs et aérés (interligne 2 minimum)</a:t>
            </a:r>
          </a:p>
          <a:p>
            <a:pPr>
              <a:buFontTx/>
              <a:buChar char="-"/>
            </a:pPr>
            <a:r>
              <a:rPr lang="fr-FR" sz="2400" dirty="0" smtClean="0"/>
              <a:t>Privilégier la police Arial ou </a:t>
            </a:r>
            <a:r>
              <a:rPr lang="fr-FR" sz="2400" dirty="0" err="1" smtClean="0"/>
              <a:t>Comic</a:t>
            </a:r>
            <a:r>
              <a:rPr lang="fr-FR" sz="2400" dirty="0" smtClean="0"/>
              <a:t> Sans MS</a:t>
            </a:r>
          </a:p>
          <a:p>
            <a:pPr>
              <a:buFontTx/>
              <a:buChar char="-"/>
            </a:pPr>
            <a:r>
              <a:rPr lang="fr-FR" sz="2400" dirty="0" smtClean="0"/>
              <a:t>Ne pas justifier le texte, alignement gauche et pas à droite.</a:t>
            </a:r>
          </a:p>
          <a:p>
            <a:pPr>
              <a:buFontTx/>
              <a:buChar char="-"/>
            </a:pPr>
            <a:r>
              <a:rPr lang="fr-FR" sz="2400" dirty="0" smtClean="0"/>
              <a:t>Impression sur fond de couleur (ivoire+++)</a:t>
            </a:r>
          </a:p>
          <a:p>
            <a:pPr>
              <a:buFontTx/>
              <a:buChar char="-"/>
            </a:pPr>
            <a:r>
              <a:rPr lang="fr-FR" sz="2400" dirty="0" smtClean="0"/>
              <a:t>Favoriser la lecture avec outil (règle ou cache)</a:t>
            </a:r>
          </a:p>
          <a:p>
            <a:pPr>
              <a:buFontTx/>
              <a:buChar char="-"/>
            </a:pPr>
            <a:r>
              <a:rPr lang="fr-FR" sz="2400" dirty="0" smtClean="0"/>
              <a:t>Donner des photocopies agrandies (A3 par exemple).</a:t>
            </a:r>
            <a:endParaRPr lang="fr-FR" dirty="0" smtClean="0"/>
          </a:p>
        </p:txBody>
      </p:sp>
    </p:spTree>
    <p:extLst>
      <p:ext uri="{BB962C8B-B14F-4D97-AF65-F5344CB8AC3E}">
        <p14:creationId xmlns:p14="http://schemas.microsoft.com/office/powerpoint/2010/main" val="3320655084"/>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5"/>
            <a:ext cx="10515600" cy="823595"/>
          </a:xfrm>
        </p:spPr>
        <p:txBody>
          <a:bodyPr/>
          <a:lstStyle/>
          <a:p>
            <a:pPr algn="ctr"/>
            <a:r>
              <a:rPr lang="fr-FR" b="1" dirty="0" smtClean="0">
                <a:solidFill>
                  <a:srgbClr val="FF0000"/>
                </a:solidFill>
              </a:rPr>
              <a:t>Quelques exemples d’adaptations…</a:t>
            </a:r>
            <a:endParaRPr lang="fr-FR" b="1" dirty="0">
              <a:solidFill>
                <a:srgbClr val="FF0000"/>
              </a:solidFill>
            </a:endParaRPr>
          </a:p>
        </p:txBody>
      </p:sp>
      <p:sp>
        <p:nvSpPr>
          <p:cNvPr id="3" name="Espace réservé du contenu 2"/>
          <p:cNvSpPr>
            <a:spLocks noGrp="1"/>
          </p:cNvSpPr>
          <p:nvPr>
            <p:ph idx="1"/>
          </p:nvPr>
        </p:nvSpPr>
        <p:spPr>
          <a:xfrm>
            <a:off x="838200" y="1267097"/>
            <a:ext cx="10515600" cy="4909866"/>
          </a:xfrm>
        </p:spPr>
        <p:txBody>
          <a:bodyPr/>
          <a:lstStyle/>
          <a:p>
            <a:endParaRPr lang="fr-FR" dirty="0"/>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85949" y="169182"/>
            <a:ext cx="10515600" cy="1325563"/>
          </a:xfrm>
        </p:spPr>
        <p:txBody>
          <a:bodyPr/>
          <a:lstStyle/>
          <a:p>
            <a:pPr algn="ctr"/>
            <a:r>
              <a:rPr lang="fr-FR" b="1" dirty="0" smtClean="0">
                <a:solidFill>
                  <a:srgbClr val="FF0000"/>
                </a:solidFill>
              </a:rPr>
              <a:t>DU REPERAGE A LA PRISE EN CHARGE</a:t>
            </a:r>
            <a:endParaRPr lang="fr-FR" b="1" dirty="0">
              <a:solidFill>
                <a:srgbClr val="FF0000"/>
              </a:solidFill>
            </a:endParaRPr>
          </a:p>
        </p:txBody>
      </p:sp>
      <p:pic>
        <p:nvPicPr>
          <p:cNvPr id="10242" name="Picture 2"/>
          <p:cNvPicPr>
            <a:picLocks noGrp="1" noChangeAspect="1" noChangeArrowheads="1"/>
          </p:cNvPicPr>
          <p:nvPr>
            <p:ph idx="1"/>
          </p:nvPr>
        </p:nvPicPr>
        <p:blipFill>
          <a:blip r:embed="rId2"/>
          <a:srcRect/>
          <a:stretch>
            <a:fillRect/>
          </a:stretch>
        </p:blipFill>
        <p:spPr bwMode="auto">
          <a:xfrm>
            <a:off x="3200400" y="1306287"/>
            <a:ext cx="5192251" cy="5551714"/>
          </a:xfrm>
          <a:prstGeom prst="rect">
            <a:avLst/>
          </a:prstGeom>
          <a:noFill/>
          <a:ln w="9525">
            <a:noFill/>
            <a:miter lim="800000"/>
            <a:headEnd/>
            <a:tailEnd/>
          </a:ln>
          <a:effec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5"/>
            <a:ext cx="10515600" cy="703821"/>
          </a:xfrm>
        </p:spPr>
        <p:txBody>
          <a:bodyPr>
            <a:normAutofit fontScale="90000"/>
          </a:bodyPr>
          <a:lstStyle/>
          <a:p>
            <a:pPr algn="ctr"/>
            <a:r>
              <a:rPr lang="fr-FR" sz="5400" b="1" dirty="0" smtClean="0">
                <a:solidFill>
                  <a:srgbClr val="FF0000"/>
                </a:solidFill>
              </a:rPr>
              <a:t>La MDPH ? </a:t>
            </a:r>
            <a:endParaRPr lang="fr-FR" sz="5400" b="1" dirty="0">
              <a:solidFill>
                <a:srgbClr val="FF0000"/>
              </a:solidFill>
            </a:endParaRPr>
          </a:p>
        </p:txBody>
      </p:sp>
      <p:sp>
        <p:nvSpPr>
          <p:cNvPr id="3" name="Espace réservé du contenu 2"/>
          <p:cNvSpPr>
            <a:spLocks noGrp="1"/>
          </p:cNvSpPr>
          <p:nvPr>
            <p:ph idx="1"/>
          </p:nvPr>
        </p:nvSpPr>
        <p:spPr>
          <a:xfrm>
            <a:off x="231820" y="1068946"/>
            <a:ext cx="11681138" cy="5628068"/>
          </a:xfrm>
        </p:spPr>
        <p:txBody>
          <a:bodyPr>
            <a:normAutofit lnSpcReduction="10000"/>
          </a:bodyPr>
          <a:lstStyle/>
          <a:p>
            <a:pPr algn="just"/>
            <a:endParaRPr lang="fr-FR" dirty="0" smtClean="0">
              <a:solidFill>
                <a:srgbClr val="FF0000"/>
              </a:solidFill>
            </a:endParaRPr>
          </a:p>
          <a:p>
            <a:pPr algn="just"/>
            <a:r>
              <a:rPr lang="fr-FR" dirty="0" smtClean="0">
                <a:solidFill>
                  <a:srgbClr val="FF0000"/>
                </a:solidFill>
              </a:rPr>
              <a:t>La Maison Départementale des Personnes Handicapées ou MDPH </a:t>
            </a:r>
            <a:r>
              <a:rPr lang="fr-FR" dirty="0" smtClean="0"/>
              <a:t>est un lieu unique de service public visant à </a:t>
            </a:r>
            <a:r>
              <a:rPr lang="fr-FR" dirty="0" smtClean="0">
                <a:solidFill>
                  <a:srgbClr val="FF0000"/>
                </a:solidFill>
              </a:rPr>
              <a:t>accueillir, informer, orienter et accompagner les personnes handicapées.</a:t>
            </a:r>
            <a:r>
              <a:rPr lang="fr-FR" dirty="0" smtClean="0"/>
              <a:t> Les MDPH associent toutes les compétences impliquées aujourd’hui dans l’accompagnement des personnes handicapées et de leurs familles. </a:t>
            </a:r>
          </a:p>
          <a:p>
            <a:pPr algn="just"/>
            <a:endParaRPr lang="fr-FR" dirty="0" smtClean="0"/>
          </a:p>
          <a:p>
            <a:pPr algn="just"/>
            <a:r>
              <a:rPr lang="fr-FR" dirty="0" smtClean="0"/>
              <a:t>Créées par </a:t>
            </a:r>
            <a:r>
              <a:rPr lang="fr-FR" dirty="0" smtClean="0">
                <a:solidFill>
                  <a:srgbClr val="FF0000"/>
                </a:solidFill>
              </a:rPr>
              <a:t>la loi pour l’égalité des droits et des chances la participation et la citoyenneté des personnes handicapées du 11 février 2005</a:t>
            </a:r>
            <a:r>
              <a:rPr lang="fr-FR" dirty="0" smtClean="0"/>
              <a:t>. Elles sont mises en place et animées par le Conseil Départemental, elles associent: le Conseil Départemental, les services de l’Etat, les organismes de protection sociale (CAF, Caisse d’Allocations Maladie), des représentants des associations représentatives les personnes en situation de handicap.</a:t>
            </a:r>
          </a:p>
          <a:p>
            <a:pPr marL="0" indent="0" algn="just">
              <a:buNone/>
            </a:pPr>
            <a:r>
              <a:rPr lang="fr-FR" dirty="0" smtClean="0"/>
              <a:t> </a:t>
            </a:r>
          </a:p>
          <a:p>
            <a:pPr algn="just"/>
            <a:endParaRPr lang="fr-FR" dirty="0"/>
          </a:p>
        </p:txBody>
      </p:sp>
    </p:spTree>
    <p:extLst>
      <p:ext uri="{BB962C8B-B14F-4D97-AF65-F5344CB8AC3E}">
        <p14:creationId xmlns:p14="http://schemas.microsoft.com/office/powerpoint/2010/main" val="1596020411"/>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967286"/>
          </a:xfrm>
        </p:spPr>
        <p:txBody>
          <a:bodyPr>
            <a:normAutofit/>
          </a:bodyPr>
          <a:lstStyle/>
          <a:p>
            <a:pPr algn="ctr"/>
            <a:r>
              <a:rPr lang="fr-FR" sz="5400" b="1" dirty="0" smtClean="0">
                <a:solidFill>
                  <a:srgbClr val="FF0000"/>
                </a:solidFill>
              </a:rPr>
              <a:t>Les documents : Que plan pour qui? </a:t>
            </a:r>
            <a:endParaRPr lang="fr-FR" sz="5400" b="1" dirty="0">
              <a:solidFill>
                <a:srgbClr val="FF0000"/>
              </a:solidFill>
            </a:endParaRPr>
          </a:p>
        </p:txBody>
      </p:sp>
      <p:sp>
        <p:nvSpPr>
          <p:cNvPr id="3" name="Espace réservé du contenu 2"/>
          <p:cNvSpPr>
            <a:spLocks noGrp="1"/>
          </p:cNvSpPr>
          <p:nvPr>
            <p:ph idx="1"/>
          </p:nvPr>
        </p:nvSpPr>
        <p:spPr>
          <a:xfrm>
            <a:off x="838200" y="1332411"/>
            <a:ext cx="10515600" cy="4844552"/>
          </a:xfrm>
        </p:spPr>
        <p:txBody>
          <a:bodyPr/>
          <a:lstStyle/>
          <a:p>
            <a:endParaRPr lang="fr-FR" dirty="0" smtClean="0"/>
          </a:p>
          <a:p>
            <a:pPr algn="ctr"/>
            <a:r>
              <a:rPr lang="fr-FR" b="1" dirty="0" smtClean="0"/>
              <a:t>REPONDRE AUX BESOINS EDUCATIFS PARTICULIERS DES ELEVES : QUEL PLAN POUR QUI?</a:t>
            </a:r>
          </a:p>
          <a:p>
            <a:endParaRPr lang="fr-FR" dirty="0" smtClean="0"/>
          </a:p>
          <a:p>
            <a:r>
              <a:rPr lang="fr-FR" dirty="0" smtClean="0"/>
              <a:t>- Le projet d’accueil individualisé (</a:t>
            </a:r>
            <a:r>
              <a:rPr lang="fr-FR" b="1" dirty="0" smtClean="0">
                <a:solidFill>
                  <a:srgbClr val="FF0000"/>
                </a:solidFill>
              </a:rPr>
              <a:t>PAI</a:t>
            </a:r>
            <a:r>
              <a:rPr lang="fr-FR" dirty="0" smtClean="0"/>
              <a:t>)</a:t>
            </a:r>
          </a:p>
          <a:p>
            <a:r>
              <a:rPr lang="fr-FR" dirty="0" smtClean="0"/>
              <a:t>- Le projet personnalisé de scolarisation (</a:t>
            </a:r>
            <a:r>
              <a:rPr lang="fr-FR" b="1" dirty="0" smtClean="0">
                <a:solidFill>
                  <a:srgbClr val="FF0000"/>
                </a:solidFill>
              </a:rPr>
              <a:t>PPS</a:t>
            </a:r>
            <a:r>
              <a:rPr lang="fr-FR" dirty="0" smtClean="0"/>
              <a:t>)</a:t>
            </a:r>
          </a:p>
          <a:p>
            <a:r>
              <a:rPr lang="fr-FR" dirty="0" smtClean="0"/>
              <a:t>- Le plan d’accompagnement personnalisé (</a:t>
            </a:r>
            <a:r>
              <a:rPr lang="fr-FR" b="1" dirty="0" smtClean="0">
                <a:solidFill>
                  <a:srgbClr val="FF0000"/>
                </a:solidFill>
              </a:rPr>
              <a:t>PAP</a:t>
            </a:r>
            <a:r>
              <a:rPr lang="fr-FR" dirty="0" smtClean="0"/>
              <a:t>)</a:t>
            </a:r>
          </a:p>
          <a:p>
            <a:r>
              <a:rPr lang="fr-FR" dirty="0" smtClean="0"/>
              <a:t>- Le programme personnalisé de réussite éducative (</a:t>
            </a:r>
            <a:r>
              <a:rPr lang="fr-FR" b="1" dirty="0" smtClean="0">
                <a:solidFill>
                  <a:srgbClr val="FF0000"/>
                </a:solidFill>
              </a:rPr>
              <a:t>PPRE</a:t>
            </a:r>
            <a:r>
              <a:rPr lang="fr-FR" dirty="0" smtClean="0"/>
              <a:t>)</a:t>
            </a:r>
            <a:endParaRPr lang="fr-FR" dirty="0"/>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1"/>
            <a:ext cx="10515600" cy="1214845"/>
          </a:xfrm>
        </p:spPr>
        <p:txBody>
          <a:bodyPr/>
          <a:lstStyle/>
          <a:p>
            <a:pPr algn="ctr"/>
            <a:r>
              <a:rPr lang="fr-FR" b="1" dirty="0" smtClean="0">
                <a:solidFill>
                  <a:srgbClr val="FF0000"/>
                </a:solidFill>
              </a:rPr>
              <a:t>Activités Pédagogiques Complémentaires : APC</a:t>
            </a:r>
            <a:endParaRPr lang="fr-FR" b="1" dirty="0">
              <a:solidFill>
                <a:srgbClr val="FF0000"/>
              </a:solidFill>
            </a:endParaRPr>
          </a:p>
        </p:txBody>
      </p:sp>
      <p:sp>
        <p:nvSpPr>
          <p:cNvPr id="3" name="Espace réservé du contenu 2"/>
          <p:cNvSpPr>
            <a:spLocks noGrp="1"/>
          </p:cNvSpPr>
          <p:nvPr>
            <p:ph idx="1"/>
          </p:nvPr>
        </p:nvSpPr>
        <p:spPr>
          <a:xfrm>
            <a:off x="326571" y="927464"/>
            <a:ext cx="11443063" cy="5577840"/>
          </a:xfrm>
        </p:spPr>
        <p:txBody>
          <a:bodyPr>
            <a:normAutofit lnSpcReduction="10000"/>
          </a:bodyPr>
          <a:lstStyle/>
          <a:p>
            <a:pPr algn="just"/>
            <a:endParaRPr lang="fr-FR" b="1" dirty="0" smtClean="0">
              <a:solidFill>
                <a:srgbClr val="FF0000"/>
              </a:solidFill>
            </a:endParaRPr>
          </a:p>
          <a:p>
            <a:pPr algn="just"/>
            <a:r>
              <a:rPr lang="fr-FR" b="1" dirty="0" smtClean="0">
                <a:solidFill>
                  <a:srgbClr val="FF0000"/>
                </a:solidFill>
              </a:rPr>
              <a:t>Texte</a:t>
            </a:r>
            <a:r>
              <a:rPr lang="fr-FR" dirty="0" smtClean="0"/>
              <a:t>: Circulaire n°2013-017 du 6 février 2013</a:t>
            </a:r>
          </a:p>
          <a:p>
            <a:pPr algn="just"/>
            <a:r>
              <a:rPr lang="fr-FR" b="1" dirty="0" smtClean="0">
                <a:solidFill>
                  <a:srgbClr val="FF0000"/>
                </a:solidFill>
              </a:rPr>
              <a:t>Quoi ? </a:t>
            </a:r>
            <a:r>
              <a:rPr lang="fr-FR" dirty="0" smtClean="0"/>
              <a:t>Activités anticipant, accompagnant ou prolongeant les apprentissages et visant à : aider les élèves ayant des difficultés d’apprentissage, aider le travail personnel, mettre en œuvre une activité prévue par le projet de l’école. En maternelle, priorité au renforcement de l’oral ou découverte de l’écrit. En primaire, priorité aux problèmes d’apprentissages ou de méthodologie.</a:t>
            </a:r>
          </a:p>
          <a:p>
            <a:pPr algn="just"/>
            <a:r>
              <a:rPr lang="fr-FR" b="1" dirty="0" smtClean="0">
                <a:solidFill>
                  <a:srgbClr val="FF0000"/>
                </a:solidFill>
              </a:rPr>
              <a:t>Pour qui ? </a:t>
            </a:r>
            <a:r>
              <a:rPr lang="fr-FR" dirty="0" smtClean="0"/>
              <a:t>Tout élève potentiellement avec accord des parents en réponse à des besoins identifiés.</a:t>
            </a:r>
          </a:p>
          <a:p>
            <a:pPr algn="just"/>
            <a:r>
              <a:rPr lang="fr-FR" b="1" dirty="0" smtClean="0">
                <a:solidFill>
                  <a:srgbClr val="FF0000"/>
                </a:solidFill>
              </a:rPr>
              <a:t>Par qui ? </a:t>
            </a:r>
            <a:r>
              <a:rPr lang="fr-FR" dirty="0" smtClean="0"/>
              <a:t>Organisées par les enseignants et mises en œuvre par leurs responsabilités. Possibilité d’intervenants. </a:t>
            </a:r>
          </a:p>
          <a:p>
            <a:pPr algn="just"/>
            <a:r>
              <a:rPr lang="fr-FR" b="1" dirty="0" smtClean="0">
                <a:solidFill>
                  <a:srgbClr val="FF0000"/>
                </a:solidFill>
              </a:rPr>
              <a:t>Comment? </a:t>
            </a:r>
            <a:r>
              <a:rPr lang="fr-FR" dirty="0" smtClean="0"/>
              <a:t>En groupes restreints, sur plages horaires à fixer en équipe, en complément des 24 heures obligatoires, 36 heures annuelles </a:t>
            </a:r>
            <a:endParaRPr lang="fr-FR" dirty="0"/>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588464"/>
          </a:xfrm>
        </p:spPr>
        <p:txBody>
          <a:bodyPr>
            <a:normAutofit fontScale="90000"/>
          </a:bodyPr>
          <a:lstStyle/>
          <a:p>
            <a:pPr algn="ctr"/>
            <a:r>
              <a:rPr lang="fr-FR" b="1" dirty="0" smtClean="0">
                <a:solidFill>
                  <a:srgbClr val="FF0000"/>
                </a:solidFill>
              </a:rPr>
              <a:t>Projet d’Accueil Individualisé : PAI</a:t>
            </a:r>
            <a:endParaRPr lang="fr-FR" b="1" dirty="0">
              <a:solidFill>
                <a:srgbClr val="FF0000"/>
              </a:solidFill>
            </a:endParaRPr>
          </a:p>
        </p:txBody>
      </p:sp>
      <p:sp>
        <p:nvSpPr>
          <p:cNvPr id="3" name="Espace réservé du contenu 2"/>
          <p:cNvSpPr>
            <a:spLocks noGrp="1"/>
          </p:cNvSpPr>
          <p:nvPr>
            <p:ph idx="1"/>
          </p:nvPr>
        </p:nvSpPr>
        <p:spPr>
          <a:xfrm>
            <a:off x="248194" y="1005839"/>
            <a:ext cx="11665132" cy="5590903"/>
          </a:xfrm>
        </p:spPr>
        <p:txBody>
          <a:bodyPr>
            <a:normAutofit fontScale="92500" lnSpcReduction="20000"/>
          </a:bodyPr>
          <a:lstStyle/>
          <a:p>
            <a:pPr algn="just"/>
            <a:r>
              <a:rPr lang="fr-FR" b="1" dirty="0" smtClean="0">
                <a:solidFill>
                  <a:srgbClr val="FF0000"/>
                </a:solidFill>
              </a:rPr>
              <a:t>Texte</a:t>
            </a:r>
            <a:r>
              <a:rPr lang="fr-FR" dirty="0" smtClean="0"/>
              <a:t>: circulaire n°2003-135 du 8 novembre 2003</a:t>
            </a:r>
          </a:p>
          <a:p>
            <a:pPr algn="just"/>
            <a:r>
              <a:rPr lang="fr-FR" b="1" dirty="0" smtClean="0">
                <a:solidFill>
                  <a:srgbClr val="FF0000"/>
                </a:solidFill>
              </a:rPr>
              <a:t>Quoi ? </a:t>
            </a:r>
            <a:r>
              <a:rPr lang="fr-FR" dirty="0" smtClean="0"/>
              <a:t>Projet concerté organisant les modalités particulières de scolarisation d’un enfant malade sur la basse de prescriptions médicales clairement énoncées, afin de permettre aux élèves concernés de suivre leur scolarité tout en bénéficiant de leur traitement, de leur régime alimentaire, en assurant leur sécurité et en composant les inconvénients liés à leur état de santé.</a:t>
            </a:r>
          </a:p>
          <a:p>
            <a:pPr algn="just"/>
            <a:r>
              <a:rPr lang="fr-FR" b="1" dirty="0" smtClean="0">
                <a:solidFill>
                  <a:srgbClr val="FF0000"/>
                </a:solidFill>
              </a:rPr>
              <a:t>Pour qui? </a:t>
            </a:r>
            <a:r>
              <a:rPr lang="fr-FR" dirty="0" smtClean="0"/>
              <a:t>Elèves atteints de troubles de la santé nécessitant des aménagements liés à leur maladie: maladies chroniques (asthme par ex), alimentaire…</a:t>
            </a:r>
          </a:p>
          <a:p>
            <a:pPr algn="just"/>
            <a:r>
              <a:rPr lang="fr-FR" b="1" dirty="0" smtClean="0">
                <a:solidFill>
                  <a:srgbClr val="FF0000"/>
                </a:solidFill>
              </a:rPr>
              <a:t>Par qui ? </a:t>
            </a:r>
            <a:r>
              <a:rPr lang="fr-FR" dirty="0" smtClean="0"/>
              <a:t>Elaboré par le chef d’établissement à la demande de la famille (</a:t>
            </a:r>
            <a:r>
              <a:rPr lang="fr-FR" sz="1900" dirty="0" smtClean="0"/>
              <a:t>ou en accord et avec la participation de celle-ci) </a:t>
            </a:r>
            <a:r>
              <a:rPr lang="fr-FR" dirty="0" smtClean="0"/>
              <a:t>en lien direct avec le médecin suivant la pathologie. Le PAI est rédigé par le médecin scolaire ou de PMI, puis signé par le directeur d’école ou le chef d’établissement et la famille. Chaque personne s’engageant à participer à son application est invitée à le signer. </a:t>
            </a:r>
          </a:p>
          <a:p>
            <a:pPr algn="just"/>
            <a:r>
              <a:rPr lang="fr-FR" b="1" dirty="0" smtClean="0">
                <a:solidFill>
                  <a:srgbClr val="FF0000"/>
                </a:solidFill>
              </a:rPr>
              <a:t>Comment ? </a:t>
            </a:r>
            <a:r>
              <a:rPr lang="fr-FR" dirty="0" smtClean="0"/>
              <a:t>Précise le régime alimentaire, les aménagements horaires, les dispenses d’activités et activités de substitution, les interventions médicales, paramédicales ou de soutien et aménagements liés. </a:t>
            </a:r>
            <a:endParaRPr lang="fr-FR" dirty="0"/>
          </a:p>
        </p:txBody>
      </p:sp>
    </p:spTree>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Le PAI expliqué aux parents (Les clés de l'école).mp4">
            <a:hlinkClick r:id="" action="ppaction://media"/>
          </p:cNvPr>
          <p:cNvPicPr>
            <a:picLocks noRot="1" noChangeAspect="1"/>
          </p:cNvPicPr>
          <p:nvPr>
            <a:videoFile r:link="rId1"/>
          </p:nvPr>
        </p:nvPicPr>
        <p:blipFill>
          <a:blip r:embed="rId3"/>
          <a:stretch>
            <a:fillRect/>
          </a:stretch>
        </p:blipFill>
        <p:spPr>
          <a:xfrm>
            <a:off x="822960" y="365760"/>
            <a:ext cx="10215154" cy="5826034"/>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p:cTn id="7" fill="hold" display="0">
                  <p:stCondLst>
                    <p:cond delay="indefinite"/>
                  </p:stCondLst>
                  <p:endCondLst>
                    <p:cond evt="onNext" delay="0">
                      <p:tgtEl>
                        <p:sldTgt/>
                      </p:tgtEl>
                    </p:cond>
                    <p:cond evt="onPrev" delay="0">
                      <p:tgtEl>
                        <p:sldTgt/>
                      </p:tgtEl>
                    </p:cond>
                  </p:endCondLst>
                </p:cTn>
                <p:tgtEl>
                  <p:spTgt spid="2"/>
                </p:tgtEl>
              </p:cMediaNode>
            </p:video>
          </p:childTnLst>
        </p:cTn>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5"/>
            <a:ext cx="10515600" cy="732155"/>
          </a:xfrm>
        </p:spPr>
        <p:txBody>
          <a:bodyPr>
            <a:normAutofit fontScale="90000"/>
          </a:bodyPr>
          <a:lstStyle/>
          <a:p>
            <a:pPr algn="ctr"/>
            <a:r>
              <a:rPr lang="fr-FR" b="1" dirty="0" smtClean="0">
                <a:solidFill>
                  <a:srgbClr val="FF0000"/>
                </a:solidFill>
              </a:rPr>
              <a:t>Projet Personnalisé de Scolarisation: PPS</a:t>
            </a:r>
            <a:br>
              <a:rPr lang="fr-FR" b="1" dirty="0" smtClean="0">
                <a:solidFill>
                  <a:srgbClr val="FF0000"/>
                </a:solidFill>
              </a:rPr>
            </a:br>
            <a:endParaRPr lang="fr-FR" b="1" dirty="0">
              <a:solidFill>
                <a:srgbClr val="FF0000"/>
              </a:solidFill>
            </a:endParaRPr>
          </a:p>
        </p:txBody>
      </p:sp>
      <p:sp>
        <p:nvSpPr>
          <p:cNvPr id="3" name="Espace réservé du contenu 2"/>
          <p:cNvSpPr>
            <a:spLocks noGrp="1"/>
          </p:cNvSpPr>
          <p:nvPr>
            <p:ph idx="1"/>
          </p:nvPr>
        </p:nvSpPr>
        <p:spPr>
          <a:xfrm>
            <a:off x="222069" y="809897"/>
            <a:ext cx="11743508" cy="5760720"/>
          </a:xfrm>
        </p:spPr>
        <p:txBody>
          <a:bodyPr>
            <a:normAutofit lnSpcReduction="10000"/>
          </a:bodyPr>
          <a:lstStyle/>
          <a:p>
            <a:pPr algn="just"/>
            <a:r>
              <a:rPr lang="fr-FR" b="1" dirty="0" smtClean="0">
                <a:solidFill>
                  <a:srgbClr val="FF0000"/>
                </a:solidFill>
              </a:rPr>
              <a:t>Texte</a:t>
            </a:r>
            <a:r>
              <a:rPr lang="fr-FR" dirty="0" smtClean="0"/>
              <a:t> : circulaire n°2006-126 du 17 août 2006</a:t>
            </a:r>
          </a:p>
          <a:p>
            <a:pPr algn="just"/>
            <a:r>
              <a:rPr lang="fr-FR" b="1" dirty="0" smtClean="0">
                <a:solidFill>
                  <a:srgbClr val="FF0000"/>
                </a:solidFill>
              </a:rPr>
              <a:t>Quoi ? </a:t>
            </a:r>
            <a:r>
              <a:rPr lang="fr-FR" dirty="0" smtClean="0"/>
              <a:t>Document précisant les compensations à mettre en œuvre pour réduire les désavantages liés à une situation de handicap. Le PPS donne lieu à l’élaboration de la Mise en œuvre du PPS par l’équipe pédagogique. Il est réévalué annuellement lors d’une Equipe de Suivi de Scolarisation (ESS) animé par l’Enseignant Référent de secteur (ERSH) et peut alors être réajusté en fonction de l’évolution de la situation.</a:t>
            </a:r>
          </a:p>
          <a:p>
            <a:pPr algn="just"/>
            <a:r>
              <a:rPr lang="fr-FR" b="1" dirty="0" smtClean="0">
                <a:solidFill>
                  <a:srgbClr val="FF0000"/>
                </a:solidFill>
              </a:rPr>
              <a:t>Pour qui? </a:t>
            </a:r>
            <a:r>
              <a:rPr lang="fr-FR" dirty="0" smtClean="0"/>
              <a:t>Elèves reconnus comme étant en situation de handicap par la MDPH</a:t>
            </a:r>
          </a:p>
          <a:p>
            <a:pPr algn="just"/>
            <a:r>
              <a:rPr lang="fr-FR" b="1" dirty="0" smtClean="0">
                <a:solidFill>
                  <a:srgbClr val="FF0000"/>
                </a:solidFill>
              </a:rPr>
              <a:t>Par qui ? </a:t>
            </a:r>
            <a:r>
              <a:rPr lang="fr-FR" dirty="0" smtClean="0"/>
              <a:t>Demandé par la famille, il est élaboré par la MDPH et mise en œuvre par l’équipe pédagogique, en lien avec les autres acteurs dont la famille.</a:t>
            </a:r>
          </a:p>
          <a:p>
            <a:pPr algn="just"/>
            <a:r>
              <a:rPr lang="fr-FR" b="1" dirty="0" smtClean="0">
                <a:solidFill>
                  <a:srgbClr val="FF0000"/>
                </a:solidFill>
              </a:rPr>
              <a:t>Comment? </a:t>
            </a:r>
            <a:r>
              <a:rPr lang="fr-FR" dirty="0" smtClean="0"/>
              <a:t>Mise en œuvre de moyens de compensation spatiaux, temporels, matériels ou humains permettant de réduire autant que faire se peut les désavantages liés au handicap. </a:t>
            </a:r>
            <a:endParaRPr lang="fr-FR" dirty="0"/>
          </a:p>
        </p:txBody>
      </p:sp>
    </p:spTree>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Le PPS expliqué aux parents (Les clés de l'école).mp4">
            <a:hlinkClick r:id="" action="ppaction://media"/>
          </p:cNvPr>
          <p:cNvPicPr>
            <a:picLocks noRot="1" noChangeAspect="1"/>
          </p:cNvPicPr>
          <p:nvPr>
            <a:videoFile r:link="rId1"/>
          </p:nvPr>
        </p:nvPicPr>
        <p:blipFill>
          <a:blip r:embed="rId3"/>
          <a:stretch>
            <a:fillRect/>
          </a:stretch>
        </p:blipFill>
        <p:spPr>
          <a:xfrm>
            <a:off x="574767" y="297179"/>
            <a:ext cx="10907484" cy="6064431"/>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p:cTn id="7" fill="hold" display="0">
                  <p:stCondLst>
                    <p:cond delay="indefinite"/>
                  </p:stCondLst>
                  <p:endCondLst>
                    <p:cond evt="onNext" delay="0">
                      <p:tgtEl>
                        <p:sldTgt/>
                      </p:tgtEl>
                    </p:cond>
                    <p:cond evt="onPrev" delay="0">
                      <p:tgtEl>
                        <p:sldTgt/>
                      </p:tgtEl>
                    </p:cond>
                  </p:endCondLst>
                </p:cTn>
                <p:tgtEl>
                  <p:spTgt spid="2"/>
                </p:tgtEl>
              </p:cMediaNode>
            </p:video>
          </p:childTnLst>
        </p:cTn>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5"/>
            <a:ext cx="10515600" cy="797469"/>
          </a:xfrm>
        </p:spPr>
        <p:txBody>
          <a:bodyPr>
            <a:normAutofit fontScale="90000"/>
          </a:bodyPr>
          <a:lstStyle/>
          <a:p>
            <a:pPr algn="ctr"/>
            <a:r>
              <a:rPr lang="fr-FR" b="1" dirty="0" smtClean="0">
                <a:solidFill>
                  <a:srgbClr val="FF0000"/>
                </a:solidFill>
              </a:rPr>
              <a:t>Programme Personnalisé de Réussite Educative: PPRE</a:t>
            </a:r>
            <a:endParaRPr lang="fr-FR" b="1" dirty="0">
              <a:solidFill>
                <a:srgbClr val="FF0000"/>
              </a:solidFill>
            </a:endParaRPr>
          </a:p>
        </p:txBody>
      </p:sp>
      <p:sp>
        <p:nvSpPr>
          <p:cNvPr id="3" name="Espace réservé du contenu 2"/>
          <p:cNvSpPr>
            <a:spLocks noGrp="1"/>
          </p:cNvSpPr>
          <p:nvPr>
            <p:ph idx="1"/>
          </p:nvPr>
        </p:nvSpPr>
        <p:spPr>
          <a:xfrm>
            <a:off x="326571" y="1306286"/>
            <a:ext cx="11547566" cy="5329645"/>
          </a:xfrm>
        </p:spPr>
        <p:txBody>
          <a:bodyPr/>
          <a:lstStyle/>
          <a:p>
            <a:r>
              <a:rPr lang="fr-FR" dirty="0" smtClean="0"/>
              <a:t>Texte : circulaire n°2006-138 du 25 août 2006 /circulaire n°2011-126 du 26/08/2011</a:t>
            </a:r>
          </a:p>
          <a:p>
            <a:r>
              <a:rPr lang="fr-FR" dirty="0" smtClean="0"/>
              <a:t>Quoi? Plan coordonné d’actions conçues pour répondre aux difficultés scolaires rencontrées par un élève, formalisé dans un document et contractualisé avec les parents. PPRE Passerelle: conçus dans le cadre des commissions de liaison. Il vise à facilité le passage d’informations entre école et </a:t>
            </a:r>
            <a:endParaRPr lang="fr-FR" dirty="0"/>
          </a:p>
        </p:txBody>
      </p:sp>
    </p:spTree>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Le PPRE expliqué aux parents (les clés de l'école).mp4">
            <a:hlinkClick r:id="" action="ppaction://media"/>
          </p:cNvPr>
          <p:cNvPicPr>
            <a:picLocks noRot="1" noChangeAspect="1"/>
          </p:cNvPicPr>
          <p:nvPr>
            <a:videoFile r:link="rId1"/>
          </p:nvPr>
        </p:nvPicPr>
        <p:blipFill>
          <a:blip r:embed="rId3"/>
          <a:stretch>
            <a:fillRect/>
          </a:stretch>
        </p:blipFill>
        <p:spPr>
          <a:xfrm>
            <a:off x="809897" y="453933"/>
            <a:ext cx="10515599" cy="5986055"/>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p:cTn id="7" fill="hold" display="0">
                  <p:stCondLst>
                    <p:cond delay="indefinite"/>
                  </p:stCondLst>
                  <p:endCondLst>
                    <p:cond evt="onNext" delay="0">
                      <p:tgtEl>
                        <p:sldTgt/>
                      </p:tgtEl>
                    </p:cond>
                    <p:cond evt="onPrev" delay="0">
                      <p:tgtEl>
                        <p:sldTgt/>
                      </p:tgtEl>
                    </p:cond>
                  </p:endCondLst>
                </p:cTn>
                <p:tgtEl>
                  <p:spTgt spid="2"/>
                </p:tgtEl>
              </p:cMediaNode>
            </p:video>
          </p:childTnLst>
        </p:cTn>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b="1" dirty="0" smtClean="0">
                <a:solidFill>
                  <a:srgbClr val="FF0000"/>
                </a:solidFill>
              </a:rPr>
              <a:t>PAP</a:t>
            </a:r>
            <a:endParaRPr lang="fr-FR" b="1" dirty="0">
              <a:solidFill>
                <a:srgbClr val="FF0000"/>
              </a:solidFill>
            </a:endParaRPr>
          </a:p>
        </p:txBody>
      </p:sp>
      <p:sp>
        <p:nvSpPr>
          <p:cNvPr id="3" name="Espace réservé du contenu 2"/>
          <p:cNvSpPr>
            <a:spLocks noGrp="1"/>
          </p:cNvSpPr>
          <p:nvPr>
            <p:ph idx="1"/>
          </p:nvPr>
        </p:nvSpPr>
        <p:spPr/>
        <p:txBody>
          <a:bodyPr/>
          <a:lstStyle/>
          <a:p>
            <a:endParaRPr lang="fr-FR"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5"/>
            <a:ext cx="10515600" cy="45719"/>
          </a:xfrm>
        </p:spPr>
        <p:txBody>
          <a:bodyPr>
            <a:normAutofit fontScale="90000"/>
          </a:bodyPr>
          <a:lstStyle/>
          <a:p>
            <a:endParaRPr lang="fr-FR" dirty="0"/>
          </a:p>
        </p:txBody>
      </p:sp>
      <p:sp>
        <p:nvSpPr>
          <p:cNvPr id="3" name="Espace réservé du contenu 2"/>
          <p:cNvSpPr>
            <a:spLocks noGrp="1"/>
          </p:cNvSpPr>
          <p:nvPr>
            <p:ph idx="1"/>
          </p:nvPr>
        </p:nvSpPr>
        <p:spPr>
          <a:xfrm>
            <a:off x="309093" y="515155"/>
            <a:ext cx="11629621" cy="6220496"/>
          </a:xfrm>
        </p:spPr>
        <p:txBody>
          <a:bodyPr>
            <a:normAutofit lnSpcReduction="10000"/>
          </a:bodyPr>
          <a:lstStyle/>
          <a:p>
            <a:pPr algn="just"/>
            <a:r>
              <a:rPr lang="fr-FR" dirty="0" smtClean="0"/>
              <a:t>Elles constituent un réseau local </a:t>
            </a:r>
            <a:r>
              <a:rPr lang="fr-FR" dirty="0" smtClean="0">
                <a:solidFill>
                  <a:srgbClr val="FF0000"/>
                </a:solidFill>
              </a:rPr>
              <a:t>d’accès à tous les droits, prestations et aides</a:t>
            </a:r>
            <a:r>
              <a:rPr lang="fr-FR" dirty="0" smtClean="0"/>
              <a:t>, qu’ils soient antérieurs ou crées par la loi du 11 février 2005.</a:t>
            </a:r>
          </a:p>
          <a:p>
            <a:pPr algn="just"/>
            <a:r>
              <a:rPr lang="fr-FR" dirty="0" smtClean="0"/>
              <a:t>La personne handicapée est d’ailleurs au cœur de ce dispositif de service public, via une réelle </a:t>
            </a:r>
            <a:r>
              <a:rPr lang="fr-FR" dirty="0" smtClean="0">
                <a:solidFill>
                  <a:srgbClr val="FF0000"/>
                </a:solidFill>
              </a:rPr>
              <a:t>prise en compte de son projet de vie et une évaluation fine des ses besoins par une équipe pluridisciplinaire</a:t>
            </a:r>
            <a:r>
              <a:rPr lang="fr-FR" dirty="0" smtClean="0"/>
              <a:t>, </a:t>
            </a:r>
            <a:r>
              <a:rPr lang="fr-FR" dirty="0" smtClean="0">
                <a:solidFill>
                  <a:srgbClr val="FF0000"/>
                </a:solidFill>
              </a:rPr>
              <a:t>afin de reconnaître ses droits par la Commission des Droits et de l’Autonomie des Personnes Handicapées (CDAPH).</a:t>
            </a:r>
          </a:p>
          <a:p>
            <a:pPr algn="just"/>
            <a:r>
              <a:rPr lang="fr-FR" dirty="0" smtClean="0"/>
              <a:t>Les MDPH s’appuient sur les </a:t>
            </a:r>
            <a:r>
              <a:rPr lang="fr-FR" dirty="0" smtClean="0">
                <a:solidFill>
                  <a:srgbClr val="FF0000"/>
                </a:solidFill>
              </a:rPr>
              <a:t>compétences d’une équipe de professionnels</a:t>
            </a:r>
            <a:r>
              <a:rPr lang="fr-FR" dirty="0" smtClean="0"/>
              <a:t>, médico-sociaux (médecins, infirmiers, assistantes sociales, ergothérapeutes, psychologues…) pour évaluer les besoins de la personne sur la base du projet de vie et </a:t>
            </a:r>
            <a:r>
              <a:rPr lang="fr-FR" dirty="0" smtClean="0">
                <a:solidFill>
                  <a:srgbClr val="FF0000"/>
                </a:solidFill>
              </a:rPr>
              <a:t>proposer un plan personnalisé de compensation du handicap </a:t>
            </a:r>
            <a:r>
              <a:rPr lang="fr-FR" dirty="0" smtClean="0"/>
              <a:t>intégrant des dimensions telles que le parcours professionnel et l’accessibilité. </a:t>
            </a:r>
          </a:p>
          <a:p>
            <a:pPr algn="just"/>
            <a:r>
              <a:rPr lang="fr-FR" dirty="0" smtClean="0"/>
              <a:t>Les MDPH organisent enfin des </a:t>
            </a:r>
            <a:r>
              <a:rPr lang="fr-FR" dirty="0" smtClean="0">
                <a:solidFill>
                  <a:srgbClr val="FF0000"/>
                </a:solidFill>
              </a:rPr>
              <a:t>actions de coordination avec les dispositifs sanitaires et médico-sociaux </a:t>
            </a:r>
            <a:r>
              <a:rPr lang="fr-FR" dirty="0" smtClean="0"/>
              <a:t>et désignent un référent pour l’insertion professionnelle des adultes handicapés ou pour l’insertion scolaire. </a:t>
            </a:r>
            <a:endParaRPr lang="fr-FR" dirty="0"/>
          </a:p>
        </p:txBody>
      </p:sp>
    </p:spTree>
    <p:extLst>
      <p:ext uri="{BB962C8B-B14F-4D97-AF65-F5344CB8AC3E}">
        <p14:creationId xmlns:p14="http://schemas.microsoft.com/office/powerpoint/2010/main" val="123759576"/>
      </p:ext>
    </p:extLst>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4" name="Le plan daccompagnement personnalisee PAP   ppt video online teeleecharger (3).mp4">
            <a:hlinkClick r:id="" action="ppaction://media"/>
          </p:cNvPr>
          <p:cNvPicPr>
            <a:picLocks noGrp="1" noRot="1" noChangeAspect="1"/>
          </p:cNvPicPr>
          <p:nvPr>
            <p:ph idx="1"/>
            <a:videoFile r:link="rId1"/>
          </p:nvPr>
        </p:nvPicPr>
        <p:blipFill>
          <a:blip r:embed="rId3"/>
          <a:stretch>
            <a:fillRect/>
          </a:stretch>
        </p:blipFill>
        <p:spPr>
          <a:xfrm>
            <a:off x="613954" y="371493"/>
            <a:ext cx="11116492" cy="6385269"/>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http://cache.media.education.gouv.fr/image/mars2017/18/1/quelPlanPourQui-270317_742181.44.jpg"/>
          <p:cNvPicPr>
            <a:picLocks noChangeAspect="1" noChangeArrowheads="1"/>
          </p:cNvPicPr>
          <p:nvPr/>
        </p:nvPicPr>
        <p:blipFill>
          <a:blip r:embed="rId2"/>
          <a:srcRect/>
          <a:stretch>
            <a:fillRect/>
          </a:stretch>
        </p:blipFill>
        <p:spPr bwMode="auto">
          <a:xfrm>
            <a:off x="2455817" y="-60750"/>
            <a:ext cx="6675119" cy="6819914"/>
          </a:xfrm>
          <a:prstGeom prst="rect">
            <a:avLst/>
          </a:prstGeom>
          <a:noFill/>
        </p:spPr>
      </p:pic>
    </p:spTree>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5"/>
            <a:ext cx="10515600" cy="45719"/>
          </a:xfrm>
        </p:spPr>
        <p:txBody>
          <a:bodyPr>
            <a:normAutofit fontScale="90000"/>
          </a:bodyPr>
          <a:lstStyle/>
          <a:p>
            <a:endParaRPr lang="fr-FR" dirty="0"/>
          </a:p>
        </p:txBody>
      </p:sp>
      <p:pic>
        <p:nvPicPr>
          <p:cNvPr id="3074" name="Picture 2"/>
          <p:cNvPicPr>
            <a:picLocks noGrp="1" noChangeAspect="1" noChangeArrowheads="1"/>
          </p:cNvPicPr>
          <p:nvPr>
            <p:ph idx="1"/>
          </p:nvPr>
        </p:nvPicPr>
        <p:blipFill>
          <a:blip r:embed="rId2"/>
          <a:srcRect/>
          <a:stretch>
            <a:fillRect/>
          </a:stretch>
        </p:blipFill>
        <p:spPr bwMode="auto">
          <a:xfrm>
            <a:off x="248194" y="365760"/>
            <a:ext cx="11116492" cy="6492239"/>
          </a:xfrm>
          <a:prstGeom prst="rect">
            <a:avLst/>
          </a:prstGeom>
          <a:noFill/>
          <a:ln w="9525">
            <a:noFill/>
            <a:miter lim="800000"/>
            <a:headEnd/>
            <a:tailEnd/>
          </a:ln>
          <a:effectLst/>
        </p:spPr>
      </p:pic>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a:xfrm>
            <a:off x="444137" y="666206"/>
            <a:ext cx="11077303" cy="5695405"/>
          </a:xfrm>
        </p:spPr>
        <p:txBody>
          <a:bodyPr>
            <a:normAutofit/>
          </a:bodyPr>
          <a:lstStyle/>
          <a:p>
            <a:pPr algn="just"/>
            <a:endParaRPr lang="fr-FR" sz="4000" b="1" dirty="0" smtClean="0"/>
          </a:p>
          <a:p>
            <a:pPr algn="just"/>
            <a:r>
              <a:rPr lang="fr-FR" sz="4400" b="1" dirty="0" smtClean="0">
                <a:solidFill>
                  <a:srgbClr val="FF0000"/>
                </a:solidFill>
              </a:rPr>
              <a:t>En amont de ces dispositifs, la pratique de la différenciation pédagogique est désormais un impératif incontournable de la part de tout enseignant, afin de permettre à tout élève de poursuivre ses apprentissages à son rythme propre, parmi les autres, dans une dynamique bienveillance, exigence et réussite pour tous.</a:t>
            </a:r>
            <a:endParaRPr lang="fr-FR" sz="4400" b="1" dirty="0">
              <a:solidFill>
                <a:srgbClr val="FF0000"/>
              </a:solidFill>
            </a:endParaRP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1266093" y="184484"/>
            <a:ext cx="8989511" cy="6673516"/>
          </a:xfrm>
          <a:prstGeom prst="rect">
            <a:avLst/>
          </a:prstGeom>
        </p:spPr>
      </p:pic>
    </p:spTree>
    <p:extLst>
      <p:ext uri="{BB962C8B-B14F-4D97-AF65-F5344CB8AC3E}">
        <p14:creationId xmlns:p14="http://schemas.microsoft.com/office/powerpoint/2010/main" val="2129744776"/>
      </p:ext>
    </p:extLst>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31819" y="463640"/>
            <a:ext cx="10573555" cy="7186583"/>
          </a:xfrm>
          <a:prstGeom prst="rect">
            <a:avLst/>
          </a:prstGeom>
        </p:spPr>
        <p:txBody>
          <a:bodyPr wrap="square">
            <a:spAutoFit/>
          </a:bodyPr>
          <a:lstStyle/>
          <a:p>
            <a:endParaRPr lang="fr-FR" sz="1100" b="0" i="0" u="none" strike="noStrike" baseline="0" dirty="0" smtClean="0">
              <a:solidFill>
                <a:srgbClr val="000000"/>
              </a:solidFill>
              <a:latin typeface="Century Gothic" panose="020B0502020202020204" pitchFamily="34" charset="0"/>
            </a:endParaRPr>
          </a:p>
          <a:p>
            <a:pPr algn="ctr"/>
            <a:r>
              <a:rPr lang="fr-FR" sz="3600" b="1" i="0" u="none" strike="noStrike" baseline="0" dirty="0" smtClean="0">
                <a:latin typeface="Century Gothic" panose="020B0502020202020204" pitchFamily="34" charset="0"/>
              </a:rPr>
              <a:t>Les </a:t>
            </a:r>
            <a:r>
              <a:rPr lang="fr-FR" sz="3600" b="1" i="0" u="none" strike="noStrike" baseline="0" dirty="0" err="1" smtClean="0">
                <a:latin typeface="Century Gothic" panose="020B0502020202020204" pitchFamily="34" charset="0"/>
              </a:rPr>
              <a:t>indyspensables</a:t>
            </a:r>
            <a:r>
              <a:rPr lang="fr-FR" sz="3600" b="1" i="0" u="none" strike="noStrike" baseline="0" dirty="0" smtClean="0">
                <a:latin typeface="Century Gothic" panose="020B0502020202020204" pitchFamily="34" charset="0"/>
              </a:rPr>
              <a:t> </a:t>
            </a:r>
          </a:p>
          <a:p>
            <a:pPr algn="ctr"/>
            <a:endParaRPr lang="fr-FR" sz="3600" b="1" i="0" u="none" strike="noStrike" baseline="0" dirty="0" smtClean="0">
              <a:latin typeface="Century Gothic" panose="020B0502020202020204" pitchFamily="34" charset="0"/>
            </a:endParaRPr>
          </a:p>
          <a:p>
            <a:r>
              <a:rPr lang="fr-FR" sz="2800" b="0" i="0" u="none" strike="noStrike" baseline="0" dirty="0" smtClean="0">
                <a:latin typeface="Century Gothic" panose="020B0502020202020204" pitchFamily="34" charset="0"/>
              </a:rPr>
              <a:t>•</a:t>
            </a:r>
            <a:r>
              <a:rPr lang="fr-FR" sz="2800" b="1" i="1" dirty="0">
                <a:latin typeface="Century Gothic" panose="020B0502020202020204" pitchFamily="34" charset="0"/>
              </a:rPr>
              <a:t>L’échec scolaire, ça se soigne </a:t>
            </a:r>
            <a:r>
              <a:rPr lang="fr-FR" sz="2800" b="1" dirty="0">
                <a:latin typeface="Century Gothic" panose="020B0502020202020204" pitchFamily="34" charset="0"/>
              </a:rPr>
              <a:t>Dr O. REVOL </a:t>
            </a:r>
            <a:endParaRPr lang="fr-FR" sz="2800" dirty="0">
              <a:latin typeface="Century Gothic" panose="020B0502020202020204" pitchFamily="34" charset="0"/>
            </a:endParaRPr>
          </a:p>
          <a:p>
            <a:r>
              <a:rPr lang="es-ES" sz="2800" b="0" i="0" u="none" strike="noStrike" baseline="0" dirty="0" smtClean="0">
                <a:latin typeface="Century Gothic" panose="020B0502020202020204" pitchFamily="34" charset="0"/>
              </a:rPr>
              <a:t>•</a:t>
            </a:r>
            <a:r>
              <a:rPr lang="es-ES" sz="2800" b="1" dirty="0" err="1">
                <a:latin typeface="Century Gothic" panose="020B0502020202020204" pitchFamily="34" charset="0"/>
              </a:rPr>
              <a:t>On</a:t>
            </a:r>
            <a:r>
              <a:rPr lang="es-ES" sz="2800" b="1" dirty="0">
                <a:latin typeface="Century Gothic" panose="020B0502020202020204" pitchFamily="34" charset="0"/>
              </a:rPr>
              <a:t> se calme - </a:t>
            </a:r>
            <a:r>
              <a:rPr lang="es-ES" sz="2800" b="1" dirty="0" err="1">
                <a:latin typeface="Century Gothic" panose="020B0502020202020204" pitchFamily="34" charset="0"/>
              </a:rPr>
              <a:t>Dr</a:t>
            </a:r>
            <a:r>
              <a:rPr lang="es-ES" sz="2800" b="1" dirty="0">
                <a:latin typeface="Century Gothic" panose="020B0502020202020204" pitchFamily="34" charset="0"/>
              </a:rPr>
              <a:t> Olivier </a:t>
            </a:r>
            <a:r>
              <a:rPr lang="es-ES" sz="2800" b="1" dirty="0" err="1">
                <a:latin typeface="Century Gothic" panose="020B0502020202020204" pitchFamily="34" charset="0"/>
              </a:rPr>
              <a:t>Revol</a:t>
            </a:r>
            <a:r>
              <a:rPr lang="es-ES" sz="2800" b="1" dirty="0">
                <a:latin typeface="Century Gothic" panose="020B0502020202020204" pitchFamily="34" charset="0"/>
              </a:rPr>
              <a:t> </a:t>
            </a:r>
            <a:endParaRPr lang="es-ES" sz="2800" dirty="0">
              <a:latin typeface="Century Gothic" panose="020B0502020202020204" pitchFamily="34" charset="0"/>
            </a:endParaRPr>
          </a:p>
          <a:p>
            <a:r>
              <a:rPr lang="fr-FR" sz="2800" b="0" i="0" u="none" strike="noStrike" baseline="0" dirty="0" smtClean="0">
                <a:latin typeface="Century Gothic" panose="020B0502020202020204" pitchFamily="34" charset="0"/>
              </a:rPr>
              <a:t>•</a:t>
            </a:r>
            <a:r>
              <a:rPr lang="fr-FR" sz="2800" b="1" i="1" dirty="0">
                <a:latin typeface="Century Gothic" panose="020B0502020202020204" pitchFamily="34" charset="0"/>
              </a:rPr>
              <a:t>La dyslexie à livre ouvert : Michel Habib : </a:t>
            </a:r>
            <a:r>
              <a:rPr lang="fr-FR" sz="2800" b="1" i="1" dirty="0" err="1">
                <a:latin typeface="Century Gothic" panose="020B0502020202020204" pitchFamily="34" charset="0"/>
              </a:rPr>
              <a:t>resodys</a:t>
            </a:r>
            <a:r>
              <a:rPr lang="fr-FR" sz="2800" b="1" i="1" dirty="0">
                <a:latin typeface="Century Gothic" panose="020B0502020202020204" pitchFamily="34" charset="0"/>
              </a:rPr>
              <a:t> </a:t>
            </a:r>
            <a:endParaRPr lang="fr-FR" sz="2800" dirty="0">
              <a:latin typeface="Century Gothic" panose="020B0502020202020204" pitchFamily="34" charset="0"/>
            </a:endParaRPr>
          </a:p>
          <a:p>
            <a:r>
              <a:rPr lang="fr-FR" sz="2800" b="0" i="0" u="none" strike="noStrike" baseline="0" dirty="0" smtClean="0">
                <a:latin typeface="Century Gothic" panose="020B0502020202020204" pitchFamily="34" charset="0"/>
              </a:rPr>
              <a:t>•</a:t>
            </a:r>
            <a:r>
              <a:rPr lang="fr-FR" sz="2800" b="1" i="1" dirty="0">
                <a:latin typeface="Century Gothic" panose="020B0502020202020204" pitchFamily="34" charset="0"/>
              </a:rPr>
              <a:t>Dépistage, remédiation et intégration </a:t>
            </a:r>
            <a:r>
              <a:rPr lang="fr-FR" sz="2800" b="1" dirty="0">
                <a:latin typeface="Century Gothic" panose="020B0502020202020204" pitchFamily="34" charset="0"/>
              </a:rPr>
              <a:t>- Université de Provence- </a:t>
            </a:r>
            <a:endParaRPr lang="fr-FR" sz="2800" dirty="0">
              <a:latin typeface="Century Gothic" panose="020B0502020202020204" pitchFamily="34" charset="0"/>
            </a:endParaRPr>
          </a:p>
          <a:p>
            <a:r>
              <a:rPr lang="fr-FR" sz="2800" b="0" i="0" u="none" strike="noStrike" baseline="0" dirty="0" smtClean="0">
                <a:latin typeface="Century Gothic" panose="020B0502020202020204" pitchFamily="34" charset="0"/>
              </a:rPr>
              <a:t>•</a:t>
            </a:r>
            <a:r>
              <a:rPr lang="fr-FR" sz="2800" b="1" dirty="0">
                <a:latin typeface="Century Gothic" panose="020B0502020202020204" pitchFamily="34" charset="0"/>
              </a:rPr>
              <a:t>2000: Michel Habib </a:t>
            </a:r>
            <a:endParaRPr lang="fr-FR" sz="2800" dirty="0">
              <a:latin typeface="Century Gothic" panose="020B0502020202020204" pitchFamily="34" charset="0"/>
            </a:endParaRPr>
          </a:p>
          <a:p>
            <a:r>
              <a:rPr lang="fr-FR" sz="2800" b="0" i="0" u="none" strike="noStrike" baseline="0" dirty="0" smtClean="0">
                <a:latin typeface="Century Gothic" panose="020B0502020202020204" pitchFamily="34" charset="0"/>
              </a:rPr>
              <a:t>•</a:t>
            </a:r>
            <a:r>
              <a:rPr lang="fr-FR" sz="2800" b="1" dirty="0">
                <a:latin typeface="Century Gothic" panose="020B0502020202020204" pitchFamily="34" charset="0"/>
              </a:rPr>
              <a:t>Constellation des </a:t>
            </a:r>
            <a:r>
              <a:rPr lang="fr-FR" sz="2800" b="1" dirty="0" err="1">
                <a:latin typeface="Century Gothic" panose="020B0502020202020204" pitchFamily="34" charset="0"/>
              </a:rPr>
              <a:t>dys</a:t>
            </a:r>
            <a:r>
              <a:rPr lang="fr-FR" sz="2800" b="1" dirty="0">
                <a:latin typeface="Century Gothic" panose="020B0502020202020204" pitchFamily="34" charset="0"/>
              </a:rPr>
              <a:t> : Michel Habib mai 2014 éditions : </a:t>
            </a:r>
            <a:r>
              <a:rPr lang="fr-FR" sz="2800" b="1" dirty="0" err="1">
                <a:latin typeface="Century Gothic" panose="020B0502020202020204" pitchFamily="34" charset="0"/>
              </a:rPr>
              <a:t>DeBoeck</a:t>
            </a:r>
            <a:r>
              <a:rPr lang="fr-FR" sz="2800" b="1" dirty="0">
                <a:latin typeface="Century Gothic" panose="020B0502020202020204" pitchFamily="34" charset="0"/>
              </a:rPr>
              <a:t> </a:t>
            </a:r>
            <a:endParaRPr lang="fr-FR" sz="2800" dirty="0">
              <a:latin typeface="Century Gothic" panose="020B0502020202020204" pitchFamily="34" charset="0"/>
            </a:endParaRPr>
          </a:p>
          <a:p>
            <a:r>
              <a:rPr lang="fr-FR" sz="2800" b="0" i="0" u="none" strike="noStrike" baseline="0" dirty="0" smtClean="0">
                <a:latin typeface="Wingdings 2" panose="05020102010507070707" pitchFamily="18" charset="2"/>
              </a:rPr>
              <a:t></a:t>
            </a:r>
            <a:r>
              <a:rPr lang="fr-FR" sz="2800" b="1" dirty="0">
                <a:latin typeface="Century Gothic" panose="020B0502020202020204" pitchFamily="34" charset="0"/>
              </a:rPr>
              <a:t>Vaincre ses difficultés scolaires grâce aux intelligences </a:t>
            </a:r>
            <a:endParaRPr lang="fr-FR" sz="2800" dirty="0">
              <a:latin typeface="Century Gothic" panose="020B0502020202020204" pitchFamily="34" charset="0"/>
            </a:endParaRPr>
          </a:p>
          <a:p>
            <a:r>
              <a:rPr lang="fr-FR" sz="2800" b="0" i="0" u="none" strike="noStrike" baseline="0" dirty="0" smtClean="0">
                <a:latin typeface="Wingdings 2" panose="05020102010507070707" pitchFamily="18" charset="2"/>
              </a:rPr>
              <a:t></a:t>
            </a:r>
            <a:r>
              <a:rPr lang="fr-FR" sz="2800" b="1" dirty="0">
                <a:latin typeface="Century Gothic" panose="020B0502020202020204" pitchFamily="34" charset="0"/>
              </a:rPr>
              <a:t>multiples </a:t>
            </a:r>
            <a:r>
              <a:rPr lang="fr-FR" sz="2800" b="1" i="0" u="none" strike="noStrike" baseline="0" dirty="0" smtClean="0">
                <a:latin typeface="Century Gothic" panose="020B0502020202020204" pitchFamily="34" charset="0"/>
              </a:rPr>
              <a:t>Renaud </a:t>
            </a:r>
            <a:r>
              <a:rPr lang="fr-FR" sz="2800" b="1" i="0" u="none" strike="noStrike" baseline="0" dirty="0" err="1" smtClean="0">
                <a:latin typeface="Century Gothic" panose="020B0502020202020204" pitchFamily="34" charset="0"/>
              </a:rPr>
              <a:t>Keymeulen</a:t>
            </a:r>
            <a:r>
              <a:rPr lang="fr-FR" sz="2800" b="1" i="0" u="none" strike="noStrike" baseline="0" dirty="0" smtClean="0">
                <a:latin typeface="Century Gothic" panose="020B0502020202020204" pitchFamily="34" charset="0"/>
              </a:rPr>
              <a:t> Editeur : De Boeck </a:t>
            </a:r>
          </a:p>
          <a:p>
            <a:endParaRPr lang="fr-FR" sz="2800" b="1" dirty="0">
              <a:latin typeface="Century Gothic" panose="020B0502020202020204" pitchFamily="34" charset="0"/>
            </a:endParaRPr>
          </a:p>
          <a:p>
            <a:endParaRPr lang="fr-FR" sz="1400" b="1" i="0" u="none" strike="noStrike" baseline="0" dirty="0" smtClean="0">
              <a:latin typeface="Century Gothic" panose="020B0502020202020204" pitchFamily="34" charset="0"/>
            </a:endParaRPr>
          </a:p>
          <a:p>
            <a:endParaRPr lang="fr-FR" sz="1400" b="1" dirty="0" smtClean="0">
              <a:latin typeface="Century Gothic" panose="020B0502020202020204" pitchFamily="34" charset="0"/>
            </a:endParaRPr>
          </a:p>
          <a:p>
            <a:endParaRPr lang="fr-FR" sz="1400" b="1" i="0" u="none" strike="noStrike" baseline="0" dirty="0" smtClean="0">
              <a:latin typeface="Century Gothic" panose="020B0502020202020204" pitchFamily="34" charset="0"/>
            </a:endParaRPr>
          </a:p>
          <a:p>
            <a:endParaRPr lang="fr-FR" sz="1400" b="1" dirty="0">
              <a:latin typeface="Century Gothic" panose="020B0502020202020204" pitchFamily="34" charset="0"/>
            </a:endParaRPr>
          </a:p>
          <a:p>
            <a:endParaRPr lang="fr-FR" sz="1400" b="0" i="0" u="none" strike="noStrike" baseline="0" dirty="0" smtClean="0">
              <a:latin typeface="Century Gothic" panose="020B0502020202020204" pitchFamily="34" charset="0"/>
            </a:endParaRPr>
          </a:p>
        </p:txBody>
      </p:sp>
    </p:spTree>
    <p:extLst>
      <p:ext uri="{BB962C8B-B14F-4D97-AF65-F5344CB8AC3E}">
        <p14:creationId xmlns:p14="http://schemas.microsoft.com/office/powerpoint/2010/main" val="2772000756"/>
      </p:ext>
    </p:extLst>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5003" y="476518"/>
            <a:ext cx="10908405" cy="5924699"/>
          </a:xfrm>
          <a:prstGeom prst="rect">
            <a:avLst/>
          </a:prstGeom>
        </p:spPr>
        <p:txBody>
          <a:bodyPr wrap="square">
            <a:spAutoFit/>
          </a:bodyPr>
          <a:lstStyle/>
          <a:p>
            <a:endParaRPr lang="fr-FR" sz="1100" b="0" i="0" u="none" strike="noStrike" baseline="0" dirty="0" smtClean="0">
              <a:solidFill>
                <a:srgbClr val="000000"/>
              </a:solidFill>
              <a:latin typeface="Century Gothic" panose="020B0502020202020204" pitchFamily="34" charset="0"/>
            </a:endParaRPr>
          </a:p>
          <a:p>
            <a:pPr algn="ctr"/>
            <a:r>
              <a:rPr lang="fr-FR" sz="4800" b="1" i="0" u="none" strike="noStrike" baseline="0" dirty="0" err="1" smtClean="0">
                <a:latin typeface="Century Gothic" panose="020B0502020202020204" pitchFamily="34" charset="0"/>
              </a:rPr>
              <a:t>Sitographie</a:t>
            </a:r>
            <a:r>
              <a:rPr lang="fr-FR" sz="4800" b="1" i="0" u="none" strike="noStrike" baseline="0" dirty="0" smtClean="0">
                <a:latin typeface="Century Gothic" panose="020B0502020202020204" pitchFamily="34" charset="0"/>
              </a:rPr>
              <a:t> </a:t>
            </a:r>
          </a:p>
          <a:p>
            <a:r>
              <a:rPr lang="fr-FR" sz="3200" b="0" i="0" u="none" strike="noStrike" baseline="0" dirty="0" smtClean="0">
                <a:latin typeface="Wingdings 2" panose="05020102010507070707" pitchFamily="18" charset="2"/>
              </a:rPr>
              <a:t></a:t>
            </a:r>
            <a:r>
              <a:rPr lang="fr-FR" sz="3200" dirty="0" err="1">
                <a:latin typeface="Century Gothic" panose="020B0502020202020204" pitchFamily="34" charset="0"/>
              </a:rPr>
              <a:t>Educscol</a:t>
            </a:r>
            <a:r>
              <a:rPr lang="fr-FR" sz="3200" dirty="0">
                <a:latin typeface="Century Gothic" panose="020B0502020202020204" pitchFamily="34" charset="0"/>
              </a:rPr>
              <a:t> </a:t>
            </a:r>
          </a:p>
          <a:p>
            <a:r>
              <a:rPr lang="fr-FR" sz="3200" b="0" i="0" u="none" strike="noStrike" baseline="0" dirty="0" smtClean="0">
                <a:latin typeface="Wingdings 2" panose="05020102010507070707" pitchFamily="18" charset="2"/>
              </a:rPr>
              <a:t></a:t>
            </a:r>
            <a:r>
              <a:rPr lang="fr-FR" sz="3200" dirty="0">
                <a:latin typeface="Century Gothic" panose="020B0502020202020204" pitchFamily="34" charset="0"/>
              </a:rPr>
              <a:t>ASH </a:t>
            </a:r>
          </a:p>
          <a:p>
            <a:r>
              <a:rPr lang="fr-FR" sz="3200" b="0" i="0" u="none" strike="noStrike" baseline="0" dirty="0" smtClean="0">
                <a:latin typeface="Wingdings 2" panose="05020102010507070707" pitchFamily="18" charset="2"/>
              </a:rPr>
              <a:t></a:t>
            </a:r>
            <a:r>
              <a:rPr lang="fr-FR" sz="3200" dirty="0">
                <a:latin typeface="Century Gothic" panose="020B0502020202020204" pitchFamily="34" charset="0"/>
              </a:rPr>
              <a:t>Apedys.org </a:t>
            </a:r>
          </a:p>
          <a:p>
            <a:r>
              <a:rPr lang="fr-FR" sz="3200" b="0" i="0" u="none" strike="noStrike" baseline="0" dirty="0" smtClean="0">
                <a:latin typeface="Wingdings 2" panose="05020102010507070707" pitchFamily="18" charset="2"/>
              </a:rPr>
              <a:t></a:t>
            </a:r>
            <a:r>
              <a:rPr lang="fr-FR" sz="3200" dirty="0">
                <a:latin typeface="Century Gothic" panose="020B0502020202020204" pitchFamily="34" charset="0"/>
              </a:rPr>
              <a:t>Dyspraxique mais fantastique </a:t>
            </a:r>
          </a:p>
          <a:p>
            <a:r>
              <a:rPr lang="fr-FR" sz="3200" b="0" i="0" u="none" strike="noStrike" baseline="0" dirty="0" smtClean="0">
                <a:latin typeface="Wingdings 2" panose="05020102010507070707" pitchFamily="18" charset="2"/>
              </a:rPr>
              <a:t></a:t>
            </a:r>
            <a:r>
              <a:rPr lang="fr-FR" sz="3200" dirty="0" err="1">
                <a:latin typeface="Century Gothic" panose="020B0502020202020204" pitchFamily="34" charset="0"/>
              </a:rPr>
              <a:t>Hypersuper</a:t>
            </a:r>
            <a:r>
              <a:rPr lang="fr-FR" sz="3200" dirty="0">
                <a:latin typeface="Century Gothic" panose="020B0502020202020204" pitchFamily="34" charset="0"/>
              </a:rPr>
              <a:t> </a:t>
            </a:r>
          </a:p>
          <a:p>
            <a:r>
              <a:rPr lang="fr-FR" sz="3200" b="0" i="0" u="none" strike="noStrike" baseline="0" dirty="0" smtClean="0">
                <a:latin typeface="Wingdings 2" panose="05020102010507070707" pitchFamily="18" charset="2"/>
              </a:rPr>
              <a:t></a:t>
            </a:r>
            <a:r>
              <a:rPr lang="fr-FR" sz="3200" dirty="0" err="1">
                <a:latin typeface="Century Gothic" panose="020B0502020202020204" pitchFamily="34" charset="0"/>
              </a:rPr>
              <a:t>afep</a:t>
            </a:r>
            <a:r>
              <a:rPr lang="fr-FR" sz="3200" dirty="0">
                <a:latin typeface="Century Gothic" panose="020B0502020202020204" pitchFamily="34" charset="0"/>
              </a:rPr>
              <a:t> … </a:t>
            </a:r>
          </a:p>
          <a:p>
            <a:r>
              <a:rPr lang="fr-FR" sz="3200" b="0" i="0" u="none" strike="noStrike" baseline="0" dirty="0" smtClean="0">
                <a:latin typeface="Wingdings 2" panose="05020102010507070707" pitchFamily="18" charset="2"/>
              </a:rPr>
              <a:t></a:t>
            </a:r>
            <a:r>
              <a:rPr lang="fr-FR" sz="3200" dirty="0">
                <a:latin typeface="Century Gothic" panose="020B0502020202020204" pitchFamily="34" charset="0"/>
              </a:rPr>
              <a:t>http://www.dysplusdys.fr/pdf/manuel_de_survie_pour_les_profs.pdf </a:t>
            </a:r>
          </a:p>
          <a:p>
            <a:r>
              <a:rPr lang="fr-FR" sz="3200" b="0" i="0" u="none" strike="noStrike" baseline="0" dirty="0" smtClean="0">
                <a:latin typeface="Wingdings 2" panose="05020102010507070707" pitchFamily="18" charset="2"/>
              </a:rPr>
              <a:t></a:t>
            </a:r>
            <a:r>
              <a:rPr lang="fr-FR" sz="3200" dirty="0">
                <a:latin typeface="Century Gothic" panose="020B0502020202020204" pitchFamily="34" charset="0"/>
              </a:rPr>
              <a:t>http://guerrieri.weebly.com/</a:t>
            </a:r>
            <a:r>
              <a:rPr lang="fr-FR" sz="3200" dirty="0" err="1">
                <a:latin typeface="Century Gothic" panose="020B0502020202020204" pitchFamily="34" charset="0"/>
              </a:rPr>
              <a:t>uploads</a:t>
            </a:r>
            <a:r>
              <a:rPr lang="fr-FR" sz="3200" dirty="0">
                <a:latin typeface="Century Gothic" panose="020B0502020202020204" pitchFamily="34" charset="0"/>
              </a:rPr>
              <a:t>/1/5/0/8/1508023/guide_de_survie_pour_eleves_dys.pdf </a:t>
            </a:r>
          </a:p>
        </p:txBody>
      </p:sp>
    </p:spTree>
    <p:extLst>
      <p:ext uri="{BB962C8B-B14F-4D97-AF65-F5344CB8AC3E}">
        <p14:creationId xmlns:p14="http://schemas.microsoft.com/office/powerpoint/2010/main" val="4227878464"/>
      </p:ext>
    </p:extLst>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AIDODYS</a:t>
            </a:r>
            <a:endParaRPr lang="fr-FR" dirty="0"/>
          </a:p>
        </p:txBody>
      </p:sp>
      <p:sp>
        <p:nvSpPr>
          <p:cNvPr id="3" name="Espace réservé du contenu 2"/>
          <p:cNvSpPr>
            <a:spLocks noGrp="1"/>
          </p:cNvSpPr>
          <p:nvPr>
            <p:ph idx="1"/>
          </p:nvPr>
        </p:nvSpPr>
        <p:spPr/>
        <p:txBody>
          <a:bodyPr/>
          <a:lstStyle/>
          <a:p>
            <a:endParaRPr lang="fr-FR" dirty="0"/>
          </a:p>
        </p:txBody>
      </p:sp>
    </p:spTree>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Dys - Aidodys  Une solution pour la dysphasie - dyspraxie - dyslexie.mp4">
            <a:hlinkClick r:id="" action="ppaction://media"/>
          </p:cNvPr>
          <p:cNvPicPr>
            <a:picLocks noRot="1" noChangeAspect="1"/>
          </p:cNvPicPr>
          <p:nvPr>
            <a:videoFile r:link="rId1"/>
          </p:nvPr>
        </p:nvPicPr>
        <p:blipFill>
          <a:blip r:embed="rId3"/>
          <a:stretch>
            <a:fillRect/>
          </a:stretch>
        </p:blipFill>
        <p:spPr>
          <a:xfrm>
            <a:off x="627017" y="496389"/>
            <a:ext cx="10698480" cy="5894613"/>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p:cTn id="7" fill="hold" display="0">
                  <p:stCondLst>
                    <p:cond delay="indefinite"/>
                  </p:stCondLst>
                  <p:endCondLst>
                    <p:cond evt="onNext" delay="0">
                      <p:tgtEl>
                        <p:sldTgt/>
                      </p:tgtEl>
                    </p:cond>
                    <p:cond evt="onPrev" delay="0">
                      <p:tgtEl>
                        <p:sldTgt/>
                      </p:tgtEl>
                    </p:cond>
                  </p:endCondLst>
                </p:cTn>
                <p:tgtEl>
                  <p:spTgt spid="2"/>
                </p:tgtEl>
              </p:cMediaNode>
            </p:video>
          </p:childTnLst>
        </p:cTn>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PSYCHOMOTRICITE</a:t>
            </a:r>
            <a:endParaRPr lang="fr-FR" dirty="0"/>
          </a:p>
        </p:txBody>
      </p:sp>
      <p:sp>
        <p:nvSpPr>
          <p:cNvPr id="3" name="Espace réservé du contenu 2"/>
          <p:cNvSpPr>
            <a:spLocks noGrp="1"/>
          </p:cNvSpPr>
          <p:nvPr>
            <p:ph idx="1"/>
          </p:nvPr>
        </p:nvSpPr>
        <p:spPr/>
        <p:txBody>
          <a:bodyPr/>
          <a:lstStyle/>
          <a:p>
            <a:endParaRPr lang="fr-F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http://scolaritepartenariat.chez-alice.fr/commun/ASH%20-%20Diagramme.gif"/>
          <p:cNvPicPr>
            <a:picLocks noChangeAspect="1" noChangeArrowheads="1"/>
          </p:cNvPicPr>
          <p:nvPr/>
        </p:nvPicPr>
        <p:blipFill>
          <a:blip r:embed="rId2"/>
          <a:srcRect/>
          <a:stretch>
            <a:fillRect/>
          </a:stretch>
        </p:blipFill>
        <p:spPr bwMode="auto">
          <a:xfrm>
            <a:off x="267381" y="418011"/>
            <a:ext cx="11763510" cy="6178732"/>
          </a:xfrm>
          <a:prstGeom prst="rect">
            <a:avLst/>
          </a:prstGeom>
          <a:noFill/>
        </p:spPr>
      </p:pic>
    </p:spTree>
    <p:extLst>
      <p:ext uri="{BB962C8B-B14F-4D97-AF65-F5344CB8AC3E}">
        <p14:creationId xmlns:p14="http://schemas.microsoft.com/office/powerpoint/2010/main" val="4266053241"/>
      </p:ext>
    </p:extLst>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sychomotricité et éveil physique de l'enfant  1ère Partie.mp4">
            <a:hlinkClick r:id="" action="ppaction://media"/>
          </p:cNvPr>
          <p:cNvPicPr>
            <a:picLocks noRot="1" noChangeAspect="1"/>
          </p:cNvPicPr>
          <p:nvPr>
            <a:videoFile r:link="rId1"/>
          </p:nvPr>
        </p:nvPicPr>
        <p:blipFill>
          <a:blip r:embed="rId3"/>
          <a:stretch>
            <a:fillRect/>
          </a:stretch>
        </p:blipFill>
        <p:spPr>
          <a:xfrm>
            <a:off x="470263" y="339635"/>
            <a:ext cx="11364685" cy="6087292"/>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p:cTn id="7" fill="hold" display="0">
                  <p:stCondLst>
                    <p:cond delay="indefinite"/>
                  </p:stCondLst>
                  <p:endCondLst>
                    <p:cond evt="onNext" delay="0">
                      <p:tgtEl>
                        <p:sldTgt/>
                      </p:tgtEl>
                    </p:cond>
                    <p:cond evt="onPrev" delay="0">
                      <p:tgtEl>
                        <p:sldTgt/>
                      </p:tgtEl>
                    </p:cond>
                  </p:endCondLst>
                </p:cTn>
                <p:tgtEl>
                  <p:spTgt spid="3"/>
                </p:tgtEl>
              </p:cMediaNode>
            </p:video>
          </p:childTnLst>
        </p:cTn>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 ORTHOPHONISTE</a:t>
            </a:r>
            <a:endParaRPr lang="fr-FR" dirty="0"/>
          </a:p>
        </p:txBody>
      </p:sp>
      <p:sp>
        <p:nvSpPr>
          <p:cNvPr id="3" name="Espace réservé du contenu 2"/>
          <p:cNvSpPr>
            <a:spLocks noGrp="1"/>
          </p:cNvSpPr>
          <p:nvPr>
            <p:ph idx="1"/>
          </p:nvPr>
        </p:nvSpPr>
        <p:spPr/>
        <p:txBody>
          <a:bodyPr/>
          <a:lstStyle/>
          <a:p>
            <a:endParaRPr lang="fr-FR" dirty="0"/>
          </a:p>
        </p:txBody>
      </p:sp>
    </p:spTree>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playback (1).mp4">
            <a:hlinkClick r:id="" action="ppaction://media"/>
          </p:cNvPr>
          <p:cNvPicPr>
            <a:picLocks noRot="1" noChangeAspect="1"/>
          </p:cNvPicPr>
          <p:nvPr>
            <a:videoFile r:link="rId1"/>
          </p:nvPr>
        </p:nvPicPr>
        <p:blipFill>
          <a:blip r:embed="rId3"/>
          <a:stretch>
            <a:fillRect/>
          </a:stretch>
        </p:blipFill>
        <p:spPr>
          <a:xfrm>
            <a:off x="640080" y="306977"/>
            <a:ext cx="10920549" cy="6002383"/>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p:cTn id="7" fill="hold" display="0">
                  <p:stCondLst>
                    <p:cond delay="indefinite"/>
                  </p:stCondLst>
                  <p:endCondLst>
                    <p:cond evt="onNext" delay="0">
                      <p:tgtEl>
                        <p:sldTgt/>
                      </p:tgtEl>
                    </p:cond>
                    <p:cond evt="onPrev" delay="0">
                      <p:tgtEl>
                        <p:sldTgt/>
                      </p:tgtEl>
                    </p:cond>
                  </p:endCondLst>
                </p:cTn>
                <p:tgtEl>
                  <p:spTgt spid="2"/>
                </p:tgtEl>
              </p:cMediaNode>
            </p:video>
          </p:childTnLst>
        </p:cTn>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TROUBLES DE L APPRENTISSAGE DR REVOL</a:t>
            </a:r>
            <a:endParaRPr lang="fr-FR" dirty="0"/>
          </a:p>
        </p:txBody>
      </p:sp>
      <p:sp>
        <p:nvSpPr>
          <p:cNvPr id="3" name="Espace réservé du contenu 2"/>
          <p:cNvSpPr>
            <a:spLocks noGrp="1"/>
          </p:cNvSpPr>
          <p:nvPr>
            <p:ph idx="1"/>
          </p:nvPr>
        </p:nvSpPr>
        <p:spPr/>
        <p:txBody>
          <a:bodyPr/>
          <a:lstStyle/>
          <a:p>
            <a:endParaRPr lang="fr-FR"/>
          </a:p>
        </p:txBody>
      </p:sp>
    </p:spTree>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playback (3).mp4">
            <a:hlinkClick r:id="" action="ppaction://media"/>
          </p:cNvPr>
          <p:cNvPicPr>
            <a:picLocks noRot="1" noChangeAspect="1"/>
          </p:cNvPicPr>
          <p:nvPr>
            <a:videoFile r:link="rId1"/>
          </p:nvPr>
        </p:nvPicPr>
        <p:blipFill>
          <a:blip r:embed="rId3"/>
          <a:stretch>
            <a:fillRect/>
          </a:stretch>
        </p:blipFill>
        <p:spPr>
          <a:xfrm>
            <a:off x="483327" y="450668"/>
            <a:ext cx="11077302" cy="5976258"/>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p:cTn id="7" fill="hold" display="0">
                  <p:stCondLst>
                    <p:cond delay="indefinite"/>
                  </p:stCondLst>
                  <p:endCondLst>
                    <p:cond evt="onNext" delay="0">
                      <p:tgtEl>
                        <p:sldTgt/>
                      </p:tgtEl>
                    </p:cond>
                    <p:cond evt="onPrev" delay="0">
                      <p:tgtEl>
                        <p:sldTgt/>
                      </p:tgtEl>
                    </p:cond>
                  </p:endCondLst>
                </p:cTn>
                <p:tgtEl>
                  <p:spTgt spid="2"/>
                </p:tgtEl>
              </p:cMediaNode>
            </p:video>
          </p:childTnLst>
        </p:cTn>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a-t-il un format plus avantageux pour la co-intervention .mp4">
            <a:hlinkClick r:id="" action="ppaction://media"/>
          </p:cNvPr>
          <p:cNvPicPr>
            <a:picLocks noRot="1" noChangeAspect="1"/>
          </p:cNvPicPr>
          <p:nvPr>
            <a:videoFile r:link="rId1"/>
          </p:nvPr>
        </p:nvPicPr>
        <p:blipFill>
          <a:blip r:embed="rId3"/>
          <a:stretch>
            <a:fillRect/>
          </a:stretch>
        </p:blipFill>
        <p:spPr>
          <a:xfrm>
            <a:off x="574766" y="352697"/>
            <a:ext cx="11011988" cy="6178732"/>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p:cTn id="7" fill="hold" display="0">
                  <p:stCondLst>
                    <p:cond delay="indefinite"/>
                  </p:stCondLst>
                  <p:endCondLst>
                    <p:cond evt="onNext" delay="0">
                      <p:tgtEl>
                        <p:sldTgt/>
                      </p:tgtEl>
                    </p:cond>
                    <p:cond evt="onPrev" delay="0">
                      <p:tgtEl>
                        <p:sldTgt/>
                      </p:tgtEl>
                    </p:cond>
                  </p:endCondLst>
                </p:cTn>
                <p:tgtEl>
                  <p:spTgt spid="2"/>
                </p:tgtEl>
              </p:cMediaNode>
            </p:video>
          </p:childTnLst>
        </p:cTn>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apsule co enseignement.mp4">
            <a:hlinkClick r:id="" action="ppaction://media"/>
          </p:cNvPr>
          <p:cNvPicPr>
            <a:picLocks noRot="1" noChangeAspect="1"/>
          </p:cNvPicPr>
          <p:nvPr>
            <a:videoFile r:link="rId1"/>
          </p:nvPr>
        </p:nvPicPr>
        <p:blipFill>
          <a:blip r:embed="rId3"/>
          <a:stretch>
            <a:fillRect/>
          </a:stretch>
        </p:blipFill>
        <p:spPr>
          <a:xfrm>
            <a:off x="313510" y="404949"/>
            <a:ext cx="11416936" cy="6152605"/>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p:cTn id="7" fill="hold" display="0">
                  <p:stCondLst>
                    <p:cond delay="indefinite"/>
                  </p:stCondLst>
                  <p:endCondLst>
                    <p:cond evt="onNext" delay="0">
                      <p:tgtEl>
                        <p:sldTgt/>
                      </p:tgtEl>
                    </p:cond>
                    <p:cond evt="onPrev" delay="0">
                      <p:tgtEl>
                        <p:sldTgt/>
                      </p:tgtEl>
                    </p:cond>
                  </p:endCondLst>
                </p:cTn>
                <p:tgtEl>
                  <p:spTgt spid="2"/>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descr="Résultat de recherche d'images pour &quot;QU EST CE QUE LA MDPH SCHEMA&quot;"/>
          <p:cNvPicPr>
            <a:picLocks noChangeAspect="1" noChangeArrowheads="1"/>
          </p:cNvPicPr>
          <p:nvPr/>
        </p:nvPicPr>
        <p:blipFill>
          <a:blip r:embed="rId2"/>
          <a:srcRect/>
          <a:stretch>
            <a:fillRect/>
          </a:stretch>
        </p:blipFill>
        <p:spPr bwMode="auto">
          <a:xfrm>
            <a:off x="391886" y="483326"/>
            <a:ext cx="11312434" cy="6074227"/>
          </a:xfrm>
          <a:prstGeom prst="rect">
            <a:avLst/>
          </a:prstGeom>
          <a:noFill/>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p:cNvSpPr>
            <a:spLocks noGrp="1"/>
          </p:cNvSpPr>
          <p:nvPr>
            <p:ph type="subTitle" idx="1"/>
          </p:nvPr>
        </p:nvSpPr>
        <p:spPr>
          <a:xfrm>
            <a:off x="422031" y="464234"/>
            <a:ext cx="11296357" cy="5978769"/>
          </a:xfrm>
        </p:spPr>
        <p:style>
          <a:lnRef idx="2">
            <a:schemeClr val="accent2"/>
          </a:lnRef>
          <a:fillRef idx="1">
            <a:schemeClr val="lt1"/>
          </a:fillRef>
          <a:effectRef idx="0">
            <a:schemeClr val="accent2"/>
          </a:effectRef>
          <a:fontRef idx="minor">
            <a:schemeClr val="dk1"/>
          </a:fontRef>
        </p:style>
        <p:txBody>
          <a:bodyPr>
            <a:normAutofit fontScale="92500" lnSpcReduction="10000"/>
          </a:bodyPr>
          <a:lstStyle/>
          <a:p>
            <a:r>
              <a:rPr lang="fr-FR" sz="5400" b="1" dirty="0">
                <a:ln w="9525">
                  <a:solidFill>
                    <a:schemeClr val="bg1"/>
                  </a:solidFill>
                  <a:prstDash val="solid"/>
                </a:ln>
                <a:solidFill>
                  <a:srgbClr val="FF0000"/>
                </a:solidFill>
              </a:rPr>
              <a:t>Ecole Inclusive</a:t>
            </a:r>
          </a:p>
          <a:p>
            <a:r>
              <a:rPr lang="fr-FR" b="1" dirty="0"/>
              <a:t> </a:t>
            </a:r>
            <a:endParaRPr lang="fr-FR" dirty="0"/>
          </a:p>
          <a:p>
            <a:r>
              <a:rPr lang="fr-FR" sz="3200" dirty="0"/>
              <a:t>« Il y a trois langages : le langage de la tête, le langage du cœur, le langage des mains. L’éducation doit se diriger dans ces trois directions. </a:t>
            </a:r>
          </a:p>
          <a:p>
            <a:r>
              <a:rPr lang="fr-FR" sz="3200" dirty="0"/>
              <a:t>Enseigner à penser, aider à bien ressentir et accompagner dans l’action, afin que les trois langages soient en harmonie ; que l’enfant, le jeune pense ce qu’il ressent et ce qu’il fait, ressente ce qu’il pense et ce qu’il fait, et fasse ce qu’il pense et ressent. C’est ainsi qu’une éducation devient inclusive car tout le monde a une place ; et elle devient aussi inclusive humainement. » </a:t>
            </a:r>
            <a:endParaRPr lang="fr-FR" sz="3200" dirty="0" smtClean="0"/>
          </a:p>
          <a:p>
            <a:endParaRPr lang="fr-FR" sz="3200" dirty="0"/>
          </a:p>
          <a:p>
            <a:r>
              <a:rPr lang="fr-FR" sz="1800" b="1" i="1" dirty="0"/>
              <a:t>Extrait du discours du Pape François lors du congrès mondial sur l’éducation organisé par la congrégation pour l’éducation catholique (21 novembre 2015).</a:t>
            </a:r>
          </a:p>
          <a:p>
            <a:r>
              <a:rPr lang="fr-FR" dirty="0"/>
              <a:t> </a:t>
            </a:r>
          </a:p>
          <a:p>
            <a:endParaRPr lang="fr-FR" dirty="0"/>
          </a:p>
        </p:txBody>
      </p:sp>
    </p:spTree>
    <p:extLst>
      <p:ext uri="{BB962C8B-B14F-4D97-AF65-F5344CB8AC3E}">
        <p14:creationId xmlns:p14="http://schemas.microsoft.com/office/powerpoint/2010/main" val="222850104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http://collegereynier83.free.fr/wordpress/wp-content/uploads/2017/07/Diapositive2.jpg"/>
          <p:cNvPicPr>
            <a:picLocks noChangeAspect="1" noChangeArrowheads="1"/>
          </p:cNvPicPr>
          <p:nvPr/>
        </p:nvPicPr>
        <p:blipFill>
          <a:blip r:embed="rId2"/>
          <a:srcRect/>
          <a:stretch>
            <a:fillRect/>
          </a:stretch>
        </p:blipFill>
        <p:spPr bwMode="auto">
          <a:xfrm>
            <a:off x="1644741" y="-1"/>
            <a:ext cx="9144000" cy="6858001"/>
          </a:xfrm>
          <a:prstGeom prst="rect">
            <a:avLst/>
          </a:prstGeom>
          <a:noFill/>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descr="Résultat de recherche d'images pour &quot;QU EST CE QUE LA SEGPA&quot;"/>
          <p:cNvPicPr>
            <a:picLocks noChangeAspect="1" noChangeArrowheads="1"/>
          </p:cNvPicPr>
          <p:nvPr/>
        </p:nvPicPr>
        <p:blipFill>
          <a:blip r:embed="rId2"/>
          <a:srcRect/>
          <a:stretch>
            <a:fillRect/>
          </a:stretch>
        </p:blipFill>
        <p:spPr bwMode="auto">
          <a:xfrm>
            <a:off x="561702" y="182880"/>
            <a:ext cx="11090367" cy="6675120"/>
          </a:xfrm>
          <a:prstGeom prst="rect">
            <a:avLst/>
          </a:prstGeom>
          <a:noFill/>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descr="Résultat de recherche d'images pour &quot;QU EST CE QUE LA SEGPA&quot;"/>
          <p:cNvPicPr>
            <a:picLocks noChangeAspect="1" noChangeArrowheads="1"/>
          </p:cNvPicPr>
          <p:nvPr/>
        </p:nvPicPr>
        <p:blipFill>
          <a:blip r:embed="rId2"/>
          <a:srcRect/>
          <a:stretch>
            <a:fillRect/>
          </a:stretch>
        </p:blipFill>
        <p:spPr bwMode="auto">
          <a:xfrm>
            <a:off x="1148352" y="-1"/>
            <a:ext cx="9144000" cy="6858001"/>
          </a:xfrm>
          <a:prstGeom prst="rect">
            <a:avLst/>
          </a:prstGeom>
          <a:noFill/>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http://collegereynier83.free.fr/wordpress/wp-content/uploads/2017/07/Diapositive3.jpg"/>
          <p:cNvPicPr>
            <a:picLocks noChangeAspect="1" noChangeArrowheads="1"/>
          </p:cNvPicPr>
          <p:nvPr/>
        </p:nvPicPr>
        <p:blipFill>
          <a:blip r:embed="rId2"/>
          <a:srcRect/>
          <a:stretch>
            <a:fillRect/>
          </a:stretch>
        </p:blipFill>
        <p:spPr bwMode="auto">
          <a:xfrm>
            <a:off x="836023" y="-1"/>
            <a:ext cx="10215154" cy="6858001"/>
          </a:xfrm>
          <a:prstGeom prst="rect">
            <a:avLst/>
          </a:prstGeom>
          <a:noFill/>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4" name="Picture 4" descr="http://collegereynier83.free.fr/wordpress/wp-content/uploads/2017/07/Diapositive5.jpg"/>
          <p:cNvPicPr>
            <a:picLocks noChangeAspect="1" noChangeArrowheads="1"/>
          </p:cNvPicPr>
          <p:nvPr/>
        </p:nvPicPr>
        <p:blipFill>
          <a:blip r:embed="rId2"/>
          <a:srcRect/>
          <a:stretch>
            <a:fillRect/>
          </a:stretch>
        </p:blipFill>
        <p:spPr bwMode="auto">
          <a:xfrm>
            <a:off x="640080" y="-1"/>
            <a:ext cx="10998926" cy="6858001"/>
          </a:xfrm>
          <a:prstGeom prst="rect">
            <a:avLst/>
          </a:prstGeom>
          <a:noFill/>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dirty="0"/>
          </a:p>
        </p:txBody>
      </p:sp>
      <p:sp>
        <p:nvSpPr>
          <p:cNvPr id="3" name="Espace réservé du contenu 2"/>
          <p:cNvSpPr>
            <a:spLocks noGrp="1"/>
          </p:cNvSpPr>
          <p:nvPr>
            <p:ph idx="1"/>
          </p:nvPr>
        </p:nvSpPr>
        <p:spPr/>
        <p:txBody>
          <a:bodyPr/>
          <a:lstStyle/>
          <a:p>
            <a:pPr algn="ctr">
              <a:buNone/>
            </a:pPr>
            <a:endParaRPr lang="fr-FR" b="1" dirty="0" smtClean="0">
              <a:solidFill>
                <a:srgbClr val="FF0000"/>
              </a:solidFill>
            </a:endParaRPr>
          </a:p>
          <a:p>
            <a:pPr algn="ctr">
              <a:buNone/>
            </a:pPr>
            <a:r>
              <a:rPr lang="fr-FR" b="1" dirty="0" smtClean="0">
                <a:solidFill>
                  <a:srgbClr val="FF0000"/>
                </a:solidFill>
              </a:rPr>
              <a:t>Etablissements Régionaux d’Enseignement Adapté</a:t>
            </a:r>
          </a:p>
          <a:p>
            <a:pPr algn="ctr">
              <a:buNone/>
            </a:pPr>
            <a:r>
              <a:rPr lang="fr-FR" sz="9600" b="1" dirty="0" smtClean="0">
                <a:solidFill>
                  <a:srgbClr val="FF0000"/>
                </a:solidFill>
              </a:rPr>
              <a:t>EREA</a:t>
            </a:r>
            <a:endParaRPr lang="fr-FR" sz="9600" b="1" dirty="0">
              <a:solidFill>
                <a:srgbClr val="FF0000"/>
              </a:solidFill>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Résultat de recherche d'images pour &quot;QU EST CE QU UN EREA ETABLISSEMENT REGIONAL&quot;"/>
          <p:cNvPicPr>
            <a:picLocks noChangeAspect="1" noChangeArrowheads="1"/>
          </p:cNvPicPr>
          <p:nvPr/>
        </p:nvPicPr>
        <p:blipFill>
          <a:blip r:embed="rId2"/>
          <a:srcRect/>
          <a:stretch>
            <a:fillRect/>
          </a:stretch>
        </p:blipFill>
        <p:spPr bwMode="auto">
          <a:xfrm>
            <a:off x="691152" y="-1"/>
            <a:ext cx="10242460" cy="6858001"/>
          </a:xfrm>
          <a:prstGeom prst="rect">
            <a:avLst/>
          </a:prstGeom>
          <a:noFill/>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4" name="Qu'est ce qu'un EREA .mp4">
            <a:hlinkClick r:id="" action="ppaction://media"/>
          </p:cNvPr>
          <p:cNvPicPr>
            <a:picLocks noGrp="1" noRot="1" noChangeAspect="1"/>
          </p:cNvPicPr>
          <p:nvPr>
            <p:ph idx="1"/>
            <a:videoFile r:link="rId1"/>
          </p:nvPr>
        </p:nvPicPr>
        <p:blipFill>
          <a:blip r:embed="rId3"/>
          <a:stretch>
            <a:fillRect/>
          </a:stretch>
        </p:blipFill>
        <p:spPr>
          <a:xfrm>
            <a:off x="692331" y="444138"/>
            <a:ext cx="10881360" cy="6113416"/>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descr="logo itep"/>
          <p:cNvPicPr>
            <a:picLocks noChangeAspect="1" noChangeArrowheads="1"/>
          </p:cNvPicPr>
          <p:nvPr/>
        </p:nvPicPr>
        <p:blipFill>
          <a:blip r:embed="rId2"/>
          <a:srcRect/>
          <a:stretch>
            <a:fillRect/>
          </a:stretch>
        </p:blipFill>
        <p:spPr bwMode="auto">
          <a:xfrm>
            <a:off x="209006" y="326572"/>
            <a:ext cx="5499463" cy="6048103"/>
          </a:xfrm>
          <a:prstGeom prst="rect">
            <a:avLst/>
          </a:prstGeom>
          <a:noFill/>
        </p:spPr>
      </p:pic>
      <p:sp>
        <p:nvSpPr>
          <p:cNvPr id="62470" name="AutoShape 6" descr="Résultat de recherche d'images pour &quot;ARI 84&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62472" name="AutoShape 8" descr="Résultat de recherche d'images pour &quot;ARI 84&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62474" name="AutoShape 10" descr="Résultat de recherche d'images pour &quot;ARI 84&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62476" name="AutoShape 12" descr="data:image/png;base64,iVBORw0KGgoAAAANSUhEUgAAAdYAAAF8CAYAAABynZrSAAAAAXNSR0IArs4c6QAAAARnQU1BAACxjwv8YQUAAAAJcEhZcwAACxMAAAsTAQCanBgAAJSGSURBVHhe7b0LfFT1mf//5EISArlAIECAAAqI3L1CXamytV1vraj9ra3aqt3WdrvdWn+7vbq/Vftv7WW7a+26tvamrdqt3arYequtCwq13rnfEUiAAOGWKyQhl/95PzPfcDLMTCbJzGQmed68Duec75zbTGbO5zyX7/PN6PAQwzCMCOyqbdb55KJcnRuGER0TViMh1DS1ycPrDsnLlfW6DFdNL5Yl3hTtBs2233/zgG43f0x+sNXoTxY/tkVuO2+M/k2Avw9/p7sWlek6wvvw2sO6vtz7ey+vqNf27rh4UoFcXF7Q7T7uPBC67eSiHO+6RkhxXlawJTq3PLtLbju3tPO79fBa7zu6u0F21TTrMS7yrufmOaO6HM+9v0jcPLeky3c6lmOCOy6/EeCa+I3wmURj6dYaPVa07VYfOKbTrtqWYEsA95mnIvxtn/beG9cNN80p8T7bUbqcbmQG54YRN+5aUSVn/XyjVHg/am7Id3o3RibWFz+2VW88keCGsab6mNy9sirYYvQ3q72/BwLm4ObnF4nVB453igNiEsov1h2WirquN3hwx+R1t38o/vNyw736ie3BtQAI2Ih7V0X9TjnYhutDwHgw4IGBc181rVi/nzd54rem+rg+OPhByNkuEk5Ue3JMroXfArjfxyTvvd7+p92dD6LhQIxveXan3BdyvFB4gOCzCeVu77fJ58VvtCew/ZQH1knGt97q3D/adfrh78b76g6+VzyE8Flw37jvreoeX2fKgMVqGPHi5md2dlz86OaOo8dbgy1dWbW/saP4P97pWFZRF2w5Ffad/F9rO3bWNAVbUoNUu55kwN9C7nkzuBZg/s826N/Rcecrezu+8MfK4NqpsH+0z47jRfs+OJ7aclS/W6HE+p1iG3cdXO+S327T5e5gW95jd8R6TK6Ba/F/hrHC74vzhPsc/PCZR/oNcn4+c44VC2zH5I7HnPPHsr/728R6Lj/8vdk3HTGL1YgbPF3ydLrshjO6WDR+sBbufd/EqE+w7PvQlZPV5ZUqYCnwxD7YwFoNdR3yN/a76bE255UODa51hc+Nv2c0978er7R7tz/bYdGEwrXgDo5mVeIBwR3rrgML8t5LJupyd4S+30jEekzcv1xvLMf0w2eJ9cw5cJtGgtd4n5F+g7y27Poz9FjdWfq8XtPUKg9dMbnzeO73qR4A75oigUWL5cz3J9L3IxqRrj8dMGE14gI/sPveOiBPXXt6sCUy3FS4WTFFgh/jF84bE1zrf4hVpWpsKpFw8/ULAH/n0M+Bz2ZycXjhxE0cTTT5DnADjeUmioBHEqNJhTlh3dDAOYj333lhIFbrRCma2PsJdYWHoyfH5H1wvT3l7pX7vPcwLrgW+FuEI/AgEF3I+Lw5FseMxtPbatSdHYp7n6ExXIe6xX+1RePZLPf0IQL47qXrb86E1YgL/ED9FkE0+FHzg/ELK0+/oXEoP8SuuoPjsR1xICaelsMRGi+KZj1zw+SYtzyzS2+wLDP5n/TdtXH9HNd/PG4qoefjusLFp3ryGXDMaBY9xwk9FtsT+3afD/HKcNfhh3g3sT8/xMAc7B9ObB2Bm3x0YY3FWgU+/0iCUdsc+ebN3wMviRNvJ5LRrC0H28QiDD05Jg8h4WLO0eB7iNC4ZB4+70iiRi7DvBg+UxKZ3PuLBK+Fe+hhP/c7DsftL+3Wz4zr5dp7KpCclwd1Yq3piAmrEReWbj3q/QhKg2ux4b8x8GQcCX6YkW4iDn7oPCFz0+/46rk6kVXohx8rwsJNeNkN03WbVZ+YqYITSdC4YXJMbiK3nXsyEYubEriHA27eJKlwXOcO5Hxck/98O/9+rr5Ge+gNraefQaSEHz4L5/p0IOYkvODS4zqO3n5WsH2nziPBOf2iwoOT/yYZELvIN/FobmLgMwvn3g3FCUC4BzfasUhD/97gHj782aUcgwznaA9UDizuWEShJ8fEiuMhyv9g2R0kHfmtVcQ50v60u+9nNNxnyd8wEmQph3Ox8z75PYSD15z7mGsJ9zfrjoC1O6bHgpwqmLAafYabFz+e3vyAHOoyjHCDDmRyRndtOYvZ/0MM/VFioXHzRfjctTKnjYzEcPA6x+Hm7boqMLn9EZ7A1Kw3Ev9n4Fxh/vMh0Bqvys06Rcx78hmwXaQbK58FNyVnaWDdcqMj9u2Orw8KnjUQzeoFvUmHfI5+Ql3FoYQKcyjuPahFFjL5Hzw4TqTrwDoKF7Nkf27y4eKeD10xRY+JF4C/XSS4Pj6rcNcXul+sx+Q6+Q7w/YjmoXBwLvA/HOBK9n8+fti+O9d1rPCb4jMIfIfadJn3V5yX3aUblIMHBs7PZwFs391vNxQeAvmMwh0/XTBhNfpM4McT+eYZjhrPinNP1fxguRFFcgli1XTn2kI4ijyxioRz3YaL2+LujHb97vrC3dh57zXNPJ0HbiQObkSIZ6R+eCrmPgu1p58BN85wlobe9D2x8/cxxaUWen3Q3d8tcIOO/rDEZxfJIu18T1HOwXvAqsUiC5388J78cVyOzd8UDwQgVKEgWliR4c6PWOKtwFrmGO77EQrvD7EMd320+4n1mMD3ggQirEGEivcTCc7ld78D7ymcx4K/KdfR3d8N3DmjPThxLL6reEAIY/C+WA/3efN94aGO98V+wGcUi1vawe+G9xDu+OmECavRZzQO18NkDH487qmamys3AvdjDKU7AQD6DXKTinSD4gcfenPiuFix/PhdYks4ork7ee881YdeO2IWej4/oa68nn4GLPNeQ9+v3oR9LsNQ6xUQO25g3Cyj3cBi8RTw2UX6bHhP0W7aXAfXjyUdbvJfM58z4uriw9zg6aeJNRruPbgHimh/V+ABBCHA6uUzCQUvAucId32R3lt3x3TwuSHEfBem/HBt2O+uE+fQc/HZhAo76N8jRiHr7sGJ7xyfMzHbnZ+do+EDPk/el/+7C6yTh0Dyov/vhvjH4pYG9zfjs0t3TFiNPhNJzCIR6joOuBMj38ADwhb9Bo8FwA+YGwE3DD/86PnRIjpYB0zcnHE5YV34n7DDEc3dyY2MOJQfd/5oogL+c/bmM+D4tDvCxROJfWMZu/eN1UFhAuK+3NQjvS+IxVOggh9hm1ArM5RY45fAtty0iQ9rrNq70SOokfbnJu9PWIoGnwHfAR40+J44+F6zHus1+ol0zHC494FghcKDEd8n90DhJv6W4Y7L3yOWmDXwvcCiDwfvPTSUwWfJQwOfqz9HgPnVT7yrf5/Q75N+b2MUet5ruIfUdMSE1egzPf0h/CIk0STgTgz/43M3j2hP1g5uUFhr3HT84qo3f+8H7xKP6IPHzRlhwTXc3fVHs8g5duiNN5rYOEK36c1nEGr1Ek/0W8nsx02PGyPtzLE6ECV3s4yGvrco1oazeCJ9fmS+Rktc0s8girA7nMDFsi2Ee8DoDo7NxMOAI/AwE9s5wxHumJGgS0vodlirfP7uYSJ04rP3//0BCzGWa+YzjZZw6OLW4T5D2opzszt/Y5pd3tyq3z/3AOemgOhu1+VwDwJ+eP+hD6npigmr0WcQhHDxnnBwI+AH6Y91RnMn8mOL9YkX+NGru8r7kTs4PvFOBJApFpH2o5ZVGIHhfYS7bm4m3UGylP8m0pvPANHCTQfEE7Fo/SLPMcG971huuH4CwhnZxR8Qxt4Lpz6wxJBk0xOB47OPlLDUHXxH3GcGXH9fk4BCjxkJHk78wqPvwxM3v1s/FK4t9Nh8VrFcsxPOSL8FvnP+h99QOIcTdR7anrp2aueDq5uwnPm7ufXufnecr6+fd6pgwmr0GYqQcxPu7okUcL8ifH4rhx9oOKuHmwvuoVhdWw5E0P3ogR8ryVK9gWtQaymMsEUSDtqi3Uz5rLgB+rvD9OYz4DzsF9im6hQxcTcpXu8pvGeuJ9rNsLv+klybX+hDiZYF7SfS5xyOaAlL3cHfzL9fLK7w7gg9ZiRcDWNH4H1EFj7gO8Fn4+DvzNTd+VyCEC7dSHT3W/a/L/fgFjoBuQ/+9WjgZu7pQ2+qYsJq9Bl+DFiKfisxFH7wuIT4MYZm5nIDD3fz56kaF1NPn2JDb1JOaGMR/lAQQAgnetx4w7mIuYlw3QhoKLxP4n9k6fqP2ZvPALHn+rgJk6AUelNinQmXX09R0etGVFQ4I7iKA9Zu5Jsk75W/Ryw33IDARY+xA8eLJWEpHHyG4I85Rnt/sRDumOHgswgkmQXcsqwH3kdkaxX4zvgLTfBdiPZ58vnwGyS22l1eAdccqQuac7V3975idUtDb36bqYwJqxEXePrlKZZYil9QuEm4bhHcaMNlcGK5YXE5YXE3gIsmDtebe7QEGHd8B+cOuNBO3lw5L2JOgoX/CZ/laA8D4ATNv58j0o2XGxafB+/B/1lwQ+Jz4IYZelPqzWfgbozcKMN1IwKsWD4PdzMEjo3VEu1mxnvrzlMQEM/wDz3s310yFn8XjhFu8l9b4Fjd36C7S1jimHw//Z8Fn7fLkA4tx8l5eT3c9fEa9OSYfNdCP3eORSIQ3yMXz4z0oBQKnwkPkQ7ct7z30GvleHyX+O5hgZNbEE1Ugd8PRTfY130nmbPO+wj9rMIRsGpjeyCiMhnerIGCjcdqxBV+eHR7cTcefsC4tHgaj3Rz5AcbuPkf1WW244eN+HBDCLXu/PCj5Ifubmz+fUPhpsa1uRsbT/fEObvLRHQ3SSD5x23LDZXYUqR9uSb2c58F10RRhnBWRW8/A9471ly4JBNH6HVwbK6BxJVIN2/eM9uF+xyBzxAho9tJOPgeROvHyzVFG/qMmJz7nLr7nAEBIes70vU4uC4sMbYH3j+ixsOO/7Nw7y8SfG/cw0ysx+TzZyg0BND/HSS26D4n/vb8vbt7v+C++2wL/M3C5Tq4WGekv2Uk3PW672Sk9xUJ/m7d/T2A94Ho8zDh+l+nOyashmGkPVg70R7eDCOZmLAahmEYRhyxGKthGIZhxBETVsMwDMOIIyashmEYhhFHTFgNwzAMI46YsBqGYRhGHDFhNQzDMIw4YsJqGIZhGHHEhNUwDMMw4ogJq2EYhmHEERNWwzAMw4gjJqyGYRiGEUdMWA3DMAwjjpiwGoZhGEYcMWE1DMMwjDhiwmoYhmEYccSE1TAMwzDiiAmrYRiGYcQRE1bDMAzDiCMmrIZhGIYRR0xYDcMwDCOOmLAahmEYRhwxYTUMwzCMOJLR4RFcNgzDMFKMhqY9UnNsk9Qd2yxZGRKYMjMkP2eCDM0dL4XDzgtuaaQKJqyGYRgpyKb9v5VNVQ9LU/NeGZZTJCdOVElOlsiwIUWS503trVUyfOhEycsu8uYzZOyoz8iQIWXBvY3+xITVSGvaOlqlo6NdMjIyvSf57GCrYaQvB+o3youbviy1jRtkeukHZMbYa6W85P1ScfBJ2VX9C5H2eumQDCnMLZKWlq0yduQSGVvyMWloWCbtbfuluPijkpNzRvBoRn9gwmqkNU2tDdLe0RZcE8nMyPJuOZk6z8z0Ju8fomsY6cDqvU/Isi3fkAWTb5bZZdfKidY62X3kj3K4/k05Wv+GWqw5mRkyJDMzMM/K1OUp478hI4s+JPX1v5OaI/8uRUXXy/DC673fQEHwyEYyMWE10hYs1c0H/ywb9i+TnOyhUpI/QUZ6E/PhuSODWwXI9KzZLEQ3I8Obsk6xbr//5gG5uLxA5o/J1/WapjZt+8J5Y6Q4z7ub+dhV2yx3r9wnD10xOdhyKmxz+592e9tMOWV/wwjHn3c+LCt2/ECuP+uHMnRIgby+8xuyr+Y1GTF0ogzPKZLGps2S6z0jFuZNkHEj3++JbKHUeVYqViuu4dPLfyp5uWfIwQP/5FmsZZKdOVyGFX06eHQjmZiwGmnLibYm+fmbn5fc7IAY1jcf1jnkZAWEtmTYBF0enlvi3ZxGyrjCacEtvC9/0JpFZP/uuT2S5Vm4TiwfXntIxXPnZ+foup/llfWy+LEt0vHVc4Mtp4IoF+dmyc1zRwVbDCMyb+5+Qp7bdI/ctuhp2X30dXlx05ckK6tAioeI9z2e6D1F1ktHe4MMyymQxuYqGVswU4qHzZQRw8+TQ0d/Ja2euA7JypBRI26QkSM/LQf3XS9FxbdKR9s+GVp4a/AsRrIwYTXSlrX7/igv7/ilXDLtVpk0Yq60tB6Xw8f2yBFvamg5Iocb98i++m267ZGmQjnsTSV5dTKpaEinyI4tmCYFnuiuqh4qlz6+R47efpZamGf9fKNcNa1YLp5UIMsr6rXt5jmjdO4XVpZ31TRLTXPAHY2Fi7X68NrDXfZxbXDz3BKZXJSrVvHD6w7pnPNgMRuDD76v//HKh+QT5/3Q+w7XyVNrPiMFOYVSOrxMxTR/SKHUH9+srl+XvCQdDbo+1LNkszMzZVjuBO8xsUEy2+ulqOhDarm2trwjQ7LHSd7wj0qGuYSTigmrkZa0tZ+QZzd/X/bVbZOPnfNvwdbwfPaFLfKL9SfjrBePXyXXnP5KcC0AVu0df/mI/MuFs1TgEFasVcTwZU88V1cfk/ml+bLshjO6COtdK6o8y7ZKXchOiHmNY+yqbVFRXfWJmbJ0a43c51mxtNU0t8rOv58rtzy7U4/Fca+aXqyibAw+Hl31ZTnRWi8LJl4tv9vwZcnqqJMhmR2ecLZ784xOIR3tWalzJvyjNJ3YK2OKL5GWlirZtvvz3k28UQrzz/R+FPtUXAuHL5ahQ8+Rtpa3ZWj+xdLh7Zs77KPBs6UeVXVb5PiJel3GBV5WGP/EK/85Ti+J7GmKFyasRlqCZfqrVV+V2WMXy4Lya4Otp7KuulkW/rIyuHaSF66bILNKPKs2aOGu379Mnq9YIJtqLlJxxApFRLE0EcU11cfVPeysVL+w/mLd4U6X8dVPbFfxRGRrPSsWlzDHQTyXbj2qryHEtD3tHZdj3XlhmSzxhNUYfPD9++36b0qhZ6EOyRBZv+8JmTDMk8eWNs8S7ZBcz0I9c9yHNXEp3xPYY02bOpOXxo64REYWnC/7D/3IE+NGFWHcwTnZBVJY+CG1VqV9v2R51mpuwaeCZ+zKF5+dr2L29Q+sCLac5N3Db8mPXvukjBhaJl/76+e07a09v5PH1/yrLJpyg3xo5he1DRCtf31xkYrWZxb+NNh6Es6DYN6+6PFgS+BYL279kRw9XhVsCcD5/v49P9XX2Ibj+cUQkbx3xXVhzxV6HWz78Fu3dzkH7/emc+7VbX7x9u362w/Hv12xOrjUcyxd0kg7Orx/r+76tS5PG7VQ55H43fbG4FJXXtl9XEbmj/f2X6DCTDx2wZhNQSE9KjfNKdFlLFeEc/WBY8E9T2VyUU5wKZD0RGwVirw5osnri3+1RWO2WL+Oey+ZqBOWLEJtDD6e2fyf3o2+UJePHt/rfbNFjngPZAQWcrMLNVHpWNNeKcqfKY3Ne+W0MTermNJvNS9nvOza9x3x9Fjy8k5aee3t9dLS9La0ntimr2GxRgJxcZZcKH/c9iOdf2D6Z3TOdr/bGPAOIVh+3Ho4axOBBvcax0GwEWgE79wJH5L3T/uMTjwoQ573cODEMPSYR44F2k8bearl6b8Odx7/OZjTPjI/0N93b21ge3d+N1037+va3ltMWI20o/b4Adl1dE0wC3h8sDU8kwrD920NbUdgR+bVyblj9uk6SUfqtvWEEuvTiSfr0cCli9sYa5WJ/YinIsxYwv6sYyxhF79lH2NwcexEnWw69Lo0efPxhTM8UdikN2R8iBNHLFBhLRk2U5pa6wIC6U21xzbJcU9gW9vq5XDtS5LriSvtWKX5+SeFBnHlQDpn/cRWnUciVCgRQyYECjGCFTsf6xRhJ24OJ55Ym6G4Y7vXfrP2XzuPjSWMiCHeTFiSWLVYlWzDPiz7ccdz4ujHfx1Yu1yvE0qOzxzrnNd5DdHlOtz53eTec28xYTXSjnePBH48iGF31Da3y9zSkxYlsP7BqcODawGwfImzzh/1tnxqXp5axcRJsTixMhHHQNy0Wd26LOPGRTidWAJxUvZBSJmK8wIC/tS1UzuTnHD71jS1ajvHRmTplmMMLv5c8YR8cMY/qsDur9+siUsjhpLFXuhZbIVSxLI3b2zeIw3Nu2V04flyoq1Osr224y17JTd3vDR78/y8GdLUvMVbD1h2iHBra0D4soZMU1GNZLU6q88JpsNZq87dy+srdz2mIocQ+V2rsK/+pKUYihNCrGPEDtcr2+GqDSfEnCOaeO4I/v7Dnct/He49cV4/TqjdOcIdp6+YsBppBX1Xt1T/WZcnjZin80g8s71Rrpw6TF7424ny3cWjVUyZs16U1/WrTz/YhZM+LHNL3pW/Hv+SNLc2qrjetahM46G4bDVW6okoFibLiCuWLa/5QVx5ncnFTpmzTnceRJb9XJt/O2PwcMy78ZPxy/TW7ifV8pw0coGUFp6pXW6aPaE91LhRhudO8MQyQ63VkoIFUlZytWRnFUjukPFSNOw8GZ5/jh4vM3O4J7onhehEyzuSkeGJCErbDX6hRPiw/BAkJ0rOWr1w8g2dYuesQ3Au1VARA7+AcRxAsEMtUT9un+7cvaH4r8MdnweCcJiwGkaQmqYDmvBB95rQIhB+EFXcvXStQUT/4Zxi+fWScToPFVUHFjDH3XbodVn+7sMqru2ekBtGothds8kTtT3CtwyBLQ5acHk5E1RYjzRslDFFCzS+WpR/puw99KRs3n2PDM0ZL21t9TJ21Mek5USVuoKPHX9bawUj0JCZMVza2wKhjYyscToPxQmh37Xr4qi4UAHRxYJFqEhaGlcQECK/letcquFAwLBMm1rrdZntwgmwn0iix3k4b6T9/deBO5dr5kGBZCf/gwC4c2BFE4t1k3v/fcGE1Ugr1lT9QefRrFUnqnNKc4MtsfPeKR/T2K0TV24GFKLAejWMeFMybLwcbNyrRuXZE65Rl/Aez1odnlOgruEh2YVy1LNaHc1tXltWobYPyztD9hx4QI43bVVBHeJZqxTqB47n77uaGUFYHc5iRWRYRriceJGdCwgtQuWEywmTE6xwwuq2GV90Rqd4dyeq4N/PjztGuHOFXgfXSryW83E8RJP353DnYM6+biJxqq+YsBppA9bjrqOrNRYaKb5K95qi3MxeiSrgEr58xm2dlutzm+7zbjT7pMl7Sm5pO24WrBE38r0b/9FjezXGihBire6r26SvlRbMlJHDZmoCU4v3cDdh5CVS27hJzij7Rx0qLm/IeHUH5w+dIc0n9mqMlfXO2Konstk5Z6igZmZP17ZwOJFzwupE1GXF0u7ECEuObjN0UQEXz3QCFS5e6l7DynXLsQgX2yKMoceMRcT9+7BMLNfFil0mMrA9r9Otxj+RvNRXTFiNtOFAw7tathDRCweiWlHXKosmDg229A7ElWpOC8uvVbczP8an1n9LNlWvUAsWVxRWLEUqzJI1ekt+TqEcOR6wVnlc44Zfg1vY+0odatgo9U17AlPzHtlR/aTk506QPYeflMKhZ2qRiAM1S+Xg0aXqEqbY/rFjJ12dWdnj5ETTW9J2Ypu0twWEJBpYgs5axYXqxInvPiBkzop1YuxcwW7u2v34hRChjAWugWOGE08niqGCCy6pKdx14MJmAhdDhlCLOF6YsA4QyFClWAEThQy6w20PbO/fh+LxdAVJNTZXr9T57LF/rXM/TlRJVooXs8Yulqtnf1WtYwT2lR2PyNL135ath/4ijS010tx2zLsB1KnIGkZPOWvc+9VaLS8+U9c37PujzB9/rWYEVx59XUYXBNpZHz/S29YTWCo01R3fpKPeZGcVqpUKOUPKvLbA71lzlTxxbj2xVdpat3giG9liBQQMwXKxRWexOdcoQoVLFcvPTQibE6dIII4bDgSKL3AMJ5SuLRIuASlc4pIT1lA4F4KJeIcTVnCWMtu647h4cbwxYR0g0B/yvrcOaPeN21/areIYDbZ3xQoogECfTQfFEZ7ellrCeuxErWw9+Bet6xvad7W2qV3WeMIaT1F1kCD13tM+pq4xOq/jDkZgH3nni/KbNXeqq/hgY0Vwa8OIHZKVJhae6QnlXr3pUyBi15HXZY4nrrC35nV1BefnjpeDda/LsLwJ2k7iUkH+mdLcHBAHutsMzTtD2trrJS/vHPWhtLbtU3cwZA6JLqzOkkRwsOqcNei63LgkJj8uM5h9HKFCi1DzuksiQlg5Ni5Yf6zT4cTOuXTDdbVxYht6LvrGAlnLgMj64TqcoPM7dueIJMJ9Jesuj+CykcZggTa3dmjXjQONrdrf8iMzA1mzWJ+/3ngk0Acz2OeS7Ss8MaXbB8Kq/TQnFQQKF3iimpeVKZOLc7QfZqAaUY32y2Tu2oHXvv9mtRY4mFEy1LtBJOZZbcvBV70f05v6o/CPUIOoPrqhTj45vyjYkhhwD08omqlW7OQR8/Sm6Ir+V9aslflllwa3NIzYofgDXW3OmXClVNdv8gSxzhOBgzLc+341efPc7FxpbNopxfmnS/HQ0yUvZ5QWfcjJon5wvSYyZWZkSEPDcsny5kOHzpAh2aO0bnBWVonk5s6V3OHR6wQjMpU161T8KNAwJCtXhQthRXjCxRzdPmeM/iuZOupc7UaDKxZx5DVEld8sYnrDWd/RYwLriCoix0Roh3PRJeaJdd/U8729N+CSZlqz7w+6vZtmjVmsbf5z4a7mWjj2tXP+RRpaDsv9r35ct2cbroPrOdi4S4+/+PRPyLJ3H+rcP/QcbBOr2zoSZrEOIBDLjG+9pSOm3DQnMFwZ7l7q18ZiySKqU364VoUWi5Vyfggn1uwtz+7Skny8Rjvbcr4pD6zTY9/niStl+xIBcUxGsgF/CUMnqnShSSZYzGeNv1wuP/M2zSCua+re9Z5K0BfYYsOpwdyx75fxntVa41mrZ024Rjxt9CzYPd53e4++Xttcp77dmmOb5GD961pxibrB+4885ZlFZTq0HGIMGmdtXKYJTENypkvesCu9fbsWQgmHc5Fi7TlBcbHVcNYquH0QJqxQBJl9ESYEmXYECrexX6RcGyLINmzLhIVJG7jMX15HdP0TD9Z4j/znQiCxit25uDbWaUfwmVjGGuc6gWNBuHOEi9/2FCvCP0BAQBFDihVgWVLonRFUEMp73zdRLVPiqIgrQ6OxPYKIhUud2ovKC7TwAfvddm5glBVcyyy7EVsoOo+gjrh3le7nRmsJLThP4YR4Qlbuo+98ScYVTFMxc/zX2zVJF9VQVu19Tt7xplsX/MizLuLvio4nZDQHMptbNbM6O7NrRSqjf1i//4/yxNqveDf+m+SNyoclo71WcjyTJ4cRbrJERuRP1JFsGDt4WDaj3mRIaeFCyc7KkJbmLZLZ0ajDxhUOP0+ONy7XQvxZUi8jRv6T5A69WDJ9RSMSjRMsRNIvqOFA7PzdZ7rbPpTuzoX7F+EEBD2ZmMU6gKD4O6JG5R8EEPcsc+e2Zc56JHTb3JM1dJ2o+kF8HYHtTy04H2/IxoVpo09aq4jqjbMCxctTgUONp46gk0qcaGv2LOtqedt7yic2jHvMSA1me1brrDGXyOueqM4c836ZMGKBJibxSyURqSFovdI9Z0hmoUwouUa73DR7YgtYRvRjJSu4sPCDkpE5XHLzztF+rMkUVUDAYnWlYhn2ZPtQutuXdrdNsjFhHUBgPWKJYl0igNS0pVQeVijtuIGjlc7jNVy/FXWBRCas0GjWZ6SC8/EEK2trUAQmFQe62ThRjVRBKRkQX91+6A3ZXbNBMjO8hwt8eCkILt+m1gbZfvgNde9hXRPXMmFNLT487ztyZun7ZV3VE9pvdU7ZtTK+cJaKJt9yvl0jhp0pw73peMseOdrwBrvJ+NLPSunIG7UwBIOb19X9Xobmnat9WPOGfVC3MZKPCesAISBqOerenVycK8uuP0PFleLuJCzRjvXpir07SxSrE4FETNmOOrYUiGd7rFBwlrCDZdoiFZyPJ9UNO1QI6PJCAlF/iyqCumrv8/I/6+7W2A3JSwW5o2RUfnlwi9SBhxKsVCpI/Wnbj7Xt7PGXa2b1IctkTjmWzPmOLJh0i/ZdJSOYohAfmPUjOX1MIEu4uvZ1GcGA5h5Dh4yX0uKrpL7xLWnwLNXMrAJp9ObDhy+WYQVXStGIf9LtjP7BYqxGSoMorNv/khZsWHf4dJkzOkfr//YHR47tlZe2/0Qamo9Kbna+zCi9UGaMvlBGDUtNUa1vPijPbvq+ij9JVnQbIvGK7kJUlbp1wYP6PozUggL8b+66Tw7U/kUmjnyPnDvpNinImyD7jv5RLdWh2UXaZ5URa+jj2nT8bRk9YolnJTXIqJGf7hzlxug/TFiNlIXKRvQXhfxhX+p1/d94gBCt2PmoZHi3r3llH5DzJixJWVFCVKvqNquokqyEtb+w/MNq8YNLuLpm9tdkfFHAAjJSj6qa12Rj1cNSdeRPMn7EQhmSkSH0ZmOM1kxvnpWRKU3NmzVxiUHPR428QYvxG/2PCesApa0jMN4ntLefmrDUIe16Aw6Frhhki2ZnDtEsxP4ES+tXq74qe49fJFef+aF+E9UN+5fLG7uf1Kzf9039pEwZeXbwld5B3JOfXWYCPt9wooql6mdf3TZ5bvN9cn751bJg4jXBViNVoRg/3W2Is9Yf36RC2nh8s/ZbHVFwvhQOOy+woZEymLD2M4FyeJ4d5N1kSYKJh5ghqgx5Fg5X1MDP/vptwSWRsQXT1G2IdTMkM0+ys3K8q0t+Yg7i89bup+WJTa/I4qlfkr7W/+0tr1c+IRsPvKyiumTWV3rt9uWBpa3jhLR6Vnh7R5t+pnlDCuL62fKZETt9ct09KqrEU+lvG0pD8xFNZDJhNYzEYMLaz7S2N2tfLje2KDfaDE9gszKyJTMzKyC2Pbz5kqmKRcLNtbdQ6B73YWHeaMnJyk+IdRWN1vYW+dYr35XG1rHyrxf9n2BrcnHu39HDJquo9sb1y0MOXV3oO0qMdtuh19Ri5G9z1awvy4ih0YfzihVEtb7pkDyz6T/0wQkrNdIIQPCzNz6nlaSohWwYRnwxYe1n3tj9lGcVPRmwErOGark+v9UIxPUQWJ08sQ2sRxY6klPo+0mVkmhwHnAlArnxc1PedtC7+XtWrEt4YZ6bPTyp4rpy9x75xaqfyq1nzdcygsnGiWqe974/dvb3eiyqTlAZbq6iZq1s2L/sFE8BZewumHRdcK1vINS/Xft1PQej8kT7zCqOrpX/3f5TmVG6SF3bhmHEFxPWfmbNvhdVCHHbYckgaA66RYwtmKrCNtKb/GLryPQsWz8dHW0aXwN/laKewrUgLM2tx/TaGFEmWeJKd59/+sP9Mn/U256o/dsp7znR8N6f3/wDyRsyvMfuX2KciByCSi1USrWxzkMTXoBxhdO1ghTD0MEnz/8vycrsW5YzXg+6/nCucDFVPyQura56wXtPk3pthRuGER0T1n6Gij2/Xv0vsmT2V7QrBGA57qvbqiLLMv04HdygEVhcxwiva8vxbpANwe24wWKthouv9QTisa9V/latN27YF5328YSLK/1q//OtTTIi87v6/qgNjKV+qHF3Z9yYdT6T+uZDGq/szu3ZE4g/Lt3wbbU2+ZuML5wRfCU6uGJbvX0YTi5UUPlbUDzc/4DgurxcfPrNMmfs+4KtPQfLmFF/OB7fi2gPU1iqdBfqi2vbMIzuMWFNAX7y+md0dJRo7jusKDhybI/esF2cLtS96NzJ753ysbhZek4EAuJ6k1py8Uy6cSCqDCDwf844quOehmN80Umha/KE9mDDrlNqCPcWHiSITVOb+MIp18u8cR8IvhIdugXxt9h1dI0mOyH6kQTVwQMTViti+NH53+xV0hpivrd2k3ooEEnEMtLfnPf2m7V36kNJT61wwzB6hglrCsDNnGQdiiCkKk5cEYsLJn0kIdYORfyp5gRY8gwknpuVH1EEsAqXvfvzbmOKscJ7ZGi6KSPPkctnfD7YGhmEDcGqbTqg+zo3Pq7zSILqh7Fc2edDM7+obuKeUudZ7E+u+4YK+eUzbusynF4ouIBXVT0vl0y9VQtbGIaROJKXjWJEhE76WDCpjHO3ImabD67UuF48QVRvDg51B4gpbtholtXOI2/rfNKIeTrvCzw0UE+X2GMsCT1YqcRR1+57US1PBBLLmSGtcMHH4i1wgwpsrl6hIt0T+PyXv/uQiioPO9FEFfi7kYjV1z64hmF0jwlrCoB4ENvD+kll6H6D6/K1it/K/vp3eywGkXCi6h85pzuOn6hT16uLN/cFjSV778kVgIhmjdMflYQuhBRBfa3yCW3HasYd3ZNr4UGFOPLWQ6+pi5+4bqwT9YqJmfL+F3jnjoYLG2CpWlzVMBKPCWsK4BJkQuOlqQZWGJYrN2lcn4HiFn2jN6IKO4+s0nk8kpboW8p7IqYazULGSmSkmLf2PK2iyt8LK5W+oL11Rc8ac7HOGci9smZdTBOWNYJOHDeW8AEFQIiJm7VqGMnBYqwpwlPr75HS4VP6nMmbDFytWay0sydcqcUsesPSrTUyf8zQXg01t7l6pWa4nj/xGk/UAuLUW7DoiHO/d8qNMq/sb4KtJ3FdaKhqxAMFgoqoaSy1j7FdrGWqIHH8noKoxhKbJaGKsowfP/c/pDD3pLvdMIzEYMKaIvzJEwm6a0Trg5hKMFg28b2Pzr/Hs/ImBltjB1FlmDuGqustdIshK3Zqyfmy6LQbg609xwlraIk/fxeaVVXPaZwSsFL5O/XVBe3g/JU1a1WsY4V+zbEmPJEktb9hu3zugl8GWwzDSCQmrCkCFZgqj66LS7eRUP574xG5Y/leHYy8vDBXvnlxmVx+elHw1d7hxAhX7Punf6ZHVms8RBWIdWLt0Z91asl5vRZX1/XlzNJFagUGBLVFXb/EP7HQXReaeFipycaE1TCSi8VYUwRie4mIsf55T4N87g+VKqpQWdcsH/vdTqmsbdH13kIWKpYb2bRHj+0LtnZPYED0rD6LKpCIQ7cYPrvth99UoXcJYMy3H3pDnt7wXfn9xu+pKzQSrjAHAk1iENm+jS1H5Y/bHlTXL6LKA0RfYqn9DQ8F4UYzMgwj/piwpghkpPYmztYdK3c3BJe68ue94dt7gosHk8xDtmx3IKq7PEG/uDx+Y0YiqhQ8IDHnQP0OeX7LD2Tlzl/J/6y7W8v8BboxZahHIFLRCSA7t629VU60N8n6/f+rljBZt1p8YsZtcXX99gcjh46XptZ6OXaiVhOwTGQNI3GYsKYIFEKAZPVnLcrtWRZuOPxWa4Nn4UXDieqS6cXBlvjhLFe6yhAP5XoKc0dr9aRPnv9AZ6Who8erNJEnHMNzAqKJ+G44sFymj16ofVJxzXfXRzTVIZub7kGPvP1FdQsvf/dhTcQyDCMxZN3lEVw2+pH8nCJ5c/dStbxcDeB4UF6YI7/eeESa206G0js6MuXfL5kgedl9f64a7l0rQkapvInFs8KWOqRU4fLKevnIzMRafIgnFY9w154z/goZW3C6DtjOhCu3sma9Z4WukZa2Yzpkmh/eB91S/uaMf5C5Ze/X12Mp8pAOkG2e670XLHIEloc3qkURUzYMI/6YxTrAKS/Kkd/9n6marPRXE4br/BsXT4iLxQpYczwI0BeUakShuPq/N89NTjcPrNdwXUpoD1iuk9Qi5WHAD+8D63SgiKkfXNi47Xl/f3f+/cFWwzAShQlrioHVFG9mjx4qj3xoigrsNy6aIHO89XhCkQMSfGqOHwi2BHCi6ur/9jdOXCntR6WlVK90lQjI5gYGsDcMIzGYsKYQBXnxcwFHYt3BFlk0Mb7CytBusOXgyi5JTPEQ1XiVTQSOhcv6/IlXa6IYVnZfqW1ql0+/0PWBIlxbMqioPdVjEAkrFGEYicOENYUoyE28FYEVGW9wnxLDxL3a1hG4uYcW1e8tlE1kzFEmMlrdxGhAsYLYI6TUFz7Q8K5U1W0JvtJ3ivIyZW11UxdR+/32BinOPfWnta66WYZ9b5vO4803Xz0Sk5hTk5g4+I3PeP9/6y2dpjywTvsWJ4IR967S74JhDCZMWAcRK3Yfj7u16mCEGdzBO44EbqS9qf8bihZq8AQUYWQYOTJa3XSg/t3gVpFBjFVQW+tld80G3Y9CEDwAuEHU48E/nD1CHnjnpDA9uqFOPnv2qdnP5YVD5GsXlOi8v2hoOULvI4W497IbzpCLJxXILc/uDDTGmTsvLItr9yrDSAdMWFOI+A8d3pXa5naZVJSYmzrl9ShC8L3XKj1RLemzqMKxllqteoSFuevIas1oRSgppEHxhnB9MWnDyj1+ol6aWxtlU/UK7UJD8Qj25zrpl/q38+6OW6LSB6cOl1d2H9NlZ7nicsc6ZfrysoPadt3TVXLPq4dl7cFmeXR9nYz/z3e7vM48tI2HoZk/3qmTvz0abMO2HIvz+CHGisVaMqxcJhXmqOjNKz35OTy89pBasFiyix/b0unhcOtuftbPN3YuAxYv60y3/2m3tt21okqXnTUcegyOzXTLs7u0DeuW8xtGumPCmmK45JJ4Q9wv0Rw8calMKfCswZy+x0WxUhnJhWL/O4+8I3vrNmn7ktlfUXHEOt5Tu0ErJSGkTZ6IBoof1MuBhh2yfv9LWs/YFc3HVU2/VEoWxrtfKu7guaV5KoKPbqiXG2cVypzROfLCdRPkwUvHyP1v16j7998Wn3T1Y9XOKc3VbbBu2ZftvuNt8/iSMl1+ZnujbltR16qW7ne919yxEHD2YQqF83PcG2cXdgox+7Atok63JPpN372yqlMI733fRBW521/arX2NsWTpd8w2jos8EX7q2qnadQpBfuiKybrMxGAK7EMbHgv6Ld88t+SUClusc4zV1cc0Bu+2ZV+sW0R2V238XeWGkUxMWAcJK/YclyunDguuxR9EYFJhtgzPrpYdnhD2lRZPLDcEi94fbKiQphMNWowCnAtXRbW9yZuatRg/1i1i6h8nldq+CGqiKychZojlM9vr1YJFxD79/P7OuGdNc7sKqcOJ7JeWVat1+4q3PW56xJC/E8trfLFY2v/hnIB7mWMh4Jc+vkenULiOjyytUhFmW/iiJ7Bs++S7F+nA+oArmOQyvAtLpo9QsUNc771kogrnTXNKVPQcuIxdgY+rvLm/C9Xyinq55ZldKoxQ09ymoxYVh3TrYj+OMb80X8/1sifKnAML1lm6CLphpDMmrIMEbmKJwonqB6efr+t76zbrvLcQG918cKW6bomFYnEylQyboK+TgANUUUJIf/bG59TVi3WLO3r22MVqmeLupf9mMkoRIoQkMWG5YsEiqDfMLlLrMxzEWdWqnFWkAsznh1WJZwFrlGXaInHHBSOl8Z+n6eTHWb4PXjZWrVwH51p98xH5/NwnOsf/xRWMiCJyWKYMjABYoE70JhfHNqQfgooQY432BI6P0B69/Syddn52jsVkjbTHhHUQwI16ns9aiicIQFFuplpjxCxL8idIVW3vhZWEpYbmI9rPFAvVDQTuTzaishJjwVI8Hxcv1ihxU4of4Cpe4L0W65Bq8eTKqQVqucLc0hyNp17nWY6w1md9wj1/Oaxx0C95liSfHVZueVG2lN3/rsz8yS5dpi1WyEKu9P7OzJk4L+cH/kbQ0BxYJ77q56ErJ6tbFksRKxTrkXgnFuxt55YGt4oOLl7E+eontus6Vmig6xV/0fYu3bD8cHyEnPMx3fdmdfAVw0gMzS37ZMfeb8hbm94vr69/jy7HGxs2LoVgsHPKzsV76DgSWHAlxhtu2MT//C5mrEjGLaVG79AhPbc8SE56Ycv9WgAfF246Fb7nAcafHIb1WO5ZnXXN7VLoiR2v0TZ3dK5atSyDP1M7tA0LlrioW/fv78e/nVtmOzdne1zlq/Y+L5/7q1+q8OECdoPME9fESkUgeQ1XLpasS0LTOGpwPdoyVi/HYX2891zwzv7aLu+d44/My5H1B1tlxNAhnednXzBr1RgImLCmEIzGQjeSeAsrrtp4x1fDiSogiH/a9mO5bMY/6gDkPYGuNZQbJOGI2KgbPceID/xdGPMXYU0GL279kWw5+OfgWmDoOjdwA92zCvNKZUhWbo/G8jWMdMBcwSlEIurUIqqLJsT3uFhEJNaEE2uXYHSoMZCIEit0k9lfv11dwLiTTVTjD59rsmAQekRVxdT7TnBuvBE8eJFYxrB8L259QPbVbdWs7nhW2Aolkcc2jHCYsA4CQt2GfQFRJes0kmuZhwPioT2pbsSNj0HGsVSBmKmRGPisyaBONIeOVeqc4ffwwBD7JgbOYPEkl/EdQWTJ4GasXPocR4rD9gUGhqDiFmPQtrY3J+QchhGKCWuKQfZrvCDmR2JRvHCi6rp9RIKxTQ82BLpdxAI31Zd3/ELf+8JJH9akJCP+jA16E+jzm2ihceI9MsRK5m9LchkZ2zxAYdGSzf3kum/KwcaKuA7Aznuj0hSVtto72rQLF1W4sKZ7UhLTMHqKCWsKken9wy0WL0gW8SfG9JVYRBWIo+H24wbWHWz39p7fq/VChi+TkRiwEmHFzkflLxW/kf3176rQILKBQhvNauHR3amv7tO6pkBhCjeAfDhc0Q7cxDxUYb1W1W2Om+hV1W+VP259UD0hdMliYnlP7UYdk5bqXLxXw4g3NtB5CoE7dOfRVdpPk4G2szL7Vn6wsq5Vpo8M9E3sK//1do12JcnL7r7wIte/x7NY6PISbXgyRJWSg8TciMNdMv3W4CtGvMDL8LM1tfLHXcdkf2O2LJ58urpGseI2V6+U7d6c7x0FNbHqsjKzVVyxZim8gfC0eutYf7wecCZ3SEYGhREjfxdw71IJqzu3Pt/x00aeo9d0sHGXXhOD/o8YOk6vJdo5osED6is7H5Hqhl2yeOonZF7ZB3TAeyzpDQeW6cT7Ls4bI0Oy8vr8WzMMP5YVnGKs3PUrWVP1ot5Y6JvZ24QmrFW6esSjNrAT1VhjtZRlpGDDNbO/1lnlJxRu3BsOvKwWBBZLX96rER5E9dLf7Ja11SctQPrX/uXjk3Qs2oqatdoFh/KQflwCGl2dsHJx1zqXLn8r/9+JYfgQ5azgPDPD+454ovvDVz+hbl9iq7FCpS1XMYs47Nnjr5D8IcUqiBkcN0Z4MMD6xQomxovr2Q/fT943BUh4b4QfzixdpMuGEQ9MWFMQntpf2v5T78ZUJped8fleCU68utj0VFQBNxs3tgXl1+jYp6Hg6sNiovuHiWri4G9HAYpQqAbl/25QkAMRwtOAyLJObDJUcP0guLh5w4kvA8rz93fFO3oC3x0etrgejonAzhqz2DvmsLDiiiVNAQo/iCZxW75b0YQdgcUtzvuke9f5E6/R7j+G0VdMWFMUv7i+b+qnelQoAUslHrWBEWeKyffG6iWedX751bLAu1n5ITmFONqzm76vN+Als75iohpH+NtTFIKRjCgMwtiwoVDqkJKIsYBli8jBfje6UOOewDzYHom+9EVGHCk0wnkQbsIKCLeL2XIt7iEg3LUgymQgd/e74f3hXWF/ymDOGP1XPbKODSMcJqwpjBNXnqKx6mLNlo2HtcoxqFXrLxzfE8IJK9YFmZ9YM3DFmV+I+T0Z4dG6wgdPunrJAncJawhruMHPX/t4ea//rqE44UXc/BYvgraw/MN9emji2NsOvabeje5EXF3UQVcuNaXLi+fGPIqRE1eu/Yazvx014cowYsGENcXpjbj2tYRhX0UVQoVV+6o2HZJnNv1Hp3XQH/V80x1X8crR3d8JYfWPycr3gqHs0hE3pCKeDjLOQ+O9fcHlBcwdd4lcdNpNwVbD6B0mrGmAE9ecrDy5bMbno4orN15Xm7U3sD9DjfW1mw7C6o+xYtH87/afqfVB3M261cQGSWi4dR29cc27vynF+eNlqQ5EGBCf2PKtCx4MthhG77BgQhowo/RC7e9H7Of5zT9QcYoEpQb7IqpYQ/Hs+wpkaa6p+oNet/VVjQxuXbwFbnIF93Hru6k3f1vElL+piWp08KBgCR9qDFSNMozeYsKaJowaVq6JPogrWZPEscLhRiPpKU5U+xqbDQUXMN0a6EaB687KFZ6Ez9wvpIyC4xdRxDCe5SiN2Ghu676wiWFEw361aQTi+tdT/06XK46u0bkfbs69KbhPJmmkovq9gS4TQOd+Ov7zIEBiyWAXVSxQv5DisvcLqVmU/Utn+UWLjhl9xIQ1zcjNytd5TnZg7odxMHtq4SCq0Yrq9waXwYnrl7gV63S9GEwZwHyuTkCdoMbDrWskDpdVbISHcXqZIsH9J1Ek8tiJwIQ1zXC1TUO7BBCfm9dDi8eJaiz1f3vCpOK5Gq/iRkXSEqI6a+zi4KsDk1C3Ln1JnYDi0mVubt3UxtVS3lu3WedGzxhx76rgUny5a0WVfP/NU7uNpTKWFZxmvL77SXmj8ilNZvJ3fu9NFxsq88RbVAcL8cjWNVIPstnnl10qi6bcEGwZeDy8ltrQIjfPHaUW6C/WHZZ7L5kotzy7S4pzs7TttvPGyJLpJ+8N7OO24/Wa5jZ5emuNTC7OlXvfN1GWbj2q+19cXqDbTC7KlbtXVum288fky50Xluk27PdyZb3cNGeUzicV5ehxLvL2u2tRmYoo7Rz3tnNLdd8pD6zTa+B6OHY6YI/QaYYb5iu0okxPk5ZcqUKje8ytO7jYXL0iuDQw2VXbohMgdM69i3jeNKckKLI7tc2BCAPbsy/it+yGM6SmqVUeXneo83XaEEP2RyxZL/LE+vaXdut+iPNDV0xRAXbnferaqdrO+sWTAvvMKx2qwgxck7uudMGENc1gRI7QWBA3+p4kLfWm/u9gIrTbi7l1Bw8MQBDLcIcDFUSRqbuY5rzSQI4H83DbLvWs0PvePCCLH9uiIowlDFdNK1YjwBkCnIvlyZ7l6qzgs36+UYU23eKqfuzukGZU1W3RbiuhxHqjN1E9ldBs3XDdXozBRZ0OpWf0FsTyoSsnq/XJFIu1icW63BPhVZ+YmVbWaTjs7ppG8CRd19T1B4+bMlYQjcFubTm3rl9MQ9261u1l8EKdYQiMUTswwd1631sHNJ55+592B1v7DtYnx8NaJe66+LGteg6s1lisT6xatmMfrF1cx6xz3Ke31cT1WhONJS+lERSw//Xqf+kyaogTy1D2122X+pbDat3SzYXt+lr/Nx2JVqTeMEJxQ85dM+cOGV84I9iaPiBEJAm5mGckdtU2q3DNL83XZcQLa5HYJ/iXHViUJCXVNAd6JrDMvm6Zc6+uZpucztc4h3/dbQvueFi3/mOzD+dm++Lc7M7XcRWHXlOqYsKaRhw/US8/feOzncLKqBw/WrVLLimv7hxTk1qnrioTiU5DsvIkO+8fZfboMYNCVF0FKcdgfJgweo8bbJ1iJvPGfSDYmvogaiQREc8kOcjFMI3+wYQ1jdhbu0me2vAtKcgdpf1Dd9QMk/whLTIyNzB6yfiiGVqdacrIs3Wbw4275cG3HpHFU780IK003Lpu7FGHdXsx+oIb5SbSIP2pCNm8WHPwhfPSc+SigYYJaxpBcfClG76t4olwvrK3XG49K7Bc6E2hPLvtHXnp3ZXyjfcNjGGwzK1rJBonrKeXnKvDNKYyxDLp7lKcl63r/n6nRv9iwpqm4PohDhLpx7TqQIM8surncnF5s459mo6YW9foD1K9SIQT1CXTR2g8lfgoU6JxMVSSjDifi6E6iNf646FuPXQ/B+1+lzX3MwjdLh0xYU1T+HFFElW+sL/dfEDamu6S2WMXdyY6pTpWzchIBRBW4qt/NeWjwZaeken9YxSqeOMXVNDCDHNGJSWeilhe/cS7WqhB47hXTpaH1x7WZQpBwM1zS+Tulfv0Gl2CEtuH7udeo7/qsuvP6Lz+jG+9pRWaKupaZFdNsxaOSMZ7SwQmrGkKcZVwmX+IKj+4fzi7WH702ifVWqVub6oRzq1LtxfrX2v0NwwcAQvKr9Ws+pzsruEGlxxI9TNGcqJgi78SWmZGtuRlx2/4Rb+gIjRYirT1Np7qLEOXebu8ol7vJdxTcCsjooikE0CgC4zOF5XpHMK1IY4dXz03uBZ+G+C8CC5lC919zL8vXWuo2BS6X7pgwpqG8KVEQEPdJU5U+cGREXz/qzfJ351/f/DV/sXcuka68Nym+3QM4d6y0BPkcydepcMm9oVQQQVEkd95X+KpfrHjeHd76xRxQNhcYYb73qyWnZ+do8vgt1i5v3A9HMdZrPSNRaipF4y1ead3bNbD7QcIJ21sT0EI8Aur/7rSETMP0hCeMMPFIJyoQktbk2RkZEjF0bW6nmxCqxnZ2KNGurBw0oe1S1tvpmmjFmh3nT01G4NH6zmICtYjwoQ158RILUrPiktkkhL3DyYe3v1wv1l2w3RdnvLDtZ2vUywfUaWvKjx0xWQt4I9wMkXaD8HlNfYLPddAwCzWNCRcfJVhlULjLY+v+VepbTqg2Y2JHAuVbi8r9hzXZVy6xEmpXWxuXWOwQd/yR975okweOV8+eOY/BVtjA0HF2gsI1ckHT+eJilc8NZrF6izGUJeuH+emdYRz13LNDCPnP4bbj/d39RPbg8UpWtRy5RihrmBI19KGdudLMxDV0Ooj4UQV3jf1k5KZkSXPb/6BdiOIFzb2qGGEh3gsOQ1VtVuksaUm2BodZ6FivWGh+kUVa855ouIhqsB5KBHIeSkdGAvuGpkzIY5AopFrQ0wRbd3Wu2buU7ocsp8b4QYxxw3MuoNtuJ8xJ5EpXcm6yyO4bKQBmw83dXEDRxJVyM8pkvLiObLl4J+9aaUmWIQr4N8duHVJNNp65IRO5YXZcn5ZnkwfmaOTZe4axkmGDimUzd7vjczgiUUzNSQTDhWbYFjn4kmF3m840B/VwetYdOGSFPsC58vLypDVB47LR2aOVKF19xQnmOBfhtXVx/X+85X3jJWF44d7Zm3AMuUamWaMyvO2ypDX9jbK2GFDPCt0vORle+cJ2Y+HBfee8rIz1b3NwwTLHId9v33xhLg9SPQH5gpOI/hC8sVzFivW6/wxQ7s84YaDkTqwWg827pJFU27UOFAkzK1rGH3HJUBdO+dfpKywawKOCmYYl68frDzEzv8QbaQPJqxphD+2yrL/SbM7GBmHqk3VDTvl6tlf7Yy5WjUjw4g/dMN5av23tCvOjWd/V4blFGvCDlM0QY13PNXoH0xY0wieYnGh9FRUHZRE/P9e/pEUDZ0ps8f+tbZZtxfDSAxupJyCoReKZF8byKANyY/wg0eK37bL7DfSFxPWNAH3EWLKE22swyexLfvx5MsytLX8Wqpq/yzXzft6l07thmHEF7xB3/vzozIs+4D83wuuk8kj5gdfORV+p/xGE9mVxkgeFjhLE1RQvckfYw3FPfG6ifqc/FDZnjnTRVMu147rFUfXBPcyDCOeIKiPrq+TyrpWufviD8i04j2y/N2Hpam1IbhFV/BEJbp/aqqgBSS8+1QokdqBdpI0EwEPNNwr441lBacBCCp/fLLm/D8+4jWvVTVqxh0TrxO/mVGSp1O4OA6ZwpsOrpDW9hY5reScYKthGH0FQaX7GVnAH5w2XLPlyRBuaD6siUxZmUNkQlGgyhDwu/7RqoPykZkl6iZOFggVXi+ykLkG7h1jhw/R+0lTW7tm8Ya7d/D6/sYTuq0DYQJ3LF7n2Jrd623Hudwy+3NfCg1h+dsD4pqh9zXguNz7Hlx9qMs9je381+neE+fiPbi5fxuuz39coLbxliNN3jY5Xd5XXzFhTQN+vfEI3zX98ZEi74R0cnGOpq87IY31i3GosUIqa9bLvLL0GcjZMFKVcILqZ1zBdNlcvVKqG3bI7LHvk2xPYBETROkzZ5fqA3Ey+f6b1Xof4SEcofnq8r2au3HmT9bLgcZWLVP4oCf4/m4+iNvtL+2WWk+89jec0LbLfrNN8rIytfzhGk/ACDlheXIM+qYyVXgCd99b1bpPU2u7ljcMLSjxwo7aznau7asv79Xjcizub1zr6951YtVzzbS/XNmgx/77FyrV2GBAAESS6+M+yLWFvpePPr3Du4YO3Y7r4Vj040Vw6eITzwxscwWnATx98cf3u3SZwj1VxsL4ojN1oHTDMHoPXdOcy/fG2YUSKZveFY0gM3/HkbdVUPlN+4UrFeAeQ0lCRpVxlqiDmsUI223nBYrmI5ZYeUCtYOeqZRuqJVErGFhmQuD879c9WHDO0M/hqmnFKrK3nTtG+/kigJyLNixThsqbVJijVZxoR1SB+yPnYh7uvfAa4o+Acj3AtTPF+29hwpoG8IVitAm+vAFXSd9wg6LHsxqTYQwWnKDS3zuaoPpxWfgPra2W/Oxm+cCUDDl2ojbsdPxEnWdZNerDLyGbDu9ff4PwUAMYy5KYMP1wO4vve1NPi+WrsHqiWdN8cmCOWOCBBIPCnRcB594I/jKLoSC0ix/bqsI/rzTx3QlNWNMEvkyB4tgt+sXmi2IYRvIIFVRKd8ZKVuY4eXX/BVI2dLlsP/DvOuZrpIn+ry9ufUDe3L1U+8M2naiX9o6T4xT3Fay2NdXHdBlxiwUe6ClGQ5lBXLyIKlYf9X6xGp31GisINQZDrF434qfAeZxx4ZI4YzmGDrTuvW/OG3rvxH0c7/upCWuawZeJLwfuDQTWMIzE0hdBBWpr/357g3zlgtNlaFazFo0YVzCtcwodIYfXGfOVPrAMpPHspu/LwYadwaP1nUDxiWzPgtui6y626IQK/MvAAz2F8X+x7pC6VBHFeZ6oUkyfdoQJa9AdK9Jy6HEdJ0XypEi7ZV5j4no5D4OjExtl3T0Y+PcD/3nc/u4YXAv5Kgi0G8mH9xFPrB9rGsOXjHhDdx3PQ9lds0GrMDHqzbjCacFWwzD8IKgIIpZOT8XUQZ1tyoL2Zn9GyqmoWSuvVfxW8oYMl5vO+Y/gK0aqYxZrGuNcGzypYb2GJhxEokPi51YyjIFGXy1UB8coDo5D3BtIeqKu9/TRC6W+6ZAmPxnpgQnrAIAYAwKLy0UTC2JMcMrNjl96uWEMBOg2g5XaF0FFmP/r7Rr54NThcSkXimuYBKZDxyqDLUaqY8I6gCB2gMB2l+DU3hFoT+Tg54aRTiCoWJiM5ISo9hYXT/2Hc4rjPiJUVe3m4JKR6piwDkCItyKwxF/DleuqqtsaXDKMwU2ooPZFDImnVgT7tMaTsQWBPIhU6HZjxIYJ6wAGcUVkQ+OvHZ7F2psBzw1joBBPQYW+xlOjUZAb6KfJuMpGemDCOsDxJzhRYGJnTZN2PCduYxiDjXgLarzjqeFwo1DVNx3UuZH6mLAOEk4WmKAkWLYU588OvmIYAx/ctPEUVEhkPDUUHoSbrQxp2mDCOsi4cEKeLBi7SVZVD9UbDU/chjFQcYJaXpgdN0GFRMVTI0Ho5lBDRXDNSHVMWAcZVXVb5PCxPXLNGaP1psATN+4xwxhIhApq6IgzfYHjJiqeagwMTFgHGXXNgTiNS17ipoN7jJsFNyPDSGcSKajJiKdGggpplhWcPpiwDjLqmqo1XkNVFwfuMW5C3Iy4cTC+pGGkE4kUVEhmPDUalhmcHpiwDiI6Otp1qLhIXW24GXHjYHxJblIWfzVSnUQLKnCOZMZTw+H6sm6pXqlzI7UxYe0nGI/wrJ9v1NEWmINbZs4EjBxB25QH1mmxh3D7ORhZ30/Gt97q3O6uFVVacYmuNiXDovdhZXxJbiLUSuWmZRipBl4VvpvEOhMlqODOkSrxVHMHpwc2uk0ccLV56dJCGUHWdbm5tbOsoBs2yYHgMXDwkunFug39TWlj4F43Ug1FHRDWVZ+Yqetsx/BGofsBouu2dW0Ia8dXz9Vl9rv89KHS1PgVWVh+rcwau1jbuwOrFRcYN65YBnQ2jESCoGJBJvr7yPf+0Q11cuOs+GUS9wVGunnknS/KhKKZcvXsrwZbjVTFLNY48PDawzoBA+oicMwZsZ5BgbEksRj9ILSMbYgIOyEEHVnfE1REk6IOzN24q2wXaT/a7rxwnDzszcNx05xR8sDbO3R5ZA+qLvnjrzy9E2syjGTjLFTCFHwfEymqqRJP9XMyJ8LsoHTAhDWBIIwMCszEaPt+aGMUfsQXIXasqT6ug/di7WL1PnXt6fLy7gZ1BSO64fZDfGHJ9BEq5OFAhBtbjuhyb8oZYiFwQ6tpDgypFZrg9Oc9DfKx3+2UD/3PdvnRO1YhxogPyRRUSIV4aiT43cY6dBz5FO3eZPQPJqz9CJWQcN262CncNKdER+dHVAEL9aErJstt55XK3SsDVm/ofhTbR1wpWcjcuab9sN3IvNpTMoJ7iou/+hOcEFUE9bl3a3X5jpf3yuf+YENcGb0n2YIKnC+V+6fy2z3UWBlWXBHR1vYWzaE4fqJedhx5RxqCD9JG8jFhjQNYg2uqA192rM1YQOicpQl+t64ff/H84rzssPvd91a1xl0vnlSgwnzfm9XBVwOwD203ze7olbUaDiewuMzuefWkhdrWkS2tHTny6Ib6sFnFdOe59PE98pGl+6wwhXEKGttMsqByzv7qn9oT6MsKjMva1tHqCWmziuzxE3XS1Fov2w69Lmuq/iB/3PYj+dO2H8uT675h3XP6CRPWOHDznFEqei6TFyuTQcddwpJ/2YHYkVB0y7M71b2Lhco2d6+o0uMwYXni2mW5orZF7n3fxFP2K87N1v1IZiLpCWu2pjkgvKyzL8L75DVTZMbItj5Zq+Hg5peV0a6C2tI+VE6053o/+CHePEcu/c3uLuL65WUHPRE+7N0s8zV2dd3SKr2hGYYTVDLRkyWokIrx1EhgsZIV3HSiQQ437pYNB16WVyt+Lc9u+r4sXf9t2bB/mbxW+YQmOs0eu1jqmw/bGK79hGUFDxJ4wn1q3T361HvW+MuDrfHhO3/Z703V0uwJayjfXTxab1rcOMvuf1deuG5C503zm68ekcfW18rGW6eoFTvPsxbWeDe6Oy4o0YxM3IHEdr978Wi96SHMhd5Dyordx7q0Y/ne//ZRfYDhoeLxq8p0fs9fjugxEPI7LgiMEGKkFnwvEDY8L8l2wfK9KcrNTJqI9xX6oD+3+b7g2kkYVm5swVSZNGKeN80Ntor87I3PyUfnf1NGDSsPthjJwixWo8985uzRcsGEQBehUEh2grUHA3Ff/03svd4yiSJA0sgrnmAignNH5+rE8orKY/Kl5QFXM6KLENP+zLYGbUc4sXwRZaj01hHbyzyh5qbNtg94oouIR6Li6Fp1oxnJI9RCTbaocu5Jhdldvo+pDmEcusqd7T0YM10y7Va5bt7X5W/n3S3vPe1jXUTV4UqYGsnFhHWQ4Sq4xJMiz1L81sVlwbWucPOKRG1QdB13XDBKLUvnksMyBcTTccPsIt3ms+eM0Pa64DEQUOJjCLXL7MRq5RhYJe5YoWAFEI96ZccjcuTY3mCrkSj6W1A5fzrEU8NBGIf+53icmBBSN1ZrJEh2MpKPCesgob39ZMJTIuAm9bULSoJrAbAGuHm6ZTIu/TFVbrDc4BwIILCNi8WWF0WvqMN5OQdWK5bpg5eO0fPA5zzxxa384GVj5d8Wj9a2UDYcWKbzaaMWyMj88bpsxJ/+FlRIp3hqPMBFfLDRhprrD0xYBwkZGRmyr35bcC0xYEm+9vFyjaO6uR+szC8tO6jx1Jk/3qlWZLTYJ69zM8S9Gw1u2HNLc1Rk1x1s1jnrn35+v3zTE+iPeKJbXhheoBeWf1hdarjSjMRALBNB6y9BBa6BsIR70BsMDM8ZaRZrP5F1l0dw2RjAkE345u6nPctsoT7JJooxw7I1sYh5KMRU3+tZoZ7M6/w7nhU5vSQn8KLXplZtXpacX5an+xd5y5+cXyyl3jL7ArFUjp/hLU/yxHIu6958zLAh2v7vbxzVY//T+SPV2uUYH55RoMcMB+614qFjgmtGPEHM3qhqkvdPHhbx808GPHidMTJHzuvHa+gPeJDeX7dNzi+/OthiJAvLCh4kkBX8yNv/LIum3NjZH24ggItx5k92eiIaEPLK2lbZ+Kkpg8LVl6qoddjUpm7+/vw7qPs5her9JptVe5/zpuflc3/1y2CLkSzs7jNIyMzIUtfQQIMbJi7nK6cWeDfQInn14+Umqv0Egop1yMD5uFz78+8w2OKp4RieW6KeKnMHJx+7Aw0SMrx/BXmjZH+C46z9ATFVYrXcRHEHG8kllQQVBmM8NRzuQbq5LXxGvJE4TFgHEaOHTZbDx/YE1wyjb9CtKZUEFbiedOufmig6cyks2pd0TFgHEROLZ2q/TUqeGUZvcYLKUIKpIqjp3D81UXTXx9VIHCasgwgs1rwhw6SiZm2wxTBiJ1RQU8XtbvHUyFBf2ArxJx/7Fg4yzix9r2YLmtVqxEqqCipYPDU6lEG0sobJx4R1kDFv3N/oOI2vVf422NI9uI8rj66ThmYb33EwkcqCChZP7R7cwWurXgyuGcnChHWQkZudr1bru4ff1Pq40cCqpY7uC1v+U17a/lMdWcMs3YFPqguqxVNjhwSmcAOjG4nFhHUQ8r6pn5QZpYtUXJ/f/IOwligF6Zdu+Lbsrtmg21445XppbDkadtgqY2DAoAYIKrWWU1FQweKpPYO+rGDimlyspOEg5bSRZ8voYZNk++G3ZFXVc1JZs1byhxRJ0dAxOoTa8ncf0s7lfzP97+Xs8VfI2ILTpTB3tGyoXq4DKDP2ozEwQFCJVVJP+oPThoctR5kKcI3ANRqxgYdp26HXtNraiKHjgq1GorGShoMcnmTX7ntR1nhT4KmWr0OGDo6MZRs6SPLKXb+S1XtfkEWn3agjwhjpC4KK2xfLNNXjlFjS1Ik212/PYcBzxnE9b+KSYIuRaExYjU42V6/0rNFDUpA7SmaUXhhsPZXnNv9AdniW7pLZX7Gh1tKQdBLUwV7vt68Q5nl8zb/KgvJr5PyJVow/WZiwGj0Gy3bphm95N71qWTLrK9YRPU1IJ0EF4qlrvMm60vQeMvrJi7jyzNtlysizg61GorFHQKPHkFl82YzbtLA/WcOWKZzaqNW3vk4q61pVpNJBVK1/anygax11wq0Qf3IxYTV6RWHuKLVWj52o1exhsoiN1MIJ6oo9x9NGUIFrtv6p8eEItcEzGHeYcZCNZGGuYKNP8CRMH9eDjbvkrLLLZNaYxTp4uNF/IKh0SWHQ+CunDgu2pj4WT40/z226z3v4rZOPn/O9YIuRDExYjbiw88g7KrAdHe0ytmCqTrPGLg6+aiSDdBVUsHhqYvj5G/+oGfzzxn0g2GIkAxNWI25Q7JuuO2QXHz9RL7M9YV1Qfm3wVSNRpLOgAvHUotxMc/3GmYqja72H3Z/IR+Z945Ruc0ZiMWE1EsKT6++R9vZWufzM24ItRrxJd0EFShNy7alY5Sndeb3yCXn38FvyyfMfCLYYycICGUZCKMwbrRmJRmLAykNUcZ2mo6jyUICoEk81UU0MWKzWxaZ/MGE1EsLpI8/R0oeURzTiB4JK1uyiCUPTNh5p9X4TD1n6PNhSutRIPvatNhICT8pFeaU69qvRd0IFNV0FyfqnJoeKo2u0/2pZ4Yxgi5FMTFiNhLFoyg361GziGhmst0sf3yPDvrdNZv54p4qnn4EiqIDrd87oHEtSSgK4gXOzh2kxFyP5WPKSkVDogrPpwCty2YzP6wgbRlcQ04q61uBagBeumyC1nlVX09SmY46mu7vU+qcmF+oD/2btnTruMgNpGMnHvuVGQrlw8vUyevgkTfsPN+7rYIa6vaGiClh2A8FCBYunJh/nBh5vbuB+w77pRkLBFfW+qZ+SjIxMqyscAgOKh4Oh0QaCCFk8tX/ADSyesFpGcP9hwmokHDqnX+KJ65Hje+WVnY8EWw0ENDTeiNjeOKsguJa+WDy1/9hfv13GF82w+Go/YsJqJAWenhdMvEYqa9bJhv3Lgq3G41eVqUWHABFPJb6azv06rX9q/6LWaoaYG7ifseQlI6nYIOkDF6v32/+Qgb+66gXv9/VVE9d+xCxWI6mQpZg7ZJjGW42Bg8VTUwMGNodR+VYbuD8xYTWSCnGfy2fcphnCqdi/taL2hLoyv/nqEe0/imvTiI7FU1OHw4y/KhkWX+1nTFiNpIOL6rSSc2X9/mUplSWM1XXBLys9oTgqK3Yfky8vOyhrDzYHX+0/EK5Pv3AguJY6WDw1teC3dKKtSROXjP7FhNXoFy6ccr3eBDYcSI1EJkTi08/v10zdv3x8kiYRbfzUlE4rjNfpd8rkt2K1L6pn5RJfZNnf5rYPxb3mPw77s+4/DrDtoxtqZW11U+dx/fu7NmDZv+5w7fHE+qemHgFrVaQgd5TOjf7DkpeMfuPZzd+Xgw275G/n3R1s6T9w+2IVvvbxchXXUHjNlRukS8yvl5Sp6FKKcFJhthZ6oB0xLrv/Xd3OMbc0R17424kqQB9Zuk8FyfHgpWM0LklZQ8SKOCVwTAT+/ndq5J5XD2sbfO2CEp3T5s5LG8t+q/a7i0erJfmeX1Z0FqHgPJyvr2DZ2/ipqQfx1ec3/0AWlF8j501cEmw1+gN71DT6jdHDJukIOIzE0d848QknqvC194z0RHOyPO4JKqKCC9SBYFZ97nQVVWe9fc6z5Br/eZpavmurW+SevxzWuC0uZsSb1xA6xNBZmByX4/A610MZwDsuGKkCxsQ+rDsQVNo+d3axdtXh+jgf2yK8uLE5DmLKdryHvmLx1NRFh2nMECkzV3C/Y8Jq9BunjTxHMjOy5OkN35WH3vy8PPbOl70n7v/Up+7+Gm7O75510IYAzvzJLrluaZWKVU1zW/BVkSunFqig+l2ihblZOneiSDcURBW+uOygWqi4d6EyKOrlRUP0GE7cnfUaCZeByz4IN9fHcXH7si/nReC5dizlum6OFw0+A4unpjYN3kMq5GZZ4lJ/Y8Jq9BtUZKI/K/HW8ydeLfPLLpUxBadJY0utvLLjkc6uA8ngQ8HBwrESHYgJE22IFdYgll9PrbVKzyIt9oSWCav0Ds/SZPru4lI95tzR4a3kWMGFfL8nes6Cde5i+M7i0WrJ8iCA6PYGi6emF/yujP7FfiVGv0KG8LxxH9CYEBNF+6+b93XJyx6W1MQmrEQswC951iQWHm5b4pNfWn4wuAWxxQbNFEZka30Wazie2V6vx0DMsHA5NhPL33z1sLziHYN5eWF2t2KFIHNOjud3QYeCALLNA28f1XVnaT+6ob7b642E9U9NL0YNmxRcMvoTE1Yj5aAP3ryyv9HybMkcEYdYJFMg6/aYfHDacPnuxaPVUsMKxJ2LyLBNkSd2CBfWK4lD4eAYiCJx2Ss9i5iJ5YBQHlOXqnPPzvOEncnhPy7nQ9jYh/PT7reaeSjguFiliCtWKjHXFXtclrJ3rsIctY5jxbl+LZ6aXrS3t0pre0twzegvLCvYSEkONVbKf6++Q9572sdk2qgFwdb0gExhhNifaJRO8GCBpcoDhZE+UHDlHW+6+PSbZM7YS4KtRn9gFquRkhAnKswbJUeCffOM5IDLed3BFhPVNGTSiHkyrmCavLrrN3L8RH2w1egPTFiNlKUkv1wON6afsIZ2i0kX6KdLX1xc1kb6waAWZ42/XFrajsum6leCrb2jrb1rkRGjZ5iwGilLiXej0L55RkJx8VTispH68RrpwbjCaWq1/nnXr6Wu+VCwNXbaOlqlqbVBmtuOSYf3z+gdJqxGypKZma0FJIzEQTyV7kTWlSY5BBLjTi07GQmS0fyErocDqzUna6i8s+cZdQkfO1HriWWjWrKHjzfJ6gOB/tQOBJSEJ7bZV7dV/lLxG+3u1hYmCWpXbbMs3Ro5Mz0SnHN5Zb3UNPUuO93Bcdwx3DFDl1MB+yUZKQtP3kbisHhqciEhzBXxYI64IpTRulBRkMQvptp9qxtRxmotyC2Rqrot8vDqJ+X/LX9TXtz6gLy5e6nc4S2f9fONKrZuOn6iTguyPLPx3+Wp9d+SrQdf04z81VUvBo94kofXHpb73ox9QAhEcPFjW/SczBf/akvwldj4vncu/4MAx6ENbv/TblleERBT/3IqYMJqGIMQi6cmn/vfPtpZ6pKiHXS3ohY0gyxo3+imUytjudKW4PoUu0pd4axfRJj1wycWyLYjdfKL9Rny+KYT8qedR+TPFS9J24mX5CPT35SfvfE5+bdXvqbT15fdLb9Y/ZQW8T/bs3bpRz599EI51FihrmHAUsUiDO0PTZtf+EK5e2WVt2+L7PzsHOn46rmy7Pozgq8E9g21Mp3liSBzThXM4DlYv/eSibJkevcPgqEWLPsy0R7teuOFCauRsiSzD+tgweKp/Qf9lHmgQQxdWUjWqSWNJRo6RCHbwe+3BQZtcIM3UFwELvP2cdYvoguUy2Tow8+/NEFasv9ZXt8/U/Y2jpb/XHutzJv4Dfnphivl11vPUwGtPP4h+c7b13dO6+u+FHAjZw+VWWMWqxV7rKXWs1IPyZQH1qnF6axFRMq1YUXe8uwubQ/l4XWH5M4Lx8nkosB3rTgvUOqTY6oFG9wfEFFn2d7+0m61jl07E+vMu3NFcwx3HOaINPu6diaOk0hMWI1+oaOjXZ+Go021Tak3Bmk6gyVj8dT+g8Idnz1nhHxkaZUKIg859HemAEe4UplrPeuTtlrPSsUSfcYTWB6InGvYDW/INljDDh6YXGZ66PFdkRAEdGzBdJlWUqADPzAaEmUxAbG/723P6jt0jvx+87Mqmg9dMVktzi+cFxgd6e6V+1Qkl91whlqRCCWWIPO7VlTpHBC1ycWnPsAtmT5CrViO66xLxPri8gI5evtZ2n7XojLdlnMwsc7r0eC8HIdjcxyWl24NfDaIO21cr3tASBT26zL6hbaOE9Lc2hh1au/oW6KDcRKLp6YGiB2jIFE/2l+XOhyVdSfUsr1y2nC59YX9Wmca131FXYuK68yf7FSBdpatY9HE2IvwU0GMh6y5Pu/FOs9y1ipfJ86Q1/Zs0rab5wbGeGV72FXTrKJ5tyeiT3sWpBO8NdXH5WVPJJkDYsa2oWCRYvH6Ld2HrpgiF3nHmfLDtSrOvQG38/zSfD0vws8ybaD1umkbk/hBCkxYjX4hIyNLi+xTLYZpw/5lXdZxQ5HFaPQdi6emBrhr1fUb4vJFZPXBJ2iJOiihWV44RK1U3MWU2ERoWf6ddyyEFguU16MR6fiRwLLmuI9cdYF3vkBZTVynWJVrqgPxScQJkbrNs2CZ7vSsSdqwBp0VCzfNKQm6dQ/p/s4Fy/qdF5bJU9dO1XVQi3VSgdx27hiNzTpISoo1E5lr4Dxs786ZDCENxYTV6Bda21rkuc33aQk2ptcqn+iyTrr/ek9sKWlo9A6Lp6YWCCWDOGBlLirP1yH43KhKtLnYqQMhJC7LAxEPRmzvRkJydaTZDws21Gp1RDt+LCycMFNuOOOP8uA7lRqzRKgAUZxclCNXP7Fdp0gJQbhvb54zSi1T9kc8sXRxKSOeCC0CjXhybLahneOD2+6WZ3fquh9czFjH/mUSm9iHa+KcLMeS7BRvrFaw0W/8evW/SPHQsRHFs6X1uCZSGD2HeKrV+zX6CgmEj6/5V1l8+idk9tjFwVajO8xiNfqN8UVnyv767cG1UzFR7R0WTzXixfDckTJpxFxZu+9FTTg0YsOE1eg3KLRPZSUsUyM+WDzViDd0vaGPa3XDqe5YIzwmrEa/gcUK++q36dzoPRZPNeIN4QQGyr/l+aGyfO9ZsrrqBS17yNTcekxOtDVLu1mxYbEYq9Gv/Pj1T+t4qwvKrw22GD3F4qlGvOE7RaEJKj05ZpYckd9dO1Jys/N1JB1HZka2tmV4/4wAJqxGv0Hx72c2/Yc0n2iUy8+8Ldhq9ATiqRQQMNevEU/IXnYFI/x8d9HLUpi9pbMrHPFXXMVlhWfI0CHRizcMJkxYjX7jRFuTvLH7Kf2RmsXac4in0h3DXL9GvAlXeAJcpScHfc7pHnfW+MvkwsnXB1sNi7Ea/QIDKZ9ob9ZCENNGLQy2BlxQ/KCZR4J4YrTXHbhHXQ3VgYTFU41EE67oBElxrh+tA2sVF3BuVvKLMKQyJqxG0iFtHyuVp13GjXTxGiww/7BauKPCQSm4Rzd0P0QUx2MaSPBAYfV+jUTD9+vG2YXBtYCoUpEp9DtHtjCh1Skjzw62GGCuYCPpNLU2yN7azVppieIQJC9RZWbhLyuDW5wk1PUE7/llhVptG2+donOG3vrc2SeFBmuO0m9UuqFCDTeIgCDV6w2ChAy2Z7QQtqMijdsO2BZLl+1unFWg29DmXGMM5eXak4nFU41kw++S3wGWargHudcrn5B3D78lnzz/gWCLAfbIayQVLNWmEw3yp20/1oHMEVWIVG4ttB3Be+/EfLlhdpFao/zYKRiOuALic8+rh7WO6mPra9W6Q3zJcHxme70nuke1nf14LRBLOqbdCr756pHObdmO7VlGVBkDk204NvvTzrbJgvdq/VONZEOogQfbcKIK1Pc2a/VUTFiNpNHa3qIToorALpz04eArjJoR/quImPhheKzPetYmFuN/vRMYDuqOC0pU8BDATz+/X4fm4maA+AJFz3nqfuFvJ8p3/7pULU4Hw2phFTMANQKL2HItWMMMy8WyP07r2jleaDH1RIB4WzzVSEUo7HLk2F4ZXzgj2GI4TFiNpEBHcrKAiatSEGJh+bVd+sLhhnWFxR2IKoXHHbilmHDpMiE6WKiIKPsy8LNz0/rhdYSp7P535bqlVV1iR47C4HBYCKb/6Zxl2vxEenqPN7xX3NUunsp7jRYzJibNPsmG68LajxX3sMA+AzG5bLCghV0svhoWE1Yj4dBftbm1QXYdXaOp+bh/Z4UU9EYwHrxsrFqOCCHzVz9e3kXEcPeSQPFe73UmrE0sTGBZRRWBDhP7xBqdW5qjAhsu49HBaCAMy4VI4fpl2Y0QkkwQK/d+HLjF3fsNB/0OQx8CkgHXxecbK9c9XaWudnXh+wboNtKL/Z6wjh42SYtDGF0xYTUSSkBUG6Wqbqu6gEvyJ3QZzcbv6kRQ3ViQzP0CqdZp5TEVGrZjYpk2XmOZY3ztPSODewSG1qKfJ/A6gzTXNLep1Yplx2vOSnbb4m59fEmZJj7hWmaZNqxnzulgOdRN3Vuw3Ij1MmHBxRJP5drYj4nlUNzrfLZ8PuHgPGzjrGDmCDr4rWPmXBfbdmdhOus12nnZBpc8f2cmYFt3Pe4awJ2TOX8z//ti7vYLd90Q7phGfCC+OsoTVuNUTFiNhOFE9VBjZaeoXj7jZIUlvSl6FlgsXUcq606oRRsKbbwGv14yrosYI6YINOdBKBFOJ7SFnnDxGtuA2xYQNHfTd+KGuDoRAJbjEfPEMiY+zI2fCdGH7o5N8hRJVFh9JFb54Tgzf7JLX8MyvPQ3gcGl/SBMWORss2JPQHT4W7hkMb91zJzrisUqddYr7wnLNBx81sTC/QLItnwW7OseMIDjsK07d6QktHDXzXECn23XYxp9x+Kr0TFhNRKCE1WXAVyQW6Ki6oaC88cPYwGh8VuMDtq6EyFuvlizASu0Va3QZHeViUS4snFOGKJRXpQtc0vz5N+8h4HQzwXRxO29aGK+fHDacHVnI7YIFwLDnPfvYtjfvTjwQBENxNA9aPiPEwrxbT7rK73zOisxdPsHLx2jDzGIHl2n+C6wLa5/zsG5/KLLtrTj5mYKl4QWijsm75/Pgc/jfnM7xw3iq7lDhsmM0guDLYYfE1Yj7vhFlb6qjIRxybRbO0WVG15o/DDRIODcnLFqB0KXFTKTeR9Ykrg6/eDuxu0NJGURfy4vzJY5o3k4ydc5+yJkWKszf7IzotvWUV548kHEfxw/uGmxKB/dUOuJeVOwNfz2/O15D4j+74KWZHHwmhF83oPDPQTxAIFoR0tCc7hYs0tKu3JqQZdEOKNvEF8dXxgYnco4FRNWI65QVckvqoy3esWZX9ABkwFLpLv44WAivBXefTIIVikPJ1jjWGd+EB/a6jxxYiJ+jDghRHdcMFLniOAD79QERaxd3ekIG25WhPqBKNad/zh+cElzLERsUmGOtiHYodt/ZOk+tV7v+cthXcfK5TpwTdPOd4T3EA7cuqFJaOGum8+VYzoXMp9H6PUavafi6Fq5cIrVBo6ECasRN9o6WrWqUqioum41iAE3w3jEJgcKoa5cbv5UhQqHPxkLAUM0EDBEC9h3rScgWOdYqbi+mYrzAlabnzpvf9zivM62/E04DsdDhHDlunMxd0le4SBDG6jOw7H0uoqy9X25+Lcf2p1bHi8Cos8caKcfsgsROIF08B5Dk9AiXbc7NtfDA0h3VrkRGw3NRyRvSIEU5o4KthihWElDIy4w6PGJ9ib90RFT9YuqS1LCFdddkpJhRILvEUlOTjiJT2/81OROV7GRHDbsX65hnXnjPhBsMUKxu5zRJ5yViqjiHnpq/be0qpITVawIf5EDw+gtqZyENpjYfvh1KwrRDWaxGr2CWCrDvlGikNT71yp/q0PAUf/XJSqRpGRF4w1j4IBH6q09v5fLZ3w+2GKEw4TV6BGUJmwNCiogppQpxPVLmUJXUYk+g8TlLJ5qGAOHFTsfk9lj/9r6r3aD+eaMHoGbF1Glc/jS9d+WV3Y8IsNzRsp1877eKapkdZqoGsbAAmv1WEutiWoMmLAaPQYr1cVSKU94+Zm3aXcakkss89cweoe/KEYqgrV6fvnVwTUjGiasRo+oPLpWrVQE9W/n3d05nqrL/LUkJcM4FX4f5Bxo3oG3HAr9iunHy7w76K/LA2wyIRM4KzPbrNUYsTug0SPWH1imcyeo4M/8NQyjK/w+qG5FWUcmlmnzwzCI/jkgoFixbg4ILzWS+b3RngwI+7yx+0m5cLIVhIgVE1ajRxTmjZaMjAxZtfd5nX7yzmp5c+9f5JLyatlft10nRr3gx2gYhsgXlx3sLLEILNPmB7GkhjJzB7WU3SACrioVhT3ItK/0BNZVlUokZPy/tP0ncv7Eq2XUsPJgq9EdlhVs9IjN1Su9p9elUt98SF4/MEPGDzskE4YfCr4ajsDXa2T+BMnJokJPh5TkT5QhWXm6zog31BZm7moJG8ZAYtj3tgWXutL4z9N0HhgW75DWTmZQgjsuGKVd1NiP6lFUn8JiRVzZB6uXspeu4lYieWn7TzVhieREI3ZMWI1e8f03D8jNc0Z1lsuj0P6hY5W6DC2sN55cP+gtt7QFnrBpZ/tT6egUYIQW8aVfLILryiIaRrox88c7TxmJh6z5jbdO0WUE05+4RNlGrFe/sCK+lHBMprASV12z7w/yt56oWvnCnmHCavSImqY2eXjdoS6i2hf21m3WeX3TIbWC67yJuQq1T5gR3eG5JTI8Z4SM9cSWYegQWxNcI9VxouiHqlFYpSQyMVoPQkoVKZfEVPW507XdZdjjImaYQEZnQlhrm9t0sIMPecdIRAY+oZynN3xXlsz+iiUs9QITViNmVh84ptPNc5P39OqEFpHFCkaI64IiHCBg5SKwWLcmtkaqocMkeoLprFYGLcAKBV4jwxfBdDD6D4mAAcs0sB31kb/2nhLNuCfxicQlBiJwghxPMrx/Szd8R84qu8zGW+0lJqxGTCyvrFdrdcn01Mn8RWQRXCaEdm9twPpFbLFqxxZMVbEdWzg12G4YyQeLtTdlPf2u4GSy68hqaWw5KudNXBJsMXqKCavRLUu31sjkohyZP6b7cUL7Gye2iKwTXL/QThox1yxaI6n0VlixWBlWMJnFVsgCXn/gf61rTR8xYTWiQpISVurkovSspIQrucoT2R1H3pEqT3SJ3VIlqrx4jvbFNZE1EgmiumjC0LQpmkJVtRmjL5Tc7NR/iE5lTFiNsMQ7SSlVwIrdfHBlp0WLyE4qnitTR51vImvEnd5aq/0FYyl/cOY/a5zV6D0mrMYp7KptVvfvF84bE2wZmGDN7vQsWfrmOpHFkp015mJdNoy+QMJSZV1r0mOkfeFnb3xOPnvBQ5KVkR1sMXqDCavRBbJ+d9W2pFSSUjJAZLd4ArvJm4jLYr0isAitFa4wekO6WatUTHtu830mrHHAShoanWClksI/2EQV6ABPFuTHz/me9t0rHT5FR/P4n3V3a+lGkjoMoycQTklHjhzbE1wyeotZrIby8NpDmvWbDpm/ycJZsWv2vahJT8RhF0y8xixYo1voa1qYmxn3PqaJxFms18z+mowvOjPY2jM6OtqFf+HI8Oy4zIzBYcuZsBqnlCc0TsXVSG5ua1QX8czSi0xgjYhQopDShOlET4W1raNV2tvbpL0jMHVEENRQMjOyOqeszCEDMlHKhHUQM1AzfxOJX2CpTDNzzEXBVwzjJOkWXwXCHY+888WowoqYtra1ePOu48ay7+Fje6Sh5Yg0NB+Wem9qaTuuNb8DpUgDyYDjCgMDD/jJyhgi2Z7AIrIDBRPWQUp/lCccSCCwK3f9SgcKwD1cPmJO8BVjsJNufVf9LF3/bblwyvWatOeHEahOtDVJa3uLrlccXSv767fJ4cY9KqBk0SOiJ0exOimi1B0mlOIXXWD7SSPmdWbg4yrO8X5PA0FgTVgHIalYnjAd4WaBuCKyYwtOl0VTbrRuOkZaWquO5zbdJ/PHXypTS84PtgREtbm1UZpONMhrlb/1BHW7WqBUMfMLY0/B9VxZs1bFGRGeNWaxhlcyM7Il1xPnjDSOx5qwDjLSqTxhukAZxZe2/dS7+TR4T/s36A3HGJwwWs2KPcfTVlhfr3xC8nOK1QsD7R3tKqp0QXtlxyMybfRCrb8d7wdILOAN+5d1CiyVn/AGZWfmBLdIL0xYBxHpXp4wlTlpva7QuOuC8muDrxiDiXS2VmHV3uckOytXhTUgqg0aO32t4reycNKHE16dDHHdcGC5/n54QEVYnWs5nTBhNYw4glv4pe0/lTEFp8klU2+1zOFBRjpmA/txwnrO+Cukpa2p05K8ZFryvssNzUfUOsYqXlj+YckbMtyzYIelVfawFYhIQ255dpeWHYzE7X/aHVyKL8RmcSUbkWH8ystnfF5qju/XrgtWWGLwQAlDxk1Nd8j6bWg+quKG0CZTVAFBvfzM2zS5id8QsV3c0cR604WsuzyCy0aSQRypdFScl63JRJsPN8nY4UM0W7eprV1WVx8/xW3LazNK8jRGGhDXDHmtqlFf4zi0ffTpHXLxpAIpzs2WvOxMPTbbuHV3XkoXch7mtPu3cfu448LdK/fJliNNGqPlOo3wjBg6TrMq1+1/SXYdXW2DRQ8ScAO/f0r6uoGBDN89tRvltconZGLxTFk89ZZ+y9Kl+llR3hh5ddev9feUkZGRNv1ezWLtRx5ee1gnWF19rNPSXPyrLSpi9715QBY/tkXbHAira2Nftl1eUS9n/XyjWpSIJNBW09yqFZWufmJ75zZYnOx39RPvyi/WHdbtOe8tz+6Up73XpvxwrYoq6+zDdnetqNJj7qpp1olrMKIzali5XOZZrkeO79WnfmPgMxD6ghfklmj3GKzUs8ZfHmztP0hmIrbLqDtYrnT5SQdMWFMQhO2hKybLU9dOVbH0E9rv9KppxXLXojK57dwxKoQXlxdoO21Yuwi0ywDGikWsddnb7t5LJnZuf9t5Y3R9fmm+ijzL3CjY9+XgNVzkbctkfV9jY3zhDJlfdqkmYxA3MgYuK3Yflzmj0zOD1Q/JSX877+6whRz6C64Joaerz7GW2rQQVxPWAQ5u36umF6uo3jSnRAUTinIjP10j7Isf2yrF3jbzSi35pi+cN2GJ5GUP13iVMXCpbW5Pq7rA6QYxXhKZVlU9Jyfam6WtvWvlp1TDhLUfwSJc41mHgLUZTxBHJixSvyUbS/9VXL1cG5Ypx/BT2xw4rhEb9Mc7f+LV2qmeDEvDMHoH4jpt1EJ9SCUWTMH/VMWEtR8J1OjN7oyZdrpsgyII/mWHayOJiCl0GTcycdWlW4+qO7mirkXPQUwVUfRvC5wX69Qt09eVc7AP65OLc9XyZeBz5hzbiB2Sl0YPnyQrdj5qWcIDEFfC0Eg8uIXJFt566DVp9sQ1VbF+rIaRBA41Vsrja/6fjBhapuO9GgOHdC8KkY5gteIaHp47QrIzU6+Lk1mshpEEyBJ+39RPydHjVRZvHUDQd7Uo126jyQZRfWXnI3KirTklXcL2jTCMJIFLGHF99/BbsmJHwC3M9NK2n2iXHMscTj/WHWyRRRPNDZxsXLx1/f7/TUmXsLmCDSPJ4BZeuuHbMiynWIfQYsBnnronFs+W9572seBWRjqQ7iUM0x3nEqb/bSoNN2fCmmaQfHT7S7u1UANJRSQqUQSCxCSH61Jz98oq3Z7uNiQeUeiBPqlk/LKNq+pEcX5ed7hkKrajf2u4BCqjb1C0n5rCjBryvqmflDX7XvQs2TdlyayvxH3kECMxrKtulsLcTOtm04/g8dl26DWZPfZ9EUfCYRD1ZA9BZ8KaZpCRS5EGhJDiEYieq4xEUQjHiHtXybLrz1DxJJOXbRFVV3TCL5ZTHljntZ/emZWc8a23pOOr5wYzgN9VETZxTSx1nsCS3DRsSLElN6UJZq2mBnRjYwD1WWMXB1u6kpuVn3Rr1mKs/QiC6EQRsXOWIkKHgDJ3r/tx/Ui7E7tAHeJA9SQH+/r3w9qlcMR9b1UHW06CKN92bmlntSYjcRTmjpJFk2+w5KY0gt+W0f8wvNzI/AlaijFgwb6uYstA6sDwd8nGhDUFwVJ86IopsuoTM9Wd64d2ikoguv6RZnAFI8wIJWCtUgOYNgo+YOEilNQL9ov109tq9LVI9X9xNzshNxILyU0Uk9h++I2UFlcG8/7mq0fk0sf3yEeW7lOXaF8hu5bjMYf3/LJCywSGLqcK1nc1taAEI31cA0lNC1Rs+7MsowlrisLTcLgnYtpw5+K6pVA+IgxYnctuOKOzji9WKsJMO+5cwKVLG2KKACOYFOGnNjAFI8INCUcs157Mk8d5E5fImaXvVXHlyTuZIJAIJQL36RcOqICG47qnq+Sx9bWyaGK+TCrK1jhjvFlbHRhMAvzLqURRnt0+jfDYN6OfoUQgxGoVuu20IpJngUbaz7UvmT5CR7lx64gkrmDcxA+vO6SCSslDjvULb90P++AivmmOFd1PJiQzIa50yUmWuDqL8ffbG9Q6JH546W9OHdcXS43Xn79ugtxxwUj5zuLRmrzD/k6UsWaB7WhzuHNwDOZuGR54J/BQV9cc3W33X2/X6H5+S/nLyw52WtDRHgjiRaKPb8SX9o7Y7q3xxIS1H7l5bolaibhrY41jksGLO5d9EEgXP3WuYOf6JUbLMvN73zdRY7huP6xcyimyD1YsSU/MVx843inAbl9irJQ4NJLLhZOvl9HDJ8vrlU9o7CjRPLqBYQa7CgaWYqgLdo0nZvTbDM2EZR3rlYG+H3j7qAoz262tblIxhC8vOxTYrjA7aO0OkeuWVqngzhmdq+cKvQY/HPOeVw93DiaOkALX5CzoZ7Y1yJeWH9T2RLFiz3GrtJRG9McA6ZYVbBgpCl1yHnnnn7UbAd1wiB8lCiw+RCuUFzzL1F8Age1W7D6m7X6w4u75y2EVOSzJz54zQi1axBCL8sHLxqqIbvzUZLVK7/csVAQVMXXnGPa9bVGXvxkUVaxkzld2/7ud7Ygq54t0ffHEsoHTB5KZ8oYUSF52ch+EzGI1jBSFkXEQ1MaWo1q+LVFEcm0W52ZKuWdd+vmQZ6khhv6EJfbHBfuKJ2gInL/E3wenDtf5p5/fryKJlYqlyT5s2xMYKMJZtIQygGtMJjwMOIvZSH0OH9vjiWv4xMxEYsJqGCmMqzFceXRdXOOtCATxTY2Z7jmu1t7XLigJvhoQLKzMUJfvHE9UsNYW/rJSBXLmj3eqpQqIJdZiRV2rVNYFsntJ8MF6RRDv8B2fEZee2R4YKpFrCQdjnDpY5rwa+/XOe4F3/rmlOXo9yYSHimSf0+g9PJwebKxIujvYXMGGkQY8t/kHsrtmvVw37+u9dgkjYNS2JY6O1dUXgUDgEFDipc4qfXRDnc6dxercpQgur/3DOYFYPddBTJd9Ecy53nVgzeLGvXFWgYo5xyfRjlimfxlhe8WbEP4bZxWqcPM6+3AMXuf4iXLV8iBi8dX0gv6s44tmSF524HuaDExYDSMNoDLTL9/6v3LW+Mu86fJga/fgsiXuiTAhZGZt9R4+SythmF4wsAWDotPHlVyFnKzk9D02V7BhpAFUZjpzzHtl/f5lwZbIOBcvE0KA9YaVZaLaN3hAMVFNL6i7XXF0jSYxtba3eFPfi5nEggmrYaQJp408W5++Q2OtuFr9YkpFIISUyYQgflihlPRk1pjF8lrlb1VcW9qapK2jNfhK4jBXsGGkET95/TMypuB0mVZ6i8ZLHRb3SyzugcWqLaUnuIQ3HFgmC8qvlQzvX272cMlM4Ig39i0xjDSBwh47G86X32xu1b6gzio1UU0OJqrpCy5hBkanBjcZwi1txxKaKWzfFMNIYaiiRV1nKnSRzfuxOdNkwZiNMqUoUArQSDy42o30hwSmcYXTZcP+ZVrmkAIsicKE1TBSDETUTcT1GFiBspKUrxxfOEO3qW8+tUqSkRishOHAgZFvKBpBnkJ7R6ucaGsKvhJfLMZqGP0Mlii1nB3UgI6WKLN0w7c9K+qAzC+7TG8URmKhn2yi+sUa/cOftv1Yzh5/RWCouayh2hUnnpiwGkY/QLyUQQ8cPRno4FBjpYorrqycrDyZOeYizXxMZC3hwYr1XR2YkCGMuC6c9GEV17zsgrgmM5mwGkaSIF7K+Lc1Ta3q1nUjE/UGRPXQsUrZXL1Sp4DAXqwWLIkaRnwwa3XgwqhRr1X8Vi6ZdquWPqQyU0acxNWE1TASCGLKVJyX7QnpUB33Nt5QlenN3Utl55F3PMFtlKkl52t1JhPYvkM3G4uvDlwod7hq73Ny+Zm3eRZrlieww7Q7Tl8xYTWMOEPSkSNRYhoOrNi1+16UTZ4F29zWKOXFc+SssstMYHuJ9V0dHJDItK9uq7z3tI/FreyhCath9JGeJh8lA9zDazyRPdRYIeUj5sqs0otlbOHU4KtGLJi1Onigf2tJ/gSZNXaxDMnMkyFZfXsYNmE1jF7Ql+SjZLK3brOs3PkrTXgamV+mVqwlOnWPDoFn3WwGFUvXf1tDKJO8B9HcrHzJyux9wpoJq2HESDyTj5INcdgtnhWrbuLWBs0kphKNuYnDY9bq4INM4ec236cuYazXvpQ9NGE1YmLxY1tk2Q1nBNe6gvVGXPEL540JtsQPqg71p4jh4t1Vw7BriUs+SjbOTXywcZdMK1lgiU5hsGzgwQmZwnTDWTLrK5rIlDdkeK+SmbLu8gguG4MArK687EydEMSa5javNUP2N55Qa4z52OFdXSCIC65O2t3+r1U1SnFuti4jqg+uPiQzSvI6hUddpdXHO9dD99t8uEma2tq7bOP2cccldvn3f6jUeCXnRtySAe+H62NaWDZcFo4fru8tWedPNKOGlcvssYtlfNGZUlGzVkf+OHJsjwwdUigFuSXBrQYvDJQ+wvvOjRk2MP7eRuzwGxju/QZW7HxUR5MimSkrs+ffAxPWQcZHn94hM0YFBPD7b1ZrnDBvSKZc/cS70tzWIfe9VS37G07IxZMKgnuI3L1ynzy+8YiW1mP/P+yslQONrXLLszvlM2eVygs76uR1Fcws3e+WZ3fJy5UN3g2qRf7+hUoVZeaPbzoitZ6Qk9xz1kMb9Rgve6L94KqD3jYj9Njw0d/tUDHLy87wXjvkfdkz9XqdAMcbBJz34MSU68NCRkwR+IEKY7zOKL1QBXZP7UZZtfdZ2V+/TbMii4fG3/uQLuAGfv8UcwMPVoZk5UhV3RbZV7/d+338VbC1Z1geuaFMLsqRey+ZqBNi5+emOV2tmNvOG6PbzS/N9yzMYyqm7H/XorKgW/ioTCrMkSJPaGl/eG2grq3bDwsUMXvoisny1LVT1SKmjdeA4y6vqA+KaY6eH7GLJ859zeQscjf1d0ZvsqH+MK6vJbO/qgkb/7v9p/KbNXeeMu5rMmGYrxU7HpXnN/9n57S66gWpPLpO3XWJZLD9/Y0AxFjfqHzK+67dL6eXnCfzyj4QfKXnmLAacQV3MoKI2DLd6YntzXMDwhzthoW4YeliKU4uToxlijsaISVui7D7xdQ4KbCXz6CzfLZmE//P2rtkw/7letNJFow+QsnG7Yff9Czo7Z3Tqr3Py0ue6D+94bvy0JufV7F9vfJJFdt4XR8lDOeMjm/dWCP14WHt6Y3flWE5xfLxc74n88Z9oHPAi95gwjrIQNwQGIRljWdtxotArDZg+WINgrMyY3HhYqGyPRNZt364Vqbe4KxSJt47IopLO50yepPNlJFn683lfVM/KRmSJW/sfkoFlgo1iRRYrFSyMjlfUd4Y+eT5D8g/XPDwKdOS2QHrurx4thw/Ue9tv1QeW/UVFdy+Cu0aT1itLvDgAlH93+0/09KG501cEmztGxZjHWQQN/zFusPy9LYaFTyXcES889LTilTA3LLD37am+rgsLBumyURumXjolsNN8p2/7FdhvHnOKPnOa/s1dgpYrv79AHczAueWv39JuXddh/S6bvL2f31fo4ogAnj3yirZcqSpyzVFgmuNFC8dKMlHyYIkJ9xhxGIPNOyQypp1snb/iyqAdEeIZ19YRJuEkbqmQ5qNefmMz0thXuD7EQrXwzS+aIbWRuYaiRUPzxkhdc0HtfrUqqrn1MplWDASUmK91sq6Vpk+0izWwQLf5d9v+nf50MwvytiC04Otfce62xhpD2KKK9lhrt3EQDcdrMP65kPeWofWJKZSDaOD9BasBareHD1e5a1laDF03NGIel+gbvIObwrUTz6m1zi2YKoKcaTrtRKGgw+KQvAdxvUbT0xYjbRG3drBTGMjOSBW9IPdW7vZW+tQwWJs2HGF0wIbxAhW6qqq5z05DQgZYor7ua+iGko4keWhgAo7/v67VhRicEEsf0/tJrl69leDLfHDhNUwjF5BmUQENiBYjSpYbui6aDCiyOuVT3RaqYA797wJS9RiTSROZHkoqG8+qA8FU73rLR1+npUwHEQQg//N2jvlI/O/qWGFeGPCahhGn/FbhXSqp5pTqMByMyP2ueHA8k4rldgobrh4W6mxwIMBtZRxcf9vRbZcM2OUzPIeDPri2jbSA7wlx1sb5JKpnwq2xBcTVqNbcLeSQEQs86rpxVq68PY/7dZ2B+UOyby9780Duk43G/qj3v7Sbi0JSBca+q06vu9t50ogchyOB2x354XjYsokNlITJ1hNJxp0jMuWtsD3pLGl1puOyujhk2RUfrlmHyfaQo2VH6+qlLNGBVzcI4aWeVbs+d1a3kb6Qj/ta+b8S0KsVTBhNbplxL2rZNn1Z6jY0ZWGLFtqByOeLraJOFK9adUnZkpNc6C7DGJ5kfc6AkpyUei2Oz87R9d57e4VVSrO2p/1mV16HOuoPzBYsfMxKSs8Q04vOTfYklrwfeS7xve7y5i2OlhBwLVttZQHDhVH13p/3xVyzeyvBVvij6W/DTIQRJdBe5cnZkys08405YF1anmGQoIQN5/u+n8iqtygnMWJlQv+5CLKJlJNiUINobAd3XMeXnfqa0Z6smjKDSkrqoCwuu8rFjR9GenHS79GBiqgDy8PB4mu+GQkh4qja+TM0kXBtcRgwmooCCcWI2UFnTvXgbWK9YnwchNy+NsQXFy4ix/bqhWUENSHrpiiRShCxRrXMNWY6LMaDsohOkE2jEQTqX8zrmq6/nzsnH/XuPELW+6X5zf/QC0eI32hf/NpI88JriUGE1ZDoYC+zsO4XxFNXLNYmbhwHYgwYuysWAo+OPcusVWORS3gp649XQv2u/q8xFEpfcgAAOEEtKKuJex1GEa84fvYXVct4nB0A/rY2d/TDOI3dz+tVmx/1lI2YodEOUp0Mu2uWS9FeaUJj+2bsA5CnJgx0kwsuO0ZgcbFT8PhtrtqWrG33Nq5jvDiamOd6kqIOCUMGd801OWL9ctrVuTBSBaxPsRxMyaDGTfxe6d8TNZUvSiPvfNlrWGcyFKPRs840dYse2o2ytp9f5QXt/5QHlv1ZfnZG/+g05+2/UTml10a3DJxWPLSIIMndFy41PTF/YsIEtP0Jw+5ZQfuXgdWK5YpbRp3DVq6D105Wa1Zt441y7lw99IWcBWXyVk/39hp1WLBsg/bXv3Eds0iBtadFWwYiYIHPb7vfXmIo3uRDhrfsEutWbrrDOZEJwYx+OKyQClTfvcMFt/TvsG1Te3dVr/6yNJ9XY7Ngw0lN3fXbpB9dVulrHCGlrykG1dfiun3FhNWwzAGJTz4xcsz4oplbK5eoQJ7Vtllg1JgV+w+Lpc+vke+dkGJVNadkEfX18kL102QRRNjq9WMYM4pzZU7Loj+2Tlh/cDkTNlY/bL2jR5feKacWXqhxsb7GxNWwzAGJWSlu4Eg4kVd8yHZUr1SRXZMwekyq/RiGVs4NfjqwMcJa+M/B8pbsrxoYr7cOKtA7vnLEamoPaHrTjh5fZ4npIwq9MGpw+WeVw9LUW6mlBcNUUHm9X9bPFrF9sueJTxndCB7+9ENdfLe8RVSmvMH+e+t50lLxxSZO2Z8l77y/YnFWA3DGHS4/tjxhkQnuuuQ6DStZIGs3PXfgzKTGIHFWsU1PKkwWy7zBBIXL6L6wNtH5ZuvHunc7pXdx7T9vZ5V60SVdfd6TXO7LiO+FXWtkpu5SzYcrJbdde2yreGjsrlmlnxw2hS5aOJw3S4VMGE1DGPQEUieS1wcn0QnyjWS6HT2+CsGXSYxliYWJu5axrdFEMnJWOGJKOLJ3HHHBaPUgsUqdaIayRXM53ei+b81RwSX79/NnyvFudnak4DeBqmCCathGIOOZI7N6waOXzDxWq1LPBgyiXEF7/3H0+U7i0d7wheQmc+dM8ITzBJ58LKx6t51ILTdQXGOvXWHtKsM3gBXipCHI5IhsVZJqMQTkQqYsBqGMagIFDSJ3yDtsYIFe928r8vlZ34hUNFp3d1a0YnBtgcyWKJzS3Pk08/vl2++elg+srRKyguHBF/tCpnEuIqxeHED40Zmv/f8skJ21A7TDF9/H1SyuulpQDW3VCLrLo/gsmEYxoDnhR21cvGkwuBa8sHaQmQnFc9VgWWg9/312yQ3K1+KhgYGpkhnivKyNF7q5/+cUahuXl778IwCOb8sL/hKhpAx7PoSv3/yMN1mzLBs+ZspWVI29Dkt7PCJ+Qu0W+DC8cM7y0/OH5vf2UWPtrsY+CNFuulZVrBhGIOKeHaziQf+TOIhWbkyszRQ+D8nO/lWdaqA6/el7T+RCUWz5MLJ1ye8UlK8MWE1DGPQ4EoYpmrJTGKwmw+ulL21m7Q/LJnFg6m7DmzYv1ze2P2kXDjlBq10lY6YsBqGMWhINWs1Eq7gBJWdsGKnegKbrsPX0eXm/ndqtA/rjbMKNVM4HCRzYaUybu/lMz7fL4PfxwsTVsMwBgXxKGHYH5y0YjfLyPwyHSOW+Gw6uIoR1YW/rAyuBaAqU2h3Gvr5rtz5mIwvmqkDHqSb6zcUE1bDMAYF6WKtRoJYrNYmrnpR6psPSvmIuVJePCelRfbTLxzQQhF+6H5DVxzASn298gmt8UthjXR1/YZiwmoYxqAgESUM+wtcxVixOw6/0ymyCCxCm0oiS03f329vCK6dhH6uFHt4o/JJKcwrVSs1nV2/oZiwGoYx4KHvKglLrqvGQKKryB6SkfnjZZIntGOHT+33xKdntjfKdUurgmsBLiirkVtnP6vDuw0kK9WPCathGAOegWStRsO5i5mIyYp0yNiCaTKucJoKLaKbbIuWusAUfaDm7/TivfJ/z3lDFk68SGaMvjDtY6mRMGE1DGPAk+7x1d6iAlu3WUUWyxYQV6aS/AkycmhgOVFiS39UXL7bD78huVnDZPfxJXLHhRcGXx24mLAahjGgSfW+q8miufWYHDpWKVWeyCK2CC1tgLAisnTnKcgt0eWcrKG63pMuPvvrtsuR43vl8LE9OvB4hvePWslUmqIcIZnZS7ceHfDeAxNWwzAGNIPVWo0FXMfEZRFbt1zXFJiHkpOV51m3E4JrXaEkoycnmoBUkDtKxhfNUCENl5A0GB50TFgNwxiwpGvf1VTAWbh+sHJbvHYEM8cXH0VM3YgzsfD9Nw/IF85L/7rIkTBhNQxjwGLWamrC8G67alvUch2I2LBxhmEMWGqaWoNLRipBt6ddNakxdmoiMGE1DGNAglWUKsOIGaeyZPoI7QY1EDFhNQxjwGLCmrpowY5iz3L1HoAGGiashmEMSAZilaWBBjFW4uADDRNWwzDSnoFo9QwWSC4jc3sgYcJqGEZag6g+vPZwcO1UiOPRvSMRnPXzjcElo7e4RCa6Rg0Usu7yCC4bhmH0K3etqJKLJwW6YCCIxOGcq/BHqw5Sg6CLi9eJKvvQzj504/j1xiMyuTjH2z9bbv/TbtlyuEm3J+ZKQX6Oxb7sk5edqeflXLSz3+rq43re16oaZUbJUGlq7dDXXthRp9uNHT5Erazv/GW/Htedy+gd/F34mw2UmLhZrIZhpAx3rzw5Esov1h1WkWR+31vVetO9+ontKoiO4txsqahrkeUVAVfiLc/u0tcRv8WPbdU2EmSY2B+xRGgRYo7N8YDzch5/O6K7xhPY21/a7QntMe9cWXqMxb/aoueYXJSj+7IP12H0Df5GPPQMBExYDcNIeW6aU6KxuPml+Sp8DgR0UmFA4BxU9GFyAszrTIjiL9YdkprmNrnbs1Bf9ixOf2zv3ksmdhYs4Dycj/PipmQdkb0v6FLmGpzlbHWI4wOfowmrYRhGmkEc784Ly2TZDWfo1PHVc4OvRAertcizWNkHkTUSw0Dp22rCahhGyoAVSKIRN1fcr/EAa3KNdyzcwLd5lixuX5Y5R6zZqK6Ck4vhukQbjs2xBoql1d/weRKrTvdEJkteMgwjZcD9+treRr3BXnpakbpvXWzTJQf5lxUSmoijOtdsMPkJWF44frjsbzyhgviZs0fLjJI8PQf7cQ6Sl9y2DndOt/yV94zTRCau665FZbL5cJO+zv6IM8lM7vxG3+Dvk+6JTFaE3zAMw0gp8AAQC0/XIv3mCjYMwzBSCqzVdC7Sb8JqGIZhpBzpnMhkwmoYhmGkHMSz07VIv8VYDcNIa8jKdf1L71xUpslGFIFw0Bf15rmjtLoSfVe5YdNnlcxTMoSZXzW9WPu+Ajfy1QeOayIVYDVRPAIuKi/Q7TiGkRzIEnd/m3TBLFbDMNIWklwQ0aeunSoPXTlZqyGR9AKuryqiys2ZLjes0+WGDF4qKNGnlX39STII9dPbTo64QjYxgsq+CKqr1mQkh3Qs0m/CahhGypDxrbeCSyKLH9uiN1TmlCqk4D3L4ahpblWx7K7LC9apX0QRYcTS37XjaU9YIZwLMlDRqcX6rSYR/qbpVqTfhNUwjJTnqmnFsuoTM1UI/dYLgnjnheO0LjDi626+FJdAhJ1LGEHkBo044xKGZdefoa+znRNK5hzzoonD1XINh98qNpIDXoelW48G11IfE1bDMFIeF9MkfhoKN92dn52jy5QeBMoO4rollupgGXHGzUvcFAFlnRjs1U+8q9sQS53kCScFKFxcNRQs1nDXYSSWdEpkMmE1DCOlcFZnrFah2x6r1pUeDMVtg0DjCubYro1uHbiSASuVdr8F6wdBDnUdG8mBv1skL0KqYVnBhmGkDLhpsRRxt2IZkpDESDRk+3JjxW3rlgELBmvTWZCa7euJJglGrlg+FikWKBnAbIcwPnTFlC5JSG4brNmHrpisbYgoI9pQfN9dk9vXWdBGcuGhh1CAy9hOVUxYDcMwjLSBh6nuktT6GxNWwzAMY8Dikt00BICb3zdqEl4IzTr2xBoPiVsHwgB4P/B8+D0UHMOtu/3Av50Jq2EYhjHgQADpq+xi6mR6kwB1yzO71PUPjGhEV5773qrWGD0FREh6C2SYB7pwgUuCI8bLNm7dFR2hnzNhhNvOLdVkOhNWwzAMI+VBxBiyD4h/I4rLK+o1kQzBY93F3gFLlfg8QukI1xYatwf6U4cbBN8JLkVFwHXd4roQ8ik/XCs7/36uZQUbhmEYqQ/JZw6SyXDBMsfaRFxJRvN3x8E1i6WKGPrb2Q9BRJwB6xUr1q0DVieC6+8zjXAiqvO844bLTsYNzDlxNZuwGoZhGGkLwkiWMKLm4p2A0FEEBBcwhUGcGNKOdeu6TCGiT117urpy2Q7IDKf0JQVEXJERClTgLuZc/pKX4chEhR3OrAXaqa9Jm78vlwZ0vdd4AvCruWEYhmGkEogowkkXKTdQA12ucPv6+yKz7Ny7TtcQUIQZHQRnHSO0iKxfO4F19kXgM10WE0LpTG02wFcMnBBT2qk9B73l2Z3etvt02d8XjO1QfCa/6W0YhmEYfYFEIkQOl60/szcS6BiGIWKHhUmCkbY3BwSQCZ3ieOgbE/sgjG6/h9cdUhFmO/ajUhfx2ZvnnCyxWFHXotuSKIWli6Z2Ji/xAiJ59Paz9KBs7DpKc0JElLJh+J25QBdEHnHvKlV1oKO2Ky1mGIZhGPEiIIKBQh3gkpeYI7ouocll8iKSiB/uYQxELFB3DAfbY8GicQgi27A/63hnOReVuZywugQn1hlakH24BlB3dNAK7iKsLlsKgSVA68STC0RAyZIKzaDyr2OpcpGkIvvNbMMwDMMYLGSivOCPo6LYWKwORNc9BYTCaw5/QWt3XMMwDMMYTGQy3BIWKoFZB4P/YkLjEsYkJqZKzc5IaFqzZ9UCgWLMY392lmEYhmEMFjJW7W9UVzAWKVamc+EilARumd88t6TTYg31Y+MKxn3s4rCIKm5hV5nCMAzDMAYPIv8/YMKgxd6x+aMAAAAASUVORK5CYII="/>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pic>
        <p:nvPicPr>
          <p:cNvPr id="62478" name="Picture 14" descr="CAMSP orange.JPG"/>
          <p:cNvPicPr>
            <a:picLocks noChangeAspect="1" noChangeArrowheads="1"/>
          </p:cNvPicPr>
          <p:nvPr/>
        </p:nvPicPr>
        <p:blipFill>
          <a:blip r:embed="rId3"/>
          <a:srcRect/>
          <a:stretch>
            <a:fillRect/>
          </a:stretch>
        </p:blipFill>
        <p:spPr bwMode="auto">
          <a:xfrm>
            <a:off x="6230983" y="744581"/>
            <a:ext cx="5003074" cy="5081451"/>
          </a:xfrm>
          <a:prstGeom prst="rect">
            <a:avLst/>
          </a:prstGeom>
          <a:noFill/>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flipV="1">
            <a:off x="838200" y="270456"/>
            <a:ext cx="10515600" cy="94669"/>
          </a:xfrm>
        </p:spPr>
        <p:txBody>
          <a:bodyPr>
            <a:normAutofit fontScale="90000"/>
          </a:bodyPr>
          <a:lstStyle/>
          <a:p>
            <a:endParaRPr lang="fr-FR" dirty="0"/>
          </a:p>
        </p:txBody>
      </p:sp>
      <p:sp>
        <p:nvSpPr>
          <p:cNvPr id="3" name="Espace réservé du contenu 2"/>
          <p:cNvSpPr>
            <a:spLocks noGrp="1"/>
          </p:cNvSpPr>
          <p:nvPr>
            <p:ph idx="1"/>
          </p:nvPr>
        </p:nvSpPr>
        <p:spPr>
          <a:xfrm>
            <a:off x="300445" y="888274"/>
            <a:ext cx="11393571" cy="5695406"/>
          </a:xfrm>
        </p:spPr>
        <p:txBody>
          <a:bodyPr>
            <a:normAutofit lnSpcReduction="10000"/>
          </a:bodyPr>
          <a:lstStyle/>
          <a:p>
            <a:pPr algn="just">
              <a:buNone/>
            </a:pPr>
            <a:r>
              <a:rPr lang="fr-FR" sz="4400" b="1" dirty="0" smtClean="0">
                <a:solidFill>
                  <a:srgbClr val="FF0000"/>
                </a:solidFill>
              </a:rPr>
              <a:t>Institut</a:t>
            </a:r>
          </a:p>
          <a:p>
            <a:pPr algn="just">
              <a:buNone/>
            </a:pPr>
            <a:r>
              <a:rPr lang="fr-FR" sz="4400" b="1" dirty="0" smtClean="0">
                <a:solidFill>
                  <a:srgbClr val="FF0000"/>
                </a:solidFill>
              </a:rPr>
              <a:t>Thérapeutique  = </a:t>
            </a:r>
            <a:r>
              <a:rPr lang="fr-FR" sz="4400" b="1" dirty="0" smtClean="0"/>
              <a:t>soins</a:t>
            </a:r>
          </a:p>
          <a:p>
            <a:pPr algn="just">
              <a:buNone/>
            </a:pPr>
            <a:r>
              <a:rPr lang="fr-FR" sz="4400" b="1" dirty="0" smtClean="0">
                <a:solidFill>
                  <a:srgbClr val="FF0000"/>
                </a:solidFill>
              </a:rPr>
              <a:t>Educatif = </a:t>
            </a:r>
            <a:r>
              <a:rPr lang="fr-FR" sz="4400" b="1" dirty="0" smtClean="0"/>
              <a:t>le cadre</a:t>
            </a:r>
          </a:p>
          <a:p>
            <a:pPr algn="just">
              <a:buNone/>
            </a:pPr>
            <a:r>
              <a:rPr lang="fr-FR" sz="4400" b="1" dirty="0" smtClean="0">
                <a:solidFill>
                  <a:srgbClr val="FF0000"/>
                </a:solidFill>
              </a:rPr>
              <a:t>Pédagogique = </a:t>
            </a:r>
            <a:r>
              <a:rPr lang="fr-FR" sz="4400" b="1" dirty="0"/>
              <a:t>l</a:t>
            </a:r>
            <a:r>
              <a:rPr lang="fr-FR" sz="4400" b="1" dirty="0" smtClean="0"/>
              <a:t>es apprentissages</a:t>
            </a:r>
          </a:p>
          <a:p>
            <a:pPr algn="just">
              <a:buNone/>
            </a:pPr>
            <a:r>
              <a:rPr lang="fr-FR" sz="4400" dirty="0" smtClean="0"/>
              <a:t>a pour vocation d’accueillir des enfants ou des adolescents souffrant de troubles psychologiques et également avec des déficiences intellectuelles (avec handicap moteur sur Avignon et Orange). </a:t>
            </a:r>
            <a:endParaRPr lang="fr-FR" sz="4400"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Résultat de recherche d'images pour &quot;ASH LE LANGAGE DES SIGLES PAP TED...&quot;"/>
          <p:cNvPicPr>
            <a:picLocks noChangeAspect="1" noChangeArrowheads="1"/>
          </p:cNvPicPr>
          <p:nvPr/>
        </p:nvPicPr>
        <p:blipFill>
          <a:blip r:embed="rId2"/>
          <a:srcRect/>
          <a:stretch>
            <a:fillRect/>
          </a:stretch>
        </p:blipFill>
        <p:spPr bwMode="auto">
          <a:xfrm>
            <a:off x="674309" y="376519"/>
            <a:ext cx="10560902" cy="6158752"/>
          </a:xfrm>
          <a:prstGeom prst="rect">
            <a:avLst/>
          </a:prstGeom>
          <a:noFill/>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24272"/>
          </a:xfrm>
        </p:spPr>
        <p:txBody>
          <a:bodyPr>
            <a:normAutofit fontScale="90000"/>
          </a:bodyPr>
          <a:lstStyle/>
          <a:p>
            <a:endParaRPr lang="fr-FR" dirty="0"/>
          </a:p>
        </p:txBody>
      </p:sp>
      <p:sp>
        <p:nvSpPr>
          <p:cNvPr id="3" name="Espace réservé du contenu 2"/>
          <p:cNvSpPr>
            <a:spLocks noGrp="1"/>
          </p:cNvSpPr>
          <p:nvPr>
            <p:ph idx="1"/>
          </p:nvPr>
        </p:nvSpPr>
        <p:spPr>
          <a:xfrm>
            <a:off x="283335" y="746974"/>
            <a:ext cx="11070465" cy="5859887"/>
          </a:xfrm>
        </p:spPr>
        <p:txBody>
          <a:bodyPr/>
          <a:lstStyle/>
          <a:p>
            <a:r>
              <a:rPr lang="fr-FR" b="1" u="sng" dirty="0" smtClean="0">
                <a:solidFill>
                  <a:srgbClr val="FF0000"/>
                </a:solidFill>
              </a:rPr>
              <a:t>Qui sont les enfants accompagnés?</a:t>
            </a:r>
          </a:p>
          <a:p>
            <a:pPr marL="0" indent="0">
              <a:buNone/>
            </a:pPr>
            <a:endParaRPr lang="fr-FR" b="1" u="sng" dirty="0" smtClean="0">
              <a:solidFill>
                <a:srgbClr val="FF0000"/>
              </a:solidFill>
            </a:endParaRPr>
          </a:p>
          <a:p>
            <a:pPr>
              <a:buFontTx/>
              <a:buChar char="-"/>
            </a:pPr>
            <a:r>
              <a:rPr lang="fr-FR" dirty="0" smtClean="0"/>
              <a:t>« (…) difficultés psychologiques dont l’expression perturbe gravement la socialisation et l’accès aux apprentissages. » </a:t>
            </a:r>
            <a:r>
              <a:rPr lang="fr-FR" sz="1200" i="1" dirty="0" smtClean="0"/>
              <a:t>Décret n°2005-11 du 6 janvier 2005 à l’article D312-50-1</a:t>
            </a:r>
            <a:endParaRPr lang="fr-FR" dirty="0" smtClean="0"/>
          </a:p>
          <a:p>
            <a:pPr>
              <a:buFontTx/>
              <a:buChar char="-"/>
            </a:pPr>
            <a:r>
              <a:rPr lang="fr-FR" dirty="0" smtClean="0"/>
              <a:t>Perturbation de la socialisation</a:t>
            </a:r>
          </a:p>
          <a:p>
            <a:pPr>
              <a:buFontTx/>
              <a:buChar char="-"/>
            </a:pPr>
            <a:r>
              <a:rPr lang="fr-FR" dirty="0" smtClean="0"/>
              <a:t>Perturbation de l’accès aux apprentissages</a:t>
            </a:r>
          </a:p>
          <a:p>
            <a:pPr>
              <a:buFontTx/>
              <a:buChar char="-"/>
            </a:pPr>
            <a:r>
              <a:rPr lang="fr-FR" dirty="0" smtClean="0"/>
              <a:t>Processus handicapant</a:t>
            </a:r>
          </a:p>
          <a:p>
            <a:pPr>
              <a:buFontTx/>
              <a:buChar char="-"/>
            </a:pPr>
            <a:r>
              <a:rPr lang="fr-FR" dirty="0" smtClean="0"/>
              <a:t>Situation de Handicap</a:t>
            </a:r>
          </a:p>
          <a:p>
            <a:pPr>
              <a:buFontTx/>
              <a:buChar char="-"/>
            </a:pPr>
            <a:r>
              <a:rPr lang="fr-FR" dirty="0" smtClean="0"/>
              <a:t>Notion d’interaction entre la personne et l’environnement</a:t>
            </a:r>
            <a:endParaRPr lang="fr-FR" dirty="0"/>
          </a:p>
          <a:p>
            <a:pPr>
              <a:buFontTx/>
              <a:buChar char="-"/>
            </a:pPr>
            <a:r>
              <a:rPr lang="fr-FR" dirty="0" smtClean="0"/>
              <a:t>« Nécessité le recours à des actions conjuguées et à un accompagnement personnalisé ». </a:t>
            </a:r>
          </a:p>
          <a:p>
            <a:pPr>
              <a:buFontTx/>
              <a:buChar char="-"/>
            </a:pPr>
            <a:r>
              <a:rPr lang="fr-FR" dirty="0" smtClean="0"/>
              <a:t>Mesures compensatoires</a:t>
            </a:r>
            <a:endParaRPr lang="fr-FR" dirty="0"/>
          </a:p>
        </p:txBody>
      </p:sp>
    </p:spTree>
    <p:extLst>
      <p:ext uri="{BB962C8B-B14F-4D97-AF65-F5344CB8AC3E}">
        <p14:creationId xmlns:p14="http://schemas.microsoft.com/office/powerpoint/2010/main" val="103859014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4" name="Qu'est ce qu'un ITEP .mp4">
            <a:hlinkClick r:id="" action="ppaction://media"/>
          </p:cNvPr>
          <p:cNvPicPr>
            <a:picLocks noGrp="1" noRot="1" noChangeAspect="1"/>
          </p:cNvPicPr>
          <p:nvPr>
            <p:ph idx="1"/>
            <a:videoFile r:link="rId1"/>
          </p:nvPr>
        </p:nvPicPr>
        <p:blipFill>
          <a:blip r:embed="rId3"/>
          <a:stretch>
            <a:fillRect/>
          </a:stretch>
        </p:blipFill>
        <p:spPr>
          <a:xfrm>
            <a:off x="796834" y="391887"/>
            <a:ext cx="10724605" cy="6204856"/>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5"/>
            <a:ext cx="10515600" cy="72757"/>
          </a:xfrm>
        </p:spPr>
        <p:txBody>
          <a:bodyPr>
            <a:normAutofit fontScale="90000"/>
          </a:bodyPr>
          <a:lstStyle/>
          <a:p>
            <a:endParaRPr lang="fr-FR" dirty="0"/>
          </a:p>
        </p:txBody>
      </p:sp>
      <p:sp>
        <p:nvSpPr>
          <p:cNvPr id="3" name="Espace réservé du contenu 2"/>
          <p:cNvSpPr>
            <a:spLocks noGrp="1"/>
          </p:cNvSpPr>
          <p:nvPr>
            <p:ph idx="1"/>
          </p:nvPr>
        </p:nvSpPr>
        <p:spPr>
          <a:xfrm>
            <a:off x="296214" y="218942"/>
            <a:ext cx="11655380" cy="6490952"/>
          </a:xfrm>
        </p:spPr>
        <p:txBody>
          <a:bodyPr>
            <a:normAutofit fontScale="92500" lnSpcReduction="10000"/>
          </a:bodyPr>
          <a:lstStyle/>
          <a:p>
            <a:pPr algn="just"/>
            <a:r>
              <a:rPr lang="fr-FR" b="1" u="sng" dirty="0" smtClean="0">
                <a:solidFill>
                  <a:srgbClr val="FF0000"/>
                </a:solidFill>
              </a:rPr>
              <a:t>Quels enfants?</a:t>
            </a:r>
          </a:p>
          <a:p>
            <a:pPr algn="just">
              <a:buFontTx/>
              <a:buChar char="-"/>
            </a:pPr>
            <a:r>
              <a:rPr lang="fr-FR" dirty="0" smtClean="0"/>
              <a:t>Capacité de compréhension présente mais parasitée par des troubles psychologiques.</a:t>
            </a:r>
          </a:p>
          <a:p>
            <a:pPr algn="just">
              <a:buFontTx/>
              <a:buChar char="-"/>
            </a:pPr>
            <a:r>
              <a:rPr lang="fr-FR" dirty="0" smtClean="0"/>
              <a:t>Manifestations de comportements envahissants portant atteinte au développement global harmonieux et à la socialisation.</a:t>
            </a:r>
          </a:p>
          <a:p>
            <a:pPr algn="just">
              <a:buFontTx/>
              <a:buChar char="-"/>
            </a:pPr>
            <a:r>
              <a:rPr lang="fr-FR" dirty="0" smtClean="0"/>
              <a:t>Troubles des apprentissages associés, primaires ou secondaires. </a:t>
            </a:r>
          </a:p>
          <a:p>
            <a:pPr marL="0" indent="0" algn="just">
              <a:buNone/>
            </a:pPr>
            <a:endParaRPr lang="fr-FR" dirty="0"/>
          </a:p>
          <a:p>
            <a:pPr marL="0" indent="0" algn="just">
              <a:buNone/>
            </a:pPr>
            <a:r>
              <a:rPr lang="fr-FR" b="1" u="sng" dirty="0" smtClean="0">
                <a:solidFill>
                  <a:srgbClr val="FF0000"/>
                </a:solidFill>
              </a:rPr>
              <a:t>Quels objectifs pédagogiques?</a:t>
            </a:r>
          </a:p>
          <a:p>
            <a:pPr algn="just">
              <a:buFontTx/>
              <a:buChar char="-"/>
            </a:pPr>
            <a:r>
              <a:rPr lang="fr-FR" dirty="0" smtClean="0"/>
              <a:t>Restaurer l’envie d’apprendre et de réussir.</a:t>
            </a:r>
          </a:p>
          <a:p>
            <a:pPr algn="just">
              <a:buFontTx/>
              <a:buChar char="-"/>
            </a:pPr>
            <a:r>
              <a:rPr lang="fr-FR" dirty="0" smtClean="0"/>
              <a:t>Rétablir une confiance réciproque entre l’enfant, son établissement scolaire et son environnement.</a:t>
            </a:r>
          </a:p>
          <a:p>
            <a:pPr algn="just">
              <a:buFontTx/>
              <a:buChar char="-"/>
            </a:pPr>
            <a:r>
              <a:rPr lang="fr-FR" dirty="0" smtClean="0"/>
              <a:t>Prévenir la déscolarisation et soutenir la scolarisation et les apprentissages.</a:t>
            </a:r>
          </a:p>
          <a:p>
            <a:pPr algn="just">
              <a:buFontTx/>
              <a:buChar char="-"/>
            </a:pPr>
            <a:r>
              <a:rPr lang="fr-FR" dirty="0" smtClean="0"/>
              <a:t>Accompagner l’enfant ou l’adolescent dans la construction de son projet de vie (articulation PPS et PPA) et son insertion sociale.</a:t>
            </a:r>
          </a:p>
          <a:p>
            <a:pPr algn="just">
              <a:buFontTx/>
              <a:buChar char="-"/>
            </a:pPr>
            <a:r>
              <a:rPr lang="fr-FR" dirty="0" smtClean="0"/>
              <a:t>Etablir et maintenir la coopération et la confiance entre les différents acteurs (enfants, parents, école, ITEP, partenaires).</a:t>
            </a:r>
            <a:endParaRPr lang="fr-FR" dirty="0"/>
          </a:p>
        </p:txBody>
      </p:sp>
    </p:spTree>
    <p:extLst>
      <p:ext uri="{BB962C8B-B14F-4D97-AF65-F5344CB8AC3E}">
        <p14:creationId xmlns:p14="http://schemas.microsoft.com/office/powerpoint/2010/main" val="385804658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AutoShape 2" descr="data:image/png;base64,iVBORw0KGgoAAAANSUhEUgAAAdYAAAF8CAYAAABynZrSAAAAAXNSR0IArs4c6QAAAARnQU1BAACxjwv8YQUAAAAJcEhZcwAACxMAAAsTAQCanBgAAJSGSURBVHhe7b0LfFT1mf//5EISArlAIECAAAqI3L1CXamytV1vraj9ra3aqt3WdrvdWn+7vbq/Vftv7WW7a+26tvamrdqt3arYequtCwq13rnfEUiAAOGWKyQhl/95PzPfcDLMTCbJzGQmed68Duec75zbTGbO5zyX7/PN6PAQwzCMCOyqbdb55KJcnRuGER0TViMh1DS1ycPrDsnLlfW6DFdNL5Yl3hTtBs2233/zgG43f0x+sNXoTxY/tkVuO2+M/k2Avw9/p7sWlek6wvvw2sO6vtz7ey+vqNf27rh4UoFcXF7Q7T7uPBC67eSiHO+6RkhxXlawJTq3PLtLbju3tPO79fBa7zu6u0F21TTrMS7yrufmOaO6HM+9v0jcPLeky3c6lmOCOy6/EeCa+I3wmURj6dYaPVa07VYfOKbTrtqWYEsA95mnIvxtn/beG9cNN80p8T7bUbqcbmQG54YRN+5aUSVn/XyjVHg/am7Id3o3RibWFz+2VW88keCGsab6mNy9sirYYvQ3q72/BwLm4ObnF4nVB453igNiEsov1h2WirquN3hwx+R1t38o/vNyw736ie3BtQAI2Ih7V0X9TjnYhutDwHgw4IGBc181rVi/nzd54rem+rg+OPhByNkuEk5Ue3JMroXfArjfxyTvvd7+p92dD6LhQIxveXan3BdyvFB4gOCzCeVu77fJ58VvtCew/ZQH1knGt97q3D/adfrh78b76g6+VzyE8Flw37jvreoeX2fKgMVqGPHi5md2dlz86OaOo8dbgy1dWbW/saP4P97pWFZRF2w5Ffad/F9rO3bWNAVbUoNUu55kwN9C7nkzuBZg/s826N/Rcecrezu+8MfK4NqpsH+0z47jRfs+OJ7aclS/W6HE+p1iG3cdXO+S327T5e5gW95jd8R6TK6Ba/F/hrHC74vzhPsc/PCZR/oNcn4+c44VC2zH5I7HnPPHsr/728R6Lj/8vdk3HTGL1YgbPF3ydLrshjO6WDR+sBbufd/EqE+w7PvQlZPV5ZUqYCnwxD7YwFoNdR3yN/a76bE255UODa51hc+Nv2c0978er7R7tz/bYdGEwrXgDo5mVeIBwR3rrgML8t5LJupyd4S+30jEekzcv1xvLMf0w2eJ9cw5cJtGgtd4n5F+g7y27Poz9FjdWfq8XtPUKg9dMbnzeO73qR4A75oigUWL5cz3J9L3IxqRrj8dMGE14gI/sPveOiBPXXt6sCUy3FS4WTFFgh/jF84bE1zrf4hVpWpsKpFw8/ULAH/n0M+Bz2ZycXjhxE0cTTT5DnADjeUmioBHEqNJhTlh3dDAOYj333lhIFbrRCma2PsJdYWHoyfH5H1wvT3l7pX7vPcwLrgW+FuEI/AgEF3I+Lw5FseMxtPbatSdHYp7n6ExXIe6xX+1RePZLPf0IQL47qXrb86E1YgL/ED9FkE0+FHzg/ELK0+/oXEoP8SuuoPjsR1xICaelsMRGi+KZj1zw+SYtzyzS2+wLDP5n/TdtXH9HNd/PG4qoefjusLFp3ryGXDMaBY9xwk9FtsT+3afD/HKcNfhh3g3sT8/xMAc7B9ObB2Bm3x0YY3FWgU+/0iCUdsc+ebN3wMviRNvJ5LRrC0H28QiDD05Jg8h4WLO0eB7iNC4ZB4+70iiRi7DvBg+UxKZ3PuLBK+Fe+hhP/c7DsftL+3Wz4zr5dp7KpCclwd1Yq3piAmrEReWbj3q/QhKg2ux4b8x8GQcCX6YkW4iDn7oPCFz0+/46rk6kVXohx8rwsJNeNkN03WbVZ+YqYITSdC4YXJMbiK3nXsyEYubEriHA27eJKlwXOcO5Hxck/98O/9+rr5Ge+gNraefQaSEHz4L5/p0IOYkvODS4zqO3n5WsH2nziPBOf2iwoOT/yYZELvIN/FobmLgMwvn3g3FCUC4BzfasUhD/97gHj782aUcgwznaA9UDizuWEShJ8fEiuMhyv9g2R0kHfmtVcQ50v60u+9nNNxnyd8wEmQph3Ox8z75PYSD15z7mGsJ9zfrjoC1O6bHgpwqmLAafYabFz+e3vyAHOoyjHCDDmRyRndtOYvZ/0MM/VFioXHzRfjctTKnjYzEcPA6x+Hm7boqMLn9EZ7A1Kw3Ev9n4Fxh/vMh0Bqvys06Rcx78hmwXaQbK58FNyVnaWDdcqMj9u2Orw8KnjUQzeoFvUmHfI5+Ql3FoYQKcyjuPahFFjL5Hzw4TqTrwDoKF7Nkf27y4eKeD10xRY+JF4C/XSS4Pj6rcNcXul+sx+Q6+Q7w/YjmoXBwLvA/HOBK9n8+fti+O9d1rPCb4jMIfIfadJn3V5yX3aUblIMHBs7PZwFs391vNxQeAvmMwh0/XTBhNfpM4McT+eYZjhrPinNP1fxguRFFcgli1XTn2kI4ijyxioRz3YaL2+LujHb97vrC3dh57zXNPJ0HbiQObkSIZ6R+eCrmPgu1p58BN85wlobe9D2x8/cxxaUWen3Q3d8tcIOO/rDEZxfJIu18T1HOwXvAqsUiC5388J78cVyOzd8UDwQgVKEgWliR4c6PWOKtwFrmGO77EQrvD7EMd320+4n1mMD3ggQirEGEivcTCc7ld78D7ymcx4K/KdfR3d8N3DmjPThxLL6reEAIY/C+WA/3efN94aGO98V+wGcUi1vawe+G9xDu+OmECavRZzQO18NkDH487qmamys3AvdjDKU7AQD6DXKTinSD4gcfenPiuFix/PhdYks4ork7ee881YdeO2IWej4/oa68nn4GLPNeQ9+v3oR9LsNQ6xUQO25g3Cyj3cBi8RTw2UX6bHhP0W7aXAfXjyUdbvJfM58z4uriw9zg6aeJNRruPbgHimh/V+ABBCHA6uUzCQUvAucId32R3lt3x3TwuSHEfBem/HBt2O+uE+fQc/HZhAo76N8jRiHr7sGJ7xyfMzHbnZ+do+EDPk/el/+7C6yTh0Dyov/vhvjH4pYG9zfjs0t3TFiNPhNJzCIR6joOuBMj38ADwhb9Bo8FwA+YGwE3DD/86PnRIjpYB0zcnHE5YV34n7DDEc3dyY2MOJQfd/5oogL+c/bmM+D4tDvCxROJfWMZu/eN1UFhAuK+3NQjvS+IxVOggh9hm1ArM5RY45fAtty0iQ9rrNq70SOokfbnJu9PWIoGnwHfAR40+J44+F6zHus1+ol0zHC494FghcKDEd8n90DhJv6W4Y7L3yOWmDXwvcCiDwfvPTSUwWfJQwOfqz9HgPnVT7yrf5/Q75N+b2MUet5ruIfUdMSE1egzPf0h/CIk0STgTgz/43M3j2hP1g5uUFhr3HT84qo3f+8H7xKP6IPHzRlhwTXc3fVHs8g5duiNN5rYOEK36c1nEGr1Ek/0W8nsx02PGyPtzLE6ECV3s4yGvrco1oazeCJ9fmS+Rktc0s8girA7nMDFsi2Ee8DoDo7NxMOAI/AwE9s5wxHumJGgS0vodlirfP7uYSJ04rP3//0BCzGWa+YzjZZw6OLW4T5D2opzszt/Y5pd3tyq3z/3AOemgOhu1+VwDwJ+eP+hD6npigmr0WcQhHDxnnBwI+AH6Y91RnMn8mOL9YkX+NGru8r7kTs4PvFOBJApFpH2o5ZVGIHhfYS7bm4m3UGylP8m0pvPANHCTQfEE7Fo/SLPMcG971huuH4CwhnZxR8Qxt4Lpz6wxJBk0xOB47OPlLDUHXxH3GcGXH9fk4BCjxkJHk78wqPvwxM3v1s/FK4t9Nh8VrFcsxPOSL8FvnP+h99QOIcTdR7anrp2aueDq5uwnPm7ufXufnecr6+fd6pgwmr0GYqQcxPu7okUcL8ifH4rhx9oOKuHmwvuoVhdWw5E0P3ogR8ryVK9gWtQaymMsEUSDtqi3Uz5rLgB+rvD9OYz4DzsF9im6hQxcTcpXu8pvGeuJ9rNsLv+klybX+hDiZYF7SfS5xyOaAlL3cHfzL9fLK7w7gg9ZiRcDWNH4H1EFj7gO8Fn4+DvzNTd+VyCEC7dSHT3W/a/L/fgFjoBuQ/+9WjgZu7pQ2+qYsJq9Bl+DFiKfisxFH7wuIT4MYZm5nIDD3fz56kaF1NPn2JDb1JOaGMR/lAQQAgnetx4w7mIuYlw3QhoKLxP4n9k6fqP2ZvPALHn+rgJk6AUelNinQmXX09R0etGVFQ4I7iKA9Zu5Jsk75W/Ryw33IDARY+xA8eLJWEpHHyG4I85Rnt/sRDumOHgswgkmQXcsqwH3kdkaxX4zvgLTfBdiPZ58vnwGyS22l1eAdccqQuac7V3975idUtDb36bqYwJqxEXePrlKZZYil9QuEm4bhHcaMNlcGK5YXE5YXE3gIsmDtebe7QEGHd8B+cOuNBO3lw5L2JOgoX/CZ/laA8D4ATNv58j0o2XGxafB+/B/1lwQ+Jz4IYZelPqzWfgbozcKMN1IwKsWD4PdzMEjo3VEu1mxnvrzlMQEM/wDz3s310yFn8XjhFu8l9b4Fjd36C7S1jimHw//Z8Fn7fLkA4tx8l5eT3c9fEa9OSYfNdCP3eORSIQ3yMXz4z0oBQKnwkPkQ7ct7z30GvleHyX+O5hgZNbEE1Ugd8PRTfY130nmbPO+wj9rMIRsGpjeyCiMhnerIGCjcdqxBV+eHR7cTcefsC4tHgaj3Rz5AcbuPkf1WW244eN+HBDCLXu/PCj5Ifubmz+fUPhpsa1uRsbT/fEObvLRHQ3SSD5x23LDZXYUqR9uSb2c58F10RRhnBWRW8/A9471ly4JBNH6HVwbK6BxJVIN2/eM9uF+xyBzxAho9tJOPgeROvHyzVFG/qMmJz7nLr7nAEBIes70vU4uC4sMbYH3j+ixsOO/7Nw7y8SfG/cw0ysx+TzZyg0BND/HSS26D4n/vb8vbt7v+C++2wL/M3C5Tq4WGekv2Uk3PW672Sk9xUJ/m7d/T2A94Ho8zDh+l+nOyashmGkPVg70R7eDCOZmLAahmEYRhyxGKthGIZhxBETVsMwDMOIIyashmEYhhFHTFgNwzAMI46YsBqGYRhGHDFhNQzDMIw4YsJqGIZhGHHEhNUwDMMw4ogJq2EYhmHEERNWwzAMw4gjJqyGYRiGEUdMWA3DMAwjjpiwGoZhGEYcMWE1DMMwjDhiwmoYhmEYccSE1TAMwzDiiAmrYRiGYcQRE1bDMAzDiCMmrIZhGIYRR0xYDcMwDCOOmLAahmEYRhwxYTUMwzCMOJLR4RFcNgzDMFKMhqY9UnNsk9Qd2yxZGRKYMjMkP2eCDM0dL4XDzgtuaaQKJqyGYRgpyKb9v5VNVQ9LU/NeGZZTJCdOVElOlsiwIUWS503trVUyfOhEycsu8uYzZOyoz8iQIWXBvY3+xITVSGvaOlqlo6NdMjIyvSf57GCrYaQvB+o3youbviy1jRtkeukHZMbYa6W85P1ScfBJ2VX9C5H2eumQDCnMLZKWlq0yduQSGVvyMWloWCbtbfuluPijkpNzRvBoRn9gwmqkNU2tDdLe0RZcE8nMyPJuOZk6z8z0Ju8fomsY6cDqvU/Isi3fkAWTb5bZZdfKidY62X3kj3K4/k05Wv+GWqw5mRkyJDMzMM/K1OUp478hI4s+JPX1v5OaI/8uRUXXy/DC673fQEHwyEYyMWE10hYs1c0H/ywb9i+TnOyhUpI/QUZ6E/PhuSODWwXI9KzZLEQ3I8Obsk6xbr//5gG5uLxA5o/J1/WapjZt+8J5Y6Q4z7ub+dhV2yx3r9wnD10xOdhyKmxz+592e9tMOWV/wwjHn3c+LCt2/ECuP+uHMnRIgby+8xuyr+Y1GTF0ogzPKZLGps2S6z0jFuZNkHEj3++JbKHUeVYqViuu4dPLfyp5uWfIwQP/5FmsZZKdOVyGFX06eHQjmZiwGmnLibYm+fmbn5fc7IAY1jcf1jnkZAWEtmTYBF0enlvi3ZxGyrjCacEtvC9/0JpFZP/uuT2S5Vm4TiwfXntIxXPnZ+foup/llfWy+LEt0vHVc4Mtp4IoF+dmyc1zRwVbDCMyb+5+Qp7bdI/ctuhp2X30dXlx05ckK6tAioeI9z2e6D1F1ktHe4MMyymQxuYqGVswU4qHzZQRw8+TQ0d/Ja2euA7JypBRI26QkSM/LQf3XS9FxbdKR9s+GVp4a/AsRrIwYTXSlrX7/igv7/ilXDLtVpk0Yq60tB6Xw8f2yBFvamg5Iocb98i++m267ZGmQjnsTSV5dTKpaEinyI4tmCYFnuiuqh4qlz6+R47efpZamGf9fKNcNa1YLp5UIMsr6rXt5jmjdO4XVpZ31TRLTXPAHY2Fi7X68NrDXfZxbXDz3BKZXJSrVvHD6w7pnPNgMRuDD76v//HKh+QT5/3Q+w7XyVNrPiMFOYVSOrxMxTR/SKHUH9+srl+XvCQdDbo+1LNkszMzZVjuBO8xsUEy2+ulqOhDarm2trwjQ7LHSd7wj0qGuYSTigmrkZa0tZ+QZzd/X/bVbZOPnfNvwdbwfPaFLfKL9SfjrBePXyXXnP5KcC0AVu0df/mI/MuFs1TgEFasVcTwZU88V1cfk/ml+bLshjO6COtdK6o8y7ZKXchOiHmNY+yqbVFRXfWJmbJ0a43c51mxtNU0t8rOv58rtzy7U4/Fca+aXqyibAw+Hl31ZTnRWi8LJl4tv9vwZcnqqJMhmR2ecLZ784xOIR3tWalzJvyjNJ3YK2OKL5GWlirZtvvz3k28UQrzz/R+FPtUXAuHL5ahQ8+Rtpa3ZWj+xdLh7Zs77KPBs6UeVXVb5PiJel3GBV5WGP/EK/85Ti+J7GmKFyasRlqCZfqrVV+V2WMXy4Lya4Otp7KuulkW/rIyuHaSF66bILNKPKs2aOGu379Mnq9YIJtqLlJxxApFRLE0EcU11cfVPeysVL+w/mLd4U6X8dVPbFfxRGRrPSsWlzDHQTyXbj2qryHEtD3tHZdj3XlhmSzxhNUYfPD9++36b0qhZ6EOyRBZv+8JmTDMk8eWNs8S7ZBcz0I9c9yHNXEp3xPYY02bOpOXxo64REYWnC/7D/3IE+NGFWHcwTnZBVJY+CG1VqV9v2R51mpuwaeCZ+zKF5+dr2L29Q+sCLac5N3Db8mPXvukjBhaJl/76+e07a09v5PH1/yrLJpyg3xo5he1DRCtf31xkYrWZxb+NNh6Es6DYN6+6PFgS+BYL279kRw9XhVsCcD5/v49P9XX2Ibj+cUQkbx3xXVhzxV6HWz78Fu3dzkH7/emc+7VbX7x9u362w/Hv12xOrjUcyxd0kg7Orx/r+76tS5PG7VQ55H43fbG4FJXXtl9XEbmj/f2X6DCTDx2wZhNQSE9KjfNKdFlLFeEc/WBY8E9T2VyUU5wKZD0RGwVirw5osnri3+1RWO2WL+Oey+ZqBOWLEJtDD6e2fyf3o2+UJePHt/rfbNFjngPZAQWcrMLNVHpWNNeKcqfKY3Ne+W0MTermNJvNS9nvOza9x3x9Fjy8k5aee3t9dLS9La0ntimr2GxRgJxcZZcKH/c9iOdf2D6Z3TOdr/bGPAOIVh+3Ho4axOBBvcax0GwEWgE79wJH5L3T/uMTjwoQ573cODEMPSYR44F2k8bearl6b8Odx7/OZjTPjI/0N93b21ge3d+N1037+va3ltMWI20o/b4Adl1dE0wC3h8sDU8kwrD920NbUdgR+bVyblj9uk6SUfqtvWEEuvTiSfr0cCli9sYa5WJ/YinIsxYwv6sYyxhF79lH2NwcexEnWw69Lo0efPxhTM8UdikN2R8iBNHLFBhLRk2U5pa6wIC6U21xzbJcU9gW9vq5XDtS5LriSvtWKX5+SeFBnHlQDpn/cRWnUciVCgRQyYECjGCFTsf6xRhJ24OJ55Ym6G4Y7vXfrP2XzuPjSWMiCHeTFiSWLVYlWzDPiz7ccdz4ujHfx1Yu1yvE0qOzxzrnNd5DdHlOtz53eTec28xYTXSjnePBH48iGF31Da3y9zSkxYlsP7BqcODawGwfImzzh/1tnxqXp5axcRJsTixMhHHQNy0Wd26LOPGRTidWAJxUvZBSJmK8wIC/tS1UzuTnHD71jS1ajvHRmTplmMMLv5c8YR8cMY/qsDur9+siUsjhpLFXuhZbIVSxLI3b2zeIw3Nu2V04flyoq1Osr224y17JTd3vDR78/y8GdLUvMVbD1h2iHBra0D4soZMU1GNZLU6q88JpsNZq87dy+srdz2mIocQ+V2rsK/+pKUYihNCrGPEDtcr2+GqDSfEnCOaeO4I/v7Dnct/He49cV4/TqjdOcIdp6+YsBppBX1Xt1T/WZcnjZin80g8s71Rrpw6TF7424ny3cWjVUyZs16U1/WrTz/YhZM+LHNL3pW/Hv+SNLc2qrjetahM46G4bDVW6okoFibLiCuWLa/5QVx5ncnFTpmzTnceRJb9XJt/O2PwcMy78ZPxy/TW7ifV8pw0coGUFp6pXW6aPaE91LhRhudO8MQyQ63VkoIFUlZytWRnFUjukPFSNOw8GZ5/jh4vM3O4J7onhehEyzuSkeGJCErbDX6hRPiw/BAkJ0rOWr1w8g2dYuesQ3Au1VARA7+AcRxAsEMtUT9un+7cvaH4r8MdnweCcJiwGkaQmqYDmvBB95rQIhB+EFXcvXStQUT/4Zxi+fWScToPFVUHFjDH3XbodVn+7sMqru2ekBtGothds8kTtT3CtwyBLQ5acHk5E1RYjzRslDFFCzS+WpR/puw99KRs3n2PDM0ZL21t9TJ21Mek5USVuoKPHX9bawUj0JCZMVza2wKhjYyscToPxQmh37Xr4qi4UAHRxYJFqEhaGlcQECK/letcquFAwLBMm1rrdZntwgmwn0iix3k4b6T9/deBO5dr5kGBZCf/gwC4c2BFE4t1k3v/fcGE1Ugr1lT9QefRrFUnqnNKc4MtsfPeKR/T2K0TV24GFKLAejWMeFMybLwcbNyrRuXZE65Rl/Aez1odnlOgruEh2YVy1LNaHc1tXltWobYPyztD9hx4QI43bVVBHeJZqxTqB47n77uaGUFYHc5iRWRYRriceJGdCwgtQuWEywmTE6xwwuq2GV90Rqd4dyeq4N/PjztGuHOFXgfXSryW83E8RJP353DnYM6+biJxqq+YsBppA9bjrqOrNRYaKb5K95qi3MxeiSrgEr58xm2dlutzm+7zbjT7pMl7Sm5pO24WrBE38r0b/9FjezXGihBire6r26SvlRbMlJHDZmoCU4v3cDdh5CVS27hJzij7Rx0qLm/IeHUH5w+dIc0n9mqMlfXO2Konstk5Z6igZmZP17ZwOJFzwupE1GXF0u7ECEuObjN0UQEXz3QCFS5e6l7DynXLsQgX2yKMoceMRcT9+7BMLNfFil0mMrA9r9Otxj+RvNRXTFiNtOFAw7tathDRCweiWlHXKosmDg229A7ElWpOC8uvVbczP8an1n9LNlWvUAsWVxRWLEUqzJI1ekt+TqEcOR6wVnlc44Zfg1vY+0odatgo9U17AlPzHtlR/aTk506QPYeflMKhZ2qRiAM1S+Xg0aXqEqbY/rFjJ12dWdnj5ETTW9J2Ypu0twWEJBpYgs5axYXqxInvPiBkzop1YuxcwW7u2v34hRChjAWugWOGE08niqGCCy6pKdx14MJmAhdDhlCLOF6YsA4QyFClWAEThQy6w20PbO/fh+LxdAVJNTZXr9T57LF/rXM/TlRJVooXs8Yulqtnf1WtYwT2lR2PyNL135ath/4ijS010tx2zLsB1KnIGkZPOWvc+9VaLS8+U9c37PujzB9/rWYEVx59XUYXBNpZHz/S29YTWCo01R3fpKPeZGcVqpUKOUPKvLbA71lzlTxxbj2xVdpat3giG9liBQQMwXKxRWexOdcoQoVLFcvPTQibE6dIII4bDgSKL3AMJ5SuLRIuASlc4pIT1lA4F4KJeIcTVnCWMtu647h4cbwxYR0g0B/yvrcOaPeN21/areIYDbZ3xQoogECfTQfFEZ7ellrCeuxErWw9+Bet6xvad7W2qV3WeMIaT1F1kCD13tM+pq4xOq/jDkZgH3nni/KbNXeqq/hgY0Vwa8OIHZKVJhae6QnlXr3pUyBi15HXZY4nrrC35nV1BefnjpeDda/LsLwJ2k7iUkH+mdLcHBAHutsMzTtD2trrJS/vHPWhtLbtU3cwZA6JLqzOkkRwsOqcNei63LgkJj8uM5h9HKFCi1DzuksiQlg5Ni5Yf6zT4cTOuXTDdbVxYht6LvrGAlnLgMj64TqcoPM7dueIJMJ9Jesuj+CykcZggTa3dmjXjQONrdrf8iMzA1mzWJ+/3ngk0Acz2OeS7Ss8MaXbB8Kq/TQnFQQKF3iimpeVKZOLc7QfZqAaUY32y2Tu2oHXvv9mtRY4mFEy1LtBJOZZbcvBV70f05v6o/CPUIOoPrqhTj45vyjYkhhwD08omqlW7OQR8/Sm6Ir+V9aslflllwa3NIzYofgDXW3OmXClVNdv8gSxzhOBgzLc+341efPc7FxpbNopxfmnS/HQ0yUvZ5QWfcjJon5wvSYyZWZkSEPDcsny5kOHzpAh2aO0bnBWVonk5s6V3OHR6wQjMpU161T8KNAwJCtXhQthRXjCxRzdPmeM/iuZOupc7UaDKxZx5DVEld8sYnrDWd/RYwLriCoix0Roh3PRJeaJdd/U8729N+CSZlqz7w+6vZtmjVmsbf5z4a7mWjj2tXP+RRpaDsv9r35ct2cbroPrOdi4S4+/+PRPyLJ3H+rcP/QcbBOr2zoSZrEOIBDLjG+9pSOm3DQnMFwZ7l7q18ZiySKqU364VoUWi5Vyfggn1uwtz+7Skny8Rjvbcr4pD6zTY9/niStl+xIBcUxGsgF/CUMnqnShSSZYzGeNv1wuP/M2zSCua+re9Z5K0BfYYsOpwdyx75fxntVa41mrZ024Rjxt9CzYPd53e4++Xttcp77dmmOb5GD961pxibrB+4885ZlFZTq0HGIMGmdtXKYJTENypkvesCu9fbsWQgmHc5Fi7TlBcbHVcNYquH0QJqxQBJl9ESYEmXYECrexX6RcGyLINmzLhIVJG7jMX15HdP0TD9Z4j/znQiCxit25uDbWaUfwmVjGGuc6gWNBuHOEi9/2FCvCP0BAQBFDihVgWVLonRFUEMp73zdRLVPiqIgrQ6OxPYKIhUud2ovKC7TwAfvddm5glBVcyyy7EVsoOo+gjrh3le7nRmsJLThP4YR4Qlbuo+98ScYVTFMxc/zX2zVJF9VQVu19Tt7xplsX/MizLuLvio4nZDQHMptbNbM6O7NrRSqjf1i//4/yxNqveDf+m+SNyoclo71WcjyTJ4cRbrJERuRP1JFsGDt4WDaj3mRIaeFCyc7KkJbmLZLZ0ajDxhUOP0+ONy7XQvxZUi8jRv6T5A69WDJ9RSMSjRMsRNIvqOFA7PzdZ7rbPpTuzoX7F+EEBD2ZmMU6gKD4O6JG5R8EEPcsc+e2Zc56JHTb3JM1dJ2o+kF8HYHtTy04H2/IxoVpo09aq4jqjbMCxctTgUONp46gk0qcaGv2LOtqedt7yic2jHvMSA1me1brrDGXyOueqM4c836ZMGKBJibxSyURqSFovdI9Z0hmoUwouUa73DR7YgtYRvRjJSu4sPCDkpE5XHLzztF+rMkUVUDAYnWlYhn2ZPtQutuXdrdNsjFhHUBgPWKJYl0igNS0pVQeVijtuIGjlc7jNVy/FXWBRCas0GjWZ6SC8/EEK2trUAQmFQe62ThRjVRBKRkQX91+6A3ZXbNBMjO8hwt8eCkILt+m1gbZfvgNde9hXRPXMmFNLT487ztyZun7ZV3VE9pvdU7ZtTK+cJaKJt9yvl0jhp0pw73peMseOdrwBrvJ+NLPSunIG7UwBIOb19X9Xobmnat9WPOGfVC3MZKPCesAISBqOerenVycK8uuP0PFleLuJCzRjvXpir07SxSrE4FETNmOOrYUiGd7rFBwlrCDZdoiFZyPJ9UNO1QI6PJCAlF/iyqCumrv8/I/6+7W2A3JSwW5o2RUfnlwi9SBhxKsVCpI/Wnbj7Xt7PGXa2b1IctkTjmWzPmOLJh0i/ZdJSOYohAfmPUjOX1MIEu4uvZ1GcGA5h5Dh4yX0uKrpL7xLWnwLNXMrAJp9ObDhy+WYQVXStGIf9LtjP7BYqxGSoMorNv/khZsWHf4dJkzOkfr//YHR47tlZe2/0Qamo9Kbna+zCi9UGaMvlBGDUtNUa1vPijPbvq+ij9JVnQbIvGK7kJUlbp1wYP6PozUggL8b+66Tw7U/kUmjnyPnDvpNinImyD7jv5RLdWh2UXaZ5URa+jj2nT8bRk9YolnJTXIqJGf7hzlxug/TFiNlIXKRvQXhfxhX+p1/d94gBCt2PmoZHi3r3llH5DzJixJWVFCVKvqNquokqyEtb+w/MNq8YNLuLpm9tdkfFHAAjJSj6qa12Rj1cNSdeRPMn7EQhmSkSH0ZmOM1kxvnpWRKU3NmzVxiUHPR428QYvxG/2PCesApa0jMN4ntLefmrDUIe16Aw6Frhhki2ZnDtEsxP4ES+tXq74qe49fJFef+aF+E9UN+5fLG7uf1Kzf9039pEwZeXbwld5B3JOfXWYCPt9wooql6mdf3TZ5bvN9cn751bJg4jXBViNVoRg/3W2Is9Yf36RC2nh8s/ZbHVFwvhQOOy+woZEymLD2M4FyeJ4d5N1kSYKJh5ghqgx5Fg5X1MDP/vptwSWRsQXT1G2IdTMkM0+ys3K8q0t+Yg7i89bup+WJTa/I4qlfkr7W/+0tr1c+IRsPvKyiumTWV3rt9uWBpa3jhLR6Vnh7R5t+pnlDCuL62fKZETt9ct09KqrEU+lvG0pD8xFNZDJhNYzEYMLaz7S2N2tfLje2KDfaDE9gszKyJTMzKyC2Pbz5kqmKRcLNtbdQ6B73YWHeaMnJyk+IdRWN1vYW+dYr35XG1rHyrxf9n2BrcnHu39HDJquo9sb1y0MOXV3oO0qMdtuh19Ri5G9z1awvy4ih0YfzihVEtb7pkDyz6T/0wQkrNdIIQPCzNz6nlaSohWwYRnwxYe1n3tj9lGcVPRmwErOGark+v9UIxPUQWJ08sQ2sRxY6klPo+0mVkmhwHnAlArnxc1PedtC7+XtWrEt4YZ6bPTyp4rpy9x75xaqfyq1nzdcygsnGiWqe974/dvb3eiyqTlAZbq6iZq1s2L/sFE8BZewumHRdcK1vINS/Xft1PQej8kT7zCqOrpX/3f5TmVG6SF3bhmHEFxPWfmbNvhdVCHHbYckgaA66RYwtmKrCNtKb/GLryPQsWz8dHW0aXwN/laKewrUgLM2tx/TaGFEmWeJKd59/+sP9Mn/U256o/dsp7znR8N6f3/wDyRsyvMfuX2KciByCSi1USrWxzkMTXoBxhdO1ghTD0MEnz/8vycrsW5YzXg+6/nCucDFVPyQura56wXtPk3pthRuGER0T1n6Gij2/Xv0vsmT2V7QrBGA57qvbqiLLMv04HdygEVhcxwiva8vxbpANwe24wWKthouv9QTisa9V/latN27YF5328YSLK/1q//OtTTIi87v6/qgNjKV+qHF3Z9yYdT6T+uZDGq/szu3ZE4g/Lt3wbbU2+ZuML5wRfCU6uGJbvX0YTi5UUPlbUDzc/4DgurxcfPrNMmfs+4KtPQfLmFF/OB7fi2gPU1iqdBfqi2vbMIzuMWFNAX7y+md0dJRo7jusKDhybI/esF2cLtS96NzJ753ysbhZek4EAuJ6k1py8Uy6cSCqDCDwf844quOehmN80Umha/KE9mDDrlNqCPcWHiSITVOb+MIp18u8cR8IvhIdugXxt9h1dI0mOyH6kQTVwQMTViti+NH53+xV0hpivrd2k3ooEEnEMtLfnPf2m7V36kNJT61wwzB6hglrCsDNnGQdiiCkKk5cEYsLJn0kIdYORfyp5gRY8gwknpuVH1EEsAqXvfvzbmOKscJ7ZGi6KSPPkctnfD7YGhmEDcGqbTqg+zo3Pq7zSILqh7Fc2edDM7+obuKeUudZ7E+u+4YK+eUzbusynF4ouIBXVT0vl0y9VQtbGIaROJKXjWJEhE76WDCpjHO3ImabD67UuF48QVRvDg51B4gpbtholtXOI2/rfNKIeTrvCzw0UE+X2GMsCT1YqcRR1+57US1PBBLLmSGtcMHH4i1wgwpsrl6hIt0T+PyXv/uQiioPO9FEFfi7kYjV1z64hmF0jwlrCoB4ENvD+kll6H6D6/K1it/K/vp3eywGkXCi6h85pzuOn6hT16uLN/cFjSV778kVgIhmjdMflYQuhBRBfa3yCW3HasYd3ZNr4UGFOPLWQ6+pi5+4bqwT9YqJmfL+F3jnjoYLG2CpWlzVMBKPCWsK4BJkQuOlqQZWGJYrN2lcn4HiFn2jN6IKO4+s0nk8kpboW8p7IqYazULGSmSkmLf2PK2iyt8LK5W+oL11Rc8ac7HOGci9smZdTBOWNYJOHDeW8AEFQIiJm7VqGMnBYqwpwlPr75HS4VP6nMmbDFytWay0sydcqcUsesPSrTUyf8zQXg01t7l6pWa4nj/xGk/UAuLUW7DoiHO/d8qNMq/sb4KtJ3FdaKhqxAMFgoqoaSy1j7FdrGWqIHH8noKoxhKbJaGKsowfP/c/pDD3pLvdMIzEYMKaIvzJEwm6a0Trg5hKMFg28b2Pzr/Hs/ImBltjB1FlmDuGqustdIshK3Zqyfmy6LQbg609xwlraIk/fxeaVVXPaZwSsFL5O/XVBe3g/JU1a1WsY4V+zbEmPJEktb9hu3zugl8GWwzDSCQmrCkCFZgqj66LS7eRUP574xG5Y/leHYy8vDBXvnlxmVx+elHw1d7hxAhX7Punf6ZHVms8RBWIdWLt0Z91asl5vRZX1/XlzNJFagUGBLVFXb/EP7HQXReaeFipycaE1TCSi8VYUwRie4mIsf55T4N87g+VKqpQWdcsH/vdTqmsbdH13kIWKpYb2bRHj+0LtnZPYED0rD6LKpCIQ7cYPrvth99UoXcJYMy3H3pDnt7wXfn9xu+pKzQSrjAHAk1iENm+jS1H5Y/bHlTXL6LKA0RfYqn9DQ8F4UYzMgwj/piwpghkpPYmztYdK3c3BJe68ue94dt7gosHk8xDtmx3IKq7PEG/uDx+Y0YiqhQ8IDHnQP0OeX7LD2Tlzl/J/6y7W8v8BboxZahHIFLRCSA7t629VU60N8n6/f+rljBZt1p8YsZtcXX99gcjh46XptZ6OXaiVhOwTGQNI3GYsKYIFEKAZPVnLcrtWRZuOPxWa4Nn4UXDieqS6cXBlvjhLFe6yhAP5XoKc0dr9aRPnv9AZ6Who8erNJEnHMNzAqKJ+G44sFymj16ofVJxzXfXRzTVIZub7kGPvP1FdQsvf/dhTcQyDCMxZN3lEVw2+pH8nCJ5c/dStbxcDeB4UF6YI7/eeESa206G0js6MuXfL5kgedl9f64a7l0rQkapvInFs8KWOqRU4fLKevnIzMRafIgnFY9w154z/goZW3C6DtjOhCu3sma9Z4WukZa2Yzpkmh/eB91S/uaMf5C5Ze/X12Mp8pAOkG2e670XLHIEloc3qkURUzYMI/6YxTrAKS/Kkd/9n6marPRXE4br/BsXT4iLxQpYczwI0BeUakShuPq/N89NTjcPrNdwXUpoD1iuk9Qi5WHAD+8D63SgiKkfXNi47Xl/f3f+/cFWwzAShQlrioHVFG9mjx4qj3xoigrsNy6aIHO89XhCkQMSfGqOHwi2BHCi6ur/9jdOXCntR6WlVK90lQjI5gYGsDcMIzGYsKYQBXnxcwFHYt3BFlk0Mb7CytBusOXgyi5JTPEQ1XiVTQSOhcv6/IlXa6IYVnZfqW1ql0+/0PWBIlxbMqioPdVjEAkrFGEYicOENYUoyE28FYEVGW9wnxLDxL3a1hG4uYcW1e8tlE1kzFEmMlrdxGhAsYLYI6TUFz7Q8K5U1W0JvtJ3ivIyZW11UxdR+/32BinOPfWnta66WYZ9b5vO4803Xz0Sk5hTk5g4+I3PeP9/6y2dpjywTvsWJ4IR967S74JhDCZMWAcRK3Yfj7u16mCEGdzBO44EbqS9qf8bihZq8AQUYWQYOTJa3XSg/t3gVpFBjFVQW+tld80G3Y9CEDwAuEHU48E/nD1CHnjnpDA9uqFOPnv2qdnP5YVD5GsXlOi8v2hoOULvI4W497IbzpCLJxXILc/uDDTGmTsvLItr9yrDSAdMWFOI+A8d3pXa5naZVJSYmzrl9ShC8L3XKj1RLemzqMKxllqteoSFuevIas1oRSgppEHxhnB9MWnDyj1+ol6aWxtlU/UK7UJD8Qj25zrpl/q38+6OW6LSB6cOl1d2H9NlZ7nicsc6ZfrysoPadt3TVXLPq4dl7cFmeXR9nYz/z3e7vM48tI2HoZk/3qmTvz0abMO2HIvz+CHGisVaMqxcJhXmqOjNKz35OTy89pBasFiyix/b0unhcOtuftbPN3YuAxYv60y3/2m3tt21okqXnTUcegyOzXTLs7u0DeuW8xtGumPCmmK45JJ4Q9wv0Rw8calMKfCswZy+x0WxUhnJhWL/O4+8I3vrNmn7ktlfUXHEOt5Tu0ErJSGkTZ6IBoof1MuBhh2yfv9LWs/YFc3HVU2/VEoWxrtfKu7guaV5KoKPbqiXG2cVypzROfLCdRPkwUvHyP1v16j7998Wn3T1Y9XOKc3VbbBu2ZftvuNt8/iSMl1+ZnujbltR16qW7ne919yxEHD2YQqF83PcG2cXdgox+7Atok63JPpN372yqlMI733fRBW521/arX2NsWTpd8w2jos8EX7q2qnadQpBfuiKybrMxGAK7EMbHgv6Ld88t+SUClusc4zV1cc0Bu+2ZV+sW0R2V238XeWGkUxMWAcJK/YclyunDguuxR9EYFJhtgzPrpYdnhD2lRZPLDcEi94fbKiQphMNWowCnAtXRbW9yZuatRg/1i1i6h8nldq+CGqiKychZojlM9vr1YJFxD79/P7OuGdNc7sKqcOJ7JeWVat1+4q3PW56xJC/E8trfLFY2v/hnIB7mWMh4Jc+vkenULiOjyytUhFmW/iiJ7Bs++S7F+nA+oArmOQyvAtLpo9QsUNc771kogrnTXNKVPQcuIxdgY+rvLm/C9Xyinq55ZldKoxQ09ymoxYVh3TrYj+OMb80X8/1sifKnAML1lm6CLphpDMmrIMEbmKJwonqB6efr+t76zbrvLcQG918cKW6bomFYnEylQyboK+TgANUUUJIf/bG59TVi3WLO3r22MVqmeLupf9mMkoRIoQkMWG5YsEiqDfMLlLrMxzEWdWqnFWkAsznh1WJZwFrlGXaInHHBSOl8Z+n6eTHWb4PXjZWrVwH51p98xH5/NwnOsf/xRWMiCJyWKYMjABYoE70JhfHNqQfgooQY432BI6P0B69/Syddn52jsVkjbTHhHUQwI16ns9aiicIQFFuplpjxCxL8idIVW3vhZWEpYbmI9rPFAvVDQTuTzaishJjwVI8Hxcv1ihxU4of4Cpe4L0W65Bq8eTKqQVqucLc0hyNp17nWY6w1md9wj1/Oaxx0C95liSfHVZueVG2lN3/rsz8yS5dpi1WyEKu9P7OzJk4L+cH/kbQ0BxYJ77q56ErJ6tbFksRKxTrkXgnFuxt55YGt4oOLl7E+eontus6Vmig6xV/0fYu3bD8cHyEnPMx3fdmdfAVw0gMzS37ZMfeb8hbm94vr69/jy7HGxs2LoVgsHPKzsV76DgSWHAlxhtu2MT//C5mrEjGLaVG79AhPbc8SE56Ycv9WgAfF246Fb7nAcafHIb1WO5ZnXXN7VLoiR2v0TZ3dK5atSyDP1M7tA0LlrioW/fv78e/nVtmOzdne1zlq/Y+L5/7q1+q8OECdoPME9fESkUgeQ1XLpasS0LTOGpwPdoyVi/HYX2891zwzv7aLu+d44/My5H1B1tlxNAhnednXzBr1RgImLCmEIzGQjeSeAsrrtp4x1fDiSogiH/a9mO5bMY/6gDkPYGuNZQbJOGI2KgbPceID/xdGPMXYU0GL279kWw5+OfgWmDoOjdwA92zCvNKZUhWbo/G8jWMdMBcwSlEIurUIqqLJsT3uFhEJNaEE2uXYHSoMZCIEit0k9lfv11dwLiTTVTjD59rsmAQekRVxdT7TnBuvBE8eJFYxrB8L259QPbVbdWs7nhW2Aolkcc2jHCYsA4CQt2GfQFRJes0kmuZhwPioT2pbsSNj0HGsVSBmKmRGPisyaBONIeOVeqc4ffwwBD7JgbOYPEkl/EdQWTJ4GasXPocR4rD9gUGhqDiFmPQtrY3J+QchhGKCWuKQfZrvCDmR2JRvHCi6rp9RIKxTQ82BLpdxAI31Zd3/ELf+8JJH9akJCP+jA16E+jzm2ihceI9MsRK5m9LchkZ2zxAYdGSzf3kum/KwcaKuA7Aznuj0hSVtto72rQLF1W4sKZ7UhLTMHqKCWsKken9wy0WL0gW8SfG9JVYRBWIo+H24wbWHWz39p7fq/VChi+TkRiwEmHFzkflLxW/kf3176rQILKBQhvNauHR3amv7tO6pkBhCjeAfDhc0Q7cxDxUYb1W1W2Om+hV1W+VP259UD0hdMliYnlP7UYdk5bqXLxXw4g3NtB5CoE7dOfRVdpPk4G2szL7Vn6wsq5Vpo8M9E3sK//1do12JcnL7r7wIte/x7NY6PISbXgyRJWSg8TciMNdMv3W4CtGvMDL8LM1tfLHXcdkf2O2LJ58urpGseI2V6+U7d6c7x0FNbHqsjKzVVyxZim8gfC0eutYf7wecCZ3SEYGhREjfxdw71IJqzu3Pt/x00aeo9d0sHGXXhOD/o8YOk6vJdo5osED6is7H5Hqhl2yeOonZF7ZB3TAeyzpDQeW6cT7Ls4bI0Oy8vr8WzMMP5YVnGKs3PUrWVP1ot5Y6JvZ24QmrFW6esSjNrAT1VhjtZRlpGDDNbO/1lnlJxRu3BsOvKwWBBZLX96rER5E9dLf7Ja11SctQPrX/uXjk3Qs2oqatdoFh/KQflwCGl2dsHJx1zqXLn8r/9+JYfgQ5azgPDPD+454ovvDVz+hbl9iq7FCpS1XMYs47Nnjr5D8IcUqiBkcN0Z4MMD6xQomxovr2Q/fT943BUh4b4QfzixdpMuGEQ9MWFMQntpf2v5T78ZUJped8fleCU68utj0VFQBNxs3tgXl1+jYp6Hg6sNiovuHiWri4G9HAYpQqAbl/25QkAMRwtOAyLJObDJUcP0guLh5w4kvA8rz93fFO3oC3x0etrgejonAzhqz2DvmsLDiiiVNAQo/iCZxW75b0YQdgcUtzvuke9f5E6/R7j+G0VdMWFMUv7i+b+qnelQoAUslHrWBEWeKyffG6iWedX751bLAu1n5ITmFONqzm76vN+Als75iohpH+NtTFIKRjCgMwtiwoVDqkJKIsYBli8jBfje6UOOewDzYHom+9EVGHCk0wnkQbsIKCLeL2XIt7iEg3LUgymQgd/e74f3hXWF/ymDOGP1XPbKODSMcJqwpjBNXnqKx6mLNlo2HtcoxqFXrLxzfE8IJK9YFmZ9YM3DFmV+I+T0Z4dG6wgdPunrJAncJawhruMHPX/t4ea//rqE44UXc/BYvgraw/MN9emji2NsOvabeje5EXF3UQVcuNaXLi+fGPIqRE1eu/Yazvx014cowYsGENcXpjbj2tYRhX0UVQoVV+6o2HZJnNv1Hp3XQH/V80x1X8crR3d8JYfWPycr3gqHs0hE3pCKeDjLOQ+O9fcHlBcwdd4lcdNpNwVbD6B0mrGmAE9ecrDy5bMbno4orN15Xm7U3sD9DjfW1mw7C6o+xYtH87/afqfVB3M261cQGSWi4dR29cc27vynF+eNlqQ5EGBCf2PKtCx4MthhG77BgQhowo/RC7e9H7Of5zT9QcYoEpQb7IqpYQ/Hs+wpkaa6p+oNet/VVjQxuXbwFbnIF93Hru6k3f1vElL+piWp08KBgCR9qDFSNMozeYsKaJowaVq6JPogrWZPEscLhRiPpKU5U+xqbDQUXMN0a6EaB687KFZ6Ez9wvpIyC4xdRxDCe5SiN2Ghu676wiWFEw361aQTi+tdT/06XK46u0bkfbs69KbhPJmmkovq9gS4TQOd+Ov7zIEBiyWAXVSxQv5DisvcLqVmU/Utn+UWLjhl9xIQ1zcjNytd5TnZg7odxMHtq4SCq0Yrq9waXwYnrl7gV63S9GEwZwHyuTkCdoMbDrWskDpdVbISHcXqZIsH9J1Ek8tiJwIQ1zXC1TUO7BBCfm9dDi8eJaiz1f3vCpOK5Gq/iRkXSEqI6a+zi4KsDk1C3Ln1JnYDi0mVubt3UxtVS3lu3WedGzxhx76rgUny5a0WVfP/NU7uNpTKWFZxmvL77SXmj8ilNZvJ3fu9NFxsq88RbVAcL8cjWNVIPstnnl10qi6bcEGwZeDy8ltrQIjfPHaUW6C/WHZZ7L5kotzy7S4pzs7TttvPGyJLpJ+8N7OO24/Wa5jZ5emuNTC7OlXvfN1GWbj2q+19cXqDbTC7KlbtXVum288fky50Xluk27PdyZb3cNGeUzicV5ehxLvL2u2tRmYoo7Rz3tnNLdd8pD6zTa+B6OHY6YI/QaYYb5iu0okxPk5ZcqUKje8ytO7jYXL0iuDQw2VXbohMgdM69i3jeNKckKLI7tc2BCAPbsy/it+yGM6SmqVUeXneo83XaEEP2RyxZL/LE+vaXdut+iPNDV0xRAXbnferaqdrO+sWTAvvMKx2qwgxck7uudMGENc1gRI7QWBA3+p4kLfWm/u9gIrTbi7l1Bw8MQBDLcIcDFUSRqbuY5rzSQI4H83DbLvWs0PvePCCLH9uiIowlDFdNK1YjwBkCnIvlyZ7l6qzgs36+UYU23eKqfuzukGZU1W3RbiuhxHqjN1E9ldBs3XDdXozBRZ0OpWf0FsTyoSsnq/XJFIu1icW63BPhVZ+YmVbWaTjs7ppG8CRd19T1B4+bMlYQjcFubTm3rl9MQ9261u1l8EKdYQiMUTswwd1631sHNJ55+592B1v7DtYnx8NaJe66+LGteg6s1lisT6xatmMfrF1cx6xz3Ke31cT1WhONJS+lERSw//Xqf+kyaogTy1D2122X+pbDat3SzYXt+lr/Nx2JVqTeMEJxQ85dM+cOGV84I9iaPiBEJAm5mGckdtU2q3DNL83XZcQLa5HYJ/iXHViUJCXVNAd6JrDMvm6Zc6+uZpucztc4h3/dbQvueFi3/mOzD+dm++Lc7M7XcRWHXlOqYsKaRhw/US8/feOzncLKqBw/WrVLLimv7hxTk1qnrioTiU5DsvIkO+8fZfboMYNCVF0FKcdgfJgweo8bbJ1iJvPGfSDYmvogaiQREc8kOcjFMI3+wYQ1jdhbu0me2vAtKcgdpf1Dd9QMk/whLTIyNzB6yfiiGVqdacrIs3Wbw4275cG3HpHFU780IK003Lpu7FGHdXsx+oIb5SbSIP2pCNm8WHPwhfPSc+SigYYJaxpBcfClG76t4olwvrK3XG49K7Bc6E2hPLvtHXnp3ZXyjfcNjGGwzK1rJBonrKeXnKvDNKYyxDLp7lKcl63r/n6nRv9iwpqm4PohDhLpx7TqQIM8surncnF5s459mo6YW9foD1K9SIQT1CXTR2g8lfgoU6JxMVSSjDifi6E6iNf646FuPXQ/B+1+lzX3MwjdLh0xYU1T+HFFElW+sL/dfEDamu6S2WMXdyY6pTpWzchIBRBW4qt/NeWjwZaeken9YxSqeOMXVNDCDHNGJSWeilhe/cS7WqhB47hXTpaH1x7WZQpBwM1zS+Tulfv0Gl2CEtuH7udeo7/qsuvP6Lz+jG+9pRWaKupaZFdNsxaOSMZ7SwQmrGkKcZVwmX+IKj+4fzi7WH702ifVWqVub6oRzq1LtxfrX2v0NwwcAQvKr9Ws+pzsruEGlxxI9TNGcqJgi78SWmZGtuRlx2/4Rb+gIjRYirT1Np7qLEOXebu8ol7vJdxTcCsjooikE0CgC4zOF5XpHMK1IY4dXz03uBZ+G+C8CC5lC919zL8vXWuo2BS6X7pgwpqG8KVEQEPdJU5U+cGREXz/qzfJ351/f/DV/sXcuka68Nym+3QM4d6y0BPkcydepcMm9oVQQQVEkd95X+KpfrHjeHd76xRxQNhcYYb73qyWnZ+do8vgt1i5v3A9HMdZrPSNRaipF4y1ead3bNbD7QcIJ21sT0EI8Aur/7rSETMP0hCeMMPFIJyoQktbk2RkZEjF0bW6nmxCqxnZ2KNGurBw0oe1S1tvpmmjFmh3nT01G4NH6zmICtYjwoQ158RILUrPiktkkhL3DyYe3v1wv1l2w3RdnvLDtZ2vUywfUaWvKjx0xWQt4I9wMkXaD8HlNfYLPddAwCzWNCRcfJVhlULjLY+v+VepbTqg2Y2JHAuVbi8r9hzXZVy6xEmpXWxuXWOwQd/yR975okweOV8+eOY/BVtjA0HF2gsI1ckHT+eJilc8NZrF6izGUJeuH+emdYRz13LNDCPnP4bbj/d39RPbg8UpWtRy5RihrmBI19KGdudLMxDV0Ooj4UQV3jf1k5KZkSXPb/6BdiOIFzb2qGGEh3gsOQ1VtVuksaUm2BodZ6FivWGh+kUVa855ouIhqsB5KBHIeSkdGAvuGpkzIY5AopFrQ0wRbd3Wu2buU7ocsp8b4QYxxw3MuoNtuJ8xJ5EpXcm6yyO4bKQBmw83dXEDRxJVyM8pkvLiObLl4J+9aaUmWIQr4N8duHVJNNp65IRO5YXZcn5ZnkwfmaOTZe4axkmGDimUzd7vjczgiUUzNSQTDhWbYFjn4kmF3m840B/VwetYdOGSFPsC58vLypDVB47LR2aOVKF19xQnmOBfhtXVx/X+85X3jJWF44d7Zm3AMuUamWaMyvO2ypDX9jbK2GFDPCt0vORle+cJ2Y+HBfee8rIz1b3NwwTLHId9v33xhLg9SPQH5gpOI/hC8sVzFivW6/wxQ7s84YaDkTqwWg827pJFU27UOFAkzK1rGH3HJUBdO+dfpKywawKOCmYYl68frDzEzv8QbaQPJqxphD+2yrL/SbM7GBmHqk3VDTvl6tlf7Yy5WjUjw4g/dMN5av23tCvOjWd/V4blFGvCDlM0QY13PNXoH0xY0wieYnGh9FRUHZRE/P9e/pEUDZ0ps8f+tbZZtxfDSAxupJyCoReKZF8byKANyY/wg0eK37bL7DfSFxPWNAH3EWLKE22swyexLfvx5MsytLX8Wqpq/yzXzft6l07thmHEF7xB3/vzozIs+4D83wuuk8kj5gdfORV+p/xGE9mVxkgeFjhLE1RQvckfYw3FPfG6ifqc/FDZnjnTRVMu147rFUfXBPcyDCOeIKiPrq+TyrpWufviD8i04j2y/N2Hpam1IbhFV/BEJbp/aqqgBSS8+1QokdqBdpI0EwEPNNwr441lBacBCCp/fLLm/D8+4jWvVTVqxh0TrxO/mVGSp1O4OA6ZwpsOrpDW9hY5reScYKthGH0FQaX7GVnAH5w2XLPlyRBuaD6siUxZmUNkQlGgyhDwu/7RqoPykZkl6iZOFggVXi+ykLkG7h1jhw/R+0lTW7tm8Ya7d/D6/sYTuq0DYQJ3LF7n2Jrd623Hudwy+3NfCg1h+dsD4pqh9zXguNz7Hlx9qMs9je381+neE+fiPbi5fxuuz39coLbxliNN3jY5Xd5XXzFhTQN+vfEI3zX98ZEi74R0cnGOpq87IY31i3GosUIqa9bLvLL0GcjZMFKVcILqZ1zBdNlcvVKqG3bI7LHvk2xPYBETROkzZ5fqA3Ey+f6b1Xof4SEcofnq8r2au3HmT9bLgcZWLVP4oCf4/m4+iNvtL+2WWk+89jec0LbLfrNN8rIytfzhGk/ACDlheXIM+qYyVXgCd99b1bpPU2u7ljcMLSjxwo7aznau7asv79Xjcizub1zr6951YtVzzbS/XNmgx/77FyrV2GBAAESS6+M+yLWFvpePPr3Du4YO3Y7r4Vj040Vw6eITzwxscwWnATx98cf3u3SZwj1VxsL4ojN1oHTDMHoPXdOcy/fG2YUSKZveFY0gM3/HkbdVUPlN+4UrFeAeQ0lCRpVxlqiDmsUI223nBYrmI5ZYeUCtYOeqZRuqJVErGFhmQuD879c9WHDO0M/hqmnFKrK3nTtG+/kigJyLNixThsqbVJijVZxoR1SB+yPnYh7uvfAa4o+Acj3AtTPF+29hwpoG8IVitAm+vAFXSd9wg6LHsxqTYQwWnKDS3zuaoPpxWfgPra2W/Oxm+cCUDDl2ojbsdPxEnWdZNerDLyGbDu9ff4PwUAMYy5KYMP1wO4vve1NPi+WrsHqiWdN8cmCOWOCBBIPCnRcB594I/jKLoSC0ix/bqsI/rzTx3QlNWNMEvkyB4tgt+sXmi2IYRvIIFVRKd8ZKVuY4eXX/BVI2dLlsP/DvOuZrpIn+ry9ufUDe3L1U+8M2naiX9o6T4xT3Fay2NdXHdBlxiwUe6ClGQ5lBXLyIKlYf9X6xGp31GisINQZDrF434qfAeZxx4ZI4YzmGDrTuvW/OG3rvxH0c7/upCWuawZeJLwfuDQTWMIzE0hdBBWpr/357g3zlgtNlaFazFo0YVzCtcwodIYfXGfOVPrAMpPHspu/LwYadwaP1nUDxiWzPgtui6y626IQK/MvAAz2F8X+x7pC6VBHFeZ6oUkyfdoQJa9AdK9Jy6HEdJ0XypEi7ZV5j4no5D4OjExtl3T0Y+PcD/3nc/u4YXAv5Kgi0G8mH9xFPrB9rGsOXjHhDdx3PQ9lds0GrMDHqzbjCacFWwzD8IKgIIpZOT8XUQZ1tyoL2Zn9GyqmoWSuvVfxW8oYMl5vO+Y/gK0aqYxZrGuNcGzypYb2GJhxEokPi51YyjIFGXy1UB8coDo5D3BtIeqKu9/TRC6W+6ZAmPxnpgQnrAIAYAwKLy0UTC2JMcMrNjl96uWEMBOg2g5XaF0FFmP/r7Rr54NThcSkXimuYBKZDxyqDLUaqY8I6gCB2gMB2l+DU3hFoT+Tg54aRTiCoWJiM5ISo9hYXT/2Hc4rjPiJUVe3m4JKR6piwDkCItyKwxF/DleuqqtsaXDKMwU2ooPZFDImnVgT7tMaTsQWBPIhU6HZjxIYJ6wAGcUVkQ+OvHZ7F2psBzw1joBBPQYW+xlOjUZAb6KfJuMpGemDCOsDxJzhRYGJnTZN2PCduYxiDjXgLarzjqeFwo1DVNx3UuZH6mLAOEk4WmKAkWLYU588OvmIYAx/ctPEUVEhkPDUUHoSbrQxp2mDCOsi4cEKeLBi7SVZVD9UbDU/chjFQcYJaXpgdN0GFRMVTI0Ho5lBDRXDNSHVMWAcZVXVb5PCxPXLNGaP1psATN+4xwxhIhApq6IgzfYHjJiqeagwMTFgHGXXNgTiNS17ipoN7jJsFNyPDSGcSKajJiKdGggpplhWcPpiwDjLqmqo1XkNVFwfuMW5C3Iy4cTC+pGGkE4kUVEhmPDUalhmcHpiwDiI6Otp1qLhIXW24GXHjYHxJblIWfzVSnUQLKnCOZMZTw+H6sm6pXqlzI7UxYe0nGI/wrJ9v1NEWmINbZs4EjBxB25QH1mmxh3D7ORhZ30/Gt97q3O6uFVVacYmuNiXDovdhZXxJbiLUSuWmZRipBl4VvpvEOhMlqODOkSrxVHMHpwc2uk0ccLV56dJCGUHWdbm5tbOsoBs2yYHgMXDwkunFug39TWlj4F43Ug1FHRDWVZ+Yqetsx/BGofsBouu2dW0Ia8dXz9Vl9rv89KHS1PgVWVh+rcwau1jbuwOrFRcYN65YBnQ2jESCoGJBJvr7yPf+0Q11cuOs+GUS9wVGunnknS/KhKKZcvXsrwZbjVTFLNY48PDawzoBA+oicMwZsZ5BgbEksRj9ILSMbYgIOyEEHVnfE1REk6IOzN24q2wXaT/a7rxwnDzszcNx05xR8sDbO3R5ZA+qLvnjrzy9E2syjGTjLFTCFHwfEymqqRJP9XMyJ8LsoHTAhDWBIIwMCszEaPt+aGMUfsQXIXasqT6ug/di7WL1PnXt6fLy7gZ1BSO64fZDfGHJ9BEq5OFAhBtbjuhyb8oZYiFwQ6tpDgypFZrg9Oc9DfKx3+2UD/3PdvnRO1YhxogPyRRUSIV4aiT43cY6dBz5FO3eZPQPJqz9CJWQcN262CncNKdER+dHVAEL9aErJstt55XK3SsDVm/ofhTbR1wpWcjcuab9sN3IvNpTMoJ7iou/+hOcEFUE9bl3a3X5jpf3yuf+YENcGb0n2YIKnC+V+6fy2z3UWBlWXBHR1vYWzaE4fqJedhx5RxqCD9JG8jFhjQNYg2uqA192rM1YQOicpQl+t64ff/H84rzssPvd91a1xl0vnlSgwnzfm9XBVwOwD203ze7olbUaDiewuMzuefWkhdrWkS2tHTny6Ib6sFnFdOe59PE98pGl+6wwhXEKGttMsqByzv7qn9oT6MsKjMva1tHqCWmziuzxE3XS1Fov2w69Lmuq/iB/3PYj+dO2H8uT675h3XP6CRPWOHDznFEqei6TFyuTQcddwpJ/2YHYkVB0y7M71b2Lhco2d6+o0uMwYXni2mW5orZF7n3fxFP2K87N1v1IZiLpCWu2pjkgvKyzL8L75DVTZMbItj5Zq+Hg5peV0a6C2tI+VE6053o/+CHePEcu/c3uLuL65WUHPRE+7N0s8zV2dd3SKr2hGYYTVDLRkyWokIrx1EhgsZIV3HSiQQ437pYNB16WVyt+Lc9u+r4sXf9t2bB/mbxW+YQmOs0eu1jqmw/bGK79hGUFDxJ4wn1q3T361HvW+MuDrfHhO3/Z703V0uwJayjfXTxab1rcOMvuf1deuG5C503zm68ekcfW18rGW6eoFTvPsxbWeDe6Oy4o0YxM3IHEdr978Wi96SHMhd5Dyordx7q0Y/ne//ZRfYDhoeLxq8p0fs9fjugxEPI7LgiMEGKkFnwvEDY8L8l2wfK9KcrNTJqI9xX6oD+3+b7g2kkYVm5swVSZNGKeN80Ntor87I3PyUfnf1NGDSsPthjJwixWo8985uzRcsGEQBehUEh2grUHA3Ff/03svd4yiSJA0sgrnmAignNH5+rE8orKY/Kl5QFXM6KLENP+zLYGbUc4sXwRZaj01hHbyzyh5qbNtg94oouIR6Li6Fp1oxnJI9RCTbaocu5Jhdldvo+pDmEcusqd7T0YM10y7Va5bt7X5W/n3S3vPe1jXUTV4UqYGsnFhHWQ4Sq4xJMiz1L81sVlwbWucPOKRG1QdB13XDBKLUvnksMyBcTTccPsIt3ms+eM0Pa64DEQUOJjCLXL7MRq5RhYJe5YoWAFEI96ZccjcuTY3mCrkSj6W1A5fzrEU8NBGIf+53icmBBSN1ZrJEh2MpKPCesgob39ZMJTIuAm9bULSoJrAbAGuHm6ZTIu/TFVbrDc4BwIILCNi8WWF0WvqMN5OQdWK5bpg5eO0fPA5zzxxa384GVj5d8Wj9a2UDYcWKbzaaMWyMj88bpsxJ/+FlRIp3hqPMBFfLDRhprrD0xYBwkZGRmyr35bcC0xYEm+9vFyjaO6uR+szC8tO6jx1Jk/3qlWZLTYJ69zM8S9Gw1u2HNLc1Rk1x1s1jnrn35+v3zTE+iPeKJbXhheoBeWf1hdarjSjMRALBNB6y9BBa6BsIR70BsMDM8ZaRZrP5F1l0dw2RjAkE345u6nPctsoT7JJooxw7I1sYh5KMRU3+tZoZ7M6/w7nhU5vSQn8KLXplZtXpacX5an+xd5y5+cXyyl3jL7ArFUjp/hLU/yxHIu6958zLAh2v7vbxzVY//T+SPV2uUYH55RoMcMB+614qFjgmtGPEHM3qhqkvdPHhbx808GPHidMTJHzuvHa+gPeJDeX7dNzi+/OthiJAvLCh4kkBX8yNv/LIum3NjZH24ggItx5k92eiIaEPLK2lbZ+Kkpg8LVl6qoddjUpm7+/vw7qPs5her9JptVe5/zpuflc3/1y2CLkSzs7jNIyMzIUtfQQIMbJi7nK6cWeDfQInn14+Umqv0Egop1yMD5uFz78+8w2OKp4RieW6KeKnMHJx+7Aw0SMrx/BXmjZH+C46z9ATFVYrXcRHEHG8kllQQVBmM8NRzuQbq5LXxGvJE4TFgHEaOHTZbDx/YE1wyjb9CtKZUEFbiedOufmig6cyks2pd0TFgHEROLZ2q/TUqeGUZvcYLKUIKpIqjp3D81UXTXx9VIHCasgwgs1rwhw6SiZm2wxTBiJ1RQU8XtbvHUyFBf2ArxJx/7Fg4yzix9r2YLmtVqxEqqCipYPDU6lEG0sobJx4R1kDFv3N/oOI2vVf422NI9uI8rj66ThmYb33EwkcqCChZP7R7cwWurXgyuGcnChHWQkZudr1bru4ff1Pq40cCqpY7uC1v+U17a/lMdWcMs3YFPqguqxVNjhwSmcAOjG4nFhHUQ8r6pn5QZpYtUXJ/f/IOwligF6Zdu+Lbsrtmg21445XppbDkadtgqY2DAoAYIKrWWU1FQweKpPYO+rGDimlyspOEg5bSRZ8voYZNk++G3ZFXVc1JZs1byhxRJ0dAxOoTa8ncf0s7lfzP97+Xs8VfI2ILTpTB3tGyoXq4DKDP2ozEwQFCJVVJP+oPThoctR5kKcI3ANRqxgYdp26HXtNraiKHjgq1GorGShoMcnmTX7ntR1nhT4KmWr0OGDo6MZRs6SPLKXb+S1XtfkEWn3agjwhjpC4KK2xfLNNXjlFjS1Ik212/PYcBzxnE9b+KSYIuRaExYjU42V6/0rNFDUpA7SmaUXhhsPZXnNv9AdniW7pLZX7Gh1tKQdBLUwV7vt68Q5nl8zb/KgvJr5PyJVow/WZiwGj0Gy3bphm95N71qWTLrK9YRPU1IJ0EF4qlrvMm60vQeMvrJi7jyzNtlysizg61GorFHQKPHkFl82YzbtLA/WcOWKZzaqNW3vk4q61pVpNJBVK1/anygax11wq0Qf3IxYTV6RWHuKLVWj52o1exhsoiN1MIJ6oo9x9NGUIFrtv6p8eEItcEzGHeYcZCNZGGuYKNP8CRMH9eDjbvkrLLLZNaYxTp4uNF/IKh0SWHQ+CunDgu2pj4WT40/z226z3v4rZOPn/O9YIuRDExYjbiw88g7KrAdHe0ytmCqTrPGLg6+aiSDdBVUsHhqYvj5G/+oGfzzxn0g2GIkAxNWI25Q7JuuO2QXHz9RL7M9YV1Qfm3wVSNRpLOgAvHUotxMc/3GmYqja72H3Z/IR+Z945Ruc0ZiMWE1EsKT6++R9vZWufzM24ItRrxJd0EFShNy7alY5Sndeb3yCXn38FvyyfMfCLYYycICGUZCKMwbrRmJRmLAykNUcZ2mo6jyUICoEk81UU0MWKzWxaZ/MGE1EsLpI8/R0oeURzTiB4JK1uyiCUPTNh5p9X4TD1n6PNhSutRIPvatNhICT8pFeaU69qvRd0IFNV0FyfqnJoeKo2u0/2pZ4Yxgi5FMTFiNhLFoyg361GziGhmst0sf3yPDvrdNZv54p4qnn4EiqIDrd87oHEtSSgK4gXOzh2kxFyP5WPKSkVDogrPpwCty2YzP6wgbRlcQ04q61uBagBeumyC1nlVX09SmY46mu7vU+qcmF+oD/2btnTruMgNpGMnHvuVGQrlw8vUyevgkTfsPN+7rYIa6vaGiClh2A8FCBYunJh/nBh5vbuB+w77pRkLBFfW+qZ+SjIxMqyscAgOKh4Oh0QaCCFk8tX/ADSyesFpGcP9hwmokHDqnX+KJ65Hje+WVnY8EWw0ENDTeiNjeOKsguJa+WDy1/9hfv13GF82w+Go/YsJqJAWenhdMvEYqa9bJhv3Lgq3G41eVqUWHABFPJb6azv06rX9q/6LWaoaYG7ifseQlI6nYIOkDF6v32/+Qgb+66gXv9/VVE9d+xCxWI6mQpZg7ZJjGW42Bg8VTUwMGNodR+VYbuD8xYTWSCnGfy2fcphnCqdi/taL2hLoyv/nqEe0/imvTiI7FU1OHw4y/KhkWX+1nTFiNpIOL6rSSc2X9/mUplSWM1XXBLys9oTgqK3Yfky8vOyhrDzYHX+0/EK5Pv3AguJY6WDw1teC3dKKtSROXjP7FhNXoFy6ccr3eBDYcSI1EJkTi08/v10zdv3x8kiYRbfzUlE4rjNfpd8rkt2K1L6pn5RJfZNnf5rYPxb3mPw77s+4/DrDtoxtqZW11U+dx/fu7NmDZv+5w7fHE+qemHgFrVaQgd5TOjf7DkpeMfuPZzd+Xgw275G/n3R1s6T9w+2IVvvbxchXXUHjNlRukS8yvl5Sp6FKKcFJhthZ6oB0xLrv/Xd3OMbc0R17424kqQB9Zuk8FyfHgpWM0LklZQ8SKOCVwTAT+/ndq5J5XD2sbfO2CEp3T5s5LG8t+q/a7i0erJfmeX1Z0FqHgPJyvr2DZ2/ipqQfx1ec3/0AWlF8j501cEmw1+gN71DT6jdHDJukIOIzE0d848QknqvC194z0RHOyPO4JKqKCC9SBYFZ97nQVVWe9fc6z5Br/eZpavmurW+SevxzWuC0uZsSb1xA6xNBZmByX4/A610MZwDsuGKkCxsQ+rDsQVNo+d3axdtXh+jgf2yK8uLE5DmLKdryHvmLx1NRFh2nMECkzV3C/Y8Jq9BunjTxHMjOy5OkN35WH3vy8PPbOl70n7v/Up+7+Gm7O75510IYAzvzJLrluaZWKVU1zW/BVkSunFqig+l2ihblZOneiSDcURBW+uOygWqi4d6EyKOrlRUP0GE7cnfUaCZeByz4IN9fHcXH7si/nReC5dizlum6OFw0+A4unpjYN3kMq5GZZ4lJ/Y8Jq9BtUZKI/K/HW8ydeLfPLLpUxBadJY0utvLLjkc6uA8ngQ8HBwrESHYgJE22IFdYgll9PrbVKzyIt9oSWCav0Ds/SZPru4lI95tzR4a3kWMGFfL8nes6Cde5i+M7i0WrJ8iCA6PYGi6emF/yujP7FfiVGv0KG8LxxH9CYEBNF+6+b93XJyx6W1MQmrEQswC951iQWHm5b4pNfWn4wuAWxxQbNFEZka30Wazie2V6vx0DMsHA5NhPL33z1sLziHYN5eWF2t2KFIHNOjud3QYeCALLNA28f1XVnaT+6ob7b642E9U9NL0YNmxRcMvoTE1Yj5aAP3ryyv9HybMkcEYdYJFMg6/aYfHDacPnuxaPVUsMKxJ2LyLBNkSd2CBfWK4lD4eAYiCJx2Ss9i5iJ5YBQHlOXqnPPzvOEncnhPy7nQ9jYh/PT7reaeSjguFiliCtWKjHXFXtclrJ3rsIctY5jxbl+LZ6aXrS3t0pre0twzegvLCvYSEkONVbKf6++Q9572sdk2qgFwdb0gExhhNifaJRO8GCBpcoDhZE+UHDlHW+6+PSbZM7YS4KtRn9gFquRkhAnKswbJUeCffOM5IDLed3BFhPVNGTSiHkyrmCavLrrN3L8RH2w1egPTFiNlKUkv1wON6afsIZ2i0kX6KdLX1xc1kb6waAWZ42/XFrajsum6leCrb2jrb1rkRGjZ5iwGilLiXej0L55RkJx8VTispH68RrpwbjCaWq1/nnXr6Wu+VCwNXbaOlqlqbVBmtuOSYf3z+gdJqxGypKZma0FJIzEQTyV7kTWlSY5BBLjTi07GQmS0fyErocDqzUna6i8s+cZdQkfO1HriWWjWrKHjzfJ6gOB/tQOBJSEJ7bZV7dV/lLxG+3u1hYmCWpXbbMs3Ro5Mz0SnHN5Zb3UNPUuO93Bcdwx3DFDl1MB+yUZKQtP3kbisHhqciEhzBXxYI64IpTRulBRkMQvptp9qxtRxmotyC2Rqrot8vDqJ+X/LX9TXtz6gLy5e6nc4S2f9fONKrZuOn6iTguyPLPx3+Wp9d+SrQdf04z81VUvBo94kofXHpb73ox9QAhEcPFjW/SczBf/akvwldj4vncu/4MAx6ENbv/TblleERBT/3IqYMJqGIMQi6cmn/vfPtpZ6pKiHXS3ohY0gyxo3+imUytjudKW4PoUu0pd4axfRJj1wycWyLYjdfKL9Rny+KYT8qedR+TPFS9J24mX5CPT35SfvfE5+bdXvqbT15fdLb9Y/ZQW8T/bs3bpRz599EI51FihrmHAUsUiDO0PTZtf+EK5e2WVt2+L7PzsHOn46rmy7Pozgq8E9g21Mp3liSBzThXM4DlYv/eSibJkevcPgqEWLPsy0R7teuOFCauRsiSzD+tgweKp/Qf9lHmgQQxdWUjWqSWNJRo6RCHbwe+3BQZtcIM3UFwELvP2cdYvoguUy2Tow8+/NEFasv9ZXt8/U/Y2jpb/XHutzJv4Dfnphivl11vPUwGtPP4h+c7b13dO6+u+FHAjZw+VWWMWqxV7rKXWs1IPyZQH1qnF6axFRMq1YUXe8uwubQ/l4XWH5M4Lx8nkosB3rTgvUOqTY6oFG9wfEFFn2d7+0m61jl07E+vMu3NFcwx3HOaINPu6diaOk0hMWI1+oaOjXZ+Go021Tak3Bmk6gyVj8dT+g8Idnz1nhHxkaZUKIg859HemAEe4UplrPeuTtlrPSsUSfcYTWB6InGvYDW/INljDDh6YXGZ66PFdkRAEdGzBdJlWUqADPzAaEmUxAbG/723P6jt0jvx+87Mqmg9dMVktzi+cFxgd6e6V+1Qkl91whlqRCCWWIPO7VlTpHBC1ycWnPsAtmT5CrViO66xLxPri8gI5evtZ2n7XojLdlnMwsc7r0eC8HIdjcxyWl24NfDaIO21cr3tASBT26zL6hbaOE9Lc2hh1au/oW6KDcRKLp6YGiB2jIFE/2l+XOhyVdSfUsr1y2nC59YX9Wmca131FXYuK68yf7FSBdpatY9HE2IvwU0GMh6y5Pu/FOs9y1ipfJ86Q1/Zs0rab5wbGeGV72FXTrKJ5tyeiT3sWpBO8NdXH5WVPJJkDYsa2oWCRYvH6Ld2HrpgiF3nHmfLDtSrOvQG38/zSfD0vws8ybaD1umkbk/hBCkxYjX4hIyNLi+xTLYZpw/5lXdZxQ5HFaPQdi6emBrhr1fUb4vJFZPXBJ2iJOiihWV44RK1U3MWU2ERoWf6ddyyEFguU16MR6fiRwLLmuI9cdYF3vkBZTVynWJVrqgPxScQJkbrNs2CZ7vSsSdqwBp0VCzfNKQm6dQ/p/s4Fy/qdF5bJU9dO1XVQi3VSgdx27hiNzTpISoo1E5lr4Dxs786ZDCENxYTV6Bda21rkuc33aQk2ptcqn+iyTrr/ek9sKWlo9A6Lp6YWCCWDOGBlLirP1yH43KhKtLnYqQMhJC7LAxEPRmzvRkJydaTZDws21Gp1RDt+LCycMFNuOOOP8uA7lRqzRKgAUZxclCNXP7Fdp0gJQbhvb54zSi1T9kc8sXRxKSOeCC0CjXhybLahneOD2+6WZ3fquh9czFjH/mUSm9iHa+KcLMeS7BRvrFaw0W/8evW/SPHQsRHFs6X1uCZSGD2HeKrV+zX6CgmEj6/5V1l8+idk9tjFwVajO8xiNfqN8UVnyv767cG1UzFR7R0WTzXixfDckTJpxFxZu+9FTTg0YsOE1eg3KLRPZSUsUyM+WDzViDd0vaGPa3XDqe5YIzwmrEa/gcUK++q36dzoPRZPNeIN4QQGyr/l+aGyfO9ZsrrqBS17yNTcekxOtDVLu1mxYbEYq9Gv/Pj1T+t4qwvKrw22GD3F4qlGvOE7RaEJKj05ZpYckd9dO1Jys/N1JB1HZka2tmV4/4wAJqxGv0Hx72c2/Yc0n2iUy8+8Ldhq9ATiqRQQMNevEU/IXnYFI/x8d9HLUpi9pbMrHPFXXMVlhWfI0CHRizcMJkxYjX7jRFuTvLH7Kf2RmsXac4in0h3DXL9GvAlXeAJcpScHfc7pHnfW+MvkwsnXB1sNi7Ea/QIDKZ9ob9ZCENNGLQy2BlxQ/KCZR4J4YrTXHbhHXQ3VgYTFU41EE67oBElxrh+tA2sVF3BuVvKLMKQyJqxG0iFtHyuVp13GjXTxGiww/7BauKPCQSm4Rzd0P0QUx2MaSPBAYfV+jUTD9+vG2YXBtYCoUpEp9DtHtjCh1Skjzw62GGCuYCPpNLU2yN7azVppieIQJC9RZWbhLyuDW5wk1PUE7/llhVptG2+donOG3vrc2SeFBmuO0m9UuqFCDTeIgCDV6w2ChAy2Z7QQtqMijdsO2BZLl+1unFWg29DmXGMM5eXak4nFU41kw++S3wGWargHudcrn5B3D78lnzz/gWCLAfbIayQVLNWmEw3yp20/1oHMEVWIVG4ttB3Be+/EfLlhdpFao/zYKRiOuALic8+rh7WO6mPra9W6Q3zJcHxme70nuke1nf14LRBLOqbdCr756pHObdmO7VlGVBkDk204NvvTzrbJgvdq/VONZEOogQfbcKIK1Pc2a/VUTFiNpNHa3qIToorALpz04eArjJoR/quImPhheKzPetYmFuN/vRMYDuqOC0pU8BDATz+/X4fm4maA+AJFz3nqfuFvJ8p3/7pULU4Hw2phFTMANQKL2HItWMMMy8WyP07r2jleaDH1RIB4WzzVSEUo7HLk2F4ZXzgj2GI4TFiNpEBHcrKAiatSEGJh+bVd+sLhhnWFxR2IKoXHHbilmHDpMiE6WKiIKPsy8LNz0/rhdYSp7P535bqlVV1iR47C4HBYCKb/6Zxl2vxEenqPN7xX3NUunsp7jRYzJibNPsmG68LajxX3sMA+AzG5bLCghV0svhoWE1Yj4dBftbm1QXYdXaOp+bh/Z4UU9EYwHrxsrFqOCCHzVz9e3kXEcPeSQPFe73UmrE0sTGBZRRWBDhP7xBqdW5qjAhsu49HBaCAMy4VI4fpl2Y0QkkwQK/d+HLjF3fsNB/0OQx8CkgHXxecbK9c9XaWudnXh+wboNtKL/Z6wjh42SYtDGF0xYTUSSkBUG6Wqbqu6gEvyJ3QZzcbv6kRQ3ViQzP0CqdZp5TEVGrZjYpk2XmOZY3ztPSODewSG1qKfJ/A6gzTXNLep1Yplx2vOSnbb4m59fEmZJj7hWmaZNqxnzulgOdRN3Vuw3Ij1MmHBxRJP5drYj4nlUNzrfLZ8PuHgPGzjrGDmCDr4rWPmXBfbdmdhOus12nnZBpc8f2cmYFt3Pe4awJ2TOX8z//ti7vYLd90Q7phGfCC+OsoTVuNUTFiNhOFE9VBjZaeoXj7jZIUlvSl6FlgsXUcq606oRRsKbbwGv14yrosYI6YINOdBKBFOJ7SFnnDxGtuA2xYQNHfTd+KGuDoRAJbjEfPEMiY+zI2fCdGH7o5N8hRJVFh9JFb54Tgzf7JLX8MyvPQ3gcGl/SBMWORss2JPQHT4W7hkMb91zJzrisUqddYr7wnLNBx81sTC/QLItnwW7OseMIDjsK07d6QktHDXzXECn23XYxp9x+Kr0TFhNRKCE1WXAVyQW6Ki6oaC88cPYwGh8VuMDtq6EyFuvlizASu0Va3QZHeViUS4snFOGKJRXpQtc0vz5N+8h4HQzwXRxO29aGK+fHDacHVnI7YIFwLDnPfvYtjfvTjwQBENxNA9aPiPEwrxbT7rK73zOisxdPsHLx2jDzGIHl2n+C6wLa5/zsG5/KLLtrTj5mYKl4QWijsm75/Pgc/jfnM7xw3iq7lDhsmM0guDLYYfE1Yj7vhFlb6qjIRxybRbO0WVG15o/DDRIODcnLFqB0KXFTKTeR9Ykrg6/eDuxu0NJGURfy4vzJY5o3k4ydc5+yJkWKszf7IzotvWUV548kHEfxw/uGmxKB/dUOuJeVOwNfz2/O15D4j+74KWZHHwmhF83oPDPQTxAIFoR0tCc7hYs0tKu3JqQZdEOKNvEF8dXxgYnco4FRNWI65QVckvqoy3esWZX9ABkwFLpLv44WAivBXefTIIVikPJ1jjWGd+EB/a6jxxYiJ+jDghRHdcMFLniOAD79QERaxd3ekIG25WhPqBKNad/zh+cElzLERsUmGOtiHYodt/ZOk+tV7v+cthXcfK5TpwTdPOd4T3EA7cuqFJaOGum8+VYzoXMp9H6PUavafi6Fq5cIrVBo6ECasRN9o6WrWqUqioum41iAE3w3jEJgcKoa5cbv5UhQqHPxkLAUM0EDBEC9h3rScgWOdYqbi+mYrzAlabnzpvf9zivM62/E04DsdDhHDlunMxd0le4SBDG6jOw7H0uoqy9X25+Lcf2p1bHi8Cos8caKcfsgsROIF08B5Dk9AiXbc7NtfDA0h3VrkRGw3NRyRvSIEU5o4KthihWElDIy4w6PGJ9ib90RFT9YuqS1LCFdddkpJhRILvEUlOTjiJT2/81OROV7GRHDbsX65hnXnjPhBsMUKxu5zRJ5yViqjiHnpq/be0qpITVawIf5EDw+gtqZyENpjYfvh1KwrRDWaxGr2CWCrDvlGikNT71yp/q0PAUf/XJSqRpGRF4w1j4IBH6q09v5fLZ3w+2GKEw4TV6BGUJmwNCiogppQpxPVLmUJXUYk+g8TlLJ5qGAOHFTsfk9lj/9r6r3aD+eaMHoGbF1Glc/jS9d+WV3Y8IsNzRsp1877eKapkdZqoGsbAAmv1WEutiWoMmLAaPQYr1cVSKU94+Zm3aXcakkss89cweoe/KEYqgrV6fvnVwTUjGiasRo+oPLpWrVQE9W/n3d05nqrL/LUkJcM4FX4f5Bxo3oG3HAr9iunHy7w76K/LA2wyIRM4KzPbrNUYsTug0SPWH1imcyeo4M/8NQyjK/w+qG5FWUcmlmnzwzCI/jkgoFixbg4ILzWS+b3RngwI+7yx+0m5cLIVhIgVE1ajRxTmjZaMjAxZtfd5nX7yzmp5c+9f5JLyatlft10nRr3gx2gYhsgXlx3sLLEILNPmB7GkhjJzB7WU3SACrioVhT3ItK/0BNZVlUokZPy/tP0ncv7Eq2XUsPJgq9EdlhVs9IjN1Su9p9elUt98SF4/MEPGDzskE4YfCr4ajsDXa2T+BMnJokJPh5TkT5QhWXm6zog31BZm7moJG8ZAYtj3tgWXutL4z9N0HhgW75DWTmZQgjsuGKVd1NiP6lFUn8JiRVzZB6uXspeu4lYieWn7TzVhieREI3ZMWI1e8f03D8jNc0Z1lsuj0P6hY5W6DC2sN55cP+gtt7QFnrBpZ/tT6egUYIQW8aVfLILryiIaRrox88c7TxmJh6z5jbdO0WUE05+4RNlGrFe/sCK+lHBMprASV12z7w/yt56oWvnCnmHCavSImqY2eXjdoS6i2hf21m3WeX3TIbWC67yJuQq1T5gR3eG5JTI8Z4SM9cSWYegQWxNcI9VxouiHqlFYpSQyMVoPQkoVKZfEVPW507XdZdjjImaYQEZnQlhrm9t0sIMPecdIRAY+oZynN3xXlsz+iiUs9QITViNmVh84ptPNc5P39OqEFpHFCkaI64IiHCBg5SKwWLcmtkaqocMkeoLprFYGLcAKBV4jwxfBdDD6D4mAAcs0sB31kb/2nhLNuCfxicQlBiJwghxPMrx/Szd8R84qu8zGW+0lJqxGTCyvrFdrdcn01Mn8RWQRXCaEdm9twPpFbLFqxxZMVbEdWzg12G4YyQeLtTdlPf2u4GSy68hqaWw5KudNXBJsMXqKCavRLUu31sjkohyZP6b7cUL7Gye2iKwTXL/QThox1yxaI6n0VlixWBlWMJnFVsgCXn/gf61rTR8xYTWiQpISVurkovSspIQrucoT2R1H3pEqT3SJ3VIlqrx4jvbFNZE1EgmiumjC0LQpmkJVtRmjL5Tc7NR/iE5lTFiNsMQ7SSlVwIrdfHBlp0WLyE4qnitTR51vImvEnd5aq/0FYyl/cOY/a5zV6D0mrMYp7KptVvfvF84bE2wZmGDN7vQsWfrmOpHFkp015mJdNoy+QMJSZV1r0mOkfeFnb3xOPnvBQ5KVkR1sMXqDCavRBbJ+d9W2pFSSUjJAZLd4ArvJm4jLYr0isAitFa4wekO6WatUTHtu830mrHHAShoanWClksI/2EQV6ABPFuTHz/me9t0rHT5FR/P4n3V3a+lGkjoMoycQTklHjhzbE1wyeotZrIby8NpDmvWbDpm/ycJZsWv2vahJT8RhF0y8xixYo1voa1qYmxn3PqaJxFms18z+mowvOjPY2jM6OtqFf+HI8Oy4zIzBYcuZsBqnlCc0TsXVSG5ua1QX8czSi0xgjYhQopDShOlET4W1raNV2tvbpL0jMHVEENRQMjOyOqeszCEDMlHKhHUQM1AzfxOJX2CpTDNzzEXBVwzjJOkWXwXCHY+888WowoqYtra1ePOu48ay7+Fje6Sh5Yg0NB+Wem9qaTuuNb8DpUgDyYDjCgMDD/jJyhgi2Z7AIrIDBRPWQUp/lCccSCCwK3f9SgcKwD1cPmJO8BVjsJNufVf9LF3/bblwyvWatOeHEahOtDVJa3uLrlccXSv767fJ4cY9KqBk0SOiJ0exOimi1B0mlOIXXWD7SSPmdWbg4yrO8X5PA0FgTVgHIalYnjAd4WaBuCKyYwtOl0VTbrRuOkZaWquO5zbdJ/PHXypTS84PtgREtbm1UZpONMhrlb/1BHW7WqBUMfMLY0/B9VxZs1bFGRGeNWaxhlcyM7Il1xPnjDSOx5qwDjLSqTxhukAZxZe2/dS7+TR4T/s36A3HGJwwWs2KPcfTVlhfr3xC8nOK1QsD7R3tKqp0QXtlxyMybfRCrb8d7wdILOAN+5d1CiyVn/AGZWfmBLdIL0xYBxHpXp4wlTlpva7QuOuC8muDrxiDiXS2VmHV3uckOytXhTUgqg0aO32t4reycNKHE16dDHHdcGC5/n54QEVYnWs5nTBhNYw4glv4pe0/lTEFp8klU2+1zOFBRjpmA/txwnrO+Cukpa2p05K8ZFryvssNzUfUOsYqXlj+YckbMtyzYIelVfawFYhIQ255dpeWHYzE7X/aHVyKL8RmcSUbkWH8ystnfF5qju/XrgtWWGLwQAlDxk1Nd8j6bWg+quKG0CZTVAFBvfzM2zS5id8QsV3c0cR604WsuzyCy0aSQRypdFScl63JRJsPN8nY4UM0W7eprV1WVx8/xW3LazNK8jRGGhDXDHmtqlFf4zi0ffTpHXLxpAIpzs2WvOxMPTbbuHV3XkoXch7mtPu3cfu448LdK/fJliNNGqPlOo3wjBg6TrMq1+1/SXYdXW2DRQ8ScAO/f0r6uoGBDN89tRvltconZGLxTFk89ZZ+y9Kl+llR3hh5ddev9feUkZGRNv1ezWLtRx5ee1gnWF19rNPSXPyrLSpi9715QBY/tkXbHAira2Nftl1eUS9n/XyjWpSIJNBW09yqFZWufmJ75zZYnOx39RPvyi/WHdbtOe8tz+6Up73XpvxwrYoq6+zDdnetqNJj7qpp1olrMKIzali5XOZZrkeO79WnfmPgMxD6ghfklmj3GKzUs8ZfHmztP0hmIrbLqDtYrnT5SQdMWFMQhO2hKybLU9dOVbH0E9rv9KppxXLXojK57dwxKoQXlxdoO21Yuwi0ywDGikWsddnb7t5LJnZuf9t5Y3R9fmm+ijzL3CjY9+XgNVzkbctkfV9jY3zhDJlfdqkmYxA3MgYuK3Yflzmj0zOD1Q/JSX877+6whRz6C64Joaerz7GW2rQQVxPWAQ5u36umF6uo3jSnRAUTinIjP10j7Isf2yrF3jbzSi35pi+cN2GJ5GUP13iVMXCpbW5Pq7rA6QYxXhKZVlU9Jyfam6WtvWvlp1TDhLUfwSJc41mHgLUZTxBHJixSvyUbS/9VXL1cG5Ypx/BT2xw4rhEb9Mc7f+LV2qmeDEvDMHoH4jpt1EJ9SCUWTMH/VMWEtR8J1OjN7oyZdrpsgyII/mWHayOJiCl0GTcycdWlW4+qO7mirkXPQUwVUfRvC5wX69Qt09eVc7AP65OLc9XyZeBz5hzbiB2Sl0YPnyQrdj5qWcIDEFfC0Eg8uIXJFt566DVp9sQ1VbF+rIaRBA41Vsrja/6fjBhapuO9GgOHdC8KkY5gteIaHp47QrIzU6+Lk1mshpEEyBJ+39RPydHjVRZvHUDQd7Uo126jyQZRfWXnI3KirTklXcL2jTCMJIFLGHF99/BbsmJHwC3M9NK2n2iXHMscTj/WHWyRRRPNDZxsXLx1/f7/TUmXsLmCDSPJ4BZeuuHbMiynWIfQYsBnnronFs+W9572seBWRjqQ7iUM0x3nEqb/bSoNN2fCmmaQfHT7S7u1UANJRSQqUQSCxCSH61Jz98oq3Z7uNiQeUeiBPqlk/LKNq+pEcX5ed7hkKrajf2u4BCqjb1C0n5rCjBryvqmflDX7XvQs2TdlyayvxH3kECMxrKtulsLcTOtm04/g8dl26DWZPfZ9EUfCYRD1ZA9BZ8KaZpCRS5EGhJDiEYieq4xEUQjHiHtXybLrz1DxJJOXbRFVV3TCL5ZTHljntZ/emZWc8a23pOOr5wYzgN9VETZxTSx1nsCS3DRsSLElN6UJZq2mBnRjYwD1WWMXB1u6kpuVn3Rr1mKs/QiC6EQRsXOWIkKHgDJ3r/tx/Ui7E7tAHeJA9SQH+/r3w9qlcMR9b1UHW06CKN92bmlntSYjcRTmjpJFk2+w5KY0gt+W0f8wvNzI/AlaijFgwb6uYstA6sDwd8nGhDUFwVJ86IopsuoTM9Wd64d2ikoguv6RZnAFI8wIJWCtUgOYNgo+YOEilNQL9ov109tq9LVI9X9xNzshNxILyU0Uk9h++I2UFlcG8/7mq0fk0sf3yEeW7lOXaF8hu5bjMYf3/LJCywSGLqcK1nc1taAEI31cA0lNC1Rs+7MsowlrisLTcLgnYtpw5+K6pVA+IgxYnctuOKOzji9WKsJMO+5cwKVLG2KKACOYFOGnNjAFI8INCUcs157Mk8d5E5fImaXvVXHlyTuZIJAIJQL36RcOqICG47qnq+Sx9bWyaGK+TCrK1jhjvFlbHRhMAvzLqURRnt0+jfDYN6OfoUQgxGoVuu20IpJngUbaz7UvmT5CR7lx64gkrmDcxA+vO6SCSslDjvULb90P++AivmmOFd1PJiQzIa50yUmWuDqL8ffbG9Q6JH546W9OHdcXS43Xn79ugtxxwUj5zuLRmrzD/k6UsWaB7WhzuHNwDOZuGR54J/BQV9cc3W33X2/X6H5+S/nLyw52WtDRHgjiRaKPb8SX9o7Y7q3xxIS1H7l5bolaibhrY41jksGLO5d9EEgXP3WuYOf6JUbLMvN73zdRY7huP6xcyimyD1YsSU/MVx843inAbl9irJQ4NJLLhZOvl9HDJ8vrlU9o7CjRPLqBYQa7CgaWYqgLdo0nZvTbDM2EZR3rlYG+H3j7qAoz262tblIxhC8vOxTYrjA7aO0OkeuWVqngzhmdq+cKvQY/HPOeVw93DiaOkALX5CzoZ7Y1yJeWH9T2RLFiz3GrtJRG9McA6ZYVbBgpCl1yHnnnn7UbAd1wiB8lCiw+RCuUFzzL1F8Age1W7D6m7X6w4u75y2EVOSzJz54zQi1axBCL8sHLxqqIbvzUZLVK7/csVAQVMXXnGPa9bVGXvxkUVaxkzld2/7ud7Ygq54t0ffHEsoHTB5KZ8oYUSF52ch+EzGI1jBSFkXEQ1MaWo1q+LVFEcm0W52ZKuWdd+vmQZ6khhv6EJfbHBfuKJ2gInL/E3wenDtf5p5/fryKJlYqlyT5s2xMYKMJZtIQygGtMJjwMOIvZSH0OH9vjiWv4xMxEYsJqGCmMqzFceXRdXOOtCATxTY2Z7jmu1t7XLigJvhoQLKzMUJfvHE9UsNYW/rJSBXLmj3eqpQqIJdZiRV2rVNYFsntJ8MF6RRDv8B2fEZee2R4YKpFrCQdjnDpY5rwa+/XOe4F3/rmlOXo9yYSHimSf0+g9PJwebKxIujvYXMGGkQY8t/kHsrtmvVw37+u9dgkjYNS2JY6O1dUXgUDgEFDipc4qfXRDnc6dxercpQgur/3DOYFYPddBTJd9Ecy53nVgzeLGvXFWgYo5xyfRjlimfxlhe8WbEP4bZxWqcPM6+3AMXuf4iXLV8iBi8dX0gv6s44tmSF524HuaDExYDSMNoDLTL9/6v3LW+Mu86fJga/fgsiXuiTAhZGZt9R4+SythmF4wsAWDotPHlVyFnKzk9D02V7BhpAFUZjpzzHtl/f5lwZbIOBcvE0KA9YaVZaLaN3hAMVFNL6i7XXF0jSYxtba3eFPfi5nEggmrYaQJp408W5++Q2OtuFr9YkpFIISUyYQgflihlPRk1pjF8lrlb1VcW9qapK2jNfhK4jBXsGGkET95/TMypuB0mVZ6i8ZLHRb3SyzugcWqLaUnuIQ3HFgmC8qvlQzvX272cMlM4Ig39i0xjDSBwh47G86X32xu1b6gzio1UU0OJqrpCy5hBkanBjcZwi1txxKaKWzfFMNIYaiiRV1nKnSRzfuxOdNkwZiNMqUoUArQSDy42o30hwSmcYXTZcP+ZVrmkAIsicKE1TBSDETUTcT1GFiBspKUrxxfOEO3qW8+tUqSkRishOHAgZFvKBpBnkJ7R6ucaGsKvhJfLMZqGP0Mlii1nB3UgI6WKLN0w7c9K+qAzC+7TG8URmKhn2yi+sUa/cOftv1Yzh5/RWCouayh2hUnnpiwGkY/QLyUQQ8cPRno4FBjpYorrqycrDyZOeYizXxMZC3hwYr1XR2YkCGMuC6c9GEV17zsgrgmM5mwGkaSIF7K+Lc1Ta3q1nUjE/UGRPXQsUrZXL1Sp4DAXqwWLIkaRnwwa3XgwqhRr1X8Vi6ZdquWPqQyU0acxNWE1TASCGLKVJyX7QnpUB33Nt5QlenN3Utl55F3PMFtlKkl52t1JhPYvkM3G4uvDlwod7hq73Ny+Zm3eRZrlieww7Q7Tl8xYTWMOEPSkSNRYhoOrNi1+16UTZ4F29zWKOXFc+SssstMYHuJ9V0dHJDItK9uq7z3tI/FreyhCath9JGeJh8lA9zDazyRPdRYIeUj5sqs0otlbOHU4KtGLJi1Onigf2tJ/gSZNXaxDMnMkyFZfXsYNmE1jF7Ql+SjZLK3brOs3PkrTXgamV+mVqwlOnWPDoFn3WwGFUvXf1tDKJO8B9HcrHzJyux9wpoJq2HESDyTj5INcdgtnhWrbuLWBs0kphKNuYnDY9bq4INM4ec236cuYazXvpQ9NGE1YmLxY1tk2Q1nBNe6gvVGXPEL540JtsQPqg71p4jh4t1Vw7BriUs+SjbOTXywcZdMK1lgiU5hsGzgwQmZwnTDWTLrK5rIlDdkeK+SmbLu8gguG4MArK687EydEMSa5javNUP2N55Qa4z52OFdXSCIC65O2t3+r1U1SnFuti4jqg+uPiQzSvI6hUddpdXHO9dD99t8uEma2tq7bOP2cccldvn3f6jUeCXnRtySAe+H62NaWDZcFo4fru8tWedPNKOGlcvssYtlfNGZUlGzVkf+OHJsjwwdUigFuSXBrQYvDJQ+wvvOjRk2MP7eRuzwGxju/QZW7HxUR5MimSkrs+ffAxPWQcZHn94hM0YFBPD7b1ZrnDBvSKZc/cS70tzWIfe9VS37G07IxZMKgnuI3L1ynzy+8YiW1mP/P+yslQONrXLLszvlM2eVygs76uR1Fcws3e+WZ3fJy5UN3g2qRf7+hUoVZeaPbzoitZ6Qk9xz1kMb9Rgve6L94KqD3jYj9Njw0d/tUDHLy87wXjvkfdkz9XqdAMcbBJz34MSU68NCRkwR+IEKY7zOKL1QBXZP7UZZtfdZ2V+/TbMii4fG3/uQLuAGfv8UcwMPVoZk5UhV3RbZV7/d+338VbC1Z1geuaFMLsqRey+ZqBNi5+emOV2tmNvOG6PbzS/N9yzMYyqm7H/XorKgW/ioTCrMkSJPaGl/eG2grq3bDwsUMXvoisny1LVT1SKmjdeA4y6vqA+KaY6eH7GLJ859zeQscjf1d0ZvsqH+MK6vJbO/qgkb/7v9p/KbNXeeMu5rMmGYrxU7HpXnN/9n57S66gWpPLpO3XWJZLD9/Y0AxFjfqHzK+67dL6eXnCfzyj4QfKXnmLAacQV3MoKI2DLd6YntzXMDwhzthoW4YeliKU4uToxlijsaISVui7D7xdQ4KbCXz6CzfLZmE//P2rtkw/7letNJFow+QsnG7Yff9Czo7Z3Tqr3Py0ue6D+94bvy0JufV7F9vfJJFdt4XR8lDOeMjm/dWCP14WHt6Y3flWE5xfLxc74n88Z9oHPAi95gwjrIQNwQGIRljWdtxotArDZg+WINgrMyY3HhYqGyPRNZt364Vqbe4KxSJt47IopLO50yepPNlJFn683lfVM/KRmSJW/sfkoFlgo1iRRYrFSyMjlfUd4Y+eT5D8g/XPDwKdOS2QHrurx4thw/Ue9tv1QeW/UVFdy+Cu0aT1itLvDgAlH93+0/09KG501cEmztGxZjHWQQN/zFusPy9LYaFTyXcES889LTilTA3LLD37am+rgsLBumyURumXjolsNN8p2/7FdhvHnOKPnOa/s1dgpYrv79AHczAueWv39JuXddh/S6bvL2f31fo4ogAnj3yirZcqSpyzVFgmuNFC8dKMlHyYIkJ9xhxGIPNOyQypp1snb/iyqAdEeIZ19YRJuEkbqmQ5qNefmMz0thXuD7EQrXwzS+aIbWRuYaiRUPzxkhdc0HtfrUqqrn1MplWDASUmK91sq6Vpk+0izWwQLf5d9v+nf50MwvytiC04Otfce62xhpD2KKK9lhrt3EQDcdrMP65kPeWofWJKZSDaOD9BasBareHD1e5a1laDF03NGIel+gbvIObwrUTz6m1zi2YKoKcaTrtRKGgw+KQvAdxvUbT0xYjbRG3drBTGMjOSBW9IPdW7vZW+tQwWJs2HGF0wIbxAhW6qqq5z05DQgZYor7ua+iGko4keWhgAo7/v67VhRicEEsf0/tJrl69leDLfHDhNUwjF5BmUQENiBYjSpYbui6aDCiyOuVT3RaqYA797wJS9RiTSROZHkoqG8+qA8FU73rLR1+npUwHEQQg//N2jvlI/O/qWGFeGPCahhGn/FbhXSqp5pTqMByMyP2ueHA8k4rldgobrh4W6mxwIMBtZRxcf9vRbZcM2OUzPIeDPri2jbSA7wlx1sb5JKpnwq2xBcTVqNbcLeSQEQs86rpxVq68PY/7dZ2B+UOyby9780Duk43G/qj3v7Sbi0JSBca+q06vu9t50ogchyOB2x354XjYsokNlITJ1hNJxp0jMuWtsD3pLGl1puOyujhk2RUfrlmHyfaQo2VH6+qlLNGBVzcI4aWeVbs+d1a3kb6Qj/ta+b8S0KsVTBhNbplxL2rZNn1Z6jY0ZWGLFtqByOeLraJOFK9adUnZkpNc6C7DGJ5kfc6AkpyUei2Oz87R9d57e4VVSrO2p/1mV16HOuoPzBYsfMxKSs8Q04vOTfYklrwfeS7xve7y5i2OlhBwLVttZQHDhVH13p/3xVyzeyvBVvij6W/DTIQRJdBe5cnZkys08405YF1anmGQoIQN5/u+n8iqtygnMWJlQv+5CLKJlJNiUINobAd3XMeXnfqa0Z6smjKDSkrqoCwuu8rFjR9GenHS79GBiqgDy8PB4mu+GQkh4qja+TM0kXBtcRgwmooCCcWI2UFnTvXgbWK9YnwchNy+NsQXFy4ix/bqhWUENSHrpiiRShCxRrXMNWY6LMaDsohOkE2jEQTqX8zrmq6/nzsnH/XuPELW+6X5zf/QC0eI32hf/NpI88JriUGE1ZDoYC+zsO4XxFNXLNYmbhwHYgwYuysWAo+OPcusVWORS3gp649XQv2u/q8xFEpfcgAAOEEtKKuJex1GEa84fvYXVct4nB0A/rY2d/TDOI3dz+tVmx/1lI2YodEOUp0Mu2uWS9FeaUJj+2bsA5CnJgx0kwsuO0ZgcbFT8PhtrtqWrG33Nq5jvDiamOd6kqIOCUMGd801OWL9ctrVuTBSBaxPsRxMyaDGTfxe6d8TNZUvSiPvfNlrWGcyFKPRs840dYse2o2ytp9f5QXt/5QHlv1ZfnZG/+g05+2/UTml10a3DJxWPLSIIMndFy41PTF/YsIEtP0Jw+5ZQfuXgdWK5YpbRp3DVq6D105Wa1Zt441y7lw99IWcBWXyVk/39hp1WLBsg/bXv3Eds0iBtadFWwYiYIHPb7vfXmIo3uRDhrfsEutWbrrDOZEJwYx+OKyQClTfvcMFt/TvsG1Te3dVr/6yNJ9XY7Ngw0lN3fXbpB9dVulrHCGlrykG1dfiun3FhNWwzAGJTz4xcsz4oplbK5eoQJ7Vtllg1JgV+w+Lpc+vke+dkGJVNadkEfX18kL102QRRNjq9WMYM4pzZU7Loj+2Tlh/cDkTNlY/bL2jR5feKacWXqhxsb7GxNWwzAGJWSlu4Eg4kVd8yHZUr1SRXZMwekyq/RiGVs4NfjqwMcJa+M/B8pbsrxoYr7cOKtA7vnLEamoPaHrTjh5fZ4npIwq9MGpw+WeVw9LUW6mlBcNUUHm9X9bPFrF9sueJTxndCB7+9ENdfLe8RVSmvMH+e+t50lLxxSZO2Z8l77y/YnFWA3DGHS4/tjxhkQnuuuQ6DStZIGs3PXfgzKTGIHFWsU1PKkwWy7zBBIXL6L6wNtH5ZuvHunc7pXdx7T9vZ5V60SVdfd6TXO7LiO+FXWtkpu5SzYcrJbdde2yreGjsrlmlnxw2hS5aOJw3S4VMGE1DGPQEUieS1wcn0QnyjWS6HT2+CsGXSYxliYWJu5axrdFEMnJWOGJKOLJ3HHHBaPUgsUqdaIayRXM53ei+b81RwSX79/NnyvFudnak4DeBqmCCathGIOOZI7N6waOXzDxWq1LPBgyiXEF7/3H0+U7i0d7wheQmc+dM8ITzBJ58LKx6t51ILTdQXGOvXWHtKsM3gBXipCHI5IhsVZJqMQTkQqYsBqGMagIFDSJ3yDtsYIFe928r8vlZ34hUNFp3d1a0YnBtgcyWKJzS3Pk08/vl2++elg+srRKyguHBF/tCpnEuIqxeHED40Zmv/f8skJ21A7TDF9/H1SyuulpQDW3VCLrLo/gsmEYxoDnhR21cvGkwuBa8sHaQmQnFc9VgWWg9/312yQ3K1+KhgYGpkhnivKyNF7q5/+cUahuXl778IwCOb8sL/hKhpAx7PoSv3/yMN1mzLBs+ZspWVI29Dkt7PCJ+Qu0W+DC8cM7y0/OH5vf2UWPtrsY+CNFuulZVrBhGIOKeHaziQf+TOIhWbkyszRQ+D8nO/lWdaqA6/el7T+RCUWz5MLJ1ye8UlK8MWE1DGPQ4EoYpmrJTGKwmw+ulL21m7Q/LJnFg6m7DmzYv1ze2P2kXDjlBq10lY6YsBqGMWhINWs1Eq7gBJWdsGKnegKbrsPX0eXm/ndqtA/rjbMKNVM4HCRzYaUybu/lMz7fL4PfxwsTVsMwBgXxKGHYH5y0YjfLyPwyHSOW+Gw6uIoR1YW/rAyuBaAqU2h3Gvr5rtz5mIwvmqkDHqSb6zcUE1bDMAYF6WKtRoJYrNYmrnpR6psPSvmIuVJePCelRfbTLxzQQhF+6H5DVxzASn298gmt8UthjXR1/YZiwmoYxqAgESUM+wtcxVixOw6/0ymyCCxCm0oiS03f329vCK6dhH6uFHt4o/JJKcwrVSs1nV2/oZiwGoYx4KHvKglLrqvGQKKryB6SkfnjZZIntGOHT+33xKdntjfKdUurgmsBLiirkVtnP6vDuw0kK9WPCathGAOegWStRsO5i5mIyYp0yNiCaTKucJoKLaKbbIuWusAUfaDm7/TivfJ/z3lDFk68SGaMvjDtY6mRMGE1DGPAk+7x1d6iAlu3WUUWyxYQV6aS/AkycmhgOVFiS39UXL7bD78huVnDZPfxJXLHhRcGXx24mLAahjGgSfW+q8miufWYHDpWKVWeyCK2CC1tgLAisnTnKcgt0eWcrKG63pMuPvvrtsuR43vl8LE9OvB4hvePWslUmqIcIZnZS7ceHfDeAxNWwzAGNIPVWo0FXMfEZRFbt1zXFJiHkpOV51m3E4JrXaEkoycnmoBUkDtKxhfNUCENl5A0GB50TFgNwxiwpGvf1VTAWbh+sHJbvHYEM8cXH0VM3YgzsfD9Nw/IF85L/7rIkTBhNQxjwGLWamrC8G67alvUch2I2LBxhmEMWGqaWoNLRipBt6ddNakxdmoiMGE1DGNAglWUKsOIGaeyZPoI7QY1EDFhNQxjwGLCmrpowY5iz3L1HoAGGiashmEMSAZilaWBBjFW4uADDRNWwzDSnoFo9QwWSC4jc3sgYcJqGEZag6g+vPZwcO1UiOPRvSMRnPXzjcElo7e4RCa6Rg0Usu7yCC4bhmH0K3etqJKLJwW6YCCIxOGcq/BHqw5Sg6CLi9eJKvvQzj504/j1xiMyuTjH2z9bbv/TbtlyuEm3J+ZKQX6Oxb7sk5edqeflXLSz3+rq43re16oaZUbJUGlq7dDXXthRp9uNHT5Erazv/GW/Htedy+gd/F34mw2UmLhZrIZhpAx3rzw5Esov1h1WkWR+31vVetO9+ontKoiO4txsqahrkeUVAVfiLc/u0tcRv8WPbdU2EmSY2B+xRGgRYo7N8YDzch5/O6K7xhPY21/a7QntMe9cWXqMxb/aoueYXJSj+7IP12H0Df5GPPQMBExYDcNIeW6aU6KxuPml+Sp8DgR0UmFA4BxU9GFyAszrTIjiL9YdkprmNrnbs1Bf9ixOf2zv3ksmdhYs4Dycj/PipmQdkb0v6FLmGpzlbHWI4wOfowmrYRhGmkEc784Ly2TZDWfo1PHVc4OvRAertcizWNkHkTUSw0Dp22rCahhGyoAVSKIRN1fcr/EAa3KNdyzcwLd5lixuX5Y5R6zZqK6Ck4vhukQbjs2xBoql1d/weRKrTvdEJkteMgwjZcD9+treRr3BXnpakbpvXWzTJQf5lxUSmoijOtdsMPkJWF44frjsbzyhgviZs0fLjJI8PQf7cQ6Sl9y2DndOt/yV94zTRCau665FZbL5cJO+zv6IM8lM7vxG3+Dvk+6JTFaE3zAMw0gp8AAQC0/XIv3mCjYMwzBSCqzVdC7Sb8JqGIZhpBzpnMhkwmoYhmGkHMSz07VIv8VYDcNIa8jKdf1L71xUpslGFIFw0Bf15rmjtLoSfVe5YdNnlcxTMoSZXzW9WPu+Ajfy1QeOayIVYDVRPAIuKi/Q7TiGkRzIEnd/m3TBLFbDMNIWklwQ0aeunSoPXTlZqyGR9AKuryqiys2ZLjes0+WGDF4qKNGnlX39STII9dPbTo64QjYxgsq+CKqr1mQkh3Qs0m/CahhGypDxrbeCSyKLH9uiN1TmlCqk4D3L4ahpblWx7K7LC9apX0QRYcTS37XjaU9YIZwLMlDRqcX6rSYR/qbpVqTfhNUwjJTnqmnFsuoTM1UI/dYLgnjnheO0LjDi626+FJdAhJ1LGEHkBo044xKGZdefoa+znRNK5hzzoonD1XINh98qNpIDXoelW48G11IfE1bDMFIeF9MkfhoKN92dn52jy5QeBMoO4rollupgGXHGzUvcFAFlnRjs1U+8q9sQS53kCScFKFxcNRQs1nDXYSSWdEpkMmE1DCOlcFZnrFah2x6r1pUeDMVtg0DjCubYro1uHbiSASuVdr8F6wdBDnUdG8mBv1skL0KqYVnBhmGkDLhpsRRxt2IZkpDESDRk+3JjxW3rlgELBmvTWZCa7euJJglGrlg+FikWKBnAbIcwPnTFlC5JSG4brNmHrpisbYgoI9pQfN9dk9vXWdBGcuGhh1CAy9hOVUxYDcMwjLSBh6nuktT6GxNWwzAMY8Dikt00BICb3zdqEl4IzTr2xBoPiVsHwgB4P/B8+D0UHMOtu/3Av50Jq2EYhjHgQADpq+xi6mR6kwB1yzO71PUPjGhEV5773qrWGD0FREh6C2SYB7pwgUuCI8bLNm7dFR2hnzNhhNvOLdVkOhNWwzAMI+VBxBiyD4h/I4rLK+o1kQzBY93F3gFLlfg8QukI1xYatwf6U4cbBN8JLkVFwHXd4roQ8ik/XCs7/36uZQUbhmEYqQ/JZw6SyXDBMsfaRFxJRvN3x8E1i6WKGPrb2Q9BRJwB6xUr1q0DVieC6+8zjXAiqvO844bLTsYNzDlxNZuwGoZhGGkLwkiWMKLm4p2A0FEEBBcwhUGcGNKOdeu6TCGiT117urpy2Q7IDKf0JQVEXJERClTgLuZc/pKX4chEhR3OrAXaqa9Jm78vlwZ0vdd4AvCruWEYhmGkEogowkkXKTdQA12ucPv6+yKz7Ny7TtcQUIQZHQRnHSO0iKxfO4F19kXgM10WE0LpTG02wFcMnBBT2qk9B73l2Z3etvt02d8XjO1QfCa/6W0YhmEYfYFEIkQOl60/szcS6BiGIWKHhUmCkbY3BwSQCZ3ieOgbE/sgjG6/h9cdUhFmO/ajUhfx2ZvnnCyxWFHXotuSKIWli6Z2Ji/xAiJ59Paz9KBs7DpKc0JElLJh+J25QBdEHnHvKlV1oKO2Ky1mGIZhGPEiIIKBQh3gkpeYI7ouocll8iKSiB/uYQxELFB3DAfbY8GicQgi27A/63hnOReVuZywugQn1hlakH24BlB3dNAK7iKsLlsKgSVA68STC0RAyZIKzaDyr2OpcpGkIvvNbMMwDMMYLGSivOCPo6LYWKwORNc9BYTCaw5/QWt3XMMwDMMYTGQy3BIWKoFZB4P/YkLjEsYkJqZKzc5IaFqzZ9UCgWLMY392lmEYhmEMFjJW7W9UVzAWKVamc+EilARumd88t6TTYg31Y+MKxn3s4rCIKm5hV5nCMAzDMAYPIv8/YMKgxd6x+aMAAAAASUVORK5CYII="/>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63492" name="AutoShape 4" descr="data:image/png;base64,iVBORw0KGgoAAAANSUhEUgAAAdYAAAF8CAYAAABynZrSAAAAAXNSR0IArs4c6QAAAARnQU1BAACxjwv8YQUAAAAJcEhZcwAACxMAAAsTAQCanBgAAJSGSURBVHhe7b0LfFT1mf//5EISArlAIECAAAqI3L1CXamytV1vraj9ra3aqt3WdrvdWn+7vbq/Vftv7WW7a+26tvamrdqt3arYequtCwq13rnfEUiAAOGWKyQhl/95PzPfcDLMTCbJzGQmed68Duec75zbTGbO5zyX7/PN6PAQwzCMCOyqbdb55KJcnRuGER0TViMh1DS1ycPrDsnLlfW6DFdNL5Yl3hTtBs2233/zgG43f0x+sNXoTxY/tkVuO2+M/k2Avw9/p7sWlek6wvvw2sO6vtz7ey+vqNf27rh4UoFcXF7Q7T7uPBC67eSiHO+6RkhxXlawJTq3PLtLbju3tPO79fBa7zu6u0F21TTrMS7yrufmOaO6HM+9v0jcPLeky3c6lmOCOy6/EeCa+I3wmURj6dYaPVa07VYfOKbTrtqWYEsA95mnIvxtn/beG9cNN80p8T7bUbqcbmQG54YRN+5aUSVn/XyjVHg/am7Id3o3RibWFz+2VW88keCGsab6mNy9sirYYvQ3q72/BwLm4ObnF4nVB453igNiEsov1h2WirquN3hwx+R1t38o/vNyw736ie3BtQAI2Ih7V0X9TjnYhutDwHgw4IGBc181rVi/nzd54rem+rg+OPhByNkuEk5Ue3JMroXfArjfxyTvvd7+p92dD6LhQIxveXan3BdyvFB4gOCzCeVu77fJ58VvtCew/ZQH1knGt97q3D/adfrh78b76g6+VzyE8Flw37jvreoeX2fKgMVqGPHi5md2dlz86OaOo8dbgy1dWbW/saP4P97pWFZRF2w5Ffad/F9rO3bWNAVbUoNUu55kwN9C7nkzuBZg/s826N/Rcecrezu+8MfK4NqpsH+0z47jRfs+OJ7aclS/W6HE+p1iG3cdXO+S327T5e5gW95jd8R6TK6Ba/F/hrHC74vzhPsc/PCZR/oNcn4+c44VC2zH5I7HnPPHsr/728R6Lj/8vdk3HTGL1YgbPF3ydLrshjO6WDR+sBbufd/EqE+w7PvQlZPV5ZUqYCnwxD7YwFoNdR3yN/a76bE255UODa51hc+Nv2c0978er7R7tz/bYdGEwrXgDo5mVeIBwR3rrgML8t5LJupyd4S+30jEekzcv1xvLMf0w2eJ9cw5cJtGgtd4n5F+g7y27Poz9FjdWfq8XtPUKg9dMbnzeO73qR4A75oigUWL5cz3J9L3IxqRrj8dMGE14gI/sPveOiBPXXt6sCUy3FS4WTFFgh/jF84bE1zrf4hVpWpsKpFw8/ULAH/n0M+Bz2ZycXjhxE0cTTT5DnADjeUmioBHEqNJhTlh3dDAOYj333lhIFbrRCma2PsJdYWHoyfH5H1wvT3l7pX7vPcwLrgW+FuEI/AgEF3I+Lw5FseMxtPbatSdHYp7n6ExXIe6xX+1RePZLPf0IQL47qXrb86E1YgL/ED9FkE0+FHzg/ELK0+/oXEoP8SuuoPjsR1xICaelsMRGi+KZj1zw+SYtzyzS2+wLDP5n/TdtXH9HNd/PG4qoefjusLFp3ryGXDMaBY9xwk9FtsT+3afD/HKcNfhh3g3sT8/xMAc7B9ObB2Bm3x0YY3FWgU+/0iCUdsc+ebN3wMviRNvJ5LRrC0H28QiDD05Jg8h4WLO0eB7iNC4ZB4+70iiRi7DvBg+UxKZ3PuLBK+Fe+hhP/c7DsftL+3Wz4zr5dp7KpCclwd1Yq3piAmrEReWbj3q/QhKg2ux4b8x8GQcCX6YkW4iDn7oPCFz0+/46rk6kVXohx8rwsJNeNkN03WbVZ+YqYITSdC4YXJMbiK3nXsyEYubEriHA27eJKlwXOcO5Hxck/98O/9+rr5Ge+gNraefQaSEHz4L5/p0IOYkvODS4zqO3n5WsH2nziPBOf2iwoOT/yYZELvIN/FobmLgMwvn3g3FCUC4BzfasUhD/97gHj782aUcgwznaA9UDizuWEShJ8fEiuMhyv9g2R0kHfmtVcQ50v60u+9nNNxnyd8wEmQph3Ox8z75PYSD15z7mGsJ9zfrjoC1O6bHgpwqmLAafYabFz+e3vyAHOoyjHCDDmRyRndtOYvZ/0MM/VFioXHzRfjctTKnjYzEcPA6x+Hm7boqMLn9EZ7A1Kw3Ev9n4Fxh/vMh0Bqvys06Rcx78hmwXaQbK58FNyVnaWDdcqMj9u2Orw8KnjUQzeoFvUmHfI5+Ql3FoYQKcyjuPahFFjL5Hzw4TqTrwDoKF7Nkf27y4eKeD10xRY+JF4C/XSS4Pj6rcNcXul+sx+Q6+Q7w/YjmoXBwLvA/HOBK9n8+fti+O9d1rPCb4jMIfIfadJn3V5yX3aUblIMHBs7PZwFs391vNxQeAvmMwh0/XTBhNfpM4McT+eYZjhrPinNP1fxguRFFcgli1XTn2kI4ijyxioRz3YaL2+LujHb97vrC3dh57zXNPJ0HbiQObkSIZ6R+eCrmPgu1p58BN85wlobe9D2x8/cxxaUWen3Q3d8tcIOO/rDEZxfJIu18T1HOwXvAqsUiC5388J78cVyOzd8UDwQgVKEgWliR4c6PWOKtwFrmGO77EQrvD7EMd320+4n1mMD3ggQirEGEivcTCc7ld78D7ymcx4K/KdfR3d8N3DmjPThxLL6reEAIY/C+WA/3efN94aGO98V+wGcUi1vawe+G9xDu+OmECavRZzQO18NkDH487qmamys3AvdjDKU7AQD6DXKTinSD4gcfenPiuFix/PhdYks4ork7ee881YdeO2IWej4/oa68nn4GLPNeQ9+v3oR9LsNQ6xUQO25g3Cyj3cBi8RTw2UX6bHhP0W7aXAfXjyUdbvJfM58z4uriw9zg6aeJNRruPbgHimh/V+ABBCHA6uUzCQUvAucId32R3lt3x3TwuSHEfBem/HBt2O+uE+fQc/HZhAo76N8jRiHr7sGJ7xyfMzHbnZ+do+EDPk/el/+7C6yTh0Dyov/vhvjH4pYG9zfjs0t3TFiNPhNJzCIR6joOuBMj38ADwhb9Bo8FwA+YGwE3DD/86PnRIjpYB0zcnHE5YV34n7DDEc3dyY2MOJQfd/5oogL+c/bmM+D4tDvCxROJfWMZu/eN1UFhAuK+3NQjvS+IxVOggh9hm1ArM5RY45fAtty0iQ9rrNq70SOokfbnJu9PWIoGnwHfAR40+J44+F6zHus1+ol0zHC494FghcKDEd8n90DhJv6W4Y7L3yOWmDXwvcCiDwfvPTSUwWfJQwOfqz9HgPnVT7yrf5/Q75N+b2MUet5ruIfUdMSE1egzPf0h/CIk0STgTgz/43M3j2hP1g5uUFhr3HT84qo3f+8H7xKP6IPHzRlhwTXc3fVHs8g5duiNN5rYOEK36c1nEGr1Ek/0W8nsx02PGyPtzLE6ECV3s4yGvrco1oazeCJ9fmS+Rktc0s8girA7nMDFsi2Ee8DoDo7NxMOAI/AwE9s5wxHumJGgS0vodlirfP7uYSJ04rP3//0BCzGWa+YzjZZw6OLW4T5D2opzszt/Y5pd3tyq3z/3AOemgOhu1+VwDwJ+eP+hD6npigmr0WcQhHDxnnBwI+AH6Y91RnMn8mOL9YkX+NGru8r7kTs4PvFOBJApFpH2o5ZVGIHhfYS7bm4m3UGylP8m0pvPANHCTQfEE7Fo/SLPMcG971huuH4CwhnZxR8Qxt4Lpz6wxJBk0xOB47OPlLDUHXxH3GcGXH9fk4BCjxkJHk78wqPvwxM3v1s/FK4t9Nh8VrFcsxPOSL8FvnP+h99QOIcTdR7anrp2aueDq5uwnPm7ufXufnecr6+fd6pgwmr0GYqQcxPu7okUcL8ifH4rhx9oOKuHmwvuoVhdWw5E0P3ogR8ryVK9gWtQaymMsEUSDtqi3Uz5rLgB+rvD9OYz4DzsF9im6hQxcTcpXu8pvGeuJ9rNsLv+klybX+hDiZYF7SfS5xyOaAlL3cHfzL9fLK7w7gg9ZiRcDWNH4H1EFj7gO8Fn4+DvzNTd+VyCEC7dSHT3W/a/L/fgFjoBuQ/+9WjgZu7pQ2+qYsJq9Bl+DFiKfisxFH7wuIT4MYZm5nIDD3fz56kaF1NPn2JDb1JOaGMR/lAQQAgnetx4w7mIuYlw3QhoKLxP4n9k6fqP2ZvPALHn+rgJk6AUelNinQmXX09R0etGVFQ4I7iKA9Zu5Jsk75W/Ryw33IDARY+xA8eLJWEpHHyG4I85Rnt/sRDumOHgswgkmQXcsqwH3kdkaxX4zvgLTfBdiPZ58vnwGyS22l1eAdccqQuac7V3975idUtDb36bqYwJqxEXePrlKZZYil9QuEm4bhHcaMNlcGK5YXE5YXE3gIsmDtebe7QEGHd8B+cOuNBO3lw5L2JOgoX/CZ/laA8D4ATNv58j0o2XGxafB+/B/1lwQ+Jz4IYZelPqzWfgbozcKMN1IwKsWD4PdzMEjo3VEu1mxnvrzlMQEM/wDz3s310yFn8XjhFu8l9b4Fjd36C7S1jimHw//Z8Fn7fLkA4tx8l5eT3c9fEa9OSYfNdCP3eORSIQ3yMXz4z0oBQKnwkPkQ7ct7z30GvleHyX+O5hgZNbEE1Ugd8PRTfY130nmbPO+wj9rMIRsGpjeyCiMhnerIGCjcdqxBV+eHR7cTcefsC4tHgaj3Rz5AcbuPkf1WW244eN+HBDCLXu/PCj5Ifubmz+fUPhpsa1uRsbT/fEObvLRHQ3SSD5x23LDZXYUqR9uSb2c58F10RRhnBWRW8/A9471ly4JBNH6HVwbK6BxJVIN2/eM9uF+xyBzxAho9tJOPgeROvHyzVFG/qMmJz7nLr7nAEBIes70vU4uC4sMbYH3j+ixsOO/7Nw7y8SfG/cw0ysx+TzZyg0BND/HSS26D4n/vb8vbt7v+C++2wL/M3C5Tq4WGekv2Uk3PW672Sk9xUJ/m7d/T2A94Ho8zDh+l+nOyashmGkPVg70R7eDCOZmLAahmEYRhyxGKthGIZhxBETVsMwDMOIIyashmEYhhFHTFgNwzAMI46YsBqGYRhGHDFhNQzDMIw4YsJqGIZhGHHEhNUwDMMw4ogJq2EYhmHEERNWwzAMw4gjJqyGYRiGEUdMWA3DMAwjjpiwGoZhGEYcMWE1DMMwjDhiwmoYhmEYccSE1TAMwzDiiAmrYRiGYcQRE1bDMAzDiCMmrIZhGIYRR0xYDcMwDCOOmLAahmEYRhwxYTUMwzCMOJLR4RFcNgzDMFKMhqY9UnNsk9Qd2yxZGRKYMjMkP2eCDM0dL4XDzgtuaaQKJqyGYRgpyKb9v5VNVQ9LU/NeGZZTJCdOVElOlsiwIUWS503trVUyfOhEycsu8uYzZOyoz8iQIWXBvY3+xITVSGvaOlqlo6NdMjIyvSf57GCrYaQvB+o3youbviy1jRtkeukHZMbYa6W85P1ScfBJ2VX9C5H2eumQDCnMLZKWlq0yduQSGVvyMWloWCbtbfuluPijkpNzRvBoRn9gwmqkNU2tDdLe0RZcE8nMyPJuOZk6z8z0Ju8fomsY6cDqvU/Isi3fkAWTb5bZZdfKidY62X3kj3K4/k05Wv+GWqw5mRkyJDMzMM/K1OUp478hI4s+JPX1v5OaI/8uRUXXy/DC673fQEHwyEYyMWE10hYs1c0H/ywb9i+TnOyhUpI/QUZ6E/PhuSODWwXI9KzZLEQ3I8Obsk6xbr//5gG5uLxA5o/J1/WapjZt+8J5Y6Q4z7ub+dhV2yx3r9wnD10xOdhyKmxz+592e9tMOWV/wwjHn3c+LCt2/ECuP+uHMnRIgby+8xuyr+Y1GTF0ogzPKZLGps2S6z0jFuZNkHEj3++JbKHUeVYqViuu4dPLfyp5uWfIwQP/5FmsZZKdOVyGFX06eHQjmZiwGmnLibYm+fmbn5fc7IAY1jcf1jnkZAWEtmTYBF0enlvi3ZxGyrjCacEtvC9/0JpFZP/uuT2S5Vm4TiwfXntIxXPnZ+foup/llfWy+LEt0vHVc4Mtp4IoF+dmyc1zRwVbDCMyb+5+Qp7bdI/ctuhp2X30dXlx05ckK6tAioeI9z2e6D1F1ktHe4MMyymQxuYqGVswU4qHzZQRw8+TQ0d/Ja2euA7JypBRI26QkSM/LQf3XS9FxbdKR9s+GVp4a/AsRrIwYTXSlrX7/igv7/ilXDLtVpk0Yq60tB6Xw8f2yBFvamg5Iocb98i++m267ZGmQjnsTSV5dTKpaEinyI4tmCYFnuiuqh4qlz6+R47efpZamGf9fKNcNa1YLp5UIMsr6rXt5jmjdO4XVpZ31TRLTXPAHY2Fi7X68NrDXfZxbXDz3BKZXJSrVvHD6w7pnPNgMRuDD76v//HKh+QT5/3Q+w7XyVNrPiMFOYVSOrxMxTR/SKHUH9+srl+XvCQdDbo+1LNkszMzZVjuBO8xsUEy2+ulqOhDarm2trwjQ7LHSd7wj0qGuYSTigmrkZa0tZ+QZzd/X/bVbZOPnfNvwdbwfPaFLfKL9SfjrBePXyXXnP5KcC0AVu0df/mI/MuFs1TgEFasVcTwZU88V1cfk/ml+bLshjO6COtdK6o8y7ZKXchOiHmNY+yqbVFRXfWJmbJ0a43c51mxtNU0t8rOv58rtzy7U4/Fca+aXqyibAw+Hl31ZTnRWi8LJl4tv9vwZcnqqJMhmR2ecLZ784xOIR3tWalzJvyjNJ3YK2OKL5GWlirZtvvz3k28UQrzz/R+FPtUXAuHL5ahQ8+Rtpa3ZWj+xdLh7Zs77KPBs6UeVXVb5PiJel3GBV5WGP/EK/85Ti+J7GmKFyasRlqCZfqrVV+V2WMXy4Lya4Otp7KuulkW/rIyuHaSF66bILNKPKs2aOGu379Mnq9YIJtqLlJxxApFRLE0EcU11cfVPeysVL+w/mLd4U6X8dVPbFfxRGRrPSsWlzDHQTyXbj2qryHEtD3tHZdj3XlhmSzxhNUYfPD9++36b0qhZ6EOyRBZv+8JmTDMk8eWNs8S7ZBcz0I9c9yHNXEp3xPYY02bOpOXxo64REYWnC/7D/3IE+NGFWHcwTnZBVJY+CG1VqV9v2R51mpuwaeCZ+zKF5+dr2L29Q+sCLac5N3Db8mPXvukjBhaJl/76+e07a09v5PH1/yrLJpyg3xo5he1DRCtf31xkYrWZxb+NNh6Es6DYN6+6PFgS+BYL279kRw9XhVsCcD5/v49P9XX2Ibj+cUQkbx3xXVhzxV6HWz78Fu3dzkH7/emc+7VbX7x9u362w/Hv12xOrjUcyxd0kg7Orx/r+76tS5PG7VQ55H43fbG4FJXXtl9XEbmj/f2X6DCTDx2wZhNQSE9KjfNKdFlLFeEc/WBY8E9T2VyUU5wKZD0RGwVirw5osnri3+1RWO2WL+Oey+ZqBOWLEJtDD6e2fyf3o2+UJePHt/rfbNFjngPZAQWcrMLNVHpWNNeKcqfKY3Ne+W0MTermNJvNS9nvOza9x3x9Fjy8k5aee3t9dLS9La0ntimr2GxRgJxcZZcKH/c9iOdf2D6Z3TOdr/bGPAOIVh+3Ho4axOBBvcax0GwEWgE79wJH5L3T/uMTjwoQ573cODEMPSYR44F2k8bearl6b8Odx7/OZjTPjI/0N93b21ge3d+N1037+va3ltMWI20o/b4Adl1dE0wC3h8sDU8kwrD920NbUdgR+bVyblj9uk6SUfqtvWEEuvTiSfr0cCli9sYa5WJ/YinIsxYwv6sYyxhF79lH2NwcexEnWw69Lo0efPxhTM8UdikN2R8iBNHLFBhLRk2U5pa6wIC6U21xzbJcU9gW9vq5XDtS5LriSvtWKX5+SeFBnHlQDpn/cRWnUciVCgRQyYECjGCFTsf6xRhJ24OJ55Ym6G4Y7vXfrP2XzuPjSWMiCHeTFiSWLVYlWzDPiz7ccdz4ujHfx1Yu1yvE0qOzxzrnNd5DdHlOtz53eTec28xYTXSjnePBH48iGF31Da3y9zSkxYlsP7BqcODawGwfImzzh/1tnxqXp5axcRJsTixMhHHQNy0Wd26LOPGRTidWAJxUvZBSJmK8wIC/tS1UzuTnHD71jS1ajvHRmTplmMMLv5c8YR8cMY/qsDur9+siUsjhpLFXuhZbIVSxLI3b2zeIw3Nu2V04flyoq1Osr224y17JTd3vDR78/y8GdLUvMVbD1h2iHBra0D4soZMU1GNZLU6q88JpsNZq87dy+srdz2mIocQ+V2rsK/+pKUYihNCrGPEDtcr2+GqDSfEnCOaeO4I/v7Dnct/He49cV4/TqjdOcIdp6+YsBppBX1Xt1T/WZcnjZin80g8s71Rrpw6TF7424ny3cWjVUyZs16U1/WrTz/YhZM+LHNL3pW/Hv+SNLc2qrjetahM46G4bDVW6okoFibLiCuWLa/5QVx5ncnFTpmzTnceRJb9XJt/O2PwcMy78ZPxy/TW7ifV8pw0coGUFp6pXW6aPaE91LhRhudO8MQyQ63VkoIFUlZytWRnFUjukPFSNOw8GZ5/jh4vM3O4J7onhehEyzuSkeGJCErbDX6hRPiw/BAkJ0rOWr1w8g2dYuesQ3Au1VARA7+AcRxAsEMtUT9un+7cvaH4r8MdnweCcJiwGkaQmqYDmvBB95rQIhB+EFXcvXStQUT/4Zxi+fWScToPFVUHFjDH3XbodVn+7sMqru2ekBtGothds8kTtT3CtwyBLQ5acHk5E1RYjzRslDFFCzS+WpR/puw99KRs3n2PDM0ZL21t9TJ21Mek5USVuoKPHX9bawUj0JCZMVza2wKhjYyscToPxQmh37Xr4qi4UAHRxYJFqEhaGlcQECK/letcquFAwLBMm1rrdZntwgmwn0iix3k4b6T9/deBO5dr5kGBZCf/gwC4c2BFE4t1k3v/fcGE1Ugr1lT9QefRrFUnqnNKc4MtsfPeKR/T2K0TV24GFKLAejWMeFMybLwcbNyrRuXZE65Rl/Aez1odnlOgruEh2YVy1LNaHc1tXltWobYPyztD9hx4QI43bVVBHeJZqxTqB47n77uaGUFYHc5iRWRYRriceJGdCwgtQuWEywmTE6xwwuq2GV90Rqd4dyeq4N/PjztGuHOFXgfXSryW83E8RJP353DnYM6+biJxqq+YsBppA9bjrqOrNRYaKb5K95qi3MxeiSrgEr58xm2dlutzm+7zbjT7pMl7Sm5pO24WrBE38r0b/9FjezXGihBire6r26SvlRbMlJHDZmoCU4v3cDdh5CVS27hJzij7Rx0qLm/IeHUH5w+dIc0n9mqMlfXO2Konstk5Z6igZmZP17ZwOJFzwupE1GXF0u7ECEuObjN0UQEXz3QCFS5e6l7DynXLsQgX2yKMoceMRcT9+7BMLNfFil0mMrA9r9Otxj+RvNRXTFiNtOFAw7tathDRCweiWlHXKosmDg229A7ElWpOC8uvVbczP8an1n9LNlWvUAsWVxRWLEUqzJI1ekt+TqEcOR6wVnlc44Zfg1vY+0odatgo9U17AlPzHtlR/aTk506QPYeflMKhZ2qRiAM1S+Xg0aXqEqbY/rFjJ12dWdnj5ETTW9J2Ypu0twWEJBpYgs5axYXqxInvPiBkzop1YuxcwW7u2v34hRChjAWugWOGE08niqGCCy6pKdx14MJmAhdDhlCLOF6YsA4QyFClWAEThQy6w20PbO/fh+LxdAVJNTZXr9T57LF/rXM/TlRJVooXs8Yulqtnf1WtYwT2lR2PyNL135ath/4ijS010tx2zLsB1KnIGkZPOWvc+9VaLS8+U9c37PujzB9/rWYEVx59XUYXBNpZHz/S29YTWCo01R3fpKPeZGcVqpUKOUPKvLbA71lzlTxxbj2xVdpat3giG9liBQQMwXKxRWexOdcoQoVLFcvPTQibE6dIII4bDgSKL3AMJ5SuLRIuASlc4pIT1lA4F4KJeIcTVnCWMtu647h4cbwxYR0g0B/yvrcOaPeN21/areIYDbZ3xQoogECfTQfFEZ7ellrCeuxErWw9+Bet6xvad7W2qV3WeMIaT1F1kCD13tM+pq4xOq/jDkZgH3nni/KbNXeqq/hgY0Vwa8OIHZKVJhae6QnlXr3pUyBi15HXZY4nrrC35nV1BefnjpeDda/LsLwJ2k7iUkH+mdLcHBAHutsMzTtD2trrJS/vHPWhtLbtU3cwZA6JLqzOkkRwsOqcNei63LgkJj8uM5h9HKFCi1DzuksiQlg5Ni5Yf6zT4cTOuXTDdbVxYht6LvrGAlnLgMj64TqcoPM7dueIJMJ9Jesuj+CykcZggTa3dmjXjQONrdrf8iMzA1mzWJ+/3ngk0Acz2OeS7Ss8MaXbB8Kq/TQnFQQKF3iimpeVKZOLc7QfZqAaUY32y2Tu2oHXvv9mtRY4mFEy1LtBJOZZbcvBV70f05v6o/CPUIOoPrqhTj45vyjYkhhwD08omqlW7OQR8/Sm6Ir+V9aslflllwa3NIzYofgDXW3OmXClVNdv8gSxzhOBgzLc+341efPc7FxpbNopxfmnS/HQ0yUvZ5QWfcjJon5wvSYyZWZkSEPDcsny5kOHzpAh2aO0bnBWVonk5s6V3OHR6wQjMpU161T8KNAwJCtXhQthRXjCxRzdPmeM/iuZOupc7UaDKxZx5DVEld8sYnrDWd/RYwLriCoix0Roh3PRJeaJdd/U8729N+CSZlqz7w+6vZtmjVmsbf5z4a7mWjj2tXP+RRpaDsv9r35ct2cbroPrOdi4S4+/+PRPyLJ3H+rcP/QcbBOr2zoSZrEOIBDLjG+9pSOm3DQnMFwZ7l7q18ZiySKqU364VoUWi5Vyfggn1uwtz+7Skny8Rjvbcr4pD6zTY9/niStl+xIBcUxGsgF/CUMnqnShSSZYzGeNv1wuP/M2zSCua+re9Z5K0BfYYsOpwdyx75fxntVa41mrZ024Rjxt9CzYPd53e4++Xttcp77dmmOb5GD961pxibrB+4885ZlFZTq0HGIMGmdtXKYJTENypkvesCu9fbsWQgmHc5Fi7TlBcbHVcNYquH0QJqxQBJl9ESYEmXYECrexX6RcGyLINmzLhIVJG7jMX15HdP0TD9Z4j/znQiCxit25uDbWaUfwmVjGGuc6gWNBuHOEi9/2FCvCP0BAQBFDihVgWVLonRFUEMp73zdRLVPiqIgrQ6OxPYKIhUud2ovKC7TwAfvddm5glBVcyyy7EVsoOo+gjrh3le7nRmsJLThP4YR4Qlbuo+98ScYVTFMxc/zX2zVJF9VQVu19Tt7xplsX/MizLuLvio4nZDQHMptbNbM6O7NrRSqjf1i//4/yxNqveDf+m+SNyoclo71WcjyTJ4cRbrJERuRP1JFsGDt4WDaj3mRIaeFCyc7KkJbmLZLZ0ajDxhUOP0+ONy7XQvxZUi8jRv6T5A69WDJ9RSMSjRMsRNIvqOFA7PzdZ7rbPpTuzoX7F+EEBD2ZmMU6gKD4O6JG5R8EEPcsc+e2Zc56JHTb3JM1dJ2o+kF8HYHtTy04H2/IxoVpo09aq4jqjbMCxctTgUONp46gk0qcaGv2LOtqedt7yic2jHvMSA1me1brrDGXyOueqM4c836ZMGKBJibxSyURqSFovdI9Z0hmoUwouUa73DR7YgtYRvRjJSu4sPCDkpE5XHLzztF+rMkUVUDAYnWlYhn2ZPtQutuXdrdNsjFhHUBgPWKJYl0igNS0pVQeVijtuIGjlc7jNVy/FXWBRCas0GjWZ6SC8/EEK2trUAQmFQe62ThRjVRBKRkQX91+6A3ZXbNBMjO8hwt8eCkILt+m1gbZfvgNde9hXRPXMmFNLT487ztyZun7ZV3VE9pvdU7ZtTK+cJaKJt9yvl0jhp0pw73peMseOdrwBrvJ+NLPSunIG7UwBIOb19X9Xobmnat9WPOGfVC3MZKPCesAISBqOerenVycK8uuP0PFleLuJCzRjvXpir07SxSrE4FETNmOOrYUiGd7rFBwlrCDZdoiFZyPJ9UNO1QI6PJCAlF/iyqCumrv8/I/6+7W2A3JSwW5o2RUfnlwi9SBhxKsVCpI/Wnbj7Xt7PGXa2b1IctkTjmWzPmOLJh0i/ZdJSOYohAfmPUjOX1MIEu4uvZ1GcGA5h5Dh4yX0uKrpL7xLWnwLNXMrAJp9ObDhy+WYQVXStGIf9LtjP7BYqxGSoMorNv/khZsWHf4dJkzOkfr//YHR47tlZe2/0Qamo9Kbna+zCi9UGaMvlBGDUtNUa1vPijPbvq+ij9JVnQbIvGK7kJUlbp1wYP6PozUggL8b+66Tw7U/kUmjnyPnDvpNinImyD7jv5RLdWh2UXaZ5URa+jj2nT8bRk9YolnJTXIqJGf7hzlxug/TFiNlIXKRvQXhfxhX+p1/d94gBCt2PmoZHi3r3llH5DzJixJWVFCVKvqNquokqyEtb+w/MNq8YNLuLpm9tdkfFHAAjJSj6qa12Rj1cNSdeRPMn7EQhmSkSH0ZmOM1kxvnpWRKU3NmzVxiUHPR428QYvxG/2PCesApa0jMN4ntLefmrDUIe16Aw6Frhhki2ZnDtEsxP4ES+tXq74qe49fJFef+aF+E9UN+5fLG7uf1Kzf9039pEwZeXbwld5B3JOfXWYCPt9wooql6mdf3TZ5bvN9cn751bJg4jXBViNVoRg/3W2Is9Yf36RC2nh8s/ZbHVFwvhQOOy+woZEymLD2M4FyeJ4d5N1kSYKJh5ghqgx5Fg5X1MDP/vptwSWRsQXT1G2IdTMkM0+ys3K8q0t+Yg7i89bup+WJTa/I4qlfkr7W/+0tr1c+IRsPvKyiumTWV3rt9uWBpa3jhLR6Vnh7R5t+pnlDCuL62fKZETt9ct09KqrEU+lvG0pD8xFNZDJhNYzEYMLaz7S2N2tfLje2KDfaDE9gszKyJTMzKyC2Pbz5kqmKRcLNtbdQ6B73YWHeaMnJyk+IdRWN1vYW+dYr35XG1rHyrxf9n2BrcnHu39HDJquo9sb1y0MOXV3oO0qMdtuh19Ri5G9z1awvy4ih0YfzihVEtb7pkDyz6T/0wQkrNdIIQPCzNz6nlaSohWwYRnwxYe1n3tj9lGcVPRmwErOGark+v9UIxPUQWJ08sQ2sRxY6klPo+0mVkmhwHnAlArnxc1PedtC7+XtWrEt4YZ6bPTyp4rpy9x75xaqfyq1nzdcygsnGiWqe974/dvb3eiyqTlAZbq6iZq1s2L/sFE8BZewumHRdcK1vINS/Xft1PQej8kT7zCqOrpX/3f5TmVG6SF3bhmHEFxPWfmbNvhdVCHHbYckgaA66RYwtmKrCNtKb/GLryPQsWz8dHW0aXwN/laKewrUgLM2tx/TaGFEmWeJKd59/+sP9Mn/U256o/dsp7znR8N6f3/wDyRsyvMfuX2KciByCSi1USrWxzkMTXoBxhdO1ghTD0MEnz/8vycrsW5YzXg+6/nCucDFVPyQura56wXtPk3pthRuGER0T1n6Gij2/Xv0vsmT2V7QrBGA57qvbqiLLMv04HdygEVhcxwiva8vxbpANwe24wWKthouv9QTisa9V/latN27YF5328YSLK/1q//OtTTIi87v6/qgNjKV+qHF3Z9yYdT6T+uZDGq/szu3ZE4g/Lt3wbbU2+ZuML5wRfCU6uGJbvX0YTi5UUPlbUDzc/4DgurxcfPrNMmfs+4KtPQfLmFF/OB7fi2gPU1iqdBfqi2vbMIzuMWFNAX7y+md0dJRo7jusKDhybI/esF2cLtS96NzJ753ysbhZek4EAuJ6k1py8Uy6cSCqDCDwf844quOehmN80Umha/KE9mDDrlNqCPcWHiSITVOb+MIp18u8cR8IvhIdugXxt9h1dI0mOyH6kQTVwQMTViti+NH53+xV0hpivrd2k3ooEEnEMtLfnPf2m7V36kNJT61wwzB6hglrCsDNnGQdiiCkKk5cEYsLJn0kIdYORfyp5gRY8gwknpuVH1EEsAqXvfvzbmOKscJ7ZGi6KSPPkctnfD7YGhmEDcGqbTqg+zo3Pq7zSILqh7Fc2edDM7+obuKeUudZ7E+u+4YK+eUzbusynF4ouIBXVT0vl0y9VQtbGIaROJKXjWJEhE76WDCpjHO3ImabD67UuF48QVRvDg51B4gpbtholtXOI2/rfNKIeTrvCzw0UE+X2GMsCT1YqcRR1+57US1PBBLLmSGtcMHH4i1wgwpsrl6hIt0T+PyXv/uQiioPO9FEFfi7kYjV1z64hmF0jwlrCoB4ENvD+kll6H6D6/K1it/K/vp3eywGkXCi6h85pzuOn6hT16uLN/cFjSV778kVgIhmjdMflYQuhBRBfa3yCW3HasYd3ZNr4UGFOPLWQ6+pi5+4bqwT9YqJmfL+F3jnjoYLG2CpWlzVMBKPCWsK4BJkQuOlqQZWGJYrN2lcn4HiFn2jN6IKO4+s0nk8kpboW8p7IqYazULGSmSkmLf2PK2iyt8LK5W+oL11Rc8ac7HOGci9smZdTBOWNYJOHDeW8AEFQIiJm7VqGMnBYqwpwlPr75HS4VP6nMmbDFytWay0sydcqcUsesPSrTUyf8zQXg01t7l6pWa4nj/xGk/UAuLUW7DoiHO/d8qNMq/sb4KtJ3FdaKhqxAMFgoqoaSy1j7FdrGWqIHH8noKoxhKbJaGKsowfP/c/pDD3pLvdMIzEYMKaIvzJEwm6a0Trg5hKMFg28b2Pzr/Hs/ImBltjB1FlmDuGqustdIshK3Zqyfmy6LQbg609xwlraIk/fxeaVVXPaZwSsFL5O/XVBe3g/JU1a1WsY4V+zbEmPJEktb9hu3zugl8GWwzDSCQmrCkCFZgqj66LS7eRUP574xG5Y/leHYy8vDBXvnlxmVx+elHw1d7hxAhX7Punf6ZHVms8RBWIdWLt0Z91asl5vRZX1/XlzNJFagUGBLVFXb/EP7HQXReaeFipycaE1TCSi8VYUwRie4mIsf55T4N87g+VKqpQWdcsH/vdTqmsbdH13kIWKpYb2bRHj+0LtnZPYED0rD6LKpCIQ7cYPrvth99UoXcJYMy3H3pDnt7wXfn9xu+pKzQSrjAHAk1iENm+jS1H5Y/bHlTXL6LKA0RfYqn9DQ8F4UYzMgwj/piwpghkpPYmztYdK3c3BJe68ue94dt7gosHk8xDtmx3IKq7PEG/uDx+Y0YiqhQ8IDHnQP0OeX7LD2Tlzl/J/6y7W8v8BboxZahHIFLRCSA7t629VU60N8n6/f+rljBZt1p8YsZtcXX99gcjh46XptZ6OXaiVhOwTGQNI3GYsKYIFEKAZPVnLcrtWRZuOPxWa4Nn4UXDieqS6cXBlvjhLFe6yhAP5XoKc0dr9aRPnv9AZ6Who8erNJEnHMNzAqKJ+G44sFymj16ofVJxzXfXRzTVIZub7kGPvP1FdQsvf/dhTcQyDCMxZN3lEVw2+pH8nCJ5c/dStbxcDeB4UF6YI7/eeESa206G0js6MuXfL5kgedl9f64a7l0rQkapvInFs8KWOqRU4fLKevnIzMRafIgnFY9w154z/goZW3C6DtjOhCu3sma9Z4WukZa2Yzpkmh/eB91S/uaMf5C5Ze/X12Mp8pAOkG2e670XLHIEloc3qkURUzYMI/6YxTrAKS/Kkd/9n6marPRXE4br/BsXT4iLxQpYczwI0BeUakShuPq/N89NTjcPrNdwXUpoD1iuk9Qi5WHAD+8D63SgiKkfXNi47Xl/f3f+/cFWwzAShQlrioHVFG9mjx4qj3xoigrsNy6aIHO89XhCkQMSfGqOHwi2BHCi6ur/9jdOXCntR6WlVK90lQjI5gYGsDcMIzGYsKYQBXnxcwFHYt3BFlk0Mb7CytBusOXgyi5JTPEQ1XiVTQSOhcv6/IlXa6IYVnZfqW1ql0+/0PWBIlxbMqioPdVjEAkrFGEYicOENYUoyE28FYEVGW9wnxLDxL3a1hG4uYcW1e8tlE1kzFEmMlrdxGhAsYLYI6TUFz7Q8K5U1W0JvtJ3ivIyZW11UxdR+/32BinOPfWnta66WYZ9b5vO4803Xz0Sk5hTk5g4+I3PeP9/6y2dpjywTvsWJ4IR967S74JhDCZMWAcRK3Yfj7u16mCEGdzBO44EbqS9qf8bihZq8AQUYWQYOTJa3XSg/t3gVpFBjFVQW+tld80G3Y9CEDwAuEHU48E/nD1CHnjnpDA9uqFOPnv2qdnP5YVD5GsXlOi8v2hoOULvI4W497IbzpCLJxXILc/uDDTGmTsvLItr9yrDSAdMWFOI+A8d3pXa5naZVJSYmzrl9ShC8L3XKj1RLemzqMKxllqteoSFuevIas1oRSgppEHxhnB9MWnDyj1+ol6aWxtlU/UK7UJD8Qj25zrpl/q38+6OW6LSB6cOl1d2H9NlZ7nicsc6ZfrysoPadt3TVXLPq4dl7cFmeXR9nYz/z3e7vM48tI2HoZk/3qmTvz0abMO2HIvz+CHGisVaMqxcJhXmqOjNKz35OTy89pBasFiyix/b0unhcOtuftbPN3YuAxYv60y3/2m3tt21okqXnTUcegyOzXTLs7u0DeuW8xtGumPCmmK45JJ4Q9wv0Rw8calMKfCswZy+x0WxUhnJhWL/O4+8I3vrNmn7ktlfUXHEOt5Tu0ErJSGkTZ6IBoof1MuBhh2yfv9LWs/YFc3HVU2/VEoWxrtfKu7guaV5KoKPbqiXG2cVypzROfLCdRPkwUvHyP1v16j7998Wn3T1Y9XOKc3VbbBu2ZftvuNt8/iSMl1+ZnujbltR16qW7ne919yxEHD2YQqF83PcG2cXdgox+7Atok63JPpN372yqlMI733fRBW521/arX2NsWTpd8w2jos8EX7q2qnadQpBfuiKybrMxGAK7EMbHgv6Ld88t+SUClusc4zV1cc0Bu+2ZV+sW0R2V238XeWGkUxMWAcJK/YclyunDguuxR9EYFJhtgzPrpYdnhD2lRZPLDcEi94fbKiQphMNWowCnAtXRbW9yZuatRg/1i1i6h8nldq+CGqiKychZojlM9vr1YJFxD79/P7OuGdNc7sKqcOJ7JeWVat1+4q3PW56xJC/E8trfLFY2v/hnIB7mWMh4Jc+vkenULiOjyytUhFmW/iiJ7Bs++S7F+nA+oArmOQyvAtLpo9QsUNc771kogrnTXNKVPQcuIxdgY+rvLm/C9Xyinq55ZldKoxQ09ymoxYVh3TrYj+OMb80X8/1sifKnAML1lm6CLphpDMmrIMEbmKJwonqB6efr+t76zbrvLcQG918cKW6bomFYnEylQyboK+TgANUUUJIf/bG59TVi3WLO3r22MVqmeLupf9mMkoRIoQkMWG5YsEiqDfMLlLrMxzEWdWqnFWkAsznh1WJZwFrlGXaInHHBSOl8Z+n6eTHWb4PXjZWrVwH51p98xH5/NwnOsf/xRWMiCJyWKYMjABYoE70JhfHNqQfgooQY432BI6P0B69/Syddn52jsVkjbTHhHUQwI16ns9aiicIQFFuplpjxCxL8idIVW3vhZWEpYbmI9rPFAvVDQTuTzaishJjwVI8Hxcv1ihxU4of4Cpe4L0W65Bq8eTKqQVqucLc0hyNp17nWY6w1md9wj1/Oaxx0C95liSfHVZueVG2lN3/rsz8yS5dpi1WyEKu9P7OzJk4L+cH/kbQ0BxYJ77q56ErJ6tbFksRKxTrkXgnFuxt55YGt4oOLl7E+eontus6Vmig6xV/0fYu3bD8cHyEnPMx3fdmdfAVw0gMzS37ZMfeb8hbm94vr69/jy7HGxs2LoVgsHPKzsV76DgSWHAlxhtu2MT//C5mrEjGLaVG79AhPbc8SE56Ycv9WgAfF246Fb7nAcafHIb1WO5ZnXXN7VLoiR2v0TZ3dK5atSyDP1M7tA0LlrioW/fv78e/nVtmOzdne1zlq/Y+L5/7q1+q8OECdoPME9fESkUgeQ1XLpasS0LTOGpwPdoyVi/HYX2891zwzv7aLu+d44/My5H1B1tlxNAhnednXzBr1RgImLCmEIzGQjeSeAsrrtp4x1fDiSogiH/a9mO5bMY/6gDkPYGuNZQbJOGI2KgbPceID/xdGPMXYU0GL279kWw5+OfgWmDoOjdwA92zCvNKZUhWbo/G8jWMdMBcwSlEIurUIqqLJsT3uFhEJNaEE2uXYHSoMZCIEit0k9lfv11dwLiTTVTjD59rsmAQekRVxdT7TnBuvBE8eJFYxrB8L259QPbVbdWs7nhW2Aolkcc2jHCYsA4CQt2GfQFRJes0kmuZhwPioT2pbsSNj0HGsVSBmKmRGPisyaBONIeOVeqc4ffwwBD7JgbOYPEkl/EdQWTJ4GasXPocR4rD9gUGhqDiFmPQtrY3J+QchhGKCWuKQfZrvCDmR2JRvHCi6rp9RIKxTQ82BLpdxAI31Zd3/ELf+8JJH9akJCP+jA16E+jzm2ihceI9MsRK5m9LchkZ2zxAYdGSzf3kum/KwcaKuA7Aznuj0hSVtto72rQLF1W4sKZ7UhLTMHqKCWsKken9wy0WL0gW8SfG9JVYRBWIo+H24wbWHWz39p7fq/VChi+TkRiwEmHFzkflLxW/kf3176rQILKBQhvNauHR3amv7tO6pkBhCjeAfDhc0Q7cxDxUYb1W1W2Om+hV1W+VP259UD0hdMliYnlP7UYdk5bqXLxXw4g3NtB5CoE7dOfRVdpPk4G2szL7Vn6wsq5Vpo8M9E3sK//1do12JcnL7r7wIte/x7NY6PISbXgyRJWSg8TciMNdMv3W4CtGvMDL8LM1tfLHXcdkf2O2LJ58urpGseI2V6+U7d6c7x0FNbHqsjKzVVyxZim8gfC0eutYf7wecCZ3SEYGhREjfxdw71IJqzu3Pt/x00aeo9d0sHGXXhOD/o8YOk6vJdo5osED6is7H5Hqhl2yeOonZF7ZB3TAeyzpDQeW6cT7Ls4bI0Oy8vr8WzMMP5YVnGKs3PUrWVP1ot5Y6JvZ24QmrFW6esSjNrAT1VhjtZRlpGDDNbO/1lnlJxRu3BsOvKwWBBZLX96rER5E9dLf7Ja11SctQPrX/uXjk3Qs2oqatdoFh/KQflwCGl2dsHJx1zqXLn8r/9+JYfgQ5azgPDPD+454ovvDVz+hbl9iq7FCpS1XMYs47Nnjr5D8IcUqiBkcN0Z4MMD6xQomxovr2Q/fT943BUh4b4QfzixdpMuGEQ9MWFMQntpf2v5T78ZUJped8fleCU68utj0VFQBNxs3tgXl1+jYp6Hg6sNiovuHiWri4G9HAYpQqAbl/25QkAMRwtOAyLJObDJUcP0guLh5w4kvA8rz93fFO3oC3x0etrgejonAzhqz2DvmsLDiiiVNAQo/iCZxW75b0YQdgcUtzvuke9f5E6/R7j+G0VdMWFMUv7i+b+qnelQoAUslHrWBEWeKyffG6iWedX751bLAu1n5ITmFONqzm76vN+Als75iohpH+NtTFIKRjCgMwtiwoVDqkJKIsYBli8jBfje6UOOewDzYHom+9EVGHCk0wnkQbsIKCLeL2XIt7iEg3LUgymQgd/e74f3hXWF/ymDOGP1XPbKODSMcJqwpjBNXnqKx6mLNlo2HtcoxqFXrLxzfE8IJK9YFmZ9YM3DFmV+I+T0Z4dG6wgdPunrJAncJawhruMHPX/t4ea//rqE44UXc/BYvgraw/MN9emji2NsOvabeje5EXF3UQVcuNaXLi+fGPIqRE1eu/Yazvx014cowYsGENcXpjbj2tYRhX0UVQoVV+6o2HZJnNv1Hp3XQH/V80x1X8crR3d8JYfWPycr3gqHs0hE3pCKeDjLOQ+O9fcHlBcwdd4lcdNpNwVbD6B0mrGmAE9ecrDy5bMbno4orN15Xm7U3sD9DjfW1mw7C6o+xYtH87/afqfVB3M261cQGSWi4dR29cc27vynF+eNlqQ5EGBCf2PKtCx4MthhG77BgQhowo/RC7e9H7Of5zT9QcYoEpQb7IqpYQ/Hs+wpkaa6p+oNet/VVjQxuXbwFbnIF93Hru6k3f1vElL+piWp08KBgCR9qDFSNMozeYsKaJowaVq6JPogrWZPEscLhRiPpKU5U+xqbDQUXMN0a6EaB687KFZ6Ez9wvpIyC4xdRxDCe5SiN2Ghu676wiWFEw361aQTi+tdT/06XK46u0bkfbs69KbhPJmmkovq9gS4TQOd+Ov7zIEBiyWAXVSxQv5DisvcLqVmU/Utn+UWLjhl9xIQ1zcjNytd5TnZg7odxMHtq4SCq0Yrq9waXwYnrl7gV63S9GEwZwHyuTkCdoMbDrWskDpdVbISHcXqZIsH9J1Ek8tiJwIQ1zXC1TUO7BBCfm9dDi8eJaiz1f3vCpOK5Gq/iRkXSEqI6a+zi4KsDk1C3Ln1JnYDi0mVubt3UxtVS3lu3WedGzxhx76rgUny5a0WVfP/NU7uNpTKWFZxmvL77SXmj8ilNZvJ3fu9NFxsq88RbVAcL8cjWNVIPstnnl10qi6bcEGwZeDy8ltrQIjfPHaUW6C/WHZZ7L5kotzy7S4pzs7TttvPGyJLpJ+8N7OO24/Wa5jZ5emuNTC7OlXvfN1GWbj2q+19cXqDbTC7KlbtXVum288fky50Xluk27PdyZb3cNGeUzicV5ehxLvL2u2tRmYoo7Rz3tnNLdd8pD6zTa+B6OHY6YI/QaYYb5iu0okxPk5ZcqUKje8ytO7jYXL0iuDQw2VXbohMgdM69i3jeNKckKLI7tc2BCAPbsy/it+yGM6SmqVUeXneo83XaEEP2RyxZL/LE+vaXdut+iPNDV0xRAXbnferaqdrO+sWTAvvMKx2qwgxck7uudMGENc1gRI7QWBA3+p4kLfWm/u9gIrTbi7l1Bw8MQBDLcIcDFUSRqbuY5rzSQI4H83DbLvWs0PvePCCLH9uiIowlDFdNK1YjwBkCnIvlyZ7l6qzgs36+UYU23eKqfuzukGZU1W3RbiuhxHqjN1E9ldBs3XDdXozBRZ0OpWf0FsTyoSsnq/XJFIu1icW63BPhVZ+YmVbWaTjs7ppG8CRd19T1B4+bMlYQjcFubTm3rl9MQ9261u1l8EKdYQiMUTswwd1631sHNJ55+592B1v7DtYnx8NaJe66+LGteg6s1lisT6xatmMfrF1cx6xz3Ke31cT1WhONJS+lERSw//Xqf+kyaogTy1D2122X+pbDat3SzYXt+lr/Nx2JVqTeMEJxQ85dM+cOGV84I9iaPiBEJAm5mGckdtU2q3DNL83XZcQLa5HYJ/iXHViUJCXVNAd6JrDMvm6Zc6+uZpucztc4h3/dbQvueFi3/mOzD+dm++Lc7M7XcRWHXlOqYsKaRhw/US8/feOzncLKqBw/WrVLLimv7hxTk1qnrioTiU5DsvIkO+8fZfboMYNCVF0FKcdgfJgweo8bbJ1iJvPGfSDYmvogaiQREc8kOcjFMI3+wYQ1jdhbu0me2vAtKcgdpf1Dd9QMk/whLTIyNzB6yfiiGVqdacrIs3Wbw4275cG3HpHFU780IK003Lpu7FGHdXsx+oIb5SbSIP2pCNm8WHPwhfPSc+SigYYJaxpBcfClG76t4olwvrK3XG49K7Bc6E2hPLvtHXnp3ZXyjfcNjGGwzK1rJBonrKeXnKvDNKYyxDLp7lKcl63r/n6nRv9iwpqm4PohDhLpx7TqQIM8surncnF5s459mo6YW9foD1K9SIQT1CXTR2g8lfgoU6JxMVSSjDifi6E6iNf646FuPXQ/B+1+lzX3MwjdLh0xYU1T+HFFElW+sL/dfEDamu6S2WMXdyY6pTpWzchIBRBW4qt/NeWjwZaeken9YxSqeOMXVNDCDHNGJSWeilhe/cS7WqhB47hXTpaH1x7WZQpBwM1zS+Tulfv0Gl2CEtuH7udeo7/qsuvP6Lz+jG+9pRWaKupaZFdNsxaOSMZ7SwQmrGkKcZVwmX+IKj+4fzi7WH702ifVWqVub6oRzq1LtxfrX2v0NwwcAQvKr9Ws+pzsruEGlxxI9TNGcqJgi78SWmZGtuRlx2/4Rb+gIjRYirT1Np7qLEOXebu8ol7vJdxTcCsjooikE0CgC4zOF5XpHMK1IY4dXz03uBZ+G+C8CC5lC919zL8vXWuo2BS6X7pgwpqG8KVEQEPdJU5U+cGREXz/qzfJ351/f/DV/sXcuka68Nym+3QM4d6y0BPkcydepcMm9oVQQQVEkd95X+KpfrHjeHd76xRxQNhcYYb73qyWnZ+do8vgt1i5v3A9HMdZrPSNRaipF4y1ead3bNbD7QcIJ21sT0EI8Aur/7rSETMP0hCeMMPFIJyoQktbk2RkZEjF0bW6nmxCqxnZ2KNGurBw0oe1S1tvpmmjFmh3nT01G4NH6zmICtYjwoQ158RILUrPiktkkhL3DyYe3v1wv1l2w3RdnvLDtZ2vUywfUaWvKjx0xWQt4I9wMkXaD8HlNfYLPddAwCzWNCRcfJVhlULjLY+v+VepbTqg2Y2JHAuVbi8r9hzXZVy6xEmpXWxuXWOwQd/yR975okweOV8+eOY/BVtjA0HF2gsI1ckHT+eJilc8NZrF6izGUJeuH+emdYRz13LNDCPnP4bbj/d39RPbg8UpWtRy5RihrmBI19KGdudLMxDV0Ooj4UQV3jf1k5KZkSXPb/6BdiOIFzb2qGGEh3gsOQ1VtVuksaUm2BodZ6FivWGh+kUVa855ouIhqsB5KBHIeSkdGAvuGpkzIY5AopFrQ0wRbd3Wu2buU7ocsp8b4QYxxw3MuoNtuJ8xJ5EpXcm6yyO4bKQBmw83dXEDRxJVyM8pkvLiObLl4J+9aaUmWIQr4N8duHVJNNp65IRO5YXZcn5ZnkwfmaOTZe4axkmGDimUzd7vjczgiUUzNSQTDhWbYFjn4kmF3m840B/VwetYdOGSFPsC58vLypDVB47LR2aOVKF19xQnmOBfhtXVx/X+85X3jJWF44d7Zm3AMuUamWaMyvO2ypDX9jbK2GFDPCt0vORle+cJ2Y+HBfee8rIz1b3NwwTLHId9v33xhLg9SPQH5gpOI/hC8sVzFivW6/wxQ7s84YaDkTqwWg827pJFU27UOFAkzK1rGH3HJUBdO+dfpKywawKOCmYYl68frDzEzv8QbaQPJqxphD+2yrL/SbM7GBmHqk3VDTvl6tlf7Yy5WjUjw4g/dMN5av23tCvOjWd/V4blFGvCDlM0QY13PNXoH0xY0wieYnGh9FRUHZRE/P9e/pEUDZ0ps8f+tbZZtxfDSAxupJyCoReKZF8byKANyY/wg0eK37bL7DfSFxPWNAH3EWLKE22swyexLfvx5MsytLX8Wqpq/yzXzft6l07thmHEF7xB3/vzozIs+4D83wuuk8kj5gdfORV+p/xGE9mVxkgeFjhLE1RQvckfYw3FPfG6ifqc/FDZnjnTRVMu147rFUfXBPcyDCOeIKiPrq+TyrpWufviD8i04j2y/N2Hpam1IbhFV/BEJbp/aqqgBSS8+1QokdqBdpI0EwEPNNwr441lBacBCCp/fLLm/D8+4jWvVTVqxh0TrxO/mVGSp1O4OA6ZwpsOrpDW9hY5reScYKthGH0FQaX7GVnAH5w2XLPlyRBuaD6siUxZmUNkQlGgyhDwu/7RqoPykZkl6iZOFggVXi+ykLkG7h1jhw/R+0lTW7tm8Ya7d/D6/sYTuq0DYQJ3LF7n2Jrd623Hudwy+3NfCg1h+dsD4pqh9zXguNz7Hlx9qMs9je381+neE+fiPbi5fxuuz39coLbxliNN3jY5Xd5XXzFhTQN+vfEI3zX98ZEi74R0cnGOpq87IY31i3GosUIqa9bLvLL0GcjZMFKVcILqZ1zBdNlcvVKqG3bI7LHvk2xPYBETROkzZ5fqA3Ey+f6b1Xof4SEcofnq8r2au3HmT9bLgcZWLVP4oCf4/m4+iNvtL+2WWk+89jec0LbLfrNN8rIytfzhGk/ACDlheXIM+qYyVXgCd99b1bpPU2u7ljcMLSjxwo7aznau7asv79Xjcizub1zr6951YtVzzbS/XNmgx/77FyrV2GBAAESS6+M+yLWFvpePPr3Du4YO3Y7r4Vj040Vw6eITzwxscwWnATx98cf3u3SZwj1VxsL4ojN1oHTDMHoPXdOcy/fG2YUSKZveFY0gM3/HkbdVUPlN+4UrFeAeQ0lCRpVxlqiDmsUI223nBYrmI5ZYeUCtYOeqZRuqJVErGFhmQuD879c9WHDO0M/hqmnFKrK3nTtG+/kigJyLNixThsqbVJijVZxoR1SB+yPnYh7uvfAa4o+Acj3AtTPF+29hwpoG8IVitAm+vAFXSd9wg6LHsxqTYQwWnKDS3zuaoPpxWfgPra2W/Oxm+cCUDDl2ojbsdPxEnWdZNerDLyGbDu9ff4PwUAMYy5KYMP1wO4vve1NPi+WrsHqiWdN8cmCOWOCBBIPCnRcB594I/jKLoSC0ix/bqsI/rzTx3QlNWNMEvkyB4tgt+sXmi2IYRvIIFVRKd8ZKVuY4eXX/BVI2dLlsP/DvOuZrpIn+ry9ufUDe3L1U+8M2naiX9o6T4xT3Fay2NdXHdBlxiwUe6ClGQ5lBXLyIKlYf9X6xGp31GisINQZDrF434qfAeZxx4ZI4YzmGDrTuvW/OG3rvxH0c7/upCWuawZeJLwfuDQTWMIzE0hdBBWpr/357g3zlgtNlaFazFo0YVzCtcwodIYfXGfOVPrAMpPHspu/LwYadwaP1nUDxiWzPgtui6y626IQK/MvAAz2F8X+x7pC6VBHFeZ6oUkyfdoQJa9AdK9Jy6HEdJ0XypEi7ZV5j4no5D4OjExtl3T0Y+PcD/3nc/u4YXAv5Kgi0G8mH9xFPrB9rGsOXjHhDdx3PQ9lds0GrMDHqzbjCacFWwzD8IKgIIpZOT8XUQZ1tyoL2Zn9GyqmoWSuvVfxW8oYMl5vO+Y/gK0aqYxZrGuNcGzypYb2GJhxEokPi51YyjIFGXy1UB8coDo5D3BtIeqKu9/TRC6W+6ZAmPxnpgQnrAIAYAwKLy0UTC2JMcMrNjl96uWEMBOg2g5XaF0FFmP/r7Rr54NThcSkXimuYBKZDxyqDLUaqY8I6gCB2gMB2l+DU3hFoT+Tg54aRTiCoWJiM5ISo9hYXT/2Hc4rjPiJUVe3m4JKR6piwDkCItyKwxF/DleuqqtsaXDKMwU2ooPZFDImnVgT7tMaTsQWBPIhU6HZjxIYJ6wAGcUVkQ+OvHZ7F2psBzw1joBBPQYW+xlOjUZAb6KfJuMpGemDCOsDxJzhRYGJnTZN2PCduYxiDjXgLarzjqeFwo1DVNx3UuZH6mLAOEk4WmKAkWLYU588OvmIYAx/ctPEUVEhkPDUUHoSbrQxp2mDCOsi4cEKeLBi7SVZVD9UbDU/chjFQcYJaXpgdN0GFRMVTI0Ho5lBDRXDNSHVMWAcZVXVb5PCxPXLNGaP1psATN+4xwxhIhApq6IgzfYHjJiqeagwMTFgHGXXNgTiNS17ipoN7jJsFNyPDSGcSKajJiKdGggpplhWcPpiwDjLqmqo1XkNVFwfuMW5C3Iy4cTC+pGGkE4kUVEhmPDUalhmcHpiwDiI6Otp1qLhIXW24GXHjYHxJblIWfzVSnUQLKnCOZMZTw+H6sm6pXqlzI7UxYe0nGI/wrJ9v1NEWmINbZs4EjBxB25QH1mmxh3D7ORhZ30/Gt97q3O6uFVVacYmuNiXDovdhZXxJbiLUSuWmZRipBl4VvpvEOhMlqODOkSrxVHMHpwc2uk0ccLV56dJCGUHWdbm5tbOsoBs2yYHgMXDwkunFug39TWlj4F43Ug1FHRDWVZ+Yqetsx/BGofsBouu2dW0Ia8dXz9Vl9rv89KHS1PgVWVh+rcwau1jbuwOrFRcYN65YBnQ2jESCoGJBJvr7yPf+0Q11cuOs+GUS9wVGunnknS/KhKKZcvXsrwZbjVTFLNY48PDawzoBA+oicMwZsZ5BgbEksRj9ILSMbYgIOyEEHVnfE1REk6IOzN24q2wXaT/a7rxwnDzszcNx05xR8sDbO3R5ZA+qLvnjrzy9E2syjGTjLFTCFHwfEymqqRJP9XMyJ8LsoHTAhDWBIIwMCszEaPt+aGMUfsQXIXasqT6ug/di7WL1PnXt6fLy7gZ1BSO64fZDfGHJ9BEq5OFAhBtbjuhyb8oZYiFwQ6tpDgypFZrg9Oc9DfKx3+2UD/3PdvnRO1YhxogPyRRUSIV4aiT43cY6dBz5FO3eZPQPJqz9CJWQcN262CncNKdER+dHVAEL9aErJstt55XK3SsDVm/ofhTbR1wpWcjcuab9sN3IvNpTMoJ7iou/+hOcEFUE9bl3a3X5jpf3yuf+YENcGb0n2YIKnC+V+6fy2z3UWBlWXBHR1vYWzaE4fqJedhx5RxqCD9JG8jFhjQNYg2uqA192rM1YQOicpQl+t64ff/H84rzssPvd91a1xl0vnlSgwnzfm9XBVwOwD203ze7olbUaDiewuMzuefWkhdrWkS2tHTny6Ib6sFnFdOe59PE98pGl+6wwhXEKGttMsqByzv7qn9oT6MsKjMva1tHqCWmziuzxE3XS1Fov2w69Lmuq/iB/3PYj+dO2H8uT675h3XP6CRPWOHDznFEqei6TFyuTQcddwpJ/2YHYkVB0y7M71b2Lhco2d6+o0uMwYXni2mW5orZF7n3fxFP2K87N1v1IZiLpCWu2pjkgvKyzL8L75DVTZMbItj5Zq+Hg5peV0a6C2tI+VE6053o/+CHePEcu/c3uLuL65WUHPRE+7N0s8zV2dd3SKr2hGYYTVDLRkyWokIrx1EhgsZIV3HSiQQ437pYNB16WVyt+Lc9u+r4sXf9t2bB/mbxW+YQmOs0eu1jqmw/bGK79hGUFDxJ4wn1q3T361HvW+MuDrfHhO3/Z703V0uwJayjfXTxab1rcOMvuf1deuG5C503zm68ekcfW18rGW6eoFTvPsxbWeDe6Oy4o0YxM3IHEdr978Wi96SHMhd5Dyordx7q0Y/ne//ZRfYDhoeLxq8p0fs9fjugxEPI7LgiMEGKkFnwvEDY8L8l2wfK9KcrNTJqI9xX6oD+3+b7g2kkYVm5swVSZNGKeN80Ntor87I3PyUfnf1NGDSsPthjJwixWo8985uzRcsGEQBehUEh2grUHA3Ff/03svd4yiSJA0sgrnmAignNH5+rE8orKY/Kl5QFXM6KLENP+zLYGbUc4sXwRZaj01hHbyzyh5qbNtg94oouIR6Li6Fp1oxnJI9RCTbaocu5Jhdldvo+pDmEcusqd7T0YM10y7Va5bt7X5W/n3S3vPe1jXUTV4UqYGsnFhHWQ4Sq4xJMiz1L81sVlwbWucPOKRG1QdB13XDBKLUvnksMyBcTTccPsIt3ms+eM0Pa64DEQUOJjCLXL7MRq5RhYJe5YoWAFEI96ZccjcuTY3mCrkSj6W1A5fzrEU8NBGIf+53icmBBSN1ZrJEh2MpKPCesgob39ZMJTIuAm9bULSoJrAbAGuHm6ZTIu/TFVbrDc4BwIILCNi8WWF0WvqMN5OQdWK5bpg5eO0fPA5zzxxa384GVj5d8Wj9a2UDYcWKbzaaMWyMj88bpsxJ/+FlRIp3hqPMBFfLDRhprrD0xYBwkZGRmyr35bcC0xYEm+9vFyjaO6uR+szC8tO6jx1Jk/3qlWZLTYJ69zM8S9Gw1u2HNLc1Rk1x1s1jnrn35+v3zTE+iPeKJbXhheoBeWf1hdarjSjMRALBNB6y9BBa6BsIR70BsMDM8ZaRZrP5F1l0dw2RjAkE345u6nPctsoT7JJooxw7I1sYh5KMRU3+tZoZ7M6/w7nhU5vSQn8KLXplZtXpacX5an+xd5y5+cXyyl3jL7ArFUjp/hLU/yxHIu6958zLAh2v7vbxzVY//T+SPV2uUYH55RoMcMB+614qFjgmtGPEHM3qhqkvdPHhbx808GPHidMTJHzuvHa+gPeJDeX7dNzi+/OthiJAvLCh4kkBX8yNv/LIum3NjZH24ggItx5k92eiIaEPLK2lbZ+Kkpg8LVl6qoddjUpm7+/vw7qPs5her9JptVe5/zpuflc3/1y2CLkSzs7jNIyMzIUtfQQIMbJi7nK6cWeDfQInn14+Umqv0Egop1yMD5uFz78+8w2OKp4RieW6KeKnMHJx+7Aw0SMrx/BXmjZH+C46z9ATFVYrXcRHEHG8kllQQVBmM8NRzuQbq5LXxGvJE4TFgHEaOHTZbDx/YE1wyjb9CtKZUEFbiedOufmig6cyks2pd0TFgHEROLZ2q/TUqeGUZvcYLKUIKpIqjp3D81UXTXx9VIHCasgwgs1rwhw6SiZm2wxTBiJ1RQU8XtbvHUyFBf2ArxJx/7Fg4yzix9r2YLmtVqxEqqCipYPDU6lEG0sobJx4R1kDFv3N/oOI2vVf422NI9uI8rj66ThmYb33EwkcqCChZP7R7cwWurXgyuGcnChHWQkZudr1bru4ff1Pq40cCqpY7uC1v+U17a/lMdWcMs3YFPqguqxVNjhwSmcAOjG4nFhHUQ8r6pn5QZpYtUXJ/f/IOwligF6Zdu+Lbsrtmg21445XppbDkadtgqY2DAoAYIKrWWU1FQweKpPYO+rGDimlyspOEg5bSRZ8voYZNk++G3ZFXVc1JZs1byhxRJ0dAxOoTa8ncf0s7lfzP97+Xs8VfI2ILTpTB3tGyoXq4DKDP2ozEwQFCJVVJP+oPThoctR5kKcI3ANRqxgYdp26HXtNraiKHjgq1GorGShoMcnmTX7ntR1nhT4KmWr0OGDo6MZRs6SPLKXb+S1XtfkEWn3agjwhjpC4KK2xfLNNXjlFjS1Ik212/PYcBzxnE9b+KSYIuRaExYjU42V6/0rNFDUpA7SmaUXhhsPZXnNv9AdniW7pLZX7Gh1tKQdBLUwV7vt68Q5nl8zb/KgvJr5PyJVow/WZiwGj0Gy3bphm95N71qWTLrK9YRPU1IJ0EF4qlrvMm60vQeMvrJi7jyzNtlysizg61GorFHQKPHkFl82YzbtLA/WcOWKZzaqNW3vk4q61pVpNJBVK1/anygax11wq0Qf3IxYTV6RWHuKLVWj52o1exhsoiN1MIJ6oo9x9NGUIFrtv6p8eEItcEzGHeYcZCNZGGuYKNP8CRMH9eDjbvkrLLLZNaYxTp4uNF/IKh0SWHQ+CunDgu2pj4WT40/z226z3v4rZOPn/O9YIuRDExYjbiw88g7KrAdHe0ytmCqTrPGLg6+aiSDdBVUsHhqYvj5G/+oGfzzxn0g2GIkAxNWI25Q7JuuO2QXHz9RL7M9YV1Qfm3wVSNRpLOgAvHUotxMc/3GmYqja72H3Z/IR+Z945Ruc0ZiMWE1EsKT6++R9vZWufzM24ItRrxJd0EFShNy7alY5Sndeb3yCXn38FvyyfMfCLYYycICGUZCKMwbrRmJRmLAykNUcZ2mo6jyUICoEk81UU0MWKzWxaZ/MGE1EsLpI8/R0oeURzTiB4JK1uyiCUPTNh5p9X4TD1n6PNhSutRIPvatNhICT8pFeaU69qvRd0IFNV0FyfqnJoeKo2u0/2pZ4Yxgi5FMTFiNhLFoyg361GziGhmst0sf3yPDvrdNZv54p4qnn4EiqIDrd87oHEtSSgK4gXOzh2kxFyP5WPKSkVDogrPpwCty2YzP6wgbRlcQ04q61uBagBeumyC1nlVX09SmY46mu7vU+qcmF+oD/2btnTruMgNpGMnHvuVGQrlw8vUyevgkTfsPN+7rYIa6vaGiClh2A8FCBYunJh/nBh5vbuB+w77pRkLBFfW+qZ+SjIxMqyscAgOKh4Oh0QaCCFk8tX/ADSyesFpGcP9hwmokHDqnX+KJ65Hje+WVnY8EWw0ENDTeiNjeOKsguJa+WDy1/9hfv13GF82w+Go/YsJqJAWenhdMvEYqa9bJhv3Lgq3G41eVqUWHABFPJb6azv06rX9q/6LWaoaYG7ifseQlI6nYIOkDF6v32/+Qgb+66gXv9/VVE9d+xCxWI6mQpZg7ZJjGW42Bg8VTUwMGNodR+VYbuD8xYTWSCnGfy2fcphnCqdi/taL2hLoyv/nqEe0/imvTiI7FU1OHw4y/KhkWX+1nTFiNpIOL6rSSc2X9/mUplSWM1XXBLys9oTgqK3Yfky8vOyhrDzYHX+0/EK5Pv3AguJY6WDw1teC3dKKtSROXjP7FhNXoFy6ccr3eBDYcSI1EJkTi08/v10zdv3x8kiYRbfzUlE4rjNfpd8rkt2K1L6pn5RJfZNnf5rYPxb3mPw77s+4/DrDtoxtqZW11U+dx/fu7NmDZv+5w7fHE+qemHgFrVaQgd5TOjf7DkpeMfuPZzd+Xgw275G/n3R1s6T9w+2IVvvbxchXXUHjNlRukS8yvl5Sp6FKKcFJhthZ6oB0xLrv/Xd3OMbc0R17424kqQB9Zuk8FyfHgpWM0LklZQ8SKOCVwTAT+/ndq5J5XD2sbfO2CEp3T5s5LG8t+q/a7i0erJfmeX1Z0FqHgPJyvr2DZ2/ipqQfx1ec3/0AWlF8j501cEmw1+gN71DT6jdHDJukIOIzE0d848QknqvC194z0RHOyPO4JKqKCC9SBYFZ97nQVVWe9fc6z5Br/eZpavmurW+SevxzWuC0uZsSb1xA6xNBZmByX4/A610MZwDsuGKkCxsQ+rDsQVNo+d3axdtXh+jgf2yK8uLE5DmLKdryHvmLx1NRFh2nMECkzV3C/Y8Jq9BunjTxHMjOy5OkN35WH3vy8PPbOl70n7v/Up+7+Gm7O75510IYAzvzJLrluaZWKVU1zW/BVkSunFqig+l2ihblZOneiSDcURBW+uOygWqi4d6EyKOrlRUP0GE7cnfUaCZeByz4IN9fHcXH7si/nReC5dizlum6OFw0+A4unpjYN3kMq5GZZ4lJ/Y8Jq9BtUZKI/K/HW8ydeLfPLLpUxBadJY0utvLLjkc6uA8ngQ8HBwrESHYgJE22IFdYgll9PrbVKzyIt9oSWCav0Ds/SZPru4lI95tzR4a3kWMGFfL8nes6Cde5i+M7i0WrJ8iCA6PYGi6emF/yujP7FfiVGv0KG8LxxH9CYEBNF+6+b93XJyx6W1MQmrEQswC951iQWHm5b4pNfWn4wuAWxxQbNFEZka30Wazie2V6vx0DMsHA5NhPL33z1sLziHYN5eWF2t2KFIHNOjud3QYeCALLNA28f1XVnaT+6ob7b642E9U9NL0YNmxRcMvoTE1Yj5aAP3ryyv9HybMkcEYdYJFMg6/aYfHDacPnuxaPVUsMKxJ2LyLBNkSd2CBfWK4lD4eAYiCJx2Ss9i5iJ5YBQHlOXqnPPzvOEncnhPy7nQ9jYh/PT7reaeSjguFiliCtWKjHXFXtclrJ3rsIctY5jxbl+LZ6aXrS3t0pre0twzegvLCvYSEkONVbKf6++Q9572sdk2qgFwdb0gExhhNifaJRO8GCBpcoDhZE+UHDlHW+6+PSbZM7YS4KtRn9gFquRkhAnKswbJUeCffOM5IDLed3BFhPVNGTSiHkyrmCavLrrN3L8RH2w1egPTFiNlKUkv1wON6afsIZ2i0kX6KdLX1xc1kb6waAWZ42/XFrajsum6leCrb2jrb1rkRGjZ5iwGilLiXej0L55RkJx8VTispH68RrpwbjCaWq1/nnXr6Wu+VCwNXbaOlqlqbVBmtuOSYf3z+gdJqxGypKZma0FJIzEQTyV7kTWlSY5BBLjTi07GQmS0fyErocDqzUna6i8s+cZdQkfO1HriWWjWrKHjzfJ6gOB/tQOBJSEJ7bZV7dV/lLxG+3u1hYmCWpXbbMs3Ro5Mz0SnHN5Zb3UNPUuO93Bcdwx3DFDl1MB+yUZKQtP3kbisHhqciEhzBXxYI64IpTRulBRkMQvptp9qxtRxmotyC2Rqrot8vDqJ+X/LX9TXtz6gLy5e6nc4S2f9fONKrZuOn6iTguyPLPx3+Wp9d+SrQdf04z81VUvBo94kofXHpb73ox9QAhEcPFjW/SczBf/akvwldj4vncu/4MAx6ENbv/TblleERBT/3IqYMJqGIMQi6cmn/vfPtpZ6pKiHXS3ohY0gyxo3+imUytjudKW4PoUu0pd4axfRJj1wycWyLYjdfKL9Rny+KYT8qedR+TPFS9J24mX5CPT35SfvfE5+bdXvqbT15fdLb9Y/ZQW8T/bs3bpRz599EI51FihrmHAUsUiDO0PTZtf+EK5e2WVt2+L7PzsHOn46rmy7Pozgq8E9g21Mp3liSBzThXM4DlYv/eSibJkevcPgqEWLPsy0R7teuOFCauRsiSzD+tgweKp/Qf9lHmgQQxdWUjWqSWNJRo6RCHbwe+3BQZtcIM3UFwELvP2cdYvoguUy2Tow8+/NEFasv9ZXt8/U/Y2jpb/XHutzJv4Dfnphivl11vPUwGtPP4h+c7b13dO6+u+FHAjZw+VWWMWqxV7rKXWs1IPyZQH1qnF6axFRMq1YUXe8uwubQ/l4XWH5M4Lx8nkosB3rTgvUOqTY6oFG9wfEFFn2d7+0m61jl07E+vMu3NFcwx3HOaINPu6diaOk0hMWI1+oaOjXZ+Go021Tak3Bmk6gyVj8dT+g8Idnz1nhHxkaZUKIg859HemAEe4UplrPeuTtlrPSsUSfcYTWB6InGvYDW/INljDDh6YXGZ66PFdkRAEdGzBdJlWUqADPzAaEmUxAbG/723P6jt0jvx+87Mqmg9dMVktzi+cFxgd6e6V+1Qkl91whlqRCCWWIPO7VlTpHBC1ycWnPsAtmT5CrViO66xLxPri8gI5evtZ2n7XojLdlnMwsc7r0eC8HIdjcxyWl24NfDaIO21cr3tASBT26zL6hbaOE9Lc2hh1au/oW6KDcRKLp6YGiB2jIFE/2l+XOhyVdSfUsr1y2nC59YX9Wmca131FXYuK68yf7FSBdpatY9HE2IvwU0GMh6y5Pu/FOs9y1ipfJ86Q1/Zs0rab5wbGeGV72FXTrKJ5tyeiT3sWpBO8NdXH5WVPJJkDYsa2oWCRYvH6Ld2HrpgiF3nHmfLDtSrOvQG38/zSfD0vws8ybaD1umkbk/hBCkxYjX4hIyNLi+xTLYZpw/5lXdZxQ5HFaPQdi6emBrhr1fUb4vJFZPXBJ2iJOiihWV44RK1U3MWU2ERoWf6ddyyEFguU16MR6fiRwLLmuI9cdYF3vkBZTVynWJVrqgPxScQJkbrNs2CZ7vSsSdqwBp0VCzfNKQm6dQ/p/s4Fy/qdF5bJU9dO1XVQi3VSgdx27hiNzTpISoo1E5lr4Dxs786ZDCENxYTV6Bda21rkuc33aQk2ptcqn+iyTrr/ek9sKWlo9A6Lp6YWCCWDOGBlLirP1yH43KhKtLnYqQMhJC7LAxEPRmzvRkJydaTZDws21Gp1RDt+LCycMFNuOOOP8uA7lRqzRKgAUZxclCNXP7Fdp0gJQbhvb54zSi1T9kc8sXRxKSOeCC0CjXhybLahneOD2+6WZ3fquh9czFjH/mUSm9iHa+KcLMeS7BRvrFaw0W/8evW/SPHQsRHFs6X1uCZSGD2HeKrV+zX6CgmEj6/5V1l8+idk9tjFwVajO8xiNfqN8UVnyv767cG1UzFR7R0WTzXixfDckTJpxFxZu+9FTTg0YsOE1eg3KLRPZSUsUyM+WDzViDd0vaGPa3XDqe5YIzwmrEa/gcUK++q36dzoPRZPNeIN4QQGyr/l+aGyfO9ZsrrqBS17yNTcekxOtDVLu1mxYbEYq9Gv/Pj1T+t4qwvKrw22GD3F4qlGvOE7RaEJKj05ZpYckd9dO1Jys/N1JB1HZka2tmV4/4wAJqxGv0Hx72c2/Yc0n2iUy8+8Ldhq9ATiqRQQMNevEU/IXnYFI/x8d9HLUpi9pbMrHPFXXMVlhWfI0CHRizcMJkxYjX7jRFuTvLH7Kf2RmsXac4in0h3DXL9GvAlXeAJcpScHfc7pHnfW+MvkwsnXB1sNi7Ea/QIDKZ9ob9ZCENNGLQy2BlxQ/KCZR4J4YrTXHbhHXQ3VgYTFU41EE67oBElxrh+tA2sVF3BuVvKLMKQyJqxG0iFtHyuVp13GjXTxGiww/7BauKPCQSm4Rzd0P0QUx2MaSPBAYfV+jUTD9+vG2YXBtYCoUpEp9DtHtjCh1Skjzw62GGCuYCPpNLU2yN7azVppieIQJC9RZWbhLyuDW5wk1PUE7/llhVptG2+donOG3vrc2SeFBmuO0m9UuqFCDTeIgCDV6w2ChAy2Z7QQtqMijdsO2BZLl+1unFWg29DmXGMM5eXak4nFU41kw++S3wGWargHudcrn5B3D78lnzz/gWCLAfbIayQVLNWmEw3yp20/1oHMEVWIVG4ttB3Be+/EfLlhdpFao/zYKRiOuALic8+rh7WO6mPra9W6Q3zJcHxme70nuke1nf14LRBLOqbdCr756pHObdmO7VlGVBkDk204NvvTzrbJgvdq/VONZEOogQfbcKIK1Pc2a/VUTFiNpNHa3qIToorALpz04eArjJoR/quImPhheKzPetYmFuN/vRMYDuqOC0pU8BDATz+/X4fm4maA+AJFz3nqfuFvJ8p3/7pULU4Hw2phFTMANQKL2HItWMMMy8WyP07r2jleaDH1RIB4WzzVSEUo7HLk2F4ZXzgj2GI4TFiNpEBHcrKAiatSEGJh+bVd+sLhhnWFxR2IKoXHHbilmHDpMiE6WKiIKPsy8LNz0/rhdYSp7P535bqlVV1iR47C4HBYCKb/6Zxl2vxEenqPN7xX3NUunsp7jRYzJibNPsmG68LajxX3sMA+AzG5bLCghV0svhoWE1Yj4dBftbm1QXYdXaOp+bh/Z4UU9EYwHrxsrFqOCCHzVz9e3kXEcPeSQPFe73UmrE0sTGBZRRWBDhP7xBqdW5qjAhsu49HBaCAMy4VI4fpl2Y0QkkwQK/d+HLjF3fsNB/0OQx8CkgHXxecbK9c9XaWudnXh+wboNtKL/Z6wjh42SYtDGF0xYTUSSkBUG6Wqbqu6gEvyJ3QZzcbv6kRQ3ViQzP0CqdZp5TEVGrZjYpk2XmOZY3ztPSODewSG1qKfJ/A6gzTXNLep1Yplx2vOSnbb4m59fEmZJj7hWmaZNqxnzulgOdRN3Vuw3Ij1MmHBxRJP5drYj4nlUNzrfLZ8PuHgPGzjrGDmCDr4rWPmXBfbdmdhOus12nnZBpc8f2cmYFt3Pe4awJ2TOX8z//ti7vYLd90Q7phGfCC+OsoTVuNUTFiNhOFE9VBjZaeoXj7jZIUlvSl6FlgsXUcq606oRRsKbbwGv14yrosYI6YINOdBKBFOJ7SFnnDxGtuA2xYQNHfTd+KGuDoRAJbjEfPEMiY+zI2fCdGH7o5N8hRJVFh9JFb54Tgzf7JLX8MyvPQ3gcGl/SBMWORss2JPQHT4W7hkMb91zJzrisUqddYr7wnLNBx81sTC/QLItnwW7OseMIDjsK07d6QktHDXzXECn23XYxp9x+Kr0TFhNRKCE1WXAVyQW6Ki6oaC88cPYwGh8VuMDtq6EyFuvlizASu0Va3QZHeViUS4snFOGKJRXpQtc0vz5N+8h4HQzwXRxO29aGK+fHDacHVnI7YIFwLDnPfvYtjfvTjwQBENxNA9aPiPEwrxbT7rK73zOisxdPsHLx2jDzGIHl2n+C6wLa5/zsG5/KLLtrTj5mYKl4QWijsm75/Pgc/jfnM7xw3iq7lDhsmM0guDLYYfE1Yj7vhFlb6qjIRxybRbO0WVG15o/DDRIODcnLFqB0KXFTKTeR9Ykrg6/eDuxu0NJGURfy4vzJY5o3k4ydc5+yJkWKszf7IzotvWUV548kHEfxw/uGmxKB/dUOuJeVOwNfz2/O15D4j+74KWZHHwmhF83oPDPQTxAIFoR0tCc7hYs0tKu3JqQZdEOKNvEF8dXxgYnco4FRNWI65QVckvqoy3esWZX9ABkwFLpLv44WAivBXefTIIVikPJ1jjWGd+EB/a6jxxYiJ+jDghRHdcMFLniOAD79QERaxd3ekIG25WhPqBKNad/zh+cElzLERsUmGOtiHYodt/ZOk+tV7v+cthXcfK5TpwTdPOd4T3EA7cuqFJaOGum8+VYzoXMp9H6PUavafi6Fq5cIrVBo6ECasRN9o6WrWqUqioum41iAE3w3jEJgcKoa5cbv5UhQqHPxkLAUM0EDBEC9h3rScgWOdYqbi+mYrzAlabnzpvf9zivM62/E04DsdDhHDlunMxd0le4SBDG6jOw7H0uoqy9X25+Lcf2p1bHi8Cos8caKcfsgsROIF08B5Dk9AiXbc7NtfDA0h3VrkRGw3NRyRvSIEU5o4KthihWElDIy4w6PGJ9ib90RFT9YuqS1LCFdddkpJhRILvEUlOTjiJT2/81OROV7GRHDbsX65hnXnjPhBsMUKxu5zRJ5yViqjiHnpq/be0qpITVawIf5EDw+gtqZyENpjYfvh1KwrRDWaxGr2CWCrDvlGikNT71yp/q0PAUf/XJSqRpGRF4w1j4IBH6q09v5fLZ3w+2GKEw4TV6BGUJmwNCiogppQpxPVLmUJXUYk+g8TlLJ5qGAOHFTsfk9lj/9r6r3aD+eaMHoGbF1Glc/jS9d+WV3Y8IsNzRsp1877eKapkdZqoGsbAAmv1WEutiWoMmLAaPQYr1cVSKU94+Zm3aXcakkss89cweoe/KEYqgrV6fvnVwTUjGiasRo+oPLpWrVQE9W/n3d05nqrL/LUkJcM4FX4f5Bxo3oG3HAr9iunHy7w76K/LA2wyIRM4KzPbrNUYsTug0SPWH1imcyeo4M/8NQyjK/w+qG5FWUcmlmnzwzCI/jkgoFixbg4ILzWS+b3RngwI+7yx+0m5cLIVhIgVE1ajRxTmjZaMjAxZtfd5nX7yzmp5c+9f5JLyatlft10nRr3gx2gYhsgXlx3sLLEILNPmB7GkhjJzB7WU3SACrioVhT3ItK/0BNZVlUokZPy/tP0ncv7Eq2XUsPJgq9EdlhVs9IjN1Su9p9elUt98SF4/MEPGDzskE4YfCr4ajsDXa2T+BMnJokJPh5TkT5QhWXm6zog31BZm7moJG8ZAYtj3tgWXutL4z9N0HhgW75DWTmZQgjsuGKVd1NiP6lFUn8JiRVzZB6uXspeu4lYieWn7TzVhieREI3ZMWI1e8f03D8jNc0Z1lsuj0P6hY5W6DC2sN55cP+gtt7QFnrBpZ/tT6egUYIQW8aVfLILryiIaRrox88c7TxmJh6z5jbdO0WUE05+4RNlGrFe/sCK+lHBMprASV12z7w/yt56oWvnCnmHCavSImqY2eXjdoS6i2hf21m3WeX3TIbWC67yJuQq1T5gR3eG5JTI8Z4SM9cSWYegQWxNcI9VxouiHqlFYpSQyMVoPQkoVKZfEVPW507XdZdjjImaYQEZnQlhrm9t0sIMPecdIRAY+oZynN3xXlsz+iiUs9QITViNmVh84ptPNc5P39OqEFpHFCkaI64IiHCBg5SKwWLcmtkaqocMkeoLprFYGLcAKBV4jwxfBdDD6D4mAAcs0sB31kb/2nhLNuCfxicQlBiJwghxPMrx/Szd8R84qu8zGW+0lJqxGTCyvrFdrdcn01Mn8RWQRXCaEdm9twPpFbLFqxxZMVbEdWzg12G4YyQeLtTdlPf2u4GSy68hqaWw5KudNXBJsMXqKCavRLUu31sjkohyZP6b7cUL7Gye2iKwTXL/QThox1yxaI6n0VlixWBlWMJnFVsgCXn/gf61rTR8xYTWiQpISVurkovSspIQrucoT2R1H3pEqT3SJ3VIlqrx4jvbFNZE1EgmiumjC0LQpmkJVtRmjL5Tc7NR/iE5lTFiNsMQ7SSlVwIrdfHBlp0WLyE4qnitTR51vImvEnd5aq/0FYyl/cOY/a5zV6D0mrMYp7KptVvfvF84bE2wZmGDN7vQsWfrmOpHFkp015mJdNoy+QMJSZV1r0mOkfeFnb3xOPnvBQ5KVkR1sMXqDCavRBbJ+d9W2pFSSUjJAZLd4ArvJm4jLYr0isAitFa4wekO6WatUTHtu830mrHHAShoanWClksI/2EQV6ABPFuTHz/me9t0rHT5FR/P4n3V3a+lGkjoMoycQTklHjhzbE1wyeotZrIby8NpDmvWbDpm/ycJZsWv2vahJT8RhF0y8xixYo1voa1qYmxn3PqaJxFms18z+mowvOjPY2jM6OtqFf+HI8Oy4zIzBYcuZsBqnlCc0TsXVSG5ua1QX8czSi0xgjYhQopDShOlET4W1raNV2tvbpL0jMHVEENRQMjOyOqeszCEDMlHKhHUQM1AzfxOJX2CpTDNzzEXBVwzjJOkWXwXCHY+888WowoqYtra1ePOu48ay7+Fje6Sh5Yg0NB+Wem9qaTuuNb8DpUgDyYDjCgMDD/jJyhgi2Z7AIrIDBRPWQUp/lCccSCCwK3f9SgcKwD1cPmJO8BVjsJNufVf9LF3/bblwyvWatOeHEahOtDVJa3uLrlccXSv767fJ4cY9KqBk0SOiJ0exOimi1B0mlOIXXWD7SSPmdWbg4yrO8X5PA0FgTVgHIalYnjAd4WaBuCKyYwtOl0VTbrRuOkZaWquO5zbdJ/PHXypTS84PtgREtbm1UZpONMhrlb/1BHW7WqBUMfMLY0/B9VxZs1bFGRGeNWaxhlcyM7Il1xPnjDSOx5qwDjLSqTxhukAZxZe2/dS7+TR4T/s36A3HGJwwWs2KPcfTVlhfr3xC8nOK1QsD7R3tKqp0QXtlxyMybfRCrb8d7wdILOAN+5d1CiyVn/AGZWfmBLdIL0xYBxHpXp4wlTlpva7QuOuC8muDrxiDiXS2VmHV3uckOytXhTUgqg0aO32t4reycNKHE16dDHHdcGC5/n54QEVYnWs5nTBhNYw4glv4pe0/lTEFp8klU2+1zOFBRjpmA/txwnrO+Cukpa2p05K8ZFryvssNzUfUOsYqXlj+YckbMtyzYIelVfawFYhIQ255dpeWHYzE7X/aHVyKL8RmcSUbkWH8ystnfF5qju/XrgtWWGLwQAlDxk1Nd8j6bWg+quKG0CZTVAFBvfzM2zS5id8QsV3c0cR604WsuzyCy0aSQRypdFScl63JRJsPN8nY4UM0W7eprV1WVx8/xW3LazNK8jRGGhDXDHmtqlFf4zi0ffTpHXLxpAIpzs2WvOxMPTbbuHV3XkoXch7mtPu3cfu448LdK/fJliNNGqPlOo3wjBg6TrMq1+1/SXYdXW2DRQ8ScAO/f0r6uoGBDN89tRvltconZGLxTFk89ZZ+y9Kl+llR3hh5ddev9feUkZGRNv1ezWLtRx5ee1gnWF19rNPSXPyrLSpi9715QBY/tkXbHAira2Nftl1eUS9n/XyjWpSIJNBW09yqFZWufmJ75zZYnOx39RPvyi/WHdbtOe8tz+6Up73XpvxwrYoq6+zDdnetqNJj7qpp1olrMKIzali5XOZZrkeO79WnfmPgMxD6ghfklmj3GKzUs8ZfHmztP0hmIrbLqDtYrnT5SQdMWFMQhO2hKybLU9dOVbH0E9rv9KppxXLXojK57dwxKoQXlxdoO21Yuwi0ywDGikWsddnb7t5LJnZuf9t5Y3R9fmm+ijzL3CjY9+XgNVzkbctkfV9jY3zhDJlfdqkmYxA3MgYuK3Yflzmj0zOD1Q/JSX877+6whRz6C64Joaerz7GW2rQQVxPWAQ5u36umF6uo3jSnRAUTinIjP10j7Isf2yrF3jbzSi35pi+cN2GJ5GUP13iVMXCpbW5Pq7rA6QYxXhKZVlU9Jyfam6WtvWvlp1TDhLUfwSJc41mHgLUZTxBHJixSvyUbS/9VXL1cG5Ypx/BT2xw4rhEb9Mc7f+LV2qmeDEvDMHoH4jpt1EJ9SCUWTMH/VMWEtR8J1OjN7oyZdrpsgyII/mWHayOJiCl0GTcycdWlW4+qO7mirkXPQUwVUfRvC5wX69Qt09eVc7AP65OLc9XyZeBz5hzbiB2Sl0YPnyQrdj5qWcIDEFfC0Eg8uIXJFt566DVp9sQ1VbF+rIaRBA41Vsrja/6fjBhapuO9GgOHdC8KkY5gteIaHp47QrIzU6+Lk1mshpEEyBJ+39RPydHjVRZvHUDQd7Uo126jyQZRfWXnI3KirTklXcL2jTCMJIFLGHF99/BbsmJHwC3M9NK2n2iXHMscTj/WHWyRRRPNDZxsXLx1/f7/TUmXsLmCDSPJ4BZeuuHbMiynWIfQYsBnnronFs+W9572seBWRjqQ7iUM0x3nEqb/bSoNN2fCmmaQfHT7S7u1UANJRSQqUQSCxCSH61Jz98oq3Z7uNiQeUeiBPqlk/LKNq+pEcX5ed7hkKrajf2u4BCqjb1C0n5rCjBryvqmflDX7XvQs2TdlyayvxH3kECMxrKtulsLcTOtm04/g8dl26DWZPfZ9EUfCYRD1ZA9BZ8KaZpCRS5EGhJDiEYieq4xEUQjHiHtXybLrz1DxJJOXbRFVV3TCL5ZTHljntZ/emZWc8a23pOOr5wYzgN9VETZxTSx1nsCS3DRsSLElN6UJZq2mBnRjYwD1WWMXB1u6kpuVn3Rr1mKs/QiC6EQRsXOWIkKHgDJ3r/tx/Ui7E7tAHeJA9SQH+/r3w9qlcMR9b1UHW06CKN92bmlntSYjcRTmjpJFk2+w5KY0gt+W0f8wvNzI/AlaijFgwb6uYstA6sDwd8nGhDUFwVJ86IopsuoTM9Wd64d2ikoguv6RZnAFI8wIJWCtUgOYNgo+YOEilNQL9ov109tq9LVI9X9xNzshNxILyU0Uk9h++I2UFlcG8/7mq0fk0sf3yEeW7lOXaF8hu5bjMYf3/LJCywSGLqcK1nc1taAEI31cA0lNC1Rs+7MsowlrisLTcLgnYtpw5+K6pVA+IgxYnctuOKOzji9WKsJMO+5cwKVLG2KKACOYFOGnNjAFI8INCUcs157Mk8d5E5fImaXvVXHlyTuZIJAIJQL36RcOqICG47qnq+Sx9bWyaGK+TCrK1jhjvFlbHRhMAvzLqURRnt0+jfDYN6OfoUQgxGoVuu20IpJngUbaz7UvmT5CR7lx64gkrmDcxA+vO6SCSslDjvULb90P++AivmmOFd1PJiQzIa50yUmWuDqL8ffbG9Q6JH546W9OHdcXS43Xn79ugtxxwUj5zuLRmrzD/k6UsWaB7WhzuHNwDOZuGR54J/BQV9cc3W33X2/X6H5+S/nLyw52WtDRHgjiRaKPb8SX9o7Y7q3xxIS1H7l5bolaibhrY41jksGLO5d9EEgXP3WuYOf6JUbLMvN73zdRY7huP6xcyimyD1YsSU/MVx843inAbl9irJQ4NJLLhZOvl9HDJ8vrlU9o7CjRPLqBYQa7CgaWYqgLdo0nZvTbDM2EZR3rlYG+H3j7qAoz262tblIxhC8vOxTYrjA7aO0OkeuWVqngzhmdq+cKvQY/HPOeVw93DiaOkALX5CzoZ7Y1yJeWH9T2RLFiz3GrtJRG9McA6ZYVbBgpCl1yHnnnn7UbAd1wiB8lCiw+RCuUFzzL1F8Age1W7D6m7X6w4u75y2EVOSzJz54zQi1axBCL8sHLxqqIbvzUZLVK7/csVAQVMXXnGPa9bVGXvxkUVaxkzld2/7ud7Ygq54t0ffHEsoHTB5KZ8oYUSF52ch+EzGI1jBSFkXEQ1MaWo1q+LVFEcm0W52ZKuWdd+vmQZ6khhv6EJfbHBfuKJ2gInL/E3wenDtf5p5/fryKJlYqlyT5s2xMYKMJZtIQygGtMJjwMOIvZSH0OH9vjiWv4xMxEYsJqGCmMqzFceXRdXOOtCATxTY2Z7jmu1t7XLigJvhoQLKzMUJfvHE9UsNYW/rJSBXLmj3eqpQqIJdZiRV2rVNYFsntJ8MF6RRDv8B2fEZee2R4YKpFrCQdjnDpY5rwa+/XOe4F3/rmlOXo9yYSHimSf0+g9PJwebKxIujvYXMGGkQY8t/kHsrtmvVw37+u9dgkjYNS2JY6O1dUXgUDgEFDipc4qfXRDnc6dxercpQgur/3DOYFYPddBTJd9Ecy53nVgzeLGvXFWgYo5xyfRjlimfxlhe8WbEP4bZxWqcPM6+3AMXuf4iXLV8iBi8dX0gv6s44tmSF524HuaDExYDSMNoDLTL9/6v3LW+Mu86fJga/fgsiXuiTAhZGZt9R4+SythmF4wsAWDotPHlVyFnKzk9D02V7BhpAFUZjpzzHtl/f5lwZbIOBcvE0KA9YaVZaLaN3hAMVFNL6i7XXF0jSYxtba3eFPfi5nEggmrYaQJp408W5++Q2OtuFr9YkpFIISUyYQgflihlPRk1pjF8lrlb1VcW9qapK2jNfhK4jBXsGGkET95/TMypuB0mVZ6i8ZLHRb3SyzugcWqLaUnuIQ3HFgmC8qvlQzvX272cMlM4Ig39i0xjDSBwh47G86X32xu1b6gzio1UU0OJqrpCy5hBkanBjcZwi1txxKaKWzfFMNIYaiiRV1nKnSRzfuxOdNkwZiNMqUoUArQSDy42o30hwSmcYXTZcP+ZVrmkAIsicKE1TBSDETUTcT1GFiBspKUrxxfOEO3qW8+tUqSkRishOHAgZFvKBpBnkJ7R6ucaGsKvhJfLMZqGP0Mlii1nB3UgI6WKLN0w7c9K+qAzC+7TG8URmKhn2yi+sUa/cOftv1Yzh5/RWCouayh2hUnnpiwGkY/QLyUQQ8cPRno4FBjpYorrqycrDyZOeYizXxMZC3hwYr1XR2YkCGMuC6c9GEV17zsgrgmM5mwGkaSIF7K+Lc1Ta3q1nUjE/UGRPXQsUrZXL1Sp4DAXqwWLIkaRnwwa3XgwqhRr1X8Vi6ZdquWPqQyU0acxNWE1TASCGLKVJyX7QnpUB33Nt5QlenN3Utl55F3PMFtlKkl52t1JhPYvkM3G4uvDlwod7hq73Ny+Zm3eRZrlieww7Q7Tl8xYTWMOEPSkSNRYhoOrNi1+16UTZ4F29zWKOXFc+SssstMYHuJ9V0dHJDItK9uq7z3tI/FreyhCath9JGeJh8lA9zDazyRPdRYIeUj5sqs0otlbOHU4KtGLJi1Onigf2tJ/gSZNXaxDMnMkyFZfXsYNmE1jF7Ql+SjZLK3brOs3PkrTXgamV+mVqwlOnWPDoFn3WwGFUvXf1tDKJO8B9HcrHzJyux9wpoJq2HESDyTj5INcdgtnhWrbuLWBs0kphKNuYnDY9bq4INM4ec236cuYazXvpQ9NGE1YmLxY1tk2Q1nBNe6gvVGXPEL540JtsQPqg71p4jh4t1Vw7BriUs+SjbOTXywcZdMK1lgiU5hsGzgwQmZwnTDWTLrK5rIlDdkeK+SmbLu8gguG4MArK687EydEMSa5javNUP2N55Qa4z52OFdXSCIC65O2t3+r1U1SnFuti4jqg+uPiQzSvI6hUddpdXHO9dD99t8uEma2tq7bOP2cccldvn3f6jUeCXnRtySAe+H62NaWDZcFo4fru8tWedPNKOGlcvssYtlfNGZUlGzVkf+OHJsjwwdUigFuSXBrQYvDJQ+wvvOjRk2MP7eRuzwGxju/QZW7HxUR5MimSkrs+ffAxPWQcZHn94hM0YFBPD7b1ZrnDBvSKZc/cS70tzWIfe9VS37G07IxZMKgnuI3L1ynzy+8YiW1mP/P+yslQONrXLLszvlM2eVygs76uR1Fcws3e+WZ3fJy5UN3g2qRf7+hUoVZeaPbzoitZ6Qk9xz1kMb9Rgve6L94KqD3jYj9Njw0d/tUDHLy87wXjvkfdkz9XqdAMcbBJz34MSU68NCRkwR+IEKY7zOKL1QBXZP7UZZtfdZ2V+/TbMii4fG3/uQLuAGfv8UcwMPVoZk5UhV3RbZV7/d+338VbC1Z1geuaFMLsqRey+ZqBNi5+emOV2tmNvOG6PbzS/N9yzMYyqm7H/XorKgW/ioTCrMkSJPaGl/eG2grq3bDwsUMXvoisny1LVT1SKmjdeA4y6vqA+KaY6eH7GLJ859zeQscjf1d0ZvsqH+MK6vJbO/qgkb/7v9p/KbNXeeMu5rMmGYrxU7HpXnN/9n57S66gWpPLpO3XWJZLD9/Y0AxFjfqHzK+67dL6eXnCfzyj4QfKXnmLAacQV3MoKI2DLd6YntzXMDwhzthoW4YeliKU4uToxlijsaISVui7D7xdQ4KbCXz6CzfLZmE//P2rtkw/7letNJFow+QsnG7Yff9Czo7Z3Tqr3Py0ue6D+94bvy0JufV7F9vfJJFdt4XR8lDOeMjm/dWCP14WHt6Y3flWE5xfLxc74n88Z9oHPAi95gwjrIQNwQGIRljWdtxotArDZg+WINgrMyY3HhYqGyPRNZt364Vqbe4KxSJt47IopLO50yepPNlJFn683lfVM/KRmSJW/sfkoFlgo1iRRYrFSyMjlfUd4Y+eT5D8g/XPDwKdOS2QHrurx4thw/Ue9tv1QeW/UVFdy+Cu0aT1itLvDgAlH93+0/09KG501cEmztGxZjHWQQN/zFusPy9LYaFTyXcES889LTilTA3LLD37am+rgsLBumyURumXjolsNN8p2/7FdhvHnOKPnOa/s1dgpYrv79AHczAueWv39JuXddh/S6bvL2f31fo4ogAnj3yirZcqSpyzVFgmuNFC8dKMlHyYIkJ9xhxGIPNOyQypp1snb/iyqAdEeIZ19YRJuEkbqmQ5qNefmMz0thXuD7EQrXwzS+aIbWRuYaiRUPzxkhdc0HtfrUqqrn1MplWDASUmK91sq6Vpk+0izWwQLf5d9v+nf50MwvytiC04Otfce62xhpD2KKK9lhrt3EQDcdrMP65kPeWofWJKZSDaOD9BasBareHD1e5a1laDF03NGIel+gbvIObwrUTz6m1zi2YKoKcaTrtRKGgw+KQvAdxvUbT0xYjbRG3drBTGMjOSBW9IPdW7vZW+tQwWJs2HGF0wIbxAhW6qqq5z05DQgZYor7ua+iGko4keWhgAo7/v67VhRicEEsf0/tJrl69leDLfHDhNUwjF5BmUQENiBYjSpYbui6aDCiyOuVT3RaqYA797wJS9RiTSROZHkoqG8+qA8FU73rLR1+npUwHEQQg//N2jvlI/O/qWGFeGPCahhGn/FbhXSqp5pTqMByMyP2ueHA8k4rldgobrh4W6mxwIMBtZRxcf9vRbZcM2OUzPIeDPri2jbSA7wlx1sb5JKpnwq2xBcTVqNbcLeSQEQs86rpxVq68PY/7dZ2B+UOyby9780Duk43G/qj3v7Sbi0JSBca+q06vu9t50ogchyOB2x354XjYsokNlITJ1hNJxp0jMuWtsD3pLGl1puOyujhk2RUfrlmHyfaQo2VH6+qlLNGBVzcI4aWeVbs+d1a3kb6Qj/ta+b8S0KsVTBhNbplxL2rZNn1Z6jY0ZWGLFtqByOeLraJOFK9adUnZkpNc6C7DGJ5kfc6AkpyUei2Oz87R9d57e4VVSrO2p/1mV16HOuoPzBYsfMxKSs8Q04vOTfYklrwfeS7xve7y5i2OlhBwLVttZQHDhVH13p/3xVyzeyvBVvij6W/DTIQRJdBe5cnZkys08405YF1anmGQoIQN5/u+n8iqtygnMWJlQv+5CLKJlJNiUINobAd3XMeXnfqa0Z6smjKDSkrqoCwuu8rFjR9GenHS79GBiqgDy8PB4mu+GQkh4qja+TM0kXBtcRgwmooCCcWI2UFnTvXgbWK9YnwchNy+NsQXFy4ix/bqhWUENSHrpiiRShCxRrXMNWY6LMaDsohOkE2jEQTqX8zrmq6/nzsnH/XuPELW+6X5zf/QC0eI32hf/NpI88JriUGE1ZDoYC+zsO4XxFNXLNYmbhwHYgwYuysWAo+OPcusVWORS3gp649XQv2u/q8xFEpfcgAAOEEtKKuJex1GEa84fvYXVct4nB0A/rY2d/TDOI3dz+tVmx/1lI2YodEOUp0Mu2uWS9FeaUJj+2bsA5CnJgx0kwsuO0ZgcbFT8PhtrtqWrG33Nq5jvDiamOd6kqIOCUMGd801OWL9ctrVuTBSBaxPsRxMyaDGTfxe6d8TNZUvSiPvfNlrWGcyFKPRs840dYse2o2ytp9f5QXt/5QHlv1ZfnZG/+g05+2/UTml10a3DJxWPLSIIMndFy41PTF/YsIEtP0Jw+5ZQfuXgdWK5YpbRp3DVq6D105Wa1Zt441y7lw99IWcBWXyVk/39hp1WLBsg/bXv3Eds0iBtadFWwYiYIHPb7vfXmIo3uRDhrfsEutWbrrDOZEJwYx+OKyQClTfvcMFt/TvsG1Te3dVr/6yNJ9XY7Ngw0lN3fXbpB9dVulrHCGlrykG1dfiun3FhNWwzAGJTz4xcsz4oplbK5eoQJ7Vtllg1JgV+w+Lpc+vke+dkGJVNadkEfX18kL102QRRNjq9WMYM4pzZU7Loj+2Tlh/cDkTNlY/bL2jR5feKacWXqhxsb7GxNWwzAGJWSlu4Eg4kVd8yHZUr1SRXZMwekyq/RiGVs4NfjqwMcJa+M/B8pbsrxoYr7cOKtA7vnLEamoPaHrTjh5fZ4npIwq9MGpw+WeVw9LUW6mlBcNUUHm9X9bPFrF9sueJTxndCB7+9ENdfLe8RVSmvMH+e+t50lLxxSZO2Z8l77y/YnFWA3DGHS4/tjxhkQnuuuQ6DStZIGs3PXfgzKTGIHFWsU1PKkwWy7zBBIXL6L6wNtH5ZuvHunc7pXdx7T9vZ5V60SVdfd6TXO7LiO+FXWtkpu5SzYcrJbdde2yreGjsrlmlnxw2hS5aOJw3S4VMGE1DGPQEUieS1wcn0QnyjWS6HT2+CsGXSYxliYWJu5axrdFEMnJWOGJKOLJ3HHHBaPUgsUqdaIayRXM53ei+b81RwSX79/NnyvFudnak4DeBqmCCathGIOOZI7N6waOXzDxWq1LPBgyiXEF7/3H0+U7i0d7wheQmc+dM8ITzBJ58LKx6t51ILTdQXGOvXWHtKsM3gBXipCHI5IhsVZJqMQTkQqYsBqGMagIFDSJ3yDtsYIFe928r8vlZ34hUNFp3d1a0YnBtgcyWKJzS3Pk08/vl2++elg+srRKyguHBF/tCpnEuIqxeHED40Zmv/f8skJ21A7TDF9/H1SyuulpQDW3VCLrLo/gsmEYxoDnhR21cvGkwuBa8sHaQmQnFc9VgWWg9/312yQ3K1+KhgYGpkhnivKyNF7q5/+cUahuXl778IwCOb8sL/hKhpAx7PoSv3/yMN1mzLBs+ZspWVI29Dkt7PCJ+Qu0W+DC8cM7y0/OH5vf2UWPtrsY+CNFuulZVrBhGIOKeHaziQf+TOIhWbkyszRQ+D8nO/lWdaqA6/el7T+RCUWz5MLJ1ye8UlK8MWE1DGPQ4EoYpmrJTGKwmw+ulL21m7Q/LJnFg6m7DmzYv1ze2P2kXDjlBq10lY6YsBqGMWhINWs1Eq7gBJWdsGKnegKbrsPX0eXm/ndqtA/rjbMKNVM4HCRzYaUybu/lMz7fL4PfxwsTVsMwBgXxKGHYH5y0YjfLyPwyHSOW+Gw6uIoR1YW/rAyuBaAqU2h3Gvr5rtz5mIwvmqkDHqSb6zcUE1bDMAYF6WKtRoJYrNYmrnpR6psPSvmIuVJePCelRfbTLxzQQhF+6H5DVxzASn298gmt8UthjXR1/YZiwmoYxqAgESUM+wtcxVixOw6/0ymyCCxCm0oiS03f329vCK6dhH6uFHt4o/JJKcwrVSs1nV2/oZiwGoYx4KHvKglLrqvGQKKryB6SkfnjZZIntGOHT+33xKdntjfKdUurgmsBLiirkVtnP6vDuw0kK9WPCathGAOegWStRsO5i5mIyYp0yNiCaTKucJoKLaKbbIuWusAUfaDm7/TivfJ/z3lDFk68SGaMvjDtY6mRMGE1DGPAk+7x1d6iAlu3WUUWyxYQV6aS/AkycmhgOVFiS39UXL7bD78huVnDZPfxJXLHhRcGXx24mLAahjGgSfW+q8miufWYHDpWKVWeyCK2CC1tgLAisnTnKcgt0eWcrKG63pMuPvvrtsuR43vl8LE9OvB4hvePWslUmqIcIZnZS7ceHfDeAxNWwzAGNIPVWo0FXMfEZRFbt1zXFJiHkpOV51m3E4JrXaEkoycnmoBUkDtKxhfNUCENl5A0GB50TFgNwxiwpGvf1VTAWbh+sHJbvHYEM8cXH0VM3YgzsfD9Nw/IF85L/7rIkTBhNQxjwGLWamrC8G67alvUch2I2LBxhmEMWGqaWoNLRipBt6ddNakxdmoiMGE1DGNAglWUKsOIGaeyZPoI7QY1EDFhNQxjwGLCmrpowY5iz3L1HoAGGiashmEMSAZilaWBBjFW4uADDRNWwzDSnoFo9QwWSC4jc3sgYcJqGEZag6g+vPZwcO1UiOPRvSMRnPXzjcElo7e4RCa6Rg0Usu7yCC4bhmH0K3etqJKLJwW6YCCIxOGcq/BHqw5Sg6CLi9eJKvvQzj504/j1xiMyuTjH2z9bbv/TbtlyuEm3J+ZKQX6Oxb7sk5edqeflXLSz3+rq43re16oaZUbJUGlq7dDXXthRp9uNHT5Erazv/GW/Htedy+gd/F34mw2UmLhZrIZhpAx3rzw5Esov1h1WkWR+31vVetO9+ontKoiO4txsqahrkeUVAVfiLc/u0tcRv8WPbdU2EmSY2B+xRGgRYo7N8YDzch5/O6K7xhPY21/a7QntMe9cWXqMxb/aoueYXJSj+7IP12H0Df5GPPQMBExYDcNIeW6aU6KxuPml+Sp8DgR0UmFA4BxU9GFyAszrTIjiL9YdkprmNrnbs1Bf9ixOf2zv3ksmdhYs4Dycj/PipmQdkb0v6FLmGpzlbHWI4wOfowmrYRhGmkEc784Ly2TZDWfo1PHVc4OvRAertcizWNkHkTUSw0Dp22rCahhGyoAVSKIRN1fcr/EAa3KNdyzcwLd5lixuX5Y5R6zZqK6Ck4vhukQbjs2xBoql1d/weRKrTvdEJkteMgwjZcD9+treRr3BXnpakbpvXWzTJQf5lxUSmoijOtdsMPkJWF44frjsbzyhgviZs0fLjJI8PQf7cQ6Sl9y2DndOt/yV94zTRCau665FZbL5cJO+zv6IM8lM7vxG3+Dvk+6JTFaE3zAMw0gp8AAQC0/XIv3mCjYMwzBSCqzVdC7Sb8JqGIZhpBzpnMhkwmoYhmGkHMSz07VIv8VYDcNIa8jKdf1L71xUpslGFIFw0Bf15rmjtLoSfVe5YdNnlcxTMoSZXzW9WPu+Ajfy1QeOayIVYDVRPAIuKi/Q7TiGkRzIEnd/m3TBLFbDMNIWklwQ0aeunSoPXTlZqyGR9AKuryqiys2ZLjes0+WGDF4qKNGnlX39STII9dPbTo64QjYxgsq+CKqr1mQkh3Qs0m/CahhGypDxrbeCSyKLH9uiN1TmlCqk4D3L4ahpblWx7K7LC9apX0QRYcTS37XjaU9YIZwLMlDRqcX6rSYR/qbpVqTfhNUwjJTnqmnFsuoTM1UI/dYLgnjnheO0LjDi626+FJdAhJ1LGEHkBo044xKGZdefoa+znRNK5hzzoonD1XINh98qNpIDXoelW48G11IfE1bDMFIeF9MkfhoKN92dn52jy5QeBMoO4rollupgGXHGzUvcFAFlnRjs1U+8q9sQS53kCScFKFxcNRQs1nDXYSSWdEpkMmE1DCOlcFZnrFah2x6r1pUeDMVtg0DjCubYro1uHbiSASuVdr8F6wdBDnUdG8mBv1skL0KqYVnBhmGkDLhpsRRxt2IZkpDESDRk+3JjxW3rlgELBmvTWZCa7euJJglGrlg+FikWKBnAbIcwPnTFlC5JSG4brNmHrpisbYgoI9pQfN9dk9vXWdBGcuGhh1CAy9hOVUxYDcMwjLSBh6nuktT6GxNWwzAMY8Dikt00BICb3zdqEl4IzTr2xBoPiVsHwgB4P/B8+D0UHMOtu/3Av50Jq2EYhjHgQADpq+xi6mR6kwB1yzO71PUPjGhEV5773qrWGD0FREh6C2SYB7pwgUuCI8bLNm7dFR2hnzNhhNvOLdVkOhNWwzAMI+VBxBiyD4h/I4rLK+o1kQzBY93F3gFLlfg8QukI1xYatwf6U4cbBN8JLkVFwHXd4roQ8ik/XCs7/36uZQUbhmEYqQ/JZw6SyXDBMsfaRFxJRvN3x8E1i6WKGPrb2Q9BRJwB6xUr1q0DVieC6+8zjXAiqvO844bLTsYNzDlxNZuwGoZhGGkLwkiWMKLm4p2A0FEEBBcwhUGcGNKOdeu6TCGiT117urpy2Q7IDKf0JQVEXJERClTgLuZc/pKX4chEhR3OrAXaqa9Jm78vlwZ0vdd4AvCruWEYhmGkEogowkkXKTdQA12ucPv6+yKz7Ny7TtcQUIQZHQRnHSO0iKxfO4F19kXgM10WE0LpTG02wFcMnBBT2qk9B73l2Z3etvt02d8XjO1QfCa/6W0YhmEYfYFEIkQOl60/szcS6BiGIWKHhUmCkbY3BwSQCZ3ieOgbE/sgjG6/h9cdUhFmO/ajUhfx2ZvnnCyxWFHXotuSKIWli6Z2Ji/xAiJ59Paz9KBs7DpKc0JElLJh+J25QBdEHnHvKlV1oKO2Ky1mGIZhGPEiIIKBQh3gkpeYI7ouocll8iKSiB/uYQxELFB3DAfbY8GicQgi27A/63hnOReVuZywugQn1hlakH24BlB3dNAK7iKsLlsKgSVA68STC0RAyZIKzaDyr2OpcpGkIvvNbMMwDMMYLGSivOCPo6LYWKwORNc9BYTCaw5/QWt3XMMwDMMYTGQy3BIWKoFZB4P/YkLjEsYkJqZKzc5IaFqzZ9UCgWLMY392lmEYhmEMFjJW7W9UVzAWKVamc+EilARumd88t6TTYg31Y+MKxn3s4rCIKm5hV5nCMAzDMAYPIv8/YMKgxd6x+aMAAAAASUVORK5CYII="/>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pic>
        <p:nvPicPr>
          <p:cNvPr id="63494" name="Picture 6" descr="Image associée"/>
          <p:cNvPicPr>
            <a:picLocks noChangeAspect="1" noChangeArrowheads="1"/>
          </p:cNvPicPr>
          <p:nvPr/>
        </p:nvPicPr>
        <p:blipFill>
          <a:blip r:embed="rId2"/>
          <a:srcRect/>
          <a:stretch>
            <a:fillRect/>
          </a:stretch>
        </p:blipFill>
        <p:spPr bwMode="auto">
          <a:xfrm>
            <a:off x="1210235" y="522513"/>
            <a:ext cx="11082571" cy="6174121"/>
          </a:xfrm>
          <a:prstGeom prst="rect">
            <a:avLst/>
          </a:prstGeom>
          <a:noFill/>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descr="Résultat de recherche d'images pour &quot;SESSAD&quot;"/>
          <p:cNvPicPr>
            <a:picLocks noChangeAspect="1" noChangeArrowheads="1"/>
          </p:cNvPicPr>
          <p:nvPr/>
        </p:nvPicPr>
        <p:blipFill>
          <a:blip r:embed="rId2"/>
          <a:srcRect/>
          <a:stretch>
            <a:fillRect/>
          </a:stretch>
        </p:blipFill>
        <p:spPr bwMode="auto">
          <a:xfrm>
            <a:off x="1071155" y="496389"/>
            <a:ext cx="10058400" cy="5917474"/>
          </a:xfrm>
          <a:prstGeom prst="rect">
            <a:avLst/>
          </a:prstGeom>
          <a:noFill/>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Autofit/>
          </a:bodyPr>
          <a:lstStyle/>
          <a:p>
            <a:pPr algn="ctr"/>
            <a:r>
              <a:rPr lang="fr-FR" sz="5400" b="1" dirty="0" smtClean="0">
                <a:solidFill>
                  <a:srgbClr val="FF0000"/>
                </a:solidFill>
              </a:rPr>
              <a:t>Service d’Education Spéciale et de Soins A Domicile : SESSAD</a:t>
            </a:r>
            <a:endParaRPr lang="fr-FR" sz="5400" b="1" dirty="0">
              <a:solidFill>
                <a:srgbClr val="FF0000"/>
              </a:solidFill>
            </a:endParaRPr>
          </a:p>
        </p:txBody>
      </p:sp>
      <p:sp>
        <p:nvSpPr>
          <p:cNvPr id="3" name="Espace réservé du contenu 2"/>
          <p:cNvSpPr>
            <a:spLocks noGrp="1"/>
          </p:cNvSpPr>
          <p:nvPr>
            <p:ph idx="1"/>
          </p:nvPr>
        </p:nvSpPr>
        <p:spPr>
          <a:xfrm>
            <a:off x="457200" y="1825624"/>
            <a:ext cx="11155680" cy="4640489"/>
          </a:xfrm>
        </p:spPr>
        <p:txBody>
          <a:bodyPr/>
          <a:lstStyle/>
          <a:p>
            <a:endParaRPr lang="fr-FR" b="1" dirty="0" smtClean="0"/>
          </a:p>
          <a:p>
            <a:r>
              <a:rPr lang="fr-FR" b="1" dirty="0" smtClean="0"/>
              <a:t>C’est un service médico-social </a:t>
            </a:r>
            <a:r>
              <a:rPr lang="fr-FR" dirty="0" smtClean="0"/>
              <a:t>dédié à la prise en charge des enfants et des jeunes handicapés </a:t>
            </a:r>
            <a:r>
              <a:rPr lang="fr-FR" b="1" dirty="0" smtClean="0"/>
              <a:t>âgés de 0 à 20 ans</a:t>
            </a:r>
            <a:r>
              <a:rPr lang="fr-FR" dirty="0" smtClean="0"/>
              <a:t>. Il dispense une prise en charge globale en matière de soins, de rééducation et d’enseignement, sur le lieu de vie ou l’établissement scolaire de l’enfant.</a:t>
            </a:r>
          </a:p>
          <a:p>
            <a:pPr>
              <a:buNone/>
            </a:pPr>
            <a:endParaRPr lang="fr-FR" dirty="0" smtClean="0"/>
          </a:p>
          <a:p>
            <a:r>
              <a:rPr lang="fr-FR" b="1" dirty="0" smtClean="0"/>
              <a:t>Une équipe pluridisciplinaire</a:t>
            </a:r>
            <a:r>
              <a:rPr lang="fr-FR" dirty="0" smtClean="0"/>
              <a:t> dispense les soins et les prises en charge requises pour chaque enfant et jeune en situation de handicap en ambulatoire: au domicile de celui-ci, </a:t>
            </a:r>
            <a:r>
              <a:rPr lang="fr-FR" b="1" dirty="0" smtClean="0"/>
              <a:t>dans son établissement scolaire ou dans les locaux de la structure. </a:t>
            </a:r>
            <a:endParaRPr lang="fr-FR" b="1"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descr="Résultat de recherche d'images pour &quot;ULIS&quot;"/>
          <p:cNvPicPr>
            <a:picLocks noChangeAspect="1" noChangeArrowheads="1"/>
          </p:cNvPicPr>
          <p:nvPr/>
        </p:nvPicPr>
        <p:blipFill>
          <a:blip r:embed="rId2"/>
          <a:srcRect/>
          <a:stretch>
            <a:fillRect/>
          </a:stretch>
        </p:blipFill>
        <p:spPr bwMode="auto">
          <a:xfrm>
            <a:off x="1071154" y="195943"/>
            <a:ext cx="10123715" cy="6453051"/>
          </a:xfrm>
          <a:prstGeom prst="rect">
            <a:avLst/>
          </a:prstGeom>
          <a:noFill/>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Autofit/>
          </a:bodyPr>
          <a:lstStyle/>
          <a:p>
            <a:pPr algn="ctr"/>
            <a:r>
              <a:rPr lang="fr-FR" sz="5400" b="1" dirty="0" smtClean="0">
                <a:solidFill>
                  <a:srgbClr val="FF0000"/>
                </a:solidFill>
              </a:rPr>
              <a:t>Unité Localisée pour l’Inclusion Scolaire: ULIS</a:t>
            </a:r>
            <a:endParaRPr lang="fr-FR" sz="5400" b="1" dirty="0">
              <a:solidFill>
                <a:srgbClr val="FF0000"/>
              </a:solidFill>
            </a:endParaRPr>
          </a:p>
        </p:txBody>
      </p:sp>
      <p:sp>
        <p:nvSpPr>
          <p:cNvPr id="3" name="Espace réservé du contenu 2"/>
          <p:cNvSpPr>
            <a:spLocks noGrp="1"/>
          </p:cNvSpPr>
          <p:nvPr>
            <p:ph idx="1"/>
          </p:nvPr>
        </p:nvSpPr>
        <p:spPr>
          <a:xfrm>
            <a:off x="561703" y="1920240"/>
            <a:ext cx="11090366" cy="4506686"/>
          </a:xfrm>
        </p:spPr>
        <p:txBody>
          <a:bodyPr>
            <a:normAutofit/>
          </a:bodyPr>
          <a:lstStyle/>
          <a:p>
            <a:pPr algn="just"/>
            <a:r>
              <a:rPr lang="fr-FR" sz="4000" b="1" dirty="0" smtClean="0"/>
              <a:t>L’ULIS</a:t>
            </a:r>
            <a:r>
              <a:rPr lang="fr-FR" sz="4000" dirty="0" smtClean="0"/>
              <a:t> est </a:t>
            </a:r>
            <a:r>
              <a:rPr lang="fr-FR" sz="4000" b="1" dirty="0" smtClean="0"/>
              <a:t>un dispositif au sein d’une école primaire </a:t>
            </a:r>
            <a:r>
              <a:rPr lang="fr-FR" sz="4000" dirty="0" smtClean="0"/>
              <a:t>qui permet d’accueillir </a:t>
            </a:r>
            <a:r>
              <a:rPr lang="fr-FR" sz="4000" b="1" dirty="0" smtClean="0"/>
              <a:t>un maximum de 12 élèves </a:t>
            </a:r>
            <a:r>
              <a:rPr lang="fr-FR" sz="4000" dirty="0" smtClean="0"/>
              <a:t>dont le handicap ne permet pas une scolarisation complète en classe ordinaire. Ce </a:t>
            </a:r>
            <a:r>
              <a:rPr lang="fr-FR" sz="4000" b="1" dirty="0" smtClean="0"/>
              <a:t>dispositif de scolarisation ouvert </a:t>
            </a:r>
            <a:r>
              <a:rPr lang="fr-FR" sz="4000" dirty="0" smtClean="0"/>
              <a:t>se caractérise par un projet d’organisation et de fonctionnement élaboré par le coordinateur en relation avec l’équipe pédagogique.</a:t>
            </a:r>
          </a:p>
          <a:p>
            <a:pPr>
              <a:buNone/>
            </a:pPr>
            <a:endParaRPr lang="fr-FR"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dirty="0"/>
          </a:p>
        </p:txBody>
      </p:sp>
      <p:sp>
        <p:nvSpPr>
          <p:cNvPr id="3" name="Espace réservé du contenu 2"/>
          <p:cNvSpPr>
            <a:spLocks noGrp="1"/>
          </p:cNvSpPr>
          <p:nvPr>
            <p:ph idx="1"/>
          </p:nvPr>
        </p:nvSpPr>
        <p:spPr>
          <a:xfrm>
            <a:off x="666206" y="613954"/>
            <a:ext cx="10687594" cy="5917475"/>
          </a:xfrm>
        </p:spPr>
        <p:txBody>
          <a:bodyPr>
            <a:normAutofit/>
          </a:bodyPr>
          <a:lstStyle/>
          <a:p>
            <a:r>
              <a:rPr lang="fr-FR" b="1" dirty="0" smtClean="0"/>
              <a:t>L’organisation des ULI</a:t>
            </a:r>
            <a:r>
              <a:rPr lang="fr-FR" dirty="0" smtClean="0"/>
              <a:t>S correspond à une </a:t>
            </a:r>
            <a:r>
              <a:rPr lang="fr-FR" b="1" dirty="0" smtClean="0"/>
              <a:t>réponse cohérente aux besoins d’élèves en situation de handicap</a:t>
            </a:r>
            <a:r>
              <a:rPr lang="fr-FR" dirty="0" smtClean="0"/>
              <a:t> présentant des:</a:t>
            </a:r>
          </a:p>
          <a:p>
            <a:pPr>
              <a:buNone/>
            </a:pPr>
            <a:endParaRPr lang="fr-FR" dirty="0" smtClean="0"/>
          </a:p>
          <a:p>
            <a:pPr>
              <a:buFontTx/>
              <a:buChar char="-"/>
            </a:pPr>
            <a:r>
              <a:rPr lang="fr-FR" b="1" dirty="0" smtClean="0"/>
              <a:t>TFC</a:t>
            </a:r>
            <a:r>
              <a:rPr lang="fr-FR" dirty="0" smtClean="0"/>
              <a:t>: Troubles des Fonctions Cognitives ou mentales.</a:t>
            </a:r>
          </a:p>
          <a:p>
            <a:pPr>
              <a:buFontTx/>
              <a:buChar char="-"/>
            </a:pPr>
            <a:r>
              <a:rPr lang="fr-FR" b="1" dirty="0" smtClean="0"/>
              <a:t>TSLA</a:t>
            </a:r>
            <a:r>
              <a:rPr lang="fr-FR" dirty="0" smtClean="0"/>
              <a:t>: Troubles Spécifiques du Langage et des Apprentissages.</a:t>
            </a:r>
          </a:p>
          <a:p>
            <a:pPr>
              <a:buFontTx/>
              <a:buChar char="-"/>
            </a:pPr>
            <a:r>
              <a:rPr lang="fr-FR" b="1" dirty="0" smtClean="0"/>
              <a:t>TED</a:t>
            </a:r>
            <a:r>
              <a:rPr lang="fr-FR" dirty="0" smtClean="0"/>
              <a:t>: Troubles Envahissants du Développement  (dont l’autisme).</a:t>
            </a:r>
          </a:p>
          <a:p>
            <a:pPr>
              <a:buFontTx/>
              <a:buChar char="-"/>
            </a:pPr>
            <a:r>
              <a:rPr lang="fr-FR" b="1" dirty="0" smtClean="0"/>
              <a:t>TFM</a:t>
            </a:r>
            <a:r>
              <a:rPr lang="fr-FR" dirty="0" smtClean="0"/>
              <a:t>: Troubles des Fonctions Motrices.</a:t>
            </a:r>
          </a:p>
          <a:p>
            <a:pPr>
              <a:buFontTx/>
              <a:buChar char="-"/>
            </a:pPr>
            <a:r>
              <a:rPr lang="fr-FR" b="1" dirty="0" smtClean="0"/>
              <a:t>TFA</a:t>
            </a:r>
            <a:r>
              <a:rPr lang="fr-FR" dirty="0" smtClean="0"/>
              <a:t>: Troubles de la Fonction Auditive.</a:t>
            </a:r>
          </a:p>
          <a:p>
            <a:pPr>
              <a:buFontTx/>
              <a:buChar char="-"/>
            </a:pPr>
            <a:r>
              <a:rPr lang="fr-FR" b="1" dirty="0" smtClean="0"/>
              <a:t>TFV</a:t>
            </a:r>
            <a:r>
              <a:rPr lang="fr-FR" dirty="0" smtClean="0"/>
              <a:t>: Troubles de la Fonction Visuelle.</a:t>
            </a:r>
          </a:p>
          <a:p>
            <a:pPr>
              <a:buFontTx/>
              <a:buChar char="-"/>
            </a:pPr>
            <a:r>
              <a:rPr lang="fr-FR" b="1" dirty="0" smtClean="0"/>
              <a:t>TMA</a:t>
            </a:r>
            <a:r>
              <a:rPr lang="fr-FR" dirty="0" smtClean="0"/>
              <a:t>: Troubles Multiples Associés (Pluri-handicap ou maladie invalidante).</a:t>
            </a:r>
            <a:endParaRPr lang="fr-FR"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Autofit/>
          </a:bodyPr>
          <a:lstStyle/>
          <a:p>
            <a:pPr algn="ctr"/>
            <a:r>
              <a:rPr lang="fr-FR" sz="6600" b="1" smtClean="0">
                <a:solidFill>
                  <a:srgbClr val="FF0000"/>
                </a:solidFill>
              </a:rPr>
              <a:t>ULIS </a:t>
            </a:r>
            <a:r>
              <a:rPr lang="fr-FR" sz="6600" b="1" dirty="0" smtClean="0">
                <a:solidFill>
                  <a:srgbClr val="FF0000"/>
                </a:solidFill>
              </a:rPr>
              <a:t>Collège et Lycée</a:t>
            </a:r>
            <a:r>
              <a:rPr lang="fr-FR" sz="6600" dirty="0" smtClean="0"/>
              <a:t/>
            </a:r>
            <a:br>
              <a:rPr lang="fr-FR" sz="6600" dirty="0" smtClean="0"/>
            </a:br>
            <a:endParaRPr lang="fr-FR" sz="6600" dirty="0"/>
          </a:p>
        </p:txBody>
      </p:sp>
      <p:sp>
        <p:nvSpPr>
          <p:cNvPr id="3" name="Espace réservé du contenu 2"/>
          <p:cNvSpPr>
            <a:spLocks noGrp="1"/>
          </p:cNvSpPr>
          <p:nvPr>
            <p:ph idx="1"/>
          </p:nvPr>
        </p:nvSpPr>
        <p:spPr/>
        <p:txBody>
          <a:bodyPr/>
          <a:lstStyle/>
          <a:p>
            <a:pPr algn="just">
              <a:buNone/>
            </a:pPr>
            <a:r>
              <a:rPr lang="fr-FR" sz="4400" dirty="0" smtClean="0"/>
              <a:t>Accueillent des </a:t>
            </a:r>
            <a:r>
              <a:rPr lang="fr-FR" sz="4400" b="1" dirty="0" smtClean="0"/>
              <a:t>élèves âgés de 11 à 20 ans </a:t>
            </a:r>
            <a:r>
              <a:rPr lang="fr-FR" sz="4400" dirty="0" smtClean="0"/>
              <a:t>en</a:t>
            </a:r>
          </a:p>
          <a:p>
            <a:pPr algn="just">
              <a:buNone/>
            </a:pPr>
            <a:r>
              <a:rPr lang="fr-FR" sz="4400" dirty="0" smtClean="0"/>
              <a:t> collèges et lycées généraux, techniques ou</a:t>
            </a:r>
          </a:p>
          <a:p>
            <a:pPr algn="just">
              <a:buNone/>
            </a:pPr>
            <a:r>
              <a:rPr lang="fr-FR" sz="4400" dirty="0" smtClean="0"/>
              <a:t> professionnels. </a:t>
            </a:r>
          </a:p>
          <a:p>
            <a:pPr>
              <a:buNone/>
            </a:pPr>
            <a:endParaRPr lang="fr-FR"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9489" y="267286"/>
            <a:ext cx="11662117" cy="6564618"/>
          </a:xfrm>
          <a:prstGeom prst="rect">
            <a:avLst/>
          </a:prstGeom>
        </p:spPr>
        <p:txBody>
          <a:bodyPr wrap="square">
            <a:spAutoFit/>
          </a:bodyPr>
          <a:lstStyle/>
          <a:p>
            <a:pPr algn="ctr">
              <a:lnSpc>
                <a:spcPct val="115000"/>
              </a:lnSpc>
              <a:spcAft>
                <a:spcPts val="1000"/>
              </a:spcAft>
            </a:pPr>
            <a:r>
              <a:rPr lang="fr-FR" sz="2400" b="1" dirty="0" smtClean="0">
                <a:solidFill>
                  <a:srgbClr val="FF0000"/>
                </a:solidFill>
                <a:effectLst/>
                <a:latin typeface="Comic Sans MS" panose="030F0702030302020204" pitchFamily="66" charset="0"/>
                <a:ea typeface="Calibri" panose="020F0502020204030204" pitchFamily="34" charset="0"/>
                <a:cs typeface="Times New Roman" panose="02020603050405020304" pitchFamily="18" charset="0"/>
              </a:rPr>
              <a:t>Une école inclusive, c’est….</a:t>
            </a:r>
            <a:endParaRPr lang="fr-FR" sz="2400" dirty="0" smtClean="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fr-FR" sz="2000" dirty="0">
                <a:latin typeface="Comic Sans MS" panose="030F0702030302020204" pitchFamily="66" charset="0"/>
                <a:ea typeface="Calibri" panose="020F0502020204030204" pitchFamily="34" charset="0"/>
                <a:cs typeface="Times New Roman" panose="02020603050405020304" pitchFamily="18" charset="0"/>
              </a:rPr>
              <a:t>« - L’école et son environnement qui se mettent au service de l’enfant à besoins éducatifs particuliers. </a:t>
            </a:r>
            <a:endParaRPr lang="fr-FR" sz="2000" dirty="0" smtClean="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fr-FR" sz="2000" dirty="0">
                <a:latin typeface="Comic Sans MS" panose="030F0702030302020204" pitchFamily="66" charset="0"/>
                <a:ea typeface="Calibri" panose="020F0502020204030204" pitchFamily="34" charset="0"/>
                <a:cs typeface="Times New Roman" panose="02020603050405020304" pitchFamily="18" charset="0"/>
              </a:rPr>
              <a:t>- C’est le lieu où chaque enfant est pris en compte (porteur de handicap ou non), tant sur le plan matériel qu’éducatif. </a:t>
            </a:r>
            <a:endParaRPr lang="fr-FR" sz="2000" dirty="0" smtClean="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fr-FR" sz="2000" dirty="0">
                <a:latin typeface="Comic Sans MS" panose="030F0702030302020204" pitchFamily="66" charset="0"/>
                <a:ea typeface="Calibri" panose="020F0502020204030204" pitchFamily="34" charset="0"/>
                <a:cs typeface="Times New Roman" panose="02020603050405020304" pitchFamily="18" charset="0"/>
              </a:rPr>
              <a:t>- C’est une structure qui n’exclut personne et qui met en place des dispositifs adaptés pour tous selon les besoins de chacun.</a:t>
            </a:r>
            <a:endParaRPr lang="fr-FR" sz="2000" dirty="0" smtClean="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fr-FR" sz="2000" dirty="0">
                <a:latin typeface="Comic Sans MS" panose="030F0702030302020204" pitchFamily="66" charset="0"/>
                <a:ea typeface="Calibri" panose="020F0502020204030204" pitchFamily="34" charset="0"/>
                <a:cs typeface="Times New Roman" panose="02020603050405020304" pitchFamily="18" charset="0"/>
              </a:rPr>
              <a:t>- C’est une école qui permet la scolarisation des élèves porteurs de handicap de manière réglementée, non pas de manière sauvage, mais en concertation avec tous les partenaires, afin d’assurer une scolarité pensée et réussie. </a:t>
            </a:r>
            <a:endParaRPr lang="fr-FR" sz="2000" dirty="0" smtClean="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fr-FR" sz="2000" dirty="0" smtClean="0">
                <a:latin typeface="Comic Sans MS" panose="030F0702030302020204" pitchFamily="66" charset="0"/>
                <a:ea typeface="Calibri" panose="020F0502020204030204" pitchFamily="34" charset="0"/>
                <a:cs typeface="Times New Roman" panose="02020603050405020304" pitchFamily="18" charset="0"/>
              </a:rPr>
              <a:t>- </a:t>
            </a:r>
            <a:r>
              <a:rPr lang="fr-FR" sz="2000" dirty="0">
                <a:latin typeface="Comic Sans MS" panose="030F0702030302020204" pitchFamily="66" charset="0"/>
                <a:ea typeface="Calibri" panose="020F0502020204030204" pitchFamily="34" charset="0"/>
                <a:cs typeface="Times New Roman" panose="02020603050405020304" pitchFamily="18" charset="0"/>
              </a:rPr>
              <a:t>C’est une école qui s’adapte aux élèves à besoins éducatifs particuliers en s’appuyant sur un projet individualisé établi en partenariat avec la famille, le CAMPS, le SESSAD, l’orthophoniste… Elle permet à chaque élève d’avoir un parcours « à la carte ». </a:t>
            </a:r>
            <a:endParaRPr lang="fr-FR" sz="2000" dirty="0" smtClean="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fr-FR" sz="2000" dirty="0" smtClean="0">
                <a:latin typeface="Comic Sans MS" panose="030F0702030302020204" pitchFamily="66" charset="0"/>
                <a:ea typeface="Calibri" panose="020F0502020204030204" pitchFamily="34" charset="0"/>
                <a:cs typeface="Times New Roman" panose="02020603050405020304" pitchFamily="18" charset="0"/>
              </a:rPr>
              <a:t>- </a:t>
            </a:r>
            <a:r>
              <a:rPr lang="fr-FR" sz="2000" dirty="0">
                <a:latin typeface="Comic Sans MS" panose="030F0702030302020204" pitchFamily="66" charset="0"/>
                <a:ea typeface="Calibri" panose="020F0502020204030204" pitchFamily="34" charset="0"/>
                <a:cs typeface="Times New Roman" panose="02020603050405020304" pitchFamily="18" charset="0"/>
              </a:rPr>
              <a:t>Une école qui tient compte des difficultés d’apprentissage de chacun, qui adapte son enseignement à chacun, une école ouverte à la différence ». </a:t>
            </a:r>
            <a:endParaRPr lang="fr-FR" sz="2000" dirty="0" smtClean="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1000"/>
              </a:spcAft>
            </a:pPr>
            <a:r>
              <a:rPr lang="fr-FR" sz="1100" dirty="0" smtClean="0">
                <a:effectLst/>
                <a:latin typeface="Comic Sans MS" panose="030F0702030302020204" pitchFamily="66" charset="0"/>
                <a:ea typeface="Calibri" panose="020F0502020204030204" pitchFamily="34" charset="0"/>
                <a:cs typeface="Times New Roman" panose="02020603050405020304" pitchFamily="18" charset="0"/>
              </a:rPr>
              <a:t>Définitions d’enseignants en formation Lille et Reims –Année 2009 /2010 – Parcours BEP ASH – Palier 2</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8039775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ésultat de recherche d'images pour &quot;ULIS COLLEGE ET LYCEE ,&quot;"/>
          <p:cNvPicPr>
            <a:picLocks noChangeAspect="1" noChangeArrowheads="1"/>
          </p:cNvPicPr>
          <p:nvPr/>
        </p:nvPicPr>
        <p:blipFill>
          <a:blip r:embed="rId2"/>
          <a:srcRect/>
          <a:stretch>
            <a:fillRect/>
          </a:stretch>
        </p:blipFill>
        <p:spPr bwMode="auto">
          <a:xfrm>
            <a:off x="1135289" y="0"/>
            <a:ext cx="9144000" cy="6635932"/>
          </a:xfrm>
          <a:prstGeom prst="rect">
            <a:avLst/>
          </a:prstGeom>
          <a:noFill/>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descr="Résultat de recherche d'images pour &quot;ULIS  LYCEE ,&quot;"/>
          <p:cNvPicPr>
            <a:picLocks noChangeAspect="1" noChangeArrowheads="1"/>
          </p:cNvPicPr>
          <p:nvPr/>
        </p:nvPicPr>
        <p:blipFill>
          <a:blip r:embed="rId2"/>
          <a:srcRect/>
          <a:stretch>
            <a:fillRect/>
          </a:stretch>
        </p:blipFill>
        <p:spPr bwMode="auto">
          <a:xfrm>
            <a:off x="1474924" y="-194991"/>
            <a:ext cx="9144000" cy="6858001"/>
          </a:xfrm>
          <a:prstGeom prst="rect">
            <a:avLst/>
          </a:prstGeom>
          <a:noFill/>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descr="Résultat de recherche d'images pour &quot;ULIS  LYCEE  qu'est ce que c'est?&quot;"/>
          <p:cNvPicPr>
            <a:picLocks noChangeAspect="1" noChangeArrowheads="1"/>
          </p:cNvPicPr>
          <p:nvPr/>
        </p:nvPicPr>
        <p:blipFill>
          <a:blip r:embed="rId2"/>
          <a:srcRect/>
          <a:stretch>
            <a:fillRect/>
          </a:stretch>
        </p:blipFill>
        <p:spPr bwMode="auto">
          <a:xfrm>
            <a:off x="822959" y="0"/>
            <a:ext cx="10737669" cy="6823434"/>
          </a:xfrm>
          <a:prstGeom prst="rect">
            <a:avLst/>
          </a:prstGeom>
          <a:noFill/>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pPr algn="ctr"/>
            <a:r>
              <a:rPr lang="fr-FR" sz="6000" b="1" dirty="0" smtClean="0">
                <a:solidFill>
                  <a:srgbClr val="FF0000"/>
                </a:solidFill>
              </a:rPr>
              <a:t>L’ULIS LP</a:t>
            </a:r>
            <a:endParaRPr lang="fr-FR" sz="6000" b="1" dirty="0">
              <a:solidFill>
                <a:srgbClr val="FF0000"/>
              </a:solidFill>
            </a:endParaRPr>
          </a:p>
        </p:txBody>
      </p:sp>
      <p:sp>
        <p:nvSpPr>
          <p:cNvPr id="3" name="Espace réservé du contenu 2"/>
          <p:cNvSpPr>
            <a:spLocks noGrp="1"/>
          </p:cNvSpPr>
          <p:nvPr>
            <p:ph idx="1"/>
          </p:nvPr>
        </p:nvSpPr>
        <p:spPr>
          <a:xfrm>
            <a:off x="496389" y="1619794"/>
            <a:ext cx="11234057" cy="4833257"/>
          </a:xfrm>
        </p:spPr>
        <p:txBody>
          <a:bodyPr>
            <a:normAutofit lnSpcReduction="10000"/>
          </a:bodyPr>
          <a:lstStyle/>
          <a:p>
            <a:r>
              <a:rPr lang="fr-FR" b="1" u="sng" dirty="0" smtClean="0"/>
              <a:t>Qu’est-ce qu’une ULIS LP?</a:t>
            </a:r>
          </a:p>
          <a:p>
            <a:pPr>
              <a:buNone/>
            </a:pPr>
            <a:r>
              <a:rPr lang="fr-FR" dirty="0" smtClean="0"/>
              <a:t>- </a:t>
            </a:r>
            <a:r>
              <a:rPr lang="fr-FR" sz="4000" dirty="0" smtClean="0"/>
              <a:t>Un dispositif et non une classe.</a:t>
            </a:r>
          </a:p>
          <a:p>
            <a:pPr>
              <a:buFontTx/>
              <a:buChar char="-"/>
            </a:pPr>
            <a:r>
              <a:rPr lang="fr-FR" sz="4000" dirty="0" smtClean="0"/>
              <a:t>Elèves issus d’une ULIS 3</a:t>
            </a:r>
            <a:r>
              <a:rPr lang="fr-FR" sz="4000" baseline="30000" dirty="0" smtClean="0"/>
              <a:t>ème</a:t>
            </a:r>
            <a:r>
              <a:rPr lang="fr-FR" sz="4000" dirty="0" smtClean="0"/>
              <a:t> de Collège</a:t>
            </a:r>
          </a:p>
          <a:p>
            <a:pPr>
              <a:buFontTx/>
              <a:buChar char="-"/>
            </a:pPr>
            <a:r>
              <a:rPr lang="fr-FR" sz="4000" dirty="0" smtClean="0"/>
              <a:t>Parcours en 2 ou 3 ans</a:t>
            </a:r>
          </a:p>
          <a:p>
            <a:pPr>
              <a:buFontTx/>
              <a:buChar char="-"/>
            </a:pPr>
            <a:r>
              <a:rPr lang="fr-FR" sz="4000" dirty="0" smtClean="0"/>
              <a:t>Projet à définir = une année propédeutique (découverte des filières via l’inclusion) puis</a:t>
            </a:r>
          </a:p>
          <a:p>
            <a:pPr>
              <a:buFontTx/>
              <a:buChar char="-"/>
            </a:pPr>
            <a:r>
              <a:rPr lang="fr-FR" sz="4000" dirty="0" smtClean="0"/>
              <a:t>Projet professionnel défini= inscrit en 1</a:t>
            </a:r>
            <a:r>
              <a:rPr lang="fr-FR" sz="4000" baseline="30000" dirty="0" smtClean="0"/>
              <a:t>ère</a:t>
            </a:r>
            <a:r>
              <a:rPr lang="fr-FR" sz="4000" dirty="0" smtClean="0"/>
              <a:t> année de CAP</a:t>
            </a:r>
          </a:p>
          <a:p>
            <a:pPr>
              <a:buNone/>
            </a:pPr>
            <a:endParaRPr lang="fr-FR" dirty="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a:xfrm>
            <a:off x="629194" y="979714"/>
            <a:ext cx="10866119" cy="5236438"/>
          </a:xfrm>
        </p:spPr>
        <p:txBody>
          <a:bodyPr>
            <a:normAutofit fontScale="92500" lnSpcReduction="20000"/>
          </a:bodyPr>
          <a:lstStyle/>
          <a:p>
            <a:pPr algn="ctr">
              <a:buNone/>
            </a:pPr>
            <a:r>
              <a:rPr lang="fr-FR" sz="4800" b="1" u="sng" dirty="0" smtClean="0">
                <a:solidFill>
                  <a:srgbClr val="FF0000"/>
                </a:solidFill>
              </a:rPr>
              <a:t>Comment fonctionne une ULIS LP?</a:t>
            </a:r>
          </a:p>
          <a:p>
            <a:pPr algn="ctr"/>
            <a:endParaRPr lang="fr-FR" b="1" u="sng" dirty="0" smtClean="0">
              <a:solidFill>
                <a:srgbClr val="FF0000"/>
              </a:solidFill>
            </a:endParaRPr>
          </a:p>
          <a:p>
            <a:pPr>
              <a:buFontTx/>
              <a:buChar char="-"/>
            </a:pPr>
            <a:r>
              <a:rPr lang="fr-FR" sz="4000" dirty="0" smtClean="0"/>
              <a:t>Un groupe de 10 élèves</a:t>
            </a:r>
          </a:p>
          <a:p>
            <a:pPr>
              <a:buFontTx/>
              <a:buChar char="-"/>
            </a:pPr>
            <a:r>
              <a:rPr lang="fr-FR" sz="4000" dirty="0" smtClean="0"/>
              <a:t>Une classe CAP de référence</a:t>
            </a:r>
          </a:p>
          <a:p>
            <a:pPr>
              <a:buFontTx/>
              <a:buChar char="-"/>
            </a:pPr>
            <a:r>
              <a:rPr lang="fr-FR" sz="4000" dirty="0" smtClean="0"/>
              <a:t>Des temps de regroupement dédiés à la </a:t>
            </a:r>
            <a:r>
              <a:rPr lang="fr-FR" sz="4000" dirty="0" err="1" smtClean="0"/>
              <a:t>remédiation</a:t>
            </a:r>
            <a:r>
              <a:rPr lang="fr-FR" sz="4000" dirty="0" smtClean="0"/>
              <a:t> et/ou à l’anticipation </a:t>
            </a:r>
          </a:p>
          <a:p>
            <a:pPr>
              <a:buFontTx/>
              <a:buChar char="-"/>
            </a:pPr>
            <a:r>
              <a:rPr lang="fr-FR" sz="4000" dirty="0" smtClean="0"/>
              <a:t>Un enseignant coordinateur</a:t>
            </a:r>
          </a:p>
          <a:p>
            <a:pPr>
              <a:buFontTx/>
              <a:buChar char="-"/>
            </a:pPr>
            <a:r>
              <a:rPr lang="fr-FR" sz="4000" dirty="0" smtClean="0"/>
              <a:t>Des AVS-Co</a:t>
            </a:r>
          </a:p>
          <a:p>
            <a:pPr>
              <a:buFontTx/>
              <a:buChar char="-"/>
            </a:pPr>
            <a:r>
              <a:rPr lang="fr-FR" sz="4000" dirty="0" smtClean="0"/>
              <a:t>Un lieu dédié</a:t>
            </a:r>
          </a:p>
          <a:p>
            <a:pPr>
              <a:buFontTx/>
              <a:buChar char="-"/>
            </a:pPr>
            <a:r>
              <a:rPr lang="fr-FR" sz="4000" dirty="0" smtClean="0"/>
              <a:t>Des temps d’inclusion et des cours en regroupement. </a:t>
            </a:r>
            <a:endParaRPr lang="fr-FR" sz="4000"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dirty="0"/>
          </a:p>
        </p:txBody>
      </p:sp>
      <p:sp>
        <p:nvSpPr>
          <p:cNvPr id="3" name="Espace réservé du contenu 2"/>
          <p:cNvSpPr>
            <a:spLocks noGrp="1"/>
          </p:cNvSpPr>
          <p:nvPr>
            <p:ph idx="1"/>
          </p:nvPr>
        </p:nvSpPr>
        <p:spPr>
          <a:xfrm>
            <a:off x="483326" y="1041853"/>
            <a:ext cx="10857412" cy="5489575"/>
          </a:xfrm>
        </p:spPr>
        <p:txBody>
          <a:bodyPr>
            <a:normAutofit lnSpcReduction="10000"/>
          </a:bodyPr>
          <a:lstStyle/>
          <a:p>
            <a:pPr algn="ctr">
              <a:buNone/>
            </a:pPr>
            <a:r>
              <a:rPr lang="fr-FR" sz="4000" b="1" u="sng" dirty="0" smtClean="0">
                <a:solidFill>
                  <a:srgbClr val="FF0000"/>
                </a:solidFill>
              </a:rPr>
              <a:t>Objectifs de l’ULIS LP</a:t>
            </a:r>
          </a:p>
          <a:p>
            <a:pPr algn="ctr">
              <a:buNone/>
            </a:pPr>
            <a:endParaRPr lang="fr-FR" sz="4000" b="1" u="sng" dirty="0" smtClean="0">
              <a:solidFill>
                <a:srgbClr val="FF0000"/>
              </a:solidFill>
            </a:endParaRPr>
          </a:p>
          <a:p>
            <a:pPr algn="just">
              <a:buFontTx/>
              <a:buChar char="-"/>
            </a:pPr>
            <a:r>
              <a:rPr lang="fr-FR" sz="4000" dirty="0" smtClean="0"/>
              <a:t>Construire un projet professionnel « en milieu ordinaire » afin d’obtenir une qualification (C.A.P et/ou compétences professionnelles).</a:t>
            </a:r>
          </a:p>
          <a:p>
            <a:pPr algn="just">
              <a:buFontTx/>
              <a:buChar char="-"/>
            </a:pPr>
            <a:r>
              <a:rPr lang="fr-FR" sz="4000" dirty="0" smtClean="0"/>
              <a:t>Viser une insertion professionnelle</a:t>
            </a:r>
          </a:p>
          <a:p>
            <a:pPr algn="just">
              <a:buFontTx/>
              <a:buChar char="-"/>
            </a:pPr>
            <a:r>
              <a:rPr lang="fr-FR" sz="4000" dirty="0" smtClean="0"/>
              <a:t>Développer l’autonomie de l’élève</a:t>
            </a:r>
          </a:p>
          <a:p>
            <a:pPr algn="just">
              <a:buFontTx/>
              <a:buChar char="-"/>
            </a:pPr>
            <a:r>
              <a:rPr lang="fr-FR" sz="4000" dirty="0" smtClean="0"/>
              <a:t>Mettre en place une R.Q.T.H (Reconnaissance de Travailleur Handicapé)</a:t>
            </a:r>
          </a:p>
          <a:p>
            <a:pPr algn="just">
              <a:buFontTx/>
              <a:buChar char="-"/>
            </a:pPr>
            <a:endParaRPr lang="fr-FR" dirty="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descr="Résultat de recherche d'images pour &quot;INSTITUT MEDICO EDUCATIF VAUCLUSE&quot;"/>
          <p:cNvPicPr>
            <a:picLocks noChangeAspect="1" noChangeArrowheads="1"/>
          </p:cNvPicPr>
          <p:nvPr/>
        </p:nvPicPr>
        <p:blipFill>
          <a:blip r:embed="rId2"/>
          <a:srcRect/>
          <a:stretch>
            <a:fillRect/>
          </a:stretch>
        </p:blipFill>
        <p:spPr bwMode="auto">
          <a:xfrm>
            <a:off x="403769" y="882695"/>
            <a:ext cx="2857500" cy="1619251"/>
          </a:xfrm>
          <a:prstGeom prst="rect">
            <a:avLst/>
          </a:prstGeom>
          <a:noFill/>
        </p:spPr>
      </p:pic>
      <p:pic>
        <p:nvPicPr>
          <p:cNvPr id="69636" name="Picture 4" descr="Résultat de recherche d'images pour &quot;INSTITUT MEDICO EDUCATIF L ALIZARINE&quot;"/>
          <p:cNvPicPr>
            <a:picLocks noChangeAspect="1" noChangeArrowheads="1"/>
          </p:cNvPicPr>
          <p:nvPr/>
        </p:nvPicPr>
        <p:blipFill>
          <a:blip r:embed="rId3"/>
          <a:srcRect/>
          <a:stretch>
            <a:fillRect/>
          </a:stretch>
        </p:blipFill>
        <p:spPr bwMode="auto">
          <a:xfrm>
            <a:off x="4558936" y="315005"/>
            <a:ext cx="3051174" cy="3051175"/>
          </a:xfrm>
          <a:prstGeom prst="rect">
            <a:avLst/>
          </a:prstGeom>
          <a:noFill/>
        </p:spPr>
      </p:pic>
      <p:pic>
        <p:nvPicPr>
          <p:cNvPr id="69638" name="Picture 6" descr="Résultat de recherche d'images pour &quot;INSTITUT MEDICO EDUCATIF VAUCLUSE&quot;"/>
          <p:cNvPicPr>
            <a:picLocks noChangeAspect="1" noChangeArrowheads="1"/>
          </p:cNvPicPr>
          <p:nvPr/>
        </p:nvPicPr>
        <p:blipFill>
          <a:blip r:embed="rId4"/>
          <a:srcRect/>
          <a:stretch>
            <a:fillRect/>
          </a:stretch>
        </p:blipFill>
        <p:spPr bwMode="auto">
          <a:xfrm>
            <a:off x="469084" y="3033848"/>
            <a:ext cx="2143125" cy="2143125"/>
          </a:xfrm>
          <a:prstGeom prst="rect">
            <a:avLst/>
          </a:prstGeom>
          <a:noFill/>
        </p:spPr>
      </p:pic>
      <p:pic>
        <p:nvPicPr>
          <p:cNvPr id="69640" name="Picture 8" descr="Résultat de recherche d'images pour &quot;INSTITUT MEDICO EDUCATIF VAUCLUSE&quot;"/>
          <p:cNvPicPr>
            <a:picLocks noChangeAspect="1" noChangeArrowheads="1"/>
          </p:cNvPicPr>
          <p:nvPr/>
        </p:nvPicPr>
        <p:blipFill>
          <a:blip r:embed="rId5"/>
          <a:srcRect/>
          <a:stretch>
            <a:fillRect/>
          </a:stretch>
        </p:blipFill>
        <p:spPr bwMode="auto">
          <a:xfrm>
            <a:off x="9456328" y="3334295"/>
            <a:ext cx="2143125" cy="2143125"/>
          </a:xfrm>
          <a:prstGeom prst="rect">
            <a:avLst/>
          </a:prstGeom>
          <a:noFill/>
        </p:spPr>
      </p:pic>
      <p:pic>
        <p:nvPicPr>
          <p:cNvPr id="69642" name="Picture 10" descr="Résultat de recherche d'images pour &quot;INSTITUT MEDICO EDUCATIF VAUCLUSE&quot;"/>
          <p:cNvPicPr>
            <a:picLocks noChangeAspect="1" noChangeArrowheads="1"/>
          </p:cNvPicPr>
          <p:nvPr/>
        </p:nvPicPr>
        <p:blipFill>
          <a:blip r:embed="rId6"/>
          <a:srcRect/>
          <a:stretch>
            <a:fillRect/>
          </a:stretch>
        </p:blipFill>
        <p:spPr bwMode="auto">
          <a:xfrm>
            <a:off x="4962706" y="4013564"/>
            <a:ext cx="2143125" cy="2143125"/>
          </a:xfrm>
          <a:prstGeom prst="rect">
            <a:avLst/>
          </a:prstGeom>
          <a:noFill/>
        </p:spPr>
      </p:pic>
      <p:pic>
        <p:nvPicPr>
          <p:cNvPr id="69644" name="Picture 12" descr="Résultat de recherche d'images pour &quot;INSTITUT MEDICO EDUCATIF VAUCLUSE&quot;"/>
          <p:cNvPicPr>
            <a:picLocks noChangeAspect="1" noChangeArrowheads="1"/>
          </p:cNvPicPr>
          <p:nvPr/>
        </p:nvPicPr>
        <p:blipFill>
          <a:blip r:embed="rId7"/>
          <a:srcRect/>
          <a:stretch>
            <a:fillRect/>
          </a:stretch>
        </p:blipFill>
        <p:spPr bwMode="auto">
          <a:xfrm>
            <a:off x="8280672" y="815657"/>
            <a:ext cx="2628900" cy="1743076"/>
          </a:xfrm>
          <a:prstGeom prst="rect">
            <a:avLst/>
          </a:prstGeom>
          <a:noFill/>
        </p:spPr>
      </p:pic>
      <p:pic>
        <p:nvPicPr>
          <p:cNvPr id="69646" name="Picture 14" descr="Résultat de recherche d'images pour &quot;INSTITUT MEDICO EDUCATIF VAUCLUSE&quot;"/>
          <p:cNvPicPr>
            <a:picLocks noChangeAspect="1" noChangeArrowheads="1"/>
          </p:cNvPicPr>
          <p:nvPr/>
        </p:nvPicPr>
        <p:blipFill>
          <a:blip r:embed="rId8"/>
          <a:srcRect/>
          <a:stretch>
            <a:fillRect/>
          </a:stretch>
        </p:blipFill>
        <p:spPr bwMode="auto">
          <a:xfrm>
            <a:off x="2872649" y="2406832"/>
            <a:ext cx="2143125" cy="2143125"/>
          </a:xfrm>
          <a:prstGeom prst="rect">
            <a:avLst/>
          </a:prstGeom>
          <a:noFill/>
        </p:spPr>
      </p:pic>
      <p:pic>
        <p:nvPicPr>
          <p:cNvPr id="69648" name="Picture 16" descr="Résultat de recherche d'images pour &quot;INSTITUT MEDICO EDUCATIF VAUCLUSE&quot;"/>
          <p:cNvPicPr>
            <a:picLocks noChangeAspect="1" noChangeArrowheads="1"/>
          </p:cNvPicPr>
          <p:nvPr/>
        </p:nvPicPr>
        <p:blipFill>
          <a:blip r:embed="rId9"/>
          <a:srcRect/>
          <a:stretch>
            <a:fillRect/>
          </a:stretch>
        </p:blipFill>
        <p:spPr bwMode="auto">
          <a:xfrm>
            <a:off x="6948260" y="3033849"/>
            <a:ext cx="2143125" cy="2143125"/>
          </a:xfrm>
          <a:prstGeom prst="rect">
            <a:avLst/>
          </a:prstGeom>
          <a:noFill/>
        </p:spPr>
      </p:pic>
      <p:pic>
        <p:nvPicPr>
          <p:cNvPr id="69650" name="Picture 18" descr="Résultat de recherche d'images pour &quot;INSTITUT MEDICO EDUCATIF VAUCLUSE&quot;"/>
          <p:cNvPicPr>
            <a:picLocks noChangeAspect="1" noChangeArrowheads="1"/>
          </p:cNvPicPr>
          <p:nvPr/>
        </p:nvPicPr>
        <p:blipFill>
          <a:blip r:embed="rId10"/>
          <a:srcRect/>
          <a:stretch>
            <a:fillRect/>
          </a:stretch>
        </p:blipFill>
        <p:spPr bwMode="auto">
          <a:xfrm>
            <a:off x="2637518" y="4714875"/>
            <a:ext cx="2143125" cy="2143125"/>
          </a:xfrm>
          <a:prstGeom prst="rect">
            <a:avLst/>
          </a:prstGeom>
          <a:noFill/>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03514" y="1"/>
            <a:ext cx="10515600" cy="1071154"/>
          </a:xfrm>
        </p:spPr>
        <p:txBody>
          <a:bodyPr>
            <a:normAutofit/>
          </a:bodyPr>
          <a:lstStyle/>
          <a:p>
            <a:pPr algn="ctr"/>
            <a:r>
              <a:rPr lang="fr-FR" sz="5400" b="1" dirty="0" smtClean="0">
                <a:solidFill>
                  <a:srgbClr val="FF0000"/>
                </a:solidFill>
              </a:rPr>
              <a:t>Institut </a:t>
            </a:r>
            <a:r>
              <a:rPr lang="fr-FR" sz="5400" b="1" dirty="0" err="1" smtClean="0">
                <a:solidFill>
                  <a:srgbClr val="FF0000"/>
                </a:solidFill>
              </a:rPr>
              <a:t>Médico</a:t>
            </a:r>
            <a:r>
              <a:rPr lang="fr-FR" sz="5400" b="1" dirty="0" smtClean="0">
                <a:solidFill>
                  <a:srgbClr val="FF0000"/>
                </a:solidFill>
              </a:rPr>
              <a:t> Educatif : IME</a:t>
            </a:r>
            <a:endParaRPr lang="fr-FR" sz="5400" b="1" dirty="0">
              <a:solidFill>
                <a:srgbClr val="FF0000"/>
              </a:solidFill>
            </a:endParaRPr>
          </a:p>
        </p:txBody>
      </p:sp>
      <p:sp>
        <p:nvSpPr>
          <p:cNvPr id="3" name="Espace réservé du contenu 2"/>
          <p:cNvSpPr>
            <a:spLocks noGrp="1"/>
          </p:cNvSpPr>
          <p:nvPr>
            <p:ph idx="1"/>
          </p:nvPr>
        </p:nvSpPr>
        <p:spPr>
          <a:xfrm>
            <a:off x="404949" y="927463"/>
            <a:ext cx="11077302" cy="5721532"/>
          </a:xfrm>
        </p:spPr>
        <p:txBody>
          <a:bodyPr>
            <a:normAutofit fontScale="92500"/>
          </a:bodyPr>
          <a:lstStyle/>
          <a:p>
            <a:r>
              <a:rPr lang="fr-FR" b="1" dirty="0" smtClean="0"/>
              <a:t>L’IME est un établissement d’éducation adaptée pour enfants et adolescents déficients intellectuels</a:t>
            </a:r>
            <a:r>
              <a:rPr lang="fr-FR" dirty="0" smtClean="0"/>
              <a:t>.</a:t>
            </a:r>
          </a:p>
          <a:p>
            <a:pPr>
              <a:buFontTx/>
              <a:buChar char="-"/>
            </a:pPr>
            <a:r>
              <a:rPr lang="fr-FR" dirty="0" smtClean="0"/>
              <a:t>L’IME prend en charge les </a:t>
            </a:r>
            <a:r>
              <a:rPr lang="fr-FR" b="1" dirty="0" smtClean="0"/>
              <a:t>enfants et adolescents âgés de 6 ans jusqu’à 14 ans</a:t>
            </a:r>
            <a:r>
              <a:rPr lang="fr-FR" dirty="0" smtClean="0"/>
              <a:t>.</a:t>
            </a:r>
          </a:p>
          <a:p>
            <a:pPr>
              <a:buFontTx/>
              <a:buChar char="-"/>
            </a:pPr>
            <a:r>
              <a:rPr lang="fr-FR" b="1" dirty="0" smtClean="0"/>
              <a:t>L’objectif étant de favoriser l’intégration dans les différents domaines de la vie, de la formation, générale et professionnelle</a:t>
            </a:r>
            <a:r>
              <a:rPr lang="fr-FR" dirty="0" smtClean="0"/>
              <a:t>.</a:t>
            </a:r>
          </a:p>
          <a:p>
            <a:pPr>
              <a:buFontTx/>
              <a:buChar char="-"/>
            </a:pPr>
            <a:r>
              <a:rPr lang="fr-FR" dirty="0" smtClean="0"/>
              <a:t>Cet accompagnement comporte:</a:t>
            </a:r>
          </a:p>
          <a:p>
            <a:pPr lvl="1">
              <a:buFontTx/>
              <a:buChar char="-"/>
            </a:pPr>
            <a:r>
              <a:rPr lang="fr-FR" dirty="0" smtClean="0"/>
              <a:t>L’accompagnement de la famille et de l’entourage habituel de l’enfant ou de l’adolescent. </a:t>
            </a:r>
          </a:p>
          <a:p>
            <a:pPr lvl="1">
              <a:buFontTx/>
              <a:buChar char="-"/>
            </a:pPr>
            <a:r>
              <a:rPr lang="fr-FR" dirty="0" smtClean="0"/>
              <a:t>Les soins et les rééducations.</a:t>
            </a:r>
          </a:p>
          <a:p>
            <a:pPr lvl="1">
              <a:buFontTx/>
              <a:buChar char="-"/>
            </a:pPr>
            <a:r>
              <a:rPr lang="fr-FR" dirty="0" smtClean="0"/>
              <a:t>La surveillance médicale régulière, ainsi que celle de la déficience et des situations de handicap.</a:t>
            </a:r>
          </a:p>
          <a:p>
            <a:pPr lvl="1">
              <a:buFontTx/>
              <a:buChar char="-"/>
            </a:pPr>
            <a:r>
              <a:rPr lang="fr-FR" dirty="0" smtClean="0"/>
              <a:t>L’enseignement et le soutien pour l’acquisition des connaissances et l’accès à un niveau culturel optimal.</a:t>
            </a:r>
          </a:p>
          <a:p>
            <a:pPr lvl="1">
              <a:buFontTx/>
              <a:buChar char="-"/>
            </a:pPr>
            <a:r>
              <a:rPr lang="fr-FR" dirty="0" smtClean="0"/>
              <a:t>Des actions tendant à développer la personnalité, la communication, l’intégration et la socialisation</a:t>
            </a:r>
          </a:p>
          <a:p>
            <a:pPr lvl="1">
              <a:buFontTx/>
              <a:buChar char="-"/>
            </a:pPr>
            <a:r>
              <a:rPr lang="fr-FR" dirty="0" smtClean="0"/>
              <a:t>Une formation gestuelle pour développer l’habileté manuelle. </a:t>
            </a:r>
            <a:endParaRPr lang="fr-FR" dirty="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pPr algn="ctr"/>
            <a:r>
              <a:rPr lang="fr-FR" sz="5400" b="1" dirty="0" smtClean="0">
                <a:solidFill>
                  <a:srgbClr val="FF0000"/>
                </a:solidFill>
              </a:rPr>
              <a:t>Institut </a:t>
            </a:r>
            <a:r>
              <a:rPr lang="fr-FR" sz="5400" b="1" dirty="0" err="1" smtClean="0">
                <a:solidFill>
                  <a:srgbClr val="FF0000"/>
                </a:solidFill>
              </a:rPr>
              <a:t>Médico-Professionnel</a:t>
            </a:r>
            <a:r>
              <a:rPr lang="fr-FR" sz="5400" b="1" dirty="0" smtClean="0">
                <a:solidFill>
                  <a:srgbClr val="FF0000"/>
                </a:solidFill>
              </a:rPr>
              <a:t> : IMPRO</a:t>
            </a:r>
            <a:endParaRPr lang="fr-FR" sz="5400" b="1" dirty="0">
              <a:solidFill>
                <a:srgbClr val="FF0000"/>
              </a:solidFill>
            </a:endParaRPr>
          </a:p>
        </p:txBody>
      </p:sp>
      <p:sp>
        <p:nvSpPr>
          <p:cNvPr id="3" name="Espace réservé du contenu 2"/>
          <p:cNvSpPr>
            <a:spLocks noGrp="1"/>
          </p:cNvSpPr>
          <p:nvPr>
            <p:ph idx="1"/>
          </p:nvPr>
        </p:nvSpPr>
        <p:spPr>
          <a:xfrm>
            <a:off x="548640" y="1515291"/>
            <a:ext cx="11312434" cy="4924698"/>
          </a:xfrm>
        </p:spPr>
        <p:txBody>
          <a:bodyPr>
            <a:normAutofit fontScale="92500"/>
          </a:bodyPr>
          <a:lstStyle/>
          <a:p>
            <a:r>
              <a:rPr lang="fr-FR" b="1" dirty="0" smtClean="0"/>
              <a:t>Après l’IME, les adolescents peuvent être orientés vers l’IMPRO (14 à 20 ans), où ils vont pouvoir suivre un enseignement professionnel adapté </a:t>
            </a:r>
            <a:r>
              <a:rPr lang="fr-FR" dirty="0" smtClean="0"/>
              <a:t>proposant:</a:t>
            </a:r>
          </a:p>
          <a:p>
            <a:pPr>
              <a:buNone/>
            </a:pPr>
            <a:r>
              <a:rPr lang="fr-FR" dirty="0" smtClean="0"/>
              <a:t>		- Une formation professionnel adaptée</a:t>
            </a:r>
          </a:p>
          <a:p>
            <a:pPr>
              <a:buNone/>
            </a:pPr>
            <a:r>
              <a:rPr lang="fr-FR" dirty="0" smtClean="0"/>
              <a:t>		- Un accompagnement éducatif adapté</a:t>
            </a:r>
          </a:p>
          <a:p>
            <a:pPr>
              <a:buNone/>
            </a:pPr>
            <a:r>
              <a:rPr lang="fr-FR" dirty="0" smtClean="0"/>
              <a:t>		- Des activités physiques et sportives sous la responsabilité d’éducateurs sportifs</a:t>
            </a:r>
          </a:p>
          <a:p>
            <a:pPr>
              <a:buNone/>
            </a:pPr>
            <a:r>
              <a:rPr lang="fr-FR" dirty="0" smtClean="0"/>
              <a:t>		- Un accompagnement thérapeutique (suivi psychologique, psychiatrique, ergothérapie, orthophonique…)</a:t>
            </a:r>
          </a:p>
          <a:p>
            <a:pPr>
              <a:buNone/>
            </a:pPr>
            <a:endParaRPr lang="fr-FR" dirty="0" smtClean="0"/>
          </a:p>
          <a:p>
            <a:pPr algn="ctr">
              <a:buNone/>
            </a:pPr>
            <a:r>
              <a:rPr lang="fr-FR" b="1" dirty="0" smtClean="0"/>
              <a:t>Le tout visant à développer l’autonomie quotidienne et sociale et l’insertion professionnelle des adolescents. </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5"/>
            <a:ext cx="10515600" cy="1051551"/>
          </a:xfrm>
        </p:spPr>
        <p:txBody>
          <a:bodyPr>
            <a:noAutofit/>
          </a:bodyPr>
          <a:lstStyle/>
          <a:p>
            <a:pPr algn="ctr"/>
            <a:r>
              <a:rPr lang="fr-FR" sz="6600" b="1" dirty="0" smtClean="0">
                <a:solidFill>
                  <a:srgbClr val="FF0000"/>
                </a:solidFill>
              </a:rPr>
              <a:t>LES GROUPES DE TRAVAIL</a:t>
            </a:r>
            <a:endParaRPr lang="fr-FR" sz="6600" b="1" dirty="0">
              <a:solidFill>
                <a:srgbClr val="FF0000"/>
              </a:solidFill>
            </a:endParaRPr>
          </a:p>
        </p:txBody>
      </p:sp>
      <p:pic>
        <p:nvPicPr>
          <p:cNvPr id="1026" name="Picture 2"/>
          <p:cNvPicPr>
            <a:picLocks noGrp="1" noChangeAspect="1" noChangeArrowheads="1"/>
          </p:cNvPicPr>
          <p:nvPr>
            <p:ph idx="1"/>
          </p:nvPr>
        </p:nvPicPr>
        <p:blipFill>
          <a:blip r:embed="rId2"/>
          <a:srcRect/>
          <a:stretch>
            <a:fillRect/>
          </a:stretch>
        </p:blipFill>
        <p:spPr bwMode="auto">
          <a:xfrm>
            <a:off x="1972492" y="1267098"/>
            <a:ext cx="8085908" cy="5329646"/>
          </a:xfrm>
          <a:prstGeom prst="rect">
            <a:avLst/>
          </a:prstGeom>
          <a:noFill/>
          <a:ln w="9525">
            <a:noFill/>
            <a:miter lim="800000"/>
            <a:headEnd/>
            <a:tailEnd/>
          </a:ln>
          <a:effectLst/>
        </p:spPr>
      </p:pic>
    </p:spTree>
    <p:extLst>
      <p:ext uri="{BB962C8B-B14F-4D97-AF65-F5344CB8AC3E}">
        <p14:creationId xmlns:p14="http://schemas.microsoft.com/office/powerpoint/2010/main" val="31555340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4" name="Espace réservé du contenu 3"/>
          <p:cNvPicPr>
            <a:picLocks noGrp="1" noChangeAspect="1"/>
          </p:cNvPicPr>
          <p:nvPr>
            <p:ph idx="1"/>
          </p:nvPr>
        </p:nvPicPr>
        <p:blipFill>
          <a:blip r:embed="rId2"/>
          <a:stretch>
            <a:fillRect/>
          </a:stretch>
        </p:blipFill>
        <p:spPr>
          <a:xfrm>
            <a:off x="1658983" y="600891"/>
            <a:ext cx="8765177" cy="5904411"/>
          </a:xfrm>
          <a:prstGeom prst="rect">
            <a:avLst/>
          </a:prstGeom>
        </p:spPr>
      </p:pic>
    </p:spTree>
    <p:extLst>
      <p:ext uri="{BB962C8B-B14F-4D97-AF65-F5344CB8AC3E}">
        <p14:creationId xmlns:p14="http://schemas.microsoft.com/office/powerpoint/2010/main" val="36178174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103031"/>
            <a:ext cx="10515600" cy="1017431"/>
          </a:xfrm>
        </p:spPr>
        <p:txBody>
          <a:bodyPr>
            <a:normAutofit/>
          </a:bodyPr>
          <a:lstStyle/>
          <a:p>
            <a:pPr algn="ctr"/>
            <a:r>
              <a:rPr lang="fr-FR" sz="5400" b="1" dirty="0" smtClean="0">
                <a:solidFill>
                  <a:srgbClr val="FF0000"/>
                </a:solidFill>
              </a:rPr>
              <a:t>CDAPH</a:t>
            </a:r>
            <a:endParaRPr lang="fr-FR" sz="5400" b="1" dirty="0">
              <a:solidFill>
                <a:srgbClr val="FF0000"/>
              </a:solidFill>
            </a:endParaRPr>
          </a:p>
        </p:txBody>
      </p:sp>
      <p:sp>
        <p:nvSpPr>
          <p:cNvPr id="3" name="Espace réservé du contenu 2"/>
          <p:cNvSpPr>
            <a:spLocks noGrp="1"/>
          </p:cNvSpPr>
          <p:nvPr>
            <p:ph idx="1"/>
          </p:nvPr>
        </p:nvSpPr>
        <p:spPr>
          <a:xfrm>
            <a:off x="257577" y="1120462"/>
            <a:ext cx="11616744" cy="5615189"/>
          </a:xfrm>
        </p:spPr>
        <p:txBody>
          <a:bodyPr/>
          <a:lstStyle/>
          <a:p>
            <a:r>
              <a:rPr lang="fr-FR" dirty="0" smtClean="0">
                <a:solidFill>
                  <a:srgbClr val="FF0000"/>
                </a:solidFill>
              </a:rPr>
              <a:t>La CDAPH </a:t>
            </a:r>
            <a:r>
              <a:rPr lang="fr-FR" dirty="0" smtClean="0"/>
              <a:t>: </a:t>
            </a:r>
            <a:r>
              <a:rPr lang="fr-FR" dirty="0" smtClean="0">
                <a:solidFill>
                  <a:srgbClr val="FF0000"/>
                </a:solidFill>
              </a:rPr>
              <a:t>La Commission des Droits et de l’Autonomie des Personnes Handicapées</a:t>
            </a:r>
            <a:r>
              <a:rPr lang="fr-FR" dirty="0" smtClean="0"/>
              <a:t> ont été créées par la loi du 11 février 2005 pour l’égalité des droits et des chances, la participation et la citoyenneté des personnes handicapées.</a:t>
            </a:r>
          </a:p>
          <a:p>
            <a:r>
              <a:rPr lang="fr-FR" dirty="0" smtClean="0"/>
              <a:t>Au sein de la MDPH, la CDAPH </a:t>
            </a:r>
            <a:r>
              <a:rPr lang="fr-FR" dirty="0" smtClean="0">
                <a:solidFill>
                  <a:srgbClr val="FF0000"/>
                </a:solidFill>
              </a:rPr>
              <a:t>prend toutes les décisions concernant les aides, les compensations, les orientations scolaires et les prestations liées au handicap.</a:t>
            </a:r>
          </a:p>
          <a:p>
            <a:pPr marL="0" indent="0">
              <a:buNone/>
            </a:pPr>
            <a:r>
              <a:rPr lang="fr-FR" dirty="0" smtClean="0"/>
              <a:t>Son rôle est :</a:t>
            </a:r>
          </a:p>
          <a:p>
            <a:pPr>
              <a:buFontTx/>
              <a:buChar char="-"/>
            </a:pPr>
            <a:r>
              <a:rPr lang="fr-FR" dirty="0" smtClean="0"/>
              <a:t>D’assurer l’insertion sociale, professionnelle et sociale.</a:t>
            </a:r>
          </a:p>
          <a:p>
            <a:pPr>
              <a:buFontTx/>
              <a:buChar char="-"/>
            </a:pPr>
            <a:r>
              <a:rPr lang="fr-FR" dirty="0" smtClean="0"/>
              <a:t>Désigner les établissements ou services répondant aux besoins de l’enfant/adolescent/adulte.</a:t>
            </a:r>
          </a:p>
          <a:p>
            <a:pPr>
              <a:buFontTx/>
              <a:buChar char="-"/>
            </a:pPr>
            <a:r>
              <a:rPr lang="fr-FR" dirty="0" smtClean="0"/>
              <a:t>De statuer sur l’attribution </a:t>
            </a:r>
            <a:endParaRPr lang="fr-FR" dirty="0"/>
          </a:p>
        </p:txBody>
      </p:sp>
    </p:spTree>
    <p:extLst>
      <p:ext uri="{BB962C8B-B14F-4D97-AF65-F5344CB8AC3E}">
        <p14:creationId xmlns:p14="http://schemas.microsoft.com/office/powerpoint/2010/main" val="203692962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5"/>
            <a:ext cx="10515600" cy="665185"/>
          </a:xfrm>
        </p:spPr>
        <p:txBody>
          <a:bodyPr>
            <a:normAutofit fontScale="90000"/>
          </a:bodyPr>
          <a:lstStyle/>
          <a:p>
            <a:pPr algn="ctr"/>
            <a:r>
              <a:rPr lang="fr-FR" sz="5400" b="1" dirty="0" smtClean="0">
                <a:solidFill>
                  <a:srgbClr val="FF0000"/>
                </a:solidFill>
              </a:rPr>
              <a:t>ESS : Equipe de Suivi de Scolarisation </a:t>
            </a:r>
            <a:endParaRPr lang="fr-FR" sz="5400" b="1" dirty="0">
              <a:solidFill>
                <a:srgbClr val="FF0000"/>
              </a:solidFill>
            </a:endParaRPr>
          </a:p>
        </p:txBody>
      </p:sp>
      <p:sp>
        <p:nvSpPr>
          <p:cNvPr id="3" name="Espace réservé du contenu 2"/>
          <p:cNvSpPr>
            <a:spLocks noGrp="1"/>
          </p:cNvSpPr>
          <p:nvPr>
            <p:ph idx="1"/>
          </p:nvPr>
        </p:nvSpPr>
        <p:spPr>
          <a:xfrm>
            <a:off x="231820" y="1030310"/>
            <a:ext cx="11590986" cy="5615189"/>
          </a:xfrm>
        </p:spPr>
        <p:txBody>
          <a:bodyPr/>
          <a:lstStyle/>
          <a:p>
            <a:r>
              <a:rPr lang="fr-FR" dirty="0" smtClean="0">
                <a:solidFill>
                  <a:srgbClr val="FF0000"/>
                </a:solidFill>
              </a:rPr>
              <a:t>L’ESS comprend l’ensemble des personnes qui concourent à la mise en œuvre du PPS </a:t>
            </a:r>
            <a:r>
              <a:rPr lang="fr-FR" dirty="0" smtClean="0"/>
              <a:t>(Projet Personnalisé de Scolarisation) ainsi que l’élève et/ou ses parents : l’enseignant référent, les enseignants de l’élève handicapé (y compris les enseignants spécialisés de l’établissement médico-social), les professionnels de santé (y compris ceux issus du secteur libéral) et les professionnels des services sociaux.</a:t>
            </a:r>
          </a:p>
          <a:p>
            <a:r>
              <a:rPr lang="fr-FR" dirty="0" smtClean="0"/>
              <a:t>Le chef d’établissement ou le directeur de l’établissement </a:t>
            </a:r>
            <a:r>
              <a:rPr lang="fr-FR" dirty="0" err="1" smtClean="0"/>
              <a:t>médio-social</a:t>
            </a:r>
            <a:r>
              <a:rPr lang="fr-FR" dirty="0" smtClean="0"/>
              <a:t>, le psychologue scolaire ou le conseiller d’orientation-psychologue, le personnel du service social et de santé font aussi partie de l’équipe. Les parents peuvent se faire assister par une personne de leur choix ou se faire représenter. </a:t>
            </a:r>
          </a:p>
          <a:p>
            <a:r>
              <a:rPr lang="fr-FR" dirty="0" smtClean="0">
                <a:solidFill>
                  <a:srgbClr val="FF0000"/>
                </a:solidFill>
              </a:rPr>
              <a:t>L’équipe se retrouve au moins une fois par an, sur convocation de l’enseignant référent qui anime la réunion.</a:t>
            </a:r>
            <a:endParaRPr lang="fr-FR" dirty="0">
              <a:solidFill>
                <a:srgbClr val="FF0000"/>
              </a:solidFill>
            </a:endParaRPr>
          </a:p>
        </p:txBody>
      </p:sp>
    </p:spTree>
    <p:extLst>
      <p:ext uri="{BB962C8B-B14F-4D97-AF65-F5344CB8AC3E}">
        <p14:creationId xmlns:p14="http://schemas.microsoft.com/office/powerpoint/2010/main" val="154575085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5"/>
            <a:ext cx="10515600" cy="72757"/>
          </a:xfrm>
        </p:spPr>
        <p:txBody>
          <a:bodyPr>
            <a:normAutofit fontScale="90000"/>
          </a:bodyPr>
          <a:lstStyle/>
          <a:p>
            <a:endParaRPr lang="fr-FR" dirty="0"/>
          </a:p>
        </p:txBody>
      </p:sp>
      <p:sp>
        <p:nvSpPr>
          <p:cNvPr id="3" name="Espace réservé du contenu 2"/>
          <p:cNvSpPr>
            <a:spLocks noGrp="1"/>
          </p:cNvSpPr>
          <p:nvPr>
            <p:ph idx="1"/>
          </p:nvPr>
        </p:nvSpPr>
        <p:spPr>
          <a:xfrm>
            <a:off x="206061" y="437882"/>
            <a:ext cx="11758411" cy="6284889"/>
          </a:xfrm>
        </p:spPr>
        <p:txBody>
          <a:bodyPr>
            <a:normAutofit fontScale="85000" lnSpcReduction="20000"/>
          </a:bodyPr>
          <a:lstStyle/>
          <a:p>
            <a:r>
              <a:rPr lang="fr-FR" dirty="0" smtClean="0">
                <a:solidFill>
                  <a:srgbClr val="FF0000"/>
                </a:solidFill>
              </a:rPr>
              <a:t>L’équipe coordonne la mise en œuvre </a:t>
            </a:r>
            <a:r>
              <a:rPr lang="fr-FR" dirty="0" smtClean="0"/>
              <a:t>et assure pour chaque élève handicapé </a:t>
            </a:r>
            <a:r>
              <a:rPr lang="fr-FR" dirty="0" smtClean="0">
                <a:solidFill>
                  <a:srgbClr val="FF0000"/>
                </a:solidFill>
              </a:rPr>
              <a:t>le suivi </a:t>
            </a:r>
            <a:r>
              <a:rPr lang="fr-FR" dirty="0" smtClean="0"/>
              <a:t>et </a:t>
            </a:r>
            <a:r>
              <a:rPr lang="fr-FR" dirty="0" smtClean="0">
                <a:solidFill>
                  <a:srgbClr val="FF0000"/>
                </a:solidFill>
              </a:rPr>
              <a:t>l’évaluation  de son PPS.</a:t>
            </a:r>
          </a:p>
          <a:p>
            <a:pPr marL="0" indent="0">
              <a:buNone/>
            </a:pPr>
            <a:endParaRPr lang="fr-FR" dirty="0" smtClean="0">
              <a:solidFill>
                <a:srgbClr val="FF0000"/>
              </a:solidFill>
            </a:endParaRPr>
          </a:p>
          <a:p>
            <a:r>
              <a:rPr lang="fr-FR" dirty="0" smtClean="0"/>
              <a:t>Elle </a:t>
            </a:r>
            <a:r>
              <a:rPr lang="fr-FR" dirty="0" smtClean="0">
                <a:solidFill>
                  <a:srgbClr val="FF0000"/>
                </a:solidFill>
              </a:rPr>
              <a:t>vérifie que l’élève bénéficie des accompagnements particuliers </a:t>
            </a:r>
            <a:r>
              <a:rPr lang="fr-FR" dirty="0" smtClean="0"/>
              <a:t>nécessaires à sa situation (aides humaines (AVS) et techniques (matériel informatique) accompagnements pédagogiques (adaptations) éducatifs, thérapeutiques ou rééducatifs. </a:t>
            </a:r>
          </a:p>
          <a:p>
            <a:pPr marL="0" indent="0">
              <a:buNone/>
            </a:pPr>
            <a:endParaRPr lang="fr-FR" dirty="0" smtClean="0"/>
          </a:p>
          <a:p>
            <a:r>
              <a:rPr lang="fr-FR" dirty="0" smtClean="0"/>
              <a:t>Elle </a:t>
            </a:r>
            <a:r>
              <a:rPr lang="fr-FR" dirty="0" smtClean="0">
                <a:solidFill>
                  <a:srgbClr val="FF0000"/>
                </a:solidFill>
              </a:rPr>
              <a:t>organise l’emploi du temps de l’élève  </a:t>
            </a:r>
            <a:r>
              <a:rPr lang="fr-FR" dirty="0" smtClean="0"/>
              <a:t>(répartition des temps réservés aux soins et aux rééducations alternance entre établissement ordinaire et établissement médico-social).</a:t>
            </a:r>
          </a:p>
          <a:p>
            <a:r>
              <a:rPr lang="fr-FR" dirty="0" smtClean="0"/>
              <a:t>Elle </a:t>
            </a:r>
            <a:r>
              <a:rPr lang="fr-FR" dirty="0" smtClean="0">
                <a:solidFill>
                  <a:srgbClr val="FF0000"/>
                </a:solidFill>
              </a:rPr>
              <a:t>propose à l’équipe pluridisciplinaire d’évaluation et à la CDAPH </a:t>
            </a:r>
            <a:r>
              <a:rPr lang="fr-FR" dirty="0" smtClean="0"/>
              <a:t>avec l’accord des parents toute révision du PPS qu’elle juge utile.</a:t>
            </a:r>
          </a:p>
          <a:p>
            <a:pPr marL="0" indent="0">
              <a:buNone/>
            </a:pPr>
            <a:endParaRPr lang="fr-FR" dirty="0" smtClean="0"/>
          </a:p>
          <a:p>
            <a:r>
              <a:rPr lang="fr-FR" dirty="0" smtClean="0"/>
              <a:t>L’ESS </a:t>
            </a:r>
            <a:r>
              <a:rPr lang="fr-FR" dirty="0" smtClean="0">
                <a:solidFill>
                  <a:srgbClr val="FF0000"/>
                </a:solidFill>
              </a:rPr>
              <a:t>fonde son avis sur les expertises</a:t>
            </a:r>
            <a:r>
              <a:rPr lang="fr-FR" dirty="0" smtClean="0"/>
              <a:t> du psychologue scolaire, du médecin de l’éducation nationale et, éventuellement de l’assistant de service social ou de l’infirmier scolaire qui interviennent dans l’établissement scolaire concerné. </a:t>
            </a:r>
          </a:p>
          <a:p>
            <a:pPr marL="0" indent="0">
              <a:buNone/>
            </a:pPr>
            <a:endParaRPr lang="fr-FR" dirty="0" smtClean="0"/>
          </a:p>
          <a:p>
            <a:r>
              <a:rPr lang="fr-FR" dirty="0" smtClean="0"/>
              <a:t>Désormais, </a:t>
            </a:r>
            <a:r>
              <a:rPr lang="fr-FR" dirty="0" smtClean="0">
                <a:solidFill>
                  <a:srgbClr val="FF0000"/>
                </a:solidFill>
              </a:rPr>
              <a:t>les informations </a:t>
            </a:r>
            <a:r>
              <a:rPr lang="fr-FR" dirty="0" smtClean="0"/>
              <a:t>sur la situation d’un élève handicapé </a:t>
            </a:r>
            <a:r>
              <a:rPr lang="fr-FR" dirty="0" smtClean="0">
                <a:solidFill>
                  <a:srgbClr val="FF0000"/>
                </a:solidFill>
              </a:rPr>
              <a:t>sont regroupées sur un document unique, le GEVA-SCO. </a:t>
            </a:r>
            <a:r>
              <a:rPr lang="fr-FR" dirty="0" smtClean="0"/>
              <a:t>C’est le document officiel permettent les échanges entre l’Education Nationale (et donc l’équipe de suivi de la scolarisation) et la MDPH.</a:t>
            </a:r>
            <a:endParaRPr lang="fr-FR" dirty="0"/>
          </a:p>
        </p:txBody>
      </p:sp>
    </p:spTree>
    <p:extLst>
      <p:ext uri="{BB962C8B-B14F-4D97-AF65-F5344CB8AC3E}">
        <p14:creationId xmlns:p14="http://schemas.microsoft.com/office/powerpoint/2010/main" val="91776307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257577"/>
            <a:ext cx="10515600" cy="837127"/>
          </a:xfrm>
        </p:spPr>
        <p:txBody>
          <a:bodyPr>
            <a:normAutofit/>
          </a:bodyPr>
          <a:lstStyle/>
          <a:p>
            <a:pPr algn="ctr"/>
            <a:r>
              <a:rPr lang="fr-FR" sz="5400" b="1" dirty="0" smtClean="0">
                <a:solidFill>
                  <a:srgbClr val="FF0000"/>
                </a:solidFill>
              </a:rPr>
              <a:t>L’Equipe Educative</a:t>
            </a:r>
            <a:endParaRPr lang="fr-FR" sz="5400" b="1" dirty="0">
              <a:solidFill>
                <a:srgbClr val="FF0000"/>
              </a:solidFill>
            </a:endParaRPr>
          </a:p>
        </p:txBody>
      </p:sp>
      <p:sp>
        <p:nvSpPr>
          <p:cNvPr id="3" name="Espace réservé du contenu 2"/>
          <p:cNvSpPr>
            <a:spLocks noGrp="1"/>
          </p:cNvSpPr>
          <p:nvPr>
            <p:ph idx="1"/>
          </p:nvPr>
        </p:nvSpPr>
        <p:spPr>
          <a:xfrm>
            <a:off x="257577" y="1094704"/>
            <a:ext cx="11719775" cy="5615189"/>
          </a:xfrm>
        </p:spPr>
        <p:txBody>
          <a:bodyPr>
            <a:normAutofit lnSpcReduction="10000"/>
          </a:bodyPr>
          <a:lstStyle/>
          <a:p>
            <a:r>
              <a:rPr lang="fr-FR" b="1" dirty="0" smtClean="0">
                <a:solidFill>
                  <a:srgbClr val="FF0000"/>
                </a:solidFill>
              </a:rPr>
              <a:t>Objectifs</a:t>
            </a:r>
            <a:r>
              <a:rPr lang="fr-FR" dirty="0" smtClean="0"/>
              <a:t>:</a:t>
            </a:r>
          </a:p>
          <a:p>
            <a:pPr>
              <a:buFontTx/>
              <a:buChar char="-"/>
            </a:pPr>
            <a:r>
              <a:rPr lang="fr-FR" dirty="0" smtClean="0"/>
              <a:t>La collaboration entre les différents membres de la communauté éducative permet une approche pluridisciplinaire de l’enfant en difficultés scolaires.</a:t>
            </a:r>
          </a:p>
          <a:p>
            <a:pPr>
              <a:buFontTx/>
              <a:buChar char="-"/>
            </a:pPr>
            <a:r>
              <a:rPr lang="fr-FR" dirty="0" smtClean="0"/>
              <a:t>Les aides proposées sont ainsi plus diversifiées, et donc mieux adaptées aux besoins de l’enfant.</a:t>
            </a:r>
          </a:p>
          <a:p>
            <a:pPr marL="0" indent="0" algn="ctr">
              <a:buNone/>
            </a:pPr>
            <a:r>
              <a:rPr lang="fr-FR" dirty="0" smtClean="0"/>
              <a:t>Les parents sont associés aux propositions et son partenaires à part entière.</a:t>
            </a:r>
          </a:p>
          <a:p>
            <a:pPr marL="0" indent="0">
              <a:buNone/>
            </a:pPr>
            <a:endParaRPr lang="fr-FR" dirty="0"/>
          </a:p>
          <a:p>
            <a:pPr marL="0" indent="0">
              <a:buNone/>
            </a:pPr>
            <a:r>
              <a:rPr lang="fr-FR" dirty="0" smtClean="0">
                <a:solidFill>
                  <a:srgbClr val="FF0000"/>
                </a:solidFill>
              </a:rPr>
              <a:t>Les équipes éducatives doivent être provoquées dès qu’une situation scolaire vous paraît difficile</a:t>
            </a:r>
            <a:r>
              <a:rPr lang="fr-FR" dirty="0" smtClean="0"/>
              <a:t>. Elles permettent de préparer l’élaboration d’un PPRE, d’un PPS ou d’un PAI … si nécessaire. </a:t>
            </a:r>
            <a:r>
              <a:rPr lang="fr-FR" dirty="0" smtClean="0">
                <a:solidFill>
                  <a:srgbClr val="FF0000"/>
                </a:solidFill>
              </a:rPr>
              <a:t>Elles contribuent toujours au cheminement des familles face à la difficulté de leur enfant et peuvent se répéter pour évaluer l’avancée du dispositif mis en place</a:t>
            </a:r>
            <a:r>
              <a:rPr lang="fr-FR" dirty="0" smtClean="0"/>
              <a:t>. Elles font </a:t>
            </a:r>
            <a:r>
              <a:rPr lang="fr-FR" dirty="0" smtClean="0">
                <a:solidFill>
                  <a:srgbClr val="FF0000"/>
                </a:solidFill>
              </a:rPr>
              <a:t>l’objet d’un compte-rendu </a:t>
            </a:r>
            <a:r>
              <a:rPr lang="fr-FR" dirty="0" smtClean="0"/>
              <a:t>succinct signé le chef d’établissement et les familles. </a:t>
            </a:r>
          </a:p>
        </p:txBody>
      </p:sp>
    </p:spTree>
    <p:extLst>
      <p:ext uri="{BB962C8B-B14F-4D97-AF65-F5344CB8AC3E}">
        <p14:creationId xmlns:p14="http://schemas.microsoft.com/office/powerpoint/2010/main" val="356266324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flipV="1">
            <a:off x="838200" y="319406"/>
            <a:ext cx="10515600" cy="45719"/>
          </a:xfrm>
        </p:spPr>
        <p:txBody>
          <a:bodyPr>
            <a:normAutofit fontScale="90000"/>
          </a:bodyPr>
          <a:lstStyle/>
          <a:p>
            <a:endParaRPr lang="fr-FR" dirty="0"/>
          </a:p>
        </p:txBody>
      </p:sp>
      <p:sp>
        <p:nvSpPr>
          <p:cNvPr id="3" name="Espace réservé du contenu 2"/>
          <p:cNvSpPr>
            <a:spLocks noGrp="1"/>
          </p:cNvSpPr>
          <p:nvPr>
            <p:ph idx="1"/>
          </p:nvPr>
        </p:nvSpPr>
        <p:spPr>
          <a:xfrm>
            <a:off x="283335" y="463638"/>
            <a:ext cx="11513713" cy="6284891"/>
          </a:xfrm>
        </p:spPr>
        <p:txBody>
          <a:bodyPr>
            <a:normAutofit fontScale="92500" lnSpcReduction="10000"/>
          </a:bodyPr>
          <a:lstStyle/>
          <a:p>
            <a:pPr marL="0" indent="0">
              <a:buNone/>
            </a:pPr>
            <a:r>
              <a:rPr lang="fr-FR" b="1" dirty="0" smtClean="0">
                <a:solidFill>
                  <a:srgbClr val="FF0000"/>
                </a:solidFill>
              </a:rPr>
              <a:t>Mise en place:</a:t>
            </a:r>
          </a:p>
          <a:p>
            <a:pPr>
              <a:buFontTx/>
              <a:buChar char="-"/>
            </a:pPr>
            <a:r>
              <a:rPr lang="fr-FR" dirty="0" smtClean="0"/>
              <a:t>L’accueil de la famille doit s’effectuer avec beaucoup de tact et il est nécessaire d’éviter tout propos blessant. </a:t>
            </a:r>
          </a:p>
          <a:p>
            <a:pPr marL="0" indent="0">
              <a:buNone/>
            </a:pPr>
            <a:r>
              <a:rPr lang="fr-FR" dirty="0" smtClean="0"/>
              <a:t>Deux points importants semblent devoir être portés sur l’invitation: </a:t>
            </a:r>
          </a:p>
          <a:p>
            <a:pPr marL="0" indent="0">
              <a:buNone/>
            </a:pPr>
            <a:r>
              <a:rPr lang="fr-FR" dirty="0"/>
              <a:t>	</a:t>
            </a:r>
            <a:r>
              <a:rPr lang="fr-FR" dirty="0" smtClean="0"/>
              <a:t>	- préciser l’aspect pluri-catégoriel de la réunion en lisant tous les participants et en surlignant le destinataire. </a:t>
            </a:r>
          </a:p>
          <a:p>
            <a:pPr marL="0" indent="0">
              <a:buNone/>
            </a:pPr>
            <a:r>
              <a:rPr lang="fr-FR" dirty="0"/>
              <a:t>	</a:t>
            </a:r>
            <a:r>
              <a:rPr lang="fr-FR" dirty="0" smtClean="0"/>
              <a:t>	- indiquer aux partenaires médicaux ou </a:t>
            </a:r>
            <a:r>
              <a:rPr lang="fr-FR" dirty="0" err="1" smtClean="0"/>
              <a:t>para-médicaux</a:t>
            </a:r>
            <a:r>
              <a:rPr lang="fr-FR" dirty="0" smtClean="0"/>
              <a:t> qu’il serait souhaitable qu’ils se mettent en contact avec le médecin scolaire, s’ils ne peuvent se déplacer.</a:t>
            </a:r>
          </a:p>
          <a:p>
            <a:pPr marL="0" indent="0">
              <a:buNone/>
            </a:pPr>
            <a:endParaRPr lang="fr-FR" dirty="0"/>
          </a:p>
          <a:p>
            <a:pPr marL="0" indent="0">
              <a:buNone/>
            </a:pPr>
            <a:r>
              <a:rPr lang="fr-FR" dirty="0" smtClean="0"/>
              <a:t>- </a:t>
            </a:r>
            <a:r>
              <a:rPr lang="fr-FR" dirty="0" smtClean="0">
                <a:solidFill>
                  <a:srgbClr val="FF0000"/>
                </a:solidFill>
              </a:rPr>
              <a:t>Le chef d’établissement anime la séance</a:t>
            </a:r>
            <a:r>
              <a:rPr lang="fr-FR" dirty="0" smtClean="0"/>
              <a:t> et désigne un secrétaire. </a:t>
            </a:r>
            <a:r>
              <a:rPr lang="fr-FR" dirty="0" smtClean="0">
                <a:solidFill>
                  <a:srgbClr val="FF0000"/>
                </a:solidFill>
              </a:rPr>
              <a:t>Il demande à chaque personne concernée de faire le point sur la situation de l’élève dans et hors de l’école: difficultés, mais aussi points d’appuis pour construire un projet individuel</a:t>
            </a:r>
            <a:r>
              <a:rPr lang="fr-FR" dirty="0" smtClean="0"/>
              <a:t>. Le chef d’établissement met en place et suit les relations entre les différents partenaires, pour assurer la complémentarité des informations et des actions, chacun gardant sa spécificité. </a:t>
            </a:r>
            <a:r>
              <a:rPr lang="fr-FR" dirty="0" smtClean="0">
                <a:solidFill>
                  <a:srgbClr val="FF0000"/>
                </a:solidFill>
              </a:rPr>
              <a:t>Ce compte-rendu devra être transmis aux membres de l’équipe éducative. </a:t>
            </a:r>
            <a:endParaRPr lang="fr-FR" dirty="0">
              <a:solidFill>
                <a:srgbClr val="FF0000"/>
              </a:solidFill>
            </a:endParaRPr>
          </a:p>
        </p:txBody>
      </p:sp>
    </p:spTree>
    <p:extLst>
      <p:ext uri="{BB962C8B-B14F-4D97-AF65-F5344CB8AC3E}">
        <p14:creationId xmlns:p14="http://schemas.microsoft.com/office/powerpoint/2010/main" val="80338502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pPr algn="ctr"/>
            <a:r>
              <a:rPr lang="fr-FR" sz="6600" b="1" dirty="0" smtClean="0">
                <a:solidFill>
                  <a:srgbClr val="FF0000"/>
                </a:solidFill>
              </a:rPr>
              <a:t>LES PERSONNES</a:t>
            </a:r>
            <a:r>
              <a:rPr lang="fr-FR" dirty="0" smtClean="0"/>
              <a:t/>
            </a:r>
            <a:br>
              <a:rPr lang="fr-FR" dirty="0" smtClean="0"/>
            </a:br>
            <a:endParaRPr lang="fr-FR" dirty="0"/>
          </a:p>
        </p:txBody>
      </p:sp>
      <p:pic>
        <p:nvPicPr>
          <p:cNvPr id="2050" name="Picture 2"/>
          <p:cNvPicPr>
            <a:picLocks noGrp="1" noChangeAspect="1" noChangeArrowheads="1"/>
          </p:cNvPicPr>
          <p:nvPr>
            <p:ph idx="1"/>
          </p:nvPr>
        </p:nvPicPr>
        <p:blipFill>
          <a:blip r:embed="rId2"/>
          <a:srcRect/>
          <a:stretch>
            <a:fillRect/>
          </a:stretch>
        </p:blipFill>
        <p:spPr bwMode="auto">
          <a:xfrm>
            <a:off x="2560321" y="1157945"/>
            <a:ext cx="6807492" cy="5334294"/>
          </a:xfrm>
          <a:prstGeom prst="rect">
            <a:avLst/>
          </a:prstGeom>
          <a:noFill/>
          <a:ln w="9525">
            <a:noFill/>
            <a:miter lim="800000"/>
            <a:headEnd/>
            <a:tailEnd/>
          </a:ln>
          <a:effectLst/>
        </p:spPr>
      </p:pic>
    </p:spTree>
    <p:extLst>
      <p:ext uri="{BB962C8B-B14F-4D97-AF65-F5344CB8AC3E}">
        <p14:creationId xmlns:p14="http://schemas.microsoft.com/office/powerpoint/2010/main" val="426729786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75787"/>
          </a:xfrm>
        </p:spPr>
        <p:txBody>
          <a:bodyPr>
            <a:normAutofit fontScale="90000"/>
          </a:bodyPr>
          <a:lstStyle/>
          <a:p>
            <a:pPr algn="ctr"/>
            <a:endParaRPr lang="fr-FR" sz="6000" b="1" dirty="0">
              <a:solidFill>
                <a:srgbClr val="FF0000"/>
              </a:solidFill>
            </a:endParaRPr>
          </a:p>
        </p:txBody>
      </p:sp>
      <p:sp>
        <p:nvSpPr>
          <p:cNvPr id="3" name="Espace réservé du contenu 2"/>
          <p:cNvSpPr>
            <a:spLocks noGrp="1"/>
          </p:cNvSpPr>
          <p:nvPr>
            <p:ph idx="1"/>
          </p:nvPr>
        </p:nvSpPr>
        <p:spPr>
          <a:xfrm>
            <a:off x="257577" y="734096"/>
            <a:ext cx="11603865" cy="5988676"/>
          </a:xfrm>
        </p:spPr>
        <p:txBody>
          <a:bodyPr>
            <a:normAutofit fontScale="77500" lnSpcReduction="20000"/>
          </a:bodyPr>
          <a:lstStyle/>
          <a:p>
            <a:r>
              <a:rPr lang="fr-FR" sz="4600" b="1" u="sng" dirty="0" smtClean="0">
                <a:solidFill>
                  <a:srgbClr val="FF0000"/>
                </a:solidFill>
              </a:rPr>
              <a:t>L’IEN ASH</a:t>
            </a:r>
          </a:p>
          <a:p>
            <a:pPr algn="just">
              <a:buFontTx/>
              <a:buChar char="-"/>
            </a:pPr>
            <a:r>
              <a:rPr lang="fr-FR" dirty="0" smtClean="0"/>
              <a:t>L’IEN ASH (L’Inspecteur de l’Education Nationale chargé de l’Adaptation Scolaire et de la Scolarisation des Elèves Handicapés) est un conseiller du Recteur pour les questions relatives au domaine de l’adaptation scolaire et de la scolarisation des enfants en situation de handicap. Les politiques de scolarisation des élèves en situation de handicap à mettre en œuvre dans l’Académie.</a:t>
            </a:r>
          </a:p>
          <a:p>
            <a:pPr marL="0" indent="0" algn="just">
              <a:buNone/>
            </a:pPr>
            <a:r>
              <a:rPr lang="fr-FR" dirty="0" smtClean="0"/>
              <a:t> </a:t>
            </a:r>
          </a:p>
          <a:p>
            <a:pPr marL="0" indent="0" algn="just">
              <a:buNone/>
            </a:pPr>
            <a:r>
              <a:rPr lang="fr-FR" b="1" dirty="0" smtClean="0">
                <a:solidFill>
                  <a:srgbClr val="FF0000"/>
                </a:solidFill>
              </a:rPr>
              <a:t>Les missions de l’IEN ASH sont</a:t>
            </a:r>
            <a:r>
              <a:rPr lang="fr-FR" b="1" dirty="0" smtClean="0"/>
              <a:t>: </a:t>
            </a:r>
          </a:p>
          <a:p>
            <a:pPr algn="just">
              <a:buFontTx/>
              <a:buChar char="-"/>
            </a:pPr>
            <a:r>
              <a:rPr lang="fr-FR" dirty="0" smtClean="0"/>
              <a:t>Le pilotage départemental de l’ASH, en particulier des enseignants référents et le suivi des PPS, la mise en œuvre de la loi du 11 février 2005.</a:t>
            </a:r>
          </a:p>
          <a:p>
            <a:pPr algn="just">
              <a:buFontTx/>
              <a:buChar char="-"/>
            </a:pPr>
            <a:r>
              <a:rPr lang="fr-FR" dirty="0" smtClean="0"/>
              <a:t>Les formations à réaliser, pour les enseignants et les personnes concernées par l’accompagnement des élèves en situation de handicap. </a:t>
            </a:r>
          </a:p>
          <a:p>
            <a:pPr algn="just">
              <a:buFontTx/>
              <a:buChar char="-"/>
            </a:pPr>
            <a:r>
              <a:rPr lang="fr-FR" dirty="0" smtClean="0"/>
              <a:t>Le travail interministériel et partenarial.</a:t>
            </a:r>
          </a:p>
          <a:p>
            <a:pPr algn="just">
              <a:buFontTx/>
              <a:buChar char="-"/>
            </a:pPr>
            <a:r>
              <a:rPr lang="fr-FR" dirty="0" smtClean="0"/>
              <a:t>Détermination des besoins humains, financiers et matériels.</a:t>
            </a:r>
          </a:p>
          <a:p>
            <a:pPr algn="just">
              <a:buFontTx/>
              <a:buChar char="-"/>
            </a:pPr>
            <a:r>
              <a:rPr lang="fr-FR" dirty="0" smtClean="0"/>
              <a:t>Le rôle de conseiller technique auprès, du Directeur Académique, des autres inspecteurs. </a:t>
            </a:r>
          </a:p>
          <a:p>
            <a:pPr algn="just">
              <a:buFontTx/>
              <a:buChar char="-"/>
            </a:pPr>
            <a:r>
              <a:rPr lang="fr-FR" dirty="0" smtClean="0"/>
              <a:t>L’inspection des personnels dans des contextes ou sur des missions particuliers. </a:t>
            </a:r>
          </a:p>
          <a:p>
            <a:pPr algn="just">
              <a:buFontTx/>
              <a:buChar char="-"/>
            </a:pPr>
            <a:r>
              <a:rPr lang="fr-FR" dirty="0" smtClean="0"/>
              <a:t>La gestion des ressources humaines, dans l’ASH</a:t>
            </a:r>
          </a:p>
          <a:p>
            <a:pPr algn="just">
              <a:buFontTx/>
              <a:buChar char="-"/>
            </a:pPr>
            <a:r>
              <a:rPr lang="fr-FR" dirty="0" smtClean="0"/>
              <a:t>Le recrutement, la formation et le suivi des AVS (AESH)</a:t>
            </a:r>
          </a:p>
        </p:txBody>
      </p:sp>
    </p:spTree>
    <p:extLst>
      <p:ext uri="{BB962C8B-B14F-4D97-AF65-F5344CB8AC3E}">
        <p14:creationId xmlns:p14="http://schemas.microsoft.com/office/powerpoint/2010/main" val="392863051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98514"/>
          </a:xfrm>
        </p:spPr>
        <p:txBody>
          <a:bodyPr>
            <a:normAutofit fontScale="90000"/>
          </a:bodyPr>
          <a:lstStyle/>
          <a:p>
            <a:endParaRPr lang="fr-FR" dirty="0"/>
          </a:p>
        </p:txBody>
      </p:sp>
      <p:sp>
        <p:nvSpPr>
          <p:cNvPr id="3" name="Espace réservé du contenu 2"/>
          <p:cNvSpPr>
            <a:spLocks noGrp="1"/>
          </p:cNvSpPr>
          <p:nvPr>
            <p:ph idx="1"/>
          </p:nvPr>
        </p:nvSpPr>
        <p:spPr>
          <a:xfrm>
            <a:off x="347730" y="365126"/>
            <a:ext cx="11006070" cy="6331888"/>
          </a:xfrm>
        </p:spPr>
        <p:txBody>
          <a:bodyPr/>
          <a:lstStyle/>
          <a:p>
            <a:r>
              <a:rPr lang="fr-FR" sz="3600" b="1" u="sng" dirty="0" smtClean="0">
                <a:solidFill>
                  <a:srgbClr val="FF0000"/>
                </a:solidFill>
              </a:rPr>
              <a:t>L’Enseignant Référent</a:t>
            </a:r>
          </a:p>
          <a:p>
            <a:pPr algn="just">
              <a:buFontTx/>
              <a:buChar char="-"/>
            </a:pPr>
            <a:r>
              <a:rPr lang="fr-FR" dirty="0" smtClean="0"/>
              <a:t>Il </a:t>
            </a:r>
            <a:r>
              <a:rPr lang="fr-FR" dirty="0" smtClean="0">
                <a:solidFill>
                  <a:srgbClr val="FF0000"/>
                </a:solidFill>
              </a:rPr>
              <a:t>assure le suivi de la mise en œuvre du projet personnalisé de scolarisation</a:t>
            </a:r>
            <a:r>
              <a:rPr lang="fr-FR" dirty="0" smtClean="0"/>
              <a:t> afin de veiller à sa continuité et à sa cohérence.</a:t>
            </a:r>
          </a:p>
          <a:p>
            <a:pPr algn="just">
              <a:buFontTx/>
              <a:buChar char="-"/>
            </a:pPr>
            <a:r>
              <a:rPr lang="fr-FR" dirty="0" smtClean="0">
                <a:solidFill>
                  <a:srgbClr val="FF0000"/>
                </a:solidFill>
              </a:rPr>
              <a:t>Interlocuteur privilégié des parents </a:t>
            </a:r>
            <a:r>
              <a:rPr lang="fr-FR" dirty="0" smtClean="0"/>
              <a:t>de chaque élève handicapé. Il assure auprès d’eux une mission essentielle d’accueil et d’information.</a:t>
            </a:r>
          </a:p>
          <a:p>
            <a:pPr algn="just">
              <a:buFontTx/>
              <a:buChar char="-"/>
            </a:pPr>
            <a:r>
              <a:rPr lang="fr-FR" dirty="0" smtClean="0"/>
              <a:t>C’est l’enseignant référent qui </a:t>
            </a:r>
            <a:r>
              <a:rPr lang="fr-FR" dirty="0" smtClean="0">
                <a:solidFill>
                  <a:srgbClr val="FF0000"/>
                </a:solidFill>
              </a:rPr>
              <a:t>réunit et anime les équipes de suivi de la scolarisation (ESS)</a:t>
            </a:r>
            <a:r>
              <a:rPr lang="fr-FR" dirty="0" smtClean="0"/>
              <a:t>. Il </a:t>
            </a:r>
            <a:r>
              <a:rPr lang="fr-FR" dirty="0" smtClean="0">
                <a:solidFill>
                  <a:srgbClr val="FF0000"/>
                </a:solidFill>
              </a:rPr>
              <a:t>rédige les comptes rendus </a:t>
            </a:r>
            <a:r>
              <a:rPr lang="fr-FR" dirty="0" smtClean="0"/>
              <a:t>des réunions de ces équipes sous forme du </a:t>
            </a:r>
            <a:r>
              <a:rPr lang="fr-FR" dirty="0" err="1" smtClean="0"/>
              <a:t>Geva-sco</a:t>
            </a:r>
            <a:r>
              <a:rPr lang="fr-FR" dirty="0" smtClean="0"/>
              <a:t> et en assure la diffusion des parties concernées. Il </a:t>
            </a:r>
            <a:r>
              <a:rPr lang="fr-FR" dirty="0" smtClean="0">
                <a:solidFill>
                  <a:srgbClr val="FF0000"/>
                </a:solidFill>
              </a:rPr>
              <a:t>assure un lien </a:t>
            </a:r>
            <a:r>
              <a:rPr lang="fr-FR" dirty="0" smtClean="0"/>
              <a:t>permanent avec l’équipe pluridisciplinaire de la </a:t>
            </a:r>
            <a:r>
              <a:rPr lang="fr-FR" dirty="0" smtClean="0">
                <a:solidFill>
                  <a:srgbClr val="FF0000"/>
                </a:solidFill>
              </a:rPr>
              <a:t>MDPH</a:t>
            </a:r>
            <a:r>
              <a:rPr lang="fr-FR" dirty="0" smtClean="0"/>
              <a:t>.</a:t>
            </a:r>
          </a:p>
          <a:p>
            <a:pPr algn="just">
              <a:buFontTx/>
              <a:buChar char="-"/>
            </a:pPr>
            <a:r>
              <a:rPr lang="fr-FR" dirty="0" smtClean="0"/>
              <a:t>Il </a:t>
            </a:r>
            <a:r>
              <a:rPr lang="fr-FR" dirty="0" smtClean="0">
                <a:solidFill>
                  <a:srgbClr val="FF0000"/>
                </a:solidFill>
              </a:rPr>
              <a:t>favorise l’articulation entre les actions conduites par les équipes pédagogiques</a:t>
            </a:r>
            <a:r>
              <a:rPr lang="fr-FR" dirty="0" smtClean="0"/>
              <a:t> des établissements scolaires, </a:t>
            </a:r>
            <a:r>
              <a:rPr lang="fr-FR" dirty="0" smtClean="0">
                <a:solidFill>
                  <a:srgbClr val="FF0000"/>
                </a:solidFill>
              </a:rPr>
              <a:t>des services ou établissements de santé et médico-sociaux, et les autres professionnels </a:t>
            </a:r>
            <a:r>
              <a:rPr lang="fr-FR" dirty="0" smtClean="0"/>
              <a:t>intervenant auprès de l’élève. </a:t>
            </a:r>
            <a:endParaRPr lang="fr-FR" dirty="0"/>
          </a:p>
        </p:txBody>
      </p:sp>
    </p:spTree>
    <p:extLst>
      <p:ext uri="{BB962C8B-B14F-4D97-AF65-F5344CB8AC3E}">
        <p14:creationId xmlns:p14="http://schemas.microsoft.com/office/powerpoint/2010/main" val="110821713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5"/>
            <a:ext cx="10515600" cy="111393"/>
          </a:xfrm>
        </p:spPr>
        <p:txBody>
          <a:bodyPr>
            <a:normAutofit fontScale="90000"/>
          </a:bodyPr>
          <a:lstStyle/>
          <a:p>
            <a:endParaRPr lang="fr-FR" dirty="0"/>
          </a:p>
        </p:txBody>
      </p:sp>
      <p:sp>
        <p:nvSpPr>
          <p:cNvPr id="3" name="Espace réservé du contenu 2"/>
          <p:cNvSpPr>
            <a:spLocks noGrp="1"/>
          </p:cNvSpPr>
          <p:nvPr>
            <p:ph idx="1"/>
          </p:nvPr>
        </p:nvSpPr>
        <p:spPr>
          <a:xfrm>
            <a:off x="283335" y="476518"/>
            <a:ext cx="11668259" cy="6117465"/>
          </a:xfrm>
        </p:spPr>
        <p:txBody>
          <a:bodyPr/>
          <a:lstStyle/>
          <a:p>
            <a:r>
              <a:rPr lang="fr-FR" sz="3600" b="1" u="sng" dirty="0" smtClean="0">
                <a:solidFill>
                  <a:srgbClr val="FF0000"/>
                </a:solidFill>
              </a:rPr>
              <a:t>Le Coordinateur de l’ULIS</a:t>
            </a:r>
          </a:p>
          <a:p>
            <a:pPr marL="0" indent="0">
              <a:buNone/>
            </a:pPr>
            <a:endParaRPr lang="fr-FR" dirty="0" smtClean="0"/>
          </a:p>
          <a:p>
            <a:pPr algn="just">
              <a:buFontTx/>
              <a:buChar char="-"/>
            </a:pPr>
            <a:r>
              <a:rPr lang="fr-FR" dirty="0" smtClean="0"/>
              <a:t>Organise le fonctionnement de l’ULIS </a:t>
            </a:r>
          </a:p>
          <a:p>
            <a:pPr algn="just">
              <a:buFontTx/>
              <a:buChar char="-"/>
            </a:pPr>
            <a:r>
              <a:rPr lang="fr-FR" dirty="0" smtClean="0"/>
              <a:t>Prépare l’accueil des élèves sur les lieux de stage.</a:t>
            </a:r>
          </a:p>
          <a:p>
            <a:pPr algn="just">
              <a:buFontTx/>
              <a:buChar char="-"/>
            </a:pPr>
            <a:r>
              <a:rPr lang="fr-FR" dirty="0" smtClean="0"/>
              <a:t>Travaille l’insertion professionnelle du jeune avec les partenaires (RQTH…)</a:t>
            </a:r>
          </a:p>
          <a:p>
            <a:pPr algn="just">
              <a:buFontTx/>
              <a:buChar char="-"/>
            </a:pPr>
            <a:r>
              <a:rPr lang="fr-FR" dirty="0" smtClean="0"/>
              <a:t>Organise les ESS (rédaction du PPS/GEVA-SCO)</a:t>
            </a:r>
          </a:p>
          <a:p>
            <a:pPr algn="just">
              <a:buFontTx/>
              <a:buChar char="-"/>
            </a:pPr>
            <a:r>
              <a:rPr lang="fr-FR" dirty="0" smtClean="0"/>
              <a:t>Analyse pour chaque élève de l’ULIS, l’impact que la situation de handicap a sur le processus d’apprentissage.</a:t>
            </a:r>
          </a:p>
          <a:p>
            <a:pPr algn="just">
              <a:buFontTx/>
              <a:buChar char="-"/>
            </a:pPr>
            <a:r>
              <a:rPr lang="fr-FR" dirty="0" smtClean="0"/>
              <a:t>Dispense un enseignement adapté en regroupement.</a:t>
            </a:r>
          </a:p>
          <a:p>
            <a:pPr algn="just">
              <a:buFontTx/>
              <a:buChar char="-"/>
            </a:pPr>
            <a:r>
              <a:rPr lang="fr-FR" dirty="0" smtClean="0"/>
              <a:t>Aiguille et guide l’équipe pédagogique sur les adaptations à mettre en place (PPS)</a:t>
            </a:r>
            <a:endParaRPr lang="fr-FR" dirty="0"/>
          </a:p>
        </p:txBody>
      </p:sp>
    </p:spTree>
    <p:extLst>
      <p:ext uri="{BB962C8B-B14F-4D97-AF65-F5344CB8AC3E}">
        <p14:creationId xmlns:p14="http://schemas.microsoft.com/office/powerpoint/2010/main" val="306932626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59878"/>
          </a:xfrm>
        </p:spPr>
        <p:txBody>
          <a:bodyPr>
            <a:normAutofit fontScale="90000"/>
          </a:bodyPr>
          <a:lstStyle/>
          <a:p>
            <a:endParaRPr lang="fr-FR" dirty="0"/>
          </a:p>
        </p:txBody>
      </p:sp>
      <p:sp>
        <p:nvSpPr>
          <p:cNvPr id="3" name="Espace réservé du contenu 2"/>
          <p:cNvSpPr>
            <a:spLocks noGrp="1"/>
          </p:cNvSpPr>
          <p:nvPr>
            <p:ph idx="1"/>
          </p:nvPr>
        </p:nvSpPr>
        <p:spPr>
          <a:xfrm>
            <a:off x="296213" y="579548"/>
            <a:ext cx="11629623" cy="6143223"/>
          </a:xfrm>
        </p:spPr>
        <p:txBody>
          <a:bodyPr/>
          <a:lstStyle/>
          <a:p>
            <a:r>
              <a:rPr lang="fr-FR" sz="3600" b="1" u="sng" dirty="0" smtClean="0">
                <a:solidFill>
                  <a:srgbClr val="FF0000"/>
                </a:solidFill>
              </a:rPr>
              <a:t>Le Poste d’Adaptation / Réseau d’Aides Spécialisées aux Elèves en Difficultés RASED</a:t>
            </a:r>
          </a:p>
          <a:p>
            <a:pPr>
              <a:buFontTx/>
              <a:buChar char="-"/>
            </a:pPr>
            <a:r>
              <a:rPr lang="fr-FR" dirty="0" smtClean="0"/>
              <a:t>Les enseignants spécialisés (maître E) travaillent </a:t>
            </a:r>
            <a:r>
              <a:rPr lang="fr-FR" dirty="0" smtClean="0">
                <a:solidFill>
                  <a:srgbClr val="FF0000"/>
                </a:solidFill>
              </a:rPr>
              <a:t>avec les équipes pédagogiques pour prévenir et remédier aux difficultés scolaires persistantes qui se manifestent dans l’école et qui résistent aux aides apportées par les enseignants des classes. </a:t>
            </a:r>
          </a:p>
          <a:p>
            <a:pPr>
              <a:buFontTx/>
              <a:buChar char="-"/>
            </a:pPr>
            <a:r>
              <a:rPr lang="fr-FR" dirty="0" smtClean="0"/>
              <a:t>Le poste d’adaptation constitue un dispositif </a:t>
            </a:r>
            <a:r>
              <a:rPr lang="fr-FR" dirty="0" smtClean="0">
                <a:solidFill>
                  <a:srgbClr val="FF0000"/>
                </a:solidFill>
              </a:rPr>
              <a:t>ressource complémentaire pour accroître les possibilités des équipes pédagogiques de mettre en œuvre une différenciation des réponses pédagogiques adaptée </a:t>
            </a:r>
            <a:r>
              <a:rPr lang="fr-FR" dirty="0" smtClean="0"/>
              <a:t>à la variété des besoins des élèves.</a:t>
            </a:r>
          </a:p>
          <a:p>
            <a:pPr>
              <a:buFontTx/>
              <a:buChar char="-"/>
            </a:pPr>
            <a:r>
              <a:rPr lang="fr-FR" dirty="0" smtClean="0">
                <a:solidFill>
                  <a:srgbClr val="FF0000"/>
                </a:solidFill>
              </a:rPr>
              <a:t>Planifier l’intervention de l’enseignant spécialisé en classe, avec l’enseignant titulaire pour soutenir les élèves avec BEP : </a:t>
            </a:r>
            <a:r>
              <a:rPr lang="fr-FR" dirty="0" err="1" smtClean="0">
                <a:solidFill>
                  <a:srgbClr val="FF0000"/>
                </a:solidFill>
              </a:rPr>
              <a:t>co</a:t>
            </a:r>
            <a:r>
              <a:rPr lang="fr-FR" dirty="0" smtClean="0">
                <a:solidFill>
                  <a:srgbClr val="FF0000"/>
                </a:solidFill>
              </a:rPr>
              <a:t>-animation, </a:t>
            </a:r>
            <a:r>
              <a:rPr lang="fr-FR" dirty="0" err="1" smtClean="0">
                <a:solidFill>
                  <a:srgbClr val="FF0000"/>
                </a:solidFill>
              </a:rPr>
              <a:t>co</a:t>
            </a:r>
            <a:r>
              <a:rPr lang="fr-FR" dirty="0" smtClean="0">
                <a:solidFill>
                  <a:srgbClr val="FF0000"/>
                </a:solidFill>
              </a:rPr>
              <a:t>-intervention.</a:t>
            </a:r>
          </a:p>
        </p:txBody>
      </p:sp>
    </p:spTree>
    <p:extLst>
      <p:ext uri="{BB962C8B-B14F-4D97-AF65-F5344CB8AC3E}">
        <p14:creationId xmlns:p14="http://schemas.microsoft.com/office/powerpoint/2010/main" val="15619044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1210614" y="103031"/>
            <a:ext cx="9251324" cy="1468192"/>
          </a:xfrm>
          <a:ln w="38100">
            <a:noFill/>
          </a:ln>
        </p:spPr>
        <p:txBody>
          <a:bodyPr>
            <a:normAutofit fontScale="90000"/>
          </a:bodyPr>
          <a:lstStyle/>
          <a:p>
            <a:r>
              <a:rPr lang="fr-FR" dirty="0" smtClean="0"/>
              <a:t/>
            </a:r>
            <a:br>
              <a:rPr lang="fr-FR" dirty="0" smtClean="0"/>
            </a:br>
            <a:r>
              <a:rPr lang="fr-FR" dirty="0" smtClean="0"/>
              <a:t/>
            </a:r>
            <a:br>
              <a:rPr lang="fr-FR" dirty="0" smtClean="0"/>
            </a:br>
            <a:r>
              <a:rPr lang="fr-FR" b="1" dirty="0" smtClean="0">
                <a:solidFill>
                  <a:srgbClr val="FF0000"/>
                </a:solidFill>
              </a:rPr>
              <a:t>Qu’est-ce qu’un Besoin Educatif Particulier (BEP)?</a:t>
            </a:r>
            <a:endParaRPr lang="fr-FR" b="1" dirty="0">
              <a:solidFill>
                <a:srgbClr val="FF0000"/>
              </a:solidFill>
            </a:endParaRPr>
          </a:p>
        </p:txBody>
      </p:sp>
      <p:sp>
        <p:nvSpPr>
          <p:cNvPr id="3" name="Sous-titre 2"/>
          <p:cNvSpPr>
            <a:spLocks noGrp="1"/>
          </p:cNvSpPr>
          <p:nvPr>
            <p:ph type="subTitle" idx="1"/>
          </p:nvPr>
        </p:nvSpPr>
        <p:spPr>
          <a:xfrm>
            <a:off x="515155" y="1835239"/>
            <a:ext cx="11320529" cy="5022761"/>
          </a:xfrm>
          <a:ln w="57150">
            <a:noFill/>
          </a:ln>
        </p:spPr>
        <p:txBody>
          <a:bodyPr>
            <a:normAutofit fontScale="47500" lnSpcReduction="20000"/>
          </a:bodyPr>
          <a:lstStyle/>
          <a:p>
            <a:pPr marL="342900" indent="-342900" algn="l">
              <a:buFontTx/>
              <a:buChar char="-"/>
            </a:pPr>
            <a:r>
              <a:rPr lang="fr-FR" sz="7000" b="1" dirty="0" smtClean="0">
                <a:solidFill>
                  <a:srgbClr val="FF0000"/>
                </a:solidFill>
              </a:rPr>
              <a:t>Besoin</a:t>
            </a:r>
            <a:r>
              <a:rPr lang="fr-FR" sz="7000" dirty="0" smtClean="0"/>
              <a:t> = Sensation de nécessité</a:t>
            </a:r>
          </a:p>
          <a:p>
            <a:pPr marL="342900" indent="-342900" algn="l">
              <a:buFontTx/>
              <a:buChar char="-"/>
            </a:pPr>
            <a:r>
              <a:rPr lang="fr-FR" sz="7000" b="1" dirty="0" smtClean="0">
                <a:solidFill>
                  <a:srgbClr val="FF0000"/>
                </a:solidFill>
              </a:rPr>
              <a:t>Educatif</a:t>
            </a:r>
            <a:r>
              <a:rPr lang="fr-FR" sz="7000" dirty="0" smtClean="0"/>
              <a:t> = Action de faire croître, d’élever, d’amener vers…</a:t>
            </a:r>
          </a:p>
          <a:p>
            <a:pPr algn="l"/>
            <a:r>
              <a:rPr lang="fr-FR" sz="7000" b="1" dirty="0" smtClean="0">
                <a:solidFill>
                  <a:srgbClr val="FF0000"/>
                </a:solidFill>
              </a:rPr>
              <a:t>- Particulier</a:t>
            </a:r>
            <a:r>
              <a:rPr lang="fr-FR" sz="7000" dirty="0" smtClean="0"/>
              <a:t> = 1) propre à une personne, une chose, un groupe. 2) qui n’est pas courant</a:t>
            </a:r>
            <a:endParaRPr lang="fr-FR" sz="7000" dirty="0"/>
          </a:p>
          <a:p>
            <a:endParaRPr lang="fr-FR" sz="3300" dirty="0"/>
          </a:p>
          <a:p>
            <a:pPr algn="l"/>
            <a:r>
              <a:rPr lang="fr-FR" sz="3200" dirty="0" smtClean="0"/>
              <a:t>(Dictionnaire Hachette 2004)</a:t>
            </a:r>
          </a:p>
          <a:p>
            <a:pPr algn="l"/>
            <a:endParaRPr lang="fr-FR" sz="2000" dirty="0" smtClean="0"/>
          </a:p>
          <a:p>
            <a:pPr algn="just"/>
            <a:r>
              <a:rPr lang="fr-FR" sz="4400" dirty="0" smtClean="0"/>
              <a:t>Nous avons tous des BEP à un moment donné de notre développement. Ils sont différents d’un individu à un autre, ils nous permettent de progresser et de nous construire en tant que citoyen. La durée nécessaire est elle aussi très variable. Certains besoins éducatifs ne peuvent pas être satisfaits. </a:t>
            </a:r>
          </a:p>
          <a:p>
            <a:pPr algn="just"/>
            <a:endParaRPr lang="fr-FR" sz="2000" dirty="0"/>
          </a:p>
          <a:p>
            <a:r>
              <a:rPr lang="fr-FR" sz="5100" b="1" dirty="0" smtClean="0"/>
              <a:t>Donc un BEP = Ce qui est nécessaire pour se développer et qui tient compte des particularités de fonctionnement de chacun. </a:t>
            </a:r>
          </a:p>
          <a:p>
            <a:r>
              <a:rPr lang="fr-FR" sz="5100" b="1" dirty="0" smtClean="0"/>
              <a:t>Les besoins éducatifs sont assouvis par la famille, les enseignants et les éducateurs.</a:t>
            </a:r>
            <a:r>
              <a:rPr lang="fr-FR" sz="5100" dirty="0" smtClean="0"/>
              <a:t> </a:t>
            </a:r>
            <a:endParaRPr lang="fr-FR" sz="5100" dirty="0"/>
          </a:p>
        </p:txBody>
      </p:sp>
    </p:spTree>
    <p:extLst>
      <p:ext uri="{BB962C8B-B14F-4D97-AF65-F5344CB8AC3E}">
        <p14:creationId xmlns:p14="http://schemas.microsoft.com/office/powerpoint/2010/main" val="77301270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pPr algn="ctr"/>
            <a:endParaRPr lang="fr-FR" sz="4800" b="1" dirty="0">
              <a:solidFill>
                <a:srgbClr val="FF0000"/>
              </a:solidFill>
            </a:endParaRPr>
          </a:p>
        </p:txBody>
      </p:sp>
      <p:sp>
        <p:nvSpPr>
          <p:cNvPr id="3" name="Espace réservé du contenu 2"/>
          <p:cNvSpPr>
            <a:spLocks noGrp="1"/>
          </p:cNvSpPr>
          <p:nvPr>
            <p:ph idx="1"/>
          </p:nvPr>
        </p:nvSpPr>
        <p:spPr/>
        <p:txBody>
          <a:bodyPr/>
          <a:lstStyle/>
          <a:p>
            <a:pPr algn="ctr">
              <a:buNone/>
            </a:pPr>
            <a:endParaRPr lang="fr-FR" b="1" dirty="0" smtClean="0">
              <a:solidFill>
                <a:srgbClr val="FF0000"/>
              </a:solidFill>
            </a:endParaRPr>
          </a:p>
          <a:p>
            <a:pPr algn="ctr">
              <a:buNone/>
            </a:pPr>
            <a:endParaRPr lang="fr-FR" b="1" dirty="0" smtClean="0">
              <a:solidFill>
                <a:srgbClr val="FF0000"/>
              </a:solidFill>
            </a:endParaRPr>
          </a:p>
          <a:p>
            <a:pPr algn="ctr">
              <a:buNone/>
            </a:pPr>
            <a:r>
              <a:rPr lang="fr-FR" sz="5400" b="1" dirty="0" smtClean="0">
                <a:solidFill>
                  <a:srgbClr val="FF0000"/>
                </a:solidFill>
              </a:rPr>
              <a:t>Les différentes formes de </a:t>
            </a:r>
            <a:r>
              <a:rPr lang="fr-FR" sz="5400" b="1" dirty="0" err="1" smtClean="0">
                <a:solidFill>
                  <a:srgbClr val="FF0000"/>
                </a:solidFill>
              </a:rPr>
              <a:t>co</a:t>
            </a:r>
            <a:r>
              <a:rPr lang="fr-FR" sz="5400" b="1" dirty="0" smtClean="0">
                <a:solidFill>
                  <a:srgbClr val="FF0000"/>
                </a:solidFill>
              </a:rPr>
              <a:t>-intervention</a:t>
            </a:r>
            <a:endParaRPr lang="fr-FR" sz="5400" dirty="0"/>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Quelles sont les différentes formes de co-intervention .mp4">
            <a:hlinkClick r:id="" action="ppaction://media"/>
          </p:cNvPr>
          <p:cNvPicPr>
            <a:picLocks noRot="1" noChangeAspect="1"/>
          </p:cNvPicPr>
          <p:nvPr>
            <a:videoFile r:link="rId1"/>
          </p:nvPr>
        </p:nvPicPr>
        <p:blipFill>
          <a:blip r:embed="rId3"/>
          <a:stretch>
            <a:fillRect/>
          </a:stretch>
        </p:blipFill>
        <p:spPr>
          <a:xfrm>
            <a:off x="679269" y="257992"/>
            <a:ext cx="11064240" cy="5868488"/>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p:cTn id="7" fill="hold" display="0">
                  <p:stCondLst>
                    <p:cond delay="indefinite"/>
                  </p:stCondLst>
                  <p:endCondLst>
                    <p:cond evt="onNext" delay="0">
                      <p:tgtEl>
                        <p:sldTgt/>
                      </p:tgtEl>
                    </p:cond>
                    <p:cond evt="onPrev" delay="0">
                      <p:tgtEl>
                        <p:sldTgt/>
                      </p:tgtEl>
                    </p:cond>
                  </p:endCondLst>
                </p:cTn>
                <p:tgtEl>
                  <p:spTgt spid="2"/>
                </p:tgtEl>
              </p:cMediaNode>
            </p:video>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flipV="1">
            <a:off x="838200" y="319406"/>
            <a:ext cx="10515600" cy="45719"/>
          </a:xfrm>
        </p:spPr>
        <p:txBody>
          <a:bodyPr>
            <a:normAutofit fontScale="90000"/>
          </a:bodyPr>
          <a:lstStyle/>
          <a:p>
            <a:endParaRPr lang="fr-FR" dirty="0"/>
          </a:p>
        </p:txBody>
      </p:sp>
      <p:sp>
        <p:nvSpPr>
          <p:cNvPr id="3" name="Espace réservé du contenu 2"/>
          <p:cNvSpPr>
            <a:spLocks noGrp="1"/>
          </p:cNvSpPr>
          <p:nvPr>
            <p:ph idx="1"/>
          </p:nvPr>
        </p:nvSpPr>
        <p:spPr>
          <a:xfrm>
            <a:off x="287383" y="509450"/>
            <a:ext cx="11586754" cy="6139543"/>
          </a:xfrm>
        </p:spPr>
        <p:txBody>
          <a:bodyPr>
            <a:normAutofit lnSpcReduction="10000"/>
          </a:bodyPr>
          <a:lstStyle/>
          <a:p>
            <a:r>
              <a:rPr lang="fr-FR" sz="3600" b="1" u="sng" dirty="0" smtClean="0">
                <a:solidFill>
                  <a:srgbClr val="FF0000"/>
                </a:solidFill>
              </a:rPr>
              <a:t>L’AESH  </a:t>
            </a:r>
          </a:p>
          <a:p>
            <a:pPr>
              <a:buNone/>
            </a:pPr>
            <a:r>
              <a:rPr lang="fr-FR" sz="3600" b="1" u="sng" dirty="0" smtClean="0">
                <a:solidFill>
                  <a:srgbClr val="FF0000"/>
                </a:solidFill>
              </a:rPr>
              <a:t>Accompagnant des Elèves en Situation de Handicap</a:t>
            </a:r>
          </a:p>
          <a:p>
            <a:pPr>
              <a:buNone/>
            </a:pPr>
            <a:r>
              <a:rPr lang="fr-FR" sz="3000" dirty="0" smtClean="0"/>
              <a:t>L'AVS ou l'AESH accompagne un ou plusieurs élèves au quotidien dans un établissement ordinaire.</a:t>
            </a:r>
            <a:br>
              <a:rPr lang="fr-FR" sz="3000" dirty="0" smtClean="0"/>
            </a:br>
            <a:r>
              <a:rPr lang="fr-FR" sz="3000" dirty="0" smtClean="0"/>
              <a:t> </a:t>
            </a:r>
          </a:p>
          <a:p>
            <a:r>
              <a:rPr lang="fr-FR" b="1" u="sng" dirty="0" smtClean="0">
                <a:solidFill>
                  <a:srgbClr val="FF0000"/>
                </a:solidFill>
              </a:rPr>
              <a:t>Pour quel enfant ?</a:t>
            </a:r>
          </a:p>
          <a:p>
            <a:pPr algn="just"/>
            <a:r>
              <a:rPr lang="fr-FR" sz="3000" dirty="0" smtClean="0"/>
              <a:t>Les AVS/AESH interviennent auprès d'enfants et d'adolescents en situation de handicap ou présentant un trouble de santé invalidant accueillis en classe ordinaire et pour lesquels la Commission des droits et de l'autonomie des personnes handicapées (</a:t>
            </a:r>
            <a:r>
              <a:rPr lang="fr-FR" sz="3000" dirty="0" smtClean="0">
                <a:hlinkClick r:id="rId2" tooltip="cdaph"/>
              </a:rPr>
              <a:t>CDAPH</a:t>
            </a:r>
            <a:r>
              <a:rPr lang="fr-FR" sz="3000" dirty="0" smtClean="0"/>
              <a:t>) a estimé le besoin d'une aide humaine.</a:t>
            </a:r>
          </a:p>
          <a:p>
            <a:pPr algn="just"/>
            <a:r>
              <a:rPr lang="fr-FR" sz="3000" dirty="0" smtClean="0"/>
              <a:t>La présence d'un personnel chargé de l'accompagnement n'est ni un préalable ni une condition à la scolarisation de l'élève</a:t>
            </a:r>
            <a:r>
              <a:rPr lang="fr-FR" sz="3600" dirty="0" smtClean="0"/>
              <a:t>.</a:t>
            </a:r>
          </a:p>
          <a:p>
            <a:endParaRPr lang="fr-FR" sz="3600" dirty="0" smtClean="0"/>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1264"/>
          </a:xfrm>
        </p:spPr>
        <p:txBody>
          <a:bodyPr>
            <a:normAutofit fontScale="90000"/>
          </a:bodyPr>
          <a:lstStyle/>
          <a:p>
            <a:endParaRPr lang="fr-FR" dirty="0"/>
          </a:p>
        </p:txBody>
      </p:sp>
      <p:sp>
        <p:nvSpPr>
          <p:cNvPr id="3" name="Espace réservé du contenu 2"/>
          <p:cNvSpPr>
            <a:spLocks noGrp="1"/>
          </p:cNvSpPr>
          <p:nvPr>
            <p:ph idx="1"/>
          </p:nvPr>
        </p:nvSpPr>
        <p:spPr>
          <a:xfrm>
            <a:off x="300445" y="509451"/>
            <a:ext cx="11508377" cy="6008915"/>
          </a:xfrm>
        </p:spPr>
        <p:txBody>
          <a:bodyPr>
            <a:normAutofit fontScale="92500"/>
          </a:bodyPr>
          <a:lstStyle/>
          <a:p>
            <a:r>
              <a:rPr lang="fr-FR" b="1" u="sng" dirty="0" smtClean="0">
                <a:solidFill>
                  <a:srgbClr val="FF0000"/>
                </a:solidFill>
              </a:rPr>
              <a:t>Les différents AVS/AESH</a:t>
            </a:r>
          </a:p>
          <a:p>
            <a:pPr algn="just"/>
            <a:r>
              <a:rPr lang="fr-FR" dirty="0" smtClean="0"/>
              <a:t>Il existe différentes possibilités pour accompagner les élèves :</a:t>
            </a:r>
          </a:p>
          <a:p>
            <a:pPr lvl="0" algn="just"/>
            <a:r>
              <a:rPr lang="fr-FR" b="1" u="sng" dirty="0" smtClean="0"/>
              <a:t>AVS/AESH-i</a:t>
            </a:r>
            <a:r>
              <a:rPr lang="fr-FR" b="1" dirty="0" smtClean="0"/>
              <a:t> :</a:t>
            </a:r>
            <a:r>
              <a:rPr lang="fr-FR" dirty="0" smtClean="0"/>
              <a:t> une aide individuelle. La personne intervient dans des classes ordinaires des établissements publiques ou privés. Elle répond aux besoins des élèves qui requièrent une attention soutenue et continue.</a:t>
            </a:r>
          </a:p>
          <a:p>
            <a:pPr lvl="0" algn="just"/>
            <a:r>
              <a:rPr lang="fr-FR" b="1" u="sng" dirty="0" smtClean="0"/>
              <a:t>AVS/AESH-m</a:t>
            </a:r>
            <a:r>
              <a:rPr lang="fr-FR" b="1" dirty="0" smtClean="0"/>
              <a:t> : </a:t>
            </a:r>
            <a:r>
              <a:rPr lang="fr-FR" dirty="0" smtClean="0"/>
              <a:t>une aide mutualisée</a:t>
            </a:r>
            <a:r>
              <a:rPr lang="fr-FR" b="1" dirty="0" smtClean="0"/>
              <a:t>. </a:t>
            </a:r>
            <a:r>
              <a:rPr lang="fr-FR" dirty="0" smtClean="0"/>
              <a:t>La personne intervient auprès de plusieurs enfants lorsque les besoins des élèves ne requièrent pas une attention soutenue et continue. Les élèves bénéficiaires d’un AVS/AESH-m peuvent être dans la même classe, dans le même établissement ou bien dans un établissement du même secteur géographique. L’emploi du temps de l’AVS/AESH-m est établi par le directeur de l’école en lien avec la notification de la CDAPH.</a:t>
            </a:r>
          </a:p>
          <a:p>
            <a:pPr algn="just"/>
            <a:r>
              <a:rPr lang="fr-FR" b="1" dirty="0" smtClean="0"/>
              <a:t>AVS/AESH-</a:t>
            </a:r>
            <a:r>
              <a:rPr lang="fr-FR" b="1" dirty="0" err="1" smtClean="0"/>
              <a:t>co</a:t>
            </a:r>
            <a:r>
              <a:rPr lang="fr-FR" b="1" dirty="0" smtClean="0"/>
              <a:t> en ULIS : </a:t>
            </a:r>
            <a:r>
              <a:rPr lang="fr-FR" dirty="0" smtClean="0"/>
              <a:t>il apporte son aide à l'ensemble des élèves du dispositif, soit au sein de l'</a:t>
            </a:r>
            <a:r>
              <a:rPr lang="fr-FR" dirty="0" err="1" smtClean="0">
                <a:hlinkClick r:id="rId2" tooltip="ULIS"/>
              </a:rPr>
              <a:t>Ulis</a:t>
            </a:r>
            <a:r>
              <a:rPr lang="fr-FR" dirty="0" smtClean="0"/>
              <a:t>, soit lors des temps d'inclusion dans les classes ordinaires L’AESH est sous la responsabilité pédagogique du coordonnateur de l'</a:t>
            </a:r>
            <a:r>
              <a:rPr lang="fr-FR" dirty="0" err="1" smtClean="0"/>
              <a:t>Ulis</a:t>
            </a:r>
            <a:r>
              <a:rPr lang="fr-FR" dirty="0" smtClean="0"/>
              <a:t>. L'affectation ne dépend pas d'une décision de la CDAPH.</a:t>
            </a:r>
          </a:p>
          <a:p>
            <a:pPr algn="just"/>
            <a:endParaRPr lang="fr-FR" dirty="0" smtClean="0"/>
          </a:p>
          <a:p>
            <a:endParaRPr lang="fr-FR" dirty="0"/>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p:cNvPicPr>
            <a:picLocks noChangeAspect="1"/>
          </p:cNvPicPr>
          <p:nvPr/>
        </p:nvPicPr>
        <p:blipFill>
          <a:blip r:embed="rId2"/>
          <a:stretch>
            <a:fillRect/>
          </a:stretch>
        </p:blipFill>
        <p:spPr>
          <a:xfrm>
            <a:off x="1685109" y="731520"/>
            <a:ext cx="8543107" cy="5799909"/>
          </a:xfrm>
          <a:prstGeom prst="rect">
            <a:avLst/>
          </a:prstGeom>
        </p:spPr>
      </p:pic>
    </p:spTree>
    <p:extLst>
      <p:ext uri="{BB962C8B-B14F-4D97-AF65-F5344CB8AC3E}">
        <p14:creationId xmlns:p14="http://schemas.microsoft.com/office/powerpoint/2010/main" val="3279357149"/>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5"/>
            <a:ext cx="10515600" cy="45719"/>
          </a:xfrm>
        </p:spPr>
        <p:txBody>
          <a:bodyPr>
            <a:normAutofit fontScale="90000"/>
          </a:bodyPr>
          <a:lstStyle/>
          <a:p>
            <a:endParaRPr lang="fr-FR" dirty="0"/>
          </a:p>
        </p:txBody>
      </p:sp>
      <p:sp>
        <p:nvSpPr>
          <p:cNvPr id="3" name="Espace réservé du contenu 2"/>
          <p:cNvSpPr>
            <a:spLocks noGrp="1"/>
          </p:cNvSpPr>
          <p:nvPr>
            <p:ph idx="1"/>
          </p:nvPr>
        </p:nvSpPr>
        <p:spPr>
          <a:xfrm>
            <a:off x="378823" y="757646"/>
            <a:ext cx="11390811" cy="5734594"/>
          </a:xfrm>
        </p:spPr>
        <p:txBody>
          <a:bodyPr>
            <a:normAutofit fontScale="85000" lnSpcReduction="20000"/>
          </a:bodyPr>
          <a:lstStyle/>
          <a:p>
            <a:r>
              <a:rPr lang="fr-FR" sz="4200" b="1" u="sng" dirty="0" smtClean="0">
                <a:solidFill>
                  <a:srgbClr val="FF0000"/>
                </a:solidFill>
              </a:rPr>
              <a:t>Les missions</a:t>
            </a:r>
          </a:p>
          <a:p>
            <a:pPr algn="just"/>
            <a:r>
              <a:rPr lang="fr-FR" dirty="0" smtClean="0"/>
              <a:t>L’AVS/AESH intervient dans la classe en concertation avec l’enseignant, il aide l’élève à suivre l’enseignement et à participer à la vie collective de l’école.</a:t>
            </a:r>
          </a:p>
          <a:p>
            <a:pPr algn="just"/>
            <a:r>
              <a:rPr lang="fr-FR" dirty="0" smtClean="0"/>
              <a:t>L’AVS/AESH intervient dans trois domaines :</a:t>
            </a:r>
          </a:p>
          <a:p>
            <a:pPr algn="just"/>
            <a:r>
              <a:rPr lang="fr-FR" dirty="0" smtClean="0"/>
              <a:t>Accompagnement et soutien dans les apprentissages : cela peut être par exemple une aide à la manipulation du matériel scolaire ou d’outils spécifiques, une aide à la prise de notes et à l’écriture, la reformulation des consignes données par l’enseignant, le soutien à la concentration de l’élève…</a:t>
            </a:r>
          </a:p>
          <a:p>
            <a:pPr algn="just"/>
            <a:r>
              <a:rPr lang="fr-FR" dirty="0" smtClean="0"/>
              <a:t>Accompagnement dans les actes de la vie quotidienne : cela peut être par exemple de veiller à la bonne installation de l’élève, d’aider au déplacement, d’aider l’élève à formuler des besoins élémentaires, d’aider à l’habillage…</a:t>
            </a:r>
          </a:p>
          <a:p>
            <a:pPr algn="just"/>
            <a:r>
              <a:rPr lang="fr-FR" dirty="0" smtClean="0"/>
              <a:t>Accompagnement à la vie sociale et relationnelle : cela peut être par exemple de prévenir les situation d’isolement ou de crise, aider l’élève à gérer ses émotions, ses rituels ou ses comportements inadéquats, favoriser les échanges…</a:t>
            </a:r>
          </a:p>
          <a:p>
            <a:pPr algn="just"/>
            <a:r>
              <a:rPr lang="fr-FR" dirty="0" smtClean="0"/>
              <a:t>Il/elle participe également à la mise en œuvre et au suivi du PPS et assiste aux réunions concernant l’élève en tant que membre de l’équipe éducative et de suivi de scolarisation. Les AESH interviennent comme les AVS selon les modalités"</a:t>
            </a:r>
          </a:p>
          <a:p>
            <a:endParaRPr lang="fr-FR" dirty="0"/>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5"/>
            <a:ext cx="10515600" cy="183515"/>
          </a:xfrm>
        </p:spPr>
        <p:txBody>
          <a:bodyPr>
            <a:normAutofit fontScale="90000"/>
          </a:bodyPr>
          <a:lstStyle/>
          <a:p>
            <a:endParaRPr lang="fr-FR" dirty="0"/>
          </a:p>
        </p:txBody>
      </p:sp>
      <p:sp>
        <p:nvSpPr>
          <p:cNvPr id="3" name="Espace réservé du contenu 2"/>
          <p:cNvSpPr>
            <a:spLocks noGrp="1"/>
          </p:cNvSpPr>
          <p:nvPr>
            <p:ph idx="1"/>
          </p:nvPr>
        </p:nvSpPr>
        <p:spPr>
          <a:xfrm>
            <a:off x="378823" y="836023"/>
            <a:ext cx="11482251" cy="5340940"/>
          </a:xfrm>
        </p:spPr>
        <p:txBody>
          <a:bodyPr/>
          <a:lstStyle/>
          <a:p>
            <a:r>
              <a:rPr lang="fr-FR" b="1" u="sng" dirty="0" smtClean="0">
                <a:solidFill>
                  <a:srgbClr val="FF0000"/>
                </a:solidFill>
              </a:rPr>
              <a:t>Comment obtenir un AESH ?</a:t>
            </a:r>
          </a:p>
          <a:p>
            <a:r>
              <a:rPr lang="fr-FR" dirty="0" smtClean="0"/>
              <a:t>L’AESH constitue une des mesures de compensation décidées par la </a:t>
            </a:r>
            <a:r>
              <a:rPr lang="fr-FR" dirty="0" smtClean="0">
                <a:hlinkClick r:id="rId2" tooltip="CDAPH"/>
              </a:rPr>
              <a:t>Commission des droits et de l'autonomie</a:t>
            </a:r>
            <a:r>
              <a:rPr lang="fr-FR" dirty="0" smtClean="0"/>
              <a:t> de la MDPH dans le cadre du PPS.</a:t>
            </a:r>
          </a:p>
          <a:p>
            <a:r>
              <a:rPr lang="fr-FR" dirty="0" smtClean="0"/>
              <a:t>Les besoins des enfants sont évalués par l'équipe pluridisciplinaire placée auprès de la CDAPH qui s’appuie sur le </a:t>
            </a:r>
            <a:r>
              <a:rPr lang="fr-FR" dirty="0" smtClean="0">
                <a:hlinkClick r:id="rId3" tooltip="geva-sco"/>
              </a:rPr>
              <a:t>GEVA-</a:t>
            </a:r>
            <a:r>
              <a:rPr lang="fr-FR" dirty="0" err="1" smtClean="0">
                <a:hlinkClick r:id="rId3" tooltip="geva-sco"/>
              </a:rPr>
              <a:t>Sco</a:t>
            </a:r>
            <a:r>
              <a:rPr lang="fr-FR" dirty="0" smtClean="0"/>
              <a:t>. C’est aux parents de faire la première demande d’AVS/AESH. Pour les demandes de renouvellement, ils sont faits en concertation avec l'</a:t>
            </a:r>
            <a:r>
              <a:rPr lang="fr-FR" dirty="0" smtClean="0">
                <a:hlinkClick r:id="rId4" tooltip="enseignant référent"/>
              </a:rPr>
              <a:t>enseignant référent</a:t>
            </a:r>
            <a:r>
              <a:rPr lang="fr-FR" dirty="0" smtClean="0"/>
              <a:t> et l’équipe éducative.</a:t>
            </a:r>
          </a:p>
          <a:p>
            <a:endParaRPr lang="fr-FR" dirty="0"/>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descr="Résultat de recherche d'images pour &quot;TROUBLES DES FONCTIONS COGNITIVES&quot;"/>
          <p:cNvPicPr>
            <a:picLocks noChangeAspect="1" noChangeArrowheads="1"/>
          </p:cNvPicPr>
          <p:nvPr/>
        </p:nvPicPr>
        <p:blipFill>
          <a:blip r:embed="rId2"/>
          <a:srcRect/>
          <a:stretch>
            <a:fillRect/>
          </a:stretch>
        </p:blipFill>
        <p:spPr bwMode="auto">
          <a:xfrm>
            <a:off x="1658983" y="418011"/>
            <a:ext cx="8608423" cy="5760720"/>
          </a:xfrm>
          <a:prstGeom prst="rect">
            <a:avLst/>
          </a:prstGeom>
          <a:noFill/>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1022252" y="0"/>
            <a:ext cx="10147495" cy="1815737"/>
          </a:xfrm>
        </p:spPr>
        <p:txBody>
          <a:bodyPr/>
          <a:lstStyle/>
          <a:p>
            <a:r>
              <a:rPr lang="fr-FR" b="1" dirty="0" smtClean="0">
                <a:solidFill>
                  <a:srgbClr val="FF0000"/>
                </a:solidFill>
              </a:rPr>
              <a:t>Les fonctions cognitives recouvrent: </a:t>
            </a:r>
            <a:endParaRPr lang="fr-FR" b="1" dirty="0">
              <a:solidFill>
                <a:srgbClr val="FF0000"/>
              </a:solidFill>
            </a:endParaRPr>
          </a:p>
        </p:txBody>
      </p:sp>
      <p:sp>
        <p:nvSpPr>
          <p:cNvPr id="3" name="Sous-titre 2"/>
          <p:cNvSpPr>
            <a:spLocks noGrp="1"/>
          </p:cNvSpPr>
          <p:nvPr>
            <p:ph type="subTitle" idx="1"/>
          </p:nvPr>
        </p:nvSpPr>
        <p:spPr>
          <a:xfrm>
            <a:off x="351693" y="1854926"/>
            <a:ext cx="11338560" cy="4794067"/>
          </a:xfrm>
        </p:spPr>
        <p:txBody>
          <a:bodyPr>
            <a:normAutofit fontScale="85000" lnSpcReduction="20000"/>
          </a:bodyPr>
          <a:lstStyle/>
          <a:p>
            <a:pPr marL="342900" indent="-342900" algn="l">
              <a:buFontTx/>
              <a:buChar char="-"/>
            </a:pPr>
            <a:r>
              <a:rPr lang="fr-FR" sz="3000" b="1" u="sng" dirty="0" smtClean="0"/>
              <a:t>La mémoire</a:t>
            </a:r>
          </a:p>
          <a:p>
            <a:pPr algn="l"/>
            <a:endParaRPr lang="fr-FR" sz="3000" dirty="0" smtClean="0"/>
          </a:p>
          <a:p>
            <a:pPr marL="342900" indent="-342900" algn="l">
              <a:buFontTx/>
              <a:buChar char="-"/>
            </a:pPr>
            <a:r>
              <a:rPr lang="fr-FR" sz="3000" b="1" u="sng" dirty="0" smtClean="0"/>
              <a:t>Les fonctions instrumentales </a:t>
            </a:r>
            <a:r>
              <a:rPr lang="fr-FR" sz="3000" dirty="0" smtClean="0"/>
              <a:t>: le langage (communication: expression et communication), les gestes et le schéma corporel, les capacités </a:t>
            </a:r>
            <a:r>
              <a:rPr lang="fr-FR" sz="3000" dirty="0" err="1" smtClean="0"/>
              <a:t>visuo</a:t>
            </a:r>
            <a:r>
              <a:rPr lang="fr-FR" sz="3000" dirty="0" smtClean="0"/>
              <a:t> spatiales (espace, personnes, etc…), le calcul</a:t>
            </a:r>
          </a:p>
          <a:p>
            <a:pPr marL="342900" indent="-342900" algn="l">
              <a:buFontTx/>
              <a:buChar char="-"/>
            </a:pPr>
            <a:endParaRPr lang="fr-FR" sz="3000" dirty="0"/>
          </a:p>
          <a:p>
            <a:pPr marL="342900" indent="-342900" algn="l">
              <a:buFontTx/>
              <a:buChar char="-"/>
            </a:pPr>
            <a:r>
              <a:rPr lang="fr-FR" sz="3000" b="1" u="sng" dirty="0" smtClean="0"/>
              <a:t>Les fonctions exécutives et l’attention </a:t>
            </a:r>
            <a:r>
              <a:rPr lang="fr-FR" sz="3000" dirty="0" smtClean="0"/>
              <a:t>exercent des fonctions de contrôle et permettent l’exécution d’actions, de résolutions de problèmes, de planification, d’inhibition d’activités routinières, d’anticipation, de raisonnement, de prise de décision. </a:t>
            </a:r>
          </a:p>
          <a:p>
            <a:pPr algn="l"/>
            <a:endParaRPr lang="fr-FR" sz="1000" dirty="0"/>
          </a:p>
          <a:p>
            <a:r>
              <a:rPr lang="fr-FR" sz="3500" b="1" dirty="0" smtClean="0">
                <a:solidFill>
                  <a:srgbClr val="FF0000"/>
                </a:solidFill>
              </a:rPr>
              <a:t>Attention il faut distinguer DYS et TFC. On parle de TFC lorsque plusieurs fonctions cognitives sont touchées. On les distingue des DYS… Pour lesquelles une seule fonction est défaillante</a:t>
            </a:r>
            <a:r>
              <a:rPr lang="fr-FR" dirty="0" smtClean="0">
                <a:solidFill>
                  <a:srgbClr val="FF0000"/>
                </a:solidFill>
              </a:rPr>
              <a:t>. </a:t>
            </a:r>
          </a:p>
          <a:p>
            <a:pPr marL="342900" indent="-342900" algn="l">
              <a:buFontTx/>
              <a:buChar char="-"/>
            </a:pPr>
            <a:endParaRPr lang="fr-FR" dirty="0"/>
          </a:p>
        </p:txBody>
      </p:sp>
    </p:spTree>
    <p:extLst>
      <p:ext uri="{BB962C8B-B14F-4D97-AF65-F5344CB8AC3E}">
        <p14:creationId xmlns:p14="http://schemas.microsoft.com/office/powerpoint/2010/main" val="2057988550"/>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1484424" y="443965"/>
            <a:ext cx="9357747" cy="6126652"/>
          </a:xfrm>
          <a:prstGeom prst="rect">
            <a:avLst/>
          </a:prstGeom>
        </p:spPr>
      </p:pic>
    </p:spTree>
    <p:extLst>
      <p:ext uri="{BB962C8B-B14F-4D97-AF65-F5344CB8AC3E}">
        <p14:creationId xmlns:p14="http://schemas.microsoft.com/office/powerpoint/2010/main" val="401748228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1"/>
            <a:ext cx="10515600" cy="1436913"/>
          </a:xfrm>
        </p:spPr>
        <p:txBody>
          <a:bodyPr>
            <a:normAutofit/>
          </a:bodyPr>
          <a:lstStyle/>
          <a:p>
            <a:pPr algn="ctr"/>
            <a:r>
              <a:rPr lang="fr-FR" sz="5400" b="1" dirty="0" smtClean="0">
                <a:solidFill>
                  <a:srgbClr val="FF0000"/>
                </a:solidFill>
              </a:rPr>
              <a:t>Scolarisation et BEP</a:t>
            </a:r>
            <a:endParaRPr lang="fr-FR" sz="5400" b="1" dirty="0">
              <a:solidFill>
                <a:srgbClr val="FF0000"/>
              </a:solidFill>
            </a:endParaRPr>
          </a:p>
        </p:txBody>
      </p:sp>
      <p:sp>
        <p:nvSpPr>
          <p:cNvPr id="3" name="Espace réservé du contenu 2"/>
          <p:cNvSpPr>
            <a:spLocks noGrp="1"/>
          </p:cNvSpPr>
          <p:nvPr>
            <p:ph idx="1"/>
          </p:nvPr>
        </p:nvSpPr>
        <p:spPr>
          <a:xfrm>
            <a:off x="457200" y="1528354"/>
            <a:ext cx="11430000" cy="5016137"/>
          </a:xfrm>
        </p:spPr>
        <p:txBody>
          <a:bodyPr>
            <a:normAutofit fontScale="85000" lnSpcReduction="20000"/>
          </a:bodyPr>
          <a:lstStyle/>
          <a:p>
            <a:r>
              <a:rPr lang="fr-FR" b="1" u="sng" dirty="0" smtClean="0"/>
              <a:t>Loi du 11 février 2005</a:t>
            </a:r>
          </a:p>
          <a:p>
            <a:pPr>
              <a:buNone/>
            </a:pPr>
            <a:r>
              <a:rPr lang="fr-FR" dirty="0" smtClean="0"/>
              <a:t>Cette loi reconnaît:</a:t>
            </a:r>
          </a:p>
          <a:p>
            <a:pPr>
              <a:buFontTx/>
              <a:buChar char="-"/>
            </a:pPr>
            <a:r>
              <a:rPr lang="fr-FR" dirty="0" smtClean="0"/>
              <a:t>Le droit à l’éducation pour tous les enfants, quel que soit leur handicap, est un droit fondamental. </a:t>
            </a:r>
          </a:p>
          <a:p>
            <a:pPr>
              <a:buFontTx/>
              <a:buChar char="-"/>
            </a:pPr>
            <a:r>
              <a:rPr lang="fr-FR" dirty="0" smtClean="0"/>
              <a:t>Ce droit a permis le développement d’actions en faveur de la scolarisation des élèves en situation de handicap.</a:t>
            </a:r>
          </a:p>
          <a:p>
            <a:pPr>
              <a:buNone/>
            </a:pPr>
            <a:endParaRPr lang="fr-FR" dirty="0" smtClean="0"/>
          </a:p>
          <a:p>
            <a:pPr>
              <a:buNone/>
            </a:pPr>
            <a:r>
              <a:rPr lang="fr-FR" b="1" u="sng" dirty="0" smtClean="0"/>
              <a:t>Loi du 8  juillet 2013 (Loi d’orientation et de programmation pour la refondation de l’Ecole de la République).</a:t>
            </a:r>
          </a:p>
          <a:p>
            <a:pPr>
              <a:buFontTx/>
              <a:buChar char="-"/>
            </a:pPr>
            <a:r>
              <a:rPr lang="fr-FR" dirty="0" smtClean="0"/>
              <a:t>Le premier article du code de l’éducation indique le principe de « L’école inclusive » pour tous les enfants, sans aucune distinction.</a:t>
            </a:r>
          </a:p>
          <a:p>
            <a:pPr>
              <a:buFontTx/>
              <a:buChar char="-"/>
            </a:pPr>
            <a:r>
              <a:rPr lang="fr-FR" dirty="0" smtClean="0"/>
              <a:t>Désormais, de plus en plus d’élèves en situation d’handicap sont scolarisés en milieu scolaire ordinaire grâce à cette loi.</a:t>
            </a:r>
          </a:p>
          <a:p>
            <a:pPr>
              <a:buFontTx/>
              <a:buChar char="-"/>
            </a:pPr>
            <a:r>
              <a:rPr lang="fr-FR" dirty="0" smtClean="0"/>
              <a:t>On retrouvera sous le sigle </a:t>
            </a:r>
            <a:r>
              <a:rPr lang="fr-FR" b="1" dirty="0" smtClean="0"/>
              <a:t>ASH</a:t>
            </a:r>
            <a:r>
              <a:rPr lang="fr-FR" dirty="0" smtClean="0"/>
              <a:t> ce qui fait référence à </a:t>
            </a:r>
            <a:r>
              <a:rPr lang="fr-FR" b="1" dirty="0" smtClean="0"/>
              <a:t>l’Adaptation et la Scolarisation des élèves en situation de Handicap.</a:t>
            </a:r>
            <a:endParaRPr lang="fr-FR" b="1" dirty="0"/>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a:xfrm>
            <a:off x="561703" y="1110343"/>
            <a:ext cx="10792097" cy="5066620"/>
          </a:xfrm>
        </p:spPr>
        <p:txBody>
          <a:bodyPr/>
          <a:lstStyle/>
          <a:p>
            <a:pPr>
              <a:buNone/>
            </a:pPr>
            <a:endParaRPr lang="fr-FR" dirty="0" smtClean="0"/>
          </a:p>
          <a:p>
            <a:pPr algn="ctr">
              <a:buNone/>
            </a:pPr>
            <a:endParaRPr lang="fr-FR" b="1" dirty="0" smtClean="0">
              <a:solidFill>
                <a:srgbClr val="FF0000"/>
              </a:solidFill>
            </a:endParaRPr>
          </a:p>
          <a:p>
            <a:pPr algn="ctr">
              <a:buNone/>
            </a:pPr>
            <a:endParaRPr lang="fr-FR" sz="6600" b="1" dirty="0" smtClean="0">
              <a:solidFill>
                <a:srgbClr val="FF0000"/>
              </a:solidFill>
            </a:endParaRPr>
          </a:p>
          <a:p>
            <a:pPr algn="ctr">
              <a:buNone/>
            </a:pPr>
            <a:r>
              <a:rPr lang="fr-FR" sz="7200" b="1" dirty="0" smtClean="0">
                <a:solidFill>
                  <a:srgbClr val="FF0000"/>
                </a:solidFill>
              </a:rPr>
              <a:t>LES DYS</a:t>
            </a:r>
            <a:endParaRPr lang="fr-FR" sz="7200" b="1" dirty="0">
              <a:solidFill>
                <a:srgbClr val="FF0000"/>
              </a:solidFill>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est quoi la dyslexie  - 1 jour, 1 question (1).mp4">
            <a:hlinkClick r:id="" action="ppaction://media"/>
          </p:cNvPr>
          <p:cNvPicPr>
            <a:picLocks noRot="1" noChangeAspect="1"/>
          </p:cNvPicPr>
          <p:nvPr>
            <a:videoFile r:link="rId1"/>
          </p:nvPr>
        </p:nvPicPr>
        <p:blipFill>
          <a:blip r:embed="rId3"/>
          <a:stretch>
            <a:fillRect/>
          </a:stretch>
        </p:blipFill>
        <p:spPr>
          <a:xfrm>
            <a:off x="600891" y="235131"/>
            <a:ext cx="11312435" cy="6335486"/>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p:cTn id="7" fill="hold" display="0">
                  <p:stCondLst>
                    <p:cond delay="indefinite"/>
                  </p:stCondLst>
                  <p:endCondLst>
                    <p:cond evt="onNext" delay="0">
                      <p:tgtEl>
                        <p:sldTgt/>
                      </p:tgtEl>
                    </p:cond>
                    <p:cond evt="onPrev" delay="0">
                      <p:tgtEl>
                        <p:sldTgt/>
                      </p:tgtEl>
                    </p:cond>
                  </p:endCondLst>
                </p:cTn>
                <p:tgtEl>
                  <p:spTgt spid="3"/>
                </p:tgtEl>
              </p:cMediaNode>
            </p:video>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descr="Résultat de recherche d'images pour &quot;TROUBLES DES FONCTIONS COGNITIVES&quot;"/>
          <p:cNvPicPr>
            <a:picLocks noChangeAspect="1" noChangeArrowheads="1"/>
          </p:cNvPicPr>
          <p:nvPr/>
        </p:nvPicPr>
        <p:blipFill>
          <a:blip r:embed="rId2"/>
          <a:srcRect/>
          <a:stretch>
            <a:fillRect/>
          </a:stretch>
        </p:blipFill>
        <p:spPr bwMode="auto">
          <a:xfrm>
            <a:off x="516109" y="-2671338"/>
            <a:ext cx="11349318" cy="10153651"/>
          </a:xfrm>
          <a:prstGeom prst="rect">
            <a:avLst/>
          </a:prstGeom>
          <a:noFill/>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1" y="195943"/>
            <a:ext cx="10515600" cy="1325563"/>
          </a:xfrm>
        </p:spPr>
        <p:txBody>
          <a:bodyPr>
            <a:normAutofit fontScale="90000"/>
          </a:bodyPr>
          <a:lstStyle/>
          <a:p>
            <a:pPr algn="ctr"/>
            <a:r>
              <a:rPr lang="fr-FR" sz="6600" b="1" dirty="0" smtClean="0">
                <a:solidFill>
                  <a:srgbClr val="FF0000"/>
                </a:solidFill>
              </a:rPr>
              <a:t>La Dyslexie </a:t>
            </a:r>
            <a:br>
              <a:rPr lang="fr-FR" sz="6600" b="1" dirty="0" smtClean="0">
                <a:solidFill>
                  <a:srgbClr val="FF0000"/>
                </a:solidFill>
              </a:rPr>
            </a:br>
            <a:r>
              <a:rPr lang="fr-FR" sz="6600" b="1" dirty="0" smtClean="0">
                <a:solidFill>
                  <a:srgbClr val="FF0000"/>
                </a:solidFill>
              </a:rPr>
              <a:t>Définition</a:t>
            </a:r>
            <a:endParaRPr lang="fr-FR" sz="6600" b="1" dirty="0">
              <a:solidFill>
                <a:srgbClr val="FF0000"/>
              </a:solidFill>
            </a:endParaRPr>
          </a:p>
        </p:txBody>
      </p:sp>
      <p:sp>
        <p:nvSpPr>
          <p:cNvPr id="3" name="Espace réservé du contenu 2"/>
          <p:cNvSpPr>
            <a:spLocks noGrp="1"/>
          </p:cNvSpPr>
          <p:nvPr>
            <p:ph idx="1"/>
          </p:nvPr>
        </p:nvSpPr>
        <p:spPr>
          <a:xfrm>
            <a:off x="365760" y="1763487"/>
            <a:ext cx="11652069" cy="4792300"/>
          </a:xfrm>
        </p:spPr>
        <p:txBody>
          <a:bodyPr>
            <a:normAutofit lnSpcReduction="10000"/>
          </a:bodyPr>
          <a:lstStyle/>
          <a:p>
            <a:r>
              <a:rPr lang="fr-FR" b="1" dirty="0" smtClean="0"/>
              <a:t>Difficultés sévères et durables d’acquisition du langage écrit </a:t>
            </a:r>
            <a:r>
              <a:rPr lang="fr-FR" dirty="0" smtClean="0"/>
              <a:t>chez des enfants d’intelligence normale, sans troubles sensoriels ni désordres affectifs graves.</a:t>
            </a:r>
          </a:p>
          <a:p>
            <a:pPr>
              <a:buNone/>
            </a:pPr>
            <a:endParaRPr lang="fr-FR" dirty="0" smtClean="0"/>
          </a:p>
          <a:p>
            <a:r>
              <a:rPr lang="fr-FR" b="1" dirty="0" smtClean="0"/>
              <a:t>La dyslexie est une difficulté persistante </a:t>
            </a:r>
            <a:r>
              <a:rPr lang="fr-FR" dirty="0" smtClean="0"/>
              <a:t>(qui ne disparaît pas) d’apprentissage de la lecture et d’acquisition de son automatisme chez des enfants </a:t>
            </a:r>
            <a:r>
              <a:rPr lang="fr-FR" b="1" dirty="0" smtClean="0"/>
              <a:t>sans déficience intellectuelle, normalement scolarisés indemnes de troubles sensoriels et de troubles psychologiques préexistants. </a:t>
            </a:r>
          </a:p>
          <a:p>
            <a:pPr>
              <a:buNone/>
            </a:pPr>
            <a:endParaRPr lang="fr-FR" dirty="0" smtClean="0"/>
          </a:p>
          <a:p>
            <a:r>
              <a:rPr lang="fr-FR" b="1" dirty="0" smtClean="0"/>
              <a:t>Ni les parents, ni les enseignants ne sont responsables de ce trouble spécifique d’apprentissage. Mais ils ne doivent pas l’ignorer.</a:t>
            </a:r>
            <a:endParaRPr lang="fr-FR" b="1" dirty="0"/>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03514" y="0"/>
            <a:ext cx="10515600" cy="1325563"/>
          </a:xfrm>
        </p:spPr>
        <p:txBody>
          <a:bodyPr>
            <a:normAutofit/>
          </a:bodyPr>
          <a:lstStyle/>
          <a:p>
            <a:pPr algn="ctr"/>
            <a:r>
              <a:rPr lang="fr-FR" sz="5400" b="1" dirty="0" smtClean="0">
                <a:solidFill>
                  <a:srgbClr val="FF0000"/>
                </a:solidFill>
              </a:rPr>
              <a:t>La Dyslexie: Signes d’alerte</a:t>
            </a:r>
            <a:endParaRPr lang="fr-FR" sz="5400" b="1" dirty="0">
              <a:solidFill>
                <a:srgbClr val="FF0000"/>
              </a:solidFill>
            </a:endParaRPr>
          </a:p>
        </p:txBody>
      </p:sp>
      <p:sp>
        <p:nvSpPr>
          <p:cNvPr id="3" name="Espace réservé du contenu 2"/>
          <p:cNvSpPr>
            <a:spLocks noGrp="1"/>
          </p:cNvSpPr>
          <p:nvPr>
            <p:ph idx="1"/>
          </p:nvPr>
        </p:nvSpPr>
        <p:spPr>
          <a:xfrm>
            <a:off x="339634" y="1123406"/>
            <a:ext cx="11430000" cy="5355771"/>
          </a:xfrm>
        </p:spPr>
        <p:txBody>
          <a:bodyPr>
            <a:normAutofit fontScale="55000" lnSpcReduction="20000"/>
          </a:bodyPr>
          <a:lstStyle/>
          <a:p>
            <a:r>
              <a:rPr lang="fr-FR" sz="4400" b="1" dirty="0" smtClean="0"/>
              <a:t>Les erreurs de lecture ne sont pas spécifiques, par contre leur fréquence et surtout leur persistance sont caractéristiques:</a:t>
            </a:r>
          </a:p>
          <a:p>
            <a:pPr>
              <a:buNone/>
            </a:pPr>
            <a:endParaRPr lang="fr-FR" dirty="0" smtClean="0"/>
          </a:p>
          <a:p>
            <a:pPr>
              <a:buNone/>
            </a:pPr>
            <a:r>
              <a:rPr lang="fr-FR" dirty="0" smtClean="0"/>
              <a:t>		</a:t>
            </a:r>
            <a:r>
              <a:rPr lang="fr-FR" sz="3800" dirty="0" smtClean="0"/>
              <a:t>- Grande lenteur dans toutes les activités comprenant de l’écrit (lecture et écriture) d’où l’impossibilité de traiter un devoir en entier.</a:t>
            </a:r>
          </a:p>
          <a:p>
            <a:pPr>
              <a:buNone/>
            </a:pPr>
            <a:r>
              <a:rPr lang="fr-FR" sz="3800" dirty="0" smtClean="0"/>
              <a:t>		- Ecriture peu lisible dans son contenu et sa forme (graphisme, orthographe et segmentation des mots).</a:t>
            </a:r>
          </a:p>
          <a:p>
            <a:pPr>
              <a:buNone/>
            </a:pPr>
            <a:r>
              <a:rPr lang="fr-FR" sz="3800" dirty="0" smtClean="0"/>
              <a:t>		- Difficultés d’organisation, besoin de repères.</a:t>
            </a:r>
          </a:p>
          <a:p>
            <a:pPr>
              <a:buNone/>
            </a:pPr>
            <a:r>
              <a:rPr lang="fr-FR" sz="3800" dirty="0" smtClean="0"/>
              <a:t>		- Problèmes pour se situer dans le temps, pour établir une chronologie. </a:t>
            </a:r>
          </a:p>
          <a:p>
            <a:pPr>
              <a:buNone/>
            </a:pPr>
            <a:r>
              <a:rPr lang="fr-FR" sz="3800" dirty="0" smtClean="0"/>
              <a:t>		- Fatigabilité.</a:t>
            </a:r>
          </a:p>
          <a:p>
            <a:pPr>
              <a:buNone/>
            </a:pPr>
            <a:r>
              <a:rPr lang="fr-FR" sz="3800" dirty="0" smtClean="0"/>
              <a:t>		- Gêne par le bruit qui perturbe la concentration.</a:t>
            </a:r>
          </a:p>
          <a:p>
            <a:pPr>
              <a:buNone/>
            </a:pPr>
            <a:r>
              <a:rPr lang="fr-FR" sz="3800" dirty="0" smtClean="0"/>
              <a:t>		- Difficultés à lire, lenteur, erreurs sonores, paralexie (tabac/table), erreurs visuelles (p/q…)</a:t>
            </a:r>
          </a:p>
          <a:p>
            <a:pPr>
              <a:buNone/>
            </a:pPr>
            <a:r>
              <a:rPr lang="fr-FR" sz="3800" dirty="0" smtClean="0"/>
              <a:t>		- Orthographe très défaillante</a:t>
            </a:r>
          </a:p>
          <a:p>
            <a:pPr>
              <a:buNone/>
            </a:pPr>
            <a:r>
              <a:rPr lang="fr-FR" sz="3800" dirty="0" smtClean="0"/>
              <a:t>		- Meilleures performances à l’oral. Compréhension supérieure lorsque l’énoncé est oralisé.</a:t>
            </a:r>
          </a:p>
          <a:p>
            <a:pPr>
              <a:buNone/>
            </a:pPr>
            <a:r>
              <a:rPr lang="fr-FR" sz="3800" dirty="0" smtClean="0"/>
              <a:t>		- Capacités d’apprentissage normales si on passe par une autre modalité que l’écrit. </a:t>
            </a:r>
            <a:endParaRPr lang="fr-FR" sz="3800" dirty="0"/>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2"/>
          <a:stretch>
            <a:fillRect/>
          </a:stretch>
        </p:blipFill>
        <p:spPr>
          <a:xfrm>
            <a:off x="-35203" y="954741"/>
            <a:ext cx="12086136" cy="5674659"/>
          </a:xfrm>
          <a:prstGeom prst="rect">
            <a:avLst/>
          </a:prstGeom>
        </p:spPr>
      </p:pic>
      <p:sp>
        <p:nvSpPr>
          <p:cNvPr id="2" name="Titre 1"/>
          <p:cNvSpPr>
            <a:spLocks noGrp="1"/>
          </p:cNvSpPr>
          <p:nvPr>
            <p:ph type="title"/>
          </p:nvPr>
        </p:nvSpPr>
        <p:spPr>
          <a:xfrm flipV="1">
            <a:off x="4883727" y="5915736"/>
            <a:ext cx="7238564" cy="485064"/>
          </a:xfrm>
        </p:spPr>
        <p:txBody>
          <a:bodyPr>
            <a:normAutofit fontScale="90000"/>
          </a:bodyPr>
          <a:lstStyle/>
          <a:p>
            <a:endParaRPr lang="fr-FR" dirty="0"/>
          </a:p>
        </p:txBody>
      </p:sp>
      <p:sp>
        <p:nvSpPr>
          <p:cNvPr id="3" name="Espace réservé du texte 2"/>
          <p:cNvSpPr>
            <a:spLocks noGrp="1"/>
          </p:cNvSpPr>
          <p:nvPr>
            <p:ph type="body" idx="1"/>
          </p:nvPr>
        </p:nvSpPr>
        <p:spPr>
          <a:xfrm flipV="1">
            <a:off x="4468668" y="6309799"/>
            <a:ext cx="10515600" cy="311150"/>
          </a:xfrm>
        </p:spPr>
        <p:txBody>
          <a:bodyPr>
            <a:normAutofit fontScale="85000" lnSpcReduction="20000"/>
          </a:bodyPr>
          <a:lstStyle/>
          <a:p>
            <a:endParaRPr lang="fr-FR" dirty="0"/>
          </a:p>
        </p:txBody>
      </p:sp>
      <p:sp>
        <p:nvSpPr>
          <p:cNvPr id="4" name="Rectangle 3"/>
          <p:cNvSpPr/>
          <p:nvPr/>
        </p:nvSpPr>
        <p:spPr>
          <a:xfrm>
            <a:off x="1606692" y="0"/>
            <a:ext cx="10150215" cy="923330"/>
          </a:xfrm>
          <a:prstGeom prst="rect">
            <a:avLst/>
          </a:prstGeom>
        </p:spPr>
        <p:txBody>
          <a:bodyPr wrap="square">
            <a:spAutoFit/>
          </a:bodyPr>
          <a:lstStyle/>
          <a:p>
            <a:r>
              <a:rPr lang="fr-FR" sz="5400" b="1" dirty="0">
                <a:solidFill>
                  <a:srgbClr val="FF0000"/>
                </a:solidFill>
                <a:latin typeface="Gill Sans MT" panose="020B0502020104020203" pitchFamily="34" charset="0"/>
              </a:rPr>
              <a:t>Dans la peau d’un dyslexique…</a:t>
            </a:r>
            <a:endParaRPr lang="fr-FR" sz="5400" b="1" dirty="0">
              <a:solidFill>
                <a:srgbClr val="FF0000"/>
              </a:solidFill>
            </a:endParaRPr>
          </a:p>
        </p:txBody>
      </p:sp>
    </p:spTree>
    <p:extLst>
      <p:ext uri="{BB962C8B-B14F-4D97-AF65-F5344CB8AC3E}">
        <p14:creationId xmlns:p14="http://schemas.microsoft.com/office/powerpoint/2010/main" val="2472548016"/>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Résultat de recherche d'images pour &quot;QU EST CE QUE LA DYSLEXIE&quot;"/>
          <p:cNvPicPr>
            <a:picLocks noChangeAspect="1" noChangeArrowheads="1"/>
          </p:cNvPicPr>
          <p:nvPr/>
        </p:nvPicPr>
        <p:blipFill>
          <a:blip r:embed="rId2"/>
          <a:srcRect/>
          <a:stretch>
            <a:fillRect/>
          </a:stretch>
        </p:blipFill>
        <p:spPr bwMode="auto">
          <a:xfrm>
            <a:off x="496389" y="88960"/>
            <a:ext cx="10816045" cy="6560034"/>
          </a:xfrm>
          <a:prstGeom prst="rect">
            <a:avLst/>
          </a:prstGeom>
          <a:noFill/>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2" descr="Résultat de recherche d'images pour &quot;LES DIFFERENTES DYSLEXIES&quot;"/>
          <p:cNvPicPr>
            <a:picLocks noChangeAspect="1" noChangeArrowheads="1"/>
          </p:cNvPicPr>
          <p:nvPr/>
        </p:nvPicPr>
        <p:blipFill>
          <a:blip r:embed="rId2"/>
          <a:srcRect/>
          <a:stretch>
            <a:fillRect/>
          </a:stretch>
        </p:blipFill>
        <p:spPr bwMode="auto">
          <a:xfrm>
            <a:off x="312330" y="696686"/>
            <a:ext cx="5486400" cy="4789713"/>
          </a:xfrm>
          <a:prstGeom prst="rect">
            <a:avLst/>
          </a:prstGeom>
          <a:noFill/>
        </p:spPr>
      </p:pic>
      <p:pic>
        <p:nvPicPr>
          <p:cNvPr id="88068" name="Picture 4" descr="Image associée"/>
          <p:cNvPicPr>
            <a:picLocks noChangeAspect="1" noChangeArrowheads="1"/>
          </p:cNvPicPr>
          <p:nvPr/>
        </p:nvPicPr>
        <p:blipFill>
          <a:blip r:embed="rId3"/>
          <a:srcRect/>
          <a:stretch>
            <a:fillRect/>
          </a:stretch>
        </p:blipFill>
        <p:spPr bwMode="auto">
          <a:xfrm>
            <a:off x="5864043" y="705394"/>
            <a:ext cx="5486400" cy="4754879"/>
          </a:xfrm>
          <a:prstGeom prst="rect">
            <a:avLst/>
          </a:prstGeom>
          <a:noFill/>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928098"/>
          </a:xfrm>
        </p:spPr>
        <p:txBody>
          <a:bodyPr>
            <a:normAutofit/>
          </a:bodyPr>
          <a:lstStyle/>
          <a:p>
            <a:pPr algn="ctr"/>
            <a:r>
              <a:rPr lang="fr-FR" sz="5400" b="1" dirty="0" smtClean="0">
                <a:solidFill>
                  <a:srgbClr val="FF0000"/>
                </a:solidFill>
              </a:rPr>
              <a:t>Dyslexie : Troubles associés possible</a:t>
            </a:r>
            <a:endParaRPr lang="fr-FR" sz="5400" b="1" dirty="0">
              <a:solidFill>
                <a:srgbClr val="FF0000"/>
              </a:solidFill>
            </a:endParaRPr>
          </a:p>
        </p:txBody>
      </p:sp>
      <p:sp>
        <p:nvSpPr>
          <p:cNvPr id="3" name="Espace réservé du contenu 2"/>
          <p:cNvSpPr>
            <a:spLocks noGrp="1"/>
          </p:cNvSpPr>
          <p:nvPr>
            <p:ph idx="1"/>
          </p:nvPr>
        </p:nvSpPr>
        <p:spPr>
          <a:xfrm>
            <a:off x="838200" y="1201783"/>
            <a:ext cx="10515600" cy="4975180"/>
          </a:xfrm>
        </p:spPr>
        <p:txBody>
          <a:bodyPr/>
          <a:lstStyle/>
          <a:p>
            <a:r>
              <a:rPr lang="fr-FR" sz="3600" b="1" dirty="0" smtClean="0"/>
              <a:t>Retard de langage et de parole</a:t>
            </a:r>
            <a:r>
              <a:rPr lang="fr-FR" sz="3600" dirty="0" smtClean="0"/>
              <a:t>:</a:t>
            </a:r>
          </a:p>
          <a:p>
            <a:pPr>
              <a:buFontTx/>
              <a:buChar char="-"/>
            </a:pPr>
            <a:r>
              <a:rPr lang="fr-FR" sz="3600" dirty="0" smtClean="0"/>
              <a:t>Troubles du regard (balayage, fixation, convergence, saccade…)</a:t>
            </a:r>
          </a:p>
          <a:p>
            <a:pPr>
              <a:buFontTx/>
              <a:buChar char="-"/>
            </a:pPr>
            <a:r>
              <a:rPr lang="fr-FR" sz="3600" dirty="0" smtClean="0"/>
              <a:t>Troubles de discrimination phonémique (ta/da…)</a:t>
            </a:r>
          </a:p>
          <a:p>
            <a:pPr>
              <a:buFontTx/>
              <a:buChar char="-"/>
            </a:pPr>
            <a:r>
              <a:rPr lang="fr-FR" sz="3600" dirty="0" smtClean="0"/>
              <a:t>Problèmes </a:t>
            </a:r>
            <a:r>
              <a:rPr lang="fr-FR" sz="3600" dirty="0" err="1" smtClean="0"/>
              <a:t>temporo</a:t>
            </a:r>
            <a:r>
              <a:rPr lang="fr-FR" sz="3600" dirty="0" smtClean="0"/>
              <a:t>-spatiaux (ordre séquentiel, se diriger sur un plan)</a:t>
            </a:r>
          </a:p>
          <a:p>
            <a:pPr>
              <a:buFontTx/>
              <a:buChar char="-"/>
            </a:pPr>
            <a:r>
              <a:rPr lang="fr-FR" sz="3600" dirty="0" smtClean="0"/>
              <a:t>Difficultés de latéralisation</a:t>
            </a:r>
          </a:p>
          <a:p>
            <a:pPr>
              <a:buFontTx/>
              <a:buChar char="-"/>
            </a:pPr>
            <a:r>
              <a:rPr lang="fr-FR" sz="3600" dirty="0" smtClean="0"/>
              <a:t>Agitation, inattention, renoncement, indifférence</a:t>
            </a:r>
            <a:r>
              <a:rPr lang="fr-FR" dirty="0" smtClean="0"/>
              <a:t>.</a:t>
            </a:r>
          </a:p>
          <a:p>
            <a:pPr>
              <a:buNone/>
            </a:pPr>
            <a:endParaRPr lang="fr-FR" dirty="0"/>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http://www.apprendreaapprendre.com/reussite_scolaire/wp-content/uploads/2016/12/2016_12_13_dyslexie.jpg"/>
          <p:cNvPicPr>
            <a:picLocks noChangeAspect="1" noChangeArrowheads="1"/>
          </p:cNvPicPr>
          <p:nvPr/>
        </p:nvPicPr>
        <p:blipFill>
          <a:blip r:embed="rId2"/>
          <a:srcRect/>
          <a:stretch>
            <a:fillRect/>
          </a:stretch>
        </p:blipFill>
        <p:spPr bwMode="auto">
          <a:xfrm>
            <a:off x="705394" y="287382"/>
            <a:ext cx="10398035" cy="6322423"/>
          </a:xfrm>
          <a:prstGeom prst="rect">
            <a:avLst/>
          </a:prstGeom>
          <a:noFill/>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ésultat de recherche d'images pour &quot;ash adaptation scolaire et scolarisation des élèves handicapés&quot;"/>
          <p:cNvPicPr>
            <a:picLocks noChangeAspect="1" noChangeArrowheads="1"/>
          </p:cNvPicPr>
          <p:nvPr/>
        </p:nvPicPr>
        <p:blipFill>
          <a:blip r:embed="rId2"/>
          <a:srcRect/>
          <a:stretch>
            <a:fillRect/>
          </a:stretch>
        </p:blipFill>
        <p:spPr bwMode="auto">
          <a:xfrm>
            <a:off x="905753" y="313507"/>
            <a:ext cx="10628750" cy="6100356"/>
          </a:xfrm>
          <a:prstGeom prst="rect">
            <a:avLst/>
          </a:prstGeom>
          <a:noFill/>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pPr algn="ctr"/>
            <a:r>
              <a:rPr lang="fr-FR" sz="5400" b="1" dirty="0" smtClean="0">
                <a:solidFill>
                  <a:srgbClr val="FF0000"/>
                </a:solidFill>
              </a:rPr>
              <a:t>Dyslexie : Vers qui se tourner? </a:t>
            </a:r>
            <a:endParaRPr lang="fr-FR" sz="5400" b="1" dirty="0">
              <a:solidFill>
                <a:srgbClr val="FF0000"/>
              </a:solidFill>
            </a:endParaRPr>
          </a:p>
        </p:txBody>
      </p:sp>
      <p:sp>
        <p:nvSpPr>
          <p:cNvPr id="3" name="Espace réservé du contenu 2"/>
          <p:cNvSpPr>
            <a:spLocks noGrp="1"/>
          </p:cNvSpPr>
          <p:nvPr>
            <p:ph idx="1"/>
          </p:nvPr>
        </p:nvSpPr>
        <p:spPr>
          <a:xfrm>
            <a:off x="431074" y="1619794"/>
            <a:ext cx="10922726" cy="4702629"/>
          </a:xfrm>
        </p:spPr>
        <p:txBody>
          <a:bodyPr>
            <a:normAutofit lnSpcReduction="10000"/>
          </a:bodyPr>
          <a:lstStyle/>
          <a:p>
            <a:pPr algn="just"/>
            <a:r>
              <a:rPr lang="fr-FR" sz="4000" dirty="0" smtClean="0"/>
              <a:t>Un psychologue scolaire pour connaître la marche à suivre en vue d’un diagnostic</a:t>
            </a:r>
          </a:p>
          <a:p>
            <a:pPr algn="just">
              <a:buNone/>
            </a:pPr>
            <a:endParaRPr lang="fr-FR" sz="4000" dirty="0" smtClean="0"/>
          </a:p>
          <a:p>
            <a:pPr algn="just"/>
            <a:r>
              <a:rPr lang="fr-FR" sz="4000" dirty="0" smtClean="0"/>
              <a:t>L’orthophoniste pour un bilan (prescription médicale)</a:t>
            </a:r>
          </a:p>
          <a:p>
            <a:pPr algn="just">
              <a:buNone/>
            </a:pPr>
            <a:endParaRPr lang="fr-FR" sz="4000" dirty="0" smtClean="0"/>
          </a:p>
          <a:p>
            <a:pPr algn="just"/>
            <a:r>
              <a:rPr lang="fr-FR" sz="4000" dirty="0" smtClean="0"/>
              <a:t>Vers le Centre du </a:t>
            </a:r>
            <a:r>
              <a:rPr lang="fr-FR" sz="4000" dirty="0" smtClean="0"/>
              <a:t>Langage </a:t>
            </a:r>
            <a:r>
              <a:rPr lang="fr-FR" sz="4000" dirty="0" smtClean="0"/>
              <a:t>ou en libéral pour un bilan neuropsychologique complet. </a:t>
            </a:r>
            <a:endParaRPr lang="fr-FR" sz="4000" dirty="0"/>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391886" y="404949"/>
            <a:ext cx="11025051" cy="6016633"/>
          </a:xfrm>
          <a:prstGeom prst="rect">
            <a:avLst/>
          </a:prstGeom>
        </p:spPr>
      </p:pic>
    </p:spTree>
    <p:extLst>
      <p:ext uri="{BB962C8B-B14F-4D97-AF65-F5344CB8AC3E}">
        <p14:creationId xmlns:p14="http://schemas.microsoft.com/office/powerpoint/2010/main" val="3776879216"/>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90451" y="0"/>
            <a:ext cx="10515600" cy="1325563"/>
          </a:xfrm>
        </p:spPr>
        <p:txBody>
          <a:bodyPr>
            <a:normAutofit/>
          </a:bodyPr>
          <a:lstStyle/>
          <a:p>
            <a:pPr algn="ctr"/>
            <a:r>
              <a:rPr lang="fr-FR" sz="5400" b="1" dirty="0" smtClean="0">
                <a:solidFill>
                  <a:srgbClr val="FF0000"/>
                </a:solidFill>
              </a:rPr>
              <a:t>Dyslexie: Ce que l’on peut faire</a:t>
            </a:r>
            <a:endParaRPr lang="fr-FR" sz="5400" b="1" dirty="0">
              <a:solidFill>
                <a:srgbClr val="FF0000"/>
              </a:solidFill>
            </a:endParaRPr>
          </a:p>
        </p:txBody>
      </p:sp>
      <p:sp>
        <p:nvSpPr>
          <p:cNvPr id="3" name="Espace réservé du contenu 2"/>
          <p:cNvSpPr>
            <a:spLocks noGrp="1"/>
          </p:cNvSpPr>
          <p:nvPr>
            <p:ph idx="1"/>
          </p:nvPr>
        </p:nvSpPr>
        <p:spPr>
          <a:xfrm>
            <a:off x="496389" y="1175656"/>
            <a:ext cx="11168742" cy="5316583"/>
          </a:xfrm>
        </p:spPr>
        <p:txBody>
          <a:bodyPr>
            <a:normAutofit fontScale="47500" lnSpcReduction="20000"/>
          </a:bodyPr>
          <a:lstStyle/>
          <a:p>
            <a:r>
              <a:rPr lang="fr-FR" sz="5900" b="1" u="sng" dirty="0" smtClean="0"/>
              <a:t>Pour l’enseignant</a:t>
            </a:r>
          </a:p>
          <a:p>
            <a:pPr algn="just">
              <a:buNone/>
            </a:pPr>
            <a:r>
              <a:rPr lang="fr-FR" sz="5100" dirty="0" smtClean="0"/>
              <a:t>Certaines mesures sont à mettre en place en classe sans tarder:</a:t>
            </a:r>
          </a:p>
          <a:p>
            <a:pPr algn="just">
              <a:buFontTx/>
              <a:buChar char="-"/>
            </a:pPr>
            <a:r>
              <a:rPr lang="fr-FR" sz="5100" dirty="0" smtClean="0"/>
              <a:t>Lire les consignes écrites.</a:t>
            </a:r>
          </a:p>
          <a:p>
            <a:pPr algn="just">
              <a:buFontTx/>
              <a:buChar char="-"/>
            </a:pPr>
            <a:r>
              <a:rPr lang="fr-FR" sz="5100" dirty="0" smtClean="0"/>
              <a:t>Limiter la copie: donner plus de temps, l’aider à finir un travail écrit.</a:t>
            </a:r>
          </a:p>
          <a:p>
            <a:pPr algn="just">
              <a:buFontTx/>
              <a:buChar char="-"/>
            </a:pPr>
            <a:r>
              <a:rPr lang="fr-FR" sz="5100" dirty="0" smtClean="0"/>
              <a:t>Aérer les documents, grossir les caractères.</a:t>
            </a:r>
          </a:p>
          <a:p>
            <a:pPr algn="just">
              <a:buFontTx/>
              <a:buChar char="-"/>
            </a:pPr>
            <a:r>
              <a:rPr lang="fr-FR" sz="5100" dirty="0" smtClean="0"/>
              <a:t>Connaître précisément les difficultés de l’élève par son observation et s’appuyer sur les bilans et les échanges avec la famille pour envisager des réponses pédagogiques adaptées: recouvrir à l’organisation d’équipes éducatives. </a:t>
            </a:r>
          </a:p>
          <a:p>
            <a:pPr algn="just">
              <a:buFontTx/>
              <a:buChar char="-"/>
            </a:pPr>
            <a:r>
              <a:rPr lang="fr-FR" sz="5100" dirty="0" smtClean="0"/>
              <a:t>Ne pas hésiter  consulter les </a:t>
            </a:r>
            <a:r>
              <a:rPr lang="fr-FR" sz="5100" smtClean="0"/>
              <a:t>sites </a:t>
            </a:r>
            <a:r>
              <a:rPr lang="fr-FR" sz="5100" smtClean="0"/>
              <a:t>spécifiques</a:t>
            </a:r>
            <a:endParaRPr lang="fr-FR" sz="5100" dirty="0" smtClean="0"/>
          </a:p>
          <a:p>
            <a:pPr algn="just">
              <a:buFontTx/>
              <a:buChar char="-"/>
            </a:pPr>
            <a:endParaRPr lang="fr-FR" sz="5100" dirty="0" smtClean="0"/>
          </a:p>
          <a:p>
            <a:pPr>
              <a:buNone/>
            </a:pPr>
            <a:r>
              <a:rPr lang="fr-FR" sz="5900" b="1" u="sng" dirty="0" smtClean="0"/>
              <a:t>A la maison</a:t>
            </a:r>
          </a:p>
          <a:p>
            <a:pPr>
              <a:buFontTx/>
              <a:buChar char="-"/>
            </a:pPr>
            <a:r>
              <a:rPr lang="fr-FR" sz="5100" dirty="0" smtClean="0"/>
              <a:t>Proposer aux parents de continuer à lire des histoires, d’écrire sous la dictée de l’enfant, de préserver au mieux l’aspect plaisir du contact avec l’écrit.</a:t>
            </a:r>
          </a:p>
          <a:p>
            <a:pPr>
              <a:buFontTx/>
              <a:buChar char="-"/>
            </a:pPr>
            <a:r>
              <a:rPr lang="fr-FR" sz="5100" dirty="0" smtClean="0"/>
              <a:t>Ne pas se décourager devant la lenteur des progrès et la durée des rééducations.</a:t>
            </a:r>
            <a:endParaRPr lang="fr-FR" sz="5100" dirty="0"/>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2" descr="Résultat de recherche d'images pour &quot;DYSORTHOGRAPHIE&quot;"/>
          <p:cNvPicPr>
            <a:picLocks noChangeAspect="1" noChangeArrowheads="1"/>
          </p:cNvPicPr>
          <p:nvPr/>
        </p:nvPicPr>
        <p:blipFill>
          <a:blip r:embed="rId2"/>
          <a:srcRect/>
          <a:stretch>
            <a:fillRect/>
          </a:stretch>
        </p:blipFill>
        <p:spPr bwMode="auto">
          <a:xfrm>
            <a:off x="470263" y="849086"/>
            <a:ext cx="5277394" cy="5055325"/>
          </a:xfrm>
          <a:prstGeom prst="rect">
            <a:avLst/>
          </a:prstGeom>
          <a:noFill/>
        </p:spPr>
      </p:pic>
      <p:pic>
        <p:nvPicPr>
          <p:cNvPr id="94212" name="Picture 4" descr="Résultat de recherche d'images pour &quot;DYSORTHOGRAPHIE&quot;"/>
          <p:cNvPicPr>
            <a:picLocks noChangeAspect="1" noChangeArrowheads="1"/>
          </p:cNvPicPr>
          <p:nvPr/>
        </p:nvPicPr>
        <p:blipFill>
          <a:blip r:embed="rId3"/>
          <a:srcRect/>
          <a:stretch>
            <a:fillRect/>
          </a:stretch>
        </p:blipFill>
        <p:spPr bwMode="auto">
          <a:xfrm>
            <a:off x="5617029" y="927463"/>
            <a:ext cx="5434147" cy="4872446"/>
          </a:xfrm>
          <a:prstGeom prst="rect">
            <a:avLst/>
          </a:prstGeom>
          <a:noFill/>
        </p:spPr>
      </p:pic>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901972"/>
          </a:xfrm>
        </p:spPr>
        <p:txBody>
          <a:bodyPr>
            <a:normAutofit/>
          </a:bodyPr>
          <a:lstStyle/>
          <a:p>
            <a:pPr algn="ctr"/>
            <a:r>
              <a:rPr lang="fr-FR" sz="5400" b="1" dirty="0" smtClean="0">
                <a:solidFill>
                  <a:srgbClr val="FF0000"/>
                </a:solidFill>
              </a:rPr>
              <a:t>Dysorthographie: Définition</a:t>
            </a:r>
            <a:endParaRPr lang="fr-FR" sz="5400" b="1" dirty="0">
              <a:solidFill>
                <a:srgbClr val="FF0000"/>
              </a:solidFill>
            </a:endParaRPr>
          </a:p>
        </p:txBody>
      </p:sp>
      <p:sp>
        <p:nvSpPr>
          <p:cNvPr id="3" name="Espace réservé du contenu 2"/>
          <p:cNvSpPr>
            <a:spLocks noGrp="1"/>
          </p:cNvSpPr>
          <p:nvPr>
            <p:ph idx="1"/>
          </p:nvPr>
        </p:nvSpPr>
        <p:spPr>
          <a:xfrm>
            <a:off x="483327" y="1345474"/>
            <a:ext cx="11234056" cy="5081451"/>
          </a:xfrm>
        </p:spPr>
        <p:txBody>
          <a:bodyPr>
            <a:normAutofit fontScale="92500" lnSpcReduction="10000"/>
          </a:bodyPr>
          <a:lstStyle/>
          <a:p>
            <a:pPr algn="just"/>
            <a:r>
              <a:rPr lang="fr-FR" b="1" dirty="0" smtClean="0"/>
              <a:t>La dysorthographie est un trouble de l’acquisition de l’orthographe</a:t>
            </a:r>
            <a:r>
              <a:rPr lang="fr-FR" dirty="0" smtClean="0"/>
              <a:t>. </a:t>
            </a:r>
          </a:p>
          <a:p>
            <a:pPr algn="just">
              <a:buNone/>
            </a:pPr>
            <a:r>
              <a:rPr lang="fr-FR" dirty="0" smtClean="0"/>
              <a:t>La dysorthographie est un trouble persistant (qui ne disparaîtra pas) </a:t>
            </a:r>
            <a:r>
              <a:rPr lang="fr-FR" b="1" dirty="0" smtClean="0"/>
              <a:t>du langage écrit qui peut s’accompagner ou non de troubles de la lecture </a:t>
            </a:r>
            <a:r>
              <a:rPr lang="fr-FR" dirty="0" smtClean="0"/>
              <a:t>sans déficience intellectuelle. </a:t>
            </a:r>
          </a:p>
          <a:p>
            <a:pPr algn="just">
              <a:buNone/>
            </a:pPr>
            <a:r>
              <a:rPr lang="fr-FR" dirty="0" smtClean="0"/>
              <a:t>Ces difficultés entraînent une écriture lente, irrégulière et maladroite. Les rédactions sont anormalement pauvres. La dysorthographie va généralement de paire avec la dyslexie. </a:t>
            </a:r>
          </a:p>
          <a:p>
            <a:pPr algn="just">
              <a:buNone/>
            </a:pPr>
            <a:endParaRPr lang="fr-FR" dirty="0" smtClean="0"/>
          </a:p>
          <a:p>
            <a:pPr algn="just">
              <a:buNone/>
            </a:pPr>
            <a:r>
              <a:rPr lang="fr-FR" b="1" dirty="0" smtClean="0"/>
              <a:t>Défaut d’assimilation important et durable des règles orthographiques (altération de l’écriture spontanée ou de l’écriture sous dictée</a:t>
            </a:r>
            <a:r>
              <a:rPr lang="fr-FR" dirty="0" smtClean="0"/>
              <a:t>).</a:t>
            </a:r>
          </a:p>
          <a:p>
            <a:pPr algn="just">
              <a:buNone/>
            </a:pPr>
            <a:r>
              <a:rPr lang="fr-FR" dirty="0" smtClean="0"/>
              <a:t>Ceci perturbe, dans des proportions variées, la conversion </a:t>
            </a:r>
            <a:r>
              <a:rPr lang="fr-FR" dirty="0" err="1" smtClean="0"/>
              <a:t>phono-graphique</a:t>
            </a:r>
            <a:r>
              <a:rPr lang="fr-FR" dirty="0" smtClean="0"/>
              <a:t>, la segmentation des composants de la phrase, l’application des conventions orthographiques (règles d’usage) et enfin l’orthographe grammaticale. </a:t>
            </a:r>
          </a:p>
          <a:p>
            <a:pPr algn="just">
              <a:buNone/>
            </a:pPr>
            <a:endParaRPr lang="fr-FR" dirty="0"/>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2" descr="Résultat de recherche d'images pour &quot;PRODUCTION D ELEVE DYSORTHOGRAPHIE&quot;"/>
          <p:cNvPicPr>
            <a:picLocks noChangeAspect="1" noChangeArrowheads="1"/>
          </p:cNvPicPr>
          <p:nvPr/>
        </p:nvPicPr>
        <p:blipFill>
          <a:blip r:embed="rId2"/>
          <a:srcRect/>
          <a:stretch>
            <a:fillRect/>
          </a:stretch>
        </p:blipFill>
        <p:spPr bwMode="auto">
          <a:xfrm>
            <a:off x="352698" y="0"/>
            <a:ext cx="11260183" cy="6490644"/>
          </a:xfrm>
          <a:prstGeom prst="rect">
            <a:avLst/>
          </a:prstGeom>
          <a:noFill/>
        </p:spPr>
      </p:pic>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1"/>
            <a:ext cx="10515600" cy="1306286"/>
          </a:xfrm>
        </p:spPr>
        <p:txBody>
          <a:bodyPr>
            <a:normAutofit/>
          </a:bodyPr>
          <a:lstStyle/>
          <a:p>
            <a:pPr algn="ctr"/>
            <a:r>
              <a:rPr lang="fr-FR" sz="5400" b="1" dirty="0" smtClean="0">
                <a:solidFill>
                  <a:srgbClr val="FF0000"/>
                </a:solidFill>
              </a:rPr>
              <a:t>Dysorthographie : signes d’alerte</a:t>
            </a:r>
            <a:endParaRPr lang="fr-FR" sz="5400" b="1" dirty="0">
              <a:solidFill>
                <a:srgbClr val="FF0000"/>
              </a:solidFill>
            </a:endParaRPr>
          </a:p>
        </p:txBody>
      </p:sp>
      <p:sp>
        <p:nvSpPr>
          <p:cNvPr id="3" name="Espace réservé du contenu 2"/>
          <p:cNvSpPr>
            <a:spLocks noGrp="1"/>
          </p:cNvSpPr>
          <p:nvPr>
            <p:ph idx="1"/>
          </p:nvPr>
        </p:nvSpPr>
        <p:spPr>
          <a:xfrm>
            <a:off x="339635" y="1214846"/>
            <a:ext cx="11325496" cy="5381897"/>
          </a:xfrm>
        </p:spPr>
        <p:txBody>
          <a:bodyPr>
            <a:normAutofit fontScale="92500" lnSpcReduction="10000"/>
          </a:bodyPr>
          <a:lstStyle/>
          <a:p>
            <a:pPr>
              <a:buFontTx/>
              <a:buChar char="-"/>
            </a:pPr>
            <a:r>
              <a:rPr lang="fr-FR" sz="3500" dirty="0" smtClean="0"/>
              <a:t>Erreurs d’orthographe</a:t>
            </a:r>
          </a:p>
          <a:p>
            <a:pPr>
              <a:buFontTx/>
              <a:buChar char="-"/>
            </a:pPr>
            <a:r>
              <a:rPr lang="fr-FR" sz="3500" dirty="0" smtClean="0"/>
              <a:t>Découpages anarchiques des mots avec des mots collés (« </a:t>
            </a:r>
            <a:r>
              <a:rPr lang="fr-FR" sz="3500" dirty="0" err="1" smtClean="0"/>
              <a:t>unabit</a:t>
            </a:r>
            <a:r>
              <a:rPr lang="fr-FR" sz="3500" dirty="0" smtClean="0"/>
              <a:t> »pour « un habit »). </a:t>
            </a:r>
          </a:p>
          <a:p>
            <a:pPr>
              <a:buFontTx/>
              <a:buChar char="-"/>
            </a:pPr>
            <a:r>
              <a:rPr lang="fr-FR" sz="3500" dirty="0" smtClean="0"/>
              <a:t>Disparition ou transformation de certains sons (« </a:t>
            </a:r>
            <a:r>
              <a:rPr lang="fr-FR" sz="3500" dirty="0" err="1" smtClean="0"/>
              <a:t>fagile</a:t>
            </a:r>
            <a:r>
              <a:rPr lang="fr-FR" sz="3500" dirty="0" smtClean="0"/>
              <a:t> » pour « fragile ») ou syllabes (« </a:t>
            </a:r>
            <a:r>
              <a:rPr lang="fr-FR" sz="3500" dirty="0" err="1" smtClean="0"/>
              <a:t>vragile</a:t>
            </a:r>
            <a:r>
              <a:rPr lang="fr-FR" sz="3500" dirty="0" smtClean="0"/>
              <a:t> »).</a:t>
            </a:r>
          </a:p>
          <a:p>
            <a:pPr>
              <a:buFontTx/>
              <a:buChar char="-"/>
            </a:pPr>
            <a:r>
              <a:rPr lang="fr-FR" sz="3500" dirty="0" smtClean="0"/>
              <a:t>Ajout de lettres ou de syllabes</a:t>
            </a:r>
          </a:p>
          <a:p>
            <a:pPr>
              <a:buFontTx/>
              <a:buChar char="-"/>
            </a:pPr>
            <a:r>
              <a:rPr lang="fr-FR" sz="3500" dirty="0" smtClean="0"/>
              <a:t>Inversion (« </a:t>
            </a:r>
            <a:r>
              <a:rPr lang="fr-FR" sz="3500" dirty="0" err="1" smtClean="0"/>
              <a:t>fargile</a:t>
            </a:r>
            <a:r>
              <a:rPr lang="fr-FR" sz="3500" dirty="0" smtClean="0"/>
              <a:t> »)</a:t>
            </a:r>
          </a:p>
          <a:p>
            <a:pPr>
              <a:buFontTx/>
              <a:buChar char="-"/>
            </a:pPr>
            <a:r>
              <a:rPr lang="fr-FR" sz="3500" dirty="0" smtClean="0"/>
              <a:t>A recopier un texte</a:t>
            </a:r>
          </a:p>
          <a:p>
            <a:pPr>
              <a:buFontTx/>
              <a:buChar char="-"/>
            </a:pPr>
            <a:r>
              <a:rPr lang="fr-FR" sz="3500" dirty="0" smtClean="0"/>
              <a:t>A conjuguer et à faire l’accord correctement dans le groupe nominal et le groupe verbal.</a:t>
            </a:r>
          </a:p>
          <a:p>
            <a:pPr>
              <a:buFontTx/>
              <a:buChar char="-"/>
            </a:pPr>
            <a:r>
              <a:rPr lang="fr-FR" sz="3500" dirty="0" smtClean="0"/>
              <a:t>A organiser des phrases syntaxiquement correctes. </a:t>
            </a:r>
          </a:p>
          <a:p>
            <a:pPr>
              <a:buFontTx/>
              <a:buChar char="-"/>
            </a:pPr>
            <a:endParaRPr lang="fr-FR" dirty="0"/>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Autofit/>
          </a:bodyPr>
          <a:lstStyle/>
          <a:p>
            <a:pPr algn="ctr"/>
            <a:r>
              <a:rPr lang="fr-FR" sz="5400" b="1" dirty="0" smtClean="0">
                <a:solidFill>
                  <a:srgbClr val="FF0000"/>
                </a:solidFill>
              </a:rPr>
              <a:t>Dysorthographie : </a:t>
            </a:r>
            <a:br>
              <a:rPr lang="fr-FR" sz="5400" b="1" dirty="0" smtClean="0">
                <a:solidFill>
                  <a:srgbClr val="FF0000"/>
                </a:solidFill>
              </a:rPr>
            </a:br>
            <a:r>
              <a:rPr lang="fr-FR" sz="5400" b="1" dirty="0" smtClean="0">
                <a:solidFill>
                  <a:srgbClr val="FF0000"/>
                </a:solidFill>
              </a:rPr>
              <a:t>Vers qui se tourner? </a:t>
            </a:r>
            <a:endParaRPr lang="fr-FR" sz="5400" b="1" dirty="0">
              <a:solidFill>
                <a:srgbClr val="FF0000"/>
              </a:solidFill>
            </a:endParaRPr>
          </a:p>
        </p:txBody>
      </p:sp>
      <p:sp>
        <p:nvSpPr>
          <p:cNvPr id="3" name="Espace réservé du contenu 2"/>
          <p:cNvSpPr>
            <a:spLocks noGrp="1"/>
          </p:cNvSpPr>
          <p:nvPr>
            <p:ph idx="1"/>
          </p:nvPr>
        </p:nvSpPr>
        <p:spPr>
          <a:xfrm>
            <a:off x="483326" y="1825624"/>
            <a:ext cx="10870474" cy="4549049"/>
          </a:xfrm>
        </p:spPr>
        <p:txBody>
          <a:bodyPr>
            <a:normAutofit lnSpcReduction="10000"/>
          </a:bodyPr>
          <a:lstStyle/>
          <a:p>
            <a:r>
              <a:rPr lang="fr-FR" sz="4000" dirty="0" smtClean="0"/>
              <a:t>Psychologue scolaire</a:t>
            </a:r>
          </a:p>
          <a:p>
            <a:pPr>
              <a:buNone/>
            </a:pPr>
            <a:endParaRPr lang="fr-FR" sz="4000" dirty="0" smtClean="0"/>
          </a:p>
          <a:p>
            <a:r>
              <a:rPr lang="fr-FR" sz="4000" dirty="0" smtClean="0"/>
              <a:t>RASED</a:t>
            </a:r>
          </a:p>
          <a:p>
            <a:pPr>
              <a:buNone/>
            </a:pPr>
            <a:endParaRPr lang="fr-FR" sz="4000" dirty="0" smtClean="0"/>
          </a:p>
          <a:p>
            <a:r>
              <a:rPr lang="fr-FR" sz="4000" dirty="0" smtClean="0"/>
              <a:t>Orthophoniste pour un bilan</a:t>
            </a:r>
          </a:p>
          <a:p>
            <a:pPr>
              <a:buNone/>
            </a:pPr>
            <a:endParaRPr lang="fr-FR" sz="4000" dirty="0" smtClean="0"/>
          </a:p>
          <a:p>
            <a:r>
              <a:rPr lang="fr-FR" sz="4000" dirty="0" smtClean="0"/>
              <a:t>Le neuropsychologue pour un bilan complet.</a:t>
            </a:r>
          </a:p>
          <a:p>
            <a:pPr>
              <a:buNone/>
            </a:pPr>
            <a:endParaRPr lang="fr-FR" dirty="0"/>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pPr algn="ctr"/>
            <a:r>
              <a:rPr lang="fr-FR" sz="6000" b="1" dirty="0" smtClean="0">
                <a:solidFill>
                  <a:srgbClr val="FF0000"/>
                </a:solidFill>
              </a:rPr>
              <a:t>LA DYSGRAPHIE</a:t>
            </a:r>
            <a:endParaRPr lang="fr-FR" sz="6000" b="1" dirty="0">
              <a:solidFill>
                <a:srgbClr val="FF0000"/>
              </a:solidFill>
            </a:endParaRPr>
          </a:p>
        </p:txBody>
      </p:sp>
      <p:pic>
        <p:nvPicPr>
          <p:cNvPr id="4" name="Espace réservé du contenu 3" descr="crayon.png"/>
          <p:cNvPicPr>
            <a:picLocks noGrp="1" noChangeAspect="1"/>
          </p:cNvPicPr>
          <p:nvPr>
            <p:ph idx="1"/>
          </p:nvPr>
        </p:nvPicPr>
        <p:blipFill>
          <a:blip r:embed="rId2"/>
          <a:stretch>
            <a:fillRect/>
          </a:stretch>
        </p:blipFill>
        <p:spPr>
          <a:xfrm>
            <a:off x="2756263" y="1512820"/>
            <a:ext cx="6818811" cy="4887980"/>
          </a:xfrm>
        </p:spPr>
      </p:pic>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pPr algn="ctr"/>
            <a:r>
              <a:rPr lang="fr-FR" sz="5400" b="1" dirty="0" smtClean="0">
                <a:solidFill>
                  <a:srgbClr val="FF0000"/>
                </a:solidFill>
              </a:rPr>
              <a:t>Dysgraphie : Définition</a:t>
            </a:r>
            <a:endParaRPr lang="fr-FR" sz="5400" b="1" dirty="0">
              <a:solidFill>
                <a:srgbClr val="FF0000"/>
              </a:solidFill>
            </a:endParaRPr>
          </a:p>
        </p:txBody>
      </p:sp>
      <p:sp>
        <p:nvSpPr>
          <p:cNvPr id="3" name="Espace réservé du contenu 2"/>
          <p:cNvSpPr>
            <a:spLocks noGrp="1"/>
          </p:cNvSpPr>
          <p:nvPr>
            <p:ph idx="1"/>
          </p:nvPr>
        </p:nvSpPr>
        <p:spPr>
          <a:xfrm>
            <a:off x="757645" y="1580606"/>
            <a:ext cx="10750731" cy="4911634"/>
          </a:xfrm>
        </p:spPr>
        <p:txBody>
          <a:bodyPr>
            <a:normAutofit/>
          </a:bodyPr>
          <a:lstStyle/>
          <a:p>
            <a:pPr algn="just"/>
            <a:r>
              <a:rPr lang="fr-FR" sz="3200" dirty="0" smtClean="0"/>
              <a:t>… est un trouble persistant (qui ne disparaîtra pas) du geste graphique. </a:t>
            </a:r>
            <a:r>
              <a:rPr lang="fr-FR" sz="3200" b="1" dirty="0" smtClean="0"/>
              <a:t>Ce trouble des apprentissages du geste </a:t>
            </a:r>
            <a:r>
              <a:rPr lang="fr-FR" sz="3200" dirty="0" smtClean="0"/>
              <a:t>ne s’accompagne toutefois d’aucune déficience mentale. </a:t>
            </a:r>
          </a:p>
          <a:p>
            <a:pPr algn="just">
              <a:buNone/>
            </a:pPr>
            <a:endParaRPr lang="fr-FR" sz="3200" dirty="0" smtClean="0"/>
          </a:p>
          <a:p>
            <a:pPr algn="just"/>
            <a:r>
              <a:rPr lang="fr-FR" sz="3200" dirty="0" smtClean="0"/>
              <a:t>La dysgraphie va généralement de paire avec la dyspraxie.</a:t>
            </a:r>
          </a:p>
          <a:p>
            <a:pPr algn="just">
              <a:buNone/>
            </a:pPr>
            <a:endParaRPr lang="fr-FR" sz="3200" dirty="0" smtClean="0"/>
          </a:p>
          <a:p>
            <a:pPr algn="just"/>
            <a:r>
              <a:rPr lang="fr-FR" sz="3200" dirty="0" smtClean="0"/>
              <a:t>Troubles qui entraînent une </a:t>
            </a:r>
            <a:r>
              <a:rPr lang="fr-FR" sz="3200" b="1" dirty="0" smtClean="0"/>
              <a:t>lenteur importante dans la réalisation des productions graphiques et écrites, ou une malformation des lettres. </a:t>
            </a:r>
          </a:p>
          <a:p>
            <a:pPr>
              <a:buNone/>
            </a:pPr>
            <a:endParaRPr lang="fr-FR"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77388" y="1"/>
            <a:ext cx="10515600" cy="1097280"/>
          </a:xfrm>
        </p:spPr>
        <p:txBody>
          <a:bodyPr>
            <a:normAutofit/>
          </a:bodyPr>
          <a:lstStyle/>
          <a:p>
            <a:pPr algn="ctr"/>
            <a:r>
              <a:rPr lang="fr-FR" sz="5400" b="1" dirty="0" smtClean="0">
                <a:solidFill>
                  <a:srgbClr val="FF0000"/>
                </a:solidFill>
              </a:rPr>
              <a:t>Qu’est-ce que l’ASH ? </a:t>
            </a:r>
            <a:endParaRPr lang="fr-FR" sz="5400" b="1" dirty="0">
              <a:solidFill>
                <a:srgbClr val="FF0000"/>
              </a:solidFill>
            </a:endParaRPr>
          </a:p>
        </p:txBody>
      </p:sp>
      <p:sp>
        <p:nvSpPr>
          <p:cNvPr id="3" name="Espace réservé du contenu 2"/>
          <p:cNvSpPr>
            <a:spLocks noGrp="1"/>
          </p:cNvSpPr>
          <p:nvPr>
            <p:ph idx="1"/>
          </p:nvPr>
        </p:nvSpPr>
        <p:spPr>
          <a:xfrm>
            <a:off x="431074" y="1018903"/>
            <a:ext cx="11312435" cy="5460274"/>
          </a:xfrm>
        </p:spPr>
        <p:txBody>
          <a:bodyPr>
            <a:normAutofit/>
          </a:bodyPr>
          <a:lstStyle/>
          <a:p>
            <a:pPr algn="ctr">
              <a:buNone/>
            </a:pPr>
            <a:endParaRPr lang="fr-FR" sz="4800" b="1" dirty="0" smtClean="0"/>
          </a:p>
          <a:p>
            <a:pPr algn="ctr">
              <a:buNone/>
            </a:pPr>
            <a:r>
              <a:rPr lang="fr-FR" sz="4800" b="1" dirty="0" smtClean="0"/>
              <a:t>L’ASH</a:t>
            </a:r>
            <a:r>
              <a:rPr lang="fr-FR" sz="4800" dirty="0" smtClean="0"/>
              <a:t> fait référence à tout ce qui touche à</a:t>
            </a:r>
          </a:p>
          <a:p>
            <a:pPr algn="ctr">
              <a:buNone/>
            </a:pPr>
            <a:r>
              <a:rPr lang="fr-FR" sz="4800" dirty="0" smtClean="0"/>
              <a:t> l</a:t>
            </a:r>
            <a:r>
              <a:rPr lang="fr-FR" sz="4800" b="1" dirty="0" smtClean="0"/>
              <a:t>’Adaptation et la Scolarisation des élèves</a:t>
            </a:r>
          </a:p>
          <a:p>
            <a:pPr algn="ctr">
              <a:buNone/>
            </a:pPr>
            <a:r>
              <a:rPr lang="fr-FR" sz="4800" b="1" dirty="0" smtClean="0"/>
              <a:t> en situation de Handicap</a:t>
            </a:r>
            <a:r>
              <a:rPr lang="fr-FR" sz="4800" dirty="0" smtClean="0"/>
              <a:t>.</a:t>
            </a:r>
          </a:p>
          <a:p>
            <a:pPr>
              <a:buNone/>
            </a:pPr>
            <a:endParaRPr lang="fr-FR" sz="3600" dirty="0" smtClean="0"/>
          </a:p>
          <a:p>
            <a:pPr>
              <a:buNone/>
            </a:pPr>
            <a:endParaRPr lang="fr-FR" dirty="0" smtClean="0"/>
          </a:p>
          <a:p>
            <a:pPr>
              <a:buNone/>
            </a:pPr>
            <a:endParaRPr lang="fr-FR" dirty="0"/>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2" descr="Résultat de recherche d'images pour &quot;DICTEE ELEVE DYSGRAPHIQUE&quot;"/>
          <p:cNvPicPr>
            <a:picLocks noChangeAspect="1" noChangeArrowheads="1"/>
          </p:cNvPicPr>
          <p:nvPr/>
        </p:nvPicPr>
        <p:blipFill>
          <a:blip r:embed="rId2"/>
          <a:srcRect/>
          <a:stretch>
            <a:fillRect/>
          </a:stretch>
        </p:blipFill>
        <p:spPr bwMode="auto">
          <a:xfrm>
            <a:off x="535577" y="182881"/>
            <a:ext cx="10724606" cy="6466114"/>
          </a:xfrm>
          <a:prstGeom prst="rect">
            <a:avLst/>
          </a:prstGeom>
          <a:noFill/>
        </p:spPr>
      </p:pic>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967286"/>
          </a:xfrm>
        </p:spPr>
        <p:txBody>
          <a:bodyPr>
            <a:normAutofit/>
          </a:bodyPr>
          <a:lstStyle/>
          <a:p>
            <a:pPr algn="ctr"/>
            <a:r>
              <a:rPr lang="fr-FR" sz="5400" b="1" dirty="0" smtClean="0">
                <a:solidFill>
                  <a:srgbClr val="FF0000"/>
                </a:solidFill>
              </a:rPr>
              <a:t>Dysgraphie: Signes d’alerte</a:t>
            </a:r>
            <a:endParaRPr lang="fr-FR" sz="5400" b="1" dirty="0">
              <a:solidFill>
                <a:srgbClr val="FF0000"/>
              </a:solidFill>
            </a:endParaRPr>
          </a:p>
        </p:txBody>
      </p:sp>
      <p:sp>
        <p:nvSpPr>
          <p:cNvPr id="3" name="Espace réservé du contenu 2"/>
          <p:cNvSpPr>
            <a:spLocks noGrp="1"/>
          </p:cNvSpPr>
          <p:nvPr>
            <p:ph idx="1"/>
          </p:nvPr>
        </p:nvSpPr>
        <p:spPr>
          <a:xfrm>
            <a:off x="431075" y="1267097"/>
            <a:ext cx="11194868" cy="5185954"/>
          </a:xfrm>
        </p:spPr>
        <p:txBody>
          <a:bodyPr>
            <a:noAutofit/>
          </a:bodyPr>
          <a:lstStyle/>
          <a:p>
            <a:r>
              <a:rPr lang="fr-FR" sz="2400" b="1" dirty="0" smtClean="0"/>
              <a:t>Problèmes généraux de précision et de maladresse persistants après le CP.</a:t>
            </a:r>
          </a:p>
          <a:p>
            <a:pPr>
              <a:buFontTx/>
              <a:buChar char="-"/>
            </a:pPr>
            <a:r>
              <a:rPr lang="fr-FR" sz="2400" dirty="0" smtClean="0"/>
              <a:t>Mauvaise tenue persistante des outils (ciseaux, règle, crayon)</a:t>
            </a:r>
          </a:p>
          <a:p>
            <a:pPr>
              <a:buFontTx/>
              <a:buChar char="-"/>
            </a:pPr>
            <a:r>
              <a:rPr lang="fr-FR" sz="2400" dirty="0" smtClean="0"/>
              <a:t>Refus d’écrire</a:t>
            </a:r>
          </a:p>
          <a:p>
            <a:pPr>
              <a:buFontTx/>
              <a:buChar char="-"/>
            </a:pPr>
            <a:r>
              <a:rPr lang="fr-FR" sz="2400" dirty="0" smtClean="0"/>
              <a:t>Fatigue, crampe lors de l’écriture, poignet rigide</a:t>
            </a:r>
          </a:p>
          <a:p>
            <a:pPr>
              <a:buFontTx/>
              <a:buChar char="-"/>
            </a:pPr>
            <a:r>
              <a:rPr lang="fr-FR" sz="2400" dirty="0" smtClean="0"/>
              <a:t>Anomalies de la conduite du trait dans l’écriture</a:t>
            </a:r>
          </a:p>
          <a:p>
            <a:pPr>
              <a:buFontTx/>
              <a:buChar char="-"/>
            </a:pPr>
            <a:r>
              <a:rPr lang="fr-FR" sz="2400" dirty="0" smtClean="0"/>
              <a:t>Des difficultés de coordination des gestes d’écriture/dessin</a:t>
            </a:r>
          </a:p>
          <a:p>
            <a:pPr>
              <a:buFontTx/>
              <a:buChar char="-"/>
            </a:pPr>
            <a:r>
              <a:rPr lang="fr-FR" sz="2400" dirty="0" smtClean="0"/>
              <a:t>Des irrégularités dans les espacements entre les lettres et les mots.</a:t>
            </a:r>
          </a:p>
          <a:p>
            <a:pPr>
              <a:buFontTx/>
              <a:buChar char="-"/>
            </a:pPr>
            <a:r>
              <a:rPr lang="fr-FR" sz="2400" dirty="0" smtClean="0"/>
              <a:t>Des malformations des lettres</a:t>
            </a:r>
          </a:p>
          <a:p>
            <a:pPr>
              <a:buFontTx/>
              <a:buChar char="-"/>
            </a:pPr>
            <a:r>
              <a:rPr lang="fr-FR" sz="2400" dirty="0" smtClean="0"/>
              <a:t>L’écriture est lente, coûteuse et difficilement lisible : </a:t>
            </a:r>
            <a:r>
              <a:rPr lang="fr-FR" sz="2400" dirty="0" err="1" smtClean="0"/>
              <a:t>téléscopages</a:t>
            </a:r>
            <a:r>
              <a:rPr lang="fr-FR" sz="2400" dirty="0" smtClean="0"/>
              <a:t>, tracé trop léger ou trop écrasé, geste tremblé par la suite (collège), souvent écriture scripte. </a:t>
            </a:r>
          </a:p>
          <a:p>
            <a:pPr>
              <a:buFontTx/>
              <a:buChar char="-"/>
            </a:pPr>
            <a:r>
              <a:rPr lang="fr-FR" sz="2400" dirty="0" smtClean="0"/>
              <a:t>Anxiété à l’approche de l’écriture. </a:t>
            </a:r>
          </a:p>
          <a:p>
            <a:pPr>
              <a:buNone/>
            </a:pPr>
            <a:r>
              <a:rPr lang="fr-FR" sz="2400" b="1" dirty="0" smtClean="0"/>
              <a:t>Troubles associés</a:t>
            </a:r>
            <a:r>
              <a:rPr lang="fr-FR" sz="2400" dirty="0" smtClean="0"/>
              <a:t>: troubles de la motricité fine, difficultés praxiques, </a:t>
            </a:r>
            <a:r>
              <a:rPr lang="fr-FR" sz="2400" dirty="0" err="1" smtClean="0"/>
              <a:t>visuo</a:t>
            </a:r>
            <a:r>
              <a:rPr lang="fr-FR" sz="2400" dirty="0" smtClean="0"/>
              <a:t>-attentionnelles.</a:t>
            </a:r>
            <a:endParaRPr lang="fr-FR" sz="2400" dirty="0"/>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6" name="Picture 4" descr="Résultat de recherche d'images pour &quot;DYSGRAPHIE&quot;"/>
          <p:cNvPicPr>
            <a:picLocks noChangeAspect="1" noChangeArrowheads="1"/>
          </p:cNvPicPr>
          <p:nvPr/>
        </p:nvPicPr>
        <p:blipFill>
          <a:blip r:embed="rId2"/>
          <a:srcRect/>
          <a:stretch>
            <a:fillRect/>
          </a:stretch>
        </p:blipFill>
        <p:spPr bwMode="auto">
          <a:xfrm>
            <a:off x="391885" y="156755"/>
            <a:ext cx="7123058" cy="3043646"/>
          </a:xfrm>
          <a:prstGeom prst="rect">
            <a:avLst/>
          </a:prstGeom>
          <a:noFill/>
        </p:spPr>
      </p:pic>
      <p:pic>
        <p:nvPicPr>
          <p:cNvPr id="100358" name="Picture 6" descr="Résultat de recherche d'images pour &quot;DYSGRAPHIE&quot;"/>
          <p:cNvPicPr>
            <a:picLocks noChangeAspect="1" noChangeArrowheads="1"/>
          </p:cNvPicPr>
          <p:nvPr/>
        </p:nvPicPr>
        <p:blipFill>
          <a:blip r:embed="rId3"/>
          <a:srcRect/>
          <a:stretch>
            <a:fillRect/>
          </a:stretch>
        </p:blipFill>
        <p:spPr bwMode="auto">
          <a:xfrm>
            <a:off x="4453253" y="3226526"/>
            <a:ext cx="6872243" cy="3298599"/>
          </a:xfrm>
          <a:prstGeom prst="rect">
            <a:avLst/>
          </a:prstGeom>
          <a:noFill/>
        </p:spPr>
      </p:pic>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pPr algn="ctr"/>
            <a:r>
              <a:rPr lang="fr-FR" sz="6000" b="1" dirty="0" smtClean="0">
                <a:solidFill>
                  <a:srgbClr val="FF0000"/>
                </a:solidFill>
              </a:rPr>
              <a:t>Dysgraphie: Vers qui se tourner? </a:t>
            </a:r>
            <a:endParaRPr lang="fr-FR" sz="6000" b="1" dirty="0">
              <a:solidFill>
                <a:srgbClr val="FF0000"/>
              </a:solidFill>
            </a:endParaRPr>
          </a:p>
        </p:txBody>
      </p:sp>
      <p:sp>
        <p:nvSpPr>
          <p:cNvPr id="3" name="Espace réservé du contenu 2"/>
          <p:cNvSpPr>
            <a:spLocks noGrp="1"/>
          </p:cNvSpPr>
          <p:nvPr>
            <p:ph idx="1"/>
          </p:nvPr>
        </p:nvSpPr>
        <p:spPr>
          <a:xfrm>
            <a:off x="548640" y="1672046"/>
            <a:ext cx="10805160" cy="4504917"/>
          </a:xfrm>
        </p:spPr>
        <p:txBody>
          <a:bodyPr>
            <a:noAutofit/>
          </a:bodyPr>
          <a:lstStyle/>
          <a:p>
            <a:pPr algn="just"/>
            <a:r>
              <a:rPr lang="fr-FR" sz="4800" dirty="0" smtClean="0"/>
              <a:t>Le RASED </a:t>
            </a:r>
          </a:p>
          <a:p>
            <a:pPr algn="just"/>
            <a:r>
              <a:rPr lang="fr-FR" sz="4800" dirty="0" smtClean="0"/>
              <a:t>Le service de Santé Scolaire</a:t>
            </a:r>
          </a:p>
          <a:p>
            <a:pPr algn="just"/>
            <a:r>
              <a:rPr lang="fr-FR" sz="4800" dirty="0" smtClean="0"/>
              <a:t>La psychomotricienne</a:t>
            </a:r>
          </a:p>
          <a:p>
            <a:pPr algn="just"/>
            <a:r>
              <a:rPr lang="fr-FR" sz="4800" dirty="0" smtClean="0"/>
              <a:t>Le neuropsychologue pour un bilan complet.</a:t>
            </a:r>
          </a:p>
          <a:p>
            <a:pPr algn="just">
              <a:buNone/>
            </a:pPr>
            <a:endParaRPr lang="fr-FR" sz="4800" dirty="0"/>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Qu'est-ce que la dysgraphie .mp4">
            <a:hlinkClick r:id="" action="ppaction://media"/>
          </p:cNvPr>
          <p:cNvPicPr>
            <a:picLocks noRot="1" noChangeAspect="1"/>
          </p:cNvPicPr>
          <p:nvPr>
            <a:videoFile r:link="rId1"/>
          </p:nvPr>
        </p:nvPicPr>
        <p:blipFill>
          <a:blip r:embed="rId3"/>
          <a:stretch>
            <a:fillRect/>
          </a:stretch>
        </p:blipFill>
        <p:spPr>
          <a:xfrm>
            <a:off x="548640" y="248194"/>
            <a:ext cx="10842171" cy="612648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p:cTn id="7" fill="hold" display="0">
                  <p:stCondLst>
                    <p:cond delay="indefinite"/>
                  </p:stCondLst>
                  <p:endCondLst>
                    <p:cond evt="onNext" delay="0">
                      <p:tgtEl>
                        <p:sldTgt/>
                      </p:tgtEl>
                    </p:cond>
                    <p:cond evt="onPrev" delay="0">
                      <p:tgtEl>
                        <p:sldTgt/>
                      </p:tgtEl>
                    </p:cond>
                  </p:endCondLst>
                </p:cTn>
                <p:tgtEl>
                  <p:spTgt spid="2"/>
                </p:tgtEl>
              </p:cMediaNode>
            </p:video>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2" descr="Résultat de recherche d'images pour &quot;DYSGRAPHIE&quot;"/>
          <p:cNvPicPr>
            <a:picLocks noChangeAspect="1" noChangeArrowheads="1"/>
          </p:cNvPicPr>
          <p:nvPr/>
        </p:nvPicPr>
        <p:blipFill>
          <a:blip r:embed="rId2"/>
          <a:srcRect/>
          <a:stretch>
            <a:fillRect/>
          </a:stretch>
        </p:blipFill>
        <p:spPr bwMode="auto">
          <a:xfrm>
            <a:off x="339633" y="235132"/>
            <a:ext cx="11286309" cy="6400800"/>
          </a:xfrm>
          <a:prstGeom prst="rect">
            <a:avLst/>
          </a:prstGeom>
          <a:noFill/>
        </p:spPr>
      </p:pic>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pPr algn="ctr"/>
            <a:r>
              <a:rPr lang="fr-FR" sz="5400" b="1" dirty="0" smtClean="0">
                <a:solidFill>
                  <a:srgbClr val="FF0000"/>
                </a:solidFill>
              </a:rPr>
              <a:t>Dysgraphie : Ce qu’il faut faire</a:t>
            </a:r>
            <a:endParaRPr lang="fr-FR" sz="5400" b="1" dirty="0">
              <a:solidFill>
                <a:srgbClr val="FF0000"/>
              </a:solidFill>
            </a:endParaRPr>
          </a:p>
        </p:txBody>
      </p:sp>
      <p:sp>
        <p:nvSpPr>
          <p:cNvPr id="3" name="Espace réservé du contenu 2"/>
          <p:cNvSpPr>
            <a:spLocks noGrp="1"/>
          </p:cNvSpPr>
          <p:nvPr>
            <p:ph idx="1"/>
          </p:nvPr>
        </p:nvSpPr>
        <p:spPr>
          <a:xfrm>
            <a:off x="522514" y="1580606"/>
            <a:ext cx="10831286" cy="4924697"/>
          </a:xfrm>
        </p:spPr>
        <p:txBody>
          <a:bodyPr>
            <a:normAutofit/>
          </a:bodyPr>
          <a:lstStyle/>
          <a:p>
            <a:r>
              <a:rPr lang="fr-FR" dirty="0" smtClean="0"/>
              <a:t>Favoriser l’oral pour vérifier les connaissances (épeler, compter…)</a:t>
            </a:r>
          </a:p>
          <a:p>
            <a:r>
              <a:rPr lang="fr-FR" dirty="0" smtClean="0"/>
              <a:t>Continuer l’entraînement graphique (séquences courtes)</a:t>
            </a:r>
          </a:p>
          <a:p>
            <a:r>
              <a:rPr lang="fr-FR" dirty="0" smtClean="0"/>
              <a:t>Valoriser la production orale, encourager</a:t>
            </a:r>
          </a:p>
          <a:p>
            <a:r>
              <a:rPr lang="fr-FR" dirty="0" smtClean="0"/>
              <a:t>Aider à la tenue du cahier de textes (photocopies ou tuteur).</a:t>
            </a:r>
          </a:p>
          <a:p>
            <a:pPr>
              <a:buNone/>
            </a:pPr>
            <a:endParaRPr lang="fr-FR" dirty="0" smtClean="0"/>
          </a:p>
          <a:p>
            <a:pPr>
              <a:buNone/>
            </a:pPr>
            <a:r>
              <a:rPr lang="fr-FR" sz="5400" b="1" dirty="0" smtClean="0">
                <a:solidFill>
                  <a:srgbClr val="FF0000"/>
                </a:solidFill>
              </a:rPr>
              <a:t>Ce qu’il ne faut pas faire: </a:t>
            </a:r>
          </a:p>
          <a:p>
            <a:pPr>
              <a:buFontTx/>
              <a:buChar char="-"/>
            </a:pPr>
            <a:r>
              <a:rPr lang="fr-FR" dirty="0" smtClean="0"/>
              <a:t>Donner des lignes de punition</a:t>
            </a:r>
          </a:p>
          <a:p>
            <a:pPr>
              <a:buFontTx/>
              <a:buChar char="-"/>
            </a:pPr>
            <a:r>
              <a:rPr lang="fr-FR" dirty="0" smtClean="0"/>
              <a:t>Culpabiliser l’enfant sur ses cahiers « sales et brouillons »</a:t>
            </a:r>
          </a:p>
          <a:p>
            <a:pPr>
              <a:buFontTx/>
              <a:buChar char="-"/>
            </a:pPr>
            <a:r>
              <a:rPr lang="fr-FR" dirty="0" smtClean="0"/>
              <a:t>Obliger l’élève à recommencer un travail écrit non-satisfaisant. </a:t>
            </a:r>
          </a:p>
          <a:p>
            <a:pPr>
              <a:buNone/>
            </a:pPr>
            <a:endParaRPr lang="fr-FR" dirty="0"/>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pPr algn="ctr"/>
            <a:r>
              <a:rPr lang="fr-FR" sz="6000" b="1" dirty="0" smtClean="0">
                <a:solidFill>
                  <a:srgbClr val="FF0000"/>
                </a:solidFill>
              </a:rPr>
              <a:t>La Dyspraxie</a:t>
            </a:r>
            <a:endParaRPr lang="fr-FR" sz="6000" b="1" dirty="0">
              <a:solidFill>
                <a:srgbClr val="FF0000"/>
              </a:solidFill>
            </a:endParaRPr>
          </a:p>
        </p:txBody>
      </p:sp>
      <p:pic>
        <p:nvPicPr>
          <p:cNvPr id="4" name="Espace réservé du contenu 3" descr="dyspraxie.jpg"/>
          <p:cNvPicPr>
            <a:picLocks noGrp="1" noChangeAspect="1"/>
          </p:cNvPicPr>
          <p:nvPr>
            <p:ph idx="1"/>
          </p:nvPr>
        </p:nvPicPr>
        <p:blipFill>
          <a:blip r:embed="rId2"/>
          <a:stretch>
            <a:fillRect/>
          </a:stretch>
        </p:blipFill>
        <p:spPr>
          <a:xfrm>
            <a:off x="1502228" y="1432329"/>
            <a:ext cx="9470571" cy="5043369"/>
          </a:xfrm>
        </p:spPr>
      </p:pic>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Autofit/>
          </a:bodyPr>
          <a:lstStyle/>
          <a:p>
            <a:pPr algn="ctr"/>
            <a:r>
              <a:rPr lang="fr-FR" sz="5400" b="1" dirty="0" smtClean="0">
                <a:solidFill>
                  <a:srgbClr val="FF0000"/>
                </a:solidFill>
              </a:rPr>
              <a:t>Dyspraxie /Dyspraxie </a:t>
            </a:r>
            <a:r>
              <a:rPr lang="fr-FR" sz="5400" b="1" dirty="0" err="1" smtClean="0">
                <a:solidFill>
                  <a:srgbClr val="FF0000"/>
                </a:solidFill>
              </a:rPr>
              <a:t>visuo</a:t>
            </a:r>
            <a:r>
              <a:rPr lang="fr-FR" sz="5400" b="1" dirty="0" smtClean="0">
                <a:solidFill>
                  <a:srgbClr val="FF0000"/>
                </a:solidFill>
              </a:rPr>
              <a:t>-spatiale: Définitions</a:t>
            </a:r>
            <a:endParaRPr lang="fr-FR" sz="5400" b="1" dirty="0">
              <a:solidFill>
                <a:srgbClr val="FF0000"/>
              </a:solidFill>
            </a:endParaRPr>
          </a:p>
        </p:txBody>
      </p:sp>
      <p:sp>
        <p:nvSpPr>
          <p:cNvPr id="3" name="Espace réservé du contenu 2"/>
          <p:cNvSpPr>
            <a:spLocks noGrp="1"/>
          </p:cNvSpPr>
          <p:nvPr>
            <p:ph idx="1"/>
          </p:nvPr>
        </p:nvSpPr>
        <p:spPr>
          <a:xfrm>
            <a:off x="352697" y="1825624"/>
            <a:ext cx="11312434" cy="4692741"/>
          </a:xfrm>
        </p:spPr>
        <p:txBody>
          <a:bodyPr/>
          <a:lstStyle/>
          <a:p>
            <a:r>
              <a:rPr lang="fr-FR" b="1" u="sng" dirty="0" smtClean="0">
                <a:solidFill>
                  <a:srgbClr val="FF0000"/>
                </a:solidFill>
              </a:rPr>
              <a:t>Dyspraxie</a:t>
            </a:r>
            <a:r>
              <a:rPr lang="fr-FR" dirty="0" smtClean="0"/>
              <a:t>: </a:t>
            </a:r>
            <a:r>
              <a:rPr lang="fr-FR" b="1" dirty="0" smtClean="0"/>
              <a:t>Défaut d’automatisation de la séquence gestuelle </a:t>
            </a:r>
            <a:r>
              <a:rPr lang="fr-FR" dirty="0" smtClean="0"/>
              <a:t>(de la bouche, des jambes, des mains et/ou des yeux).</a:t>
            </a:r>
          </a:p>
          <a:p>
            <a:pPr>
              <a:buFontTx/>
              <a:buChar char="-"/>
            </a:pPr>
            <a:r>
              <a:rPr lang="fr-FR" dirty="0" smtClean="0"/>
              <a:t>La dyspraxie est un trouble persistant ( qui ne disparaîtra pas) </a:t>
            </a:r>
            <a:r>
              <a:rPr lang="fr-FR" b="1" dirty="0" smtClean="0"/>
              <a:t>de la planification des gestes volontaires, intentionnels</a:t>
            </a:r>
            <a:r>
              <a:rPr lang="fr-FR" dirty="0" smtClean="0"/>
              <a:t>. Ce trouble des apprentissages du geste ne s’accompagne toutefois d’aucune déficience mentale. </a:t>
            </a:r>
          </a:p>
          <a:p>
            <a:pPr>
              <a:buNone/>
            </a:pPr>
            <a:endParaRPr lang="fr-FR" dirty="0" smtClean="0"/>
          </a:p>
          <a:p>
            <a:pPr>
              <a:buNone/>
            </a:pPr>
            <a:r>
              <a:rPr lang="fr-FR" b="1" u="sng" dirty="0" smtClean="0">
                <a:solidFill>
                  <a:srgbClr val="FF0000"/>
                </a:solidFill>
              </a:rPr>
              <a:t>Dyspraxie </a:t>
            </a:r>
            <a:r>
              <a:rPr lang="fr-FR" b="1" u="sng" dirty="0" err="1" smtClean="0">
                <a:solidFill>
                  <a:srgbClr val="FF0000"/>
                </a:solidFill>
              </a:rPr>
              <a:t>visuo</a:t>
            </a:r>
            <a:r>
              <a:rPr lang="fr-FR" b="1" u="sng" dirty="0" smtClean="0">
                <a:solidFill>
                  <a:srgbClr val="FF0000"/>
                </a:solidFill>
              </a:rPr>
              <a:t>-spatiale: </a:t>
            </a:r>
            <a:r>
              <a:rPr lang="fr-FR" dirty="0" smtClean="0"/>
              <a:t>(trouble </a:t>
            </a:r>
            <a:r>
              <a:rPr lang="fr-FR" dirty="0" err="1" smtClean="0"/>
              <a:t>visuo</a:t>
            </a:r>
            <a:r>
              <a:rPr lang="fr-FR" dirty="0" smtClean="0"/>
              <a:t>-</a:t>
            </a:r>
            <a:r>
              <a:rPr lang="fr-FR" dirty="0" err="1" smtClean="0"/>
              <a:t>practo</a:t>
            </a:r>
            <a:r>
              <a:rPr lang="fr-FR" dirty="0" smtClean="0"/>
              <a:t>-spatial): défaut d’automatisation du geste + défaut de coordination </a:t>
            </a:r>
            <a:r>
              <a:rPr lang="fr-FR" dirty="0" err="1" smtClean="0"/>
              <a:t>visuo</a:t>
            </a:r>
            <a:r>
              <a:rPr lang="fr-FR" dirty="0" smtClean="0"/>
              <a:t>-motrice + défaut de construction de composants de la spatialisation. </a:t>
            </a:r>
            <a:endParaRPr lang="fr-FR" dirty="0"/>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797468"/>
          </a:xfrm>
        </p:spPr>
        <p:txBody>
          <a:bodyPr>
            <a:normAutofit fontScale="90000"/>
          </a:bodyPr>
          <a:lstStyle/>
          <a:p>
            <a:pPr algn="ctr"/>
            <a:r>
              <a:rPr lang="fr-FR" sz="5400" b="1" dirty="0" smtClean="0">
                <a:solidFill>
                  <a:srgbClr val="FF0000"/>
                </a:solidFill>
              </a:rPr>
              <a:t>Dyspraxie : Signes d’alerte</a:t>
            </a:r>
            <a:endParaRPr lang="fr-FR" sz="5400" b="1" dirty="0">
              <a:solidFill>
                <a:srgbClr val="FF0000"/>
              </a:solidFill>
            </a:endParaRPr>
          </a:p>
        </p:txBody>
      </p:sp>
      <p:sp>
        <p:nvSpPr>
          <p:cNvPr id="3" name="Espace réservé du contenu 2"/>
          <p:cNvSpPr>
            <a:spLocks noGrp="1"/>
          </p:cNvSpPr>
          <p:nvPr>
            <p:ph idx="1"/>
          </p:nvPr>
        </p:nvSpPr>
        <p:spPr>
          <a:xfrm>
            <a:off x="339634" y="1136469"/>
            <a:ext cx="11495315" cy="5471569"/>
          </a:xfrm>
        </p:spPr>
        <p:txBody>
          <a:bodyPr>
            <a:normAutofit fontScale="62500" lnSpcReduction="20000"/>
          </a:bodyPr>
          <a:lstStyle/>
          <a:p>
            <a:pPr>
              <a:buNone/>
            </a:pPr>
            <a:r>
              <a:rPr lang="fr-FR" b="1" dirty="0" smtClean="0">
                <a:solidFill>
                  <a:srgbClr val="FF0000"/>
                </a:solidFill>
              </a:rPr>
              <a:t>En classe, sur les apprentissages</a:t>
            </a:r>
          </a:p>
          <a:p>
            <a:pPr algn="just">
              <a:buFontTx/>
              <a:buChar char="-"/>
            </a:pPr>
            <a:r>
              <a:rPr lang="fr-FR" sz="3200" dirty="0" smtClean="0"/>
              <a:t>Dysorthographie sévère (écriture phonologique)</a:t>
            </a:r>
          </a:p>
          <a:p>
            <a:pPr algn="just">
              <a:buFontTx/>
              <a:buChar char="-"/>
            </a:pPr>
            <a:r>
              <a:rPr lang="fr-FR" sz="3200" dirty="0" smtClean="0"/>
              <a:t>Dysgraphie importante: manque de fluidité (écriture très pointue, lettres pas formées et pas sur les lignes, ratures, très grande lenteur).</a:t>
            </a:r>
          </a:p>
          <a:p>
            <a:pPr algn="just">
              <a:buFontTx/>
              <a:buChar char="-"/>
            </a:pPr>
            <a:r>
              <a:rPr lang="fr-FR" sz="3200" dirty="0" smtClean="0"/>
              <a:t>Dyscalculie spatiale: n’aligne pas les chiffres, pas de représentation spatiale, pas d’image mentale.</a:t>
            </a:r>
          </a:p>
          <a:p>
            <a:pPr algn="just">
              <a:buNone/>
            </a:pPr>
            <a:r>
              <a:rPr lang="fr-FR" dirty="0" smtClean="0"/>
              <a:t> </a:t>
            </a:r>
          </a:p>
          <a:p>
            <a:pPr algn="just">
              <a:buNone/>
            </a:pPr>
            <a:r>
              <a:rPr lang="fr-FR" b="1" dirty="0" smtClean="0">
                <a:solidFill>
                  <a:srgbClr val="FF0000"/>
                </a:solidFill>
              </a:rPr>
              <a:t>Dans la vie scolaire</a:t>
            </a:r>
            <a:r>
              <a:rPr lang="fr-FR" dirty="0" smtClean="0"/>
              <a:t>: </a:t>
            </a:r>
          </a:p>
          <a:p>
            <a:pPr algn="just">
              <a:buFontTx/>
              <a:buChar char="-"/>
            </a:pPr>
            <a:r>
              <a:rPr lang="fr-FR" sz="3200" dirty="0" smtClean="0"/>
              <a:t>Mauvaise organisation du cahier de texte</a:t>
            </a:r>
          </a:p>
          <a:p>
            <a:pPr algn="just">
              <a:buFontTx/>
              <a:buChar char="-"/>
            </a:pPr>
            <a:r>
              <a:rPr lang="fr-FR" sz="3200" dirty="0" smtClean="0"/>
              <a:t>Le cartable est en vrac (papier en accordéon), la case du bureau aussi, le classeur n’est pas rangé. </a:t>
            </a:r>
          </a:p>
          <a:p>
            <a:pPr algn="just">
              <a:buFontTx/>
              <a:buChar char="-"/>
            </a:pPr>
            <a:r>
              <a:rPr lang="fr-FR" sz="3200" dirty="0" smtClean="0"/>
              <a:t>Problème de recopie: textes et schémas</a:t>
            </a:r>
          </a:p>
          <a:p>
            <a:pPr algn="just">
              <a:buFontTx/>
              <a:buChar char="-"/>
            </a:pPr>
            <a:r>
              <a:rPr lang="fr-FR" sz="3200" dirty="0" smtClean="0"/>
              <a:t>Il se cogne souvent et tombe</a:t>
            </a:r>
          </a:p>
          <a:p>
            <a:pPr algn="just">
              <a:buFontTx/>
              <a:buChar char="-"/>
            </a:pPr>
            <a:r>
              <a:rPr lang="fr-FR" sz="3200" dirty="0" smtClean="0"/>
              <a:t>Il ne se repère pas dans les locaux</a:t>
            </a:r>
          </a:p>
          <a:p>
            <a:pPr algn="just">
              <a:buFontTx/>
              <a:buChar char="-"/>
            </a:pPr>
            <a:r>
              <a:rPr lang="fr-FR" sz="3200" dirty="0" smtClean="0"/>
              <a:t>Il demande souvent l’heure (pas de lecture sur une montre à aiguilles)</a:t>
            </a:r>
          </a:p>
          <a:p>
            <a:pPr algn="just">
              <a:buFontTx/>
              <a:buChar char="-"/>
            </a:pPr>
            <a:r>
              <a:rPr lang="fr-FR" sz="3200" dirty="0" smtClean="0"/>
              <a:t>Il mange très mal à la cantine: ne sait pas couper sa viande, fait tomber son verre souvent, mangement salement…</a:t>
            </a:r>
          </a:p>
          <a:p>
            <a:pPr algn="just">
              <a:buFontTx/>
              <a:buChar char="-"/>
            </a:pPr>
            <a:r>
              <a:rPr lang="fr-FR" sz="3200" dirty="0" smtClean="0"/>
              <a:t>Il ne sait pas utiliser une règle.</a:t>
            </a:r>
          </a:p>
          <a:p>
            <a:pPr algn="just">
              <a:buFontTx/>
              <a:buChar char="-"/>
            </a:pPr>
            <a:r>
              <a:rPr lang="fr-FR" sz="3200" dirty="0" smtClean="0"/>
              <a:t>…</a:t>
            </a:r>
          </a:p>
        </p:txBody>
      </p:sp>
    </p:spTree>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1418</TotalTime>
  <Words>9309</Words>
  <Application>Microsoft Office PowerPoint</Application>
  <PresentationFormat>Grand écran</PresentationFormat>
  <Paragraphs>782</Paragraphs>
  <Slides>186</Slides>
  <Notes>0</Notes>
  <HiddenSlides>0</HiddenSlides>
  <MMClips>22</MMClips>
  <ScaleCrop>false</ScaleCrop>
  <HeadingPairs>
    <vt:vector size="6" baseType="variant">
      <vt:variant>
        <vt:lpstr>Polices utilisées</vt:lpstr>
      </vt:variant>
      <vt:variant>
        <vt:i4>8</vt:i4>
      </vt:variant>
      <vt:variant>
        <vt:lpstr>Thème</vt:lpstr>
      </vt:variant>
      <vt:variant>
        <vt:i4>1</vt:i4>
      </vt:variant>
      <vt:variant>
        <vt:lpstr>Titres des diapositives</vt:lpstr>
      </vt:variant>
      <vt:variant>
        <vt:i4>186</vt:i4>
      </vt:variant>
    </vt:vector>
  </HeadingPairs>
  <TitlesOfParts>
    <vt:vector size="195" baseType="lpstr">
      <vt:lpstr>Arial</vt:lpstr>
      <vt:lpstr>Calibri</vt:lpstr>
      <vt:lpstr>Calibri Light</vt:lpstr>
      <vt:lpstr>Century Gothic</vt:lpstr>
      <vt:lpstr>Comic Sans MS</vt:lpstr>
      <vt:lpstr>Gill Sans MT</vt:lpstr>
      <vt:lpstr>Times New Roman</vt:lpstr>
      <vt:lpstr>Wingdings 2</vt:lpstr>
      <vt:lpstr>Thème Office</vt:lpstr>
      <vt:lpstr>La prise en compte des élèves à  besoins éducatifs particuliers</vt:lpstr>
      <vt:lpstr>Présentation PowerPoint</vt:lpstr>
      <vt:lpstr>Présentation PowerPoint</vt:lpstr>
      <vt:lpstr>Présentation PowerPoint</vt:lpstr>
      <vt:lpstr>Présentation PowerPoint</vt:lpstr>
      <vt:lpstr>  Qu’est-ce qu’un Besoin Educatif Particulier (BEP)?</vt:lpstr>
      <vt:lpstr>Scolarisation et BEP</vt:lpstr>
      <vt:lpstr>Présentation PowerPoint</vt:lpstr>
      <vt:lpstr>Qu’est-ce que l’ASH ? </vt:lpstr>
      <vt:lpstr>Présentation PowerPoint</vt:lpstr>
      <vt:lpstr>L’ASH ou le langage des sigles…</vt:lpstr>
      <vt:lpstr>Présentation PowerPoint</vt:lpstr>
      <vt:lpstr>Présentation PowerPoint</vt:lpstr>
      <vt:lpstr>Présentation PowerPoint</vt:lpstr>
      <vt:lpstr>LES ETABLISSEMENTS  ET DISPOSITIFS</vt:lpstr>
      <vt:lpstr>La MDPH ?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Service d’Education Spéciale et de Soins A Domicile : SESSAD</vt:lpstr>
      <vt:lpstr>Présentation PowerPoint</vt:lpstr>
      <vt:lpstr>Unité Localisée pour l’Inclusion Scolaire: ULIS</vt:lpstr>
      <vt:lpstr>Présentation PowerPoint</vt:lpstr>
      <vt:lpstr>ULIS Collège et Lycée </vt:lpstr>
      <vt:lpstr>Présentation PowerPoint</vt:lpstr>
      <vt:lpstr>Présentation PowerPoint</vt:lpstr>
      <vt:lpstr>Présentation PowerPoint</vt:lpstr>
      <vt:lpstr>L’ULIS LP</vt:lpstr>
      <vt:lpstr>Présentation PowerPoint</vt:lpstr>
      <vt:lpstr>Présentation PowerPoint</vt:lpstr>
      <vt:lpstr>Présentation PowerPoint</vt:lpstr>
      <vt:lpstr>Institut Médico Educatif : IME</vt:lpstr>
      <vt:lpstr>Institut Médico-Professionnel : IMPRO</vt:lpstr>
      <vt:lpstr>LES GROUPES DE TRAVAIL</vt:lpstr>
      <vt:lpstr>CDAPH</vt:lpstr>
      <vt:lpstr>ESS : Equipe de Suivi de Scolarisation </vt:lpstr>
      <vt:lpstr>Présentation PowerPoint</vt:lpstr>
      <vt:lpstr>L’Equipe Educative</vt:lpstr>
      <vt:lpstr>Présentation PowerPoint</vt:lpstr>
      <vt:lpstr>LES PERSONNES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Les fonctions cognitives recouvrent: </vt:lpstr>
      <vt:lpstr>Présentation PowerPoint</vt:lpstr>
      <vt:lpstr>Présentation PowerPoint</vt:lpstr>
      <vt:lpstr>Présentation PowerPoint</vt:lpstr>
      <vt:lpstr>Présentation PowerPoint</vt:lpstr>
      <vt:lpstr>La Dyslexie  Définition</vt:lpstr>
      <vt:lpstr>La Dyslexie: Signes d’alerte</vt:lpstr>
      <vt:lpstr>Présentation PowerPoint</vt:lpstr>
      <vt:lpstr>Présentation PowerPoint</vt:lpstr>
      <vt:lpstr>Présentation PowerPoint</vt:lpstr>
      <vt:lpstr>Dyslexie : Troubles associés possible</vt:lpstr>
      <vt:lpstr>Présentation PowerPoint</vt:lpstr>
      <vt:lpstr>Dyslexie : Vers qui se tourner? </vt:lpstr>
      <vt:lpstr>Présentation PowerPoint</vt:lpstr>
      <vt:lpstr>Dyslexie: Ce que l’on peut faire</vt:lpstr>
      <vt:lpstr>Présentation PowerPoint</vt:lpstr>
      <vt:lpstr>Dysorthographie: Définition</vt:lpstr>
      <vt:lpstr>Présentation PowerPoint</vt:lpstr>
      <vt:lpstr>Dysorthographie : signes d’alerte</vt:lpstr>
      <vt:lpstr>Dysorthographie :  Vers qui se tourner? </vt:lpstr>
      <vt:lpstr>LA DYSGRAPHIE</vt:lpstr>
      <vt:lpstr>Dysgraphie : Définition</vt:lpstr>
      <vt:lpstr>Présentation PowerPoint</vt:lpstr>
      <vt:lpstr>Dysgraphie: Signes d’alerte</vt:lpstr>
      <vt:lpstr>Présentation PowerPoint</vt:lpstr>
      <vt:lpstr>Dysgraphie: Vers qui se tourner? </vt:lpstr>
      <vt:lpstr>Présentation PowerPoint</vt:lpstr>
      <vt:lpstr>Présentation PowerPoint</vt:lpstr>
      <vt:lpstr>Dysgraphie : Ce qu’il faut faire</vt:lpstr>
      <vt:lpstr>La Dyspraxie</vt:lpstr>
      <vt:lpstr>Dyspraxie /Dyspraxie visuo-spatiale: Définitions</vt:lpstr>
      <vt:lpstr>Dyspraxie : Signes d’alerte</vt:lpstr>
      <vt:lpstr>Présentation PowerPoint</vt:lpstr>
      <vt:lpstr>Présentation PowerPoint</vt:lpstr>
      <vt:lpstr>Présentation PowerPoint</vt:lpstr>
      <vt:lpstr>Présentation PowerPoint</vt:lpstr>
      <vt:lpstr>La Dyscalculie</vt:lpstr>
      <vt:lpstr>Dyscalculie: Définition</vt:lpstr>
      <vt:lpstr>Présentation PowerPoint</vt:lpstr>
      <vt:lpstr>Dyscalculie: Signes d’alerte</vt:lpstr>
      <vt:lpstr>Présentation PowerPoint</vt:lpstr>
      <vt:lpstr>Dyscalculie: Vers qui se tourner? </vt:lpstr>
      <vt:lpstr>Présentation PowerPoint</vt:lpstr>
      <vt:lpstr>Les Troubles des Fonctions Cognitives</vt:lpstr>
      <vt:lpstr>Pour apprendre: Percevoir, Porter attention, Mémoriser</vt:lpstr>
      <vt:lpstr>Présentation PowerPoint</vt:lpstr>
      <vt:lpstr>LES TROUBLES ENVAHISSANTS DU DEVELOPPEMENT</vt:lpstr>
      <vt:lpstr>Présentation PowerPoint</vt:lpstr>
      <vt:lpstr>Présentation PowerPoint</vt:lpstr>
      <vt:lpstr>LES TROUBLES DU DEFICIT DE L’ATTENTION AVEC OU SANS HYPERACTIVITE  TDA / TDAH</vt:lpstr>
      <vt:lpstr>Présentation PowerPoint</vt:lpstr>
      <vt:lpstr>Présentation PowerPoint</vt:lpstr>
      <vt:lpstr>Présentation PowerPoint</vt:lpstr>
      <vt:lpstr>TDA (H) : Signaux d’alerte</vt:lpstr>
      <vt:lpstr>Présentation PowerPoint</vt:lpstr>
      <vt:lpstr>Présentation PowerPoint</vt:lpstr>
      <vt:lpstr>Présentation PowerPoint</vt:lpstr>
      <vt:lpstr>TROUBLES DE LA MEMOIRE</vt:lpstr>
      <vt:lpstr>TROUBLES DE LA MÉMOIRE : Définition</vt:lpstr>
      <vt:lpstr>Présentation PowerPoint</vt:lpstr>
      <vt:lpstr>Troubles de la mémoire: signes d’alerte</vt:lpstr>
      <vt:lpstr>Présentation PowerPoint</vt:lpstr>
      <vt:lpstr>Présentation PowerPoint</vt:lpstr>
      <vt:lpstr>Ce qu’il faut faire </vt:lpstr>
      <vt:lpstr>TROUBLES DES FONCTIONS EXECUTIVES</vt:lpstr>
      <vt:lpstr>Présentation PowerPoint</vt:lpstr>
      <vt:lpstr>Présentation PowerPoint</vt:lpstr>
      <vt:lpstr>Signes d’alerte</vt:lpstr>
      <vt:lpstr>Présentation PowerPoint</vt:lpstr>
      <vt:lpstr>Présentation PowerPoint</vt:lpstr>
      <vt:lpstr>LES ENFANTS INTELLECTUELLEMENT PRECOCES   EIP / EHPI</vt:lpstr>
      <vt:lpstr>Présentation PowerPoint</vt:lpstr>
      <vt:lpstr>Présentation PowerPoint</vt:lpstr>
      <vt:lpstr>Une tentative de définition s’avère difficile, même pour des professionnels, notamment lorsque la précocité intellectuelle est associée à un trouble des apprentissages. </vt:lpstr>
      <vt:lpstr>Présentation PowerPoint</vt:lpstr>
      <vt:lpstr>Présentation PowerPoint</vt:lpstr>
      <vt:lpstr>Présentation PowerPoint</vt:lpstr>
      <vt:lpstr>Ce qu’il faut faire</vt:lpstr>
      <vt:lpstr>DEPRESSION</vt:lpstr>
      <vt:lpstr>Signes d’alerte</vt:lpstr>
      <vt:lpstr>Présentation PowerPoint</vt:lpstr>
      <vt:lpstr>PEDAGOGIE ET HANDICAP… … l’ADAPTATION</vt:lpstr>
      <vt:lpstr>Adapter…</vt:lpstr>
      <vt:lpstr>Présentation PowerPoint</vt:lpstr>
      <vt:lpstr>Présentation PowerPoint</vt:lpstr>
      <vt:lpstr>Les postulats de BURNS</vt:lpstr>
      <vt:lpstr>Comment adapter son enseignement? </vt:lpstr>
      <vt:lpstr>Quelques pistes pour adapter…</vt:lpstr>
      <vt:lpstr>Adaptations transversales</vt:lpstr>
      <vt:lpstr>Présentation PowerPoint</vt:lpstr>
      <vt:lpstr>Quelques exemples d’adaptations…</vt:lpstr>
      <vt:lpstr>DU REPERAGE A LA PRISE EN CHARGE</vt:lpstr>
      <vt:lpstr>Présentation PowerPoint</vt:lpstr>
      <vt:lpstr>Les documents : Que plan pour qui? </vt:lpstr>
      <vt:lpstr>Activités Pédagogiques Complémentaires : APC</vt:lpstr>
      <vt:lpstr>Projet d’Accueil Individualisé : PAI</vt:lpstr>
      <vt:lpstr>Présentation PowerPoint</vt:lpstr>
      <vt:lpstr>Projet Personnalisé de Scolarisation: PPS </vt:lpstr>
      <vt:lpstr>Présentation PowerPoint</vt:lpstr>
      <vt:lpstr>Programme Personnalisé de Réussite Educative: PPRE</vt:lpstr>
      <vt:lpstr>Présentation PowerPoint</vt:lpstr>
      <vt:lpstr>PAP</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AIDODYS</vt:lpstr>
      <vt:lpstr>Présentation PowerPoint</vt:lpstr>
      <vt:lpstr>PSYCHOMOTRICITE</vt:lpstr>
      <vt:lpstr>Présentation PowerPoint</vt:lpstr>
      <vt:lpstr>L ORTHOPHONISTE</vt:lpstr>
      <vt:lpstr>Présentation PowerPoint</vt:lpstr>
      <vt:lpstr>TROUBLES DE L APPRENTISSAGE DR REVOL</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Répondre aux besoins éducatifs particuliers des élèves: QUEL PLAN POUR QUI?</dc:title>
  <dc:creator>exantis</dc:creator>
  <cp:lastModifiedBy>Isabelle ANDRIEUX</cp:lastModifiedBy>
  <cp:revision>301</cp:revision>
  <dcterms:created xsi:type="dcterms:W3CDTF">2017-10-16T12:36:11Z</dcterms:created>
  <dcterms:modified xsi:type="dcterms:W3CDTF">2020-09-07T12:59:32Z</dcterms:modified>
</cp:coreProperties>
</file>