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89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70" r:id="rId13"/>
    <p:sldId id="266" r:id="rId14"/>
    <p:sldId id="267" r:id="rId15"/>
    <p:sldId id="268" r:id="rId16"/>
    <p:sldId id="269" r:id="rId17"/>
    <p:sldId id="271" r:id="rId18"/>
    <p:sldId id="275" r:id="rId19"/>
    <p:sldId id="274" r:id="rId20"/>
    <p:sldId id="287" r:id="rId21"/>
    <p:sldId id="278" r:id="rId22"/>
    <p:sldId id="291" r:id="rId23"/>
    <p:sldId id="276" r:id="rId2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66FF"/>
    <a:srgbClr val="FF66CC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6A6D-9750-43A3-AB16-6491B84D49EB}" type="datetimeFigureOut">
              <a:rPr lang="fr-FR" smtClean="0"/>
              <a:t>13/11/2023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BCD31-AB60-4689-A79B-AFCADA2C65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8217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6A6D-9750-43A3-AB16-6491B84D49EB}" type="datetimeFigureOut">
              <a:rPr lang="fr-FR" smtClean="0"/>
              <a:t>13/11/2023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BCD31-AB60-4689-A79B-AFCADA2C65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047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6A6D-9750-43A3-AB16-6491B84D49EB}" type="datetimeFigureOut">
              <a:rPr lang="fr-FR" smtClean="0"/>
              <a:t>13/11/2023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BCD31-AB60-4689-A79B-AFCADA2C65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1127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6A6D-9750-43A3-AB16-6491B84D49EB}" type="datetimeFigureOut">
              <a:rPr lang="fr-FR" smtClean="0"/>
              <a:t>13/11/2023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BCD31-AB60-4689-A79B-AFCADA2C65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2914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6A6D-9750-43A3-AB16-6491B84D49EB}" type="datetimeFigureOut">
              <a:rPr lang="fr-FR" smtClean="0"/>
              <a:t>13/11/2023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BCD31-AB60-4689-A79B-AFCADA2C65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6961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6A6D-9750-43A3-AB16-6491B84D49EB}" type="datetimeFigureOut">
              <a:rPr lang="fr-FR" smtClean="0"/>
              <a:t>13/11/2023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BCD31-AB60-4689-A79B-AFCADA2C65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950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6A6D-9750-43A3-AB16-6491B84D49EB}" type="datetimeFigureOut">
              <a:rPr lang="fr-FR" smtClean="0"/>
              <a:t>13/11/2023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BCD31-AB60-4689-A79B-AFCADA2C65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447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6A6D-9750-43A3-AB16-6491B84D49EB}" type="datetimeFigureOut">
              <a:rPr lang="fr-FR" smtClean="0"/>
              <a:t>13/11/2023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BCD31-AB60-4689-A79B-AFCADA2C65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326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6A6D-9750-43A3-AB16-6491B84D49EB}" type="datetimeFigureOut">
              <a:rPr lang="fr-FR" smtClean="0"/>
              <a:t>13/11/2023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BCD31-AB60-4689-A79B-AFCADA2C65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7871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6A6D-9750-43A3-AB16-6491B84D49EB}" type="datetimeFigureOut">
              <a:rPr lang="fr-FR" smtClean="0"/>
              <a:t>13/11/2023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BCD31-AB60-4689-A79B-AFCADA2C65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3241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D6A6D-9750-43A3-AB16-6491B84D49EB}" type="datetimeFigureOut">
              <a:rPr lang="fr-FR" smtClean="0"/>
              <a:t>13/11/2023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BCD31-AB60-4689-A79B-AFCADA2C65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109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D6A6D-9750-43A3-AB16-6491B84D49EB}" type="datetimeFigureOut">
              <a:rPr lang="fr-FR" smtClean="0"/>
              <a:t>13/11/2023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BCD31-AB60-4689-A79B-AFCADA2C65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1163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91821" y="232012"/>
            <a:ext cx="10072047" cy="1624084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006600"/>
                </a:solidFill>
              </a:rPr>
              <a:t>LES TROUBLES DES APPRENTISSAGES </a:t>
            </a:r>
            <a:endParaRPr lang="fr-FR" b="1" dirty="0">
              <a:solidFill>
                <a:srgbClr val="0066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77922" y="1856096"/>
            <a:ext cx="10918209" cy="4831307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rgbClr val="92D050"/>
                </a:solidFill>
              </a:rPr>
              <a:t>Prendre en compte les troubles spécifiques des apprentissages 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sz="1400" b="1" dirty="0" smtClean="0">
                <a:solidFill>
                  <a:srgbClr val="006600"/>
                </a:solidFill>
              </a:rPr>
              <a:t>Animation Pédagogique EC 84 - Mercredi </a:t>
            </a:r>
            <a:r>
              <a:rPr lang="fr-FR" sz="1400" b="1" dirty="0" smtClean="0">
                <a:solidFill>
                  <a:srgbClr val="006600"/>
                </a:solidFill>
              </a:rPr>
              <a:t>6 décembre 2023</a:t>
            </a:r>
            <a:endParaRPr lang="fr-FR" sz="1400" b="1" dirty="0" smtClean="0">
              <a:solidFill>
                <a:srgbClr val="006600"/>
              </a:solidFill>
            </a:endParaRPr>
          </a:p>
          <a:p>
            <a:r>
              <a:rPr lang="fr-FR" sz="1400" b="1" dirty="0" smtClean="0">
                <a:solidFill>
                  <a:srgbClr val="006600"/>
                </a:solidFill>
              </a:rPr>
              <a:t> Isabelle ANDRIEUX VIDAL –Chargée de Mission Ecole Inclusive </a:t>
            </a:r>
            <a:endParaRPr lang="fr-FR" sz="1400" b="1" dirty="0">
              <a:solidFill>
                <a:srgbClr val="006600"/>
              </a:solidFill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4470848" y="5503625"/>
            <a:ext cx="3563134" cy="449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b="1" dirty="0" smtClean="0">
              <a:solidFill>
                <a:srgbClr val="92D050"/>
              </a:solidFill>
            </a:endParaRPr>
          </a:p>
        </p:txBody>
      </p:sp>
      <p:pic>
        <p:nvPicPr>
          <p:cNvPr id="7" name="Picture 2" descr="Image associÃ©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245" y="2597834"/>
            <a:ext cx="4113297" cy="3083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805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90720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92D050"/>
                </a:solidFill>
              </a:rPr>
              <a:t/>
            </a:r>
            <a:br>
              <a:rPr lang="fr-FR" b="1" dirty="0" smtClean="0">
                <a:solidFill>
                  <a:srgbClr val="92D050"/>
                </a:solidFill>
              </a:rPr>
            </a:br>
            <a:r>
              <a:rPr lang="fr-FR" sz="4900" b="1" dirty="0" smtClean="0">
                <a:solidFill>
                  <a:srgbClr val="92D050"/>
                </a:solidFill>
              </a:rPr>
              <a:t>Distinguer …</a:t>
            </a:r>
            <a:br>
              <a:rPr lang="fr-FR" sz="4900" b="1" dirty="0" smtClean="0">
                <a:solidFill>
                  <a:srgbClr val="92D050"/>
                </a:solidFill>
              </a:rPr>
            </a:br>
            <a:r>
              <a:rPr lang="fr-FR" sz="3100" b="1" dirty="0" smtClean="0">
                <a:solidFill>
                  <a:srgbClr val="92D050"/>
                </a:solidFill>
              </a:rPr>
              <a:t>Handicap, Trouble, Déficience, Besoin, Incapacité….</a:t>
            </a:r>
            <a:r>
              <a:rPr lang="fr-FR" sz="3100" dirty="0" smtClean="0"/>
              <a:t/>
            </a:r>
            <a:br>
              <a:rPr lang="fr-FR" sz="3100" dirty="0" smtClean="0"/>
            </a:br>
            <a:endParaRPr lang="fr-FR" sz="31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1056564" y="2508014"/>
            <a:ext cx="6872785" cy="19957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fr-FR" dirty="0"/>
          </a:p>
        </p:txBody>
      </p:sp>
      <p:pic>
        <p:nvPicPr>
          <p:cNvPr id="5130" name="Picture 10" descr="Image associÃ©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7807" y="1669591"/>
            <a:ext cx="5416385" cy="5047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274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92D050"/>
                </a:solidFill>
              </a:rPr>
              <a:t>HANDICAP…</a:t>
            </a:r>
            <a:endParaRPr lang="fr-FR" b="1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5660" y="1528548"/>
            <a:ext cx="11108140" cy="5008729"/>
          </a:xfrm>
        </p:spPr>
        <p:txBody>
          <a:bodyPr>
            <a:normAutofit fontScale="92500" lnSpcReduction="10000"/>
          </a:bodyPr>
          <a:lstStyle/>
          <a:p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algn="just"/>
            <a:r>
              <a:rPr lang="fr-FR" sz="4000" dirty="0" smtClean="0"/>
              <a:t>« Constitue un handicap, au sens de la présente loi (2005), </a:t>
            </a:r>
            <a:r>
              <a:rPr lang="fr-FR" sz="4000" b="1" dirty="0" smtClean="0">
                <a:solidFill>
                  <a:srgbClr val="006600"/>
                </a:solidFill>
              </a:rPr>
              <a:t>toute limitation d’activité ou restriction de participation à la vie en société subie dans son environnement par une personne </a:t>
            </a:r>
            <a:r>
              <a:rPr lang="fr-FR" sz="4000" dirty="0" smtClean="0"/>
              <a:t>en raison d’une altération substantielle, durable ou définitive d’une ou plusieurs fonctions physiques, sensorielles, mentales, cognitives ou </a:t>
            </a:r>
            <a:r>
              <a:rPr lang="fr-FR" sz="4000" smtClean="0"/>
              <a:t>psychiques d’un </a:t>
            </a:r>
            <a:r>
              <a:rPr lang="fr-FR" sz="4000" dirty="0" smtClean="0"/>
              <a:t>polyhandicap ou d’un trouble de la santé invalidant. »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130096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9308" y="368490"/>
            <a:ext cx="11395880" cy="600501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fr-FR" sz="4000" dirty="0" smtClean="0"/>
              <a:t>C’est </a:t>
            </a:r>
            <a:r>
              <a:rPr lang="fr-FR" sz="4000" b="1" dirty="0" smtClean="0">
                <a:solidFill>
                  <a:srgbClr val="006600"/>
                </a:solidFill>
              </a:rPr>
              <a:t>un certain nombre de manque par rapport à une norme.</a:t>
            </a:r>
          </a:p>
          <a:p>
            <a:pPr marL="0" indent="0" algn="just">
              <a:buNone/>
            </a:pPr>
            <a:endParaRPr lang="fr-FR" sz="4000" b="1" dirty="0" smtClean="0">
              <a:solidFill>
                <a:srgbClr val="006600"/>
              </a:solidFill>
            </a:endParaRPr>
          </a:p>
          <a:p>
            <a:pPr algn="just"/>
            <a:r>
              <a:rPr lang="fr-FR" sz="4000" dirty="0" smtClean="0"/>
              <a:t>C’est </a:t>
            </a:r>
            <a:r>
              <a:rPr lang="fr-FR" sz="4000" b="1" dirty="0" smtClean="0">
                <a:solidFill>
                  <a:srgbClr val="006600"/>
                </a:solidFill>
              </a:rPr>
              <a:t>en comparaison avec les autres personnes </a:t>
            </a:r>
            <a:r>
              <a:rPr lang="fr-FR" sz="4000" dirty="0" smtClean="0"/>
              <a:t>que nous sommes considérés comme handicapés. </a:t>
            </a:r>
          </a:p>
          <a:p>
            <a:pPr marL="0" indent="0" algn="just">
              <a:buNone/>
            </a:pPr>
            <a:endParaRPr lang="fr-FR" sz="4000" dirty="0" smtClean="0"/>
          </a:p>
          <a:p>
            <a:pPr algn="just"/>
            <a:r>
              <a:rPr lang="fr-FR" sz="4000" b="1" dirty="0" smtClean="0">
                <a:solidFill>
                  <a:srgbClr val="006600"/>
                </a:solidFill>
              </a:rPr>
              <a:t>Définition normative du handicap</a:t>
            </a:r>
            <a:r>
              <a:rPr lang="fr-FR" sz="4000" dirty="0" smtClean="0"/>
              <a:t>.</a:t>
            </a:r>
          </a:p>
          <a:p>
            <a:pPr marL="0" indent="0" algn="just">
              <a:buNone/>
            </a:pPr>
            <a:endParaRPr lang="fr-FR" sz="4000" dirty="0" smtClean="0"/>
          </a:p>
          <a:p>
            <a:pPr marL="0" indent="0" algn="just">
              <a:buNone/>
            </a:pPr>
            <a:endParaRPr lang="fr-FR" sz="4000" dirty="0" smtClean="0"/>
          </a:p>
          <a:p>
            <a:pPr marL="0" indent="0" algn="just">
              <a:buNone/>
            </a:pPr>
            <a:endParaRPr lang="fr-FR" sz="4000" dirty="0" smtClean="0"/>
          </a:p>
          <a:p>
            <a:pPr algn="just"/>
            <a:endParaRPr lang="fr-FR" sz="4000" dirty="0" smtClean="0"/>
          </a:p>
          <a:p>
            <a:pPr algn="just"/>
            <a:r>
              <a:rPr lang="fr-FR" sz="4000" b="1" dirty="0" smtClean="0">
                <a:solidFill>
                  <a:srgbClr val="006600"/>
                </a:solidFill>
              </a:rPr>
              <a:t>En fonction du contexte social, on sera ou pas handicapé</a:t>
            </a:r>
            <a:r>
              <a:rPr lang="fr-FR" sz="4000" dirty="0" smtClean="0"/>
              <a:t>. </a:t>
            </a:r>
          </a:p>
          <a:p>
            <a:pPr marL="0" indent="0" algn="just">
              <a:buNone/>
            </a:pPr>
            <a:endParaRPr lang="fr-FR" sz="4000" dirty="0" smtClean="0"/>
          </a:p>
          <a:p>
            <a:r>
              <a:rPr lang="fr-FR" sz="4000" dirty="0" smtClean="0"/>
              <a:t>ou plutôt 			</a:t>
            </a:r>
            <a:r>
              <a:rPr lang="fr-FR" sz="4000" b="1" u="sng" dirty="0" smtClean="0">
                <a:solidFill>
                  <a:srgbClr val="006600"/>
                </a:solidFill>
              </a:rPr>
              <a:t>en SITUATION DE HANDICAP</a:t>
            </a:r>
            <a:endParaRPr lang="fr-FR" sz="4000" b="1" u="sng" dirty="0">
              <a:solidFill>
                <a:srgbClr val="006600"/>
              </a:solidFill>
            </a:endParaRPr>
          </a:p>
        </p:txBody>
      </p:sp>
      <p:pic>
        <p:nvPicPr>
          <p:cNvPr id="9218" name="Picture 2" descr="RÃ©sultat de recherche d'images pour &quot;image deficience.incapacite desavantage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0919" y="1791272"/>
            <a:ext cx="3070747" cy="2706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340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7545" y="397831"/>
            <a:ext cx="11395882" cy="2752757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/>
              <a:t>L’Organisation Mondiale de la Santé (OMS) propose le classement suivant : 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sz="4000" dirty="0" smtClean="0"/>
              <a:t>« Déficience              Incapacité                Désavantage »</a:t>
            </a:r>
          </a:p>
          <a:p>
            <a:pPr marL="0" indent="0" algn="ctr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 flipV="1">
            <a:off x="3302758" y="1589965"/>
            <a:ext cx="928048" cy="3684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droite 4"/>
          <p:cNvSpPr/>
          <p:nvPr/>
        </p:nvSpPr>
        <p:spPr>
          <a:xfrm flipV="1">
            <a:off x="7185547" y="1589965"/>
            <a:ext cx="928048" cy="3684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170" name="Picture 2" descr="Image associÃ©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0562" y="2537822"/>
            <a:ext cx="8559032" cy="4163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44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59808" y="162044"/>
            <a:ext cx="10493991" cy="1148142"/>
          </a:xfrm>
        </p:spPr>
        <p:txBody>
          <a:bodyPr/>
          <a:lstStyle/>
          <a:p>
            <a:r>
              <a:rPr lang="fr-FR" b="1" dirty="0" smtClean="0">
                <a:solidFill>
                  <a:srgbClr val="92D050"/>
                </a:solidFill>
              </a:rPr>
              <a:t>Déficience</a:t>
            </a:r>
            <a:endParaRPr lang="fr-FR" b="1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82388" y="1487606"/>
            <a:ext cx="10671412" cy="515885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fr-FR" dirty="0" smtClean="0"/>
              <a:t>C’est </a:t>
            </a:r>
            <a:r>
              <a:rPr lang="fr-FR" b="1" u="sng" dirty="0" smtClean="0">
                <a:solidFill>
                  <a:srgbClr val="006600"/>
                </a:solidFill>
              </a:rPr>
              <a:t>l’aspect lésionnel (organique) du handicap </a:t>
            </a:r>
            <a:r>
              <a:rPr lang="fr-FR" dirty="0" smtClean="0"/>
              <a:t>(exemple hémiplégique). </a:t>
            </a:r>
          </a:p>
          <a:p>
            <a:pPr marL="0" indent="0" algn="just">
              <a:buNone/>
            </a:pPr>
            <a:r>
              <a:rPr lang="fr-FR" b="1" dirty="0" smtClean="0">
                <a:solidFill>
                  <a:srgbClr val="006600"/>
                </a:solidFill>
              </a:rPr>
              <a:t>Absence ou altération d’une structure ou fonction psychologique, physiologique ou anatomique.</a:t>
            </a:r>
            <a:r>
              <a:rPr lang="fr-FR" dirty="0" smtClean="0"/>
              <a:t> Réponse : médicale</a:t>
            </a:r>
          </a:p>
          <a:p>
            <a:pPr marL="0" indent="0" algn="just">
              <a:buNone/>
            </a:pPr>
            <a:endParaRPr lang="fr-FR" dirty="0" smtClean="0"/>
          </a:p>
          <a:p>
            <a:pPr marL="0" indent="0" algn="just">
              <a:buNone/>
            </a:pPr>
            <a:r>
              <a:rPr lang="fr-FR" dirty="0" smtClean="0"/>
              <a:t>On distingue les déficiences suivantes:</a:t>
            </a:r>
          </a:p>
          <a:p>
            <a:pPr algn="just">
              <a:buFontTx/>
              <a:buChar char="-"/>
            </a:pPr>
            <a:r>
              <a:rPr lang="fr-FR" u="sng" dirty="0" smtClean="0">
                <a:solidFill>
                  <a:srgbClr val="006600"/>
                </a:solidFill>
              </a:rPr>
              <a:t>Déficience intellectuelle </a:t>
            </a:r>
            <a:r>
              <a:rPr lang="fr-FR" dirty="0" smtClean="0"/>
              <a:t>: atteinte de l’intelligence, de la mémoire…</a:t>
            </a:r>
          </a:p>
          <a:p>
            <a:pPr algn="just">
              <a:buFontTx/>
              <a:buChar char="-"/>
            </a:pPr>
            <a:r>
              <a:rPr lang="fr-FR" u="sng" dirty="0" smtClean="0">
                <a:solidFill>
                  <a:srgbClr val="006600"/>
                </a:solidFill>
              </a:rPr>
              <a:t>Déficience psychique</a:t>
            </a:r>
            <a:r>
              <a:rPr lang="fr-FR" dirty="0" smtClean="0"/>
              <a:t>: atteinte de la conscience, du comportement…</a:t>
            </a:r>
          </a:p>
          <a:p>
            <a:pPr algn="just">
              <a:buFontTx/>
              <a:buChar char="-"/>
            </a:pPr>
            <a:r>
              <a:rPr lang="fr-FR" u="sng" dirty="0" smtClean="0">
                <a:solidFill>
                  <a:srgbClr val="006600"/>
                </a:solidFill>
              </a:rPr>
              <a:t>Déficience du langage et de la parole</a:t>
            </a:r>
            <a:r>
              <a:rPr lang="fr-FR" dirty="0" smtClean="0"/>
              <a:t>: atteinte de la communication…</a:t>
            </a:r>
          </a:p>
          <a:p>
            <a:pPr algn="just">
              <a:buFontTx/>
              <a:buChar char="-"/>
            </a:pPr>
            <a:r>
              <a:rPr lang="fr-FR" u="sng" dirty="0" smtClean="0">
                <a:solidFill>
                  <a:srgbClr val="006600"/>
                </a:solidFill>
              </a:rPr>
              <a:t>Déficience sensorielle</a:t>
            </a:r>
            <a:r>
              <a:rPr lang="fr-FR" dirty="0" smtClean="0"/>
              <a:t>: atteinte de l’acuité auditive, visuelle…</a:t>
            </a:r>
          </a:p>
          <a:p>
            <a:pPr algn="just">
              <a:buFontTx/>
              <a:buChar char="-"/>
            </a:pPr>
            <a:r>
              <a:rPr lang="fr-FR" u="sng" dirty="0" smtClean="0">
                <a:solidFill>
                  <a:srgbClr val="006600"/>
                </a:solidFill>
              </a:rPr>
              <a:t>Déficience organique</a:t>
            </a:r>
            <a:r>
              <a:rPr lang="fr-FR" dirty="0" smtClean="0"/>
              <a:t>: atteinte respiratoire, gastro-intestinale…</a:t>
            </a:r>
          </a:p>
          <a:p>
            <a:pPr algn="just">
              <a:buFontTx/>
              <a:buChar char="-"/>
            </a:pPr>
            <a:r>
              <a:rPr lang="fr-FR" u="sng" dirty="0" smtClean="0">
                <a:solidFill>
                  <a:srgbClr val="006600"/>
                </a:solidFill>
              </a:rPr>
              <a:t>Déficience motrice</a:t>
            </a:r>
            <a:r>
              <a:rPr lang="fr-FR" dirty="0" smtClean="0"/>
              <a:t>: atteinte musculaire, osseuse…</a:t>
            </a:r>
          </a:p>
          <a:p>
            <a:pPr marL="0" indent="0" algn="just">
              <a:buNone/>
            </a:pPr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7361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92D050"/>
                </a:solidFill>
              </a:rPr>
              <a:t>Incapacité…</a:t>
            </a:r>
            <a:endParaRPr lang="fr-FR" b="1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36979" y="1690688"/>
            <a:ext cx="10616821" cy="4887533"/>
          </a:xfrm>
        </p:spPr>
        <p:txBody>
          <a:bodyPr/>
          <a:lstStyle/>
          <a:p>
            <a:r>
              <a:rPr lang="fr-FR" b="1" u="sng" dirty="0" smtClean="0">
                <a:solidFill>
                  <a:srgbClr val="006600"/>
                </a:solidFill>
              </a:rPr>
              <a:t>C’est l’aspect fonctionnel du handicap : ce que je ne peux pas faire…</a:t>
            </a:r>
          </a:p>
          <a:p>
            <a:r>
              <a:rPr lang="fr-FR" dirty="0" smtClean="0"/>
              <a:t>L’incapacité est </a:t>
            </a:r>
            <a:r>
              <a:rPr lang="fr-FR" b="1" u="sng" dirty="0" smtClean="0">
                <a:solidFill>
                  <a:srgbClr val="006600"/>
                </a:solidFill>
              </a:rPr>
              <a:t>la conséquence d’une déficience</a:t>
            </a:r>
            <a:r>
              <a:rPr lang="fr-FR" dirty="0" smtClean="0"/>
              <a:t>. </a:t>
            </a:r>
          </a:p>
          <a:p>
            <a:r>
              <a:rPr lang="fr-FR" dirty="0" smtClean="0"/>
              <a:t>Elle correspond à une limitation dans l’accomplissement de certaines activités. 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Exemples:</a:t>
            </a:r>
          </a:p>
          <a:p>
            <a:pPr lvl="1"/>
            <a:r>
              <a:rPr lang="fr-FR" u="sng" dirty="0" smtClean="0">
                <a:solidFill>
                  <a:srgbClr val="006600"/>
                </a:solidFill>
              </a:rPr>
              <a:t>Incapacité de communication</a:t>
            </a:r>
            <a:r>
              <a:rPr lang="fr-FR" dirty="0" smtClean="0"/>
              <a:t>: réduction de la communication orale, visuelle.</a:t>
            </a:r>
          </a:p>
          <a:p>
            <a:pPr lvl="1"/>
            <a:r>
              <a:rPr lang="fr-FR" u="sng" dirty="0" smtClean="0">
                <a:solidFill>
                  <a:srgbClr val="006600"/>
                </a:solidFill>
              </a:rPr>
              <a:t>Incapacité de soins</a:t>
            </a:r>
            <a:r>
              <a:rPr lang="fr-FR" dirty="0" smtClean="0"/>
              <a:t>: incapacité pour la personne d’assurer ses soins d’hygiène corporelle, de s’habiller..</a:t>
            </a:r>
          </a:p>
          <a:p>
            <a:pPr lvl="1"/>
            <a:r>
              <a:rPr lang="fr-FR" u="sng" dirty="0" smtClean="0">
                <a:solidFill>
                  <a:srgbClr val="006600"/>
                </a:solidFill>
              </a:rPr>
              <a:t>Incapacité de locomotion </a:t>
            </a:r>
            <a:r>
              <a:rPr lang="fr-FR" dirty="0" smtClean="0"/>
              <a:t>: limitation de la marche, des déplacements.</a:t>
            </a:r>
          </a:p>
        </p:txBody>
      </p:sp>
    </p:spTree>
    <p:extLst>
      <p:ext uri="{BB962C8B-B14F-4D97-AF65-F5344CB8AC3E}">
        <p14:creationId xmlns:p14="http://schemas.microsoft.com/office/powerpoint/2010/main" val="254438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92D050"/>
                </a:solidFill>
              </a:rPr>
              <a:t>Désavantage…</a:t>
            </a:r>
            <a:endParaRPr lang="fr-FR" b="1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 smtClean="0">
                <a:solidFill>
                  <a:srgbClr val="006600"/>
                </a:solidFill>
              </a:rPr>
              <a:t>C’est l’aspect social du handicap</a:t>
            </a:r>
            <a:r>
              <a:rPr lang="fr-FR" dirty="0" smtClean="0"/>
              <a:t>. </a:t>
            </a:r>
            <a:endParaRPr lang="fr-FR" dirty="0"/>
          </a:p>
          <a:p>
            <a:r>
              <a:rPr lang="fr-FR" b="1" dirty="0" smtClean="0">
                <a:solidFill>
                  <a:srgbClr val="006600"/>
                </a:solidFill>
              </a:rPr>
              <a:t>Le rôle social que je ne peux pas tenir en fonction de ma déficience et des mes incapacités </a:t>
            </a:r>
            <a:r>
              <a:rPr lang="fr-FR" dirty="0" smtClean="0"/>
              <a:t>(ex : rôle de parent).</a:t>
            </a:r>
          </a:p>
          <a:p>
            <a:r>
              <a:rPr lang="fr-FR" dirty="0" smtClean="0"/>
              <a:t>C’est la limitation ou l’interdiction d’accomplir un rôle social normal.</a:t>
            </a:r>
            <a:endParaRPr lang="fr-FR" dirty="0"/>
          </a:p>
          <a:p>
            <a:r>
              <a:rPr lang="fr-FR" dirty="0" smtClean="0"/>
              <a:t>Exemples:</a:t>
            </a:r>
          </a:p>
          <a:p>
            <a:pPr lvl="1"/>
            <a:r>
              <a:rPr lang="fr-FR" u="sng" dirty="0" smtClean="0">
                <a:solidFill>
                  <a:srgbClr val="006600"/>
                </a:solidFill>
              </a:rPr>
              <a:t>Une dépendance physique </a:t>
            </a:r>
            <a:r>
              <a:rPr lang="fr-FR" dirty="0" smtClean="0"/>
              <a:t>entraîne une difficulté pour la personne à voyager, à aller au travail, à assurer ses soins quotidiens…</a:t>
            </a:r>
          </a:p>
          <a:p>
            <a:pPr lvl="1"/>
            <a:r>
              <a:rPr lang="fr-FR" u="sng" dirty="0" smtClean="0">
                <a:solidFill>
                  <a:srgbClr val="006600"/>
                </a:solidFill>
              </a:rPr>
              <a:t>Une dépendance psychologique </a:t>
            </a:r>
            <a:r>
              <a:rPr lang="fr-FR" dirty="0" smtClean="0"/>
              <a:t>et sociale entraîne une difficulté à occuper son temps, à rencontrer autrui…</a:t>
            </a:r>
          </a:p>
          <a:p>
            <a:pPr marL="457200" lvl="1" indent="0">
              <a:buNone/>
            </a:pPr>
            <a:endParaRPr lang="fr-FR" dirty="0" smtClean="0"/>
          </a:p>
          <a:p>
            <a:pPr marL="457200" lvl="1" indent="0">
              <a:buNone/>
            </a:pP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90390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78976" y="119466"/>
            <a:ext cx="10515600" cy="1325563"/>
          </a:xfrm>
        </p:spPr>
        <p:txBody>
          <a:bodyPr/>
          <a:lstStyle/>
          <a:p>
            <a:r>
              <a:rPr lang="fr-FR" b="1" dirty="0" smtClean="0">
                <a:solidFill>
                  <a:srgbClr val="92D050"/>
                </a:solidFill>
              </a:rPr>
              <a:t>Les 3 catégories de Handicap….</a:t>
            </a:r>
            <a:endParaRPr lang="fr-FR" b="1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9307" y="1445029"/>
            <a:ext cx="11450471" cy="491482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fr-FR" sz="7200" dirty="0" smtClean="0">
                <a:solidFill>
                  <a:srgbClr val="006600"/>
                </a:solidFill>
              </a:rPr>
              <a:t>Moteurs</a:t>
            </a:r>
          </a:p>
          <a:p>
            <a:pPr marL="0" indent="0" algn="ctr">
              <a:buNone/>
            </a:pPr>
            <a:endParaRPr lang="fr-FR" sz="7200" dirty="0" smtClean="0">
              <a:solidFill>
                <a:srgbClr val="006600"/>
              </a:solidFill>
            </a:endParaRPr>
          </a:p>
          <a:p>
            <a:pPr marL="0" indent="0" algn="ctr">
              <a:buNone/>
            </a:pPr>
            <a:r>
              <a:rPr lang="fr-FR" sz="7200" dirty="0" smtClean="0">
                <a:solidFill>
                  <a:srgbClr val="006600"/>
                </a:solidFill>
              </a:rPr>
              <a:t>Mentaux</a:t>
            </a:r>
          </a:p>
          <a:p>
            <a:pPr marL="0" indent="0" algn="ctr">
              <a:buNone/>
            </a:pPr>
            <a:endParaRPr lang="fr-FR" sz="7200" dirty="0" smtClean="0">
              <a:solidFill>
                <a:srgbClr val="006600"/>
              </a:solidFill>
            </a:endParaRPr>
          </a:p>
          <a:p>
            <a:pPr marL="0" indent="0" algn="ctr">
              <a:buNone/>
            </a:pPr>
            <a:r>
              <a:rPr lang="fr-FR" sz="7200" dirty="0" smtClean="0">
                <a:solidFill>
                  <a:srgbClr val="006600"/>
                </a:solidFill>
              </a:rPr>
              <a:t>Sensoriels</a:t>
            </a:r>
          </a:p>
          <a:p>
            <a:pPr algn="ctr"/>
            <a:endParaRPr lang="fr-FR" sz="7200" dirty="0"/>
          </a:p>
        </p:txBody>
      </p:sp>
    </p:spTree>
    <p:extLst>
      <p:ext uri="{BB962C8B-B14F-4D97-AF65-F5344CB8AC3E}">
        <p14:creationId xmlns:p14="http://schemas.microsoft.com/office/powerpoint/2010/main" val="372957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786" y="121099"/>
            <a:ext cx="10616820" cy="1120847"/>
          </a:xfrm>
        </p:spPr>
        <p:txBody>
          <a:bodyPr/>
          <a:lstStyle/>
          <a:p>
            <a:r>
              <a:rPr lang="fr-FR" b="1" dirty="0" smtClean="0">
                <a:solidFill>
                  <a:srgbClr val="92D050"/>
                </a:solidFill>
              </a:rPr>
              <a:t>Le Handicap et sa Compensation…</a:t>
            </a:r>
            <a:endParaRPr lang="fr-FR" b="1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786" y="1446662"/>
            <a:ext cx="11532358" cy="5411337"/>
          </a:xfrm>
        </p:spPr>
        <p:txBody>
          <a:bodyPr>
            <a:normAutofit fontScale="92500"/>
          </a:bodyPr>
          <a:lstStyle/>
          <a:p>
            <a:pPr algn="ctr"/>
            <a:r>
              <a:rPr lang="fr-FR" sz="4800" dirty="0" smtClean="0">
                <a:solidFill>
                  <a:srgbClr val="006600"/>
                </a:solidFill>
              </a:rPr>
              <a:t>Handicap reconnu = droit </a:t>
            </a:r>
            <a:r>
              <a:rPr lang="fr-FR" sz="4800" smtClean="0">
                <a:solidFill>
                  <a:srgbClr val="006600"/>
                </a:solidFill>
              </a:rPr>
              <a:t>à une compensation</a:t>
            </a:r>
            <a:endParaRPr lang="fr-FR" sz="4800" dirty="0" smtClean="0">
              <a:solidFill>
                <a:srgbClr val="006600"/>
              </a:solidFill>
            </a:endParaRPr>
          </a:p>
          <a:p>
            <a:pPr marL="0" indent="0" algn="ctr">
              <a:buNone/>
            </a:pPr>
            <a:endParaRPr lang="fr-FR" sz="4800" dirty="0">
              <a:solidFill>
                <a:srgbClr val="006600"/>
              </a:solidFill>
            </a:endParaRPr>
          </a:p>
          <a:p>
            <a:pPr marL="0" indent="0" algn="ctr">
              <a:buNone/>
            </a:pPr>
            <a:endParaRPr lang="fr-FR" sz="4800" dirty="0" smtClean="0">
              <a:solidFill>
                <a:srgbClr val="006600"/>
              </a:solidFill>
            </a:endParaRPr>
          </a:p>
          <a:p>
            <a:pPr marL="0" indent="0" algn="ctr">
              <a:buNone/>
            </a:pPr>
            <a:endParaRPr lang="fr-FR" sz="4800" dirty="0" smtClean="0">
              <a:solidFill>
                <a:srgbClr val="006600"/>
              </a:solidFill>
            </a:endParaRPr>
          </a:p>
          <a:p>
            <a:endParaRPr lang="fr-FR" sz="4800" dirty="0" smtClean="0"/>
          </a:p>
          <a:p>
            <a:r>
              <a:rPr lang="fr-FR" sz="3900" b="1" dirty="0" smtClean="0">
                <a:solidFill>
                  <a:srgbClr val="006600"/>
                </a:solidFill>
              </a:rPr>
              <a:t>Compensations</a:t>
            </a:r>
            <a:r>
              <a:rPr lang="fr-FR" sz="3900" dirty="0" smtClean="0"/>
              <a:t> = </a:t>
            </a:r>
            <a:r>
              <a:rPr lang="fr-FR" sz="3900" dirty="0" smtClean="0">
                <a:solidFill>
                  <a:srgbClr val="006600"/>
                </a:solidFill>
              </a:rPr>
              <a:t>aides</a:t>
            </a:r>
            <a:r>
              <a:rPr lang="fr-FR" sz="3900" dirty="0" smtClean="0"/>
              <a:t> humaines, matérielles, financières, </a:t>
            </a:r>
            <a:r>
              <a:rPr lang="fr-FR" sz="3900" dirty="0" smtClean="0">
                <a:solidFill>
                  <a:srgbClr val="006600"/>
                </a:solidFill>
              </a:rPr>
              <a:t>adaptations</a:t>
            </a:r>
            <a:r>
              <a:rPr lang="fr-FR" sz="3900" dirty="0" smtClean="0"/>
              <a:t> pédagogiques, </a:t>
            </a:r>
            <a:r>
              <a:rPr lang="fr-FR" sz="3900" dirty="0" smtClean="0">
                <a:solidFill>
                  <a:srgbClr val="006600"/>
                </a:solidFill>
              </a:rPr>
              <a:t>mesures particulières </a:t>
            </a:r>
            <a:r>
              <a:rPr lang="fr-FR" sz="3900" dirty="0" smtClean="0"/>
              <a:t>pour les examens</a:t>
            </a:r>
            <a:r>
              <a:rPr lang="fr-FR" dirty="0" smtClean="0"/>
              <a:t>. </a:t>
            </a:r>
            <a:endParaRPr lang="fr-FR" dirty="0"/>
          </a:p>
        </p:txBody>
      </p:sp>
      <p:pic>
        <p:nvPicPr>
          <p:cNvPr id="3074" name="Picture 2" descr="Image associÃ©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065" y="2191630"/>
            <a:ext cx="4449171" cy="2322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761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0239" y="80155"/>
            <a:ext cx="10515600" cy="1325563"/>
          </a:xfrm>
        </p:spPr>
        <p:txBody>
          <a:bodyPr/>
          <a:lstStyle/>
          <a:p>
            <a:r>
              <a:rPr lang="fr-FR" b="1" dirty="0" smtClean="0">
                <a:solidFill>
                  <a:srgbClr val="92D050"/>
                </a:solidFill>
              </a:rPr>
              <a:t>Difficulté          Handicap</a:t>
            </a:r>
            <a:endParaRPr lang="fr-FR" b="1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4149" y="1405718"/>
            <a:ext cx="10739651" cy="5145207"/>
          </a:xfrm>
        </p:spPr>
        <p:txBody>
          <a:bodyPr>
            <a:normAutofit lnSpcReduction="10000"/>
          </a:bodyPr>
          <a:lstStyle/>
          <a:p>
            <a:r>
              <a:rPr lang="fr-FR" sz="3600" b="1" dirty="0" smtClean="0">
                <a:solidFill>
                  <a:srgbClr val="006600"/>
                </a:solidFill>
              </a:rPr>
              <a:t>Avoir des difficultés c’est quelque chose de normal</a:t>
            </a:r>
            <a:r>
              <a:rPr lang="fr-FR" sz="3600" dirty="0" smtClean="0"/>
              <a:t>. </a:t>
            </a:r>
          </a:p>
          <a:p>
            <a:pPr marL="0" indent="0" algn="ctr">
              <a:buNone/>
            </a:pPr>
            <a:r>
              <a:rPr lang="fr-FR" sz="3600" dirty="0" smtClean="0"/>
              <a:t>Il est normal qu’à l’école tous les élèves connaissent, rencontrent des difficultés. </a:t>
            </a:r>
          </a:p>
          <a:p>
            <a:pPr marL="0" indent="0">
              <a:buNone/>
            </a:pPr>
            <a:endParaRPr lang="fr-FR" sz="3600" dirty="0" smtClean="0"/>
          </a:p>
          <a:p>
            <a:r>
              <a:rPr lang="fr-FR" sz="3600" dirty="0" smtClean="0"/>
              <a:t>Important que </a:t>
            </a:r>
            <a:r>
              <a:rPr lang="fr-FR" sz="3600" b="1" dirty="0" smtClean="0">
                <a:solidFill>
                  <a:srgbClr val="006600"/>
                </a:solidFill>
              </a:rPr>
              <a:t>l’enfant ait une représentation des difficultés à l’école et conscience de ses difficultés</a:t>
            </a:r>
            <a:r>
              <a:rPr lang="fr-FR" sz="3600" dirty="0" smtClean="0"/>
              <a:t>. </a:t>
            </a:r>
          </a:p>
          <a:p>
            <a:pPr marL="0" indent="0">
              <a:buNone/>
            </a:pPr>
            <a:r>
              <a:rPr lang="fr-FR" sz="3600" dirty="0" smtClean="0"/>
              <a:t>On a le droit d’avoir des erreurs, de se tromper. </a:t>
            </a:r>
          </a:p>
          <a:p>
            <a:pPr marL="0" indent="0">
              <a:buNone/>
            </a:pPr>
            <a:endParaRPr lang="fr-FR" dirty="0" smtClean="0"/>
          </a:p>
          <a:p>
            <a:pPr algn="ctr"/>
            <a:r>
              <a:rPr lang="fr-FR" sz="3600" b="1" dirty="0" smtClean="0">
                <a:solidFill>
                  <a:srgbClr val="006600"/>
                </a:solidFill>
              </a:rPr>
              <a:t>La difficulté est même souhaitable. </a:t>
            </a:r>
          </a:p>
          <a:p>
            <a:pPr marL="0" indent="0">
              <a:buNone/>
            </a:pPr>
            <a:endParaRPr lang="fr-FR" dirty="0" smtClean="0"/>
          </a:p>
        </p:txBody>
      </p:sp>
      <p:sp>
        <p:nvSpPr>
          <p:cNvPr id="4" name="Non égal 3"/>
          <p:cNvSpPr/>
          <p:nvPr/>
        </p:nvSpPr>
        <p:spPr>
          <a:xfrm>
            <a:off x="3152631" y="340327"/>
            <a:ext cx="764276" cy="805217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78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13346" y="0"/>
            <a:ext cx="9966035" cy="738909"/>
          </a:xfrm>
        </p:spPr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Aujourd’hui…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28619" y="369454"/>
            <a:ext cx="9545782" cy="5772727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fr-FR" sz="2000" b="1" dirty="0" smtClean="0">
              <a:solidFill>
                <a:srgbClr val="C00000"/>
              </a:solidFill>
            </a:endParaRPr>
          </a:p>
          <a:p>
            <a:r>
              <a:rPr lang="fr-FR" sz="2000" b="1" dirty="0" smtClean="0">
                <a:solidFill>
                  <a:srgbClr val="C00000"/>
                </a:solidFill>
              </a:rPr>
              <a:t>9H/16H</a:t>
            </a:r>
          </a:p>
          <a:p>
            <a:r>
              <a:rPr lang="fr-FR" sz="2000" b="1" dirty="0" smtClean="0">
                <a:solidFill>
                  <a:srgbClr val="C00000"/>
                </a:solidFill>
              </a:rPr>
              <a:t>9H00/9H30 </a:t>
            </a:r>
          </a:p>
          <a:p>
            <a:r>
              <a:rPr lang="fr-FR" sz="2000" b="1" dirty="0" smtClean="0"/>
              <a:t>L’école inclusive: lois, définition</a:t>
            </a:r>
          </a:p>
          <a:p>
            <a:r>
              <a:rPr lang="fr-FR" sz="2000" b="1" dirty="0" smtClean="0"/>
              <a:t>Distinguer trouble, difficulté, handicap, BEP</a:t>
            </a:r>
          </a:p>
          <a:p>
            <a:r>
              <a:rPr lang="fr-FR" sz="2000" b="1" dirty="0" smtClean="0">
                <a:solidFill>
                  <a:srgbClr val="C00000"/>
                </a:solidFill>
              </a:rPr>
              <a:t>9H30/12H (Pause de 10H15/10H30) </a:t>
            </a:r>
          </a:p>
          <a:p>
            <a:r>
              <a:rPr lang="fr-FR" sz="2000" b="1" u="sng" dirty="0" smtClean="0"/>
              <a:t>Module 1</a:t>
            </a:r>
            <a:r>
              <a:rPr lang="fr-FR" sz="2000" b="1" dirty="0" smtClean="0"/>
              <a:t> : Les troubles des apprentissages. Les </a:t>
            </a:r>
            <a:r>
              <a:rPr lang="fr-FR" sz="2000" b="1" dirty="0" err="1" smtClean="0"/>
              <a:t>Dys</a:t>
            </a:r>
            <a:r>
              <a:rPr lang="fr-FR" sz="2000" b="1" dirty="0" smtClean="0"/>
              <a:t> en classe, que faire? </a:t>
            </a:r>
          </a:p>
          <a:p>
            <a:r>
              <a:rPr lang="fr-FR" sz="2000" b="1" dirty="0" smtClean="0">
                <a:solidFill>
                  <a:srgbClr val="C00000"/>
                </a:solidFill>
              </a:rPr>
              <a:t>12H/13H (Pause déjeuner)</a:t>
            </a:r>
          </a:p>
          <a:p>
            <a:r>
              <a:rPr lang="fr-FR" sz="2000" b="1" dirty="0" smtClean="0">
                <a:solidFill>
                  <a:srgbClr val="C00000"/>
                </a:solidFill>
              </a:rPr>
              <a:t>13H/14H30</a:t>
            </a:r>
          </a:p>
          <a:p>
            <a:r>
              <a:rPr lang="fr-FR" sz="2000" b="1" u="sng" dirty="0" smtClean="0"/>
              <a:t>Module 2</a:t>
            </a:r>
            <a:r>
              <a:rPr lang="fr-FR" sz="2000" b="1" dirty="0" smtClean="0"/>
              <a:t>: Accompagner les élèves avec trouble du spectre autistique à l’école</a:t>
            </a:r>
          </a:p>
          <a:p>
            <a:r>
              <a:rPr lang="fr-FR" sz="2000" b="1" dirty="0" smtClean="0">
                <a:solidFill>
                  <a:srgbClr val="C00000"/>
                </a:solidFill>
              </a:rPr>
              <a:t>14H30/15H45 (Pause 15H/15H15)</a:t>
            </a:r>
          </a:p>
          <a:p>
            <a:r>
              <a:rPr lang="fr-FR" sz="2000" b="1" u="sng" dirty="0" smtClean="0"/>
              <a:t>Module 3</a:t>
            </a:r>
            <a:r>
              <a:rPr lang="fr-FR" sz="2000" b="1" dirty="0" smtClean="0"/>
              <a:t>: Les élèves à haut potentiel en classe, que faire? </a:t>
            </a:r>
          </a:p>
          <a:p>
            <a:r>
              <a:rPr lang="fr-FR" sz="2000" b="1" dirty="0" smtClean="0">
                <a:solidFill>
                  <a:srgbClr val="C00000"/>
                </a:solidFill>
              </a:rPr>
              <a:t>15H45/16H00</a:t>
            </a:r>
            <a:endParaRPr lang="fr-FR" sz="2000" b="1" dirty="0" smtClean="0">
              <a:solidFill>
                <a:srgbClr val="C00000"/>
              </a:solidFill>
            </a:endParaRPr>
          </a:p>
          <a:p>
            <a:r>
              <a:rPr lang="fr-FR" sz="2000" b="1" dirty="0" smtClean="0"/>
              <a:t>Bilan / Questions/ Fin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40282961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9526"/>
          </a:xfrm>
        </p:spPr>
        <p:txBody>
          <a:bodyPr/>
          <a:lstStyle/>
          <a:p>
            <a:r>
              <a:rPr lang="fr-FR" b="1" dirty="0" smtClean="0">
                <a:solidFill>
                  <a:srgbClr val="92D050"/>
                </a:solidFill>
              </a:rPr>
              <a:t>Le Trouble….</a:t>
            </a:r>
            <a:endParaRPr lang="fr-FR" b="1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0251" y="1214652"/>
            <a:ext cx="11053549" cy="4962311"/>
          </a:xfrm>
        </p:spPr>
        <p:txBody>
          <a:bodyPr/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pPr marL="0" indent="0" algn="ctr">
              <a:buNone/>
            </a:pPr>
            <a:r>
              <a:rPr lang="fr-FR" sz="5400" b="1" dirty="0" smtClean="0">
                <a:solidFill>
                  <a:srgbClr val="006600"/>
                </a:solidFill>
              </a:rPr>
              <a:t>A SUIVRE…</a:t>
            </a:r>
            <a:endParaRPr lang="fr-FR" sz="5400" b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85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RÃ©sultat de recherche d'images pour &quot;besoin educatif particulier image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72163"/>
            <a:ext cx="10604779" cy="2499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99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5155" y="103031"/>
            <a:ext cx="11320529" cy="820605"/>
          </a:xfrm>
          <a:ln w="38100">
            <a:noFill/>
          </a:ln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4000" b="1" dirty="0" smtClean="0">
                <a:solidFill>
                  <a:srgbClr val="C00000"/>
                </a:solidFill>
              </a:rPr>
              <a:t>Qu’est-ce qu’un Besoin Educatif Particulier (BEP)?</a:t>
            </a:r>
            <a:endParaRPr lang="fr-FR" sz="4000" b="1" dirty="0">
              <a:solidFill>
                <a:srgbClr val="C0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37309" y="1244111"/>
            <a:ext cx="11299975" cy="5479962"/>
          </a:xfrm>
          <a:ln w="57150">
            <a:noFill/>
          </a:ln>
        </p:spPr>
        <p:txBody>
          <a:bodyPr>
            <a:normAutofit fontScale="47500" lnSpcReduction="20000"/>
          </a:bodyPr>
          <a:lstStyle/>
          <a:p>
            <a:pPr marL="342900" indent="-342900" algn="l">
              <a:buFontTx/>
              <a:buChar char="-"/>
            </a:pPr>
            <a:r>
              <a:rPr lang="fr-FR" sz="7000" b="1" dirty="0" smtClean="0">
                <a:solidFill>
                  <a:srgbClr val="C00000"/>
                </a:solidFill>
              </a:rPr>
              <a:t>Besoin</a:t>
            </a:r>
            <a:r>
              <a:rPr lang="fr-FR" sz="7000" dirty="0" smtClean="0"/>
              <a:t> = Sensation de nécessité</a:t>
            </a:r>
          </a:p>
          <a:p>
            <a:pPr marL="342900" indent="-342900" algn="l">
              <a:buFontTx/>
              <a:buChar char="-"/>
            </a:pPr>
            <a:r>
              <a:rPr lang="fr-FR" sz="7000" b="1" dirty="0" smtClean="0">
                <a:solidFill>
                  <a:srgbClr val="C00000"/>
                </a:solidFill>
              </a:rPr>
              <a:t>Educatif</a:t>
            </a:r>
            <a:r>
              <a:rPr lang="fr-FR" sz="7000" dirty="0" smtClean="0"/>
              <a:t> = Action de faire croître, d’élever, d’amener vers…</a:t>
            </a:r>
          </a:p>
          <a:p>
            <a:pPr algn="l"/>
            <a:r>
              <a:rPr lang="fr-FR" sz="7000" dirty="0" smtClean="0">
                <a:solidFill>
                  <a:srgbClr val="C00000"/>
                </a:solidFill>
              </a:rPr>
              <a:t>- </a:t>
            </a:r>
            <a:r>
              <a:rPr lang="fr-FR" sz="7000" b="1" dirty="0" smtClean="0">
                <a:solidFill>
                  <a:srgbClr val="C00000"/>
                </a:solidFill>
              </a:rPr>
              <a:t>Particulier</a:t>
            </a:r>
            <a:r>
              <a:rPr lang="fr-FR" sz="7000" dirty="0" smtClean="0"/>
              <a:t> = 1) propre à une personne, une chose, un groupe. 2) qui n’est pas courant</a:t>
            </a:r>
            <a:endParaRPr lang="fr-FR" sz="3300" dirty="0"/>
          </a:p>
          <a:p>
            <a:pPr algn="l"/>
            <a:r>
              <a:rPr lang="fr-FR" sz="3200" dirty="0" smtClean="0"/>
              <a:t>(Dictionnaire Hachette 2004)</a:t>
            </a:r>
          </a:p>
          <a:p>
            <a:pPr algn="l"/>
            <a:endParaRPr lang="fr-FR" sz="2000" dirty="0" smtClean="0"/>
          </a:p>
          <a:p>
            <a:pPr algn="just"/>
            <a:r>
              <a:rPr lang="fr-FR" sz="4400" dirty="0" smtClean="0"/>
              <a:t>Nous avons tous des BEP à un moment donné de notre développement. Ils sont différents d’un individu à un autre, ils nous permettent de progresser et de nous construire en tant que citoyen. La durée nécessaire est elle aussi très variable. Certains besoins éducatifs ne peuvent pas être satisfaits.</a:t>
            </a:r>
          </a:p>
          <a:p>
            <a:pPr algn="just"/>
            <a:r>
              <a:rPr lang="fr-FR" sz="4400" dirty="0" smtClean="0"/>
              <a:t> </a:t>
            </a:r>
          </a:p>
          <a:p>
            <a:pPr algn="just"/>
            <a:endParaRPr lang="fr-FR" sz="2000" dirty="0" smtClean="0"/>
          </a:p>
          <a:p>
            <a:pPr algn="just"/>
            <a:endParaRPr lang="fr-FR" sz="2000" dirty="0"/>
          </a:p>
          <a:p>
            <a:r>
              <a:rPr lang="fr-FR" sz="5100" b="1" dirty="0" smtClean="0"/>
              <a:t>	Donc un BEP = Ce qui est nécessaire pour se développer et qui tient compte des 	particularités de fonctionnement de chacun. </a:t>
            </a:r>
          </a:p>
          <a:p>
            <a:r>
              <a:rPr lang="fr-FR" sz="5100" b="1" dirty="0" smtClean="0"/>
              <a:t>	Les besoins éducatifs sont assouvis par la famille, les enseignants et les éducateurs.</a:t>
            </a:r>
            <a:r>
              <a:rPr lang="fr-FR" sz="5100" dirty="0" smtClean="0"/>
              <a:t> </a:t>
            </a:r>
            <a:endParaRPr lang="fr-FR" sz="5100" dirty="0"/>
          </a:p>
        </p:txBody>
      </p:sp>
    </p:spTree>
    <p:extLst>
      <p:ext uri="{BB962C8B-B14F-4D97-AF65-F5344CB8AC3E}">
        <p14:creationId xmlns:p14="http://schemas.microsoft.com/office/powerpoint/2010/main" val="326855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6947"/>
          </a:xfrm>
        </p:spPr>
        <p:txBody>
          <a:bodyPr/>
          <a:lstStyle/>
          <a:p>
            <a:r>
              <a:rPr lang="fr-FR" b="1" dirty="0" smtClean="0">
                <a:solidFill>
                  <a:srgbClr val="92D050"/>
                </a:solidFill>
              </a:rPr>
              <a:t>Les Besoins Educatifs Particuliers… BEP</a:t>
            </a:r>
            <a:endParaRPr lang="fr-FR" b="1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7546" y="1392072"/>
            <a:ext cx="11204812" cy="5465928"/>
          </a:xfrm>
        </p:spPr>
        <p:txBody>
          <a:bodyPr>
            <a:normAutofit/>
          </a:bodyPr>
          <a:lstStyle/>
          <a:p>
            <a:pPr algn="just"/>
            <a:r>
              <a:rPr lang="fr-FR" sz="3200" b="1" u="sng" dirty="0" smtClean="0">
                <a:solidFill>
                  <a:srgbClr val="006600"/>
                </a:solidFill>
              </a:rPr>
              <a:t>Les BEP concernent tous les élèves qui rencontrent des difficultés pour apprendre</a:t>
            </a:r>
            <a:r>
              <a:rPr lang="fr-FR" sz="3200" b="1" u="sng" dirty="0" smtClean="0"/>
              <a:t> </a:t>
            </a:r>
            <a:r>
              <a:rPr lang="fr-FR" sz="3200" dirty="0" smtClean="0"/>
              <a:t>lorsqu’ils se trouvent notamment dans l’une des situations suivantes: </a:t>
            </a:r>
          </a:p>
          <a:p>
            <a:pPr lvl="1" algn="ctr"/>
            <a:r>
              <a:rPr lang="fr-FR" sz="2800" b="1" dirty="0" smtClean="0">
                <a:solidFill>
                  <a:srgbClr val="92D050"/>
                </a:solidFill>
              </a:rPr>
              <a:t>De grandes difficultés scolaires</a:t>
            </a:r>
          </a:p>
          <a:p>
            <a:pPr lvl="1" algn="ctr"/>
            <a:r>
              <a:rPr lang="fr-FR" sz="2800" b="1" dirty="0" smtClean="0">
                <a:solidFill>
                  <a:srgbClr val="92D050"/>
                </a:solidFill>
              </a:rPr>
              <a:t>Une raison médicale</a:t>
            </a:r>
          </a:p>
          <a:p>
            <a:pPr lvl="1" algn="ctr"/>
            <a:r>
              <a:rPr lang="fr-FR" sz="2800" b="1" dirty="0" smtClean="0">
                <a:solidFill>
                  <a:srgbClr val="92D050"/>
                </a:solidFill>
              </a:rPr>
              <a:t>Les troubles des apprentissages</a:t>
            </a:r>
          </a:p>
          <a:p>
            <a:pPr lvl="1" algn="ctr"/>
            <a:r>
              <a:rPr lang="fr-FR" sz="2800" b="1" dirty="0" smtClean="0">
                <a:solidFill>
                  <a:srgbClr val="92D050"/>
                </a:solidFill>
              </a:rPr>
              <a:t>Une situation de handicap</a:t>
            </a:r>
          </a:p>
          <a:p>
            <a:pPr lvl="1" algn="ctr"/>
            <a:r>
              <a:rPr lang="fr-FR" sz="2800" b="1" dirty="0" smtClean="0">
                <a:solidFill>
                  <a:srgbClr val="92D050"/>
                </a:solidFill>
              </a:rPr>
              <a:t>Une précocité intellectuelle</a:t>
            </a:r>
          </a:p>
          <a:p>
            <a:pPr lvl="1" algn="ctr"/>
            <a:r>
              <a:rPr lang="fr-FR" sz="2800" b="1" dirty="0" smtClean="0">
                <a:solidFill>
                  <a:srgbClr val="92D050"/>
                </a:solidFill>
              </a:rPr>
              <a:t>La découverte d’une nouvelle langue</a:t>
            </a:r>
          </a:p>
          <a:p>
            <a:pPr lvl="1" algn="ctr"/>
            <a:r>
              <a:rPr lang="fr-FR" sz="2800" b="1" dirty="0" smtClean="0">
                <a:solidFill>
                  <a:srgbClr val="92D050"/>
                </a:solidFill>
              </a:rPr>
              <a:t>Une vie sédentaire</a:t>
            </a:r>
          </a:p>
          <a:p>
            <a:pPr lvl="1" algn="ctr"/>
            <a:r>
              <a:rPr lang="fr-FR" sz="2800" b="1" dirty="0" smtClean="0">
                <a:solidFill>
                  <a:srgbClr val="92D050"/>
                </a:solidFill>
              </a:rPr>
              <a:t>Une situation familiale ou sociale difficile</a:t>
            </a:r>
          </a:p>
          <a:p>
            <a:pPr lvl="1" algn="ctr"/>
            <a:r>
              <a:rPr lang="fr-FR" sz="2800" b="1" dirty="0" smtClean="0">
                <a:solidFill>
                  <a:srgbClr val="92D050"/>
                </a:solidFill>
              </a:rPr>
              <a:t>Un passage en milieu carcéral</a:t>
            </a:r>
          </a:p>
          <a:p>
            <a:pPr marL="0" indent="0" algn="just">
              <a:buNone/>
            </a:pPr>
            <a:endParaRPr lang="fr-FR" sz="3200" dirty="0" smtClean="0"/>
          </a:p>
          <a:p>
            <a:pPr algn="just"/>
            <a:endParaRPr lang="fr-FR" sz="3200" dirty="0"/>
          </a:p>
          <a:p>
            <a:pPr algn="just"/>
            <a:endParaRPr lang="fr-FR" sz="3200" dirty="0" smtClean="0"/>
          </a:p>
        </p:txBody>
      </p:sp>
    </p:spTree>
    <p:extLst>
      <p:ext uri="{BB962C8B-B14F-4D97-AF65-F5344CB8AC3E}">
        <p14:creationId xmlns:p14="http://schemas.microsoft.com/office/powerpoint/2010/main" val="341690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13527" y="79165"/>
            <a:ext cx="9010795" cy="844471"/>
          </a:xfrm>
        </p:spPr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Vos attentes</a:t>
            </a:r>
            <a:endParaRPr lang="fr-FR" b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Vos attentes – Kairio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3277" y="1397181"/>
            <a:ext cx="4971293" cy="4971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9153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9684" y="341195"/>
            <a:ext cx="10644116" cy="723330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92D050"/>
                </a:solidFill>
              </a:rPr>
              <a:t/>
            </a:r>
            <a:br>
              <a:rPr lang="fr-FR" b="1" dirty="0" smtClean="0">
                <a:solidFill>
                  <a:srgbClr val="92D050"/>
                </a:solidFill>
              </a:rPr>
            </a:br>
            <a:r>
              <a:rPr lang="fr-FR" sz="4900" b="1" dirty="0" smtClean="0">
                <a:solidFill>
                  <a:srgbClr val="92D050"/>
                </a:solidFill>
              </a:rPr>
              <a:t>Objectifs….</a:t>
            </a:r>
            <a:br>
              <a:rPr lang="fr-FR" sz="4900" b="1" dirty="0" smtClean="0">
                <a:solidFill>
                  <a:srgbClr val="92D050"/>
                </a:solidFill>
              </a:rPr>
            </a:br>
            <a:endParaRPr lang="fr-FR" sz="4900" b="1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7673" y="1405718"/>
            <a:ext cx="10876128" cy="5117911"/>
          </a:xfrm>
        </p:spPr>
        <p:txBody>
          <a:bodyPr>
            <a:normAutofit/>
          </a:bodyPr>
          <a:lstStyle/>
          <a:p>
            <a:pPr algn="ctr"/>
            <a:r>
              <a:rPr lang="fr-FR" b="1" dirty="0" smtClean="0">
                <a:solidFill>
                  <a:srgbClr val="006600"/>
                </a:solidFill>
              </a:rPr>
              <a:t>Apporter un éclairage aux enseignants suppléants des écoles maternelles, élémentaires et aux collèges, lycées sur les différents troubles des apprentissages rencontrés par certains élèves.</a:t>
            </a:r>
          </a:p>
          <a:p>
            <a:pPr marL="0" indent="0">
              <a:buNone/>
            </a:pPr>
            <a:endParaRPr lang="fr-FR" dirty="0" smtClean="0">
              <a:solidFill>
                <a:srgbClr val="006600"/>
              </a:solidFill>
            </a:endParaRPr>
          </a:p>
          <a:p>
            <a:pPr lvl="1"/>
            <a:r>
              <a:rPr lang="fr-FR" dirty="0" smtClean="0"/>
              <a:t>L’Ecole Inclusive. </a:t>
            </a:r>
          </a:p>
          <a:p>
            <a:pPr lvl="1"/>
            <a:r>
              <a:rPr lang="fr-FR" dirty="0" smtClean="0"/>
              <a:t>Distinguer les difficultés, troubles, handicap, compensation, besoins éducatifs particuliers (BEP).</a:t>
            </a:r>
          </a:p>
          <a:p>
            <a:pPr lvl="1"/>
            <a:r>
              <a:rPr lang="fr-FR" dirty="0" smtClean="0"/>
              <a:t>Distinguer les différents troubles des apprentissages (les </a:t>
            </a:r>
            <a:r>
              <a:rPr lang="fr-FR" dirty="0" err="1" smtClean="0"/>
              <a:t>Dys</a:t>
            </a:r>
            <a:r>
              <a:rPr lang="fr-FR" dirty="0" smtClean="0"/>
              <a:t>, EIP/HPI, TDA(H)…)</a:t>
            </a:r>
          </a:p>
          <a:p>
            <a:pPr lvl="1"/>
            <a:r>
              <a:rPr lang="fr-FR" dirty="0" smtClean="0"/>
              <a:t>Penser et mettre en œuvre des adaptations pédagogiques. </a:t>
            </a:r>
          </a:p>
          <a:p>
            <a:pPr lvl="1"/>
            <a:r>
              <a:rPr lang="fr-FR" dirty="0" smtClean="0"/>
              <a:t>Concevoir la différenciation pédagogique pour répondre à l’hétérogénéité des élèves avec des ressources pédagogiques adaptées: des exemples de pratiques. </a:t>
            </a:r>
          </a:p>
          <a:p>
            <a:pPr lvl="1"/>
            <a:r>
              <a:rPr lang="fr-FR" dirty="0" smtClean="0"/>
              <a:t>Construire des séquences et séances comportant des propositions différenciées. Adapter les objectifs et les modalités d’évaluation.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61470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92D050"/>
                </a:solidFill>
              </a:rPr>
              <a:t>L’ECOLE INCLUSIVE … </a:t>
            </a:r>
            <a:br>
              <a:rPr lang="fr-FR" b="1" dirty="0" smtClean="0">
                <a:solidFill>
                  <a:srgbClr val="92D050"/>
                </a:solidFill>
              </a:rPr>
            </a:br>
            <a:r>
              <a:rPr lang="fr-FR" b="1" dirty="0" smtClean="0">
                <a:solidFill>
                  <a:srgbClr val="92D050"/>
                </a:solidFill>
              </a:rPr>
              <a:t>L’INCLUSION SCOLAIRE…</a:t>
            </a:r>
            <a:endParaRPr lang="fr-FR" b="1" dirty="0">
              <a:solidFill>
                <a:srgbClr val="92D050"/>
              </a:solidFill>
            </a:endParaRPr>
          </a:p>
        </p:txBody>
      </p:sp>
      <p:pic>
        <p:nvPicPr>
          <p:cNvPr id="2050" name="Picture 2" descr="RÃ©sultat de recherche d'images pour &quot;image l'INCLUSION SCOLAIRE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635" y="1858169"/>
            <a:ext cx="8946971" cy="4624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908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92D050"/>
                </a:solidFill>
              </a:rPr>
              <a:t>La loi du 11 février 2005…</a:t>
            </a:r>
            <a:endParaRPr lang="fr-FR" b="1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9558" y="1825624"/>
            <a:ext cx="10794242" cy="4820835"/>
          </a:xfrm>
        </p:spPr>
        <p:txBody>
          <a:bodyPr/>
          <a:lstStyle/>
          <a:p>
            <a:endParaRPr lang="fr-FR" dirty="0" smtClean="0"/>
          </a:p>
          <a:p>
            <a:r>
              <a:rPr lang="fr-FR" dirty="0" smtClean="0"/>
              <a:t>Une loi qui a fait bouger les lignes : le nombre d’élèves en situation de handicap a plus que doublé en dix ans. 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Ecoles ordinaires, établissements spécialisés et services de soins sont appelés à former un réseau et à coopérer pour offrir une réponse individualisée et adaptée au parcours de chaque jeune handicapé. </a:t>
            </a:r>
          </a:p>
          <a:p>
            <a:pPr marL="0" indent="0">
              <a:buNone/>
            </a:pPr>
            <a:endParaRPr lang="fr-FR" dirty="0" smtClean="0"/>
          </a:p>
          <a:p>
            <a:pPr algn="ctr"/>
            <a:r>
              <a:rPr lang="fr-FR" b="1" dirty="0" smtClean="0">
                <a:solidFill>
                  <a:srgbClr val="006600"/>
                </a:solidFill>
              </a:rPr>
              <a:t>Cette loi favorise la scolarisation en milieu ordinaire. </a:t>
            </a:r>
            <a:endParaRPr lang="fr-FR" b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433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160408"/>
            <a:ext cx="10515600" cy="1325563"/>
          </a:xfrm>
        </p:spPr>
        <p:txBody>
          <a:bodyPr/>
          <a:lstStyle/>
          <a:p>
            <a:r>
              <a:rPr lang="fr-FR" b="1" dirty="0" smtClean="0">
                <a:solidFill>
                  <a:srgbClr val="92D050"/>
                </a:solidFill>
              </a:rPr>
              <a:t>La loi du 8 juillet 2013…</a:t>
            </a:r>
            <a:endParaRPr lang="fr-FR" b="1" dirty="0">
              <a:solidFill>
                <a:srgbClr val="92D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4024" y="1485970"/>
            <a:ext cx="10889776" cy="5105899"/>
          </a:xfrm>
        </p:spPr>
        <p:txBody>
          <a:bodyPr>
            <a:normAutofit fontScale="92500"/>
          </a:bodyPr>
          <a:lstStyle/>
          <a:p>
            <a:pPr algn="ctr"/>
            <a:r>
              <a:rPr lang="fr-FR" sz="3200" b="1" dirty="0" smtClean="0">
                <a:solidFill>
                  <a:srgbClr val="006600"/>
                </a:solidFill>
              </a:rPr>
              <a:t>La notion </a:t>
            </a:r>
            <a:r>
              <a:rPr lang="fr-FR" sz="3200" b="1" u="sng" dirty="0" smtClean="0">
                <a:solidFill>
                  <a:srgbClr val="006600"/>
                </a:solidFill>
              </a:rPr>
              <a:t>d’inclusion</a:t>
            </a:r>
            <a:r>
              <a:rPr lang="fr-FR" sz="3200" b="1" dirty="0" smtClean="0">
                <a:solidFill>
                  <a:srgbClr val="006600"/>
                </a:solidFill>
              </a:rPr>
              <a:t> remplace celle </a:t>
            </a:r>
            <a:r>
              <a:rPr lang="fr-FR" sz="3200" b="1" u="sng" dirty="0" smtClean="0">
                <a:solidFill>
                  <a:srgbClr val="006600"/>
                </a:solidFill>
              </a:rPr>
              <a:t>d’intégration</a:t>
            </a:r>
            <a:r>
              <a:rPr lang="fr-FR" dirty="0" smtClean="0"/>
              <a:t>. </a:t>
            </a:r>
          </a:p>
          <a:p>
            <a:pPr marL="0" indent="0" algn="just">
              <a:buNone/>
            </a:pPr>
            <a:endParaRPr lang="fr-FR" dirty="0" smtClean="0"/>
          </a:p>
          <a:p>
            <a:pPr algn="just"/>
            <a:r>
              <a:rPr lang="fr-FR" dirty="0" smtClean="0"/>
              <a:t>L’intégration consistait  à permettre à l’enfant handicapé de fréquenter l’école ordinaire. Il s’agissait de le rendre capable de suivre un cursus normalisé. </a:t>
            </a:r>
          </a:p>
          <a:p>
            <a:pPr marL="0" indent="0" algn="just">
              <a:buNone/>
            </a:pPr>
            <a:endParaRPr lang="fr-FR" dirty="0" smtClean="0"/>
          </a:p>
          <a:p>
            <a:pPr algn="just"/>
            <a:r>
              <a:rPr lang="fr-FR" dirty="0" smtClean="0"/>
              <a:t>L’inclusion scolaire consiste à rendre l’école capable d’accueillir tout élève, quels que soient son handicap, sa différence ou ses difficultés. </a:t>
            </a:r>
          </a:p>
          <a:p>
            <a:pPr marL="0" indent="0">
              <a:buNone/>
            </a:pPr>
            <a:endParaRPr lang="fr-FR" dirty="0" smtClean="0"/>
          </a:p>
          <a:p>
            <a:pPr algn="ctr"/>
            <a:r>
              <a:rPr lang="fr-FR" b="1" dirty="0" smtClean="0">
                <a:solidFill>
                  <a:srgbClr val="006600"/>
                </a:solidFill>
              </a:rPr>
              <a:t>L’école s’adapte à la personne et non l’inverse. </a:t>
            </a:r>
          </a:p>
          <a:p>
            <a:pPr algn="ctr"/>
            <a:r>
              <a:rPr lang="fr-FR" b="1" dirty="0" smtClean="0">
                <a:solidFill>
                  <a:srgbClr val="006600"/>
                </a:solidFill>
              </a:rPr>
              <a:t>Elle la place au centre du projet éducatif, en reconnaissant ses potentialités et ses besoins spécifiques. </a:t>
            </a:r>
            <a:endParaRPr lang="fr-FR" b="1" dirty="0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842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 descr="RÃ©sultat de recherche d'images pour &quot;image l'INCLUSION SCOLAIRE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127" y="0"/>
            <a:ext cx="917759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189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098" name="Picture 2" descr="RÃ©sultat de recherche d'images pour &quot;image l'INCLUSION SCOLAIRE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3403" y="153057"/>
            <a:ext cx="9485194" cy="6472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8554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1131</Words>
  <Application>Microsoft Office PowerPoint</Application>
  <PresentationFormat>Grand écran</PresentationFormat>
  <Paragraphs>152</Paragraphs>
  <Slides>23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Thème Office</vt:lpstr>
      <vt:lpstr>LES TROUBLES DES APPRENTISSAGES </vt:lpstr>
      <vt:lpstr>Aujourd’hui…</vt:lpstr>
      <vt:lpstr>Vos attentes</vt:lpstr>
      <vt:lpstr> Objectifs…. </vt:lpstr>
      <vt:lpstr>L’ECOLE INCLUSIVE …  L’INCLUSION SCOLAIRE…</vt:lpstr>
      <vt:lpstr>La loi du 11 février 2005…</vt:lpstr>
      <vt:lpstr>La loi du 8 juillet 2013…</vt:lpstr>
      <vt:lpstr>Présentation PowerPoint</vt:lpstr>
      <vt:lpstr>Présentation PowerPoint</vt:lpstr>
      <vt:lpstr> Distinguer … Handicap, Trouble, Déficience, Besoin, Incapacité…. </vt:lpstr>
      <vt:lpstr>HANDICAP…</vt:lpstr>
      <vt:lpstr>Présentation PowerPoint</vt:lpstr>
      <vt:lpstr>Présentation PowerPoint</vt:lpstr>
      <vt:lpstr>Déficience</vt:lpstr>
      <vt:lpstr>Incapacité…</vt:lpstr>
      <vt:lpstr>Désavantage…</vt:lpstr>
      <vt:lpstr>Les 3 catégories de Handicap….</vt:lpstr>
      <vt:lpstr>Le Handicap et sa Compensation…</vt:lpstr>
      <vt:lpstr>Difficulté          Handicap</vt:lpstr>
      <vt:lpstr>Le Trouble….</vt:lpstr>
      <vt:lpstr>Présentation PowerPoint</vt:lpstr>
      <vt:lpstr>  Qu’est-ce qu’un Besoin Educatif Particulier (BEP)?</vt:lpstr>
      <vt:lpstr>Les Besoins Educatifs Particuliers… BEP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TROUBLES DES APPRENTISSAGES</dc:title>
  <dc:creator>exantis</dc:creator>
  <cp:lastModifiedBy>Isabelle ANDRIEUX</cp:lastModifiedBy>
  <cp:revision>59</cp:revision>
  <dcterms:created xsi:type="dcterms:W3CDTF">2018-11-11T20:29:41Z</dcterms:created>
  <dcterms:modified xsi:type="dcterms:W3CDTF">2023-11-13T14:19:25Z</dcterms:modified>
</cp:coreProperties>
</file>