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66" r:id="rId23"/>
    <p:sldId id="265" r:id="rId24"/>
    <p:sldId id="28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fr&#233;d&#233;ric\Downloads\Comment%20les%20enfants%20handicap&#233;s%20sont-ils%20accompagn&#233;s%20dans%20leur%20scolarit&#233;%20%20-%201%20jour,%201%20question.mp4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07319" y="2364510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</a:rPr>
              <a:t>Education Inclusive</a:t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/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>Les élèves avec Besoins Educatifs Particuliers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47832" y="5608651"/>
            <a:ext cx="8915399" cy="1126283"/>
          </a:xfrm>
        </p:spPr>
        <p:txBody>
          <a:bodyPr>
            <a:normAutofit/>
          </a:bodyPr>
          <a:lstStyle/>
          <a:p>
            <a:pPr algn="r"/>
            <a:r>
              <a:rPr lang="fr-FR" sz="1400" b="1" dirty="0" smtClean="0">
                <a:solidFill>
                  <a:srgbClr val="92D050"/>
                </a:solidFill>
              </a:rPr>
              <a:t>Animation Pédagogique Suppléants 1</a:t>
            </a:r>
            <a:r>
              <a:rPr lang="fr-FR" sz="1400" b="1" baseline="30000" dirty="0" smtClean="0">
                <a:solidFill>
                  <a:srgbClr val="92D050"/>
                </a:solidFill>
              </a:rPr>
              <a:t>er</a:t>
            </a:r>
            <a:r>
              <a:rPr lang="fr-FR" sz="1400" b="1" dirty="0" smtClean="0">
                <a:solidFill>
                  <a:srgbClr val="92D050"/>
                </a:solidFill>
              </a:rPr>
              <a:t> et 2</a:t>
            </a:r>
            <a:r>
              <a:rPr lang="fr-FR" sz="1400" b="1" baseline="30000" dirty="0" smtClean="0">
                <a:solidFill>
                  <a:srgbClr val="92D050"/>
                </a:solidFill>
              </a:rPr>
              <a:t>nd</a:t>
            </a:r>
            <a:r>
              <a:rPr lang="fr-FR" sz="1400" b="1" dirty="0" smtClean="0">
                <a:solidFill>
                  <a:srgbClr val="92D050"/>
                </a:solidFill>
              </a:rPr>
              <a:t> degré </a:t>
            </a:r>
          </a:p>
          <a:p>
            <a:pPr algn="r"/>
            <a:r>
              <a:rPr lang="fr-FR" sz="1400" b="1" dirty="0" smtClean="0">
                <a:solidFill>
                  <a:srgbClr val="92D050"/>
                </a:solidFill>
              </a:rPr>
              <a:t>EC 84</a:t>
            </a:r>
          </a:p>
          <a:p>
            <a:pPr algn="r"/>
            <a:r>
              <a:rPr lang="fr-FR" sz="1400" b="1" dirty="0" smtClean="0">
                <a:solidFill>
                  <a:srgbClr val="92D050"/>
                </a:solidFill>
              </a:rPr>
              <a:t>Mercredi 6 décembre 2023</a:t>
            </a:r>
            <a:endParaRPr lang="fr-FR" sz="1400" b="1" dirty="0">
              <a:solidFill>
                <a:srgbClr val="92D050"/>
              </a:solidFill>
            </a:endParaRPr>
          </a:p>
        </p:txBody>
      </p:sp>
      <p:sp>
        <p:nvSpPr>
          <p:cNvPr id="4" name="Soleil 3"/>
          <p:cNvSpPr/>
          <p:nvPr/>
        </p:nvSpPr>
        <p:spPr>
          <a:xfrm>
            <a:off x="5975927" y="2503055"/>
            <a:ext cx="674255" cy="572654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26" name="Picture 2" descr="L'école inclusive c'est quoi ? - MaterielDys &amp; C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23" y="636495"/>
            <a:ext cx="3649213" cy="2641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8874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67989" y="247658"/>
            <a:ext cx="9009605" cy="771245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HANDICAP…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3660" y="1018903"/>
            <a:ext cx="11108140" cy="5008729"/>
          </a:xfrm>
        </p:spPr>
        <p:txBody>
          <a:bodyPr>
            <a:normAutofit fontScale="85000" lnSpcReduction="10000"/>
          </a:bodyPr>
          <a:lstStyle/>
          <a:p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fr-FR" sz="4000" dirty="0" smtClean="0"/>
              <a:t>« Constitue un handicap, au sens de la présente loi (2005), </a:t>
            </a:r>
            <a:r>
              <a:rPr lang="fr-FR" sz="4000" b="1" dirty="0" smtClean="0">
                <a:solidFill>
                  <a:srgbClr val="006600"/>
                </a:solidFill>
              </a:rPr>
              <a:t>toute limitation d’activité ou restriction de participation à la vie en société subie dans son environnement par une personne </a:t>
            </a:r>
            <a:r>
              <a:rPr lang="fr-FR" sz="4000" dirty="0" smtClean="0"/>
              <a:t>en raison d’une altération substantielle, durable ou définitive d’une ou plusieurs fonctions physiques, sensorielles, mentales, cognitives ou psychiques d’un polyhandicap ou d’un trouble de la santé invalidant. »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08809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9308" y="368490"/>
            <a:ext cx="11395880" cy="600501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sz="4000" dirty="0" smtClean="0"/>
              <a:t>C’est </a:t>
            </a:r>
            <a:r>
              <a:rPr lang="fr-FR" sz="4000" b="1" dirty="0" smtClean="0">
                <a:solidFill>
                  <a:srgbClr val="006600"/>
                </a:solidFill>
              </a:rPr>
              <a:t>un certain nombre de manque par rapport à une norme.</a:t>
            </a:r>
          </a:p>
          <a:p>
            <a:pPr marL="0" indent="0" algn="just">
              <a:buNone/>
            </a:pPr>
            <a:endParaRPr lang="fr-FR" sz="4000" b="1" dirty="0" smtClean="0">
              <a:solidFill>
                <a:srgbClr val="006600"/>
              </a:solidFill>
            </a:endParaRPr>
          </a:p>
          <a:p>
            <a:pPr algn="just"/>
            <a:r>
              <a:rPr lang="fr-FR" sz="4000" dirty="0" smtClean="0"/>
              <a:t>C’est </a:t>
            </a:r>
            <a:r>
              <a:rPr lang="fr-FR" sz="4000" b="1" dirty="0" smtClean="0">
                <a:solidFill>
                  <a:srgbClr val="006600"/>
                </a:solidFill>
              </a:rPr>
              <a:t>en comparaison avec les autres personnes </a:t>
            </a:r>
            <a:r>
              <a:rPr lang="fr-FR" sz="4000" dirty="0" smtClean="0"/>
              <a:t>que nous sommes considérés comme handicapés. </a:t>
            </a:r>
          </a:p>
          <a:p>
            <a:pPr marL="0" indent="0" algn="just">
              <a:buNone/>
            </a:pPr>
            <a:endParaRPr lang="fr-FR" sz="4000" dirty="0" smtClean="0"/>
          </a:p>
          <a:p>
            <a:pPr algn="just"/>
            <a:r>
              <a:rPr lang="fr-FR" sz="4000" b="1" dirty="0" smtClean="0">
                <a:solidFill>
                  <a:srgbClr val="006600"/>
                </a:solidFill>
              </a:rPr>
              <a:t>Définition normative du handicap</a:t>
            </a:r>
            <a:r>
              <a:rPr lang="fr-FR" sz="4000" dirty="0" smtClean="0"/>
              <a:t>.</a:t>
            </a:r>
          </a:p>
          <a:p>
            <a:pPr marL="0" indent="0" algn="just">
              <a:buNone/>
            </a:pPr>
            <a:endParaRPr lang="fr-FR" sz="4000" dirty="0" smtClean="0"/>
          </a:p>
          <a:p>
            <a:pPr marL="0" indent="0" algn="just">
              <a:buNone/>
            </a:pPr>
            <a:endParaRPr lang="fr-FR" sz="4000" dirty="0" smtClean="0"/>
          </a:p>
          <a:p>
            <a:pPr marL="0" indent="0" algn="just">
              <a:buNone/>
            </a:pPr>
            <a:endParaRPr lang="fr-FR" sz="4000" dirty="0" smtClean="0"/>
          </a:p>
          <a:p>
            <a:pPr algn="just"/>
            <a:endParaRPr lang="fr-FR" sz="4000" dirty="0" smtClean="0"/>
          </a:p>
          <a:p>
            <a:pPr algn="just"/>
            <a:r>
              <a:rPr lang="fr-FR" sz="4000" b="1" dirty="0" smtClean="0">
                <a:solidFill>
                  <a:srgbClr val="006600"/>
                </a:solidFill>
              </a:rPr>
              <a:t>En fonction du contexte social, on sera ou pas handicapé</a:t>
            </a:r>
            <a:r>
              <a:rPr lang="fr-FR" sz="4000" dirty="0" smtClean="0"/>
              <a:t>. </a:t>
            </a:r>
          </a:p>
          <a:p>
            <a:pPr marL="0" indent="0" algn="just">
              <a:buNone/>
            </a:pPr>
            <a:endParaRPr lang="fr-FR" sz="4000" dirty="0" smtClean="0"/>
          </a:p>
          <a:p>
            <a:r>
              <a:rPr lang="fr-FR" sz="4000" dirty="0" smtClean="0"/>
              <a:t>ou plutôt 			</a:t>
            </a:r>
            <a:r>
              <a:rPr lang="fr-FR" sz="4000" b="1" u="sng" dirty="0" smtClean="0">
                <a:solidFill>
                  <a:srgbClr val="C00000"/>
                </a:solidFill>
              </a:rPr>
              <a:t>en SITUATION DE HANDICAP</a:t>
            </a:r>
            <a:endParaRPr lang="fr-FR" sz="4000" b="1" u="sng" dirty="0">
              <a:solidFill>
                <a:srgbClr val="C00000"/>
              </a:solidFill>
            </a:endParaRPr>
          </a:p>
        </p:txBody>
      </p:sp>
      <p:pic>
        <p:nvPicPr>
          <p:cNvPr id="9218" name="Picture 2" descr="RÃ©sultat de recherche d'images pour &quot;image deficience.incapacite desavantag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0919" y="1791272"/>
            <a:ext cx="3070747" cy="2706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49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40377" y="69995"/>
            <a:ext cx="11351623" cy="1744867"/>
          </a:xfrm>
          <a:solidFill>
            <a:srgbClr val="0099CC"/>
          </a:solidFill>
        </p:spPr>
        <p:txBody>
          <a:bodyPr>
            <a:normAutofit fontScale="92500"/>
          </a:bodyPr>
          <a:lstStyle/>
          <a:p>
            <a:r>
              <a:rPr lang="fr-FR" b="1" dirty="0" smtClean="0"/>
              <a:t>L’Organisation Mondiale de la Santé (OMS) propose le classement suivant : </a:t>
            </a:r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sz="4000" dirty="0" smtClean="0"/>
              <a:t>« </a:t>
            </a:r>
            <a:r>
              <a:rPr lang="fr-FR" sz="4000" b="1" dirty="0" smtClean="0"/>
              <a:t>Déficience</a:t>
            </a:r>
            <a:r>
              <a:rPr lang="fr-FR" sz="4000" dirty="0" smtClean="0"/>
              <a:t>         </a:t>
            </a:r>
            <a:r>
              <a:rPr lang="fr-FR" sz="4000" b="1" dirty="0" smtClean="0"/>
              <a:t>Incapacité</a:t>
            </a:r>
            <a:r>
              <a:rPr lang="fr-FR" sz="4000" dirty="0" smtClean="0"/>
              <a:t>        </a:t>
            </a:r>
            <a:r>
              <a:rPr lang="fr-FR" sz="4000" b="1" dirty="0" smtClean="0"/>
              <a:t>Désavantage</a:t>
            </a:r>
            <a:r>
              <a:rPr lang="fr-FR" sz="4000" dirty="0" smtClean="0"/>
              <a:t> »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 flipV="1">
            <a:off x="3814794" y="929316"/>
            <a:ext cx="928048" cy="368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 flipV="1">
            <a:off x="7401281" y="929316"/>
            <a:ext cx="928048" cy="368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170" name="Picture 2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544" y="1998617"/>
            <a:ext cx="9533691" cy="4637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89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85109" y="188170"/>
            <a:ext cx="10374084" cy="752356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Déficience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6450" y="1136469"/>
            <a:ext cx="10982743" cy="54446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sz="2000" dirty="0" smtClean="0"/>
          </a:p>
          <a:p>
            <a:pPr marL="0" indent="0" algn="just">
              <a:buNone/>
            </a:pPr>
            <a:r>
              <a:rPr lang="fr-FR" sz="2000" dirty="0" smtClean="0"/>
              <a:t>C’est </a:t>
            </a:r>
            <a:r>
              <a:rPr lang="fr-FR" sz="2000" b="1" u="sng" dirty="0" smtClean="0">
                <a:solidFill>
                  <a:srgbClr val="006600"/>
                </a:solidFill>
              </a:rPr>
              <a:t>l’aspect lésionnel (organique) du handicap </a:t>
            </a:r>
            <a:r>
              <a:rPr lang="fr-FR" sz="2000" dirty="0" smtClean="0"/>
              <a:t>(exemple hémiplégique). </a:t>
            </a:r>
          </a:p>
          <a:p>
            <a:pPr marL="0" indent="0" algn="just">
              <a:buNone/>
            </a:pPr>
            <a:r>
              <a:rPr lang="fr-FR" sz="2000" b="1" dirty="0" smtClean="0">
                <a:solidFill>
                  <a:srgbClr val="006600"/>
                </a:solidFill>
              </a:rPr>
              <a:t>Absence ou altération d’une structure ou fonction psychologique, physiologique ou anatomique.</a:t>
            </a:r>
            <a:r>
              <a:rPr lang="fr-FR" sz="2000" dirty="0" smtClean="0"/>
              <a:t> Réponse : médicale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On distingue les déficiences suivantes:</a:t>
            </a:r>
          </a:p>
          <a:p>
            <a:pPr algn="just">
              <a:buFontTx/>
              <a:buChar char="-"/>
            </a:pPr>
            <a:r>
              <a:rPr lang="fr-FR" b="1" u="sng" dirty="0" smtClean="0">
                <a:solidFill>
                  <a:srgbClr val="006600"/>
                </a:solidFill>
              </a:rPr>
              <a:t>Déficience intellectuelle </a:t>
            </a:r>
            <a:r>
              <a:rPr lang="fr-FR" dirty="0" smtClean="0"/>
              <a:t>: atteinte de l’intelligence, de la mémoire…</a:t>
            </a:r>
          </a:p>
          <a:p>
            <a:pPr algn="just">
              <a:buFontTx/>
              <a:buChar char="-"/>
            </a:pPr>
            <a:r>
              <a:rPr lang="fr-FR" b="1" u="sng" dirty="0" smtClean="0">
                <a:solidFill>
                  <a:srgbClr val="006600"/>
                </a:solidFill>
              </a:rPr>
              <a:t>Déficience psychique</a:t>
            </a:r>
            <a:r>
              <a:rPr lang="fr-FR" dirty="0" smtClean="0"/>
              <a:t>: atteinte de la conscience, du comportement…</a:t>
            </a:r>
          </a:p>
          <a:p>
            <a:pPr algn="just">
              <a:buFontTx/>
              <a:buChar char="-"/>
            </a:pPr>
            <a:r>
              <a:rPr lang="fr-FR" b="1" u="sng" dirty="0" smtClean="0">
                <a:solidFill>
                  <a:srgbClr val="006600"/>
                </a:solidFill>
              </a:rPr>
              <a:t>Déficience du langage et de la parole</a:t>
            </a:r>
            <a:r>
              <a:rPr lang="fr-FR" dirty="0" smtClean="0"/>
              <a:t>: atteinte de la communication…</a:t>
            </a:r>
          </a:p>
          <a:p>
            <a:pPr algn="just">
              <a:buFontTx/>
              <a:buChar char="-"/>
            </a:pPr>
            <a:r>
              <a:rPr lang="fr-FR" b="1" u="sng" dirty="0" smtClean="0">
                <a:solidFill>
                  <a:srgbClr val="006600"/>
                </a:solidFill>
              </a:rPr>
              <a:t>Déficience sensorielle</a:t>
            </a:r>
            <a:r>
              <a:rPr lang="fr-FR" dirty="0" smtClean="0"/>
              <a:t>: atteinte de l’acuité auditive, visuelle…</a:t>
            </a:r>
          </a:p>
          <a:p>
            <a:pPr algn="just">
              <a:buFontTx/>
              <a:buChar char="-"/>
            </a:pPr>
            <a:r>
              <a:rPr lang="fr-FR" b="1" u="sng" dirty="0" smtClean="0">
                <a:solidFill>
                  <a:srgbClr val="006600"/>
                </a:solidFill>
              </a:rPr>
              <a:t>Déficience organique</a:t>
            </a:r>
            <a:r>
              <a:rPr lang="fr-FR" dirty="0" smtClean="0"/>
              <a:t>: atteinte respiratoire, gastro-intestinale…</a:t>
            </a:r>
          </a:p>
          <a:p>
            <a:pPr algn="just">
              <a:buFontTx/>
              <a:buChar char="-"/>
            </a:pPr>
            <a:r>
              <a:rPr lang="fr-FR" b="1" u="sng" dirty="0" smtClean="0">
                <a:solidFill>
                  <a:srgbClr val="006600"/>
                </a:solidFill>
              </a:rPr>
              <a:t>Déficience motrice</a:t>
            </a:r>
            <a:r>
              <a:rPr lang="fr-FR" dirty="0" smtClean="0"/>
              <a:t>: atteinte musculaire, osseuse…</a:t>
            </a:r>
          </a:p>
          <a:p>
            <a:pPr marL="0" indent="0" algn="just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327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1681" y="232224"/>
            <a:ext cx="8983480" cy="786679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Incapacité</a:t>
            </a:r>
            <a:r>
              <a:rPr lang="fr-FR" b="1" dirty="0" smtClean="0">
                <a:solidFill>
                  <a:srgbClr val="92D050"/>
                </a:solidFill>
              </a:rPr>
              <a:t>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3219" y="1254034"/>
            <a:ext cx="10980404" cy="5324187"/>
          </a:xfrm>
        </p:spPr>
        <p:txBody>
          <a:bodyPr/>
          <a:lstStyle/>
          <a:p>
            <a:endParaRPr lang="fr-FR" sz="2000" b="1" u="sng" dirty="0" smtClean="0">
              <a:solidFill>
                <a:srgbClr val="006600"/>
              </a:solidFill>
            </a:endParaRPr>
          </a:p>
          <a:p>
            <a:r>
              <a:rPr lang="fr-FR" sz="2000" b="1" u="sng" dirty="0" smtClean="0">
                <a:solidFill>
                  <a:srgbClr val="006600"/>
                </a:solidFill>
              </a:rPr>
              <a:t>C’est l’aspect fonctionnel du handicap : ce que je ne peux pas faire…</a:t>
            </a:r>
          </a:p>
          <a:p>
            <a:r>
              <a:rPr lang="fr-FR" sz="2000" dirty="0" smtClean="0"/>
              <a:t>L’incapacité est </a:t>
            </a:r>
            <a:r>
              <a:rPr lang="fr-FR" sz="2000" b="1" u="sng" dirty="0" smtClean="0">
                <a:solidFill>
                  <a:srgbClr val="006600"/>
                </a:solidFill>
              </a:rPr>
              <a:t>la conséquence d’une déficience</a:t>
            </a:r>
            <a:r>
              <a:rPr lang="fr-FR" sz="2000" dirty="0" smtClean="0"/>
              <a:t>. </a:t>
            </a:r>
          </a:p>
          <a:p>
            <a:r>
              <a:rPr lang="fr-FR" sz="2000" dirty="0" smtClean="0"/>
              <a:t>Elle correspond à une limitation dans l’accomplissement de certaines activités. </a:t>
            </a:r>
          </a:p>
          <a:p>
            <a:pPr marL="0" indent="0">
              <a:buNone/>
            </a:pPr>
            <a:endParaRPr lang="fr-FR" sz="2000" dirty="0" smtClean="0"/>
          </a:p>
          <a:p>
            <a:r>
              <a:rPr lang="fr-FR" dirty="0" smtClean="0"/>
              <a:t>Exemples:</a:t>
            </a:r>
          </a:p>
          <a:p>
            <a:pPr lvl="1"/>
            <a:r>
              <a:rPr lang="fr-FR" b="1" u="sng" dirty="0" smtClean="0">
                <a:solidFill>
                  <a:srgbClr val="006600"/>
                </a:solidFill>
              </a:rPr>
              <a:t>Incapacité de communication</a:t>
            </a:r>
            <a:r>
              <a:rPr lang="fr-FR" dirty="0" smtClean="0"/>
              <a:t>: réduction de la communication orale, visuelle.</a:t>
            </a:r>
          </a:p>
          <a:p>
            <a:pPr lvl="1"/>
            <a:r>
              <a:rPr lang="fr-FR" b="1" u="sng" dirty="0" smtClean="0">
                <a:solidFill>
                  <a:srgbClr val="006600"/>
                </a:solidFill>
              </a:rPr>
              <a:t>Incapacité de soins</a:t>
            </a:r>
            <a:r>
              <a:rPr lang="fr-FR" dirty="0" smtClean="0"/>
              <a:t>: incapacité pour la personne d’assurer ses soins d’hygiène corporelle, de s’habiller..</a:t>
            </a:r>
          </a:p>
          <a:p>
            <a:pPr lvl="1"/>
            <a:r>
              <a:rPr lang="fr-FR" b="1" u="sng" dirty="0" smtClean="0">
                <a:solidFill>
                  <a:srgbClr val="006600"/>
                </a:solidFill>
              </a:rPr>
              <a:t>Incapacité de locomotion </a:t>
            </a:r>
            <a:r>
              <a:rPr lang="fr-FR" dirty="0" smtClean="0"/>
              <a:t>: limitation de la marche, des déplacements.</a:t>
            </a:r>
          </a:p>
        </p:txBody>
      </p:sp>
    </p:spTree>
    <p:extLst>
      <p:ext uri="{BB962C8B-B14F-4D97-AF65-F5344CB8AC3E}">
        <p14:creationId xmlns:p14="http://schemas.microsoft.com/office/powerpoint/2010/main" val="187366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94115" y="284476"/>
            <a:ext cx="8918166" cy="721364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Désavantage…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19793" y="1397725"/>
            <a:ext cx="10254343" cy="5290457"/>
          </a:xfrm>
        </p:spPr>
        <p:txBody>
          <a:bodyPr/>
          <a:lstStyle/>
          <a:p>
            <a:endParaRPr lang="fr-FR" b="1" u="sng" dirty="0" smtClean="0">
              <a:solidFill>
                <a:srgbClr val="006600"/>
              </a:solidFill>
            </a:endParaRPr>
          </a:p>
          <a:p>
            <a:pPr algn="just"/>
            <a:r>
              <a:rPr lang="fr-FR" sz="2000" b="1" u="sng" dirty="0" smtClean="0">
                <a:solidFill>
                  <a:srgbClr val="006600"/>
                </a:solidFill>
              </a:rPr>
              <a:t>C’est l’aspect social du handicap</a:t>
            </a:r>
            <a:r>
              <a:rPr lang="fr-FR" sz="2000" dirty="0" smtClean="0"/>
              <a:t>. </a:t>
            </a:r>
            <a:endParaRPr lang="fr-FR" sz="2000" dirty="0"/>
          </a:p>
          <a:p>
            <a:pPr algn="just"/>
            <a:r>
              <a:rPr lang="fr-FR" sz="2000" b="1" dirty="0" smtClean="0">
                <a:solidFill>
                  <a:srgbClr val="006600"/>
                </a:solidFill>
              </a:rPr>
              <a:t>Le rôle social que je ne peux pas tenir en fonction de ma déficience et de mes incapacités </a:t>
            </a:r>
            <a:r>
              <a:rPr lang="fr-FR" sz="2000" dirty="0" smtClean="0"/>
              <a:t>(ex : rôle de parent).</a:t>
            </a:r>
          </a:p>
          <a:p>
            <a:pPr algn="just"/>
            <a:r>
              <a:rPr lang="fr-FR" sz="2000" dirty="0" smtClean="0"/>
              <a:t>C’est la limitation ou l’interdiction d’accomplir un rôle social normal.</a:t>
            </a:r>
          </a:p>
          <a:p>
            <a:pPr marL="0" indent="0" algn="just">
              <a:buNone/>
            </a:pPr>
            <a:endParaRPr lang="fr-FR" sz="2000" dirty="0"/>
          </a:p>
          <a:p>
            <a:r>
              <a:rPr lang="fr-FR" dirty="0" smtClean="0"/>
              <a:t>Exemples:</a:t>
            </a:r>
          </a:p>
          <a:p>
            <a:pPr lvl="1"/>
            <a:r>
              <a:rPr lang="fr-FR" b="1" u="sng" dirty="0" smtClean="0">
                <a:solidFill>
                  <a:srgbClr val="006600"/>
                </a:solidFill>
              </a:rPr>
              <a:t>Une dépendance physique </a:t>
            </a:r>
            <a:r>
              <a:rPr lang="fr-FR" dirty="0" smtClean="0"/>
              <a:t>entraîne une difficulté pour la personne à voyager, à aller au travail, à assurer ses soins quotidiens…</a:t>
            </a:r>
          </a:p>
          <a:p>
            <a:pPr lvl="1"/>
            <a:r>
              <a:rPr lang="fr-FR" b="1" u="sng" dirty="0" smtClean="0">
                <a:solidFill>
                  <a:srgbClr val="006600"/>
                </a:solidFill>
              </a:rPr>
              <a:t>Une dépendance psychologique </a:t>
            </a:r>
            <a:r>
              <a:rPr lang="fr-FR" dirty="0" smtClean="0"/>
              <a:t>et sociale entraîne une difficulté à occuper son temps, à rencontrer autrui…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86565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24296" y="349648"/>
            <a:ext cx="9470279" cy="1095380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Les 3 catégories de Handicap….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9307" y="1445028"/>
            <a:ext cx="11450471" cy="529540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7200" dirty="0" smtClean="0">
                <a:solidFill>
                  <a:srgbClr val="006600"/>
                </a:solidFill>
              </a:rPr>
              <a:t>Moteurs</a:t>
            </a:r>
          </a:p>
          <a:p>
            <a:pPr marL="0" indent="0" algn="ctr">
              <a:buNone/>
            </a:pPr>
            <a:endParaRPr lang="fr-FR" sz="72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r>
              <a:rPr lang="fr-FR" sz="7200" dirty="0" smtClean="0">
                <a:solidFill>
                  <a:srgbClr val="006600"/>
                </a:solidFill>
              </a:rPr>
              <a:t>Mentaux</a:t>
            </a:r>
          </a:p>
          <a:p>
            <a:pPr marL="0" indent="0" algn="ctr">
              <a:buNone/>
            </a:pPr>
            <a:endParaRPr lang="fr-FR" sz="72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r>
              <a:rPr lang="fr-FR" sz="7200" dirty="0" smtClean="0">
                <a:solidFill>
                  <a:srgbClr val="006600"/>
                </a:solidFill>
              </a:rPr>
              <a:t>Sensoriels</a:t>
            </a:r>
          </a:p>
          <a:p>
            <a:pPr algn="ctr"/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133316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143" y="137876"/>
            <a:ext cx="10616820" cy="1120847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Le Handicap et sa Compensation…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786" y="1446662"/>
            <a:ext cx="11532358" cy="541133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sz="4800" b="1" dirty="0" smtClean="0">
                <a:solidFill>
                  <a:srgbClr val="006600"/>
                </a:solidFill>
              </a:rPr>
              <a:t>Handicap reconnu = </a:t>
            </a:r>
          </a:p>
          <a:p>
            <a:pPr marL="0" indent="0" algn="ctr">
              <a:buNone/>
            </a:pPr>
            <a:r>
              <a:rPr lang="fr-FR" sz="4800" b="1" dirty="0" smtClean="0">
                <a:solidFill>
                  <a:srgbClr val="006600"/>
                </a:solidFill>
              </a:rPr>
              <a:t>droit à compensation</a:t>
            </a:r>
          </a:p>
          <a:p>
            <a:pPr marL="0" indent="0" algn="ctr">
              <a:buNone/>
            </a:pPr>
            <a:endParaRPr lang="fr-FR" sz="4800" dirty="0">
              <a:solidFill>
                <a:srgbClr val="006600"/>
              </a:solidFill>
            </a:endParaRPr>
          </a:p>
          <a:p>
            <a:pPr marL="0" indent="0" algn="ctr">
              <a:buNone/>
            </a:pPr>
            <a:endParaRPr lang="fr-FR" sz="48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endParaRPr lang="fr-FR" sz="4800" dirty="0" smtClean="0">
              <a:solidFill>
                <a:srgbClr val="006600"/>
              </a:solidFill>
            </a:endParaRPr>
          </a:p>
          <a:p>
            <a:endParaRPr lang="fr-FR" sz="4800" dirty="0" smtClean="0"/>
          </a:p>
          <a:p>
            <a:r>
              <a:rPr lang="fr-FR" sz="3900" b="1" dirty="0" smtClean="0">
                <a:solidFill>
                  <a:srgbClr val="006600"/>
                </a:solidFill>
              </a:rPr>
              <a:t>Compensations</a:t>
            </a:r>
            <a:r>
              <a:rPr lang="fr-FR" sz="3900" dirty="0" smtClean="0"/>
              <a:t> = </a:t>
            </a:r>
            <a:r>
              <a:rPr lang="fr-FR" sz="3900" dirty="0" smtClean="0">
                <a:solidFill>
                  <a:srgbClr val="006600"/>
                </a:solidFill>
              </a:rPr>
              <a:t>aides</a:t>
            </a:r>
            <a:r>
              <a:rPr lang="fr-FR" sz="3900" dirty="0" smtClean="0"/>
              <a:t> humaines, matérielles, financières, </a:t>
            </a:r>
            <a:r>
              <a:rPr lang="fr-FR" sz="3900" dirty="0" smtClean="0">
                <a:solidFill>
                  <a:srgbClr val="006600"/>
                </a:solidFill>
              </a:rPr>
              <a:t>adaptations</a:t>
            </a:r>
            <a:r>
              <a:rPr lang="fr-FR" sz="3900" dirty="0" smtClean="0"/>
              <a:t> pédagogiques, </a:t>
            </a:r>
            <a:r>
              <a:rPr lang="fr-FR" sz="3900" dirty="0" smtClean="0">
                <a:solidFill>
                  <a:srgbClr val="006600"/>
                </a:solidFill>
              </a:rPr>
              <a:t>mesures particulières </a:t>
            </a:r>
            <a:r>
              <a:rPr lang="fr-FR" sz="3900" dirty="0" smtClean="0"/>
              <a:t>pour les examens</a:t>
            </a:r>
            <a:r>
              <a:rPr lang="fr-FR" dirty="0" smtClean="0"/>
              <a:t>. </a:t>
            </a:r>
            <a:endParaRPr lang="fr-FR" dirty="0"/>
          </a:p>
        </p:txBody>
      </p:sp>
      <p:pic>
        <p:nvPicPr>
          <p:cNvPr id="3074" name="Picture 2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065" y="2674956"/>
            <a:ext cx="4449171" cy="2322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270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32258" y="367538"/>
            <a:ext cx="9621542" cy="921697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Difficulté</a:t>
            </a:r>
            <a:r>
              <a:rPr lang="fr-FR" b="1" dirty="0" smtClean="0">
                <a:solidFill>
                  <a:srgbClr val="92D050"/>
                </a:solidFill>
              </a:rPr>
              <a:t>          </a:t>
            </a:r>
            <a:r>
              <a:rPr lang="fr-FR" b="1" dirty="0" smtClean="0">
                <a:solidFill>
                  <a:srgbClr val="C00000"/>
                </a:solidFill>
              </a:rPr>
              <a:t>Handicap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4149" y="1405718"/>
            <a:ext cx="10739651" cy="5145207"/>
          </a:xfrm>
        </p:spPr>
        <p:txBody>
          <a:bodyPr>
            <a:normAutofit fontScale="92500" lnSpcReduction="20000"/>
          </a:bodyPr>
          <a:lstStyle/>
          <a:p>
            <a:r>
              <a:rPr lang="fr-FR" sz="3600" b="1" dirty="0" smtClean="0">
                <a:solidFill>
                  <a:srgbClr val="006600"/>
                </a:solidFill>
              </a:rPr>
              <a:t>Avoir des difficultés c’est quelque chose de normal</a:t>
            </a:r>
            <a:r>
              <a:rPr lang="fr-FR" sz="3600" dirty="0" smtClean="0"/>
              <a:t>. </a:t>
            </a:r>
          </a:p>
          <a:p>
            <a:pPr marL="0" indent="0" algn="ctr">
              <a:buNone/>
            </a:pPr>
            <a:r>
              <a:rPr lang="fr-FR" sz="3600" dirty="0" smtClean="0"/>
              <a:t>Il est normal qu’à l’école tous les élèves connaissent, rencontrent des difficultés. </a:t>
            </a:r>
          </a:p>
          <a:p>
            <a:pPr marL="0" indent="0">
              <a:buNone/>
            </a:pPr>
            <a:endParaRPr lang="fr-FR" sz="3600" dirty="0" smtClean="0"/>
          </a:p>
          <a:p>
            <a:r>
              <a:rPr lang="fr-FR" sz="3600" dirty="0" smtClean="0"/>
              <a:t>Important que </a:t>
            </a:r>
            <a:r>
              <a:rPr lang="fr-FR" sz="3600" b="1" dirty="0" smtClean="0">
                <a:solidFill>
                  <a:srgbClr val="006600"/>
                </a:solidFill>
              </a:rPr>
              <a:t>l’enfant ait une représentation des difficultés à l’école et conscience de ses difficultés</a:t>
            </a:r>
            <a:r>
              <a:rPr lang="fr-FR" sz="3600" dirty="0" smtClean="0"/>
              <a:t>. </a:t>
            </a:r>
          </a:p>
          <a:p>
            <a:pPr marL="0" indent="0">
              <a:buNone/>
            </a:pPr>
            <a:r>
              <a:rPr lang="fr-FR" sz="3600" dirty="0" smtClean="0"/>
              <a:t>On a le droit d’avoir des erreurs, de se tromper. </a:t>
            </a:r>
          </a:p>
          <a:p>
            <a:pPr marL="0" indent="0">
              <a:buNone/>
            </a:pPr>
            <a:endParaRPr lang="fr-FR" dirty="0" smtClean="0"/>
          </a:p>
          <a:p>
            <a:pPr algn="ctr"/>
            <a:r>
              <a:rPr lang="fr-FR" sz="3600" b="1" dirty="0" smtClean="0">
                <a:solidFill>
                  <a:srgbClr val="006600"/>
                </a:solidFill>
              </a:rPr>
              <a:t>La difficulté est même souhaitable. 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4" name="Non égal 3"/>
          <p:cNvSpPr/>
          <p:nvPr/>
        </p:nvSpPr>
        <p:spPr>
          <a:xfrm>
            <a:off x="3988654" y="332127"/>
            <a:ext cx="764276" cy="805217"/>
          </a:xfrm>
          <a:prstGeom prst="mathNotEqual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7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45474" y="624111"/>
            <a:ext cx="10032275" cy="5711376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fr-FR" b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fr-FR" sz="48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fr-FR" sz="4800" b="1" dirty="0" smtClean="0">
                <a:solidFill>
                  <a:srgbClr val="C00000"/>
                </a:solidFill>
              </a:rPr>
              <a:t>Comment les enfants en situation de handicap sont-ils accompagnés dans leur scolarité?</a:t>
            </a:r>
            <a:endParaRPr lang="fr-FR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17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3346" y="0"/>
            <a:ext cx="9966035" cy="738909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Aujourd’hui…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8619" y="369454"/>
            <a:ext cx="9545782" cy="577272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2000" b="1" dirty="0" smtClean="0">
              <a:solidFill>
                <a:srgbClr val="C00000"/>
              </a:solidFill>
            </a:endParaRPr>
          </a:p>
          <a:p>
            <a:r>
              <a:rPr lang="fr-FR" sz="2000" b="1" dirty="0" smtClean="0">
                <a:solidFill>
                  <a:srgbClr val="C00000"/>
                </a:solidFill>
              </a:rPr>
              <a:t>9H/16H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9H00/9H30 </a:t>
            </a:r>
          </a:p>
          <a:p>
            <a:r>
              <a:rPr lang="fr-FR" sz="2000" b="1" dirty="0" smtClean="0"/>
              <a:t>L’école inclusive: lois, définition</a:t>
            </a:r>
          </a:p>
          <a:p>
            <a:r>
              <a:rPr lang="fr-FR" sz="2000" b="1" dirty="0" smtClean="0"/>
              <a:t>Distinguer trouble, difficulté, handicap, BEP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9H30/12H (Pause de 10H15/10H30) </a:t>
            </a:r>
          </a:p>
          <a:p>
            <a:r>
              <a:rPr lang="fr-FR" sz="2000" b="1" u="sng" dirty="0" smtClean="0"/>
              <a:t>Module 1</a:t>
            </a:r>
            <a:r>
              <a:rPr lang="fr-FR" sz="2000" b="1" dirty="0" smtClean="0"/>
              <a:t> : Les troubles des apprentissages. Les </a:t>
            </a:r>
            <a:r>
              <a:rPr lang="fr-FR" sz="2000" b="1" dirty="0" err="1" smtClean="0"/>
              <a:t>Dys</a:t>
            </a:r>
            <a:r>
              <a:rPr lang="fr-FR" sz="2000" b="1" dirty="0" smtClean="0"/>
              <a:t> en classe, que faire? 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12H/13H (Pause déjeuner)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13H/14H30</a:t>
            </a:r>
          </a:p>
          <a:p>
            <a:r>
              <a:rPr lang="fr-FR" sz="2000" b="1" u="sng" dirty="0" smtClean="0"/>
              <a:t>Module 2</a:t>
            </a:r>
            <a:r>
              <a:rPr lang="fr-FR" sz="2000" b="1" dirty="0" smtClean="0"/>
              <a:t>: Accompagner les élèves avec trouble du spectre autistique à l’école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14H30/15H45 (Pause 15H/15H15)</a:t>
            </a:r>
          </a:p>
          <a:p>
            <a:r>
              <a:rPr lang="fr-FR" sz="2000" b="1" u="sng" dirty="0" smtClean="0"/>
              <a:t>Module 3</a:t>
            </a:r>
            <a:r>
              <a:rPr lang="fr-FR" sz="2000" b="1" dirty="0" smtClean="0"/>
              <a:t>: Les élèves à haut potentiel en classe, que faire? 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15H45/16H00</a:t>
            </a:r>
          </a:p>
          <a:p>
            <a:r>
              <a:rPr lang="fr-FR" sz="2000" b="1" dirty="0" smtClean="0"/>
              <a:t>Bilan / Questions/ Fin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3396168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mment les enfants handicapés sont-ils accompagnés dans leur scolarité  - 1 jour, 1 question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32411" y="355962"/>
            <a:ext cx="9431383" cy="611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65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RÃ©sultat de recherche d'images pour &quot;besoin educatif particulier imag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36" y="2021274"/>
            <a:ext cx="11456127" cy="2700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349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8474"/>
            <a:ext cx="10515600" cy="951344"/>
          </a:xfrm>
        </p:spPr>
        <p:txBody>
          <a:bodyPr>
            <a:normAutofit/>
          </a:bodyPr>
          <a:lstStyle/>
          <a:p>
            <a:pPr algn="ctr"/>
            <a:r>
              <a:rPr lang="fr-FR" sz="5400" b="1" dirty="0" smtClean="0">
                <a:solidFill>
                  <a:srgbClr val="C00000"/>
                </a:solidFill>
              </a:rPr>
              <a:t>Scolarisation et BEP</a:t>
            </a:r>
            <a:endParaRPr lang="fr-FR" sz="5400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2000" y="1352863"/>
            <a:ext cx="11430000" cy="501613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Loi du 11 février 2005</a:t>
            </a:r>
          </a:p>
          <a:p>
            <a:pPr>
              <a:buNone/>
            </a:pPr>
            <a:r>
              <a:rPr lang="fr-FR" dirty="0" smtClean="0"/>
              <a:t>Cette loi reconnaît:</a:t>
            </a:r>
          </a:p>
          <a:p>
            <a:pPr>
              <a:buFontTx/>
              <a:buChar char="-"/>
            </a:pPr>
            <a:r>
              <a:rPr lang="fr-FR" dirty="0" smtClean="0"/>
              <a:t>Le droit à l’éducation pour tous les enfants, quel que soit leur handicap, est un droit fondamental. </a:t>
            </a:r>
          </a:p>
          <a:p>
            <a:pPr>
              <a:buFontTx/>
              <a:buChar char="-"/>
            </a:pPr>
            <a:r>
              <a:rPr lang="fr-FR" dirty="0" smtClean="0"/>
              <a:t>Ce droit a permis le développement d’actions en faveur de la scolarisation des élèves en situation de handicap.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b="1" u="sng" dirty="0" smtClean="0"/>
              <a:t>Loi du 8  juillet 2013 (Loi d’orientation et de programmation pour la refondation de l’Ecole de la République).</a:t>
            </a:r>
          </a:p>
          <a:p>
            <a:pPr>
              <a:buFontTx/>
              <a:buChar char="-"/>
            </a:pPr>
            <a:r>
              <a:rPr lang="fr-FR" dirty="0" smtClean="0"/>
              <a:t>Le premier article du code de l’éducation indique le principe de « L’école inclusive » pour tous les enfants, sans aucune distinction.</a:t>
            </a:r>
          </a:p>
          <a:p>
            <a:pPr>
              <a:buFontTx/>
              <a:buChar char="-"/>
            </a:pPr>
            <a:r>
              <a:rPr lang="fr-FR" dirty="0" smtClean="0"/>
              <a:t>Désormais, de plus en plus d’élèves en situation d’handicap sont scolarisés en milieu scolaire ordinaire grâce à cette loi.</a:t>
            </a:r>
          </a:p>
          <a:p>
            <a:pPr>
              <a:buFontTx/>
              <a:buChar char="-"/>
            </a:pPr>
            <a:r>
              <a:rPr lang="fr-FR" dirty="0" smtClean="0"/>
              <a:t>On retrouvera sous le sigle </a:t>
            </a:r>
            <a:r>
              <a:rPr lang="fr-FR" b="1" dirty="0" smtClean="0"/>
              <a:t>ASH</a:t>
            </a:r>
            <a:r>
              <a:rPr lang="fr-FR" dirty="0" smtClean="0"/>
              <a:t> ce qui fait référence à </a:t>
            </a:r>
            <a:r>
              <a:rPr lang="fr-FR" b="1" dirty="0" smtClean="0"/>
              <a:t>l’Adaptation et la Scolarisation des élèves en situation de Handicap.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41963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5155" y="103031"/>
            <a:ext cx="11320529" cy="820605"/>
          </a:xfrm>
          <a:ln w="38100">
            <a:noFill/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4000" b="1" dirty="0" smtClean="0">
                <a:solidFill>
                  <a:srgbClr val="C00000"/>
                </a:solidFill>
              </a:rPr>
              <a:t>Qu’est-ce qu’un Besoin Educatif Particulier (BEP)?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37309" y="1244111"/>
            <a:ext cx="11299975" cy="5479962"/>
          </a:xfrm>
          <a:ln w="57150">
            <a:noFill/>
          </a:ln>
        </p:spPr>
        <p:txBody>
          <a:bodyPr>
            <a:normAutofit fontScale="400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fr-FR" sz="7000" b="1" dirty="0" smtClean="0">
                <a:solidFill>
                  <a:srgbClr val="C00000"/>
                </a:solidFill>
              </a:rPr>
              <a:t>Besoin</a:t>
            </a:r>
            <a:r>
              <a:rPr lang="fr-FR" sz="7000" dirty="0" smtClean="0"/>
              <a:t> = Sensation de nécessité</a:t>
            </a:r>
          </a:p>
          <a:p>
            <a:pPr marL="342900" indent="-342900" algn="l">
              <a:buFontTx/>
              <a:buChar char="-"/>
            </a:pPr>
            <a:r>
              <a:rPr lang="fr-FR" sz="7000" b="1" dirty="0" smtClean="0">
                <a:solidFill>
                  <a:srgbClr val="C00000"/>
                </a:solidFill>
              </a:rPr>
              <a:t>Educatif</a:t>
            </a:r>
            <a:r>
              <a:rPr lang="fr-FR" sz="7000" dirty="0" smtClean="0"/>
              <a:t> = Action de faire croître, d’élever, d’amener vers…</a:t>
            </a:r>
          </a:p>
          <a:p>
            <a:pPr algn="l"/>
            <a:r>
              <a:rPr lang="fr-FR" sz="7000" dirty="0" smtClean="0">
                <a:solidFill>
                  <a:srgbClr val="C00000"/>
                </a:solidFill>
              </a:rPr>
              <a:t>- </a:t>
            </a:r>
            <a:r>
              <a:rPr lang="fr-FR" sz="7000" b="1" dirty="0" smtClean="0">
                <a:solidFill>
                  <a:srgbClr val="C00000"/>
                </a:solidFill>
              </a:rPr>
              <a:t>Particulier</a:t>
            </a:r>
            <a:r>
              <a:rPr lang="fr-FR" sz="7000" dirty="0" smtClean="0"/>
              <a:t> = 1) propre à une personne, une chose, un groupe. 2) qui n’est pas courant</a:t>
            </a:r>
            <a:endParaRPr lang="fr-FR" sz="3300" dirty="0"/>
          </a:p>
          <a:p>
            <a:pPr algn="l"/>
            <a:r>
              <a:rPr lang="fr-FR" sz="3200" dirty="0" smtClean="0"/>
              <a:t>(Dictionnaire Hachette 2004)</a:t>
            </a:r>
          </a:p>
          <a:p>
            <a:pPr algn="l"/>
            <a:endParaRPr lang="fr-FR" sz="2000" dirty="0" smtClean="0"/>
          </a:p>
          <a:p>
            <a:pPr algn="just"/>
            <a:r>
              <a:rPr lang="fr-FR" sz="4400" dirty="0" smtClean="0"/>
              <a:t>Nous avons tous des BEP à un moment donné de notre développement. Ils sont différents d’un individu à un autre, ils nous permettent de progresser et de nous construire en tant que citoyen. La durée nécessaire est elle aussi très variable. Certains besoins éducatifs ne peuvent pas être satisfaits.</a:t>
            </a:r>
          </a:p>
          <a:p>
            <a:pPr algn="just"/>
            <a:r>
              <a:rPr lang="fr-FR" sz="4400" dirty="0" smtClean="0"/>
              <a:t> </a:t>
            </a:r>
          </a:p>
          <a:p>
            <a:pPr algn="just"/>
            <a:endParaRPr lang="fr-FR" sz="2000" dirty="0" smtClean="0"/>
          </a:p>
          <a:p>
            <a:pPr algn="just"/>
            <a:endParaRPr lang="fr-FR" sz="2000" dirty="0"/>
          </a:p>
          <a:p>
            <a:r>
              <a:rPr lang="fr-FR" sz="5100" b="1" dirty="0" smtClean="0"/>
              <a:t>	Donc un BEP = Ce qui est nécessaire pour se développer et qui tient compte des 	particularités de fonctionnement de chacun. </a:t>
            </a:r>
          </a:p>
          <a:p>
            <a:r>
              <a:rPr lang="fr-FR" sz="5100" b="1" dirty="0" smtClean="0"/>
              <a:t>	Les besoins éducatifs sont assouvis par la famille, les enseignants et les éducateurs.</a:t>
            </a:r>
            <a:r>
              <a:rPr lang="fr-FR" sz="5100" dirty="0" smtClean="0"/>
              <a:t> </a:t>
            </a:r>
            <a:endParaRPr lang="fr-FR" sz="5100" dirty="0"/>
          </a:p>
        </p:txBody>
      </p:sp>
    </p:spTree>
    <p:extLst>
      <p:ext uri="{BB962C8B-B14F-4D97-AF65-F5344CB8AC3E}">
        <p14:creationId xmlns:p14="http://schemas.microsoft.com/office/powerpoint/2010/main" val="141261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43364" y="365125"/>
            <a:ext cx="10515600" cy="1026947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Les Besoins Educatifs Particuliers… BEP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7546" y="1392072"/>
            <a:ext cx="11204812" cy="54659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3200" b="1" u="sng" dirty="0" smtClean="0">
                <a:solidFill>
                  <a:srgbClr val="006600"/>
                </a:solidFill>
              </a:rPr>
              <a:t>Les BEP concernent tous les élèves qui rencontrent des difficultés pour apprendre</a:t>
            </a:r>
            <a:r>
              <a:rPr lang="fr-FR" sz="3200" b="1" u="sng" dirty="0" smtClean="0"/>
              <a:t> </a:t>
            </a:r>
            <a:r>
              <a:rPr lang="fr-FR" sz="3200" dirty="0" smtClean="0"/>
              <a:t>lorsqu’ils se trouvent notamment dans l’une des situations suivantes: 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De grandes difficultés scolaires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raison médicale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Les troubles des apprentissages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situation de handicap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précocité intellectuelle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La découverte d’une nouvelle langue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vie sédentaire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situation familiale ou sociale difficile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 passage en milieu carcéral</a:t>
            </a:r>
          </a:p>
          <a:p>
            <a:pPr marL="0" indent="0" algn="just">
              <a:buNone/>
            </a:pPr>
            <a:endParaRPr lang="fr-FR" sz="3200" dirty="0" smtClean="0"/>
          </a:p>
          <a:p>
            <a:pPr algn="just"/>
            <a:endParaRPr lang="fr-FR" sz="3200" dirty="0"/>
          </a:p>
          <a:p>
            <a:pPr algn="just"/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407086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3527" y="79165"/>
            <a:ext cx="9010795" cy="844471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Vos attentes</a:t>
            </a:r>
            <a:endParaRPr lang="fr-FR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Vos attentes – Kairi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277" y="1397181"/>
            <a:ext cx="4971293" cy="4971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53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70411" y="258351"/>
            <a:ext cx="8911687" cy="1280890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L’ECOLE INCLUSIVE … </a:t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>L’INCLUSION SCOLAIRE…</a:t>
            </a:r>
            <a:endParaRPr lang="fr-FR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RÃ©sultat de recherche d'images pour &quot;image l'INCLUSION SCOLAIR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578" y="1858169"/>
            <a:ext cx="8946971" cy="462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85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70319" y="467355"/>
            <a:ext cx="8983481" cy="799741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La loi du 11 février 2005…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5577" y="1593670"/>
            <a:ext cx="11364685" cy="5052790"/>
          </a:xfrm>
        </p:spPr>
        <p:txBody>
          <a:bodyPr/>
          <a:lstStyle/>
          <a:p>
            <a:endParaRPr lang="fr-FR" dirty="0" smtClean="0"/>
          </a:p>
          <a:p>
            <a:r>
              <a:rPr lang="fr-FR" sz="2400" dirty="0" smtClean="0"/>
              <a:t>Une loi qui a fait bouger les lignes : le nombre d’élèves en situation de handicap a plus que doublé en dix ans. </a:t>
            </a:r>
          </a:p>
          <a:p>
            <a:pPr marL="0" indent="0">
              <a:buNone/>
            </a:pPr>
            <a:endParaRPr lang="fr-FR" sz="2400" dirty="0" smtClean="0"/>
          </a:p>
          <a:p>
            <a:r>
              <a:rPr lang="fr-FR" sz="2400" dirty="0" smtClean="0"/>
              <a:t>Ecoles ordinaires, établissements spécialisés et services de soins sont appelés à former un réseau et à coopérer pour offrir une réponse individualisée et adaptée au parcours de chaque jeune handicapé. </a:t>
            </a:r>
          </a:p>
          <a:p>
            <a:pPr marL="0" indent="0">
              <a:buNone/>
            </a:pPr>
            <a:endParaRPr lang="fr-FR" dirty="0" smtClean="0"/>
          </a:p>
          <a:p>
            <a:pPr algn="ctr"/>
            <a:r>
              <a:rPr lang="fr-FR" sz="3200" b="1" dirty="0" smtClean="0">
                <a:solidFill>
                  <a:srgbClr val="006600"/>
                </a:solidFill>
              </a:rPr>
              <a:t>Cette loi favorise la scolarisation en milieu ordinaire. </a:t>
            </a:r>
            <a:endParaRPr lang="fr-FR" sz="32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69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81050" y="160408"/>
            <a:ext cx="9472749" cy="767055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La loi du 8 juillet 2013…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024" y="1485970"/>
            <a:ext cx="10889776" cy="5105899"/>
          </a:xfrm>
        </p:spPr>
        <p:txBody>
          <a:bodyPr>
            <a:normAutofit/>
          </a:bodyPr>
          <a:lstStyle/>
          <a:p>
            <a:pPr algn="ctr"/>
            <a:r>
              <a:rPr lang="fr-FR" sz="3200" b="1" dirty="0" smtClean="0">
                <a:solidFill>
                  <a:srgbClr val="006600"/>
                </a:solidFill>
              </a:rPr>
              <a:t>La notion </a:t>
            </a:r>
            <a:r>
              <a:rPr lang="fr-FR" sz="3200" b="1" u="sng" dirty="0" smtClean="0">
                <a:solidFill>
                  <a:srgbClr val="C00000"/>
                </a:solidFill>
              </a:rPr>
              <a:t>d’inclusion</a:t>
            </a:r>
            <a:r>
              <a:rPr lang="fr-FR" sz="3200" b="1" dirty="0" smtClean="0">
                <a:solidFill>
                  <a:srgbClr val="006600"/>
                </a:solidFill>
              </a:rPr>
              <a:t> remplace celle </a:t>
            </a:r>
            <a:r>
              <a:rPr lang="fr-FR" sz="3200" b="1" u="sng" dirty="0" smtClean="0">
                <a:solidFill>
                  <a:srgbClr val="C00000"/>
                </a:solidFill>
              </a:rPr>
              <a:t>d’intégration</a:t>
            </a:r>
            <a:r>
              <a:rPr lang="fr-FR" dirty="0" smtClean="0"/>
              <a:t>. </a:t>
            </a:r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fr-FR" sz="2000" dirty="0" smtClean="0"/>
              <a:t>L’intégration consistait  à permettre à l’enfant handicapé de fréquenter l’école ordinaire. Il s’agissait de le rendre capable de suivre un cursus normalisé. </a:t>
            </a:r>
          </a:p>
          <a:p>
            <a:pPr marL="0" indent="0" algn="just">
              <a:buNone/>
            </a:pPr>
            <a:endParaRPr lang="fr-FR" sz="2000" dirty="0" smtClean="0"/>
          </a:p>
          <a:p>
            <a:pPr algn="just"/>
            <a:r>
              <a:rPr lang="fr-FR" sz="2000" dirty="0" smtClean="0"/>
              <a:t>L’inclusion scolaire consiste à rendre l’école capable d’accueillir tout élève, quels que soient son handicap, sa différence ou ses difficultés. </a:t>
            </a:r>
          </a:p>
          <a:p>
            <a:pPr marL="0" indent="0">
              <a:buNone/>
            </a:pPr>
            <a:endParaRPr lang="fr-FR" dirty="0" smtClean="0"/>
          </a:p>
          <a:p>
            <a:pPr algn="ctr"/>
            <a:r>
              <a:rPr lang="fr-FR" sz="2400" b="1" dirty="0" smtClean="0">
                <a:solidFill>
                  <a:srgbClr val="006600"/>
                </a:solidFill>
              </a:rPr>
              <a:t>L’école s’adapte à la personne et non l’inverse. </a:t>
            </a:r>
          </a:p>
          <a:p>
            <a:pPr algn="ctr"/>
            <a:r>
              <a:rPr lang="fr-FR" sz="2400" b="1" dirty="0" smtClean="0">
                <a:solidFill>
                  <a:srgbClr val="006600"/>
                </a:solidFill>
              </a:rPr>
              <a:t>Elle la place au centre du projet éducatif, en reconnaissant ses potentialités et ses besoins spécifiques</a:t>
            </a:r>
            <a:r>
              <a:rPr lang="fr-FR" sz="2000" b="1" dirty="0" smtClean="0">
                <a:solidFill>
                  <a:srgbClr val="006600"/>
                </a:solidFill>
              </a:rPr>
              <a:t>. </a:t>
            </a:r>
            <a:endParaRPr lang="fr-FR" sz="20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96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RÃ©sultat de recherche d'images pour &quot;image l'INCLUSION SCOLAIR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127" y="0"/>
            <a:ext cx="917759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58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RÃ©sultat de recherche d'images pour &quot;image l'INCLUSION SCOLAIR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403" y="153057"/>
            <a:ext cx="9485194" cy="6472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797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456" y="262131"/>
            <a:ext cx="10297236" cy="735428"/>
          </a:xfrm>
        </p:spPr>
        <p:txBody>
          <a:bodyPr>
            <a:normAutofit fontScale="90000"/>
          </a:bodyPr>
          <a:lstStyle/>
          <a:p>
            <a:r>
              <a:rPr lang="fr-FR" sz="4900" b="1" dirty="0" smtClean="0">
                <a:solidFill>
                  <a:srgbClr val="C00000"/>
                </a:solidFill>
              </a:rPr>
              <a:t>Distinguer …</a:t>
            </a:r>
            <a:br>
              <a:rPr lang="fr-FR" sz="4900" b="1" dirty="0" smtClean="0">
                <a:solidFill>
                  <a:srgbClr val="C00000"/>
                </a:solidFill>
              </a:rPr>
            </a:br>
            <a:r>
              <a:rPr lang="fr-FR" sz="3100" b="1" dirty="0" smtClean="0">
                <a:solidFill>
                  <a:srgbClr val="C00000"/>
                </a:solidFill>
              </a:rPr>
              <a:t>Handicap, Trouble, Déficience, Incapacité, Besoin, </a:t>
            </a:r>
            <a:r>
              <a:rPr lang="fr-FR" sz="3100" b="1" dirty="0" smtClean="0">
                <a:solidFill>
                  <a:srgbClr val="92D050"/>
                </a:solidFill>
              </a:rPr>
              <a:t>….</a:t>
            </a:r>
            <a:r>
              <a:rPr lang="fr-FR" sz="3100" dirty="0" smtClean="0"/>
              <a:t/>
            </a:r>
            <a:br>
              <a:rPr lang="fr-FR" sz="3100" dirty="0" smtClean="0"/>
            </a:b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056564" y="2508014"/>
            <a:ext cx="6872785" cy="1995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5130" name="Picture 10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7783" y="1762745"/>
            <a:ext cx="5525415" cy="504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260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1157</Words>
  <Application>Microsoft Office PowerPoint</Application>
  <PresentationFormat>Grand écran</PresentationFormat>
  <Paragraphs>148</Paragraphs>
  <Slides>24</Slides>
  <Notes>0</Notes>
  <HiddenSlides>0</HiddenSlides>
  <MMClips>1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Brin</vt:lpstr>
      <vt:lpstr>Education Inclusive  Les élèves avec Besoins Educatifs Particuliers</vt:lpstr>
      <vt:lpstr>Aujourd’hui…</vt:lpstr>
      <vt:lpstr>Vos attentes</vt:lpstr>
      <vt:lpstr>L’ECOLE INCLUSIVE …  L’INCLUSION SCOLAIRE…</vt:lpstr>
      <vt:lpstr>La loi du 11 février 2005…</vt:lpstr>
      <vt:lpstr>La loi du 8 juillet 2013…</vt:lpstr>
      <vt:lpstr>Présentation PowerPoint</vt:lpstr>
      <vt:lpstr>Présentation PowerPoint</vt:lpstr>
      <vt:lpstr>Distinguer … Handicap, Trouble, Déficience, Incapacité, Besoin, …. </vt:lpstr>
      <vt:lpstr>HANDICAP…</vt:lpstr>
      <vt:lpstr>Présentation PowerPoint</vt:lpstr>
      <vt:lpstr>Présentation PowerPoint</vt:lpstr>
      <vt:lpstr>Déficience</vt:lpstr>
      <vt:lpstr>Incapacité…</vt:lpstr>
      <vt:lpstr>Désavantage…</vt:lpstr>
      <vt:lpstr>Les 3 catégories de Handicap….</vt:lpstr>
      <vt:lpstr>Le Handicap et sa Compensation…</vt:lpstr>
      <vt:lpstr>Difficulté          Handicap</vt:lpstr>
      <vt:lpstr>Présentation PowerPoint</vt:lpstr>
      <vt:lpstr>Présentation PowerPoint</vt:lpstr>
      <vt:lpstr>Présentation PowerPoint</vt:lpstr>
      <vt:lpstr>Scolarisation et BEP</vt:lpstr>
      <vt:lpstr>  Qu’est-ce qu’un Besoin Educatif Particulier (BEP)?</vt:lpstr>
      <vt:lpstr>Les Besoins Educatifs Particuliers… BEP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Inclusive  Les élèves avec Besoins Educatifs Particuliers</dc:title>
  <dc:creator>Isabelle ANDRIEUX</dc:creator>
  <cp:lastModifiedBy>Isabelle ANDRIEUX</cp:lastModifiedBy>
  <cp:revision>22</cp:revision>
  <dcterms:created xsi:type="dcterms:W3CDTF">2020-10-12T12:53:51Z</dcterms:created>
  <dcterms:modified xsi:type="dcterms:W3CDTF">2023-11-24T09:30:17Z</dcterms:modified>
</cp:coreProperties>
</file>