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58" r:id="rId4"/>
    <p:sldId id="319" r:id="rId5"/>
    <p:sldId id="259" r:id="rId6"/>
    <p:sldId id="261" r:id="rId7"/>
    <p:sldId id="268" r:id="rId8"/>
    <p:sldId id="317" r:id="rId9"/>
    <p:sldId id="269" r:id="rId10"/>
    <p:sldId id="272" r:id="rId11"/>
    <p:sldId id="263" r:id="rId12"/>
    <p:sldId id="265" r:id="rId13"/>
    <p:sldId id="321" r:id="rId14"/>
    <p:sldId id="266" r:id="rId15"/>
    <p:sldId id="273" r:id="rId16"/>
    <p:sldId id="318" r:id="rId17"/>
    <p:sldId id="275" r:id="rId18"/>
    <p:sldId id="276" r:id="rId19"/>
    <p:sldId id="278" r:id="rId20"/>
    <p:sldId id="292" r:id="rId21"/>
    <p:sldId id="293" r:id="rId22"/>
    <p:sldId id="300" r:id="rId23"/>
    <p:sldId id="295" r:id="rId24"/>
    <p:sldId id="296" r:id="rId25"/>
    <p:sldId id="297" r:id="rId26"/>
    <p:sldId id="282" r:id="rId27"/>
    <p:sldId id="280" r:id="rId28"/>
    <p:sldId id="283" r:id="rId29"/>
    <p:sldId id="281" r:id="rId30"/>
    <p:sldId id="285" r:id="rId31"/>
    <p:sldId id="286" r:id="rId32"/>
    <p:sldId id="287" r:id="rId33"/>
    <p:sldId id="288" r:id="rId34"/>
    <p:sldId id="289" r:id="rId35"/>
    <p:sldId id="290" r:id="rId36"/>
    <p:sldId id="291" r:id="rId37"/>
    <p:sldId id="320" r:id="rId38"/>
    <p:sldId id="307" r:id="rId39"/>
    <p:sldId id="308" r:id="rId40"/>
    <p:sldId id="309" r:id="rId41"/>
    <p:sldId id="306" r:id="rId42"/>
    <p:sldId id="310" r:id="rId43"/>
    <p:sldId id="311" r:id="rId44"/>
    <p:sldId id="312" r:id="rId45"/>
    <p:sldId id="313" r:id="rId46"/>
    <p:sldId id="316"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5050"/>
    <a:srgbClr val="FF9933"/>
    <a:srgbClr val="008000"/>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8362651-239E-4E48-8760-1F5A81EEC59E}" type="datetimeFigureOut">
              <a:rPr lang="fr-FR" smtClean="0"/>
              <a:t>04/06/2018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306196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362651-239E-4E48-8760-1F5A81EEC59E}" type="datetimeFigureOut">
              <a:rPr lang="fr-FR" smtClean="0"/>
              <a:t>04/06/2018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257433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362651-239E-4E48-8760-1F5A81EEC59E}" type="datetimeFigureOut">
              <a:rPr lang="fr-FR" smtClean="0"/>
              <a:t>04/06/2018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181472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362651-239E-4E48-8760-1F5A81EEC59E}" type="datetimeFigureOut">
              <a:rPr lang="fr-FR" smtClean="0"/>
              <a:t>04/06/2018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120539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8362651-239E-4E48-8760-1F5A81EEC59E}" type="datetimeFigureOut">
              <a:rPr lang="fr-FR" smtClean="0"/>
              <a:t>04/06/2018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402437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8362651-239E-4E48-8760-1F5A81EEC59E}" type="datetimeFigureOut">
              <a:rPr lang="fr-FR" smtClean="0"/>
              <a:t>04/06/2018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123995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8362651-239E-4E48-8760-1F5A81EEC59E}" type="datetimeFigureOut">
              <a:rPr lang="fr-FR" smtClean="0"/>
              <a:t>04/06/2018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53769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8362651-239E-4E48-8760-1F5A81EEC59E}" type="datetimeFigureOut">
              <a:rPr lang="fr-FR" smtClean="0"/>
              <a:t>04/06/2018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414155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362651-239E-4E48-8760-1F5A81EEC59E}" type="datetimeFigureOut">
              <a:rPr lang="fr-FR" smtClean="0"/>
              <a:t>04/06/2018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248440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8362651-239E-4E48-8760-1F5A81EEC59E}" type="datetimeFigureOut">
              <a:rPr lang="fr-FR" smtClean="0"/>
              <a:t>04/06/2018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297929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8362651-239E-4E48-8760-1F5A81EEC59E}" type="datetimeFigureOut">
              <a:rPr lang="fr-FR" smtClean="0"/>
              <a:t>04/06/2018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CD6576-5833-43E5-9B31-B9ED9508A76A}" type="slidenum">
              <a:rPr lang="fr-FR" smtClean="0"/>
              <a:t>‹N°›</a:t>
            </a:fld>
            <a:endParaRPr lang="fr-FR"/>
          </a:p>
        </p:txBody>
      </p:sp>
    </p:spTree>
    <p:extLst>
      <p:ext uri="{BB962C8B-B14F-4D97-AF65-F5344CB8AC3E}">
        <p14:creationId xmlns:p14="http://schemas.microsoft.com/office/powerpoint/2010/main" val="122230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651-239E-4E48-8760-1F5A81EEC59E}" type="datetimeFigureOut">
              <a:rPr lang="fr-FR" smtClean="0"/>
              <a:t>04/06/2018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6576-5833-43E5-9B31-B9ED9508A76A}" type="slidenum">
              <a:rPr lang="fr-FR" smtClean="0"/>
              <a:t>‹N°›</a:t>
            </a:fld>
            <a:endParaRPr lang="fr-FR"/>
          </a:p>
        </p:txBody>
      </p:sp>
    </p:spTree>
    <p:extLst>
      <p:ext uri="{BB962C8B-B14F-4D97-AF65-F5344CB8AC3E}">
        <p14:creationId xmlns:p14="http://schemas.microsoft.com/office/powerpoint/2010/main" val="1476846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fr/url?sa=i&amp;rct=j&amp;q=&amp;esrc=s&amp;source=images&amp;cd=&amp;cad=rja&amp;uact=8&amp;ved=2ahUKEwjv2OiGr6_aAhWPC-wKHZhrAIcQjRx6BAgAEAU&amp;url=https://improsjeuxblog.wordpress.com/2016/04/03/mise-au-point-au-sujet-de-linclusion/&amp;psig=AOvVaw3WNQInQvULobS8sPfKl0PE&amp;ust=152343798028921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a:t>
            </a:r>
            <a:endParaRPr lang="fr-FR" dirty="0"/>
          </a:p>
        </p:txBody>
      </p:sp>
      <p:sp>
        <p:nvSpPr>
          <p:cNvPr id="3" name="Sous-titre 2"/>
          <p:cNvSpPr>
            <a:spLocks noGrp="1"/>
          </p:cNvSpPr>
          <p:nvPr>
            <p:ph type="subTitle" idx="1"/>
          </p:nvPr>
        </p:nvSpPr>
        <p:spPr>
          <a:xfrm>
            <a:off x="1826666" y="3768031"/>
            <a:ext cx="10107757" cy="2892425"/>
          </a:xfrm>
        </p:spPr>
        <p:txBody>
          <a:bodyPr>
            <a:normAutofit fontScale="47500" lnSpcReduction="20000"/>
          </a:bodyPr>
          <a:lstStyle/>
          <a:p>
            <a:r>
              <a:rPr lang="fr-FR" dirty="0" smtClean="0"/>
              <a:t>	</a:t>
            </a:r>
          </a:p>
          <a:p>
            <a:r>
              <a:rPr lang="fr-FR" dirty="0" smtClean="0"/>
              <a:t>		</a:t>
            </a:r>
            <a:r>
              <a:rPr lang="fr-FR" sz="8000" b="1" dirty="0" smtClean="0">
                <a:solidFill>
                  <a:srgbClr val="0070C0"/>
                </a:solidFill>
              </a:rPr>
              <a:t>Institution Champfleury – Avignon</a:t>
            </a:r>
          </a:p>
          <a:p>
            <a:r>
              <a:rPr lang="fr-FR" sz="8000" b="1" dirty="0" smtClean="0"/>
              <a:t>	</a:t>
            </a:r>
          </a:p>
          <a:p>
            <a:r>
              <a:rPr lang="fr-FR" sz="8000" b="1" dirty="0">
                <a:solidFill>
                  <a:srgbClr val="0070C0"/>
                </a:solidFill>
              </a:rPr>
              <a:t>	</a:t>
            </a:r>
            <a:r>
              <a:rPr lang="fr-FR" sz="8000" b="1" dirty="0" smtClean="0">
                <a:solidFill>
                  <a:srgbClr val="0070C0"/>
                </a:solidFill>
              </a:rPr>
              <a:t>	ULIS Collège </a:t>
            </a:r>
          </a:p>
          <a:p>
            <a:endParaRPr lang="fr-FR" sz="8000" b="1" dirty="0" smtClean="0"/>
          </a:p>
          <a:p>
            <a:r>
              <a:rPr lang="fr-FR" sz="8000" b="1" dirty="0" smtClean="0">
                <a:solidFill>
                  <a:srgbClr val="FF0000"/>
                </a:solidFill>
              </a:rPr>
              <a:t>		Mercredi 30 mai 2018</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244" y="245378"/>
            <a:ext cx="10724284" cy="3127916"/>
          </a:xfrm>
          <a:prstGeom prst="rect">
            <a:avLst/>
          </a:prstGeom>
        </p:spPr>
      </p:pic>
      <p:sp>
        <p:nvSpPr>
          <p:cNvPr id="4" name="AutoShape 2" descr="RÃ©sultat de recherche d'images pour &quot;croix trinitair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RÃ©sultat de recherche d'images pour &quot;croix trinitaires&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RÃ©sultat de recherche d'images pour &quot;croix trinitair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768031"/>
            <a:ext cx="2669191" cy="254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97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823" y="292738"/>
            <a:ext cx="11143768" cy="6273380"/>
          </a:xfrm>
          <a:prstGeom prst="rect">
            <a:avLst/>
          </a:prstGeom>
        </p:spPr>
      </p:pic>
    </p:spTree>
    <p:extLst>
      <p:ext uri="{BB962C8B-B14F-4D97-AF65-F5344CB8AC3E}">
        <p14:creationId xmlns:p14="http://schemas.microsoft.com/office/powerpoint/2010/main" val="117731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68096" y="1882938"/>
            <a:ext cx="9144000" cy="2387600"/>
          </a:xfrm>
        </p:spPr>
        <p:txBody>
          <a:bodyPr>
            <a:noAutofit/>
          </a:bodyPr>
          <a:lstStyle/>
          <a:p>
            <a:r>
              <a:rPr lang="fr-FR" b="1" dirty="0" smtClean="0">
                <a:solidFill>
                  <a:srgbClr val="FF0000"/>
                </a:solidFill>
              </a:rPr>
              <a:t>La prise en compte des élèves à  besoins éducatifs particuliers</a:t>
            </a:r>
            <a:endParaRPr lang="fr-FR" dirty="0"/>
          </a:p>
        </p:txBody>
      </p:sp>
      <p:pic>
        <p:nvPicPr>
          <p:cNvPr id="4" name="Image 3"/>
          <p:cNvPicPr>
            <a:picLocks noChangeAspect="1"/>
          </p:cNvPicPr>
          <p:nvPr/>
        </p:nvPicPr>
        <p:blipFill>
          <a:blip r:embed="rId2"/>
          <a:stretch>
            <a:fillRect/>
          </a:stretch>
        </p:blipFill>
        <p:spPr>
          <a:xfrm>
            <a:off x="6171078" y="-2424"/>
            <a:ext cx="2000319" cy="1938958"/>
          </a:xfrm>
          <a:prstGeom prst="rect">
            <a:avLst/>
          </a:prstGeom>
        </p:spPr>
      </p:pic>
      <p:pic>
        <p:nvPicPr>
          <p:cNvPr id="5" name="Image 4"/>
          <p:cNvPicPr>
            <a:picLocks noChangeAspect="1"/>
          </p:cNvPicPr>
          <p:nvPr/>
        </p:nvPicPr>
        <p:blipFill>
          <a:blip r:embed="rId3"/>
          <a:stretch>
            <a:fillRect/>
          </a:stretch>
        </p:blipFill>
        <p:spPr>
          <a:xfrm>
            <a:off x="3714134" y="39629"/>
            <a:ext cx="1802438" cy="1904901"/>
          </a:xfrm>
          <a:prstGeom prst="rect">
            <a:avLst/>
          </a:prstGeom>
        </p:spPr>
      </p:pic>
      <p:pic>
        <p:nvPicPr>
          <p:cNvPr id="6" name="Image 5"/>
          <p:cNvPicPr>
            <a:picLocks noChangeAspect="1"/>
          </p:cNvPicPr>
          <p:nvPr/>
        </p:nvPicPr>
        <p:blipFill>
          <a:blip r:embed="rId4"/>
          <a:stretch>
            <a:fillRect/>
          </a:stretch>
        </p:blipFill>
        <p:spPr>
          <a:xfrm>
            <a:off x="7472739" y="4520776"/>
            <a:ext cx="1880302" cy="2136765"/>
          </a:xfrm>
          <a:prstGeom prst="rect">
            <a:avLst/>
          </a:prstGeom>
        </p:spPr>
      </p:pic>
      <p:pic>
        <p:nvPicPr>
          <p:cNvPr id="7" name="Image 6"/>
          <p:cNvPicPr>
            <a:picLocks noChangeAspect="1"/>
          </p:cNvPicPr>
          <p:nvPr/>
        </p:nvPicPr>
        <p:blipFill>
          <a:blip r:embed="rId5"/>
          <a:stretch>
            <a:fillRect/>
          </a:stretch>
        </p:blipFill>
        <p:spPr>
          <a:xfrm>
            <a:off x="9630888" y="2430114"/>
            <a:ext cx="1726092" cy="1716654"/>
          </a:xfrm>
          <a:prstGeom prst="rect">
            <a:avLst/>
          </a:prstGeom>
        </p:spPr>
      </p:pic>
      <p:sp>
        <p:nvSpPr>
          <p:cNvPr id="3" name="Sous-titre 2"/>
          <p:cNvSpPr>
            <a:spLocks noGrp="1"/>
          </p:cNvSpPr>
          <p:nvPr>
            <p:ph type="subTitle" idx="1"/>
          </p:nvPr>
        </p:nvSpPr>
        <p:spPr>
          <a:xfrm>
            <a:off x="2003061" y="3149014"/>
            <a:ext cx="9144000" cy="1655762"/>
          </a:xfrm>
        </p:spPr>
        <p:txBody>
          <a:bodyPr/>
          <a:lstStyle/>
          <a:p>
            <a:endParaRPr lang="fr-FR" dirty="0"/>
          </a:p>
        </p:txBody>
      </p:sp>
      <p:pic>
        <p:nvPicPr>
          <p:cNvPr id="8" name="Image 7"/>
          <p:cNvPicPr>
            <a:picLocks noChangeAspect="1"/>
          </p:cNvPicPr>
          <p:nvPr/>
        </p:nvPicPr>
        <p:blipFill>
          <a:blip r:embed="rId6"/>
          <a:stretch>
            <a:fillRect/>
          </a:stretch>
        </p:blipFill>
        <p:spPr>
          <a:xfrm>
            <a:off x="3106176" y="4720360"/>
            <a:ext cx="1188774" cy="2073499"/>
          </a:xfrm>
          <a:prstGeom prst="rect">
            <a:avLst/>
          </a:prstGeom>
        </p:spPr>
      </p:pic>
      <p:pic>
        <p:nvPicPr>
          <p:cNvPr id="9" name="Image 8"/>
          <p:cNvPicPr>
            <a:picLocks noChangeAspect="1"/>
          </p:cNvPicPr>
          <p:nvPr/>
        </p:nvPicPr>
        <p:blipFill>
          <a:blip r:embed="rId7"/>
          <a:stretch>
            <a:fillRect/>
          </a:stretch>
        </p:blipFill>
        <p:spPr>
          <a:xfrm>
            <a:off x="10133338" y="4668199"/>
            <a:ext cx="1794020" cy="1605691"/>
          </a:xfrm>
          <a:prstGeom prst="rect">
            <a:avLst/>
          </a:prstGeom>
        </p:spPr>
      </p:pic>
      <p:pic>
        <p:nvPicPr>
          <p:cNvPr id="10" name="Image 9"/>
          <p:cNvPicPr>
            <a:picLocks noChangeAspect="1"/>
          </p:cNvPicPr>
          <p:nvPr/>
        </p:nvPicPr>
        <p:blipFill>
          <a:blip r:embed="rId8"/>
          <a:stretch>
            <a:fillRect/>
          </a:stretch>
        </p:blipFill>
        <p:spPr>
          <a:xfrm>
            <a:off x="252891" y="230239"/>
            <a:ext cx="1566063" cy="2236922"/>
          </a:xfrm>
          <a:prstGeom prst="rect">
            <a:avLst/>
          </a:prstGeom>
        </p:spPr>
      </p:pic>
      <p:pic>
        <p:nvPicPr>
          <p:cNvPr id="11" name="Image 10"/>
          <p:cNvPicPr>
            <a:picLocks noChangeAspect="1"/>
          </p:cNvPicPr>
          <p:nvPr/>
        </p:nvPicPr>
        <p:blipFill>
          <a:blip r:embed="rId9"/>
          <a:stretch>
            <a:fillRect/>
          </a:stretch>
        </p:blipFill>
        <p:spPr>
          <a:xfrm>
            <a:off x="9868696" y="0"/>
            <a:ext cx="2323304" cy="1622569"/>
          </a:xfrm>
          <a:prstGeom prst="rect">
            <a:avLst/>
          </a:prstGeom>
        </p:spPr>
      </p:pic>
      <p:pic>
        <p:nvPicPr>
          <p:cNvPr id="12" name="Image 11"/>
          <p:cNvPicPr>
            <a:picLocks noChangeAspect="1"/>
          </p:cNvPicPr>
          <p:nvPr/>
        </p:nvPicPr>
        <p:blipFill>
          <a:blip r:embed="rId10"/>
          <a:stretch>
            <a:fillRect/>
          </a:stretch>
        </p:blipFill>
        <p:spPr>
          <a:xfrm>
            <a:off x="301864" y="3839985"/>
            <a:ext cx="2467894" cy="1760750"/>
          </a:xfrm>
          <a:prstGeom prst="rect">
            <a:avLst/>
          </a:prstGeom>
        </p:spPr>
      </p:pic>
      <p:pic>
        <p:nvPicPr>
          <p:cNvPr id="13" name="Image 12"/>
          <p:cNvPicPr>
            <a:picLocks noChangeAspect="1"/>
          </p:cNvPicPr>
          <p:nvPr/>
        </p:nvPicPr>
        <p:blipFill>
          <a:blip r:embed="rId11"/>
          <a:stretch>
            <a:fillRect/>
          </a:stretch>
        </p:blipFill>
        <p:spPr>
          <a:xfrm>
            <a:off x="4761619" y="4180270"/>
            <a:ext cx="1930823" cy="2324672"/>
          </a:xfrm>
          <a:prstGeom prst="rect">
            <a:avLst/>
          </a:prstGeom>
        </p:spPr>
      </p:pic>
    </p:spTree>
    <p:extLst>
      <p:ext uri="{BB962C8B-B14F-4D97-AF65-F5344CB8AC3E}">
        <p14:creationId xmlns:p14="http://schemas.microsoft.com/office/powerpoint/2010/main" val="325551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0614" y="193183"/>
            <a:ext cx="9251324" cy="1468192"/>
          </a:xfrm>
          <a:ln w="38100">
            <a:noFill/>
          </a:ln>
        </p:spPr>
        <p:txBody>
          <a:bodyPr>
            <a:normAutofit fontScale="90000"/>
          </a:bodyPr>
          <a:lstStyle/>
          <a:p>
            <a:r>
              <a:rPr lang="fr-FR" dirty="0" smtClean="0"/>
              <a:t/>
            </a:r>
            <a:br>
              <a:rPr lang="fr-FR" dirty="0" smtClean="0"/>
            </a:br>
            <a:r>
              <a:rPr lang="fr-FR" dirty="0" smtClean="0"/>
              <a:t/>
            </a:r>
            <a:br>
              <a:rPr lang="fr-FR" dirty="0" smtClean="0"/>
            </a:br>
            <a:r>
              <a:rPr lang="fr-FR" b="1" dirty="0" smtClean="0">
                <a:solidFill>
                  <a:srgbClr val="FF0000"/>
                </a:solidFill>
              </a:rPr>
              <a:t>Qu’est-ce qu’un Besoin Educatif Particulier (BEP)?</a:t>
            </a:r>
            <a:endParaRPr lang="fr-FR" b="1" dirty="0">
              <a:solidFill>
                <a:srgbClr val="FF0000"/>
              </a:solidFill>
            </a:endParaRPr>
          </a:p>
        </p:txBody>
      </p:sp>
      <p:sp>
        <p:nvSpPr>
          <p:cNvPr id="3" name="Sous-titre 2"/>
          <p:cNvSpPr>
            <a:spLocks noGrp="1"/>
          </p:cNvSpPr>
          <p:nvPr>
            <p:ph type="subTitle" idx="1"/>
          </p:nvPr>
        </p:nvSpPr>
        <p:spPr>
          <a:xfrm>
            <a:off x="515155" y="1835239"/>
            <a:ext cx="11320529" cy="5022761"/>
          </a:xfrm>
          <a:ln w="57150">
            <a:noFill/>
          </a:ln>
        </p:spPr>
        <p:txBody>
          <a:bodyPr>
            <a:normAutofit fontScale="47500" lnSpcReduction="20000"/>
          </a:bodyPr>
          <a:lstStyle/>
          <a:p>
            <a:pPr marL="342900" indent="-342900" algn="l">
              <a:buFontTx/>
              <a:buChar char="-"/>
            </a:pPr>
            <a:r>
              <a:rPr lang="fr-FR" sz="7000" b="1" dirty="0" smtClean="0">
                <a:solidFill>
                  <a:srgbClr val="FF0000"/>
                </a:solidFill>
              </a:rPr>
              <a:t>Besoin</a:t>
            </a:r>
            <a:r>
              <a:rPr lang="fr-FR" sz="7000" dirty="0" smtClean="0"/>
              <a:t> = Sensation de nécessité</a:t>
            </a:r>
          </a:p>
          <a:p>
            <a:pPr marL="342900" indent="-342900" algn="l">
              <a:buFontTx/>
              <a:buChar char="-"/>
            </a:pPr>
            <a:r>
              <a:rPr lang="fr-FR" sz="7000" b="1" dirty="0" smtClean="0">
                <a:solidFill>
                  <a:srgbClr val="FF0000"/>
                </a:solidFill>
              </a:rPr>
              <a:t>Educatif</a:t>
            </a:r>
            <a:r>
              <a:rPr lang="fr-FR" sz="7000" dirty="0" smtClean="0"/>
              <a:t> = Action de faire croître, d’élever, d’amener vers…</a:t>
            </a:r>
          </a:p>
          <a:p>
            <a:pPr algn="l"/>
            <a:r>
              <a:rPr lang="fr-FR" sz="7000" b="1" dirty="0" smtClean="0">
                <a:solidFill>
                  <a:srgbClr val="FF0000"/>
                </a:solidFill>
              </a:rPr>
              <a:t>- Particulier</a:t>
            </a:r>
            <a:r>
              <a:rPr lang="fr-FR" sz="7000" dirty="0" smtClean="0"/>
              <a:t> = 1) propre à une personne, une chose, un groupe. 2) qui n’est pas courant</a:t>
            </a:r>
            <a:endParaRPr lang="fr-FR" sz="7000" dirty="0"/>
          </a:p>
          <a:p>
            <a:endParaRPr lang="fr-FR" sz="3300" dirty="0"/>
          </a:p>
          <a:p>
            <a:pPr algn="l"/>
            <a:r>
              <a:rPr lang="fr-FR" sz="3200" dirty="0" smtClean="0"/>
              <a:t>(Dictionnaire Hachette 2004)</a:t>
            </a:r>
          </a:p>
          <a:p>
            <a:pPr algn="l"/>
            <a:endParaRPr lang="fr-FR" sz="2000" dirty="0" smtClean="0"/>
          </a:p>
          <a:p>
            <a:pPr algn="just"/>
            <a:r>
              <a:rPr lang="fr-FR" sz="4400" dirty="0" smtClean="0"/>
              <a:t>Nous avons tous des BEP à un moment donné de notre développement. Ils sont différents d’un individu à un autre, ils nous permettent de progresser et de nous construire en tant que citoyen. La durée nécessaire est elle aussi très variable. Certains besoins éducatifs ne peuvent pas être satisfaits. </a:t>
            </a:r>
          </a:p>
          <a:p>
            <a:pPr algn="just"/>
            <a:endParaRPr lang="fr-FR" sz="2000" dirty="0"/>
          </a:p>
          <a:p>
            <a:r>
              <a:rPr lang="fr-FR" sz="5100" b="1" dirty="0" smtClean="0"/>
              <a:t>Donc un BEP = Ce qui est nécessaire pour se développer et qui tient compte des particularités de fonctionnement de chacun. </a:t>
            </a:r>
          </a:p>
          <a:p>
            <a:r>
              <a:rPr lang="fr-FR" sz="5100" b="1" dirty="0" smtClean="0"/>
              <a:t>Les besoins éducatifs sont assouvis par la famille, les enseignants et les éducateurs.</a:t>
            </a:r>
            <a:r>
              <a:rPr lang="fr-FR" sz="5100" dirty="0" smtClean="0"/>
              <a:t> </a:t>
            </a:r>
            <a:endParaRPr lang="fr-FR" sz="5100" dirty="0"/>
          </a:p>
        </p:txBody>
      </p:sp>
    </p:spTree>
    <p:extLst>
      <p:ext uri="{BB962C8B-B14F-4D97-AF65-F5344CB8AC3E}">
        <p14:creationId xmlns:p14="http://schemas.microsoft.com/office/powerpoint/2010/main" val="2258264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9701" y="553792"/>
            <a:ext cx="10684099" cy="5623171"/>
          </a:xfrm>
        </p:spPr>
        <p:txBody>
          <a:bodyPr/>
          <a:lstStyle/>
          <a:p>
            <a:pPr algn="just"/>
            <a:r>
              <a:rPr lang="fr-FR" dirty="0" smtClean="0"/>
              <a:t>Apparue dans les années 1980, la notion de « besoins éducatifs particuliers » a d’abord désigné des enfants autistes avec un fonctionnement particulier et inhabituel. </a:t>
            </a:r>
          </a:p>
          <a:p>
            <a:pPr marL="0" indent="0" algn="just">
              <a:buNone/>
            </a:pPr>
            <a:endParaRPr lang="fr-FR" dirty="0" smtClean="0"/>
          </a:p>
          <a:p>
            <a:pPr algn="just"/>
            <a:r>
              <a:rPr lang="fr-FR" dirty="0" smtClean="0"/>
              <a:t>Elle a été étendue à tout public d’enfants en situation de handicap. </a:t>
            </a:r>
          </a:p>
          <a:p>
            <a:pPr marL="0" indent="0" algn="just">
              <a:buNone/>
            </a:pPr>
            <a:endParaRPr lang="fr-FR" dirty="0" smtClean="0"/>
          </a:p>
          <a:p>
            <a:pPr algn="just"/>
            <a:r>
              <a:rPr lang="fr-FR" sz="4000" b="1" dirty="0" smtClean="0">
                <a:solidFill>
                  <a:srgbClr val="FF0000"/>
                </a:solidFill>
              </a:rPr>
              <a:t>Aujourd’hui, on appelle élève à besoins éducatifs particuliers tout élève qui rencontre des difficultés à apprendre, qui justifient des réponses adaptées</a:t>
            </a:r>
            <a:r>
              <a:rPr lang="fr-FR" dirty="0" smtClean="0"/>
              <a:t>.</a:t>
            </a:r>
          </a:p>
          <a:p>
            <a:endParaRPr lang="fr-FR" dirty="0"/>
          </a:p>
        </p:txBody>
      </p:sp>
    </p:spTree>
    <p:extLst>
      <p:ext uri="{BB962C8B-B14F-4D97-AF65-F5344CB8AC3E}">
        <p14:creationId xmlns:p14="http://schemas.microsoft.com/office/powerpoint/2010/main" val="359778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2138" y="249215"/>
            <a:ext cx="10515600" cy="1325563"/>
          </a:xfrm>
        </p:spPr>
        <p:txBody>
          <a:bodyPr/>
          <a:lstStyle/>
          <a:p>
            <a:pPr algn="ctr"/>
            <a:r>
              <a:rPr lang="fr-FR" b="1" dirty="0" smtClean="0">
                <a:solidFill>
                  <a:srgbClr val="FF0000"/>
                </a:solidFill>
              </a:rPr>
              <a:t>Des dispositifs de scolarisation variés selon les besoins des élèves</a:t>
            </a:r>
            <a:endParaRPr lang="fr-FR" b="1" dirty="0">
              <a:solidFill>
                <a:srgbClr val="FF0000"/>
              </a:solidFill>
            </a:endParaRPr>
          </a:p>
        </p:txBody>
      </p:sp>
      <p:sp>
        <p:nvSpPr>
          <p:cNvPr id="3" name="Espace réservé du contenu 2"/>
          <p:cNvSpPr>
            <a:spLocks noGrp="1"/>
          </p:cNvSpPr>
          <p:nvPr>
            <p:ph idx="1"/>
          </p:nvPr>
        </p:nvSpPr>
        <p:spPr>
          <a:xfrm>
            <a:off x="216794" y="1574778"/>
            <a:ext cx="11758412" cy="4761627"/>
          </a:xfrm>
        </p:spPr>
        <p:txBody>
          <a:bodyPr>
            <a:normAutofit fontScale="92500"/>
          </a:bodyPr>
          <a:lstStyle/>
          <a:p>
            <a:endParaRPr lang="fr-FR" dirty="0" smtClean="0"/>
          </a:p>
          <a:p>
            <a:pPr algn="just"/>
            <a:r>
              <a:rPr lang="fr-FR" b="1" dirty="0" smtClean="0"/>
              <a:t>Dès l’âge de 2 ans</a:t>
            </a:r>
            <a:r>
              <a:rPr lang="fr-FR" dirty="0" smtClean="0"/>
              <a:t>, à la demande des familles, les enfants en situation de handicap </a:t>
            </a:r>
            <a:r>
              <a:rPr lang="fr-FR" b="1" dirty="0" smtClean="0"/>
              <a:t>peuvent être scolarisés à l’école maternelle</a:t>
            </a:r>
            <a:r>
              <a:rPr lang="fr-FR" dirty="0" smtClean="0"/>
              <a:t>. Depuis la loi 2005, </a:t>
            </a:r>
            <a:r>
              <a:rPr lang="fr-FR" b="1" dirty="0" smtClean="0"/>
              <a:t>l’orientation et les besoins de l’élève sont définis </a:t>
            </a:r>
            <a:r>
              <a:rPr lang="fr-FR" dirty="0" smtClean="0"/>
              <a:t>au sein de la Maison départementale pour personnes handicapées </a:t>
            </a:r>
            <a:r>
              <a:rPr lang="fr-FR" b="1" dirty="0" smtClean="0"/>
              <a:t>(MDPH). Une commission permet d’établir, pour chaque élève, un Projet Personnalisé de Scolarisation (PPS).</a:t>
            </a:r>
          </a:p>
          <a:p>
            <a:pPr algn="just"/>
            <a:endParaRPr lang="fr-FR" dirty="0" smtClean="0"/>
          </a:p>
          <a:p>
            <a:pPr algn="just"/>
            <a:r>
              <a:rPr lang="fr-FR" dirty="0" smtClean="0"/>
              <a:t>La loi de 2005 prévoit la possibilité pour chacun de </a:t>
            </a:r>
            <a:r>
              <a:rPr lang="fr-FR" b="1" dirty="0" smtClean="0"/>
              <a:t>communiquer ses besoins par l’intermédiaire du Projet de Vie.</a:t>
            </a:r>
            <a:r>
              <a:rPr lang="fr-FR" dirty="0" smtClean="0"/>
              <a:t> C’est à partir de cette base et de </a:t>
            </a:r>
            <a:r>
              <a:rPr lang="fr-FR" b="1" dirty="0" smtClean="0"/>
              <a:t>l’évaluation effectuée par l’équipe pluridisciplinaire de la MDPH</a:t>
            </a:r>
            <a:r>
              <a:rPr lang="fr-FR" dirty="0" smtClean="0"/>
              <a:t>, que </a:t>
            </a:r>
            <a:r>
              <a:rPr lang="fr-FR" b="1" dirty="0" smtClean="0"/>
              <a:t>sera élaboré le Plan Personnalisé de Compensation (PPC), qui comprend notamment le PPS.</a:t>
            </a:r>
            <a:endParaRPr lang="fr-FR" b="1" dirty="0"/>
          </a:p>
        </p:txBody>
      </p:sp>
    </p:spTree>
    <p:extLst>
      <p:ext uri="{BB962C8B-B14F-4D97-AF65-F5344CB8AC3E}">
        <p14:creationId xmlns:p14="http://schemas.microsoft.com/office/powerpoint/2010/main" val="1088821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996" y="146185"/>
            <a:ext cx="10515600" cy="1115945"/>
          </a:xfrm>
        </p:spPr>
        <p:txBody>
          <a:bodyPr/>
          <a:lstStyle/>
          <a:p>
            <a:pPr algn="ctr"/>
            <a:r>
              <a:rPr lang="fr-FR" b="1" dirty="0" smtClean="0">
                <a:solidFill>
                  <a:srgbClr val="FF0000"/>
                </a:solidFill>
              </a:rPr>
              <a:t>Le Projet Personnalisé de Scolarisation : PPS</a:t>
            </a:r>
            <a:endParaRPr lang="fr-FR" b="1" dirty="0">
              <a:solidFill>
                <a:srgbClr val="FF0000"/>
              </a:solidFill>
            </a:endParaRPr>
          </a:p>
        </p:txBody>
      </p:sp>
      <p:sp>
        <p:nvSpPr>
          <p:cNvPr id="3" name="Espace réservé du contenu 2"/>
          <p:cNvSpPr>
            <a:spLocks noGrp="1"/>
          </p:cNvSpPr>
          <p:nvPr>
            <p:ph idx="1"/>
          </p:nvPr>
        </p:nvSpPr>
        <p:spPr>
          <a:xfrm>
            <a:off x="425003" y="1146220"/>
            <a:ext cx="11165983" cy="5486400"/>
          </a:xfrm>
        </p:spPr>
        <p:txBody>
          <a:bodyPr>
            <a:normAutofit lnSpcReduction="10000"/>
          </a:bodyPr>
          <a:lstStyle/>
          <a:p>
            <a:pPr algn="ctr"/>
            <a:r>
              <a:rPr lang="fr-FR" b="1" u="sng" dirty="0" smtClean="0"/>
              <a:t>Le PPS définit le déroulement de la scolarité de l’élève et le guide vers un des six dispositifs proposés en France :</a:t>
            </a:r>
          </a:p>
          <a:p>
            <a:pPr>
              <a:buFontTx/>
              <a:buChar char="-"/>
            </a:pPr>
            <a:r>
              <a:rPr lang="fr-FR" dirty="0" smtClean="0"/>
              <a:t>La scolarisation </a:t>
            </a:r>
            <a:r>
              <a:rPr lang="fr-FR" b="1" dirty="0" smtClean="0"/>
              <a:t>dans une classe ordinaire</a:t>
            </a:r>
          </a:p>
          <a:p>
            <a:pPr>
              <a:buFontTx/>
              <a:buChar char="-"/>
            </a:pPr>
            <a:r>
              <a:rPr lang="fr-FR" b="1" dirty="0" smtClean="0"/>
              <a:t>L’accompagnement collectif dans un établissement scolaire</a:t>
            </a:r>
            <a:r>
              <a:rPr lang="fr-FR" dirty="0" smtClean="0"/>
              <a:t>: à l’école élémentaire (</a:t>
            </a:r>
            <a:r>
              <a:rPr lang="fr-FR" b="1" dirty="0" smtClean="0"/>
              <a:t>Ulis</a:t>
            </a:r>
            <a:r>
              <a:rPr lang="fr-FR" dirty="0" smtClean="0"/>
              <a:t> Ecole), au collège et au lycée (Ulis Collège, Ulis Lycée).</a:t>
            </a:r>
          </a:p>
          <a:p>
            <a:pPr>
              <a:buFontTx/>
              <a:buChar char="-"/>
            </a:pPr>
            <a:r>
              <a:rPr lang="fr-FR" b="1" dirty="0" smtClean="0"/>
              <a:t>La scolarisation en établissement spécialisé</a:t>
            </a:r>
          </a:p>
          <a:p>
            <a:pPr algn="just">
              <a:buFontTx/>
              <a:buChar char="-"/>
            </a:pPr>
            <a:r>
              <a:rPr lang="fr-FR" b="1" dirty="0" smtClean="0"/>
              <a:t>Les Unités d’Enseignements Externalisés </a:t>
            </a:r>
            <a:r>
              <a:rPr lang="fr-FR" sz="2600" dirty="0" smtClean="0"/>
              <a:t>qui peuvent mettre en place un partenariat avec un établissement scolaire ordinaire. L’établissement spécialisé peut ouvrir une unité d’enseignement au sein de l’établissement ordinaire, qui permet à l’élève de bénéficier d’une scolarisation ordinaire et de moyens importants pour assurer ses soins et son accompagnement éducatif. </a:t>
            </a:r>
          </a:p>
          <a:p>
            <a:pPr>
              <a:buFontTx/>
              <a:buChar char="-"/>
            </a:pPr>
            <a:r>
              <a:rPr lang="fr-FR" b="1" dirty="0" smtClean="0"/>
              <a:t>La scolarisation partagée</a:t>
            </a:r>
            <a:r>
              <a:rPr lang="fr-FR" dirty="0" smtClean="0"/>
              <a:t>: scolarisation partielle en milieu ordinaire</a:t>
            </a:r>
          </a:p>
          <a:p>
            <a:pPr>
              <a:buFontTx/>
              <a:buChar char="-"/>
            </a:pPr>
            <a:r>
              <a:rPr lang="fr-FR" b="1" dirty="0" smtClean="0"/>
              <a:t>Le Centre National d’Enseignement à Distance: CNED</a:t>
            </a:r>
          </a:p>
        </p:txBody>
      </p:sp>
    </p:spTree>
    <p:extLst>
      <p:ext uri="{BB962C8B-B14F-4D97-AF65-F5344CB8AC3E}">
        <p14:creationId xmlns:p14="http://schemas.microsoft.com/office/powerpoint/2010/main" val="397864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5155" y="759854"/>
            <a:ext cx="10838645" cy="5417109"/>
          </a:xfrm>
        </p:spPr>
        <p:txBody>
          <a:bodyPr/>
          <a:lstStyle/>
          <a:p>
            <a:pPr algn="ctr"/>
            <a:endParaRPr lang="fr-FR" b="1" u="sng" dirty="0" smtClean="0">
              <a:solidFill>
                <a:srgbClr val="FF0000"/>
              </a:solidFill>
            </a:endParaRPr>
          </a:p>
          <a:p>
            <a:pPr algn="ctr"/>
            <a:endParaRPr lang="fr-FR" b="1" u="sng" dirty="0" smtClean="0">
              <a:solidFill>
                <a:srgbClr val="FF0000"/>
              </a:solidFill>
            </a:endParaRPr>
          </a:p>
          <a:p>
            <a:pPr marL="0" indent="0" algn="ctr">
              <a:buNone/>
            </a:pPr>
            <a:endParaRPr lang="fr-FR" b="1" u="sng" dirty="0">
              <a:solidFill>
                <a:srgbClr val="FF0000"/>
              </a:solidFill>
            </a:endParaRPr>
          </a:p>
          <a:p>
            <a:pPr marL="0" indent="0" algn="ctr">
              <a:buNone/>
            </a:pPr>
            <a:endParaRPr lang="fr-FR" b="1" u="sng" dirty="0">
              <a:solidFill>
                <a:srgbClr val="FF0000"/>
              </a:solidFill>
            </a:endParaRPr>
          </a:p>
          <a:p>
            <a:pPr algn="ctr"/>
            <a:r>
              <a:rPr lang="fr-FR" b="1" u="sng" dirty="0" smtClean="0">
                <a:solidFill>
                  <a:srgbClr val="FF0000"/>
                </a:solidFill>
              </a:rPr>
              <a:t>Vidéo « Le PPS expliqué aux parents. » Les clés de l’école.</a:t>
            </a:r>
            <a:endParaRPr lang="fr-FR" b="1" u="sng" dirty="0">
              <a:solidFill>
                <a:srgbClr val="FF0000"/>
              </a:solidFill>
            </a:endParaRPr>
          </a:p>
        </p:txBody>
      </p:sp>
    </p:spTree>
    <p:extLst>
      <p:ext uri="{BB962C8B-B14F-4D97-AF65-F5344CB8AC3E}">
        <p14:creationId xmlns:p14="http://schemas.microsoft.com/office/powerpoint/2010/main" val="253111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ésultat de recherche d'images pour &quot;ULIS&quot;"/>
          <p:cNvPicPr>
            <a:picLocks noChangeAspect="1" noChangeArrowheads="1"/>
          </p:cNvPicPr>
          <p:nvPr/>
        </p:nvPicPr>
        <p:blipFill>
          <a:blip r:embed="rId2"/>
          <a:srcRect/>
          <a:stretch>
            <a:fillRect/>
          </a:stretch>
        </p:blipFill>
        <p:spPr bwMode="auto">
          <a:xfrm>
            <a:off x="1071154" y="195943"/>
            <a:ext cx="10123715" cy="6453051"/>
          </a:xfrm>
          <a:prstGeom prst="rect">
            <a:avLst/>
          </a:prstGeom>
          <a:noFill/>
        </p:spPr>
      </p:pic>
    </p:spTree>
    <p:extLst>
      <p:ext uri="{BB962C8B-B14F-4D97-AF65-F5344CB8AC3E}">
        <p14:creationId xmlns:p14="http://schemas.microsoft.com/office/powerpoint/2010/main" val="1178731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6394" y="210578"/>
            <a:ext cx="10515600" cy="1325563"/>
          </a:xfrm>
        </p:spPr>
        <p:txBody>
          <a:bodyPr/>
          <a:lstStyle/>
          <a:p>
            <a:pPr algn="ctr"/>
            <a:r>
              <a:rPr lang="fr-FR" b="1" dirty="0" smtClean="0">
                <a:solidFill>
                  <a:srgbClr val="FF0000"/>
                </a:solidFill>
              </a:rPr>
              <a:t>Unité Localisée pour l’Inclusion Scolaire =</a:t>
            </a:r>
            <a:br>
              <a:rPr lang="fr-FR" b="1" dirty="0" smtClean="0">
                <a:solidFill>
                  <a:srgbClr val="FF0000"/>
                </a:solidFill>
              </a:rPr>
            </a:br>
            <a:r>
              <a:rPr lang="fr-FR" b="1" dirty="0" smtClean="0">
                <a:solidFill>
                  <a:srgbClr val="FF0000"/>
                </a:solidFill>
              </a:rPr>
              <a:t>Dispositif de Scolarisation</a:t>
            </a:r>
            <a:endParaRPr lang="fr-FR" b="1" dirty="0">
              <a:solidFill>
                <a:srgbClr val="FF0000"/>
              </a:solidFill>
            </a:endParaRPr>
          </a:p>
        </p:txBody>
      </p:sp>
      <p:sp>
        <p:nvSpPr>
          <p:cNvPr id="3" name="Espace réservé du contenu 2"/>
          <p:cNvSpPr>
            <a:spLocks noGrp="1"/>
          </p:cNvSpPr>
          <p:nvPr>
            <p:ph idx="1"/>
          </p:nvPr>
        </p:nvSpPr>
        <p:spPr>
          <a:xfrm>
            <a:off x="618187" y="1690688"/>
            <a:ext cx="11011436" cy="4838901"/>
          </a:xfrm>
        </p:spPr>
        <p:txBody>
          <a:bodyPr/>
          <a:lstStyle/>
          <a:p>
            <a:pPr algn="just"/>
            <a:r>
              <a:rPr lang="fr-FR" dirty="0" smtClean="0"/>
              <a:t>Placée sous la responsabilité du chef d’établissement, </a:t>
            </a:r>
            <a:r>
              <a:rPr lang="fr-FR" b="1" dirty="0" smtClean="0"/>
              <a:t>l’ULIS Collège est un dispositif de scolarisation d’adolescents orientés </a:t>
            </a:r>
            <a:r>
              <a:rPr lang="fr-FR" dirty="0" smtClean="0"/>
              <a:t>sur décision de la Commission des Droits et de l’Autonomie des Personnes Handicapées </a:t>
            </a:r>
            <a:r>
              <a:rPr lang="fr-FR" b="1" dirty="0" smtClean="0"/>
              <a:t>(CDAPH</a:t>
            </a:r>
            <a:r>
              <a:rPr lang="fr-FR" dirty="0" smtClean="0"/>
              <a:t>), dans le cadre de leur Projet Personnalisé de Scolarisation (PPS).</a:t>
            </a:r>
          </a:p>
          <a:p>
            <a:pPr marL="0" indent="0" algn="just">
              <a:buNone/>
            </a:pPr>
            <a:endParaRPr lang="fr-FR" dirty="0" smtClean="0"/>
          </a:p>
          <a:p>
            <a:pPr algn="just"/>
            <a:r>
              <a:rPr lang="fr-FR" dirty="0" smtClean="0"/>
              <a:t>C’est </a:t>
            </a:r>
            <a:r>
              <a:rPr lang="fr-FR" b="1" dirty="0" smtClean="0"/>
              <a:t>un dispositif d’inclusion collectif, fondé sur l’alternance des modalités d’enseignement: regroupements pédagogiques dans le dispositif et inclusions individuelles ou collectives dans les classes de référence, périodes de découverte et de formation dans le milieu professionnel. </a:t>
            </a:r>
          </a:p>
          <a:p>
            <a:endParaRPr lang="fr-FR" dirty="0"/>
          </a:p>
        </p:txBody>
      </p:sp>
    </p:spTree>
    <p:extLst>
      <p:ext uri="{BB962C8B-B14F-4D97-AF65-F5344CB8AC3E}">
        <p14:creationId xmlns:p14="http://schemas.microsoft.com/office/powerpoint/2010/main" val="1053380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6214" y="708338"/>
            <a:ext cx="11057586" cy="5468625"/>
          </a:xfrm>
        </p:spPr>
        <p:txBody>
          <a:bodyPr/>
          <a:lstStyle/>
          <a:p>
            <a:r>
              <a:rPr lang="fr-FR" dirty="0" smtClean="0">
                <a:solidFill>
                  <a:srgbClr val="FF0000"/>
                </a:solidFill>
              </a:rPr>
              <a:t>L’ULIS Collège </a:t>
            </a:r>
            <a:r>
              <a:rPr lang="fr-FR" dirty="0" smtClean="0"/>
              <a:t>de Champfleury </a:t>
            </a:r>
            <a:r>
              <a:rPr lang="fr-FR" dirty="0" smtClean="0">
                <a:solidFill>
                  <a:srgbClr val="FF0000"/>
                </a:solidFill>
              </a:rPr>
              <a:t>accueille des adolescents âgés de 12 à 16 ans.</a:t>
            </a:r>
          </a:p>
          <a:p>
            <a:pPr marL="0" indent="0">
              <a:buNone/>
            </a:pPr>
            <a:endParaRPr lang="fr-FR" dirty="0" smtClean="0">
              <a:solidFill>
                <a:srgbClr val="FF0000"/>
              </a:solidFill>
            </a:endParaRPr>
          </a:p>
          <a:p>
            <a:pPr algn="just"/>
            <a:r>
              <a:rPr lang="fr-FR" dirty="0" smtClean="0">
                <a:solidFill>
                  <a:srgbClr val="FF0000"/>
                </a:solidFill>
              </a:rPr>
              <a:t>10 élèves dans chaque dispositif. </a:t>
            </a:r>
            <a:r>
              <a:rPr lang="fr-FR" dirty="0" smtClean="0"/>
              <a:t>Le dispositif fonctionne sur la base de regroupements d’élèves par classe d’âge au sein desquels sont déterminés des groupes de besoins.</a:t>
            </a:r>
          </a:p>
          <a:p>
            <a:pPr marL="0" indent="0">
              <a:buNone/>
            </a:pPr>
            <a:endParaRPr lang="fr-FR" dirty="0" smtClean="0">
              <a:solidFill>
                <a:srgbClr val="FF0000"/>
              </a:solidFill>
            </a:endParaRPr>
          </a:p>
          <a:p>
            <a:r>
              <a:rPr lang="fr-FR" dirty="0" smtClean="0"/>
              <a:t>L’organisation des ULIS correspond à une réponse cohérente aux besoins d’élèves en situation de handicap présentant </a:t>
            </a:r>
            <a:r>
              <a:rPr lang="fr-FR" dirty="0" smtClean="0">
                <a:solidFill>
                  <a:srgbClr val="FF0000"/>
                </a:solidFill>
              </a:rPr>
              <a:t>des Troubles des Fonctions Cognitives ou Mentales (TFC).</a:t>
            </a:r>
            <a:endParaRPr lang="fr-FR" dirty="0">
              <a:solidFill>
                <a:srgbClr val="FF0000"/>
              </a:solidFill>
            </a:endParaRPr>
          </a:p>
        </p:txBody>
      </p:sp>
    </p:spTree>
    <p:extLst>
      <p:ext uri="{BB962C8B-B14F-4D97-AF65-F5344CB8AC3E}">
        <p14:creationId xmlns:p14="http://schemas.microsoft.com/office/powerpoint/2010/main" val="3710496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317455"/>
          </a:xfrm>
          <a:effectLst>
            <a:outerShdw blurRad="50800" dist="38100" algn="l" rotWithShape="0">
              <a:prstClr val="black">
                <a:alpha val="40000"/>
              </a:prstClr>
            </a:outerShdw>
          </a:effectLst>
        </p:spPr>
        <p:txBody>
          <a:bodyPr>
            <a:normAutofit fontScale="90000"/>
          </a:bodyPr>
          <a:lstStyle/>
          <a:p>
            <a:pPr algn="ctr"/>
            <a:r>
              <a:rPr lang="fr-FR" b="1" dirty="0" smtClean="0">
                <a:solidFill>
                  <a:srgbClr val="00B050"/>
                </a:solidFill>
              </a:rPr>
              <a:t>PROGRAMME DE L’ANIMATION PEDAGOGIQUE</a:t>
            </a:r>
            <a:endParaRPr lang="fr-FR" b="1" dirty="0">
              <a:solidFill>
                <a:srgbClr val="00B050"/>
              </a:solidFill>
            </a:endParaRPr>
          </a:p>
        </p:txBody>
      </p:sp>
      <p:sp>
        <p:nvSpPr>
          <p:cNvPr id="3" name="Espace réservé du contenu 2"/>
          <p:cNvSpPr>
            <a:spLocks noGrp="1"/>
          </p:cNvSpPr>
          <p:nvPr>
            <p:ph idx="1"/>
          </p:nvPr>
        </p:nvSpPr>
        <p:spPr>
          <a:xfrm>
            <a:off x="386366" y="991673"/>
            <a:ext cx="10967434" cy="5602310"/>
          </a:xfrm>
        </p:spPr>
        <p:txBody>
          <a:bodyPr>
            <a:normAutofit fontScale="77500" lnSpcReduction="20000"/>
          </a:bodyPr>
          <a:lstStyle/>
          <a:p>
            <a:r>
              <a:rPr lang="fr-FR" b="1" dirty="0" smtClean="0">
                <a:solidFill>
                  <a:srgbClr val="FF0000"/>
                </a:solidFill>
              </a:rPr>
              <a:t>Ecole Inclusive? Différence entre intégration et inclusion (</a:t>
            </a:r>
            <a:r>
              <a:rPr lang="fr-FR" b="1" dirty="0" err="1" smtClean="0">
                <a:solidFill>
                  <a:srgbClr val="FF0000"/>
                </a:solidFill>
              </a:rPr>
              <a:t>Quésako</a:t>
            </a:r>
            <a:r>
              <a:rPr lang="fr-FR" b="1" dirty="0" smtClean="0">
                <a:solidFill>
                  <a:srgbClr val="FF0000"/>
                </a:solidFill>
              </a:rPr>
              <a:t>).</a:t>
            </a:r>
          </a:p>
          <a:p>
            <a:r>
              <a:rPr lang="fr-FR" b="1" dirty="0" smtClean="0">
                <a:solidFill>
                  <a:srgbClr val="FF0000"/>
                </a:solidFill>
              </a:rPr>
              <a:t>Besoin Educatif Particulier (BEP)?</a:t>
            </a:r>
          </a:p>
          <a:p>
            <a:r>
              <a:rPr lang="fr-FR" b="1" dirty="0" smtClean="0">
                <a:solidFill>
                  <a:srgbClr val="FF0000"/>
                </a:solidFill>
              </a:rPr>
              <a:t>Le Projet Personnalisé de Scolarisation (PPS)?</a:t>
            </a:r>
          </a:p>
          <a:p>
            <a:pPr marL="0" indent="0">
              <a:buNone/>
            </a:pPr>
            <a:endParaRPr lang="fr-FR" b="1" dirty="0" smtClean="0">
              <a:solidFill>
                <a:srgbClr val="FF0000"/>
              </a:solidFill>
            </a:endParaRPr>
          </a:p>
          <a:p>
            <a:pPr lvl="8"/>
            <a:r>
              <a:rPr lang="fr-FR" sz="3900" b="1" u="sng" dirty="0" smtClean="0">
                <a:solidFill>
                  <a:srgbClr val="FF0000"/>
                </a:solidFill>
              </a:rPr>
              <a:t>L’ULIS COLLEGE</a:t>
            </a:r>
          </a:p>
          <a:p>
            <a:pPr marL="3657600" lvl="8" indent="0">
              <a:buNone/>
            </a:pPr>
            <a:endParaRPr lang="fr-FR" sz="3900" b="1" u="sng" dirty="0" smtClean="0">
              <a:solidFill>
                <a:srgbClr val="FF0000"/>
              </a:solidFill>
            </a:endParaRPr>
          </a:p>
          <a:p>
            <a:pPr lvl="3"/>
            <a:r>
              <a:rPr lang="fr-FR" sz="2400" b="1" u="sng" dirty="0" smtClean="0">
                <a:solidFill>
                  <a:srgbClr val="FF0000"/>
                </a:solidFill>
              </a:rPr>
              <a:t>Définition</a:t>
            </a:r>
          </a:p>
          <a:p>
            <a:pPr lvl="3"/>
            <a:r>
              <a:rPr lang="fr-FR" sz="2400" b="1" u="sng" dirty="0" smtClean="0">
                <a:solidFill>
                  <a:srgbClr val="FF0000"/>
                </a:solidFill>
              </a:rPr>
              <a:t>Trouble des Fonctions Cognitifs (TFC)? </a:t>
            </a:r>
          </a:p>
          <a:p>
            <a:pPr lvl="3"/>
            <a:r>
              <a:rPr lang="fr-FR" sz="2400" b="1" u="sng" dirty="0" smtClean="0">
                <a:solidFill>
                  <a:srgbClr val="FF0000"/>
                </a:solidFill>
              </a:rPr>
              <a:t>La coordination du Projet ULIS</a:t>
            </a:r>
          </a:p>
          <a:p>
            <a:pPr marL="1371600" lvl="3" indent="0">
              <a:buNone/>
            </a:pPr>
            <a:endParaRPr lang="fr-FR" sz="2400" b="1" u="sng" dirty="0" smtClean="0">
              <a:solidFill>
                <a:srgbClr val="FF0000"/>
              </a:solidFill>
            </a:endParaRPr>
          </a:p>
          <a:p>
            <a:pPr lvl="5"/>
            <a:r>
              <a:rPr lang="fr-FR" sz="2000" b="1" dirty="0" smtClean="0">
                <a:solidFill>
                  <a:srgbClr val="FF0000"/>
                </a:solidFill>
              </a:rPr>
              <a:t>Le parcours d’un jeune en ULIS Collège</a:t>
            </a:r>
          </a:p>
          <a:p>
            <a:pPr lvl="5"/>
            <a:r>
              <a:rPr lang="fr-FR" sz="2000" b="1" dirty="0" smtClean="0">
                <a:solidFill>
                  <a:srgbClr val="FF0000"/>
                </a:solidFill>
              </a:rPr>
              <a:t>Le suivi du projet</a:t>
            </a:r>
          </a:p>
          <a:p>
            <a:pPr lvl="5"/>
            <a:r>
              <a:rPr lang="fr-FR" sz="2000" b="1" dirty="0" smtClean="0">
                <a:solidFill>
                  <a:srgbClr val="FF0000"/>
                </a:solidFill>
              </a:rPr>
              <a:t>Les inclusions</a:t>
            </a:r>
          </a:p>
          <a:p>
            <a:pPr lvl="5"/>
            <a:r>
              <a:rPr lang="fr-FR" sz="2000" b="1" dirty="0" smtClean="0">
                <a:solidFill>
                  <a:srgbClr val="FF0000"/>
                </a:solidFill>
              </a:rPr>
              <a:t>L’inscription/ La rentrée</a:t>
            </a:r>
          </a:p>
          <a:p>
            <a:pPr lvl="5"/>
            <a:r>
              <a:rPr lang="fr-FR" sz="2000" b="1" dirty="0" smtClean="0">
                <a:solidFill>
                  <a:srgbClr val="FF0000"/>
                </a:solidFill>
              </a:rPr>
              <a:t>L’emploi du temps</a:t>
            </a:r>
          </a:p>
          <a:p>
            <a:pPr lvl="5"/>
            <a:r>
              <a:rPr lang="fr-FR" sz="2000" b="1" dirty="0" smtClean="0">
                <a:solidFill>
                  <a:srgbClr val="FF0000"/>
                </a:solidFill>
              </a:rPr>
              <a:t>Enseignement/ Apprentissage</a:t>
            </a:r>
          </a:p>
          <a:p>
            <a:pPr lvl="5"/>
            <a:r>
              <a:rPr lang="fr-FR" sz="2000" b="1" dirty="0" smtClean="0">
                <a:solidFill>
                  <a:srgbClr val="FF0000"/>
                </a:solidFill>
              </a:rPr>
              <a:t>Les évaluations / Les bulletins</a:t>
            </a:r>
          </a:p>
          <a:p>
            <a:pPr lvl="5"/>
            <a:r>
              <a:rPr lang="fr-FR" sz="2000" b="1" dirty="0" smtClean="0">
                <a:solidFill>
                  <a:srgbClr val="FF0000"/>
                </a:solidFill>
              </a:rPr>
              <a:t>La socialisation</a:t>
            </a:r>
          </a:p>
          <a:p>
            <a:pPr lvl="5"/>
            <a:r>
              <a:rPr lang="fr-FR" sz="2000" b="1" dirty="0" smtClean="0">
                <a:solidFill>
                  <a:srgbClr val="FF0000"/>
                </a:solidFill>
              </a:rPr>
              <a:t>Rôles et Missions de l’AVS-CO</a:t>
            </a:r>
            <a:endParaRPr lang="fr-FR" sz="2000" b="1" dirty="0">
              <a:solidFill>
                <a:srgbClr val="FF0000"/>
              </a:solidFill>
            </a:endParaRPr>
          </a:p>
        </p:txBody>
      </p:sp>
    </p:spTree>
    <p:extLst>
      <p:ext uri="{BB962C8B-B14F-4D97-AF65-F5344CB8AC3E}">
        <p14:creationId xmlns:p14="http://schemas.microsoft.com/office/powerpoint/2010/main" val="2642937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668" y="321972"/>
            <a:ext cx="11732653" cy="6220496"/>
          </a:xfrm>
        </p:spPr>
        <p:txBody>
          <a:bodyPr>
            <a:normAutofit fontScale="47500" lnSpcReduction="20000"/>
          </a:bodyPr>
          <a:lstStyle/>
          <a:p>
            <a:pPr algn="ctr"/>
            <a:r>
              <a:rPr lang="fr-FR" dirty="0" smtClean="0"/>
              <a:t> </a:t>
            </a:r>
            <a:r>
              <a:rPr lang="fr-FR" sz="7600" dirty="0">
                <a:solidFill>
                  <a:srgbClr val="FF0000"/>
                </a:solidFill>
              </a:rPr>
              <a:t>Elèves présentant des troubles de la fonction cognitive : </a:t>
            </a:r>
            <a:endParaRPr lang="fr-FR" sz="7600" dirty="0" smtClean="0">
              <a:solidFill>
                <a:srgbClr val="FF0000"/>
              </a:solidFill>
            </a:endParaRPr>
          </a:p>
          <a:p>
            <a:pPr marL="0" indent="0" algn="ctr">
              <a:buNone/>
            </a:pPr>
            <a:r>
              <a:rPr lang="fr-FR" sz="7600" dirty="0" smtClean="0">
                <a:solidFill>
                  <a:srgbClr val="FF0000"/>
                </a:solidFill>
              </a:rPr>
              <a:t>quelles </a:t>
            </a:r>
            <a:r>
              <a:rPr lang="fr-FR" sz="7600" dirty="0">
                <a:solidFill>
                  <a:srgbClr val="FF0000"/>
                </a:solidFill>
              </a:rPr>
              <a:t>difficultés ? </a:t>
            </a:r>
            <a:endParaRPr lang="fr-FR" sz="7600" dirty="0" smtClean="0">
              <a:solidFill>
                <a:srgbClr val="FF0000"/>
              </a:solidFill>
            </a:endParaRPr>
          </a:p>
          <a:p>
            <a:endParaRPr lang="fr-FR" dirty="0"/>
          </a:p>
          <a:p>
            <a:pPr algn="just"/>
            <a:r>
              <a:rPr lang="fr-FR" sz="5100" dirty="0" smtClean="0"/>
              <a:t>Certains </a:t>
            </a:r>
            <a:r>
              <a:rPr lang="fr-FR" sz="5100" dirty="0"/>
              <a:t>élèves éprouvent une </a:t>
            </a:r>
            <a:r>
              <a:rPr lang="fr-FR" sz="5100" b="1" u="sng" dirty="0"/>
              <a:t>certaine lenteur, des difficultés répétées, à répondre aux tâches proposées par l’enseignant dans les temps et les conditions impartis, qui à terme entraînent un retard effectif dans les acquisitions scolaires, des difficultés plus ou moins importantes de réflexion, de conceptualisation, de communication et de décision</a:t>
            </a:r>
            <a:r>
              <a:rPr lang="fr-FR" sz="5100" dirty="0"/>
              <a:t>. </a:t>
            </a:r>
            <a:endParaRPr lang="fr-FR" sz="5100" dirty="0" smtClean="0"/>
          </a:p>
          <a:p>
            <a:pPr marL="0" indent="0" algn="just">
              <a:buNone/>
            </a:pPr>
            <a:endParaRPr lang="fr-FR" sz="4000" dirty="0" smtClean="0"/>
          </a:p>
          <a:p>
            <a:pPr algn="just"/>
            <a:r>
              <a:rPr lang="fr-FR" sz="5100" dirty="0" smtClean="0"/>
              <a:t>Tout </a:t>
            </a:r>
            <a:r>
              <a:rPr lang="fr-FR" sz="5100" dirty="0"/>
              <a:t>individu étant singulier, chacun présente des capacités et des difficultés propres mais du fait de la limitation de certaines ressources intellectuelles, il pourra éprouver des </a:t>
            </a:r>
            <a:r>
              <a:rPr lang="fr-FR" sz="5100" b="1" u="sng" dirty="0"/>
              <a:t>difficultés</a:t>
            </a:r>
            <a:r>
              <a:rPr lang="fr-FR" sz="5100" dirty="0"/>
              <a:t> pour : </a:t>
            </a:r>
            <a:endParaRPr lang="fr-FR" sz="5100" dirty="0" smtClean="0"/>
          </a:p>
          <a:p>
            <a:pPr algn="just"/>
            <a:r>
              <a:rPr lang="fr-FR" sz="5100" b="1" dirty="0" smtClean="0"/>
              <a:t>- </a:t>
            </a:r>
            <a:r>
              <a:rPr lang="fr-FR" sz="5100" b="1" dirty="0"/>
              <a:t>organiser sa pensée, - établir des liens de causalité, - gérer ses actions, - mémoriser des informations, - fixer son attention - établir une relation « banale » - s’exprimer et communiquer facilement (code de communication et/ou de vocabulaire) - suivre des règles culturelles élémentaires (code de communication, règles de vie) - retrouver des données, - anticiper et planifier, - entrer dans la pensée abstraite, - prendre en compte le contexte, - apprécier l’importance des informations à disposition - trouver une réponse adaptée rapidement - agir aisément face à une situation donnée, - s’adapter à des changements - se repérer dans l'espace et le temps … </a:t>
            </a:r>
            <a:endParaRPr lang="fr-FR" sz="5100" b="1" dirty="0" smtClean="0"/>
          </a:p>
        </p:txBody>
      </p:sp>
    </p:spTree>
    <p:extLst>
      <p:ext uri="{BB962C8B-B14F-4D97-AF65-F5344CB8AC3E}">
        <p14:creationId xmlns:p14="http://schemas.microsoft.com/office/powerpoint/2010/main" val="3052596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607" y="476518"/>
            <a:ext cx="11062953" cy="6027313"/>
          </a:xfrm>
        </p:spPr>
        <p:txBody>
          <a:bodyPr/>
          <a:lstStyle/>
          <a:p>
            <a:pPr algn="just"/>
            <a:r>
              <a:rPr lang="fr-FR" dirty="0"/>
              <a:t>Ce sont par ailleurs des élèves </a:t>
            </a:r>
            <a:r>
              <a:rPr lang="fr-FR" b="1" u="sng" dirty="0"/>
              <a:t>qui ont besoin de plus de temps, plus de répétitions pour assimiler, de passer par des exemples de situations concrètes, des manipulations, pour accéder à certaines notions ou à certains raisonnements</a:t>
            </a:r>
            <a:r>
              <a:rPr lang="fr-FR" dirty="0"/>
              <a:t>. </a:t>
            </a:r>
            <a:endParaRPr lang="fr-FR" dirty="0" smtClean="0"/>
          </a:p>
          <a:p>
            <a:pPr marL="0" indent="0" algn="just">
              <a:buNone/>
            </a:pPr>
            <a:endParaRPr lang="fr-FR" dirty="0"/>
          </a:p>
          <a:p>
            <a:pPr algn="just"/>
            <a:r>
              <a:rPr lang="fr-FR" dirty="0" smtClean="0"/>
              <a:t>Ils </a:t>
            </a:r>
            <a:r>
              <a:rPr lang="fr-FR" dirty="0"/>
              <a:t>sont </a:t>
            </a:r>
            <a:r>
              <a:rPr lang="fr-FR" b="1" dirty="0"/>
              <a:t>rassurés par des rituels et l’effectuation de tâches répétitives</a:t>
            </a:r>
            <a:r>
              <a:rPr lang="fr-FR" dirty="0"/>
              <a:t>, </a:t>
            </a:r>
            <a:r>
              <a:rPr lang="fr-FR" b="1" dirty="0"/>
              <a:t>l’imprévu est souvent source d’angoisse et de perte de moyens</a:t>
            </a:r>
            <a:r>
              <a:rPr lang="fr-FR" dirty="0"/>
              <a:t>. Plus généralement, </a:t>
            </a:r>
            <a:r>
              <a:rPr lang="fr-FR" b="1" dirty="0"/>
              <a:t>toute perturbation peut être énormément déstabilisante </a:t>
            </a:r>
            <a:r>
              <a:rPr lang="fr-FR" dirty="0"/>
              <a:t>(effet de panique, de suivisme, démission… la personne peut rester sur place, parfois pendant des heures). </a:t>
            </a:r>
            <a:endParaRPr lang="fr-FR" dirty="0" smtClean="0"/>
          </a:p>
          <a:p>
            <a:pPr marL="0" indent="0" algn="just">
              <a:buNone/>
            </a:pPr>
            <a:endParaRPr lang="fr-FR" dirty="0" smtClean="0"/>
          </a:p>
          <a:p>
            <a:pPr algn="just"/>
            <a:r>
              <a:rPr lang="fr-FR" dirty="0" smtClean="0"/>
              <a:t>Ces </a:t>
            </a:r>
            <a:r>
              <a:rPr lang="fr-FR" dirty="0"/>
              <a:t>élèves </a:t>
            </a:r>
            <a:r>
              <a:rPr lang="fr-FR" b="1" dirty="0" smtClean="0"/>
              <a:t>peinent à suivre le rythme de la classe qu'ils fréquentent et </a:t>
            </a:r>
            <a:r>
              <a:rPr lang="fr-FR" b="1" dirty="0"/>
              <a:t>montrent un retard de développement par rapport à leur classe </a:t>
            </a:r>
            <a:r>
              <a:rPr lang="fr-FR" b="1" dirty="0" smtClean="0"/>
              <a:t>d’âge</a:t>
            </a:r>
            <a:r>
              <a:rPr lang="fr-FR" b="1" dirty="0"/>
              <a:t>.</a:t>
            </a:r>
          </a:p>
          <a:p>
            <a:pPr algn="just"/>
            <a:endParaRPr lang="fr-FR" dirty="0"/>
          </a:p>
        </p:txBody>
      </p:sp>
    </p:spTree>
    <p:extLst>
      <p:ext uri="{BB962C8B-B14F-4D97-AF65-F5344CB8AC3E}">
        <p14:creationId xmlns:p14="http://schemas.microsoft.com/office/powerpoint/2010/main" val="2487554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8034" y="321972"/>
            <a:ext cx="11243256" cy="6323527"/>
          </a:xfrm>
        </p:spPr>
        <p:txBody>
          <a:bodyPr/>
          <a:lstStyle/>
          <a:p>
            <a:endParaRPr lang="fr-FR" dirty="0"/>
          </a:p>
        </p:txBody>
      </p:sp>
      <p:sp>
        <p:nvSpPr>
          <p:cNvPr id="4" name="Rectangle 3"/>
          <p:cNvSpPr/>
          <p:nvPr/>
        </p:nvSpPr>
        <p:spPr>
          <a:xfrm>
            <a:off x="618186" y="643944"/>
            <a:ext cx="10921284" cy="57439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rgbClr val="FF0000"/>
                </a:solidFill>
              </a:rPr>
              <a:t>La coordination de projet </a:t>
            </a:r>
          </a:p>
          <a:p>
            <a:pPr algn="ctr"/>
            <a:r>
              <a:rPr lang="fr-FR" sz="6600" b="1" dirty="0">
                <a:solidFill>
                  <a:srgbClr val="FF0000"/>
                </a:solidFill>
              </a:rPr>
              <a:t>e</a:t>
            </a:r>
            <a:r>
              <a:rPr lang="fr-FR" sz="6600" b="1" dirty="0" smtClean="0">
                <a:solidFill>
                  <a:srgbClr val="FF0000"/>
                </a:solidFill>
              </a:rPr>
              <a:t>n ULIS</a:t>
            </a:r>
            <a:endParaRPr lang="fr-FR" sz="6600" b="1" dirty="0">
              <a:solidFill>
                <a:srgbClr val="FF0000"/>
              </a:solidFill>
            </a:endParaRPr>
          </a:p>
        </p:txBody>
      </p:sp>
    </p:spTree>
    <p:extLst>
      <p:ext uri="{BB962C8B-B14F-4D97-AF65-F5344CB8AC3E}">
        <p14:creationId xmlns:p14="http://schemas.microsoft.com/office/powerpoint/2010/main" val="3980944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245" y="365126"/>
            <a:ext cx="11307651" cy="832610"/>
          </a:xfrm>
        </p:spPr>
        <p:txBody>
          <a:bodyPr/>
          <a:lstStyle/>
          <a:p>
            <a:pPr algn="ctr"/>
            <a:r>
              <a:rPr lang="fr-FR" b="1" dirty="0" smtClean="0">
                <a:solidFill>
                  <a:srgbClr val="008000"/>
                </a:solidFill>
              </a:rPr>
              <a:t>LE PARCOURS D’UN JEUNE EN ULIS TFC COLLEGE</a:t>
            </a:r>
            <a:endParaRPr lang="fr-FR" b="1" dirty="0">
              <a:solidFill>
                <a:srgbClr val="008000"/>
              </a:solidFill>
            </a:endParaRPr>
          </a:p>
        </p:txBody>
      </p:sp>
      <p:sp>
        <p:nvSpPr>
          <p:cNvPr id="3" name="Espace réservé du contenu 2"/>
          <p:cNvSpPr>
            <a:spLocks noGrp="1"/>
          </p:cNvSpPr>
          <p:nvPr>
            <p:ph idx="1"/>
          </p:nvPr>
        </p:nvSpPr>
        <p:spPr>
          <a:xfrm>
            <a:off x="399245" y="1197736"/>
            <a:ext cx="11307651" cy="5409126"/>
          </a:xfrm>
        </p:spPr>
        <p:txBody>
          <a:bodyPr/>
          <a:lstStyle/>
          <a:p>
            <a:endParaRPr lang="fr-FR" dirty="0"/>
          </a:p>
        </p:txBody>
      </p:sp>
      <p:sp>
        <p:nvSpPr>
          <p:cNvPr id="5" name="Rectangle 4"/>
          <p:cNvSpPr/>
          <p:nvPr/>
        </p:nvSpPr>
        <p:spPr>
          <a:xfrm>
            <a:off x="773288" y="1196461"/>
            <a:ext cx="1682045" cy="6593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6ème</a:t>
            </a:r>
            <a:endParaRPr lang="fr-FR" dirty="0"/>
          </a:p>
        </p:txBody>
      </p:sp>
      <p:sp>
        <p:nvSpPr>
          <p:cNvPr id="9" name="Rectangle 8"/>
          <p:cNvSpPr/>
          <p:nvPr/>
        </p:nvSpPr>
        <p:spPr>
          <a:xfrm>
            <a:off x="773287" y="2688374"/>
            <a:ext cx="1682045" cy="6444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5ème</a:t>
            </a:r>
            <a:endParaRPr lang="fr-FR" dirty="0"/>
          </a:p>
        </p:txBody>
      </p:sp>
      <p:sp>
        <p:nvSpPr>
          <p:cNvPr id="14" name="Rectangle 13"/>
          <p:cNvSpPr/>
          <p:nvPr/>
        </p:nvSpPr>
        <p:spPr>
          <a:xfrm>
            <a:off x="773286" y="4093030"/>
            <a:ext cx="1682045" cy="598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4ème</a:t>
            </a:r>
            <a:endParaRPr lang="fr-FR" dirty="0"/>
          </a:p>
        </p:txBody>
      </p:sp>
      <p:sp>
        <p:nvSpPr>
          <p:cNvPr id="15" name="Rectangle 14"/>
          <p:cNvSpPr/>
          <p:nvPr/>
        </p:nvSpPr>
        <p:spPr>
          <a:xfrm>
            <a:off x="677333" y="5523950"/>
            <a:ext cx="1777997" cy="526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3ème</a:t>
            </a:r>
            <a:endParaRPr lang="fr-FR" dirty="0"/>
          </a:p>
        </p:txBody>
      </p:sp>
      <p:cxnSp>
        <p:nvCxnSpPr>
          <p:cNvPr id="20" name="Connecteur droit avec flèche 19"/>
          <p:cNvCxnSpPr/>
          <p:nvPr/>
        </p:nvCxnSpPr>
        <p:spPr>
          <a:xfrm>
            <a:off x="2523063" y="1390213"/>
            <a:ext cx="1179692" cy="337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635952" y="2706835"/>
            <a:ext cx="1382892" cy="373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455330" y="5813779"/>
            <a:ext cx="1563514" cy="3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001909" y="1489249"/>
            <a:ext cx="2506133" cy="4691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Réorientation</a:t>
            </a:r>
            <a:endParaRPr lang="fr-FR" dirty="0"/>
          </a:p>
        </p:txBody>
      </p:sp>
      <p:sp>
        <p:nvSpPr>
          <p:cNvPr id="27" name="Rectangle 26"/>
          <p:cNvSpPr/>
          <p:nvPr/>
        </p:nvSpPr>
        <p:spPr>
          <a:xfrm>
            <a:off x="4131732" y="2773278"/>
            <a:ext cx="2246489" cy="4828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Réorientation</a:t>
            </a:r>
            <a:endParaRPr lang="fr-FR" dirty="0"/>
          </a:p>
        </p:txBody>
      </p:sp>
      <p:cxnSp>
        <p:nvCxnSpPr>
          <p:cNvPr id="29" name="Connecteur droit avec flèche 28"/>
          <p:cNvCxnSpPr/>
          <p:nvPr/>
        </p:nvCxnSpPr>
        <p:spPr>
          <a:xfrm flipH="1">
            <a:off x="4557887" y="3329407"/>
            <a:ext cx="338667" cy="468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5949244" y="3348102"/>
            <a:ext cx="428977" cy="34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069641" y="3900748"/>
            <a:ext cx="711200" cy="49143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I.M.E</a:t>
            </a:r>
            <a:endParaRPr lang="fr-FR" dirty="0"/>
          </a:p>
        </p:txBody>
      </p:sp>
      <p:sp>
        <p:nvSpPr>
          <p:cNvPr id="35" name="Rectangle 34"/>
          <p:cNvSpPr/>
          <p:nvPr/>
        </p:nvSpPr>
        <p:spPr>
          <a:xfrm>
            <a:off x="6183648" y="3787783"/>
            <a:ext cx="936977" cy="6471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SEGPA</a:t>
            </a:r>
            <a:endParaRPr lang="fr-FR" dirty="0"/>
          </a:p>
        </p:txBody>
      </p:sp>
      <p:sp>
        <p:nvSpPr>
          <p:cNvPr id="36" name="Rectangle 35"/>
          <p:cNvSpPr/>
          <p:nvPr/>
        </p:nvSpPr>
        <p:spPr>
          <a:xfrm>
            <a:off x="4289777" y="5672015"/>
            <a:ext cx="2218264" cy="534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Orientation</a:t>
            </a:r>
            <a:endParaRPr lang="fr-FR" dirty="0"/>
          </a:p>
        </p:txBody>
      </p:sp>
      <p:cxnSp>
        <p:nvCxnSpPr>
          <p:cNvPr id="38" name="Connecteur droit avec flèche 37"/>
          <p:cNvCxnSpPr/>
          <p:nvPr/>
        </p:nvCxnSpPr>
        <p:spPr>
          <a:xfrm flipV="1">
            <a:off x="6652136" y="5275053"/>
            <a:ext cx="674353" cy="465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6793248" y="5894049"/>
            <a:ext cx="982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6652136" y="6206397"/>
            <a:ext cx="1001731" cy="183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470583" y="4780589"/>
            <a:ext cx="2414349" cy="577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LP (avec ULIS ou non)</a:t>
            </a:r>
            <a:endParaRPr lang="fr-FR" dirty="0"/>
          </a:p>
        </p:txBody>
      </p:sp>
      <p:sp>
        <p:nvSpPr>
          <p:cNvPr id="44" name="Rectangle 43"/>
          <p:cNvSpPr/>
          <p:nvPr/>
        </p:nvSpPr>
        <p:spPr>
          <a:xfrm>
            <a:off x="7909376" y="5523951"/>
            <a:ext cx="2451160" cy="506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CFA + Contrat d’apprentissage</a:t>
            </a:r>
            <a:endParaRPr lang="fr-FR" dirty="0"/>
          </a:p>
        </p:txBody>
      </p:sp>
      <p:sp>
        <p:nvSpPr>
          <p:cNvPr id="45" name="Rectangle 44"/>
          <p:cNvSpPr/>
          <p:nvPr/>
        </p:nvSpPr>
        <p:spPr>
          <a:xfrm>
            <a:off x="7909376" y="6236051"/>
            <a:ext cx="2451161" cy="370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M.F.R (Alternance)</a:t>
            </a:r>
            <a:endParaRPr lang="fr-FR" dirty="0"/>
          </a:p>
        </p:txBody>
      </p:sp>
      <p:sp>
        <p:nvSpPr>
          <p:cNvPr id="46" name="Accolade fermante 45"/>
          <p:cNvSpPr/>
          <p:nvPr/>
        </p:nvSpPr>
        <p:spPr>
          <a:xfrm>
            <a:off x="10239022" y="4726386"/>
            <a:ext cx="914400" cy="18804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Rectangle 48"/>
          <p:cNvSpPr/>
          <p:nvPr/>
        </p:nvSpPr>
        <p:spPr>
          <a:xfrm>
            <a:off x="8636000" y="2586245"/>
            <a:ext cx="2720621" cy="8058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Préparation d’un CAP</a:t>
            </a:r>
            <a:endParaRPr lang="fr-FR" sz="2400" dirty="0">
              <a:solidFill>
                <a:schemeClr val="tx1"/>
              </a:solidFill>
            </a:endParaRPr>
          </a:p>
        </p:txBody>
      </p:sp>
      <p:cxnSp>
        <p:nvCxnSpPr>
          <p:cNvPr id="53" name="Connecteur en angle 52"/>
          <p:cNvCxnSpPr/>
          <p:nvPr/>
        </p:nvCxnSpPr>
        <p:spPr>
          <a:xfrm rot="16200000" flipV="1">
            <a:off x="9994784" y="4417674"/>
            <a:ext cx="2102788" cy="3951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Flèche vers le bas 53"/>
          <p:cNvSpPr/>
          <p:nvPr/>
        </p:nvSpPr>
        <p:spPr>
          <a:xfrm>
            <a:off x="1395587" y="1945009"/>
            <a:ext cx="341487" cy="627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lèche vers le bas 54"/>
          <p:cNvSpPr/>
          <p:nvPr/>
        </p:nvSpPr>
        <p:spPr>
          <a:xfrm>
            <a:off x="1365955" y="3392079"/>
            <a:ext cx="371119" cy="508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lèche vers le bas 56"/>
          <p:cNvSpPr/>
          <p:nvPr/>
        </p:nvSpPr>
        <p:spPr>
          <a:xfrm>
            <a:off x="1365956" y="4780589"/>
            <a:ext cx="371118" cy="577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930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6670" y="412124"/>
            <a:ext cx="11230378" cy="6259132"/>
          </a:xfrm>
        </p:spPr>
        <p:txBody>
          <a:bodyPr/>
          <a:lstStyle/>
          <a:p>
            <a:pPr marL="0" indent="0">
              <a:buNone/>
            </a:pPr>
            <a:endParaRPr lang="fr-FR" dirty="0"/>
          </a:p>
        </p:txBody>
      </p:sp>
      <p:sp>
        <p:nvSpPr>
          <p:cNvPr id="4" name="Rectangle 3"/>
          <p:cNvSpPr/>
          <p:nvPr/>
        </p:nvSpPr>
        <p:spPr>
          <a:xfrm>
            <a:off x="3142443" y="2522648"/>
            <a:ext cx="5731098" cy="11590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rPr>
              <a:t>LE SUIVI DU PROJET</a:t>
            </a:r>
            <a:endParaRPr lang="fr-FR" sz="4000" b="1" dirty="0">
              <a:solidFill>
                <a:schemeClr val="tx1"/>
              </a:solidFill>
            </a:endParaRPr>
          </a:p>
        </p:txBody>
      </p:sp>
      <p:sp>
        <p:nvSpPr>
          <p:cNvPr id="5" name="Rectangle 4"/>
          <p:cNvSpPr/>
          <p:nvPr/>
        </p:nvSpPr>
        <p:spPr>
          <a:xfrm>
            <a:off x="347729" y="524814"/>
            <a:ext cx="2253802" cy="5537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6ème</a:t>
            </a:r>
            <a:endParaRPr lang="fr-FR" dirty="0"/>
          </a:p>
        </p:txBody>
      </p:sp>
      <p:sp>
        <p:nvSpPr>
          <p:cNvPr id="6" name="Rectangle 5"/>
          <p:cNvSpPr/>
          <p:nvPr/>
        </p:nvSpPr>
        <p:spPr>
          <a:xfrm>
            <a:off x="309095" y="1429554"/>
            <a:ext cx="2253802" cy="5409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5ème</a:t>
            </a:r>
            <a:endParaRPr lang="fr-FR" dirty="0"/>
          </a:p>
        </p:txBody>
      </p:sp>
      <p:sp>
        <p:nvSpPr>
          <p:cNvPr id="7" name="Rectangle 6"/>
          <p:cNvSpPr/>
          <p:nvPr/>
        </p:nvSpPr>
        <p:spPr>
          <a:xfrm>
            <a:off x="244698" y="4984123"/>
            <a:ext cx="2459864" cy="476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4ème</a:t>
            </a:r>
            <a:endParaRPr lang="fr-FR" dirty="0"/>
          </a:p>
        </p:txBody>
      </p:sp>
      <p:sp>
        <p:nvSpPr>
          <p:cNvPr id="8" name="Rectangle 7"/>
          <p:cNvSpPr/>
          <p:nvPr/>
        </p:nvSpPr>
        <p:spPr>
          <a:xfrm>
            <a:off x="244698" y="5814810"/>
            <a:ext cx="2421228" cy="502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Niveau 3ème</a:t>
            </a:r>
            <a:endParaRPr lang="fr-FR" dirty="0"/>
          </a:p>
        </p:txBody>
      </p:sp>
      <p:sp>
        <p:nvSpPr>
          <p:cNvPr id="9" name="Rectangle 8"/>
          <p:cNvSpPr/>
          <p:nvPr/>
        </p:nvSpPr>
        <p:spPr>
          <a:xfrm>
            <a:off x="3799268" y="354169"/>
            <a:ext cx="3322750" cy="17386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Observation</a:t>
            </a:r>
          </a:p>
          <a:p>
            <a:pPr marL="285750" indent="-285750">
              <a:buFontTx/>
              <a:buChar char="-"/>
            </a:pPr>
            <a:r>
              <a:rPr lang="fr-FR" dirty="0" smtClean="0">
                <a:solidFill>
                  <a:schemeClr val="tx1"/>
                </a:solidFill>
              </a:rPr>
              <a:t>Connaissance fine de l’élève et de son environnement.</a:t>
            </a:r>
            <a:endParaRPr lang="fr-FR" dirty="0">
              <a:solidFill>
                <a:schemeClr val="tx1"/>
              </a:solidFill>
            </a:endParaRPr>
          </a:p>
          <a:p>
            <a:pPr marL="285750" indent="-285750">
              <a:buFontTx/>
              <a:buChar char="-"/>
            </a:pPr>
            <a:r>
              <a:rPr lang="fr-FR" dirty="0" smtClean="0">
                <a:solidFill>
                  <a:schemeClr val="tx1"/>
                </a:solidFill>
              </a:rPr>
              <a:t>Projet Personnel (PPO)</a:t>
            </a:r>
          </a:p>
        </p:txBody>
      </p:sp>
      <p:sp>
        <p:nvSpPr>
          <p:cNvPr id="10" name="Rectangle 9"/>
          <p:cNvSpPr/>
          <p:nvPr/>
        </p:nvSpPr>
        <p:spPr>
          <a:xfrm>
            <a:off x="7572777" y="450760"/>
            <a:ext cx="4005330" cy="195758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Mise en œuvre du PPS</a:t>
            </a:r>
          </a:p>
          <a:p>
            <a:pPr marL="285750" indent="-285750">
              <a:buFontTx/>
              <a:buChar char="-"/>
            </a:pPr>
            <a:r>
              <a:rPr lang="fr-FR" dirty="0" smtClean="0">
                <a:solidFill>
                  <a:schemeClr val="tx1"/>
                </a:solidFill>
              </a:rPr>
              <a:t>Echanges avec les enseignants de la classe d’inclusion.</a:t>
            </a:r>
          </a:p>
          <a:p>
            <a:pPr marL="285750" indent="-285750">
              <a:buFontTx/>
              <a:buChar char="-"/>
            </a:pPr>
            <a:r>
              <a:rPr lang="fr-FR" dirty="0" smtClean="0">
                <a:solidFill>
                  <a:schemeClr val="tx1"/>
                </a:solidFill>
              </a:rPr>
              <a:t>Réunion ESS (</a:t>
            </a:r>
            <a:r>
              <a:rPr lang="fr-FR" dirty="0" err="1" smtClean="0">
                <a:solidFill>
                  <a:schemeClr val="tx1"/>
                </a:solidFill>
              </a:rPr>
              <a:t>ens</a:t>
            </a:r>
            <a:r>
              <a:rPr lang="fr-FR" dirty="0" smtClean="0">
                <a:solidFill>
                  <a:schemeClr val="tx1"/>
                </a:solidFill>
              </a:rPr>
              <a:t> </a:t>
            </a:r>
            <a:r>
              <a:rPr lang="fr-FR" dirty="0" err="1" smtClean="0">
                <a:solidFill>
                  <a:schemeClr val="tx1"/>
                </a:solidFill>
              </a:rPr>
              <a:t>ref</a:t>
            </a:r>
            <a:r>
              <a:rPr lang="fr-FR" dirty="0" smtClean="0">
                <a:solidFill>
                  <a:schemeClr val="tx1"/>
                </a:solidFill>
              </a:rPr>
              <a:t>, direction…)</a:t>
            </a:r>
          </a:p>
          <a:p>
            <a:pPr marL="285750" indent="-285750">
              <a:buFontTx/>
              <a:buChar char="-"/>
            </a:pPr>
            <a:r>
              <a:rPr lang="fr-FR" dirty="0" smtClean="0">
                <a:solidFill>
                  <a:schemeClr val="tx1"/>
                </a:solidFill>
              </a:rPr>
              <a:t>Contacts avec les intervenants (SESSAD, CMP, Paramédicaux…)</a:t>
            </a:r>
            <a:endParaRPr lang="fr-FR" dirty="0">
              <a:solidFill>
                <a:schemeClr val="tx1"/>
              </a:solidFill>
            </a:endParaRPr>
          </a:p>
        </p:txBody>
      </p:sp>
      <p:sp>
        <p:nvSpPr>
          <p:cNvPr id="11" name="Rectangle 10"/>
          <p:cNvSpPr/>
          <p:nvPr/>
        </p:nvSpPr>
        <p:spPr>
          <a:xfrm>
            <a:off x="3142443" y="4346618"/>
            <a:ext cx="4198513" cy="2147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Orientation</a:t>
            </a:r>
          </a:p>
          <a:p>
            <a:pPr marL="285750" indent="-285750">
              <a:buFontTx/>
              <a:buChar char="-"/>
            </a:pPr>
            <a:r>
              <a:rPr lang="fr-FR" dirty="0" smtClean="0">
                <a:solidFill>
                  <a:schemeClr val="tx1"/>
                </a:solidFill>
              </a:rPr>
              <a:t>Projet professionnel (PPO)</a:t>
            </a:r>
          </a:p>
          <a:p>
            <a:pPr marL="285750" indent="-285750">
              <a:buFontTx/>
              <a:buChar char="-"/>
            </a:pPr>
            <a:r>
              <a:rPr lang="fr-FR" dirty="0" smtClean="0">
                <a:solidFill>
                  <a:schemeClr val="tx1"/>
                </a:solidFill>
              </a:rPr>
              <a:t>Mise en stage (autant que nécessaire) observation, pratique accompagnée.</a:t>
            </a:r>
          </a:p>
          <a:p>
            <a:pPr marL="285750" indent="-285750">
              <a:buFontTx/>
              <a:buChar char="-"/>
            </a:pPr>
            <a:r>
              <a:rPr lang="fr-FR" dirty="0" smtClean="0">
                <a:solidFill>
                  <a:schemeClr val="tx1"/>
                </a:solidFill>
              </a:rPr>
              <a:t>Connaissance des structures post-collège : visites, immersions. </a:t>
            </a:r>
          </a:p>
          <a:p>
            <a:pPr marL="285750" indent="-285750">
              <a:buFontTx/>
              <a:buChar char="-"/>
            </a:pPr>
            <a:r>
              <a:rPr lang="fr-FR" dirty="0" smtClean="0">
                <a:solidFill>
                  <a:schemeClr val="tx1"/>
                </a:solidFill>
              </a:rPr>
              <a:t>Préparation du CFG (voire du DNB)</a:t>
            </a:r>
          </a:p>
          <a:p>
            <a:pPr marL="285750" indent="-285750" algn="ctr">
              <a:buFontTx/>
              <a:buChar char="-"/>
            </a:pPr>
            <a:endParaRPr lang="fr-FR" dirty="0"/>
          </a:p>
        </p:txBody>
      </p:sp>
      <p:sp>
        <p:nvSpPr>
          <p:cNvPr id="12" name="Rectangle 11"/>
          <p:cNvSpPr/>
          <p:nvPr/>
        </p:nvSpPr>
        <p:spPr>
          <a:xfrm>
            <a:off x="7662928" y="3796046"/>
            <a:ext cx="4134119" cy="26981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Mise en œuvre du PPS</a:t>
            </a:r>
          </a:p>
          <a:p>
            <a:pPr marL="285750" indent="-285750">
              <a:buFontTx/>
              <a:buChar char="-"/>
            </a:pPr>
            <a:r>
              <a:rPr lang="fr-FR" dirty="0" smtClean="0">
                <a:solidFill>
                  <a:schemeClr val="tx1"/>
                </a:solidFill>
              </a:rPr>
              <a:t>Echanges avec les enseignants de la classe d’inclusion.</a:t>
            </a:r>
          </a:p>
          <a:p>
            <a:pPr marL="285750" indent="-285750">
              <a:buFontTx/>
              <a:buChar char="-"/>
            </a:pPr>
            <a:r>
              <a:rPr lang="fr-FR" dirty="0" smtClean="0">
                <a:solidFill>
                  <a:schemeClr val="tx1"/>
                </a:solidFill>
              </a:rPr>
              <a:t>Réunions ESS</a:t>
            </a:r>
          </a:p>
          <a:p>
            <a:pPr marL="285750" indent="-285750">
              <a:buFontTx/>
              <a:buChar char="-"/>
            </a:pPr>
            <a:r>
              <a:rPr lang="fr-FR" dirty="0" smtClean="0">
                <a:solidFill>
                  <a:schemeClr val="tx1"/>
                </a:solidFill>
              </a:rPr>
              <a:t>Réunions de suivi de projet avec le famille.</a:t>
            </a:r>
          </a:p>
          <a:p>
            <a:pPr marL="285750" indent="-285750">
              <a:buFontTx/>
              <a:buChar char="-"/>
            </a:pPr>
            <a:r>
              <a:rPr lang="fr-FR" dirty="0" smtClean="0">
                <a:solidFill>
                  <a:schemeClr val="tx1"/>
                </a:solidFill>
              </a:rPr>
              <a:t>Contacts avec les intervenants…</a:t>
            </a:r>
          </a:p>
          <a:p>
            <a:pPr marL="285750" indent="-285750">
              <a:buFontTx/>
              <a:buChar char="-"/>
            </a:pPr>
            <a:r>
              <a:rPr lang="fr-FR" dirty="0" smtClean="0">
                <a:solidFill>
                  <a:schemeClr val="tx1"/>
                </a:solidFill>
              </a:rPr>
              <a:t>Contacts avec les entreprises, les lycées…</a:t>
            </a:r>
          </a:p>
          <a:p>
            <a:pPr marL="285750" indent="-285750" algn="ctr">
              <a:buFontTx/>
              <a:buChar char="-"/>
            </a:pPr>
            <a:endParaRPr lang="fr-FR" dirty="0"/>
          </a:p>
        </p:txBody>
      </p:sp>
      <p:sp>
        <p:nvSpPr>
          <p:cNvPr id="13" name="Flèche vers le bas 12"/>
          <p:cNvSpPr/>
          <p:nvPr/>
        </p:nvSpPr>
        <p:spPr>
          <a:xfrm>
            <a:off x="978794" y="2324635"/>
            <a:ext cx="592429" cy="2318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0117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9245" y="321972"/>
            <a:ext cx="11487955" cy="6284890"/>
          </a:xfrm>
        </p:spPr>
        <p:txBody>
          <a:bodyPr/>
          <a:lstStyle/>
          <a:p>
            <a:pPr marL="0" indent="0">
              <a:buNone/>
            </a:pPr>
            <a:endParaRPr lang="fr-FR" dirty="0"/>
          </a:p>
        </p:txBody>
      </p:sp>
      <p:sp>
        <p:nvSpPr>
          <p:cNvPr id="4" name="Rectangle 3"/>
          <p:cNvSpPr/>
          <p:nvPr/>
        </p:nvSpPr>
        <p:spPr>
          <a:xfrm>
            <a:off x="579549" y="618186"/>
            <a:ext cx="4340181" cy="144243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LES INCLUSIONS : OBJECTIFS</a:t>
            </a:r>
            <a:endParaRPr lang="fr-FR" sz="2800" dirty="0">
              <a:solidFill>
                <a:schemeClr val="tx1"/>
              </a:solidFill>
            </a:endParaRPr>
          </a:p>
        </p:txBody>
      </p:sp>
      <p:sp>
        <p:nvSpPr>
          <p:cNvPr id="5" name="Rectangle 4"/>
          <p:cNvSpPr/>
          <p:nvPr/>
        </p:nvSpPr>
        <p:spPr>
          <a:xfrm>
            <a:off x="689019" y="2897747"/>
            <a:ext cx="4121240" cy="2240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Acquisitions de SAVOIRS</a:t>
            </a:r>
          </a:p>
          <a:p>
            <a:r>
              <a:rPr lang="fr-FR" sz="2000" dirty="0" smtClean="0"/>
              <a:t>Connaissances didactiques</a:t>
            </a:r>
          </a:p>
          <a:p>
            <a:r>
              <a:rPr lang="fr-FR" sz="2000" dirty="0" smtClean="0"/>
              <a:t>Culture générale</a:t>
            </a:r>
            <a:endParaRPr lang="fr-FR" sz="2000" dirty="0"/>
          </a:p>
        </p:txBody>
      </p:sp>
      <p:sp>
        <p:nvSpPr>
          <p:cNvPr id="6" name="Rectangle 5"/>
          <p:cNvSpPr/>
          <p:nvPr/>
        </p:nvSpPr>
        <p:spPr>
          <a:xfrm>
            <a:off x="6812924" y="618186"/>
            <a:ext cx="4443211" cy="340002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Acquisitions de SAVOIR FAIRE</a:t>
            </a:r>
          </a:p>
          <a:p>
            <a:r>
              <a:rPr lang="fr-FR" sz="2000" dirty="0" smtClean="0"/>
              <a:t>Acquisition de méthodes</a:t>
            </a:r>
          </a:p>
          <a:p>
            <a:r>
              <a:rPr lang="fr-FR" sz="2000" dirty="0" smtClean="0"/>
              <a:t>Acquisition de repères</a:t>
            </a:r>
          </a:p>
          <a:p>
            <a:r>
              <a:rPr lang="fr-FR" sz="2000" dirty="0" smtClean="0"/>
              <a:t>Acquisition de stratégies de contournement</a:t>
            </a:r>
            <a:r>
              <a:rPr lang="fr-FR" dirty="0" smtClean="0"/>
              <a:t>.</a:t>
            </a:r>
            <a:endParaRPr lang="fr-FR" dirty="0"/>
          </a:p>
        </p:txBody>
      </p:sp>
      <p:sp>
        <p:nvSpPr>
          <p:cNvPr id="7" name="Rectangle 6"/>
          <p:cNvSpPr/>
          <p:nvPr/>
        </p:nvSpPr>
        <p:spPr>
          <a:xfrm>
            <a:off x="5795494" y="4468969"/>
            <a:ext cx="5692462" cy="1880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Acquisitions de SAVOIR ETRE</a:t>
            </a:r>
          </a:p>
          <a:p>
            <a:r>
              <a:rPr lang="fr-FR" sz="2000" dirty="0" smtClean="0"/>
              <a:t>Acquisition des codes sociaux</a:t>
            </a:r>
          </a:p>
          <a:p>
            <a:r>
              <a:rPr lang="fr-FR" sz="2000" dirty="0" smtClean="0"/>
              <a:t>Agir a sein d’un groupe</a:t>
            </a:r>
          </a:p>
          <a:p>
            <a:r>
              <a:rPr lang="fr-FR" sz="2000" dirty="0" smtClean="0"/>
              <a:t>Estime de soi/Confiance en soi</a:t>
            </a:r>
            <a:endParaRPr lang="fr-FR" sz="2000" dirty="0"/>
          </a:p>
        </p:txBody>
      </p:sp>
    </p:spTree>
    <p:extLst>
      <p:ext uri="{BB962C8B-B14F-4D97-AF65-F5344CB8AC3E}">
        <p14:creationId xmlns:p14="http://schemas.microsoft.com/office/powerpoint/2010/main" val="3559009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RÃ©sultat de recherche d'images pour &quot;image rentrÃ©e au collÃ¨g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073" y="176682"/>
            <a:ext cx="10954519" cy="646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80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5337"/>
          </a:xfrm>
        </p:spPr>
        <p:txBody>
          <a:bodyPr/>
          <a:lstStyle/>
          <a:p>
            <a:pPr algn="ctr"/>
            <a:r>
              <a:rPr lang="fr-FR" b="1" dirty="0" smtClean="0">
                <a:solidFill>
                  <a:srgbClr val="FF0000"/>
                </a:solidFill>
              </a:rPr>
              <a:t>INSCRIPTION ET RENTREE</a:t>
            </a:r>
            <a:endParaRPr lang="fr-FR" b="1" dirty="0">
              <a:solidFill>
                <a:srgbClr val="FF0000"/>
              </a:solidFill>
            </a:endParaRPr>
          </a:p>
        </p:txBody>
      </p:sp>
      <p:sp>
        <p:nvSpPr>
          <p:cNvPr id="3" name="Espace réservé du contenu 2"/>
          <p:cNvSpPr>
            <a:spLocks noGrp="1"/>
          </p:cNvSpPr>
          <p:nvPr>
            <p:ph sz="half" idx="1"/>
          </p:nvPr>
        </p:nvSpPr>
        <p:spPr>
          <a:xfrm>
            <a:off x="193182" y="1233196"/>
            <a:ext cx="5440251" cy="5383369"/>
          </a:xfrm>
        </p:spPr>
        <p:txBody>
          <a:bodyPr>
            <a:normAutofit lnSpcReduction="10000"/>
          </a:bodyPr>
          <a:lstStyle/>
          <a:p>
            <a:pPr algn="ctr"/>
            <a:r>
              <a:rPr lang="fr-FR" b="1" u="sng" dirty="0" smtClean="0">
                <a:solidFill>
                  <a:srgbClr val="FF0000"/>
                </a:solidFill>
              </a:rPr>
              <a:t>En classe d’inclusion</a:t>
            </a:r>
          </a:p>
          <a:p>
            <a:pPr marL="0" indent="0" algn="just">
              <a:buNone/>
            </a:pPr>
            <a:r>
              <a:rPr lang="fr-FR" sz="2400" dirty="0" smtClean="0"/>
              <a:t>L’élève d’Ulis est inscrit dans une classe de référence, la plus proche possible de sa classe d’âge (un an d’écart maximum).</a:t>
            </a:r>
          </a:p>
          <a:p>
            <a:pPr marL="0" indent="0" algn="just">
              <a:buNone/>
            </a:pPr>
            <a:endParaRPr lang="fr-FR" sz="2400" dirty="0" smtClean="0"/>
          </a:p>
          <a:p>
            <a:pPr marL="0" indent="0" algn="just">
              <a:buNone/>
            </a:pPr>
            <a:r>
              <a:rPr lang="fr-FR" sz="2400" dirty="0" smtClean="0"/>
              <a:t>Il y effectue une rentrée ordinaire. Les professeurs sont informés, les élèves de la classe sont sensibilisés. </a:t>
            </a:r>
          </a:p>
          <a:p>
            <a:pPr marL="0" indent="0" algn="just">
              <a:buNone/>
            </a:pPr>
            <a:endParaRPr lang="fr-FR" sz="2400" dirty="0" smtClean="0"/>
          </a:p>
          <a:p>
            <a:pPr marL="0" indent="0" algn="just">
              <a:buNone/>
            </a:pPr>
            <a:r>
              <a:rPr lang="fr-FR" sz="2400" dirty="0" smtClean="0"/>
              <a:t>Le coordinateur rencontre les élèves de la classe d’inclusion et établit l’emploi du temps de l’AVS et détermine ses actions dans les classes d’inclusion.</a:t>
            </a:r>
            <a:endParaRPr lang="fr-FR" sz="2400" dirty="0"/>
          </a:p>
        </p:txBody>
      </p:sp>
      <p:sp>
        <p:nvSpPr>
          <p:cNvPr id="4" name="Espace réservé du contenu 3"/>
          <p:cNvSpPr>
            <a:spLocks noGrp="1"/>
          </p:cNvSpPr>
          <p:nvPr>
            <p:ph sz="half" idx="2"/>
          </p:nvPr>
        </p:nvSpPr>
        <p:spPr>
          <a:xfrm>
            <a:off x="6096000" y="1233196"/>
            <a:ext cx="5872766" cy="5270633"/>
          </a:xfrm>
        </p:spPr>
        <p:txBody>
          <a:bodyPr>
            <a:normAutofit lnSpcReduction="10000"/>
          </a:bodyPr>
          <a:lstStyle/>
          <a:p>
            <a:pPr algn="ctr"/>
            <a:r>
              <a:rPr lang="fr-FR" b="1" u="sng" dirty="0" smtClean="0">
                <a:solidFill>
                  <a:srgbClr val="FF0000"/>
                </a:solidFill>
              </a:rPr>
              <a:t>En ULIS</a:t>
            </a:r>
          </a:p>
          <a:p>
            <a:pPr marL="0" indent="0" algn="just">
              <a:buNone/>
            </a:pPr>
            <a:r>
              <a:rPr lang="fr-FR" sz="2400" dirty="0" smtClean="0"/>
              <a:t>Les élèves sont répartis et inscrits dans les classes du collège. Le dispositif fait partie intégrante du projet d’établissement.</a:t>
            </a:r>
          </a:p>
          <a:p>
            <a:pPr marL="0" indent="0" algn="just">
              <a:buNone/>
            </a:pPr>
            <a:endParaRPr lang="fr-FR" sz="2400" dirty="0"/>
          </a:p>
          <a:p>
            <a:pPr marL="0" indent="0" algn="just">
              <a:buNone/>
            </a:pPr>
            <a:r>
              <a:rPr lang="fr-FR" sz="2400" dirty="0" smtClean="0"/>
              <a:t>Pour les entrants en 6</a:t>
            </a:r>
            <a:r>
              <a:rPr lang="fr-FR" sz="2400" baseline="30000" dirty="0" smtClean="0"/>
              <a:t>ème</a:t>
            </a:r>
            <a:r>
              <a:rPr lang="fr-FR" sz="2400" dirty="0" smtClean="0"/>
              <a:t>, une période d’adaptation est prévue avant les inclusions. Le coordinateur rencontre les professeurs. Il les informe des aménagements nécessaires, il évoque et les difficultés et les capacités de l’élève.</a:t>
            </a:r>
          </a:p>
          <a:p>
            <a:pPr marL="0" indent="0" algn="just">
              <a:buNone/>
            </a:pPr>
            <a:endParaRPr lang="fr-FR" sz="2400" dirty="0"/>
          </a:p>
          <a:p>
            <a:pPr marL="0" indent="0" algn="just">
              <a:buNone/>
            </a:pPr>
            <a:r>
              <a:rPr lang="fr-FR" sz="2400" dirty="0" smtClean="0"/>
              <a:t>Le coordinateur rencontre les familles, il rencontre les membres des SESSAD.</a:t>
            </a:r>
          </a:p>
          <a:p>
            <a:pPr marL="0" indent="0">
              <a:buNone/>
            </a:pPr>
            <a:endParaRPr lang="fr-FR" sz="2400" dirty="0" smtClean="0"/>
          </a:p>
        </p:txBody>
      </p:sp>
    </p:spTree>
    <p:extLst>
      <p:ext uri="{BB962C8B-B14F-4D97-AF65-F5344CB8AC3E}">
        <p14:creationId xmlns:p14="http://schemas.microsoft.com/office/powerpoint/2010/main" val="2255359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2" name="Picture 4" descr="RÃ©sultat de recherche d'images pour &quot;image emploi du temps ulis college avec inclusions&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5307" y="278793"/>
            <a:ext cx="10547797" cy="657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89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26548"/>
          </a:xfrm>
        </p:spPr>
        <p:txBody>
          <a:bodyPr>
            <a:normAutofit fontScale="90000"/>
          </a:bodyPr>
          <a:lstStyle/>
          <a:p>
            <a:pPr algn="ctr"/>
            <a:r>
              <a:rPr lang="fr-FR" b="1" dirty="0" smtClean="0">
                <a:solidFill>
                  <a:srgbClr val="FF0000"/>
                </a:solidFill>
              </a:rPr>
              <a:t>EMPLOI DU TEMPS</a:t>
            </a:r>
            <a:endParaRPr lang="fr-FR" b="1" dirty="0">
              <a:solidFill>
                <a:srgbClr val="FF0000"/>
              </a:solidFill>
            </a:endParaRPr>
          </a:p>
        </p:txBody>
      </p:sp>
      <p:sp>
        <p:nvSpPr>
          <p:cNvPr id="3" name="Espace réservé du contenu 2"/>
          <p:cNvSpPr>
            <a:spLocks noGrp="1"/>
          </p:cNvSpPr>
          <p:nvPr>
            <p:ph sz="half" idx="1"/>
          </p:nvPr>
        </p:nvSpPr>
        <p:spPr>
          <a:xfrm>
            <a:off x="141668" y="1091530"/>
            <a:ext cx="5594797" cy="5541090"/>
          </a:xfrm>
        </p:spPr>
        <p:txBody>
          <a:bodyPr/>
          <a:lstStyle/>
          <a:p>
            <a:pPr algn="ctr"/>
            <a:r>
              <a:rPr lang="fr-FR" b="1" u="sng" dirty="0" smtClean="0">
                <a:solidFill>
                  <a:srgbClr val="FF0000"/>
                </a:solidFill>
              </a:rPr>
              <a:t>En classe d’inclusion</a:t>
            </a:r>
          </a:p>
          <a:p>
            <a:pPr marL="0" indent="0" algn="ctr">
              <a:buNone/>
            </a:pPr>
            <a:endParaRPr lang="fr-FR" b="1" u="sng" dirty="0" smtClean="0">
              <a:solidFill>
                <a:srgbClr val="FF0000"/>
              </a:solidFill>
            </a:endParaRPr>
          </a:p>
          <a:p>
            <a:pPr marL="0" indent="0" algn="just">
              <a:buNone/>
            </a:pPr>
            <a:r>
              <a:rPr lang="fr-FR" sz="2400" dirty="0" smtClean="0"/>
              <a:t>L’élève d’ULIS se rend en classe d’inclusion pour suivre certaines disciplines. En lien avec les professeurs, le coordinateur fixe les temps d’inclusion et les disciplines dans lesquelles ces inclusions sont possibles. </a:t>
            </a:r>
          </a:p>
          <a:p>
            <a:pPr marL="0" indent="0" algn="just">
              <a:buNone/>
            </a:pPr>
            <a:endParaRPr lang="fr-FR" sz="2400" dirty="0"/>
          </a:p>
          <a:p>
            <a:pPr marL="0" indent="0" algn="just">
              <a:buNone/>
            </a:pPr>
            <a:r>
              <a:rPr lang="fr-FR" sz="2400" dirty="0" smtClean="0"/>
              <a:t>L’élève peut être accompagné par l’AVS-</a:t>
            </a:r>
            <a:r>
              <a:rPr lang="fr-FR" sz="2400" dirty="0" err="1" smtClean="0"/>
              <a:t>co</a:t>
            </a:r>
            <a:r>
              <a:rPr lang="fr-FR" sz="2400" dirty="0" smtClean="0"/>
              <a:t> du dispositif qui assure alors des missions d’AVS-i</a:t>
            </a:r>
          </a:p>
          <a:p>
            <a:pPr marL="0" indent="0">
              <a:buNone/>
            </a:pPr>
            <a:endParaRPr lang="fr-FR" sz="2400" dirty="0"/>
          </a:p>
        </p:txBody>
      </p:sp>
      <p:sp>
        <p:nvSpPr>
          <p:cNvPr id="4" name="Espace réservé du contenu 3"/>
          <p:cNvSpPr>
            <a:spLocks noGrp="1"/>
          </p:cNvSpPr>
          <p:nvPr>
            <p:ph sz="half" idx="2"/>
          </p:nvPr>
        </p:nvSpPr>
        <p:spPr>
          <a:xfrm>
            <a:off x="6323527" y="1091530"/>
            <a:ext cx="5486399" cy="5541090"/>
          </a:xfrm>
        </p:spPr>
        <p:txBody>
          <a:bodyPr/>
          <a:lstStyle/>
          <a:p>
            <a:pPr algn="ctr"/>
            <a:r>
              <a:rPr lang="fr-FR" b="1" u="sng" dirty="0" smtClean="0">
                <a:solidFill>
                  <a:srgbClr val="FF0000"/>
                </a:solidFill>
              </a:rPr>
              <a:t>En ULIS</a:t>
            </a:r>
          </a:p>
          <a:p>
            <a:pPr marL="0" indent="0">
              <a:buNone/>
            </a:pPr>
            <a:endParaRPr lang="fr-FR" dirty="0" smtClean="0"/>
          </a:p>
          <a:p>
            <a:pPr marL="0" indent="0" algn="just">
              <a:buNone/>
            </a:pPr>
            <a:r>
              <a:rPr lang="fr-FR" sz="2400" dirty="0" smtClean="0"/>
              <a:t>En fonction du PPS, des besoins et des capacités de chaque élève, le coordinateur établit des emplois du temps qui font apparaître : </a:t>
            </a:r>
          </a:p>
          <a:p>
            <a:pPr algn="just">
              <a:buFontTx/>
              <a:buChar char="-"/>
            </a:pPr>
            <a:r>
              <a:rPr lang="fr-FR" sz="2400" dirty="0" smtClean="0"/>
              <a:t>Les temps d’inclusion</a:t>
            </a:r>
          </a:p>
          <a:p>
            <a:pPr algn="just">
              <a:buFontTx/>
              <a:buChar char="-"/>
            </a:pPr>
            <a:r>
              <a:rPr lang="fr-FR" sz="2400" dirty="0" smtClean="0"/>
              <a:t>Les temps d’apprentissage, de remédiation et d’accompagnement en ULIS</a:t>
            </a:r>
          </a:p>
          <a:p>
            <a:pPr algn="just">
              <a:buFontTx/>
              <a:buChar char="-"/>
            </a:pPr>
            <a:r>
              <a:rPr lang="fr-FR" sz="2400" dirty="0" smtClean="0"/>
              <a:t>Les temps de présence de l’AVS</a:t>
            </a:r>
          </a:p>
          <a:p>
            <a:pPr algn="just">
              <a:buFontTx/>
              <a:buChar char="-"/>
            </a:pPr>
            <a:r>
              <a:rPr lang="fr-FR" sz="2400" dirty="0" smtClean="0"/>
              <a:t>Les temps d’intervention des professeurs au sein du dispositif.</a:t>
            </a:r>
            <a:endParaRPr lang="fr-FR" sz="2400" dirty="0"/>
          </a:p>
        </p:txBody>
      </p:sp>
    </p:spTree>
    <p:extLst>
      <p:ext uri="{BB962C8B-B14F-4D97-AF65-F5344CB8AC3E}">
        <p14:creationId xmlns:p14="http://schemas.microsoft.com/office/powerpoint/2010/main" val="1928455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5930" y="200765"/>
            <a:ext cx="10341735" cy="3412901"/>
          </a:xfrm>
        </p:spPr>
        <p:txBody>
          <a:bodyPr>
            <a:noAutofit/>
          </a:bodyPr>
          <a:lstStyle/>
          <a:p>
            <a:r>
              <a:rPr lang="fr-FR" sz="8800" b="1" dirty="0" smtClean="0">
                <a:solidFill>
                  <a:srgbClr val="00B050"/>
                </a:solidFill>
              </a:rPr>
              <a:t>ECOLE INCLUSIVE ?</a:t>
            </a:r>
            <a:br>
              <a:rPr lang="fr-FR" sz="8800" b="1" dirty="0" smtClean="0">
                <a:solidFill>
                  <a:srgbClr val="00B050"/>
                </a:solidFill>
              </a:rPr>
            </a:br>
            <a:endParaRPr lang="fr-FR" sz="8800" b="1" dirty="0">
              <a:solidFill>
                <a:srgbClr val="00B050"/>
              </a:solidFill>
            </a:endParaRPr>
          </a:p>
        </p:txBody>
      </p:sp>
      <p:sp>
        <p:nvSpPr>
          <p:cNvPr id="3" name="Sous-titre 2"/>
          <p:cNvSpPr>
            <a:spLocks noGrp="1"/>
          </p:cNvSpPr>
          <p:nvPr>
            <p:ph type="subTitle" idx="1"/>
          </p:nvPr>
        </p:nvSpPr>
        <p:spPr>
          <a:xfrm>
            <a:off x="1551904" y="5202238"/>
            <a:ext cx="9144000" cy="1655762"/>
          </a:xfrm>
        </p:spPr>
        <p:txBody>
          <a:bodyPr/>
          <a:lstStyle/>
          <a:p>
            <a:endParaRPr lang="fr-FR" dirty="0" smtClean="0"/>
          </a:p>
          <a:p>
            <a:endParaRPr lang="fr-FR" dirty="0"/>
          </a:p>
        </p:txBody>
      </p:sp>
      <p:pic>
        <p:nvPicPr>
          <p:cNvPr id="5" name="Espace réservé du contenu 3"/>
          <p:cNvPicPr>
            <a:picLocks noChangeAspect="1"/>
          </p:cNvPicPr>
          <p:nvPr/>
        </p:nvPicPr>
        <p:blipFill>
          <a:blip r:embed="rId2"/>
          <a:stretch>
            <a:fillRect/>
          </a:stretch>
        </p:blipFill>
        <p:spPr>
          <a:xfrm>
            <a:off x="4124891" y="3061374"/>
            <a:ext cx="3998026" cy="2693156"/>
          </a:xfrm>
          <a:prstGeom prst="rect">
            <a:avLst/>
          </a:prstGeom>
        </p:spPr>
      </p:pic>
    </p:spTree>
    <p:extLst>
      <p:ext uri="{BB962C8B-B14F-4D97-AF65-F5344CB8AC3E}">
        <p14:creationId xmlns:p14="http://schemas.microsoft.com/office/powerpoint/2010/main" val="3366047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RÃ©sultat de recherche d'images pour &quot;dessin enseignement apprentissage au collÃ¨g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671" y="566669"/>
            <a:ext cx="11101179" cy="610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69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33367"/>
          </a:xfrm>
        </p:spPr>
        <p:txBody>
          <a:bodyPr>
            <a:normAutofit fontScale="90000"/>
          </a:bodyPr>
          <a:lstStyle/>
          <a:p>
            <a:pPr algn="ctr"/>
            <a:r>
              <a:rPr lang="fr-FR" b="1" dirty="0" smtClean="0">
                <a:solidFill>
                  <a:srgbClr val="FF0000"/>
                </a:solidFill>
              </a:rPr>
              <a:t>ENSEIGNEMENT, APPRENTISSAGE</a:t>
            </a:r>
            <a:endParaRPr lang="fr-FR" b="1" dirty="0">
              <a:solidFill>
                <a:srgbClr val="FF0000"/>
              </a:solidFill>
            </a:endParaRPr>
          </a:p>
        </p:txBody>
      </p:sp>
      <p:sp>
        <p:nvSpPr>
          <p:cNvPr id="3" name="Espace réservé du contenu 2"/>
          <p:cNvSpPr>
            <a:spLocks noGrp="1"/>
          </p:cNvSpPr>
          <p:nvPr>
            <p:ph sz="half" idx="1"/>
          </p:nvPr>
        </p:nvSpPr>
        <p:spPr>
          <a:xfrm>
            <a:off x="168497" y="1171977"/>
            <a:ext cx="11680066" cy="5048519"/>
          </a:xfrm>
        </p:spPr>
        <p:txBody>
          <a:bodyPr>
            <a:normAutofit fontScale="25000" lnSpcReduction="20000"/>
          </a:bodyPr>
          <a:lstStyle/>
          <a:p>
            <a:pPr algn="ctr"/>
            <a:r>
              <a:rPr lang="fr-FR" sz="11200" b="1" u="sng" dirty="0" smtClean="0">
                <a:solidFill>
                  <a:srgbClr val="FF0000"/>
                </a:solidFill>
              </a:rPr>
              <a:t>En classe d’inclusion</a:t>
            </a:r>
          </a:p>
          <a:p>
            <a:pPr marL="0" indent="0" algn="just">
              <a:buNone/>
            </a:pPr>
            <a:r>
              <a:rPr lang="fr-FR" sz="9600" dirty="0" smtClean="0"/>
              <a:t>- Au même titre que tout élève, l’élève d’ULIS est inscrit dans le projet collectif de la classe d’inclusion : programmes, socle commun, projet de classe… </a:t>
            </a:r>
          </a:p>
          <a:p>
            <a:pPr marL="0" indent="0" algn="just">
              <a:buNone/>
            </a:pPr>
            <a:endParaRPr lang="fr-FR" sz="9600" dirty="0" smtClean="0"/>
          </a:p>
          <a:p>
            <a:pPr marL="0" indent="0" algn="just">
              <a:buNone/>
            </a:pPr>
            <a:r>
              <a:rPr lang="fr-FR" sz="9600" dirty="0" smtClean="0"/>
              <a:t>- Le coordinateur rédige un projet individuel qui établit ce que l’élève peut maîtriser. </a:t>
            </a:r>
          </a:p>
          <a:p>
            <a:pPr marL="0" indent="0" algn="just">
              <a:buNone/>
            </a:pPr>
            <a:endParaRPr lang="fr-FR" sz="9600" dirty="0" smtClean="0"/>
          </a:p>
          <a:p>
            <a:pPr marL="0" indent="0" algn="just">
              <a:buNone/>
            </a:pPr>
            <a:r>
              <a:rPr lang="fr-FR" sz="9600" dirty="0" smtClean="0"/>
              <a:t>- Lorsque l’élève ne peut atteindre la réussite dans une discipline, celle-ci peut-être abordée par modules ou au sein du dispositif ULIS. </a:t>
            </a:r>
          </a:p>
          <a:p>
            <a:pPr marL="0" indent="0" algn="just">
              <a:buNone/>
            </a:pPr>
            <a:endParaRPr lang="fr-FR" sz="9600" dirty="0" smtClean="0"/>
          </a:p>
          <a:p>
            <a:pPr marL="0" indent="0" algn="just">
              <a:buNone/>
            </a:pPr>
            <a:r>
              <a:rPr lang="fr-FR" sz="9600" dirty="0" smtClean="0"/>
              <a:t>- Les cours peuvent être aménagés avec l’aide du coordinateur de l’ULIS, notamment sur la forme (aménagement des documents, organisation séquentielle des tâches, détermination des objectifs…). </a:t>
            </a:r>
            <a:endParaRPr lang="fr-FR" sz="9600" dirty="0"/>
          </a:p>
          <a:p>
            <a:pPr marL="0" indent="0" algn="just">
              <a:buNone/>
            </a:pPr>
            <a:endParaRPr lang="fr-FR" sz="9600" dirty="0" smtClean="0"/>
          </a:p>
          <a:p>
            <a:pPr marL="0" indent="0" algn="just">
              <a:buNone/>
            </a:pPr>
            <a:r>
              <a:rPr lang="fr-FR" sz="9600" dirty="0" smtClean="0"/>
              <a:t>- L’AVS peut accompagner l’élève pour le sécuriser, l’aider à se concentrer, s’organiser, étayer sa compréhension… L’aide est définie à l’avance : lecture et/ou reformulation des consignes, dictée à l’adulte….</a:t>
            </a:r>
          </a:p>
          <a:p>
            <a:pPr marL="0" indent="0">
              <a:buNone/>
            </a:pPr>
            <a:endParaRPr lang="fr-FR" sz="6000" dirty="0"/>
          </a:p>
          <a:p>
            <a:pPr marL="0" indent="0">
              <a:buNone/>
            </a:pPr>
            <a:endParaRPr lang="fr-FR" sz="2400" dirty="0" smtClean="0"/>
          </a:p>
          <a:p>
            <a:pPr marL="0" indent="0">
              <a:buNone/>
            </a:pPr>
            <a:r>
              <a:rPr lang="fr-FR" sz="2400" dirty="0" smtClean="0"/>
              <a:t> </a:t>
            </a:r>
            <a:endParaRPr lang="fr-FR" sz="2400" dirty="0" smtClean="0">
              <a:solidFill>
                <a:srgbClr val="FF0000"/>
              </a:solidFill>
            </a:endParaRPr>
          </a:p>
        </p:txBody>
      </p:sp>
      <p:sp>
        <p:nvSpPr>
          <p:cNvPr id="4" name="Espace réservé du contenu 3"/>
          <p:cNvSpPr>
            <a:spLocks noGrp="1"/>
          </p:cNvSpPr>
          <p:nvPr>
            <p:ph sz="half" idx="2"/>
          </p:nvPr>
        </p:nvSpPr>
        <p:spPr>
          <a:xfrm>
            <a:off x="6387921" y="1297591"/>
            <a:ext cx="5313609" cy="5257754"/>
          </a:xfrm>
        </p:spPr>
        <p:txBody>
          <a:bodyPr>
            <a:normAutofit fontScale="25000" lnSpcReduction="20000"/>
          </a:bodyPr>
          <a:lstStyle/>
          <a:p>
            <a:pPr marL="0" indent="0" algn="ctr">
              <a:buNone/>
            </a:pPr>
            <a:endParaRPr lang="fr-FR" b="1" u="sng" dirty="0" smtClean="0">
              <a:solidFill>
                <a:srgbClr val="FF0000"/>
              </a:solidFill>
            </a:endParaRPr>
          </a:p>
          <a:p>
            <a:pPr marL="0" indent="0" algn="ctr">
              <a:buNone/>
            </a:pPr>
            <a:endParaRPr lang="fr-FR" b="1" u="sng" dirty="0">
              <a:solidFill>
                <a:srgbClr val="FF0000"/>
              </a:solidFill>
            </a:endParaRPr>
          </a:p>
        </p:txBody>
      </p:sp>
    </p:spTree>
    <p:extLst>
      <p:ext uri="{BB962C8B-B14F-4D97-AF65-F5344CB8AC3E}">
        <p14:creationId xmlns:p14="http://schemas.microsoft.com/office/powerpoint/2010/main" val="1686229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1078" y="262094"/>
            <a:ext cx="10515600" cy="652306"/>
          </a:xfrm>
        </p:spPr>
        <p:txBody>
          <a:bodyPr>
            <a:normAutofit fontScale="90000"/>
          </a:bodyPr>
          <a:lstStyle/>
          <a:p>
            <a:pPr algn="ctr"/>
            <a:r>
              <a:rPr lang="fr-FR" b="1" dirty="0">
                <a:solidFill>
                  <a:srgbClr val="FF0000"/>
                </a:solidFill>
              </a:rPr>
              <a:t>ENSEIGNEMENT, APPRENTISSAGE</a:t>
            </a:r>
            <a:endParaRPr lang="fr-FR" dirty="0"/>
          </a:p>
        </p:txBody>
      </p:sp>
      <p:sp>
        <p:nvSpPr>
          <p:cNvPr id="3" name="Espace réservé du contenu 2"/>
          <p:cNvSpPr>
            <a:spLocks noGrp="1"/>
          </p:cNvSpPr>
          <p:nvPr>
            <p:ph idx="1"/>
          </p:nvPr>
        </p:nvSpPr>
        <p:spPr>
          <a:xfrm>
            <a:off x="373487" y="914400"/>
            <a:ext cx="11088710" cy="5769735"/>
          </a:xfrm>
        </p:spPr>
        <p:txBody>
          <a:bodyPr>
            <a:normAutofit fontScale="92500"/>
          </a:bodyPr>
          <a:lstStyle/>
          <a:p>
            <a:pPr algn="ctr"/>
            <a:endParaRPr lang="fr-FR" b="1" u="sng" dirty="0" smtClean="0">
              <a:solidFill>
                <a:srgbClr val="FF0000"/>
              </a:solidFill>
            </a:endParaRPr>
          </a:p>
          <a:p>
            <a:pPr algn="ctr"/>
            <a:r>
              <a:rPr lang="fr-FR" b="1" u="sng" dirty="0" smtClean="0">
                <a:solidFill>
                  <a:srgbClr val="FF0000"/>
                </a:solidFill>
              </a:rPr>
              <a:t>En ULIS</a:t>
            </a:r>
            <a:endParaRPr lang="fr-FR" b="1" dirty="0" smtClean="0">
              <a:solidFill>
                <a:srgbClr val="FF0000"/>
              </a:solidFill>
            </a:endParaRPr>
          </a:p>
          <a:p>
            <a:pPr>
              <a:buFontTx/>
              <a:buChar char="-"/>
            </a:pPr>
            <a:r>
              <a:rPr lang="fr-FR" dirty="0" smtClean="0"/>
              <a:t>Au sein du dispositif, les programmes et le socle restent le cadre de référence. </a:t>
            </a:r>
          </a:p>
          <a:p>
            <a:pPr>
              <a:buFontTx/>
              <a:buChar char="-"/>
            </a:pPr>
            <a:endParaRPr lang="fr-FR" dirty="0"/>
          </a:p>
          <a:p>
            <a:pPr>
              <a:buFontTx/>
              <a:buChar char="-"/>
            </a:pPr>
            <a:r>
              <a:rPr lang="fr-FR" dirty="0" smtClean="0"/>
              <a:t>Le coordinateur évalue et analyse les besoins. Il conçoit les adaptations qui permettent d’entrer dans les apprentissages et d’aller le plus loin possible. </a:t>
            </a:r>
          </a:p>
          <a:p>
            <a:pPr>
              <a:buFontTx/>
              <a:buChar char="-"/>
            </a:pPr>
            <a:endParaRPr lang="fr-FR" dirty="0"/>
          </a:p>
          <a:p>
            <a:pPr>
              <a:buFontTx/>
              <a:buChar char="-"/>
            </a:pPr>
            <a:r>
              <a:rPr lang="fr-FR" dirty="0" smtClean="0"/>
              <a:t>Selon son projet individuel, l’élève aborde avec le coordinateur les disciplines des classes d’inclusion. Il poursuit les apprentissages.</a:t>
            </a:r>
          </a:p>
          <a:p>
            <a:pPr>
              <a:buFontTx/>
              <a:buChar char="-"/>
            </a:pPr>
            <a:endParaRPr lang="fr-FR" dirty="0"/>
          </a:p>
          <a:p>
            <a:pPr>
              <a:buFontTx/>
              <a:buChar char="-"/>
            </a:pPr>
            <a:r>
              <a:rPr lang="fr-FR" dirty="0" smtClean="0"/>
              <a:t>L’élève est accompagné avant et après le cours en classe d’inclusion: aide à la compréhension, aide au raisonnement, verbalisation, schématisation, valorisation, mise en mémoire…</a:t>
            </a:r>
          </a:p>
          <a:p>
            <a:pPr marL="0" indent="0">
              <a:buNone/>
            </a:pPr>
            <a:endParaRPr lang="fr-FR" sz="2400" dirty="0" smtClean="0"/>
          </a:p>
          <a:p>
            <a:pPr marL="0" indent="0">
              <a:buNone/>
            </a:pPr>
            <a:endParaRPr lang="fr-FR" dirty="0"/>
          </a:p>
        </p:txBody>
      </p:sp>
    </p:spTree>
    <p:extLst>
      <p:ext uri="{BB962C8B-B14F-4D97-AF65-F5344CB8AC3E}">
        <p14:creationId xmlns:p14="http://schemas.microsoft.com/office/powerpoint/2010/main" val="2572961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30" name="Picture 6" descr="Image associÃ©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508" y="202887"/>
            <a:ext cx="6254119" cy="35254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IMAGE EVALUATIONS ET BULLETI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295" y="1690688"/>
            <a:ext cx="4795173" cy="37053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ssociÃ©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844" y="3728298"/>
            <a:ext cx="4404617" cy="315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71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2391" y="262094"/>
            <a:ext cx="10515600" cy="703821"/>
          </a:xfrm>
        </p:spPr>
        <p:txBody>
          <a:bodyPr/>
          <a:lstStyle/>
          <a:p>
            <a:pPr algn="ctr"/>
            <a:r>
              <a:rPr lang="fr-FR" b="1" dirty="0" smtClean="0">
                <a:solidFill>
                  <a:srgbClr val="FF0000"/>
                </a:solidFill>
              </a:rPr>
              <a:t>EVALUATION ET BULLETINS</a:t>
            </a:r>
            <a:endParaRPr lang="fr-FR" dirty="0"/>
          </a:p>
        </p:txBody>
      </p:sp>
      <p:sp>
        <p:nvSpPr>
          <p:cNvPr id="3" name="Espace réservé du contenu 2"/>
          <p:cNvSpPr>
            <a:spLocks noGrp="1"/>
          </p:cNvSpPr>
          <p:nvPr>
            <p:ph idx="1"/>
          </p:nvPr>
        </p:nvSpPr>
        <p:spPr>
          <a:xfrm>
            <a:off x="463639" y="1056068"/>
            <a:ext cx="11153105" cy="5512157"/>
          </a:xfrm>
        </p:spPr>
        <p:txBody>
          <a:bodyPr>
            <a:normAutofit fontScale="92500"/>
          </a:bodyPr>
          <a:lstStyle/>
          <a:p>
            <a:pPr algn="just"/>
            <a:r>
              <a:rPr lang="fr-FR" dirty="0" smtClean="0"/>
              <a:t>Il est nécessaire de </a:t>
            </a:r>
            <a:r>
              <a:rPr lang="fr-FR" dirty="0" smtClean="0">
                <a:solidFill>
                  <a:srgbClr val="FF0000"/>
                </a:solidFill>
              </a:rPr>
              <a:t>réfléchir</a:t>
            </a:r>
            <a:r>
              <a:rPr lang="fr-FR" dirty="0" smtClean="0"/>
              <a:t> en équipe à la forme que prendront </a:t>
            </a:r>
            <a:r>
              <a:rPr lang="fr-FR" dirty="0" smtClean="0">
                <a:solidFill>
                  <a:srgbClr val="FF0000"/>
                </a:solidFill>
              </a:rPr>
              <a:t>l’évaluation et la notation des élèves de l’ULIS.</a:t>
            </a:r>
            <a:r>
              <a:rPr lang="fr-FR" dirty="0" smtClean="0"/>
              <a:t> Les enjeux sont fondamentaux pour l’élève, pour le dispositif, pour la famille et même pour la classe d’inclusion….</a:t>
            </a:r>
          </a:p>
          <a:p>
            <a:pPr algn="just"/>
            <a:r>
              <a:rPr lang="fr-FR" dirty="0" smtClean="0">
                <a:solidFill>
                  <a:srgbClr val="FF0000"/>
                </a:solidFill>
              </a:rPr>
              <a:t>L’évaluation peut-être adaptée en partenariat entre le professeur et le coordinateur de l’ULIS</a:t>
            </a:r>
            <a:r>
              <a:rPr lang="fr-FR" dirty="0" smtClean="0"/>
              <a:t>. </a:t>
            </a:r>
            <a:r>
              <a:rPr lang="fr-FR" dirty="0" smtClean="0">
                <a:solidFill>
                  <a:srgbClr val="FF0000"/>
                </a:solidFill>
              </a:rPr>
              <a:t>L’adaptation porte sur la forme </a:t>
            </a:r>
            <a:r>
              <a:rPr lang="fr-FR" dirty="0" smtClean="0"/>
              <a:t>(nombre de questions réduit, consignes reformulées, document allégés…) </a:t>
            </a:r>
            <a:r>
              <a:rPr lang="fr-FR" dirty="0" smtClean="0">
                <a:solidFill>
                  <a:srgbClr val="FF0000"/>
                </a:solidFill>
              </a:rPr>
              <a:t>et sur le fond </a:t>
            </a:r>
            <a:r>
              <a:rPr lang="fr-FR" dirty="0" smtClean="0"/>
              <a:t>(champ de l’évaluation limité, centré sur les apprentissages réalisés par l’élève).</a:t>
            </a:r>
          </a:p>
          <a:p>
            <a:pPr algn="just"/>
            <a:r>
              <a:rPr lang="fr-FR" dirty="0" smtClean="0">
                <a:solidFill>
                  <a:srgbClr val="FF0000"/>
                </a:solidFill>
              </a:rPr>
              <a:t>Le bulletin peut être adapté, conçu en collaboration avec le coordinateur</a:t>
            </a:r>
            <a:r>
              <a:rPr lang="fr-FR" dirty="0" smtClean="0"/>
              <a:t>.</a:t>
            </a:r>
          </a:p>
          <a:p>
            <a:pPr algn="just"/>
            <a:r>
              <a:rPr lang="fr-FR" dirty="0" smtClean="0">
                <a:solidFill>
                  <a:srgbClr val="FF0000"/>
                </a:solidFill>
              </a:rPr>
              <a:t>La notation reflète les éventuelles adaptations</a:t>
            </a:r>
            <a:r>
              <a:rPr lang="fr-FR" dirty="0" smtClean="0"/>
              <a:t>:</a:t>
            </a:r>
          </a:p>
          <a:p>
            <a:pPr algn="just">
              <a:buFontTx/>
              <a:buChar char="-"/>
            </a:pPr>
            <a:r>
              <a:rPr lang="fr-FR" b="1" u="sng" dirty="0" smtClean="0"/>
              <a:t>Notation ordinaire</a:t>
            </a:r>
            <a:r>
              <a:rPr lang="fr-FR" dirty="0" smtClean="0"/>
              <a:t>: même contrôle et même notation que l’ensemble de la classe. </a:t>
            </a:r>
          </a:p>
          <a:p>
            <a:pPr algn="just">
              <a:buFontTx/>
              <a:buChar char="-"/>
            </a:pPr>
            <a:r>
              <a:rPr lang="fr-FR" b="1" u="sng" dirty="0" smtClean="0"/>
              <a:t>Contrôle aménagé </a:t>
            </a:r>
            <a:r>
              <a:rPr lang="fr-FR" dirty="0" smtClean="0"/>
              <a:t>: contrôle allégé, adapté</a:t>
            </a:r>
          </a:p>
          <a:p>
            <a:pPr algn="just">
              <a:buFontTx/>
              <a:buChar char="-"/>
            </a:pPr>
            <a:r>
              <a:rPr lang="fr-FR" b="1" u="sng" dirty="0" smtClean="0"/>
              <a:t>Notation aménagée </a:t>
            </a:r>
            <a:r>
              <a:rPr lang="fr-FR" dirty="0" smtClean="0"/>
              <a:t>: même contrôle, mais barème de notation différent.</a:t>
            </a:r>
          </a:p>
          <a:p>
            <a:pPr>
              <a:buFontTx/>
              <a:buChar char="-"/>
            </a:pPr>
            <a:endParaRPr lang="fr-FR" dirty="0"/>
          </a:p>
        </p:txBody>
      </p:sp>
    </p:spTree>
    <p:extLst>
      <p:ext uri="{BB962C8B-B14F-4D97-AF65-F5344CB8AC3E}">
        <p14:creationId xmlns:p14="http://schemas.microsoft.com/office/powerpoint/2010/main" val="3763371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SOCIALISATION&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100" y="128789"/>
            <a:ext cx="9271701" cy="695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97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97005"/>
          </a:xfrm>
        </p:spPr>
        <p:txBody>
          <a:bodyPr/>
          <a:lstStyle/>
          <a:p>
            <a:pPr algn="ctr"/>
            <a:r>
              <a:rPr lang="fr-FR" sz="4000" b="1" dirty="0" smtClean="0">
                <a:solidFill>
                  <a:srgbClr val="FF0000"/>
                </a:solidFill>
              </a:rPr>
              <a:t>SOCIALISATION</a:t>
            </a:r>
            <a:endParaRPr lang="fr-FR" sz="4000" b="1" dirty="0">
              <a:solidFill>
                <a:srgbClr val="FF0000"/>
              </a:solidFill>
            </a:endParaRPr>
          </a:p>
        </p:txBody>
      </p:sp>
      <p:sp>
        <p:nvSpPr>
          <p:cNvPr id="3" name="Espace réservé du contenu 2"/>
          <p:cNvSpPr>
            <a:spLocks noGrp="1"/>
          </p:cNvSpPr>
          <p:nvPr>
            <p:ph sz="half" idx="1"/>
          </p:nvPr>
        </p:nvSpPr>
        <p:spPr>
          <a:xfrm>
            <a:off x="206062" y="1262130"/>
            <a:ext cx="5679583" cy="5164428"/>
          </a:xfrm>
        </p:spPr>
        <p:txBody>
          <a:bodyPr>
            <a:normAutofit fontScale="77500" lnSpcReduction="20000"/>
          </a:bodyPr>
          <a:lstStyle/>
          <a:p>
            <a:pPr algn="ctr"/>
            <a:r>
              <a:rPr lang="fr-FR" b="1" u="sng" dirty="0">
                <a:solidFill>
                  <a:srgbClr val="FF0000"/>
                </a:solidFill>
              </a:rPr>
              <a:t>En classe </a:t>
            </a:r>
            <a:r>
              <a:rPr lang="fr-FR" b="1" u="sng" dirty="0" smtClean="0">
                <a:solidFill>
                  <a:srgbClr val="FF0000"/>
                </a:solidFill>
              </a:rPr>
              <a:t>d’inclusion</a:t>
            </a:r>
          </a:p>
          <a:p>
            <a:pPr marL="0" indent="0" algn="ctr">
              <a:buNone/>
            </a:pPr>
            <a:endParaRPr lang="fr-FR" b="1" u="sng" dirty="0">
              <a:solidFill>
                <a:srgbClr val="FF0000"/>
              </a:solidFill>
            </a:endParaRPr>
          </a:p>
          <a:p>
            <a:pPr algn="just"/>
            <a:r>
              <a:rPr lang="fr-FR" dirty="0" smtClean="0"/>
              <a:t>La classe d’inclusion est le lieu pour vivre ensemble, créer des liens, apprendre le métier d’élève…</a:t>
            </a:r>
          </a:p>
          <a:p>
            <a:pPr marL="0" indent="0" algn="just">
              <a:buNone/>
            </a:pPr>
            <a:endParaRPr lang="fr-FR" dirty="0" smtClean="0"/>
          </a:p>
          <a:p>
            <a:r>
              <a:rPr lang="fr-FR" dirty="0" smtClean="0"/>
              <a:t>L’élève d’ULIS éprouve les contraintes du groupe-classe et se confronte au rythme scolaire.</a:t>
            </a:r>
          </a:p>
          <a:p>
            <a:pPr marL="0" indent="0">
              <a:buNone/>
            </a:pPr>
            <a:endParaRPr lang="fr-FR" dirty="0" smtClean="0"/>
          </a:p>
          <a:p>
            <a:r>
              <a:rPr lang="fr-FR" dirty="0" smtClean="0"/>
              <a:t>Il développe également son autonomie.</a:t>
            </a:r>
          </a:p>
        </p:txBody>
      </p:sp>
      <p:sp>
        <p:nvSpPr>
          <p:cNvPr id="4" name="Espace réservé du contenu 3"/>
          <p:cNvSpPr>
            <a:spLocks noGrp="1"/>
          </p:cNvSpPr>
          <p:nvPr>
            <p:ph sz="half" idx="2"/>
          </p:nvPr>
        </p:nvSpPr>
        <p:spPr>
          <a:xfrm>
            <a:off x="6168980" y="1262129"/>
            <a:ext cx="5816958" cy="5164429"/>
          </a:xfrm>
        </p:spPr>
        <p:txBody>
          <a:bodyPr>
            <a:normAutofit fontScale="77500" lnSpcReduction="20000"/>
          </a:bodyPr>
          <a:lstStyle/>
          <a:p>
            <a:pPr algn="ctr"/>
            <a:r>
              <a:rPr lang="fr-FR" b="1" u="sng" dirty="0">
                <a:solidFill>
                  <a:srgbClr val="FF0000"/>
                </a:solidFill>
              </a:rPr>
              <a:t>En </a:t>
            </a:r>
            <a:r>
              <a:rPr lang="fr-FR" b="1" u="sng" dirty="0" smtClean="0">
                <a:solidFill>
                  <a:srgbClr val="FF0000"/>
                </a:solidFill>
              </a:rPr>
              <a:t>ULIS</a:t>
            </a:r>
          </a:p>
          <a:p>
            <a:pPr algn="ctr"/>
            <a:endParaRPr lang="fr-FR" b="1" u="sng" dirty="0">
              <a:solidFill>
                <a:srgbClr val="FF0000"/>
              </a:solidFill>
            </a:endParaRPr>
          </a:p>
          <a:p>
            <a:pPr algn="just"/>
            <a:r>
              <a:rPr lang="fr-FR" dirty="0" smtClean="0"/>
              <a:t>L’ULIS est le lieu privilégié pour contenir les élèves et les rassurer.</a:t>
            </a:r>
          </a:p>
          <a:p>
            <a:pPr marL="0" indent="0" algn="just">
              <a:buNone/>
            </a:pPr>
            <a:endParaRPr lang="fr-FR" dirty="0" smtClean="0"/>
          </a:p>
          <a:p>
            <a:pPr algn="just"/>
            <a:r>
              <a:rPr lang="fr-FR" dirty="0" smtClean="0"/>
              <a:t>L’élève peut y exprimer sa fatigue, ses craintes, ses difficultés… Il y expose également ses réussites.</a:t>
            </a:r>
          </a:p>
          <a:p>
            <a:pPr marL="0" indent="0" algn="just">
              <a:buNone/>
            </a:pPr>
            <a:endParaRPr lang="fr-FR" dirty="0" smtClean="0"/>
          </a:p>
          <a:p>
            <a:pPr algn="just"/>
            <a:r>
              <a:rPr lang="fr-FR" dirty="0" smtClean="0"/>
              <a:t>Le coordinateur et l’AVS sont disponibles, à l’écoute, attentifs.</a:t>
            </a:r>
          </a:p>
          <a:p>
            <a:pPr marL="0" indent="0" algn="just">
              <a:buNone/>
            </a:pPr>
            <a:endParaRPr lang="fr-FR" dirty="0" smtClean="0"/>
          </a:p>
          <a:p>
            <a:pPr algn="just"/>
            <a:r>
              <a:rPr lang="fr-FR" dirty="0" smtClean="0"/>
              <a:t>En cas de difficultés passagères ou persistantes, le coordinateur adapte la scolarisation, l’emploi du temps, repense les inclusions, les interventions…</a:t>
            </a:r>
            <a:endParaRPr lang="fr-FR" dirty="0"/>
          </a:p>
        </p:txBody>
      </p:sp>
    </p:spTree>
    <p:extLst>
      <p:ext uri="{BB962C8B-B14F-4D97-AF65-F5344CB8AC3E}">
        <p14:creationId xmlns:p14="http://schemas.microsoft.com/office/powerpoint/2010/main" val="870448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003" y="515155"/>
            <a:ext cx="10928797" cy="5661808"/>
          </a:xfrm>
        </p:spPr>
        <p:txBody>
          <a:bodyPr/>
          <a:lstStyle/>
          <a:p>
            <a:endParaRPr lang="fr-FR" b="1" dirty="0" smtClean="0">
              <a:solidFill>
                <a:srgbClr val="FF0000"/>
              </a:solidFill>
            </a:endParaRPr>
          </a:p>
          <a:p>
            <a:pPr marL="0" indent="0" algn="ctr">
              <a:buNone/>
            </a:pPr>
            <a:endParaRPr lang="fr-FR" sz="4000" b="1" dirty="0" smtClean="0">
              <a:solidFill>
                <a:srgbClr val="FF0000"/>
              </a:solidFill>
            </a:endParaRPr>
          </a:p>
          <a:p>
            <a:pPr algn="ctr"/>
            <a:endParaRPr lang="fr-FR" sz="4000" b="1" dirty="0">
              <a:solidFill>
                <a:srgbClr val="FF0000"/>
              </a:solidFill>
            </a:endParaRPr>
          </a:p>
          <a:p>
            <a:pPr algn="ctr"/>
            <a:r>
              <a:rPr lang="fr-FR" sz="4000" b="1" dirty="0" smtClean="0">
                <a:solidFill>
                  <a:srgbClr val="FF0000"/>
                </a:solidFill>
              </a:rPr>
              <a:t>Vidéo </a:t>
            </a:r>
            <a:r>
              <a:rPr lang="fr-FR" sz="4000" b="1" dirty="0">
                <a:solidFill>
                  <a:srgbClr val="FF0000"/>
                </a:solidFill>
              </a:rPr>
              <a:t>« Présentation d’une ULIS de Collège. ONISEP TV. 3’49</a:t>
            </a:r>
          </a:p>
          <a:p>
            <a:pPr algn="ctr"/>
            <a:endParaRPr lang="fr-FR" sz="4000" dirty="0"/>
          </a:p>
        </p:txBody>
      </p:sp>
    </p:spTree>
    <p:extLst>
      <p:ext uri="{BB962C8B-B14F-4D97-AF65-F5344CB8AC3E}">
        <p14:creationId xmlns:p14="http://schemas.microsoft.com/office/powerpoint/2010/main" val="3482874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6365" y="309093"/>
            <a:ext cx="11423561" cy="6310648"/>
          </a:xfrm>
        </p:spPr>
        <p:txBody>
          <a:bodyPr/>
          <a:lstStyle/>
          <a:p>
            <a:pPr marL="0" indent="0">
              <a:buNone/>
            </a:pPr>
            <a:endParaRPr lang="fr-FR" dirty="0"/>
          </a:p>
        </p:txBody>
      </p:sp>
      <p:sp>
        <p:nvSpPr>
          <p:cNvPr id="4" name="Rectangle 3"/>
          <p:cNvSpPr/>
          <p:nvPr/>
        </p:nvSpPr>
        <p:spPr>
          <a:xfrm>
            <a:off x="579549" y="643944"/>
            <a:ext cx="10786055" cy="557655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rgbClr val="FF0000"/>
                </a:solidFill>
              </a:rPr>
              <a:t>Rôles et Missions de l’</a:t>
            </a:r>
            <a:r>
              <a:rPr lang="fr-FR" sz="6600" b="1" dirty="0" err="1" smtClean="0">
                <a:solidFill>
                  <a:srgbClr val="FF0000"/>
                </a:solidFill>
              </a:rPr>
              <a:t>AVSCo</a:t>
            </a:r>
            <a:r>
              <a:rPr lang="fr-FR" sz="6600" b="1" dirty="0" smtClean="0">
                <a:solidFill>
                  <a:srgbClr val="FF0000"/>
                </a:solidFill>
              </a:rPr>
              <a:t> EN ULIS</a:t>
            </a:r>
            <a:endParaRPr lang="fr-FR" sz="6600" b="1" dirty="0">
              <a:solidFill>
                <a:srgbClr val="FF0000"/>
              </a:solidFill>
            </a:endParaRPr>
          </a:p>
        </p:txBody>
      </p:sp>
    </p:spTree>
    <p:extLst>
      <p:ext uri="{BB962C8B-B14F-4D97-AF65-F5344CB8AC3E}">
        <p14:creationId xmlns:p14="http://schemas.microsoft.com/office/powerpoint/2010/main" val="1803755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7541" y="349624"/>
            <a:ext cx="11308977" cy="6252882"/>
          </a:xfrm>
        </p:spPr>
        <p:txBody>
          <a:bodyPr/>
          <a:lstStyle/>
          <a:p>
            <a:pPr marL="0" indent="0">
              <a:buNone/>
            </a:pPr>
            <a:r>
              <a:rPr lang="fr-FR" dirty="0" smtClean="0"/>
              <a:t>	</a:t>
            </a:r>
          </a:p>
        </p:txBody>
      </p:sp>
      <p:sp>
        <p:nvSpPr>
          <p:cNvPr id="4" name="Rectangle 3"/>
          <p:cNvSpPr/>
          <p:nvPr/>
        </p:nvSpPr>
        <p:spPr>
          <a:xfrm>
            <a:off x="1249249" y="1996886"/>
            <a:ext cx="6904780" cy="927847"/>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solidFill>
                  <a:schemeClr val="tx1"/>
                </a:solidFill>
              </a:rPr>
              <a:t>Au sein de l’ULIS</a:t>
            </a:r>
            <a:endParaRPr lang="fr-FR" sz="3600" dirty="0">
              <a:solidFill>
                <a:schemeClr val="tx1"/>
              </a:solidFill>
            </a:endParaRPr>
          </a:p>
        </p:txBody>
      </p:sp>
      <p:sp>
        <p:nvSpPr>
          <p:cNvPr id="5" name="Rectangle 4"/>
          <p:cNvSpPr/>
          <p:nvPr/>
        </p:nvSpPr>
        <p:spPr>
          <a:xfrm>
            <a:off x="1249249" y="3476065"/>
            <a:ext cx="6972016" cy="981636"/>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solidFill>
                  <a:schemeClr val="tx1"/>
                </a:solidFill>
              </a:rPr>
              <a:t>Dans la classe d’inclusion</a:t>
            </a:r>
            <a:endParaRPr lang="fr-FR" sz="3600" dirty="0">
              <a:solidFill>
                <a:schemeClr val="tx1"/>
              </a:solidFill>
            </a:endParaRPr>
          </a:p>
        </p:txBody>
      </p:sp>
      <p:sp>
        <p:nvSpPr>
          <p:cNvPr id="6" name="Rectangle 5"/>
          <p:cNvSpPr/>
          <p:nvPr/>
        </p:nvSpPr>
        <p:spPr>
          <a:xfrm>
            <a:off x="1212033" y="4941793"/>
            <a:ext cx="7046448" cy="1250577"/>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solidFill>
                  <a:schemeClr val="tx1"/>
                </a:solidFill>
              </a:rPr>
              <a:t>En dehors de la classe</a:t>
            </a:r>
          </a:p>
          <a:p>
            <a:r>
              <a:rPr lang="fr-FR" sz="3600" dirty="0" smtClean="0">
                <a:solidFill>
                  <a:schemeClr val="tx1"/>
                </a:solidFill>
              </a:rPr>
              <a:t>Pendant les temps de « vie scolaire »</a:t>
            </a:r>
            <a:endParaRPr lang="fr-FR" sz="3600" dirty="0">
              <a:solidFill>
                <a:schemeClr val="tx1"/>
              </a:solidFill>
            </a:endParaRPr>
          </a:p>
        </p:txBody>
      </p:sp>
      <p:sp>
        <p:nvSpPr>
          <p:cNvPr id="7" name="Rectangle 6"/>
          <p:cNvSpPr/>
          <p:nvPr/>
        </p:nvSpPr>
        <p:spPr>
          <a:xfrm>
            <a:off x="1249249" y="515155"/>
            <a:ext cx="9736429" cy="105142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solidFill>
                  <a:schemeClr val="bg1"/>
                </a:solidFill>
              </a:rPr>
              <a:t>L’</a:t>
            </a:r>
            <a:r>
              <a:rPr lang="fr-FR" sz="3600" dirty="0" err="1" smtClean="0">
                <a:solidFill>
                  <a:schemeClr val="bg1"/>
                </a:solidFill>
              </a:rPr>
              <a:t>AVSCo</a:t>
            </a:r>
            <a:r>
              <a:rPr lang="fr-FR" sz="3600" dirty="0" smtClean="0">
                <a:solidFill>
                  <a:schemeClr val="bg1"/>
                </a:solidFill>
              </a:rPr>
              <a:t> intervient dans 3 « lieux » différents</a:t>
            </a:r>
            <a:endParaRPr lang="fr-FR" sz="3600" dirty="0">
              <a:solidFill>
                <a:schemeClr val="bg1"/>
              </a:solidFill>
            </a:endParaRPr>
          </a:p>
        </p:txBody>
      </p:sp>
      <p:sp>
        <p:nvSpPr>
          <p:cNvPr id="10" name="Flèche courbée vers la droite 9"/>
          <p:cNvSpPr/>
          <p:nvPr/>
        </p:nvSpPr>
        <p:spPr>
          <a:xfrm>
            <a:off x="296214" y="1339403"/>
            <a:ext cx="708338" cy="14553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a:off x="296214" y="3116687"/>
            <a:ext cx="708339" cy="15197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a:off x="296214" y="4941793"/>
            <a:ext cx="566671" cy="125057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35215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0579"/>
            <a:ext cx="10515600" cy="819731"/>
          </a:xfrm>
        </p:spPr>
        <p:txBody>
          <a:bodyPr>
            <a:noAutofit/>
          </a:bodyPr>
          <a:lstStyle/>
          <a:p>
            <a:pPr algn="ctr"/>
            <a:r>
              <a:rPr lang="fr-FR" sz="4800" b="1" dirty="0" smtClean="0">
                <a:solidFill>
                  <a:srgbClr val="FF0000"/>
                </a:solidFill>
              </a:rPr>
              <a:t/>
            </a:r>
            <a:br>
              <a:rPr lang="fr-FR" sz="4800" b="1" dirty="0" smtClean="0">
                <a:solidFill>
                  <a:srgbClr val="FF0000"/>
                </a:solidFill>
              </a:rPr>
            </a:br>
            <a:r>
              <a:rPr lang="fr-FR" sz="4800" b="1" dirty="0" smtClean="0">
                <a:solidFill>
                  <a:srgbClr val="FF0000"/>
                </a:solidFill>
              </a:rPr>
              <a:t>Inclusion </a:t>
            </a:r>
            <a:r>
              <a:rPr lang="fr-FR" sz="4800" b="1" dirty="0">
                <a:solidFill>
                  <a:srgbClr val="FF0000"/>
                </a:solidFill>
              </a:rPr>
              <a:t>/ Intégration : </a:t>
            </a:r>
            <a:r>
              <a:rPr lang="fr-FR" sz="4800" b="1" dirty="0" err="1">
                <a:solidFill>
                  <a:srgbClr val="FF0000"/>
                </a:solidFill>
              </a:rPr>
              <a:t>Q</a:t>
            </a:r>
            <a:r>
              <a:rPr lang="fr-FR" sz="4800" b="1" dirty="0" err="1" smtClean="0">
                <a:solidFill>
                  <a:srgbClr val="FF0000"/>
                </a:solidFill>
              </a:rPr>
              <a:t>uésako</a:t>
            </a:r>
            <a:r>
              <a:rPr lang="fr-FR" sz="4800" b="1" dirty="0" smtClean="0">
                <a:solidFill>
                  <a:srgbClr val="FF0000"/>
                </a:solidFill>
              </a:rPr>
              <a:t> </a:t>
            </a:r>
            <a:r>
              <a:rPr lang="fr-FR" sz="4800" b="1" dirty="0">
                <a:solidFill>
                  <a:srgbClr val="FF0000"/>
                </a:solidFill>
              </a:rPr>
              <a:t>?</a:t>
            </a:r>
            <a:br>
              <a:rPr lang="fr-FR" sz="4800" b="1" dirty="0">
                <a:solidFill>
                  <a:srgbClr val="FF0000"/>
                </a:solidFill>
              </a:rPr>
            </a:br>
            <a:endParaRPr lang="fr-FR" sz="4800" b="1" dirty="0">
              <a:solidFill>
                <a:srgbClr val="FF0000"/>
              </a:solidFill>
            </a:endParaRPr>
          </a:p>
        </p:txBody>
      </p:sp>
      <p:sp>
        <p:nvSpPr>
          <p:cNvPr id="3" name="Espace réservé du contenu 2"/>
          <p:cNvSpPr>
            <a:spLocks noGrp="1"/>
          </p:cNvSpPr>
          <p:nvPr>
            <p:ph idx="1"/>
          </p:nvPr>
        </p:nvSpPr>
        <p:spPr>
          <a:xfrm>
            <a:off x="334851" y="1184856"/>
            <a:ext cx="11578107" cy="5460643"/>
          </a:xfrm>
        </p:spPr>
        <p:txBody>
          <a:bodyPr>
            <a:normAutofit fontScale="92500" lnSpcReduction="20000"/>
          </a:bodyPr>
          <a:lstStyle/>
          <a:p>
            <a:pPr marL="0" indent="0" algn="just">
              <a:buNone/>
            </a:pPr>
            <a:r>
              <a:rPr lang="fr-FR" dirty="0" smtClean="0"/>
              <a:t>Le </a:t>
            </a:r>
            <a:r>
              <a:rPr lang="fr-FR" dirty="0"/>
              <a:t>concept d’inclusion vient du monde anglo-saxon, il est lié aux mouvements des droits humains concernant les personnes porteuses de handicaps. Ces mouvements ont vu le jour et se sont développés dans les années </a:t>
            </a:r>
            <a:r>
              <a:rPr lang="fr-FR" dirty="0" smtClean="0"/>
              <a:t>1960-1970</a:t>
            </a:r>
            <a:r>
              <a:rPr lang="fr-FR" dirty="0"/>
              <a:t>. Ils ont trouvé des échos, notamment auprès de l’ONU dans plusieurs déclarations entre 1983 et 1992. </a:t>
            </a:r>
            <a:r>
              <a:rPr lang="fr-FR" dirty="0">
                <a:solidFill>
                  <a:srgbClr val="FF0000"/>
                </a:solidFill>
              </a:rPr>
              <a:t>Le concept d’inclusion met en lumière la place de « plein droit » de toutes les personnes dans la société, quelles que soient leurs caractéristiques</a:t>
            </a:r>
            <a:r>
              <a:rPr lang="fr-FR" dirty="0" smtClean="0">
                <a:solidFill>
                  <a:srgbClr val="FF0000"/>
                </a:solidFill>
              </a:rPr>
              <a:t>.</a:t>
            </a:r>
          </a:p>
          <a:p>
            <a:pPr marL="0" indent="0" algn="just">
              <a:buNone/>
            </a:pPr>
            <a:endParaRPr lang="fr-FR" dirty="0"/>
          </a:p>
          <a:p>
            <a:pPr algn="just"/>
            <a:r>
              <a:rPr lang="fr-FR" dirty="0">
                <a:solidFill>
                  <a:srgbClr val="FF0000"/>
                </a:solidFill>
              </a:rPr>
              <a:t>L’intégration</a:t>
            </a:r>
            <a:r>
              <a:rPr lang="fr-FR" dirty="0"/>
              <a:t> est, quant à elle, </a:t>
            </a:r>
            <a:r>
              <a:rPr lang="fr-FR" dirty="0">
                <a:solidFill>
                  <a:srgbClr val="FF0000"/>
                </a:solidFill>
              </a:rPr>
              <a:t>un terme générique majoritairement utilisé dans le domaine du handicap. Cela signifie dans le langage commun l’adaptation d’individus « différents » à un système dit normal</a:t>
            </a:r>
            <a:r>
              <a:rPr lang="fr-FR" dirty="0"/>
              <a:t>. </a:t>
            </a:r>
            <a:endParaRPr lang="fr-FR" dirty="0" smtClean="0"/>
          </a:p>
          <a:p>
            <a:pPr algn="just"/>
            <a:r>
              <a:rPr lang="fr-FR" dirty="0" smtClean="0">
                <a:solidFill>
                  <a:srgbClr val="FF0000"/>
                </a:solidFill>
              </a:rPr>
              <a:t>Dans </a:t>
            </a:r>
            <a:r>
              <a:rPr lang="fr-FR" dirty="0">
                <a:solidFill>
                  <a:srgbClr val="FF0000"/>
                </a:solidFill>
              </a:rPr>
              <a:t>l’inclusion il n’existe pas de groupe de personnes avec ou sans handicap, toutes les personnes présentent des besoins communs et individuels. L’égalité et la différence trouvent leur place, la diversité est la norme.</a:t>
            </a:r>
          </a:p>
          <a:p>
            <a:pPr algn="just"/>
            <a:r>
              <a:rPr lang="fr-FR" dirty="0"/>
              <a:t>Comme une image vaut mille mots, voici un schéma appuyant les définitions ci-dessous. Cette image nous montre explicitement la différence entre inclusion et intégration. </a:t>
            </a:r>
          </a:p>
          <a:p>
            <a:pPr algn="just"/>
            <a:endParaRPr lang="fr-FR" dirty="0"/>
          </a:p>
        </p:txBody>
      </p:sp>
    </p:spTree>
    <p:extLst>
      <p:ext uri="{BB962C8B-B14F-4D97-AF65-F5344CB8AC3E}">
        <p14:creationId xmlns:p14="http://schemas.microsoft.com/office/powerpoint/2010/main" val="222677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4851" y="334851"/>
            <a:ext cx="11719774" cy="6310648"/>
          </a:xfrm>
        </p:spPr>
        <p:txBody>
          <a:bodyPr/>
          <a:lstStyle/>
          <a:p>
            <a:pPr marL="0" indent="0">
              <a:buNone/>
            </a:pPr>
            <a:endParaRPr lang="fr-FR" dirty="0"/>
          </a:p>
        </p:txBody>
      </p:sp>
      <p:sp>
        <p:nvSpPr>
          <p:cNvPr id="4" name="Rectangle 3"/>
          <p:cNvSpPr/>
          <p:nvPr/>
        </p:nvSpPr>
        <p:spPr>
          <a:xfrm>
            <a:off x="837127" y="376710"/>
            <a:ext cx="10354614" cy="1275008"/>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INTERVENIR DANS LA CLASSE, SOUS LA RESPONSABILITE PEDAGOGIQUE ET EN CONCERTATION AVEC L’ENSEIGNANTE</a:t>
            </a:r>
            <a:endParaRPr lang="fr-FR" sz="3200" dirty="0"/>
          </a:p>
        </p:txBody>
      </p:sp>
      <p:sp>
        <p:nvSpPr>
          <p:cNvPr id="5" name="Rectangle 4"/>
          <p:cNvSpPr/>
          <p:nvPr/>
        </p:nvSpPr>
        <p:spPr>
          <a:xfrm>
            <a:off x="669702" y="1997840"/>
            <a:ext cx="4958366" cy="708338"/>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Motiver, stimuler les élèves en individuel</a:t>
            </a:r>
            <a:endParaRPr lang="fr-FR" sz="2000" dirty="0">
              <a:solidFill>
                <a:schemeClr val="tx1"/>
              </a:solidFill>
            </a:endParaRPr>
          </a:p>
        </p:txBody>
      </p:sp>
      <p:sp>
        <p:nvSpPr>
          <p:cNvPr id="6" name="Rectangle 5"/>
          <p:cNvSpPr/>
          <p:nvPr/>
        </p:nvSpPr>
        <p:spPr>
          <a:xfrm>
            <a:off x="6922393" y="2076728"/>
            <a:ext cx="4700788" cy="1854558"/>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Aider, soutenir</a:t>
            </a:r>
          </a:p>
          <a:p>
            <a:pPr algn="ctr"/>
            <a:r>
              <a:rPr lang="fr-FR" sz="2000" dirty="0" smtClean="0">
                <a:solidFill>
                  <a:schemeClr val="tx1"/>
                </a:solidFill>
              </a:rPr>
              <a:t>L’écriture, la manipulation de matériel, la lecture, l’utilisation de l’informatique, la prise de notes.</a:t>
            </a:r>
            <a:endParaRPr lang="fr-FR" sz="2000" dirty="0">
              <a:solidFill>
                <a:schemeClr val="tx1"/>
              </a:solidFill>
            </a:endParaRPr>
          </a:p>
        </p:txBody>
      </p:sp>
      <p:sp>
        <p:nvSpPr>
          <p:cNvPr id="7" name="Rectangle 6"/>
          <p:cNvSpPr/>
          <p:nvPr/>
        </p:nvSpPr>
        <p:spPr>
          <a:xfrm>
            <a:off x="643945" y="3131982"/>
            <a:ext cx="4984123" cy="927279"/>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Rappeler les règles (vie de classe, établissement…)</a:t>
            </a:r>
            <a:endParaRPr lang="fr-FR" sz="2000" dirty="0">
              <a:solidFill>
                <a:schemeClr val="tx1"/>
              </a:solidFill>
            </a:endParaRPr>
          </a:p>
        </p:txBody>
      </p:sp>
      <p:sp>
        <p:nvSpPr>
          <p:cNvPr id="8" name="Rectangle 7"/>
          <p:cNvSpPr/>
          <p:nvPr/>
        </p:nvSpPr>
        <p:spPr>
          <a:xfrm>
            <a:off x="7173530" y="4485065"/>
            <a:ext cx="4198513" cy="772733"/>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Rappeler, reformuler les consignes, décomposer les tâches</a:t>
            </a:r>
            <a:endParaRPr lang="fr-FR" sz="2000" dirty="0">
              <a:solidFill>
                <a:schemeClr val="tx1"/>
              </a:solidFill>
            </a:endParaRPr>
          </a:p>
        </p:txBody>
      </p:sp>
      <p:sp>
        <p:nvSpPr>
          <p:cNvPr id="9" name="Rectangle 8"/>
          <p:cNvSpPr/>
          <p:nvPr/>
        </p:nvSpPr>
        <p:spPr>
          <a:xfrm>
            <a:off x="643945" y="4485065"/>
            <a:ext cx="5563672" cy="811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Préparer le matériel, adapter les documents utilisés</a:t>
            </a:r>
            <a:r>
              <a:rPr lang="fr-FR" dirty="0" smtClean="0"/>
              <a:t>.</a:t>
            </a:r>
            <a:endParaRPr lang="fr-FR" dirty="0"/>
          </a:p>
        </p:txBody>
      </p:sp>
      <p:sp>
        <p:nvSpPr>
          <p:cNvPr id="10" name="Rectangle 9"/>
          <p:cNvSpPr/>
          <p:nvPr/>
        </p:nvSpPr>
        <p:spPr>
          <a:xfrm>
            <a:off x="1455313" y="5672340"/>
            <a:ext cx="9118242" cy="746975"/>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Prendre en charge dans la classe un groupe d’élèves (consolidation, révision) sous la responsabilité pédagogique de l’enseignante. </a:t>
            </a:r>
            <a:endParaRPr lang="fr-FR" sz="2000" dirty="0">
              <a:solidFill>
                <a:schemeClr val="tx1"/>
              </a:solidFill>
            </a:endParaRPr>
          </a:p>
        </p:txBody>
      </p:sp>
    </p:spTree>
    <p:extLst>
      <p:ext uri="{BB962C8B-B14F-4D97-AF65-F5344CB8AC3E}">
        <p14:creationId xmlns:p14="http://schemas.microsoft.com/office/powerpoint/2010/main" val="2445204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761" y="180304"/>
            <a:ext cx="11384924" cy="6529589"/>
          </a:xfrm>
        </p:spPr>
        <p:txBody>
          <a:bodyPr/>
          <a:lstStyle/>
          <a:p>
            <a:pPr marL="0" indent="0">
              <a:buNone/>
            </a:pPr>
            <a:endParaRPr lang="fr-FR" dirty="0"/>
          </a:p>
        </p:txBody>
      </p:sp>
      <p:sp>
        <p:nvSpPr>
          <p:cNvPr id="4" name="Rectangle 3"/>
          <p:cNvSpPr/>
          <p:nvPr/>
        </p:nvSpPr>
        <p:spPr>
          <a:xfrm>
            <a:off x="862885" y="193183"/>
            <a:ext cx="9916732" cy="1197735"/>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COLLABORER A LA MISE EN PLACE ET AU SUIVI DES PROJETS D’INCLUSION</a:t>
            </a:r>
            <a:endParaRPr lang="fr-FR" sz="4000" dirty="0"/>
          </a:p>
        </p:txBody>
      </p:sp>
      <p:sp>
        <p:nvSpPr>
          <p:cNvPr id="5" name="Rectangle 4"/>
          <p:cNvSpPr/>
          <p:nvPr/>
        </p:nvSpPr>
        <p:spPr>
          <a:xfrm>
            <a:off x="553792" y="1893194"/>
            <a:ext cx="6619741" cy="1081825"/>
          </a:xfrm>
          <a:prstGeom prst="rect">
            <a:avLst/>
          </a:prstGeom>
          <a:solidFill>
            <a:schemeClr val="accent4">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rPr>
              <a:t>Se concerter avec l’enseignant coordinateur (position, comportement à tenir à chaque élève…) (Observations, analyse, adaptations…)</a:t>
            </a:r>
          </a:p>
        </p:txBody>
      </p:sp>
      <p:sp>
        <p:nvSpPr>
          <p:cNvPr id="6" name="Rectangle 5"/>
          <p:cNvSpPr/>
          <p:nvPr/>
        </p:nvSpPr>
        <p:spPr>
          <a:xfrm>
            <a:off x="4726546" y="3412901"/>
            <a:ext cx="6413679" cy="1210614"/>
          </a:xfrm>
          <a:prstGeom prst="rect">
            <a:avLst/>
          </a:prstGeom>
          <a:solidFill>
            <a:schemeClr val="accent4">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rPr>
              <a:t>Se concerter avec les enseignants de la classe d’inclusion (place, actions, interventions…) </a:t>
            </a:r>
            <a:endParaRPr lang="fr-FR" sz="2400" dirty="0">
              <a:solidFill>
                <a:schemeClr val="tx1"/>
              </a:solidFill>
            </a:endParaRPr>
          </a:p>
        </p:txBody>
      </p:sp>
      <p:sp>
        <p:nvSpPr>
          <p:cNvPr id="7" name="Rectangle 6"/>
          <p:cNvSpPr/>
          <p:nvPr/>
        </p:nvSpPr>
        <p:spPr>
          <a:xfrm>
            <a:off x="862885" y="5087154"/>
            <a:ext cx="8448540" cy="579549"/>
          </a:xfrm>
          <a:prstGeom prst="rect">
            <a:avLst/>
          </a:prstGeom>
          <a:solidFill>
            <a:schemeClr val="accent4">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Aider à la gestion de l’emploi du temps des élèves. </a:t>
            </a:r>
            <a:endParaRPr lang="fr-FR" sz="2400" dirty="0">
              <a:solidFill>
                <a:schemeClr val="tx1"/>
              </a:solidFill>
            </a:endParaRPr>
          </a:p>
        </p:txBody>
      </p:sp>
      <p:sp>
        <p:nvSpPr>
          <p:cNvPr id="8" name="Rectangle 7"/>
          <p:cNvSpPr/>
          <p:nvPr/>
        </p:nvSpPr>
        <p:spPr>
          <a:xfrm>
            <a:off x="5821251" y="6104585"/>
            <a:ext cx="5061397" cy="437882"/>
          </a:xfrm>
          <a:prstGeom prst="rect">
            <a:avLst/>
          </a:prstGeom>
          <a:solidFill>
            <a:schemeClr val="accent4">
              <a:lumMod val="40000"/>
              <a:lumOff val="60000"/>
            </a:schemeClr>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Participer aux ESS</a:t>
            </a:r>
            <a:endParaRPr lang="fr-FR" sz="2400" dirty="0">
              <a:solidFill>
                <a:schemeClr val="tx1"/>
              </a:solidFill>
            </a:endParaRPr>
          </a:p>
        </p:txBody>
      </p:sp>
    </p:spTree>
    <p:extLst>
      <p:ext uri="{BB962C8B-B14F-4D97-AF65-F5344CB8AC3E}">
        <p14:creationId xmlns:p14="http://schemas.microsoft.com/office/powerpoint/2010/main" val="1578642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123" y="321972"/>
            <a:ext cx="11513713" cy="6259132"/>
          </a:xfrm>
        </p:spPr>
        <p:txBody>
          <a:bodyPr/>
          <a:lstStyle/>
          <a:p>
            <a:pPr marL="0" indent="0">
              <a:buNone/>
            </a:pPr>
            <a:endParaRPr lang="fr-FR" dirty="0"/>
          </a:p>
        </p:txBody>
      </p:sp>
      <p:sp>
        <p:nvSpPr>
          <p:cNvPr id="4" name="Rectangle 3"/>
          <p:cNvSpPr/>
          <p:nvPr/>
        </p:nvSpPr>
        <p:spPr>
          <a:xfrm>
            <a:off x="566670" y="321972"/>
            <a:ext cx="11024316" cy="1674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AIDER L’EQUIPE ENSEIGNANTE A METTRE EN ŒUVRE L’INCLUSION AU SEIN DE L’ETABLISSEMENT</a:t>
            </a:r>
            <a:endParaRPr lang="fr-FR" sz="4000" dirty="0"/>
          </a:p>
        </p:txBody>
      </p:sp>
      <p:sp>
        <p:nvSpPr>
          <p:cNvPr id="5" name="Rectangle 4"/>
          <p:cNvSpPr/>
          <p:nvPr/>
        </p:nvSpPr>
        <p:spPr>
          <a:xfrm>
            <a:off x="940158" y="2440546"/>
            <a:ext cx="7714445" cy="708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Accompagner les élèves inclus dans la classe.</a:t>
            </a:r>
            <a:endParaRPr lang="fr-FR" sz="2800" dirty="0">
              <a:solidFill>
                <a:schemeClr val="tx1"/>
              </a:solidFill>
            </a:endParaRPr>
          </a:p>
        </p:txBody>
      </p:sp>
      <p:sp>
        <p:nvSpPr>
          <p:cNvPr id="6" name="Rectangle 5"/>
          <p:cNvSpPr/>
          <p:nvPr/>
        </p:nvSpPr>
        <p:spPr>
          <a:xfrm>
            <a:off x="4765183" y="3709116"/>
            <a:ext cx="6825803" cy="1004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Accompagner l’élève auprès d’un intervenant de son projet (SESSAD, Infirmière…)</a:t>
            </a:r>
            <a:endParaRPr lang="fr-FR" sz="2800" dirty="0">
              <a:solidFill>
                <a:schemeClr val="tx1"/>
              </a:solidFill>
            </a:endParaRPr>
          </a:p>
        </p:txBody>
      </p:sp>
      <p:sp>
        <p:nvSpPr>
          <p:cNvPr id="7" name="Rectangle 6"/>
          <p:cNvSpPr/>
          <p:nvPr/>
        </p:nvSpPr>
        <p:spPr>
          <a:xfrm>
            <a:off x="940158" y="5273900"/>
            <a:ext cx="9401577" cy="837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Aider à l’inclusion dans l’établissement avec les autres élèves (cantine, clubs, récréations…)</a:t>
            </a:r>
            <a:endParaRPr lang="fr-FR" sz="2800" dirty="0">
              <a:solidFill>
                <a:schemeClr val="tx1"/>
              </a:solidFill>
            </a:endParaRPr>
          </a:p>
        </p:txBody>
      </p:sp>
    </p:spTree>
    <p:extLst>
      <p:ext uri="{BB962C8B-B14F-4D97-AF65-F5344CB8AC3E}">
        <p14:creationId xmlns:p14="http://schemas.microsoft.com/office/powerpoint/2010/main" val="1017844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3639" y="386366"/>
            <a:ext cx="11384924" cy="6233375"/>
          </a:xfrm>
        </p:spPr>
        <p:txBody>
          <a:bodyPr/>
          <a:lstStyle/>
          <a:p>
            <a:pPr marL="0" indent="0">
              <a:buNone/>
            </a:pPr>
            <a:endParaRPr lang="fr-FR" dirty="0"/>
          </a:p>
        </p:txBody>
      </p:sp>
      <p:sp>
        <p:nvSpPr>
          <p:cNvPr id="4" name="Rectangle 3"/>
          <p:cNvSpPr/>
          <p:nvPr/>
        </p:nvSpPr>
        <p:spPr>
          <a:xfrm>
            <a:off x="830687" y="141668"/>
            <a:ext cx="10650828" cy="1609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INTERVENIR EN DEHORS DES TEMPS D’ENSEIGNEMENT</a:t>
            </a:r>
            <a:endParaRPr lang="fr-FR" sz="4000" dirty="0"/>
          </a:p>
        </p:txBody>
      </p:sp>
      <p:sp>
        <p:nvSpPr>
          <p:cNvPr id="5" name="Rectangle 4"/>
          <p:cNvSpPr/>
          <p:nvPr/>
        </p:nvSpPr>
        <p:spPr>
          <a:xfrm>
            <a:off x="309092" y="2176532"/>
            <a:ext cx="9221274" cy="100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Encadrer et surveiller les temps de « vie scolaire » (accueil, interclasse, récréations, repas, toilettes…)</a:t>
            </a:r>
            <a:endParaRPr lang="fr-FR" sz="2800" dirty="0">
              <a:solidFill>
                <a:schemeClr val="tx1"/>
              </a:solidFill>
            </a:endParaRPr>
          </a:p>
        </p:txBody>
      </p:sp>
      <p:sp>
        <p:nvSpPr>
          <p:cNvPr id="6" name="Rectangle 5"/>
          <p:cNvSpPr/>
          <p:nvPr/>
        </p:nvSpPr>
        <p:spPr>
          <a:xfrm>
            <a:off x="4997003" y="3541693"/>
            <a:ext cx="6722772" cy="669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Ecouter les ressentis (positifs et négatifs)</a:t>
            </a:r>
            <a:endParaRPr lang="fr-FR" sz="2800" dirty="0">
              <a:solidFill>
                <a:schemeClr val="tx1"/>
              </a:solidFill>
            </a:endParaRPr>
          </a:p>
        </p:txBody>
      </p:sp>
      <p:sp>
        <p:nvSpPr>
          <p:cNvPr id="7" name="Rectangle 6"/>
          <p:cNvSpPr/>
          <p:nvPr/>
        </p:nvSpPr>
        <p:spPr>
          <a:xfrm>
            <a:off x="309092" y="4568784"/>
            <a:ext cx="8306875" cy="846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Aider dans les gestes du quotidien (habillage, cantine, utilisation des casiers…)</a:t>
            </a:r>
            <a:endParaRPr lang="fr-FR" sz="2800" dirty="0">
              <a:solidFill>
                <a:schemeClr val="tx1"/>
              </a:solidFill>
            </a:endParaRPr>
          </a:p>
        </p:txBody>
      </p:sp>
      <p:sp>
        <p:nvSpPr>
          <p:cNvPr id="8" name="Rectangle 7"/>
          <p:cNvSpPr/>
          <p:nvPr/>
        </p:nvSpPr>
        <p:spPr>
          <a:xfrm>
            <a:off x="4391695" y="5772956"/>
            <a:ext cx="7611415" cy="846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Accompagner pendant les sorties pédagogiques ou actions du projet</a:t>
            </a:r>
            <a:endParaRPr lang="fr-FR" sz="2800" dirty="0">
              <a:solidFill>
                <a:schemeClr val="tx1"/>
              </a:solidFill>
            </a:endParaRPr>
          </a:p>
        </p:txBody>
      </p:sp>
    </p:spTree>
    <p:extLst>
      <p:ext uri="{BB962C8B-B14F-4D97-AF65-F5344CB8AC3E}">
        <p14:creationId xmlns:p14="http://schemas.microsoft.com/office/powerpoint/2010/main" val="197495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093" y="296214"/>
            <a:ext cx="11384924" cy="6413679"/>
          </a:xfrm>
        </p:spPr>
        <p:txBody>
          <a:bodyPr>
            <a:normAutofit/>
          </a:bodyPr>
          <a:lstStyle/>
          <a:p>
            <a:pPr marL="0" indent="0" algn="ctr">
              <a:buNone/>
            </a:pPr>
            <a:endParaRPr lang="fr-FR" dirty="0"/>
          </a:p>
          <a:p>
            <a:pPr marL="0" indent="0" algn="ctr">
              <a:buNone/>
            </a:pPr>
            <a:endParaRPr lang="fr-FR" sz="5400" b="1" dirty="0">
              <a:solidFill>
                <a:srgbClr val="FF0000"/>
              </a:solidFill>
            </a:endParaRPr>
          </a:p>
          <a:p>
            <a:pPr marL="0" indent="0" algn="ctr">
              <a:buNone/>
            </a:pPr>
            <a:r>
              <a:rPr lang="fr-FR" sz="7200" b="1" dirty="0" smtClean="0">
                <a:solidFill>
                  <a:srgbClr val="FF0000"/>
                </a:solidFill>
              </a:rPr>
              <a:t>« La force de la communauté se mesure au bien être du plus faible de ses membres ».</a:t>
            </a:r>
          </a:p>
          <a:p>
            <a:pPr marL="0" indent="0" algn="ctr">
              <a:buNone/>
            </a:pPr>
            <a:r>
              <a:rPr lang="fr-FR" sz="1400" b="1" dirty="0" smtClean="0">
                <a:solidFill>
                  <a:srgbClr val="FF0000"/>
                </a:solidFill>
              </a:rPr>
              <a:t>Constitution Suisse. Conférence de Josef </a:t>
            </a:r>
            <a:r>
              <a:rPr lang="fr-FR" sz="1400" b="1" dirty="0" err="1" smtClean="0">
                <a:solidFill>
                  <a:srgbClr val="FF0000"/>
                </a:solidFill>
              </a:rPr>
              <a:t>Schovanec</a:t>
            </a:r>
            <a:r>
              <a:rPr lang="fr-FR" sz="1400" b="1" dirty="0" smtClean="0">
                <a:solidFill>
                  <a:srgbClr val="FF0000"/>
                </a:solidFill>
              </a:rPr>
              <a:t> sur l’autisme en mai 2016</a:t>
            </a:r>
            <a:endParaRPr lang="fr-FR" sz="1400" b="1" dirty="0">
              <a:solidFill>
                <a:srgbClr val="FF0000"/>
              </a:solidFill>
            </a:endParaRPr>
          </a:p>
        </p:txBody>
      </p:sp>
    </p:spTree>
    <p:extLst>
      <p:ext uri="{BB962C8B-B14F-4D97-AF65-F5344CB8AC3E}">
        <p14:creationId xmlns:p14="http://schemas.microsoft.com/office/powerpoint/2010/main" val="2165603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6519" y="476518"/>
            <a:ext cx="10985678" cy="6091707"/>
          </a:xfrm>
        </p:spPr>
        <p:txBody>
          <a:bodyPr>
            <a:normAutofit lnSpcReduction="10000"/>
          </a:bodyPr>
          <a:lstStyle/>
          <a:p>
            <a:r>
              <a:rPr lang="fr-FR" sz="2400" i="1" dirty="0" smtClean="0">
                <a:solidFill>
                  <a:srgbClr val="FF0000"/>
                </a:solidFill>
              </a:rPr>
              <a:t>Si vous souhaitez poursuivre une réflexion sur l’école inclusive, l’ULIS Collège, la différenciation pédagogique, voici 2 vidéos très intéressantes à visionner seul(e) ou en équipe pédagogique.</a:t>
            </a:r>
          </a:p>
          <a:p>
            <a:pPr marL="0" indent="0">
              <a:buNone/>
            </a:pPr>
            <a:endParaRPr lang="fr-FR" dirty="0"/>
          </a:p>
          <a:p>
            <a:pPr>
              <a:buFontTx/>
              <a:buChar char="-"/>
            </a:pPr>
            <a:r>
              <a:rPr lang="fr-FR" sz="2400" b="1" u="sng" dirty="0" smtClean="0"/>
              <a:t>Vidéo –conférence. Vers une école Inclusive. « Il va en inclusion. Etes-vous d’accord? » de Marie Christine TOULLEC THERY</a:t>
            </a:r>
            <a:r>
              <a:rPr lang="fr-FR" sz="2400" dirty="0" smtClean="0"/>
              <a:t>. Partie 1/4 Ecole inclusive, une réinvention de la forme scolaire?  Partie 2/4 La non discrimination = la non déconnexion de certains élèves. Partie 3/4 Mais quelles attentions quand on travaille à plusieurs? Partie 4/4 Etre au plus près des besoins des élèves. La différenciation pédagogique? Quel consensus?</a:t>
            </a:r>
          </a:p>
          <a:p>
            <a:pPr>
              <a:buFontTx/>
              <a:buChar char="-"/>
            </a:pPr>
            <a:r>
              <a:rPr lang="fr-FR" sz="2400" b="1" u="sng" dirty="0" smtClean="0"/>
              <a:t>Vidéo Enfants Autistes : bienvenue à l’école. Inclusion scolaire en collège et lycée </a:t>
            </a:r>
            <a:r>
              <a:rPr lang="fr-FR" sz="2400" dirty="0" smtClean="0"/>
              <a:t>par Dragon bleu TV, réalisée par Sophie Robert. « Au bonheur d’Elise ». </a:t>
            </a:r>
          </a:p>
          <a:p>
            <a:pPr marL="0" indent="0">
              <a:buNone/>
            </a:pPr>
            <a:endParaRPr lang="fr-FR" sz="2400" dirty="0" smtClean="0"/>
          </a:p>
          <a:p>
            <a:pPr marL="0" indent="0">
              <a:buNone/>
            </a:pPr>
            <a:r>
              <a:rPr lang="fr-FR" sz="2400" i="1" dirty="0" smtClean="0">
                <a:solidFill>
                  <a:srgbClr val="FF0000"/>
                </a:solidFill>
              </a:rPr>
              <a:t>Autres</a:t>
            </a:r>
            <a:r>
              <a:rPr lang="fr-FR" sz="2400" b="1" i="1" dirty="0" smtClean="0">
                <a:solidFill>
                  <a:srgbClr val="FF0000"/>
                </a:solidFill>
              </a:rPr>
              <a:t> </a:t>
            </a:r>
            <a:r>
              <a:rPr lang="fr-FR" sz="2400" i="1" dirty="0" smtClean="0">
                <a:solidFill>
                  <a:srgbClr val="FF0000"/>
                </a:solidFill>
              </a:rPr>
              <a:t>pistes de réflexion</a:t>
            </a:r>
            <a:r>
              <a:rPr lang="fr-FR" sz="2400" b="1" i="1" dirty="0" smtClean="0">
                <a:solidFill>
                  <a:srgbClr val="FF0000"/>
                </a:solidFill>
              </a:rPr>
              <a:t> </a:t>
            </a:r>
            <a:r>
              <a:rPr lang="fr-FR" sz="2400" dirty="0" smtClean="0"/>
              <a:t>: </a:t>
            </a:r>
          </a:p>
          <a:p>
            <a:pPr marL="0" indent="0">
              <a:buNone/>
            </a:pPr>
            <a:r>
              <a:rPr lang="fr-FR" sz="2400" dirty="0" smtClean="0"/>
              <a:t>- </a:t>
            </a:r>
            <a:r>
              <a:rPr lang="fr-FR" sz="2400" b="1" u="sng" dirty="0" smtClean="0"/>
              <a:t>Témoignages d’enseignantes en ULIS Collège </a:t>
            </a:r>
            <a:r>
              <a:rPr lang="fr-FR" sz="2400" dirty="0" smtClean="0"/>
              <a:t>: « Marie, enseignante spécialisée, coordinatrice ULIS en collège-lycée à Nantes » et « Une expérience en ULIS. »</a:t>
            </a:r>
            <a:endParaRPr lang="fr-FR" sz="2400" dirty="0"/>
          </a:p>
          <a:p>
            <a:pPr>
              <a:buFontTx/>
              <a:buChar char="-"/>
            </a:pPr>
            <a:endParaRPr lang="fr-FR" sz="2400" dirty="0" smtClean="0"/>
          </a:p>
        </p:txBody>
      </p:sp>
    </p:spTree>
    <p:extLst>
      <p:ext uri="{BB962C8B-B14F-4D97-AF65-F5344CB8AC3E}">
        <p14:creationId xmlns:p14="http://schemas.microsoft.com/office/powerpoint/2010/main" val="2112223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6366" y="592428"/>
            <a:ext cx="10967434" cy="5584535"/>
          </a:xfrm>
        </p:spPr>
        <p:txBody>
          <a:bodyPr/>
          <a:lstStyle/>
          <a:p>
            <a:pPr marL="0" indent="0" algn="ctr">
              <a:buNone/>
            </a:pPr>
            <a:endParaRPr lang="fr-FR" b="1" dirty="0" smtClean="0">
              <a:solidFill>
                <a:srgbClr val="FF0000"/>
              </a:solidFill>
            </a:endParaRPr>
          </a:p>
          <a:p>
            <a:pPr marL="0" indent="0" algn="ctr">
              <a:buNone/>
            </a:pPr>
            <a:endParaRPr lang="fr-FR" b="1" dirty="0">
              <a:solidFill>
                <a:srgbClr val="FF0000"/>
              </a:solidFill>
            </a:endParaRPr>
          </a:p>
          <a:p>
            <a:pPr marL="0" indent="0" algn="ctr">
              <a:buNone/>
            </a:pPr>
            <a:endParaRPr lang="fr-FR" sz="4400" b="1" dirty="0" smtClean="0">
              <a:solidFill>
                <a:srgbClr val="FF0000"/>
              </a:solidFill>
            </a:endParaRPr>
          </a:p>
          <a:p>
            <a:pPr marL="0" indent="0" algn="ctr">
              <a:buNone/>
            </a:pPr>
            <a:r>
              <a:rPr lang="fr-FR" sz="4400" b="1" dirty="0" smtClean="0">
                <a:solidFill>
                  <a:srgbClr val="FF0000"/>
                </a:solidFill>
              </a:rPr>
              <a:t>UN </a:t>
            </a:r>
            <a:r>
              <a:rPr lang="fr-FR" sz="4400" b="1" dirty="0">
                <a:solidFill>
                  <a:srgbClr val="FF0000"/>
                </a:solidFill>
              </a:rPr>
              <a:t>GRAND MERCI POUR VOTRE ECOUTE </a:t>
            </a:r>
          </a:p>
          <a:p>
            <a:pPr marL="0" indent="0" algn="ctr">
              <a:buNone/>
            </a:pPr>
            <a:r>
              <a:rPr lang="fr-FR" sz="4400" b="1" dirty="0">
                <a:solidFill>
                  <a:srgbClr val="FF0000"/>
                </a:solidFill>
              </a:rPr>
              <a:t>ET </a:t>
            </a:r>
          </a:p>
          <a:p>
            <a:pPr marL="0" indent="0" algn="ctr">
              <a:buNone/>
            </a:pPr>
            <a:r>
              <a:rPr lang="fr-FR" sz="4400" b="1" dirty="0">
                <a:solidFill>
                  <a:srgbClr val="FF0000"/>
                </a:solidFill>
              </a:rPr>
              <a:t>VOTRE ATTENTION</a:t>
            </a:r>
            <a:endParaRPr lang="fr-FR" sz="4400" dirty="0"/>
          </a:p>
          <a:p>
            <a:endParaRPr lang="fr-FR" dirty="0"/>
          </a:p>
        </p:txBody>
      </p:sp>
    </p:spTree>
    <p:extLst>
      <p:ext uri="{BB962C8B-B14F-4D97-AF65-F5344CB8AC3E}">
        <p14:creationId xmlns:p14="http://schemas.microsoft.com/office/powerpoint/2010/main" val="3872521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38545" cy="124041"/>
          </a:xfrm>
        </p:spPr>
        <p:txBody>
          <a:bodyPr>
            <a:normAutofit fontScale="90000"/>
          </a:bodyPr>
          <a:lstStyle/>
          <a:p>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8039" y="627260"/>
            <a:ext cx="9040969" cy="559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6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2031" y="464234"/>
            <a:ext cx="11296357" cy="597876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fr-FR" sz="5400" b="1" dirty="0">
                <a:ln w="9525">
                  <a:solidFill>
                    <a:schemeClr val="bg1"/>
                  </a:solidFill>
                  <a:prstDash val="solid"/>
                </a:ln>
                <a:solidFill>
                  <a:srgbClr val="FF0000"/>
                </a:solidFill>
              </a:rPr>
              <a:t>Ecole Inclusive</a:t>
            </a:r>
          </a:p>
          <a:p>
            <a:r>
              <a:rPr lang="fr-FR" b="1" dirty="0"/>
              <a:t> </a:t>
            </a:r>
            <a:endParaRPr lang="fr-FR" dirty="0"/>
          </a:p>
          <a:p>
            <a:r>
              <a:rPr lang="fr-FR" sz="3200" dirty="0"/>
              <a:t>« Il y a trois langages : </a:t>
            </a:r>
            <a:r>
              <a:rPr lang="fr-FR" sz="3200" dirty="0">
                <a:solidFill>
                  <a:srgbClr val="FF0000"/>
                </a:solidFill>
              </a:rPr>
              <a:t>le langage de la tête, le langage du cœur, le langage des mains. L’éducation doit se diriger dans ces trois directions</a:t>
            </a:r>
            <a:r>
              <a:rPr lang="fr-FR" sz="3200" dirty="0"/>
              <a:t>. </a:t>
            </a:r>
          </a:p>
          <a:p>
            <a:r>
              <a:rPr lang="fr-FR" sz="3200" dirty="0"/>
              <a:t>Enseigner à penser, aider à bien ressentir et accompagner dans l’action, afin que les trois langages soient en harmonie ; </a:t>
            </a:r>
            <a:r>
              <a:rPr lang="fr-FR" sz="3200" dirty="0">
                <a:solidFill>
                  <a:srgbClr val="FF0000"/>
                </a:solidFill>
              </a:rPr>
              <a:t>que l’enfant, le jeune pense ce qu’il ressent et ce qu’il fait, ressente ce qu’il pense et ce qu’il fait, et fasse ce qu’il pense et ressent. </a:t>
            </a:r>
            <a:endParaRPr lang="fr-FR" sz="3200" dirty="0" smtClean="0">
              <a:solidFill>
                <a:srgbClr val="FF0000"/>
              </a:solidFill>
            </a:endParaRPr>
          </a:p>
          <a:p>
            <a:r>
              <a:rPr lang="fr-FR" sz="3200" dirty="0" smtClean="0">
                <a:solidFill>
                  <a:srgbClr val="FF0000"/>
                </a:solidFill>
              </a:rPr>
              <a:t>C’est </a:t>
            </a:r>
            <a:r>
              <a:rPr lang="fr-FR" sz="3200" dirty="0">
                <a:solidFill>
                  <a:srgbClr val="FF0000"/>
                </a:solidFill>
              </a:rPr>
              <a:t>ainsi qu’une éducation devient inclusive car tout le monde a une place ; et elle devient aussi inclusive humainement</a:t>
            </a:r>
            <a:r>
              <a:rPr lang="fr-FR" sz="3200" dirty="0"/>
              <a:t>. » </a:t>
            </a:r>
            <a:endParaRPr lang="fr-FR" sz="3200" dirty="0" smtClean="0"/>
          </a:p>
          <a:p>
            <a:endParaRPr lang="fr-FR" sz="3200" dirty="0"/>
          </a:p>
          <a:p>
            <a:r>
              <a:rPr lang="fr-FR" sz="1800" b="1" i="1" dirty="0"/>
              <a:t>Extrait du discours du Pape François lors du congrès mondial sur l’éducation organisé par la congrégation pour l’éducation catholique (21 novembre 2015).</a:t>
            </a:r>
          </a:p>
          <a:p>
            <a:r>
              <a:rPr lang="fr-FR" dirty="0"/>
              <a:t> </a:t>
            </a:r>
          </a:p>
          <a:p>
            <a:endParaRPr lang="fr-FR" dirty="0"/>
          </a:p>
        </p:txBody>
      </p:sp>
    </p:spTree>
    <p:extLst>
      <p:ext uri="{BB962C8B-B14F-4D97-AF65-F5344CB8AC3E}">
        <p14:creationId xmlns:p14="http://schemas.microsoft.com/office/powerpoint/2010/main" val="14042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178" y="244699"/>
            <a:ext cx="11616744" cy="6181859"/>
          </a:xfrm>
        </p:spPr>
        <p:txBody>
          <a:bodyPr>
            <a:normAutofit fontScale="92500" lnSpcReduction="10000"/>
          </a:bodyPr>
          <a:lstStyle/>
          <a:p>
            <a:pPr marL="0" indent="0" algn="ctr">
              <a:buNone/>
            </a:pPr>
            <a:r>
              <a:rPr lang="fr-FR" sz="6000" b="1" dirty="0">
                <a:solidFill>
                  <a:srgbClr val="FF0000"/>
                </a:solidFill>
              </a:rPr>
              <a:t>Scolarisation des élèves en situation de </a:t>
            </a:r>
            <a:r>
              <a:rPr lang="fr-FR" sz="6000" b="1" dirty="0" smtClean="0">
                <a:solidFill>
                  <a:srgbClr val="FF0000"/>
                </a:solidFill>
              </a:rPr>
              <a:t>Handicap :</a:t>
            </a:r>
          </a:p>
          <a:p>
            <a:pPr marL="0" indent="0" algn="ctr">
              <a:buNone/>
            </a:pPr>
            <a:r>
              <a:rPr lang="fr-FR" sz="4400" b="1" dirty="0">
                <a:solidFill>
                  <a:srgbClr val="FF0000"/>
                </a:solidFill>
              </a:rPr>
              <a:t>c</a:t>
            </a:r>
            <a:r>
              <a:rPr lang="fr-FR" sz="4400" b="1" dirty="0" smtClean="0">
                <a:solidFill>
                  <a:srgbClr val="FF0000"/>
                </a:solidFill>
              </a:rPr>
              <a:t>omment ça marche en France?</a:t>
            </a:r>
          </a:p>
          <a:p>
            <a:pPr marL="0" indent="0" algn="ctr">
              <a:buNone/>
            </a:pPr>
            <a:endParaRPr lang="fr-FR" sz="4400" b="1" dirty="0" smtClean="0">
              <a:solidFill>
                <a:srgbClr val="FF0000"/>
              </a:solidFill>
            </a:endParaRPr>
          </a:p>
          <a:p>
            <a:pPr marL="0" indent="0" algn="ctr">
              <a:buNone/>
            </a:pPr>
            <a:r>
              <a:rPr lang="fr-FR" sz="6000" b="1" dirty="0">
                <a:solidFill>
                  <a:srgbClr val="FF0000"/>
                </a:solidFill>
              </a:rPr>
              <a:t/>
            </a:r>
            <a:br>
              <a:rPr lang="fr-FR" sz="6000" b="1" dirty="0">
                <a:solidFill>
                  <a:srgbClr val="FF0000"/>
                </a:solidFill>
              </a:rPr>
            </a:br>
            <a:endParaRPr lang="fr-FR" sz="6000" b="1" dirty="0" smtClean="0">
              <a:solidFill>
                <a:srgbClr val="FF0000"/>
              </a:solidFill>
            </a:endParaRPr>
          </a:p>
          <a:p>
            <a:pPr marL="0" indent="0" algn="ctr">
              <a:buNone/>
            </a:pPr>
            <a:endParaRPr lang="fr-FR" sz="4400" b="1" u="sng" dirty="0" smtClean="0">
              <a:solidFill>
                <a:srgbClr val="FF0000"/>
              </a:solidFill>
            </a:endParaRPr>
          </a:p>
          <a:p>
            <a:pPr marL="0" indent="0" algn="ctr">
              <a:buNone/>
            </a:pPr>
            <a:r>
              <a:rPr lang="fr-FR" sz="4400" b="1" u="sng" dirty="0" smtClean="0">
                <a:solidFill>
                  <a:srgbClr val="FF0000"/>
                </a:solidFill>
              </a:rPr>
              <a:t>L’inclusion</a:t>
            </a:r>
            <a:r>
              <a:rPr lang="fr-FR" sz="4400" b="1" dirty="0" smtClean="0">
                <a:solidFill>
                  <a:srgbClr val="FF0000"/>
                </a:solidFill>
              </a:rPr>
              <a:t> </a:t>
            </a:r>
            <a:r>
              <a:rPr lang="fr-FR" sz="4400" b="1" dirty="0">
                <a:solidFill>
                  <a:srgbClr val="FF0000"/>
                </a:solidFill>
              </a:rPr>
              <a:t>: </a:t>
            </a:r>
            <a:r>
              <a:rPr lang="fr-FR" sz="4400" b="1" dirty="0" smtClean="0">
                <a:solidFill>
                  <a:srgbClr val="FF0000"/>
                </a:solidFill>
              </a:rPr>
              <a:t>un </a:t>
            </a:r>
            <a:r>
              <a:rPr lang="fr-FR" sz="4400" b="1" dirty="0">
                <a:solidFill>
                  <a:srgbClr val="FF0000"/>
                </a:solidFill>
              </a:rPr>
              <a:t>concept inscrit dans la loi depuis plus de 25 ans</a:t>
            </a:r>
            <a:endParaRPr lang="fr-FR" sz="4400" b="1" dirty="0"/>
          </a:p>
        </p:txBody>
      </p:sp>
      <p:sp>
        <p:nvSpPr>
          <p:cNvPr id="5" name="AutoShape 2" descr="Résultat de recherche d'images pour &quot;dessin inclusion&quot;">
            <a:hlinkClick r:id="rId2"/>
          </p:cNvPr>
          <p:cNvSpPr>
            <a:spLocks noChangeAspect="1" noChangeArrowheads="1"/>
          </p:cNvSpPr>
          <p:nvPr/>
        </p:nvSpPr>
        <p:spPr bwMode="auto">
          <a:xfrm>
            <a:off x="1851025" y="-1462088"/>
            <a:ext cx="78105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Résultat de recherche d'images pour &quot;dessin inclusion&quot;">
            <a:hlinkClick r:id="rId2"/>
          </p:cNvPr>
          <p:cNvSpPr>
            <a:spLocks noChangeAspect="1" noChangeArrowheads="1"/>
          </p:cNvSpPr>
          <p:nvPr/>
        </p:nvSpPr>
        <p:spPr bwMode="auto">
          <a:xfrm>
            <a:off x="1851025" y="-1657417"/>
            <a:ext cx="78105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076" y="2527210"/>
            <a:ext cx="7330449" cy="2292112"/>
          </a:xfrm>
          <a:prstGeom prst="rect">
            <a:avLst/>
          </a:prstGeom>
        </p:spPr>
      </p:pic>
    </p:spTree>
    <p:extLst>
      <p:ext uri="{BB962C8B-B14F-4D97-AF65-F5344CB8AC3E}">
        <p14:creationId xmlns:p14="http://schemas.microsoft.com/office/powerpoint/2010/main" val="1656994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093" y="476518"/>
            <a:ext cx="11044707" cy="6078828"/>
          </a:xfrm>
        </p:spPr>
        <p:txBody>
          <a:bodyPr/>
          <a:lstStyle/>
          <a:p>
            <a:pPr algn="ctr"/>
            <a:endParaRPr lang="fr-FR" b="1" u="sng" dirty="0" smtClean="0">
              <a:solidFill>
                <a:srgbClr val="FF0000"/>
              </a:solidFill>
            </a:endParaRPr>
          </a:p>
          <a:p>
            <a:pPr algn="ctr"/>
            <a:endParaRPr lang="fr-FR" b="1" u="sng" dirty="0">
              <a:solidFill>
                <a:srgbClr val="FF0000"/>
              </a:solidFill>
            </a:endParaRPr>
          </a:p>
          <a:p>
            <a:pPr algn="ctr"/>
            <a:endParaRPr lang="fr-FR" b="1" u="sng" dirty="0" smtClean="0">
              <a:solidFill>
                <a:srgbClr val="FF0000"/>
              </a:solidFill>
            </a:endParaRPr>
          </a:p>
          <a:p>
            <a:pPr algn="ctr"/>
            <a:endParaRPr lang="fr-FR" b="1" u="sng" dirty="0">
              <a:solidFill>
                <a:srgbClr val="FF0000"/>
              </a:solidFill>
            </a:endParaRPr>
          </a:p>
          <a:p>
            <a:pPr algn="ctr"/>
            <a:r>
              <a:rPr lang="fr-FR" b="1" u="sng" dirty="0" smtClean="0">
                <a:solidFill>
                  <a:srgbClr val="FF0000"/>
                </a:solidFill>
              </a:rPr>
              <a:t>Vidéo un jour, une question. « Comment les enfants handicapés sont-ils accompagnés? »</a:t>
            </a:r>
            <a:endParaRPr lang="fr-FR" b="1" u="sng" dirty="0">
              <a:solidFill>
                <a:srgbClr val="FF0000"/>
              </a:solidFill>
            </a:endParaRPr>
          </a:p>
        </p:txBody>
      </p:sp>
    </p:spTree>
    <p:extLst>
      <p:ext uri="{BB962C8B-B14F-4D97-AF65-F5344CB8AC3E}">
        <p14:creationId xmlns:p14="http://schemas.microsoft.com/office/powerpoint/2010/main" val="2022430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8941" y="206062"/>
            <a:ext cx="11475075" cy="6452315"/>
          </a:xfrm>
        </p:spPr>
        <p:txBody>
          <a:bodyPr>
            <a:normAutofit fontScale="62500" lnSpcReduction="20000"/>
          </a:bodyPr>
          <a:lstStyle/>
          <a:p>
            <a:r>
              <a:rPr lang="fr-FR" sz="3800" b="1" u="sng" dirty="0" smtClean="0">
                <a:solidFill>
                  <a:srgbClr val="FF0000"/>
                </a:solidFill>
              </a:rPr>
              <a:t>Loi d’orientation sur l’éducation du 10 juillet 1989</a:t>
            </a:r>
          </a:p>
          <a:p>
            <a:pPr marL="0" indent="0" algn="just">
              <a:buNone/>
            </a:pPr>
            <a:r>
              <a:rPr lang="fr-FR" sz="3200" dirty="0" smtClean="0"/>
              <a:t>Cette loi met en avant la nécessité de favoriser </a:t>
            </a:r>
            <a:r>
              <a:rPr lang="fr-FR" sz="3200" b="1" dirty="0" smtClean="0"/>
              <a:t>l’intégration scolaire des élèves en situation de handicap</a:t>
            </a:r>
            <a:r>
              <a:rPr lang="fr-FR" sz="3200" dirty="0" smtClean="0"/>
              <a:t>, en lien avec les centres médico-sociaux.</a:t>
            </a:r>
          </a:p>
          <a:p>
            <a:pPr marL="0" indent="0" algn="just">
              <a:buNone/>
            </a:pPr>
            <a:endParaRPr lang="fr-FR" sz="3200" b="1" u="sng" dirty="0" smtClean="0"/>
          </a:p>
          <a:p>
            <a:r>
              <a:rPr lang="fr-FR" sz="3800" b="1" u="sng" dirty="0" smtClean="0">
                <a:solidFill>
                  <a:srgbClr val="FF0000"/>
                </a:solidFill>
              </a:rPr>
              <a:t>Loi pour l’égalité des droits et des chances, la participation et la citoyenneté des personnes handicapées du 11 février 2005</a:t>
            </a:r>
          </a:p>
          <a:p>
            <a:pPr algn="just">
              <a:buNone/>
            </a:pPr>
            <a:r>
              <a:rPr lang="fr-FR" sz="3200" dirty="0" smtClean="0"/>
              <a:t>Cette loi vient consacrer </a:t>
            </a:r>
            <a:r>
              <a:rPr lang="fr-FR" sz="3200" b="1" dirty="0" smtClean="0"/>
              <a:t>l’obligation de scolarisation des enfants présentant une déficience</a:t>
            </a:r>
            <a:r>
              <a:rPr lang="fr-FR" sz="3200" dirty="0" smtClean="0"/>
              <a:t>. Elle permet également de relever les enjeux en </a:t>
            </a:r>
            <a:r>
              <a:rPr lang="fr-FR" sz="3200" b="1" dirty="0" smtClean="0"/>
              <a:t>proposant une approche plus globale</a:t>
            </a:r>
            <a:r>
              <a:rPr lang="fr-FR" sz="3200" dirty="0" smtClean="0"/>
              <a:t>, au-delà du domaine de l’éducation, notamment grâce à la </a:t>
            </a:r>
            <a:r>
              <a:rPr lang="fr-FR" sz="3200" b="1" dirty="0" smtClean="0"/>
              <a:t>création des Maisons Départementales des Personnes Handicapées (MDPH).</a:t>
            </a:r>
          </a:p>
          <a:p>
            <a:pPr algn="just">
              <a:buNone/>
            </a:pPr>
            <a:endParaRPr lang="fr-FR" sz="3800" dirty="0" smtClean="0"/>
          </a:p>
          <a:p>
            <a:pPr>
              <a:buNone/>
            </a:pPr>
            <a:r>
              <a:rPr lang="fr-FR" b="1" u="sng" dirty="0" smtClean="0"/>
              <a:t> </a:t>
            </a:r>
            <a:r>
              <a:rPr lang="fr-FR" sz="3800" b="1" u="sng" dirty="0" smtClean="0">
                <a:solidFill>
                  <a:srgbClr val="FF0000"/>
                </a:solidFill>
              </a:rPr>
              <a:t>Loi de refondation de l’école de la République du 8  juillet 2013</a:t>
            </a:r>
          </a:p>
          <a:p>
            <a:pPr>
              <a:buFontTx/>
              <a:buChar char="-"/>
            </a:pPr>
            <a:r>
              <a:rPr lang="fr-FR" sz="3400" dirty="0" smtClean="0"/>
              <a:t>Cette loi affirme l’ambition de </a:t>
            </a:r>
            <a:r>
              <a:rPr lang="fr-FR" sz="3400" b="1" dirty="0" smtClean="0"/>
              <a:t>développer une école inclusive</a:t>
            </a:r>
            <a:r>
              <a:rPr lang="fr-FR" sz="3400" dirty="0" smtClean="0"/>
              <a:t>, permettant </a:t>
            </a:r>
            <a:r>
              <a:rPr lang="fr-FR" sz="3400" b="1" dirty="0" smtClean="0"/>
              <a:t>une meilleure prise en compte des besoins éducatifs de chaque élève</a:t>
            </a:r>
            <a:r>
              <a:rPr lang="fr-FR" sz="3400" dirty="0" smtClean="0"/>
              <a:t>, pour une meilleure insertion sociale et professionnelle.</a:t>
            </a:r>
          </a:p>
          <a:p>
            <a:pPr>
              <a:buFontTx/>
              <a:buChar char="-"/>
            </a:pPr>
            <a:r>
              <a:rPr lang="fr-FR" sz="3400" dirty="0" smtClean="0"/>
              <a:t>Le premier article du code de l’éducation indique le principe de </a:t>
            </a:r>
            <a:r>
              <a:rPr lang="fr-FR" sz="3400" b="1" dirty="0" smtClean="0"/>
              <a:t>« L’école inclusive » pour tous les enfants, sans aucune distinction.</a:t>
            </a:r>
          </a:p>
          <a:p>
            <a:pPr>
              <a:buFontTx/>
              <a:buChar char="-"/>
            </a:pPr>
            <a:r>
              <a:rPr lang="fr-FR" sz="3400" dirty="0" smtClean="0"/>
              <a:t>Désormais, </a:t>
            </a:r>
            <a:r>
              <a:rPr lang="fr-FR" sz="3400" b="1" dirty="0" smtClean="0"/>
              <a:t>de plus en plus d’élèves en situation d’handicap sont scolarisés en milieu scolaire ordinaire </a:t>
            </a:r>
            <a:r>
              <a:rPr lang="fr-FR" sz="3400" dirty="0" smtClean="0"/>
              <a:t>grâce à cette loi.</a:t>
            </a:r>
          </a:p>
          <a:p>
            <a:pPr>
              <a:buFontTx/>
              <a:buChar char="-"/>
            </a:pPr>
            <a:r>
              <a:rPr lang="fr-FR" sz="3400" dirty="0" smtClean="0"/>
              <a:t>On retrouvera sous le sigle </a:t>
            </a:r>
            <a:r>
              <a:rPr lang="fr-FR" sz="3400" b="1" dirty="0" smtClean="0"/>
              <a:t>ASH</a:t>
            </a:r>
            <a:r>
              <a:rPr lang="fr-FR" sz="3400" dirty="0" smtClean="0"/>
              <a:t> ce qui fait référence à </a:t>
            </a:r>
            <a:r>
              <a:rPr lang="fr-FR" sz="3400" b="1" dirty="0" smtClean="0"/>
              <a:t>l’Adaptation et la Scolarisation des élèves en situation de Handicap.</a:t>
            </a:r>
          </a:p>
          <a:p>
            <a:pPr marL="0" indent="0">
              <a:buNone/>
            </a:pPr>
            <a:endParaRPr lang="fr-FR" dirty="0"/>
          </a:p>
        </p:txBody>
      </p:sp>
    </p:spTree>
    <p:extLst>
      <p:ext uri="{BB962C8B-B14F-4D97-AF65-F5344CB8AC3E}">
        <p14:creationId xmlns:p14="http://schemas.microsoft.com/office/powerpoint/2010/main" val="2483634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2574</Words>
  <Application>Microsoft Office PowerPoint</Application>
  <PresentationFormat>Grand écran</PresentationFormat>
  <Paragraphs>296</Paragraphs>
  <Slides>46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46</vt:i4>
      </vt:variant>
    </vt:vector>
  </HeadingPairs>
  <TitlesOfParts>
    <vt:vector size="50" baseType="lpstr">
      <vt:lpstr>Arial</vt:lpstr>
      <vt:lpstr>Calibri</vt:lpstr>
      <vt:lpstr>Calibri Light</vt:lpstr>
      <vt:lpstr>Thème Office</vt:lpstr>
      <vt:lpstr>t</vt:lpstr>
      <vt:lpstr>PROGRAMME DE L’ANIMATION PEDAGOGIQUE</vt:lpstr>
      <vt:lpstr>ECOLE INCLUSIVE ? </vt:lpstr>
      <vt:lpstr> Inclusion / Intégration : Quésako ? </vt:lpstr>
      <vt:lpstr>Présentation PowerPoint</vt:lpstr>
      <vt:lpstr>Présentation PowerPoint</vt:lpstr>
      <vt:lpstr>Présentation PowerPoint</vt:lpstr>
      <vt:lpstr>Présentation PowerPoint</vt:lpstr>
      <vt:lpstr>Présentation PowerPoint</vt:lpstr>
      <vt:lpstr>Présentation PowerPoint</vt:lpstr>
      <vt:lpstr>La prise en compte des élèves à  besoins éducatifs particuliers</vt:lpstr>
      <vt:lpstr>  Qu’est-ce qu’un Besoin Educatif Particulier (BEP)?</vt:lpstr>
      <vt:lpstr>Présentation PowerPoint</vt:lpstr>
      <vt:lpstr>Des dispositifs de scolarisation variés selon les besoins des élèves</vt:lpstr>
      <vt:lpstr>Le Projet Personnalisé de Scolarisation : PPS</vt:lpstr>
      <vt:lpstr>Présentation PowerPoint</vt:lpstr>
      <vt:lpstr>Présentation PowerPoint</vt:lpstr>
      <vt:lpstr>Unité Localisée pour l’Inclusion Scolaire = Dispositif de Scolarisation</vt:lpstr>
      <vt:lpstr>Présentation PowerPoint</vt:lpstr>
      <vt:lpstr>Présentation PowerPoint</vt:lpstr>
      <vt:lpstr>Présentation PowerPoint</vt:lpstr>
      <vt:lpstr>Présentation PowerPoint</vt:lpstr>
      <vt:lpstr>LE PARCOURS D’UN JEUNE EN ULIS TFC COLLEGE</vt:lpstr>
      <vt:lpstr>Présentation PowerPoint</vt:lpstr>
      <vt:lpstr>Présentation PowerPoint</vt:lpstr>
      <vt:lpstr>Présentation PowerPoint</vt:lpstr>
      <vt:lpstr>INSCRIPTION ET RENTREE</vt:lpstr>
      <vt:lpstr>Présentation PowerPoint</vt:lpstr>
      <vt:lpstr>EMPLOI DU TEMPS</vt:lpstr>
      <vt:lpstr>Présentation PowerPoint</vt:lpstr>
      <vt:lpstr>ENSEIGNEMENT, APPRENTISSAGE</vt:lpstr>
      <vt:lpstr>ENSEIGNEMENT, APPRENTISSAGE</vt:lpstr>
      <vt:lpstr>Présentation PowerPoint</vt:lpstr>
      <vt:lpstr>EVALUATION ET BULLETINS</vt:lpstr>
      <vt:lpstr>Présentation PowerPoint</vt:lpstr>
      <vt:lpstr>SOCIALISATION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exantis</dc:creator>
  <cp:lastModifiedBy>Isabelle ANDRIEUX</cp:lastModifiedBy>
  <cp:revision>109</cp:revision>
  <dcterms:created xsi:type="dcterms:W3CDTF">2018-04-10T08:47:11Z</dcterms:created>
  <dcterms:modified xsi:type="dcterms:W3CDTF">2018-06-04T07:23:13Z</dcterms:modified>
</cp:coreProperties>
</file>