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3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07D790-9026-4448-8D9B-8CCA9DF98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B571C6-2635-46E5-87EE-A0216FFF5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EA66D7-A26E-4C0B-BF91-DA99E9052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20D861-08C0-449A-A7B7-63A281739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6FF082-6EA9-414A-A03D-548EA7A06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8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C6F06C-EF78-4500-BB5E-347A7450D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12A22D8-E4D9-4406-B794-CA9D39D73F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1DC728-5CB5-4BA1-8394-4D4DD562C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B7F159-9DA1-4BD6-88DA-432E5C22F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DF8F49-767A-4357-BBF6-6A3413024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47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432DB1E-1039-410D-9257-4074F1BDF5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C9C056A-C976-4227-B7AA-76B8D7DF4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062830-9EA8-4DD0-A9E9-22B5DD0A4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B6C516-EC1E-418B-BA79-F1F158EBC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7A3D96-45D5-4693-AC81-F8A189C0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265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069FDA-811C-4451-A059-7A75501C6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4DD2A1-45BD-49DD-84DC-920670953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EACE5F-988F-438E-B6A1-B6C4A5645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3F211B-6BDE-44E6-8295-4D5FD508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ED4089-6EFE-4966-8E15-A9AB57EC7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70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7DDD25-CDBB-4BE0-9EEF-2AF3C3715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6B8915-401C-43C7-83CA-873FBD606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91B237-121C-4E06-8A4A-B7A54EC9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53CA40-68A1-4463-A881-DD8137F83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45CC9A-1E8C-4845-BF7C-E8A7D53C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46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6A2904-AFF2-4BED-9938-299527074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8A1857-2BB3-4BDF-AF65-E592AA876B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71C14C-3E68-44E7-8566-B76BE5402C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8E492B-785D-4FEC-863C-9371ECDAD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30C388-938D-4C84-9025-F7FCDF95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B9C450-2370-4FEC-8F38-68859A1E7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225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DF3055-185A-4641-B17F-9FFE63678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27A7EB-DE82-4084-829F-4112ABD2D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89D975F-7A17-4FA1-86B0-DE857291E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4D49FE-4996-46E0-9A15-0FC4F51054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B5F723D-7946-4379-9EBF-6F90606313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19DCF69-C0D6-45ED-A45B-4E547FFF1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9497EEA-8C6E-43C7-9D16-B9B15B9B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619D7B-9055-415D-B8FB-DFC9BD388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99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D3612-1A15-480F-BAD0-725BC0B7C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C860162-57C6-4EB6-9D2F-94EAB8ECA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CB5F8C-6BCE-46A0-80B1-B8D4FF027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AA0B87-AAD1-42F8-AC7B-7861BEEC8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57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76D6EDB-E423-438A-9203-A736A1E3B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9AA1F51-CC4D-4DA9-8A37-3B11B2784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740838-4691-4A65-8464-1CCA4B245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13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793445-C56D-4079-8187-465F61052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08CEB0-4F3D-4DBD-B4C7-1F26481F9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867A99-F38E-4082-8ECF-CA84A44A4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E5AAE9-021A-493B-B66A-91A2609B4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969C2-36A6-43F9-AF7D-F5D2EC737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096C04-A7E5-4709-9960-ED957676D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04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2FB592-8A30-401F-8202-E11568F26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5D9B246-8739-490C-BE50-1085FECD8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513CB0-93C0-448F-B975-06514D23F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59D55C-D89F-41CB-B318-42CD8E1A0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FF6D15-1436-4B6F-9353-79BFD594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02C786-EA63-4626-BCE4-4AA550DC0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72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4C6B9EC-914E-45D3-8CD6-73A8054A9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10E54B-2AF1-4459-BD29-A213158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27AEF0-3453-42A3-A7F5-D16BAB3FD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316D8-3A0A-4BE7-AF3F-018526C760F6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62BD85-CF30-4720-97C4-52D95FE1C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A6DE04-024E-436B-9660-C04596006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70807-5975-4E2E-AFAD-EE0C151516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44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2BFD12A-3B64-4281-9A02-5FB57DA78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AMENAGEMENTS EXAMENS</a:t>
            </a:r>
            <a:b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</a:br>
            <a:r>
              <a:rPr lang="fr-FR" sz="28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NOUVEAUTES 2021</a:t>
            </a:r>
            <a:r>
              <a:rPr lang="fr-FR" sz="2800" b="1" i="1" dirty="0">
                <a:solidFill>
                  <a:srgbClr val="00B0F0"/>
                </a:solidFill>
                <a:latin typeface="Gill Sans MT" panose="020B0502020104020203" pitchFamily="34" charset="0"/>
              </a:rPr>
              <a:t> </a:t>
            </a:r>
            <a:r>
              <a:rPr lang="fr-FR" sz="2800" b="1" dirty="0">
                <a:latin typeface="Gill Sans MT" panose="020B0502020104020203" pitchFamily="34" charset="0"/>
              </a:rPr>
              <a:t>: </a:t>
            </a:r>
            <a:r>
              <a:rPr lang="fr-FR" sz="2800" dirty="0">
                <a:latin typeface="Gill Sans MT" panose="020B0502020104020203" pitchFamily="34" charset="0"/>
              </a:rPr>
              <a:t>BO 10 décembre 2020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EE60101-02CA-4B83-80BA-9777C724C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Symbol" panose="05050102010706020507" pitchFamily="18" charset="2"/>
              <a:buChar char=""/>
            </a:pPr>
            <a:r>
              <a:rPr lang="fr-FR" dirty="0"/>
              <a:t> </a:t>
            </a:r>
            <a:r>
              <a:rPr lang="fr-FR" sz="2600" b="1" dirty="0">
                <a:solidFill>
                  <a:srgbClr val="00B0F0"/>
                </a:solidFill>
                <a:latin typeface="Gill Sans MT" panose="020B0502020104020203" pitchFamily="34" charset="0"/>
              </a:rPr>
              <a:t>Formulaires nationaux : procédures, simplifiée ou complète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F0"/>
                </a:solidFill>
                <a:latin typeface="Gill Sans MT" panose="020B0502020104020203" pitchFamily="34" charset="0"/>
              </a:rPr>
              <a:t>    </a:t>
            </a:r>
            <a:r>
              <a:rPr lang="fr-FR" sz="1800" dirty="0">
                <a:latin typeface="Gill Sans MT" panose="020B0502020104020203" pitchFamily="34" charset="0"/>
              </a:rPr>
              <a:t>(annexes BO selon l’examen)</a:t>
            </a:r>
          </a:p>
          <a:p>
            <a:pPr marL="0" indent="0">
              <a:buNone/>
            </a:pPr>
            <a:endParaRPr lang="fr-FR" sz="1800" dirty="0">
              <a:latin typeface="Gill Sans MT" panose="020B0502020104020203" pitchFamily="34" charset="0"/>
            </a:endParaRPr>
          </a:p>
          <a:p>
            <a:pPr>
              <a:buFont typeface="Symbol" panose="05050102010706020507" pitchFamily="18" charset="2"/>
              <a:buChar char=""/>
            </a:pPr>
            <a:r>
              <a:rPr lang="fr-FR" dirty="0">
                <a:latin typeface="Gill Sans MT" panose="020B0502020104020203" pitchFamily="34" charset="0"/>
              </a:rPr>
              <a:t> </a:t>
            </a:r>
            <a:r>
              <a:rPr lang="fr-FR" sz="2600" b="1" dirty="0">
                <a:solidFill>
                  <a:srgbClr val="00B0F0"/>
                </a:solidFill>
                <a:latin typeface="Gill Sans MT" panose="020B0502020104020203" pitchFamily="34" charset="0"/>
              </a:rPr>
              <a:t>Transmission des demandes au service des examens </a:t>
            </a:r>
            <a:r>
              <a:rPr lang="fr-FR" sz="2600" dirty="0">
                <a:latin typeface="Gill Sans MT" panose="020B0502020104020203" pitchFamily="34" charset="0"/>
              </a:rPr>
              <a:t>du rectorat</a:t>
            </a:r>
          </a:p>
          <a:p>
            <a:pPr marL="0" indent="0">
              <a:buNone/>
            </a:pPr>
            <a:endParaRPr lang="fr-FR" dirty="0">
              <a:latin typeface="Gill Sans MT" panose="020B0502020104020203" pitchFamily="34" charset="0"/>
            </a:endParaRPr>
          </a:p>
          <a:p>
            <a:pPr>
              <a:buFont typeface="Symbol" panose="05050102010706020507" pitchFamily="18" charset="2"/>
              <a:buChar char=""/>
            </a:pPr>
            <a:r>
              <a:rPr lang="fr-FR" dirty="0">
                <a:latin typeface="Gill Sans MT" panose="020B0502020104020203" pitchFamily="34" charset="0"/>
              </a:rPr>
              <a:t> </a:t>
            </a:r>
            <a:r>
              <a:rPr lang="fr-FR" sz="2600" b="1" dirty="0">
                <a:solidFill>
                  <a:srgbClr val="00B0F0"/>
                </a:solidFill>
                <a:latin typeface="Gill Sans MT" panose="020B0502020104020203" pitchFamily="34" charset="0"/>
              </a:rPr>
              <a:t>Demande à faire année N-1 :</a:t>
            </a:r>
          </a:p>
          <a:p>
            <a:r>
              <a:rPr lang="fr-FR" sz="2000" dirty="0">
                <a:latin typeface="Gill Sans MT" panose="020B0502020104020203" pitchFamily="34" charset="0"/>
              </a:rPr>
              <a:t>pour DNB / CFG : fin 2</a:t>
            </a:r>
            <a:r>
              <a:rPr lang="fr-FR" sz="2000" baseline="30000" dirty="0">
                <a:latin typeface="Gill Sans MT" panose="020B0502020104020203" pitchFamily="34" charset="0"/>
              </a:rPr>
              <a:t>ème</a:t>
            </a:r>
            <a:r>
              <a:rPr lang="fr-FR" sz="2000" dirty="0">
                <a:latin typeface="Gill Sans MT" panose="020B0502020104020203" pitchFamily="34" charset="0"/>
              </a:rPr>
              <a:t> trimestre de 4</a:t>
            </a:r>
            <a:r>
              <a:rPr lang="fr-FR" sz="2000" baseline="30000" dirty="0">
                <a:latin typeface="Gill Sans MT" panose="020B0502020104020203" pitchFamily="34" charset="0"/>
              </a:rPr>
              <a:t>ème</a:t>
            </a:r>
            <a:endParaRPr lang="fr-FR" sz="2000" dirty="0">
              <a:latin typeface="Gill Sans MT" panose="020B0502020104020203" pitchFamily="34" charset="0"/>
            </a:endParaRPr>
          </a:p>
          <a:p>
            <a:r>
              <a:rPr lang="fr-FR" sz="2000" dirty="0">
                <a:latin typeface="Gill Sans MT" panose="020B0502020104020203" pitchFamily="34" charset="0"/>
              </a:rPr>
              <a:t>pour BAC : fin 2</a:t>
            </a:r>
            <a:r>
              <a:rPr lang="fr-FR" sz="2000" baseline="30000" dirty="0">
                <a:latin typeface="Gill Sans MT" panose="020B0502020104020203" pitchFamily="34" charset="0"/>
              </a:rPr>
              <a:t>ème</a:t>
            </a:r>
            <a:r>
              <a:rPr lang="fr-FR" sz="2000" dirty="0">
                <a:latin typeface="Gill Sans MT" panose="020B0502020104020203" pitchFamily="34" charset="0"/>
              </a:rPr>
              <a:t> trimestre de 2</a:t>
            </a:r>
            <a:r>
              <a:rPr lang="fr-FR" sz="2000" baseline="30000" dirty="0">
                <a:latin typeface="Gill Sans MT" panose="020B0502020104020203" pitchFamily="34" charset="0"/>
              </a:rPr>
              <a:t>nde</a:t>
            </a:r>
            <a:r>
              <a:rPr lang="fr-FR" sz="2000" dirty="0">
                <a:latin typeface="Gill Sans MT" panose="020B0502020104020203" pitchFamily="34" charset="0"/>
              </a:rPr>
              <a:t> </a:t>
            </a:r>
          </a:p>
          <a:p>
            <a:pPr marL="0" indent="0">
              <a:buNone/>
            </a:pPr>
            <a:endParaRPr lang="fr-FR" sz="2000" dirty="0">
              <a:latin typeface="Gill Sans MT" panose="020B0502020104020203" pitchFamily="34" charset="0"/>
            </a:endParaRPr>
          </a:p>
          <a:p>
            <a:pPr>
              <a:buFont typeface="Symbol" panose="05050102010706020507" pitchFamily="18" charset="2"/>
              <a:buChar char="®"/>
            </a:pPr>
            <a:r>
              <a:rPr lang="fr-FR" dirty="0">
                <a:latin typeface="Gill Sans MT" panose="020B0502020104020203" pitchFamily="34" charset="0"/>
              </a:rPr>
              <a:t> </a:t>
            </a:r>
            <a:r>
              <a:rPr lang="fr-FR" sz="2600" b="1" dirty="0">
                <a:solidFill>
                  <a:srgbClr val="00B0F0"/>
                </a:solidFill>
                <a:latin typeface="Gill Sans MT" panose="020B0502020104020203" pitchFamily="34" charset="0"/>
              </a:rPr>
              <a:t>Demande à faire année N :</a:t>
            </a:r>
          </a:p>
          <a:p>
            <a:r>
              <a:rPr lang="fr-FR" sz="2000" dirty="0">
                <a:latin typeface="Gill Sans MT" panose="020B0502020104020203" pitchFamily="34" charset="0"/>
              </a:rPr>
              <a:t>pour CAP</a:t>
            </a:r>
          </a:p>
          <a:p>
            <a:r>
              <a:rPr lang="fr-FR" sz="2000" dirty="0">
                <a:latin typeface="Gill Sans MT" panose="020B0502020104020203" pitchFamily="34" charset="0"/>
              </a:rPr>
              <a:t>si reconnaissance situation handicap année de l’examen / aggravation situation / limitation temporaire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9967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B9BCFD-AD4D-4F5E-A26C-66ED85920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PROCEDURES : SIMPLIFIEE OU COMPLETE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E514DC-26E9-4005-876C-D9A727FCBC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fr-FR" sz="2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PROCEDURE SIMPLIFIEE </a:t>
            </a:r>
            <a:r>
              <a:rPr lang="fr-FR" sz="2600" b="1" dirty="0">
                <a:solidFill>
                  <a:srgbClr val="00B0F0"/>
                </a:solidFill>
                <a:latin typeface="Gill Sans MT" panose="020B0502020104020203" pitchFamily="34" charset="0"/>
              </a:rPr>
              <a:t>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fr-FR" sz="2600" b="1" dirty="0">
                <a:solidFill>
                  <a:srgbClr val="00B0F0"/>
                </a:solidFill>
                <a:latin typeface="Gill Sans MT" panose="020B0502020104020203" pitchFamily="34" charset="0"/>
              </a:rPr>
              <a:t>famille / équipe pédagogique</a:t>
            </a:r>
          </a:p>
          <a:p>
            <a:pPr marL="0" indent="0">
              <a:buNone/>
            </a:pPr>
            <a:endParaRPr lang="fr-FR" b="1" dirty="0">
              <a:solidFill>
                <a:srgbClr val="00B0F0"/>
              </a:solidFill>
              <a:latin typeface="Gill Sans MT" panose="020B0502020104020203" pitchFamily="34" charset="0"/>
            </a:endParaRPr>
          </a:p>
          <a:p>
            <a:pPr>
              <a:buFont typeface="Symbol" panose="05050102010706020507" pitchFamily="18" charset="2"/>
              <a:buChar char="®"/>
            </a:pPr>
            <a:r>
              <a:rPr lang="fr-FR" sz="2400" dirty="0">
                <a:latin typeface="Gill Sans MT" panose="020B0502020104020203" pitchFamily="34" charset="0"/>
              </a:rPr>
              <a:t> PAP, PAI, PPS demandant les aménagements mis en place sur le temps scolaire</a:t>
            </a:r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1F4BFC-2BB9-485E-BBC7-7B638387FE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fr-FR" sz="2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PROCEDURE COMPLETE </a:t>
            </a:r>
            <a:r>
              <a:rPr lang="fr-FR" sz="2600" b="1" dirty="0">
                <a:solidFill>
                  <a:srgbClr val="00B0F0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fr-FR" sz="2600" b="1" dirty="0">
                <a:solidFill>
                  <a:srgbClr val="00B0F0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famille / équipe / médecin</a:t>
            </a:r>
          </a:p>
          <a:p>
            <a:pPr marL="0" indent="0" algn="ctr">
              <a:lnSpc>
                <a:spcPct val="100000"/>
              </a:lnSpc>
              <a:spcAft>
                <a:spcPts val="800"/>
              </a:spcAft>
              <a:buNone/>
            </a:pPr>
            <a:endParaRPr lang="fr-FR" sz="18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®"/>
            </a:pPr>
            <a:r>
              <a:rPr lang="fr-FR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9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PAP, PAI, PPS demandant d’autres aménagements 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®"/>
            </a:pPr>
            <a:r>
              <a:rPr lang="fr-FR" sz="19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PAP, PAI, PPS élaborés l’année de l’examen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®"/>
            </a:pPr>
            <a:r>
              <a:rPr lang="fr-FR" sz="19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élèves </a:t>
            </a:r>
            <a:r>
              <a:rPr lang="fr-FR" sz="19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ayant </a:t>
            </a:r>
            <a:r>
              <a:rPr lang="fr-FR" sz="19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aggravation de leur situation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®"/>
            </a:pPr>
            <a:r>
              <a:rPr lang="fr-FR" sz="19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élèves présentant une limitation temporaire </a:t>
            </a:r>
            <a:endParaRPr lang="fr-FR" sz="19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®"/>
            </a:pPr>
            <a:r>
              <a:rPr lang="fr-FR" sz="19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demandes excédant le tiers temps prévu</a:t>
            </a: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®"/>
            </a:pPr>
            <a:r>
              <a:rPr lang="fr-FR" sz="19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élèves CNED, candidats libres ou hors contrat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80714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173</Words>
  <Application>Microsoft Office PowerPoint</Application>
  <PresentationFormat>Grand écran</PresentationFormat>
  <Paragraphs>28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Gill Sans MT</vt:lpstr>
      <vt:lpstr>Symbol</vt:lpstr>
      <vt:lpstr>Times New Roman</vt:lpstr>
      <vt:lpstr>Thème Office</vt:lpstr>
      <vt:lpstr>AMENAGEMENTS EXAMENS NOUVEAUTES 2021 : BO 10 décembre 2020</vt:lpstr>
      <vt:lpstr>PROCEDURES : SIMPLIFIEE OU COMPLETE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AMENAGEMENTS EXAMENS NOUVEAUTES 2021 : BO 10 décembre 2020</dc:title>
  <dc:creator>DDEC 83</dc:creator>
  <cp:lastModifiedBy>Isabelle ANDRIEUX</cp:lastModifiedBy>
  <cp:revision>43</cp:revision>
  <dcterms:created xsi:type="dcterms:W3CDTF">2021-01-06T19:04:18Z</dcterms:created>
  <dcterms:modified xsi:type="dcterms:W3CDTF">2021-03-22T08:51:03Z</dcterms:modified>
</cp:coreProperties>
</file>