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272" r:id="rId4"/>
    <p:sldId id="382" r:id="rId5"/>
    <p:sldId id="273" r:id="rId6"/>
    <p:sldId id="267" r:id="rId7"/>
    <p:sldId id="274" r:id="rId8"/>
    <p:sldId id="275" r:id="rId9"/>
    <p:sldId id="276" r:id="rId10"/>
    <p:sldId id="277" r:id="rId11"/>
    <p:sldId id="278" r:id="rId12"/>
    <p:sldId id="279" r:id="rId13"/>
    <p:sldId id="280" r:id="rId14"/>
    <p:sldId id="281" r:id="rId15"/>
    <p:sldId id="270"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319" r:id="rId33"/>
    <p:sldId id="320" r:id="rId34"/>
    <p:sldId id="389" r:id="rId35"/>
    <p:sldId id="377" r:id="rId36"/>
    <p:sldId id="298" r:id="rId37"/>
    <p:sldId id="299" r:id="rId38"/>
    <p:sldId id="300" r:id="rId39"/>
    <p:sldId id="378" r:id="rId40"/>
    <p:sldId id="301" r:id="rId41"/>
    <p:sldId id="302" r:id="rId42"/>
    <p:sldId id="379" r:id="rId43"/>
    <p:sldId id="303" r:id="rId44"/>
    <p:sldId id="304" r:id="rId45"/>
    <p:sldId id="305" r:id="rId46"/>
    <p:sldId id="306" r:id="rId47"/>
    <p:sldId id="307" r:id="rId48"/>
    <p:sldId id="308" r:id="rId49"/>
    <p:sldId id="311" r:id="rId50"/>
    <p:sldId id="309" r:id="rId51"/>
    <p:sldId id="313" r:id="rId52"/>
    <p:sldId id="314" r:id="rId53"/>
    <p:sldId id="315" r:id="rId54"/>
    <p:sldId id="383" r:id="rId55"/>
    <p:sldId id="387" r:id="rId56"/>
    <p:sldId id="385" r:id="rId57"/>
    <p:sldId id="386" r:id="rId58"/>
    <p:sldId id="384" r:id="rId59"/>
    <p:sldId id="322" r:id="rId60"/>
    <p:sldId id="317" r:id="rId61"/>
    <p:sldId id="318" r:id="rId62"/>
    <p:sldId id="323" r:id="rId63"/>
    <p:sldId id="388" r:id="rId64"/>
    <p:sldId id="332" r:id="rId65"/>
    <p:sldId id="324" r:id="rId66"/>
    <p:sldId id="334" r:id="rId67"/>
    <p:sldId id="330" r:id="rId68"/>
    <p:sldId id="381" r:id="rId69"/>
    <p:sldId id="380" r:id="rId70"/>
    <p:sldId id="325" r:id="rId71"/>
    <p:sldId id="326" r:id="rId72"/>
    <p:sldId id="390"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6" r:id="rId10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5" autoAdjust="0"/>
    <p:restoredTop sz="94660"/>
  </p:normalViewPr>
  <p:slideViewPr>
    <p:cSldViewPr snapToGrid="0">
      <p:cViewPr varScale="1">
        <p:scale>
          <a:sx n="70" d="100"/>
          <a:sy n="70"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30EFAD2-13A1-48B0-86AE-F9164B90E96C}"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275114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0EFAD2-13A1-48B0-86AE-F9164B90E96C}"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400042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0EFAD2-13A1-48B0-86AE-F9164B90E96C}"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348691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0EFAD2-13A1-48B0-86AE-F9164B90E96C}"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3095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30EFAD2-13A1-48B0-86AE-F9164B90E96C}"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28574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0EFAD2-13A1-48B0-86AE-F9164B90E96C}" type="datetimeFigureOut">
              <a:rPr lang="fr-FR" smtClean="0"/>
              <a:t>19/11/2018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80419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0EFAD2-13A1-48B0-86AE-F9164B90E96C}" type="datetimeFigureOut">
              <a:rPr lang="fr-FR" smtClean="0"/>
              <a:t>19/11/2018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63290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0EFAD2-13A1-48B0-86AE-F9164B90E96C}" type="datetimeFigureOut">
              <a:rPr lang="fr-FR" smtClean="0"/>
              <a:t>19/11/2018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378556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0EFAD2-13A1-48B0-86AE-F9164B90E96C}" type="datetimeFigureOut">
              <a:rPr lang="fr-FR" smtClean="0"/>
              <a:t>19/11/2018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217386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0EFAD2-13A1-48B0-86AE-F9164B90E96C}" type="datetimeFigureOut">
              <a:rPr lang="fr-FR" smtClean="0"/>
              <a:t>19/11/2018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1286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0EFAD2-13A1-48B0-86AE-F9164B90E96C}" type="datetimeFigureOut">
              <a:rPr lang="fr-FR" smtClean="0"/>
              <a:t>19/11/2018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275666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EFAD2-13A1-48B0-86AE-F9164B90E96C}" type="datetimeFigureOut">
              <a:rPr lang="fr-FR" smtClean="0"/>
              <a:t>19/11/2018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A07AB-4B62-4D19-80DF-F117A53180EC}" type="slidenum">
              <a:rPr lang="fr-FR" smtClean="0"/>
              <a:t>‹N°›</a:t>
            </a:fld>
            <a:endParaRPr lang="fr-FR"/>
          </a:p>
        </p:txBody>
      </p:sp>
    </p:spTree>
    <p:extLst>
      <p:ext uri="{BB962C8B-B14F-4D97-AF65-F5344CB8AC3E}">
        <p14:creationId xmlns:p14="http://schemas.microsoft.com/office/powerpoint/2010/main" val="3450250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apprendreaapprendre.com/reussite_scolaire/pnl-et-educatio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50" y="187705"/>
            <a:ext cx="10330217" cy="631162"/>
          </a:xfrm>
        </p:spPr>
        <p:txBody>
          <a:bodyPr>
            <a:normAutofit fontScale="90000"/>
          </a:bodyPr>
          <a:lstStyle/>
          <a:p>
            <a:pPr algn="ctr"/>
            <a:r>
              <a:rPr lang="fr-FR" b="1" dirty="0" smtClean="0">
                <a:solidFill>
                  <a:srgbClr val="0070C0"/>
                </a:solidFill>
              </a:rPr>
              <a:t>LA </a:t>
            </a:r>
            <a:r>
              <a:rPr lang="fr-FR" b="1" dirty="0" smtClean="0">
                <a:solidFill>
                  <a:srgbClr val="0070C0"/>
                </a:solidFill>
              </a:rPr>
              <a:t>DIFFERENCIATION </a:t>
            </a:r>
            <a:r>
              <a:rPr lang="fr-FR" b="1" dirty="0" smtClean="0">
                <a:solidFill>
                  <a:srgbClr val="0070C0"/>
                </a:solidFill>
              </a:rPr>
              <a:t>PEDAGOGIQUE</a:t>
            </a:r>
            <a:endParaRPr lang="fr-FR" b="1" dirty="0">
              <a:solidFill>
                <a:srgbClr val="0070C0"/>
              </a:solidFill>
            </a:endParaRPr>
          </a:p>
        </p:txBody>
      </p:sp>
      <p:pic>
        <p:nvPicPr>
          <p:cNvPr id="6146" name="Picture 2" descr="RÃ©sultat de recherche d'images pour &quot;DESSIN EN ATELIERS Ã L'ÃCO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493" y="944786"/>
            <a:ext cx="8993872" cy="578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9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149" y="559558"/>
            <a:ext cx="10739651" cy="5923129"/>
          </a:xfrm>
        </p:spPr>
        <p:txBody>
          <a:bodyPr/>
          <a:lstStyle/>
          <a:p>
            <a:pPr marL="0" indent="0" algn="ctr">
              <a:buNone/>
            </a:pPr>
            <a:r>
              <a:rPr lang="fr-FR" sz="3600" b="1" u="sng" dirty="0">
                <a:solidFill>
                  <a:srgbClr val="00B0F0"/>
                </a:solidFill>
              </a:rPr>
              <a:t>4. Ajuster le contenu, le processus et la production en fonction du rendement de l’élève, de </a:t>
            </a:r>
            <a:r>
              <a:rPr lang="fr-FR" sz="3600" b="1" u="sng" dirty="0" smtClean="0">
                <a:solidFill>
                  <a:srgbClr val="00B0F0"/>
                </a:solidFill>
              </a:rPr>
              <a:t>ses champs </a:t>
            </a:r>
            <a:r>
              <a:rPr lang="fr-FR" sz="3600" b="1" u="sng" dirty="0">
                <a:solidFill>
                  <a:srgbClr val="00B0F0"/>
                </a:solidFill>
              </a:rPr>
              <a:t>d’intérêt et de son profil d’apprentissage</a:t>
            </a:r>
            <a:r>
              <a:rPr lang="fr-FR" sz="3600" b="1" u="sng" dirty="0" smtClean="0">
                <a:solidFill>
                  <a:srgbClr val="00B0F0"/>
                </a:solidFill>
              </a:rPr>
              <a:t>.</a:t>
            </a:r>
          </a:p>
          <a:p>
            <a:pPr marL="0" indent="0" algn="ctr">
              <a:buNone/>
            </a:pPr>
            <a:endParaRPr lang="fr-FR" sz="3600" u="sng" dirty="0" smtClean="0">
              <a:solidFill>
                <a:srgbClr val="00B0F0"/>
              </a:solidFill>
            </a:endParaRPr>
          </a:p>
          <a:p>
            <a:pPr marL="0" indent="0" algn="ctr">
              <a:buNone/>
            </a:pPr>
            <a:endParaRPr lang="fr-FR" sz="3600" u="sng" dirty="0">
              <a:solidFill>
                <a:srgbClr val="00B0F0"/>
              </a:solidFill>
            </a:endParaRPr>
          </a:p>
          <a:p>
            <a:pPr marL="0" indent="0" algn="ctr">
              <a:buNone/>
            </a:pPr>
            <a:r>
              <a:rPr lang="fr-FR" dirty="0" smtClean="0"/>
              <a:t> </a:t>
            </a:r>
            <a:r>
              <a:rPr lang="fr-FR" sz="4000" dirty="0" smtClean="0"/>
              <a:t>L’enseignant </a:t>
            </a:r>
            <a:r>
              <a:rPr lang="fr-FR" sz="4000" dirty="0"/>
              <a:t>peut ajuster et modifier son approche selon toutes </a:t>
            </a:r>
            <a:r>
              <a:rPr lang="fr-FR" sz="4000" dirty="0" smtClean="0"/>
              <a:t>ces caractéristiques </a:t>
            </a:r>
            <a:r>
              <a:rPr lang="fr-FR" sz="4000" dirty="0"/>
              <a:t>pour mieux différencier son enseignement</a:t>
            </a:r>
            <a:r>
              <a:rPr lang="fr-FR" sz="3600" dirty="0"/>
              <a:t>.</a:t>
            </a:r>
          </a:p>
        </p:txBody>
      </p:sp>
    </p:spTree>
    <p:extLst>
      <p:ext uri="{BB962C8B-B14F-4D97-AF65-F5344CB8AC3E}">
        <p14:creationId xmlns:p14="http://schemas.microsoft.com/office/powerpoint/2010/main" val="19090360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88450-6DD1-4963-BCB0-CDA82615FDD3}"/>
              </a:ext>
            </a:extLst>
          </p:cNvPr>
          <p:cNvSpPr>
            <a:spLocks noGrp="1"/>
          </p:cNvSpPr>
          <p:nvPr>
            <p:ph type="title"/>
          </p:nvPr>
        </p:nvSpPr>
        <p:spPr>
          <a:xfrm>
            <a:off x="1638300" y="345815"/>
            <a:ext cx="8915400" cy="807125"/>
          </a:xfrm>
        </p:spPr>
        <p:txBody>
          <a:bodyPr/>
          <a:lstStyle/>
          <a:p>
            <a:r>
              <a:rPr lang="fr-FR" b="1" dirty="0">
                <a:solidFill>
                  <a:srgbClr val="C00000"/>
                </a:solidFill>
              </a:rPr>
              <a:t>Enseignement individuel</a:t>
            </a:r>
            <a:endParaRPr lang="fr-FR" dirty="0"/>
          </a:p>
        </p:txBody>
      </p:sp>
      <p:graphicFrame>
        <p:nvGraphicFramePr>
          <p:cNvPr id="4" name="Espace réservé du contenu 3">
            <a:extLst>
              <a:ext uri="{FF2B5EF4-FFF2-40B4-BE49-F238E27FC236}">
                <a16:creationId xmlns:a16="http://schemas.microsoft.com/office/drawing/2014/main" id="{8D8AF0A4-D183-44CB-94CF-6718A2612D60}"/>
              </a:ext>
            </a:extLst>
          </p:cNvPr>
          <p:cNvGraphicFramePr>
            <a:graphicFrameLocks noGrp="1"/>
          </p:cNvGraphicFramePr>
          <p:nvPr>
            <p:ph idx="1"/>
            <p:extLst>
              <p:ext uri="{D42A27DB-BD31-4B8C-83A1-F6EECF244321}">
                <p14:modId xmlns:p14="http://schemas.microsoft.com/office/powerpoint/2010/main" val="1411660713"/>
              </p:ext>
            </p:extLst>
          </p:nvPr>
        </p:nvGraphicFramePr>
        <p:xfrm>
          <a:off x="627798" y="1705970"/>
          <a:ext cx="10986447" cy="4326340"/>
        </p:xfrm>
        <a:graphic>
          <a:graphicData uri="http://schemas.openxmlformats.org/drawingml/2006/table">
            <a:tbl>
              <a:tblPr firstRow="1" bandRow="1">
                <a:tableStyleId>{5C22544A-7EE6-4342-B048-85BDC9FD1C3A}</a:tableStyleId>
              </a:tblPr>
              <a:tblGrid>
                <a:gridCol w="3662149">
                  <a:extLst>
                    <a:ext uri="{9D8B030D-6E8A-4147-A177-3AD203B41FA5}">
                      <a16:colId xmlns:a16="http://schemas.microsoft.com/office/drawing/2014/main" val="3546879304"/>
                    </a:ext>
                  </a:extLst>
                </a:gridCol>
                <a:gridCol w="3662149">
                  <a:extLst>
                    <a:ext uri="{9D8B030D-6E8A-4147-A177-3AD203B41FA5}">
                      <a16:colId xmlns:a16="http://schemas.microsoft.com/office/drawing/2014/main" val="417773301"/>
                    </a:ext>
                  </a:extLst>
                </a:gridCol>
                <a:gridCol w="3662149">
                  <a:extLst>
                    <a:ext uri="{9D8B030D-6E8A-4147-A177-3AD203B41FA5}">
                      <a16:colId xmlns:a16="http://schemas.microsoft.com/office/drawing/2014/main" val="2262181539"/>
                    </a:ext>
                  </a:extLst>
                </a:gridCol>
              </a:tblGrid>
              <a:tr h="13167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Avantages</a:t>
                      </a:r>
                    </a:p>
                    <a:p>
                      <a:pPr algn="ctr"/>
                      <a:endParaRPr lang="fr-FR"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Inconvénients </a:t>
                      </a:r>
                    </a:p>
                    <a:p>
                      <a:pPr algn="ctr"/>
                      <a:endParaRPr lang="fr-FR"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Exemples d’activités</a:t>
                      </a:r>
                    </a:p>
                    <a:p>
                      <a:pPr algn="ctr"/>
                      <a:endParaRPr lang="fr-FR" dirty="0">
                        <a:solidFill>
                          <a:schemeClr val="tx1"/>
                        </a:solidFill>
                      </a:endParaRPr>
                    </a:p>
                  </a:txBody>
                  <a:tcPr/>
                </a:tc>
                <a:extLst>
                  <a:ext uri="{0D108BD9-81ED-4DB2-BD59-A6C34878D82A}">
                    <a16:rowId xmlns:a16="http://schemas.microsoft.com/office/drawing/2014/main" val="2597529154"/>
                  </a:ext>
                </a:extLst>
              </a:tr>
              <a:tr h="3009628">
                <a:tc>
                  <a:txBody>
                    <a:bodyPr/>
                    <a:lstStyle/>
                    <a:p>
                      <a:pPr marL="285750" indent="-285750">
                        <a:buFontTx/>
                        <a:buChar char="-"/>
                      </a:pPr>
                      <a:r>
                        <a:rPr lang="fr-FR" dirty="0"/>
                        <a:t>Permet de consolider les démarches. </a:t>
                      </a:r>
                    </a:p>
                    <a:p>
                      <a:pPr marL="285750" indent="-285750">
                        <a:buFontTx/>
                        <a:buChar char="-"/>
                      </a:pPr>
                      <a:r>
                        <a:rPr lang="fr-FR" dirty="0"/>
                        <a:t>Favorise la réflexion personnelle. </a:t>
                      </a:r>
                    </a:p>
                    <a:p>
                      <a:pPr marL="0" indent="0">
                        <a:buFontTx/>
                        <a:buNone/>
                      </a:pPr>
                      <a:endParaRPr lang="fr-FR" dirty="0"/>
                    </a:p>
                  </a:txBody>
                  <a:tcPr/>
                </a:tc>
                <a:tc>
                  <a:txBody>
                    <a:bodyPr/>
                    <a:lstStyle/>
                    <a:p>
                      <a:pPr marL="285750" indent="-285750">
                        <a:buFontTx/>
                        <a:buChar char="-"/>
                      </a:pPr>
                      <a:r>
                        <a:rPr lang="fr-FR" dirty="0"/>
                        <a:t>Doit être de courte durée.</a:t>
                      </a:r>
                    </a:p>
                    <a:p>
                      <a:pPr marL="285750" indent="-285750">
                        <a:buFontTx/>
                        <a:buChar char="-"/>
                      </a:pPr>
                      <a:r>
                        <a:rPr lang="fr-FR" dirty="0"/>
                        <a:t>Peut faire perdre de vue le reste de la classe. </a:t>
                      </a:r>
                    </a:p>
                    <a:p>
                      <a:pPr marL="0" indent="0">
                        <a:buFontTx/>
                        <a:buNone/>
                      </a:pPr>
                      <a:endParaRPr lang="fr-FR" dirty="0"/>
                    </a:p>
                  </a:txBody>
                  <a:tcPr/>
                </a:tc>
                <a:tc>
                  <a:txBody>
                    <a:bodyPr/>
                    <a:lstStyle/>
                    <a:p>
                      <a:pPr marL="285750" indent="-285750">
                        <a:buFontTx/>
                        <a:buChar char="-"/>
                      </a:pPr>
                      <a:r>
                        <a:rPr lang="fr-FR" dirty="0"/>
                        <a:t>Aide en rédaction.</a:t>
                      </a:r>
                    </a:p>
                    <a:p>
                      <a:pPr marL="285750" indent="-285750">
                        <a:buFontTx/>
                        <a:buChar char="-"/>
                      </a:pPr>
                      <a:r>
                        <a:rPr lang="fr-FR" dirty="0"/>
                        <a:t>Aide en résolution de problèmes. </a:t>
                      </a:r>
                    </a:p>
                    <a:p>
                      <a:pPr marL="285750" indent="-285750">
                        <a:buFontTx/>
                        <a:buChar char="-"/>
                      </a:pPr>
                      <a:r>
                        <a:rPr lang="fr-FR" dirty="0"/>
                        <a:t>Entretien métacognitif</a:t>
                      </a:r>
                    </a:p>
                  </a:txBody>
                  <a:tcPr/>
                </a:tc>
                <a:extLst>
                  <a:ext uri="{0D108BD9-81ED-4DB2-BD59-A6C34878D82A}">
                    <a16:rowId xmlns:a16="http://schemas.microsoft.com/office/drawing/2014/main" val="3072982225"/>
                  </a:ext>
                </a:extLst>
              </a:tr>
            </a:tbl>
          </a:graphicData>
        </a:graphic>
      </p:graphicFrame>
    </p:spTree>
    <p:extLst>
      <p:ext uri="{BB962C8B-B14F-4D97-AF65-F5344CB8AC3E}">
        <p14:creationId xmlns:p14="http://schemas.microsoft.com/office/powerpoint/2010/main" val="29264050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DIAPOS </a:t>
            </a:r>
          </a:p>
          <a:p>
            <a:r>
              <a:rPr lang="fr-FR" dirty="0" smtClean="0"/>
              <a:t>QUAND J AI FINI UN TRAVAIL AUTONOMIE</a:t>
            </a:r>
            <a:endParaRPr lang="fr-FR" dirty="0"/>
          </a:p>
        </p:txBody>
      </p:sp>
    </p:spTree>
    <p:extLst>
      <p:ext uri="{BB962C8B-B14F-4D97-AF65-F5344CB8AC3E}">
        <p14:creationId xmlns:p14="http://schemas.microsoft.com/office/powerpoint/2010/main" val="173244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0501" y="545910"/>
            <a:ext cx="10753299" cy="6127845"/>
          </a:xfrm>
        </p:spPr>
        <p:txBody>
          <a:bodyPr/>
          <a:lstStyle/>
          <a:p>
            <a:pPr marL="0" indent="0" algn="ctr">
              <a:buNone/>
            </a:pPr>
            <a:r>
              <a:rPr lang="fr-FR" sz="3600" b="1" u="sng" dirty="0">
                <a:solidFill>
                  <a:srgbClr val="00B0F0"/>
                </a:solidFill>
              </a:rPr>
              <a:t>5. Instaurer un climat où les élèves travaillent en respectant les autres</a:t>
            </a:r>
            <a:r>
              <a:rPr lang="fr-FR" sz="3600" b="1" u="sng" dirty="0" smtClean="0">
                <a:solidFill>
                  <a:srgbClr val="00B0F0"/>
                </a:solidFill>
              </a:rPr>
              <a:t>.</a:t>
            </a:r>
          </a:p>
          <a:p>
            <a:pPr marL="0" indent="0" algn="ctr">
              <a:buNone/>
            </a:pPr>
            <a:endParaRPr lang="fr-FR" sz="3600" b="1" u="sng" dirty="0" smtClean="0">
              <a:solidFill>
                <a:srgbClr val="00B0F0"/>
              </a:solidFill>
            </a:endParaRPr>
          </a:p>
          <a:p>
            <a:pPr marL="0" indent="0" algn="ctr">
              <a:buNone/>
            </a:pPr>
            <a:endParaRPr lang="fr-FR" sz="3600" b="1" u="sng" dirty="0">
              <a:solidFill>
                <a:srgbClr val="00B0F0"/>
              </a:solidFill>
            </a:endParaRPr>
          </a:p>
          <a:p>
            <a:pPr marL="0" indent="0" algn="ctr">
              <a:buNone/>
            </a:pPr>
            <a:r>
              <a:rPr lang="fr-FR" sz="4000" dirty="0" smtClean="0"/>
              <a:t>L’enseignant </a:t>
            </a:r>
            <a:r>
              <a:rPr lang="fr-FR" sz="4000" dirty="0"/>
              <a:t>instaure un climat où il y a un respect du caractère unique </a:t>
            </a:r>
            <a:r>
              <a:rPr lang="fr-FR" sz="4000" dirty="0" smtClean="0"/>
              <a:t>de chacun.</a:t>
            </a:r>
          </a:p>
          <a:p>
            <a:pPr marL="0" indent="0" algn="ctr">
              <a:buNone/>
            </a:pPr>
            <a:r>
              <a:rPr lang="fr-FR" sz="4000" dirty="0" smtClean="0"/>
              <a:t> Il </a:t>
            </a:r>
            <a:r>
              <a:rPr lang="fr-FR" sz="4000" dirty="0"/>
              <a:t>respecte les élèves en valorisant leurs forces.</a:t>
            </a:r>
          </a:p>
        </p:txBody>
      </p:sp>
    </p:spTree>
    <p:extLst>
      <p:ext uri="{BB962C8B-B14F-4D97-AF65-F5344CB8AC3E}">
        <p14:creationId xmlns:p14="http://schemas.microsoft.com/office/powerpoint/2010/main" val="2274399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3081" y="259306"/>
            <a:ext cx="10930719" cy="6168789"/>
          </a:xfrm>
        </p:spPr>
        <p:txBody>
          <a:bodyPr/>
          <a:lstStyle/>
          <a:p>
            <a:pPr marL="0" indent="0" algn="ctr">
              <a:buNone/>
            </a:pPr>
            <a:endParaRPr lang="fr-FR" sz="3600" b="1" u="sng" dirty="0" smtClean="0">
              <a:solidFill>
                <a:srgbClr val="00B0F0"/>
              </a:solidFill>
            </a:endParaRPr>
          </a:p>
          <a:p>
            <a:pPr marL="0" indent="0" algn="ctr">
              <a:buNone/>
            </a:pPr>
            <a:r>
              <a:rPr lang="fr-FR" sz="3600" b="1" u="sng" dirty="0" smtClean="0">
                <a:solidFill>
                  <a:srgbClr val="00B0F0"/>
                </a:solidFill>
              </a:rPr>
              <a:t>6</a:t>
            </a:r>
            <a:r>
              <a:rPr lang="fr-FR" sz="3600" b="1" u="sng" dirty="0">
                <a:solidFill>
                  <a:srgbClr val="00B0F0"/>
                </a:solidFill>
              </a:rPr>
              <a:t>. Collaborer avec les élèves pour maximiser leur apprentissage</a:t>
            </a:r>
            <a:r>
              <a:rPr lang="fr-FR" sz="3600" b="1" u="sng" dirty="0" smtClean="0">
                <a:solidFill>
                  <a:srgbClr val="00B0F0"/>
                </a:solidFill>
              </a:rPr>
              <a:t>.</a:t>
            </a:r>
          </a:p>
          <a:p>
            <a:pPr marL="0" indent="0" algn="ctr">
              <a:buNone/>
            </a:pPr>
            <a:endParaRPr lang="fr-FR" sz="3600" b="1" u="sng" dirty="0">
              <a:solidFill>
                <a:srgbClr val="00B0F0"/>
              </a:solidFill>
            </a:endParaRPr>
          </a:p>
          <a:p>
            <a:pPr marL="0" indent="0" algn="ctr">
              <a:buNone/>
            </a:pPr>
            <a:r>
              <a:rPr lang="fr-FR" sz="3600" dirty="0" smtClean="0"/>
              <a:t>L’enseignante </a:t>
            </a:r>
            <a:r>
              <a:rPr lang="fr-FR" sz="3600" dirty="0"/>
              <a:t>est le guide de l’apprentissage et les élèves contribuent </a:t>
            </a:r>
            <a:r>
              <a:rPr lang="fr-FR" sz="3600" dirty="0" smtClean="0"/>
              <a:t>en fournissant </a:t>
            </a:r>
            <a:r>
              <a:rPr lang="fr-FR" sz="3600" dirty="0"/>
              <a:t>les informations diagnostiques, en effectuant des choix qui répondent à leurs </a:t>
            </a:r>
            <a:r>
              <a:rPr lang="fr-FR" sz="3600" dirty="0" smtClean="0"/>
              <a:t>champs d’intérêt</a:t>
            </a:r>
            <a:r>
              <a:rPr lang="fr-FR" sz="3600" dirty="0"/>
              <a:t>, en faisant connaître leur besoin d’aide et en exprimant leurs préférences pour le </a:t>
            </a:r>
            <a:r>
              <a:rPr lang="fr-FR" sz="3600" dirty="0" smtClean="0"/>
              <a:t>travail individuel </a:t>
            </a:r>
            <a:r>
              <a:rPr lang="fr-FR" sz="3600" dirty="0"/>
              <a:t>ou en équipe.</a:t>
            </a:r>
          </a:p>
        </p:txBody>
      </p:sp>
    </p:spTree>
    <p:extLst>
      <p:ext uri="{BB962C8B-B14F-4D97-AF65-F5344CB8AC3E}">
        <p14:creationId xmlns:p14="http://schemas.microsoft.com/office/powerpoint/2010/main" val="2892367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7673" y="327546"/>
            <a:ext cx="10876128" cy="6264323"/>
          </a:xfrm>
        </p:spPr>
        <p:txBody>
          <a:bodyPr/>
          <a:lstStyle/>
          <a:p>
            <a:pPr marL="0" indent="0" algn="ctr">
              <a:buNone/>
            </a:pPr>
            <a:r>
              <a:rPr lang="fr-FR" sz="3600" b="1" u="sng" dirty="0">
                <a:solidFill>
                  <a:srgbClr val="00B0F0"/>
                </a:solidFill>
              </a:rPr>
              <a:t>7. Viser le progrès optimal de chacun ou de chacune et la réussite individuelle</a:t>
            </a:r>
            <a:r>
              <a:rPr lang="fr-FR" sz="3600" b="1" u="sng" dirty="0" smtClean="0">
                <a:solidFill>
                  <a:srgbClr val="00B0F0"/>
                </a:solidFill>
              </a:rPr>
              <a:t>.</a:t>
            </a:r>
          </a:p>
          <a:p>
            <a:pPr marL="0" indent="0" algn="ctr">
              <a:buNone/>
            </a:pPr>
            <a:endParaRPr lang="fr-FR" sz="3600" b="1" u="sng" dirty="0">
              <a:solidFill>
                <a:srgbClr val="00B0F0"/>
              </a:solidFill>
            </a:endParaRPr>
          </a:p>
          <a:p>
            <a:pPr marL="0" indent="0" algn="ctr">
              <a:buNone/>
            </a:pPr>
            <a:r>
              <a:rPr lang="fr-FR" dirty="0" smtClean="0"/>
              <a:t> </a:t>
            </a:r>
            <a:r>
              <a:rPr lang="fr-FR" sz="4000" dirty="0" smtClean="0"/>
              <a:t>L’enseignante </a:t>
            </a:r>
            <a:r>
              <a:rPr lang="fr-FR" sz="4000" dirty="0"/>
              <a:t>ne recherche pas des élèves identiques, mais s’assure </a:t>
            </a:r>
            <a:r>
              <a:rPr lang="fr-FR" sz="4000" dirty="0" smtClean="0"/>
              <a:t>que chacun </a:t>
            </a:r>
            <a:r>
              <a:rPr lang="fr-FR" sz="4000" dirty="0"/>
              <a:t>s’améliore selon son potentiel et que les parents sont informés des </a:t>
            </a:r>
            <a:r>
              <a:rPr lang="fr-FR" sz="4000" dirty="0" smtClean="0"/>
              <a:t>difficultés auxquelles </a:t>
            </a:r>
            <a:r>
              <a:rPr lang="fr-FR" sz="4000" dirty="0"/>
              <a:t>sont confrontés leurs enfants. </a:t>
            </a:r>
            <a:endParaRPr lang="fr-FR" sz="4000" dirty="0" smtClean="0"/>
          </a:p>
          <a:p>
            <a:pPr marL="0" indent="0" algn="ctr">
              <a:buNone/>
            </a:pPr>
            <a:r>
              <a:rPr lang="fr-FR" sz="4000" dirty="0" smtClean="0"/>
              <a:t>L’approche </a:t>
            </a:r>
            <a:r>
              <a:rPr lang="fr-FR" sz="4000" dirty="0"/>
              <a:t>se bâtit toujours selon les forces de l’élève</a:t>
            </a:r>
          </a:p>
        </p:txBody>
      </p:sp>
    </p:spTree>
    <p:extLst>
      <p:ext uri="{BB962C8B-B14F-4D97-AF65-F5344CB8AC3E}">
        <p14:creationId xmlns:p14="http://schemas.microsoft.com/office/powerpoint/2010/main" val="2089569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025" y="286602"/>
            <a:ext cx="10889776" cy="6332561"/>
          </a:xfrm>
        </p:spPr>
        <p:txBody>
          <a:bodyPr/>
          <a:lstStyle/>
          <a:p>
            <a:pPr marL="0" indent="0" algn="ctr">
              <a:buNone/>
            </a:pPr>
            <a:r>
              <a:rPr lang="fr-FR" sz="3600" b="1" u="sng" dirty="0">
                <a:solidFill>
                  <a:srgbClr val="00B0F0"/>
                </a:solidFill>
              </a:rPr>
              <a:t>8. Demeurer flexible, souple et proactif</a:t>
            </a:r>
            <a:r>
              <a:rPr lang="fr-FR" sz="3600" b="1" u="sng" dirty="0" smtClean="0">
                <a:solidFill>
                  <a:srgbClr val="00B0F0"/>
                </a:solidFill>
              </a:rPr>
              <a:t>.</a:t>
            </a:r>
          </a:p>
          <a:p>
            <a:pPr marL="0" indent="0" algn="ctr">
              <a:buNone/>
            </a:pPr>
            <a:endParaRPr lang="fr-FR" sz="3600" b="1" u="sng" dirty="0">
              <a:solidFill>
                <a:srgbClr val="00B0F0"/>
              </a:solidFill>
            </a:endParaRPr>
          </a:p>
          <a:p>
            <a:pPr marL="0" indent="0" algn="ctr">
              <a:buNone/>
            </a:pPr>
            <a:r>
              <a:rPr lang="fr-FR" sz="3600" dirty="0"/>
              <a:t>La flexibilité caractérise la classe différenciée. </a:t>
            </a:r>
            <a:r>
              <a:rPr lang="fr-FR" sz="3600" dirty="0" smtClean="0"/>
              <a:t>L’enseignante </a:t>
            </a:r>
            <a:r>
              <a:rPr lang="fr-FR" sz="3600" dirty="0"/>
              <a:t>agit </a:t>
            </a:r>
            <a:r>
              <a:rPr lang="fr-FR" sz="3600" dirty="0" smtClean="0"/>
              <a:t>comme une </a:t>
            </a:r>
            <a:r>
              <a:rPr lang="fr-FR" sz="3600" dirty="0"/>
              <a:t>chef d’orchestre en optimisant l’individualité de </a:t>
            </a:r>
            <a:r>
              <a:rPr lang="fr-FR" sz="3600" dirty="0" smtClean="0"/>
              <a:t>chacun </a:t>
            </a:r>
            <a:r>
              <a:rPr lang="fr-FR" sz="3600" dirty="0"/>
              <a:t>dans le cadre </a:t>
            </a:r>
            <a:r>
              <a:rPr lang="fr-FR" sz="3600" dirty="0" smtClean="0"/>
              <a:t>d’une approche </a:t>
            </a:r>
            <a:r>
              <a:rPr lang="fr-FR" sz="3600" dirty="0"/>
              <a:t>souple. </a:t>
            </a:r>
            <a:endParaRPr lang="fr-FR" sz="3600" dirty="0" smtClean="0"/>
          </a:p>
          <a:p>
            <a:pPr marL="0" indent="0" algn="ctr">
              <a:buNone/>
            </a:pPr>
            <a:r>
              <a:rPr lang="fr-FR" sz="3600" dirty="0"/>
              <a:t>E</a:t>
            </a:r>
            <a:r>
              <a:rPr lang="fr-FR" sz="3600" dirty="0" smtClean="0"/>
              <a:t>lle </a:t>
            </a:r>
            <a:r>
              <a:rPr lang="fr-FR" sz="3600" dirty="0"/>
              <a:t>vise que </a:t>
            </a:r>
            <a:r>
              <a:rPr lang="fr-FR" sz="3600" dirty="0" smtClean="0"/>
              <a:t>tous </a:t>
            </a:r>
            <a:r>
              <a:rPr lang="fr-FR" sz="3600" dirty="0"/>
              <a:t>les élèves comprennent </a:t>
            </a:r>
            <a:r>
              <a:rPr lang="fr-FR" sz="3600" dirty="0" smtClean="0"/>
              <a:t>les apprentissages</a:t>
            </a:r>
            <a:r>
              <a:rPr lang="fr-FR" sz="3600" dirty="0"/>
              <a:t> </a:t>
            </a:r>
            <a:r>
              <a:rPr lang="fr-FR" sz="3600" dirty="0" smtClean="0"/>
              <a:t>essentiels</a:t>
            </a:r>
            <a:r>
              <a:rPr lang="fr-FR" sz="3600" dirty="0"/>
              <a:t>, mais à l’aide de différents défis pour combler des champs d’intérêt variés.</a:t>
            </a:r>
          </a:p>
        </p:txBody>
      </p:sp>
    </p:spTree>
    <p:extLst>
      <p:ext uri="{BB962C8B-B14F-4D97-AF65-F5344CB8AC3E}">
        <p14:creationId xmlns:p14="http://schemas.microsoft.com/office/powerpoint/2010/main" val="1019409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1696" y="365126"/>
            <a:ext cx="10412104" cy="740344"/>
          </a:xfrm>
        </p:spPr>
        <p:txBody>
          <a:bodyPr/>
          <a:lstStyle/>
          <a:p>
            <a:r>
              <a:rPr lang="fr-FR" b="1" dirty="0">
                <a:solidFill>
                  <a:srgbClr val="0070C0"/>
                </a:solidFill>
              </a:rPr>
              <a:t>Ce que je fais déjà pour différencier</a:t>
            </a:r>
          </a:p>
        </p:txBody>
      </p:sp>
      <p:sp>
        <p:nvSpPr>
          <p:cNvPr id="3" name="Espace réservé du contenu 2"/>
          <p:cNvSpPr>
            <a:spLocks noGrp="1"/>
          </p:cNvSpPr>
          <p:nvPr>
            <p:ph idx="1"/>
          </p:nvPr>
        </p:nvSpPr>
        <p:spPr>
          <a:xfrm>
            <a:off x="477672" y="1405719"/>
            <a:ext cx="10876128" cy="5036024"/>
          </a:xfrm>
        </p:spPr>
        <p:txBody>
          <a:bodyPr/>
          <a:lstStyle/>
          <a:p>
            <a:pPr marL="0" indent="0" algn="ctr">
              <a:buNone/>
            </a:pPr>
            <a:endParaRPr lang="fr-FR" sz="4400" dirty="0" smtClean="0"/>
          </a:p>
          <a:p>
            <a:pPr marL="0" indent="0" algn="ctr">
              <a:buNone/>
            </a:pPr>
            <a:r>
              <a:rPr lang="fr-FR" sz="4400" dirty="0" smtClean="0"/>
              <a:t>Les </a:t>
            </a:r>
            <a:r>
              <a:rPr lang="fr-FR" sz="4400" dirty="0"/>
              <a:t>énoncés ci-dessous permettent de se rendre compte de tout ce qui se fait déjà dans </a:t>
            </a:r>
            <a:r>
              <a:rPr lang="fr-FR" sz="4400" dirty="0" smtClean="0"/>
              <a:t>des salles </a:t>
            </a:r>
            <a:r>
              <a:rPr lang="fr-FR" sz="4400" dirty="0"/>
              <a:t>de classe d’un peu partout… </a:t>
            </a:r>
            <a:endParaRPr lang="fr-FR" sz="4400" dirty="0" smtClean="0"/>
          </a:p>
          <a:p>
            <a:pPr marL="0" indent="0" algn="ctr">
              <a:buNone/>
            </a:pPr>
            <a:endParaRPr lang="fr-FR" sz="4400" dirty="0" smtClean="0"/>
          </a:p>
          <a:p>
            <a:pPr marL="0" indent="0" algn="ctr">
              <a:buNone/>
            </a:pPr>
            <a:r>
              <a:rPr lang="fr-FR" sz="4400" b="1" dirty="0">
                <a:solidFill>
                  <a:srgbClr val="00B0F0"/>
                </a:solidFill>
              </a:rPr>
              <a:t>Dans mon enseignement…</a:t>
            </a:r>
          </a:p>
        </p:txBody>
      </p:sp>
    </p:spTree>
    <p:extLst>
      <p:ext uri="{BB962C8B-B14F-4D97-AF65-F5344CB8AC3E}">
        <p14:creationId xmlns:p14="http://schemas.microsoft.com/office/powerpoint/2010/main" val="1426379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5660" y="95535"/>
            <a:ext cx="11946340" cy="6619164"/>
          </a:xfrm>
        </p:spPr>
        <p:txBody>
          <a:bodyPr>
            <a:normAutofit fontScale="25000" lnSpcReduction="20000"/>
          </a:bodyPr>
          <a:lstStyle/>
          <a:p>
            <a:pPr marL="0" indent="0" algn="just">
              <a:buNone/>
            </a:pPr>
            <a:endParaRPr lang="fr-FR" sz="4500" dirty="0"/>
          </a:p>
          <a:p>
            <a:pPr algn="just"/>
            <a:r>
              <a:rPr lang="fr-FR" sz="8600" dirty="0" smtClean="0"/>
              <a:t>❑ </a:t>
            </a:r>
            <a:r>
              <a:rPr lang="fr-FR" sz="8600" dirty="0"/>
              <a:t>J’ai des attentes élevées mais réalisables à l’égard de mes élèves.</a:t>
            </a:r>
          </a:p>
          <a:p>
            <a:pPr algn="just"/>
            <a:r>
              <a:rPr lang="fr-FR" sz="8600" dirty="0"/>
              <a:t>❑ Je m’appuie sur les forces de mes élèves.</a:t>
            </a:r>
          </a:p>
          <a:p>
            <a:pPr algn="just"/>
            <a:r>
              <a:rPr lang="fr-FR" sz="8600" dirty="0"/>
              <a:t>❑ J’évalue pour orienter mon enseignement.</a:t>
            </a:r>
          </a:p>
          <a:p>
            <a:pPr algn="just"/>
            <a:r>
              <a:rPr lang="fr-FR" sz="8600" dirty="0"/>
              <a:t>❑ Je m’assure que mes élèves explorent les apprentissages essentiels et s’emploient à résoudre des</a:t>
            </a:r>
          </a:p>
          <a:p>
            <a:pPr marL="0" indent="0" algn="just">
              <a:buNone/>
            </a:pPr>
            <a:r>
              <a:rPr lang="fr-FR" sz="8600" dirty="0" smtClean="0"/>
              <a:t>     problèmes</a:t>
            </a:r>
            <a:r>
              <a:rPr lang="fr-FR" sz="8600" dirty="0"/>
              <a:t>.</a:t>
            </a:r>
          </a:p>
          <a:p>
            <a:pPr algn="just"/>
            <a:r>
              <a:rPr lang="fr-FR" sz="8600" dirty="0"/>
              <a:t>❑ Je présente à mes élèves des tâches qui procurent différents points d’entrée dans l’apprentissage</a:t>
            </a:r>
          </a:p>
          <a:p>
            <a:pPr marL="0" indent="0" algn="just">
              <a:buNone/>
            </a:pPr>
            <a:r>
              <a:rPr lang="fr-FR" sz="8600" dirty="0" smtClean="0"/>
              <a:t>     et </a:t>
            </a:r>
            <a:r>
              <a:rPr lang="fr-FR" sz="8600" dirty="0"/>
              <a:t>diverses façons de montrer leur apprentissage.</a:t>
            </a:r>
          </a:p>
          <a:p>
            <a:pPr algn="just"/>
            <a:r>
              <a:rPr lang="fr-FR" sz="8600" dirty="0"/>
              <a:t>❑ J’offre à mes élèves des choix dans la façon de montrer leur apprentissage et je les laisse</a:t>
            </a:r>
          </a:p>
          <a:p>
            <a:pPr marL="0" indent="0" algn="just">
              <a:buNone/>
            </a:pPr>
            <a:r>
              <a:rPr lang="fr-FR" sz="8600" dirty="0" smtClean="0"/>
              <a:t>    assumer </a:t>
            </a:r>
            <a:r>
              <a:rPr lang="fr-FR" sz="8600" dirty="0"/>
              <a:t>la responsabilité de ces choix.</a:t>
            </a:r>
          </a:p>
          <a:p>
            <a:pPr algn="just"/>
            <a:r>
              <a:rPr lang="fr-FR" sz="8600" dirty="0"/>
              <a:t>❑ J’utilise l’enseignement explicite ainsi qu’une variété de démarches d’enseignement.</a:t>
            </a:r>
          </a:p>
          <a:p>
            <a:pPr algn="just"/>
            <a:r>
              <a:rPr lang="fr-FR" sz="8600" dirty="0"/>
              <a:t>❑ Je permets à mes élèves de se regrouper de façon dynamique et souple en fonction de </a:t>
            </a:r>
            <a:r>
              <a:rPr lang="fr-FR" sz="8600" dirty="0" smtClean="0"/>
              <a:t>l’évolution</a:t>
            </a:r>
          </a:p>
          <a:p>
            <a:pPr marL="0" indent="0" algn="just">
              <a:buNone/>
            </a:pPr>
            <a:r>
              <a:rPr lang="fr-FR" sz="8600" dirty="0"/>
              <a:t> </a:t>
            </a:r>
            <a:r>
              <a:rPr lang="fr-FR" sz="8600" dirty="0" smtClean="0"/>
              <a:t>   de </a:t>
            </a:r>
            <a:r>
              <a:rPr lang="fr-FR" sz="8600" dirty="0"/>
              <a:t>leurs besoins et de leurs champs d’intérêt.</a:t>
            </a:r>
          </a:p>
          <a:p>
            <a:pPr algn="just"/>
            <a:r>
              <a:rPr lang="fr-FR" sz="8600" dirty="0"/>
              <a:t>❑ J’utilise des ressources de complexité variable, adaptées aux niveaux de compétence de mes</a:t>
            </a:r>
          </a:p>
          <a:p>
            <a:pPr marL="0" indent="0" algn="just">
              <a:buNone/>
            </a:pPr>
            <a:r>
              <a:rPr lang="fr-FR" sz="8600" dirty="0" smtClean="0"/>
              <a:t>    élèves.</a:t>
            </a:r>
          </a:p>
          <a:p>
            <a:pPr marL="0" indent="0" algn="just">
              <a:buNone/>
            </a:pPr>
            <a:endParaRPr lang="fr-FR" sz="3400" dirty="0" smtClean="0"/>
          </a:p>
          <a:p>
            <a:pPr marL="0" indent="0" algn="just">
              <a:buNone/>
            </a:pPr>
            <a:endParaRPr lang="fr-FR" sz="3400" dirty="0"/>
          </a:p>
          <a:p>
            <a:pPr marL="0" indent="0" algn="ctr">
              <a:buNone/>
            </a:pPr>
            <a:r>
              <a:rPr lang="fr-FR" sz="7200" dirty="0"/>
              <a:t>(</a:t>
            </a:r>
            <a:r>
              <a:rPr lang="fr-FR" sz="7200" i="1" dirty="0"/>
              <a:t>Guide d’enseignement efficace</a:t>
            </a:r>
            <a:r>
              <a:rPr lang="fr-FR" sz="7200" dirty="0"/>
              <a:t>, fascicule 1, 2006, p. 47.)</a:t>
            </a:r>
          </a:p>
        </p:txBody>
      </p:sp>
    </p:spTree>
    <p:extLst>
      <p:ext uri="{BB962C8B-B14F-4D97-AF65-F5344CB8AC3E}">
        <p14:creationId xmlns:p14="http://schemas.microsoft.com/office/powerpoint/2010/main" val="1180756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58708"/>
          </a:xfrm>
        </p:spPr>
        <p:txBody>
          <a:bodyPr/>
          <a:lstStyle/>
          <a:p>
            <a:r>
              <a:rPr lang="fr-FR" b="1" dirty="0">
                <a:solidFill>
                  <a:srgbClr val="0070C0"/>
                </a:solidFill>
              </a:rPr>
              <a:t>Que </a:t>
            </a:r>
            <a:r>
              <a:rPr lang="fr-FR" b="1" dirty="0" smtClean="0">
                <a:solidFill>
                  <a:srgbClr val="0070C0"/>
                </a:solidFill>
              </a:rPr>
              <a:t>peut-on différencier</a:t>
            </a:r>
            <a:r>
              <a:rPr lang="fr-FR" b="1" dirty="0">
                <a:solidFill>
                  <a:srgbClr val="0070C0"/>
                </a:solidFill>
              </a:rPr>
              <a:t>?</a:t>
            </a:r>
            <a:endParaRPr lang="fr-FR" dirty="0">
              <a:solidFill>
                <a:srgbClr val="0070C0"/>
              </a:solidFill>
            </a:endParaRPr>
          </a:p>
        </p:txBody>
      </p:sp>
      <p:sp>
        <p:nvSpPr>
          <p:cNvPr id="3" name="Espace réservé du contenu 2"/>
          <p:cNvSpPr>
            <a:spLocks noGrp="1"/>
          </p:cNvSpPr>
          <p:nvPr>
            <p:ph idx="1"/>
          </p:nvPr>
        </p:nvSpPr>
        <p:spPr>
          <a:xfrm>
            <a:off x="641445" y="1323834"/>
            <a:ext cx="10890913" cy="5349921"/>
          </a:xfrm>
        </p:spPr>
        <p:txBody>
          <a:bodyPr/>
          <a:lstStyle/>
          <a:p>
            <a:endParaRPr lang="fr-FR" b="1" dirty="0" smtClean="0"/>
          </a:p>
          <a:p>
            <a:endParaRPr lang="fr-FR" b="1" dirty="0"/>
          </a:p>
          <a:p>
            <a:pPr algn="ctr"/>
            <a:r>
              <a:rPr lang="fr-FR" sz="4400" b="1" dirty="0" smtClean="0">
                <a:solidFill>
                  <a:srgbClr val="00B0F0"/>
                </a:solidFill>
              </a:rPr>
              <a:t>Les contenus</a:t>
            </a:r>
            <a:endParaRPr lang="fr-FR" sz="4400" b="1" dirty="0">
              <a:solidFill>
                <a:srgbClr val="00B0F0"/>
              </a:solidFill>
            </a:endParaRPr>
          </a:p>
          <a:p>
            <a:pPr algn="ctr"/>
            <a:r>
              <a:rPr lang="fr-FR" sz="4400" b="1" dirty="0">
                <a:solidFill>
                  <a:srgbClr val="00B0F0"/>
                </a:solidFill>
              </a:rPr>
              <a:t>Les processus</a:t>
            </a:r>
          </a:p>
          <a:p>
            <a:pPr algn="ctr"/>
            <a:r>
              <a:rPr lang="fr-FR" sz="4400" b="1" dirty="0">
                <a:solidFill>
                  <a:srgbClr val="00B0F0"/>
                </a:solidFill>
              </a:rPr>
              <a:t>Les productions</a:t>
            </a:r>
          </a:p>
          <a:p>
            <a:pPr algn="ctr"/>
            <a:r>
              <a:rPr lang="fr-FR" sz="4400" b="1" dirty="0">
                <a:solidFill>
                  <a:srgbClr val="00B0F0"/>
                </a:solidFill>
              </a:rPr>
              <a:t>L’environnement d’apprentissage</a:t>
            </a:r>
            <a:endParaRPr lang="fr-FR" sz="4400" dirty="0">
              <a:solidFill>
                <a:srgbClr val="00B0F0"/>
              </a:solidFill>
            </a:endParaRPr>
          </a:p>
        </p:txBody>
      </p:sp>
    </p:spTree>
    <p:extLst>
      <p:ext uri="{BB962C8B-B14F-4D97-AF65-F5344CB8AC3E}">
        <p14:creationId xmlns:p14="http://schemas.microsoft.com/office/powerpoint/2010/main" val="3012790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8990" y="365126"/>
            <a:ext cx="10384809" cy="849526"/>
          </a:xfrm>
        </p:spPr>
        <p:txBody>
          <a:bodyPr/>
          <a:lstStyle/>
          <a:p>
            <a:r>
              <a:rPr lang="fr-FR" b="1" u="sng" dirty="0">
                <a:solidFill>
                  <a:srgbClr val="0070C0"/>
                </a:solidFill>
              </a:rPr>
              <a:t>Les </a:t>
            </a:r>
            <a:r>
              <a:rPr lang="fr-FR" b="1" u="sng" dirty="0" smtClean="0">
                <a:solidFill>
                  <a:srgbClr val="0070C0"/>
                </a:solidFill>
              </a:rPr>
              <a:t>contenus </a:t>
            </a:r>
            <a:r>
              <a:rPr lang="fr-FR" b="1" dirty="0" smtClean="0">
                <a:solidFill>
                  <a:srgbClr val="0070C0"/>
                </a:solidFill>
              </a:rPr>
              <a:t>: ce </a:t>
            </a:r>
            <a:r>
              <a:rPr lang="fr-FR" b="1" dirty="0">
                <a:solidFill>
                  <a:srgbClr val="0070C0"/>
                </a:solidFill>
              </a:rPr>
              <a:t>que l’élève doit apprendre</a:t>
            </a:r>
          </a:p>
        </p:txBody>
      </p:sp>
      <p:sp>
        <p:nvSpPr>
          <p:cNvPr id="3" name="Espace réservé du contenu 2"/>
          <p:cNvSpPr>
            <a:spLocks noGrp="1"/>
          </p:cNvSpPr>
          <p:nvPr>
            <p:ph idx="1"/>
          </p:nvPr>
        </p:nvSpPr>
        <p:spPr>
          <a:xfrm>
            <a:off x="204716" y="1351128"/>
            <a:ext cx="11149084" cy="5213445"/>
          </a:xfrm>
        </p:spPr>
        <p:txBody>
          <a:bodyPr>
            <a:normAutofit/>
          </a:bodyPr>
          <a:lstStyle/>
          <a:p>
            <a:pPr algn="just"/>
            <a:endParaRPr lang="fr-FR" sz="3200" dirty="0" smtClean="0"/>
          </a:p>
          <a:p>
            <a:pPr algn="ctr"/>
            <a:r>
              <a:rPr lang="fr-FR" sz="3200" dirty="0" smtClean="0"/>
              <a:t>Ce </a:t>
            </a:r>
            <a:r>
              <a:rPr lang="fr-FR" sz="3200" dirty="0"/>
              <a:t>qui permet de différencier le contenu d’un cours est souvent </a:t>
            </a:r>
            <a:r>
              <a:rPr lang="fr-FR" sz="3200" b="1" dirty="0">
                <a:solidFill>
                  <a:srgbClr val="00B0F0"/>
                </a:solidFill>
              </a:rPr>
              <a:t>la façon de livrer la matière</a:t>
            </a:r>
            <a:r>
              <a:rPr lang="fr-FR" sz="3200" dirty="0"/>
              <a:t>. </a:t>
            </a:r>
            <a:endParaRPr lang="fr-FR" sz="3200" dirty="0" smtClean="0"/>
          </a:p>
          <a:p>
            <a:pPr marL="0" indent="0" algn="just">
              <a:buNone/>
            </a:pPr>
            <a:r>
              <a:rPr lang="fr-FR" sz="3200" dirty="0" smtClean="0"/>
              <a:t>La différenciation </a:t>
            </a:r>
            <a:r>
              <a:rPr lang="fr-FR" sz="3200" dirty="0"/>
              <a:t>des contenus se fait </a:t>
            </a:r>
            <a:r>
              <a:rPr lang="fr-FR" sz="3200" b="1" dirty="0">
                <a:solidFill>
                  <a:srgbClr val="00B0F0"/>
                </a:solidFill>
              </a:rPr>
              <a:t>en tenant compte du </a:t>
            </a:r>
            <a:r>
              <a:rPr lang="fr-FR" sz="3200" b="1" dirty="0" smtClean="0">
                <a:solidFill>
                  <a:srgbClr val="00B0F0"/>
                </a:solidFill>
              </a:rPr>
              <a:t>   profil </a:t>
            </a:r>
            <a:r>
              <a:rPr lang="fr-FR" sz="3200" b="1" dirty="0">
                <a:solidFill>
                  <a:srgbClr val="00B0F0"/>
                </a:solidFill>
              </a:rPr>
              <a:t>de la classe qui indique ce sur </a:t>
            </a:r>
            <a:r>
              <a:rPr lang="fr-FR" sz="3200" b="1" dirty="0" smtClean="0">
                <a:solidFill>
                  <a:srgbClr val="00B0F0"/>
                </a:solidFill>
              </a:rPr>
              <a:t>quoi il </a:t>
            </a:r>
            <a:r>
              <a:rPr lang="fr-FR" sz="3200" b="1" dirty="0">
                <a:solidFill>
                  <a:srgbClr val="00B0F0"/>
                </a:solidFill>
              </a:rPr>
              <a:t>faudra insister et ce en quoi l’élève excelle déjà. </a:t>
            </a:r>
            <a:endParaRPr lang="fr-FR" sz="3200" b="1" dirty="0" smtClean="0">
              <a:solidFill>
                <a:srgbClr val="00B0F0"/>
              </a:solidFill>
            </a:endParaRPr>
          </a:p>
          <a:p>
            <a:pPr marL="0" indent="0" algn="just">
              <a:buNone/>
            </a:pPr>
            <a:endParaRPr lang="fr-FR" sz="3200" dirty="0" smtClean="0"/>
          </a:p>
          <a:p>
            <a:pPr algn="just"/>
            <a:r>
              <a:rPr lang="fr-FR" sz="3200" dirty="0" smtClean="0"/>
              <a:t>Cette </a:t>
            </a:r>
            <a:r>
              <a:rPr lang="fr-FR" sz="3200" dirty="0"/>
              <a:t>différenciation est fondamentale dans </a:t>
            </a:r>
            <a:r>
              <a:rPr lang="fr-FR" sz="3200" dirty="0" smtClean="0"/>
              <a:t>une optique </a:t>
            </a:r>
            <a:r>
              <a:rPr lang="fr-FR" sz="3200" dirty="0"/>
              <a:t>où le temps est limité et où les élèves nous arrivent avec un bagage fort différent</a:t>
            </a:r>
          </a:p>
        </p:txBody>
      </p:sp>
    </p:spTree>
    <p:extLst>
      <p:ext uri="{BB962C8B-B14F-4D97-AF65-F5344CB8AC3E}">
        <p14:creationId xmlns:p14="http://schemas.microsoft.com/office/powerpoint/2010/main" val="4215983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841" y="365125"/>
            <a:ext cx="11382233" cy="1325563"/>
          </a:xfrm>
        </p:spPr>
        <p:txBody>
          <a:bodyPr/>
          <a:lstStyle/>
          <a:p>
            <a:r>
              <a:rPr lang="fr-FR" b="1" u="sng" dirty="0">
                <a:solidFill>
                  <a:srgbClr val="0070C0"/>
                </a:solidFill>
              </a:rPr>
              <a:t>Les </a:t>
            </a:r>
            <a:r>
              <a:rPr lang="fr-FR" b="1" u="sng" dirty="0" smtClean="0">
                <a:solidFill>
                  <a:srgbClr val="0070C0"/>
                </a:solidFill>
              </a:rPr>
              <a:t>processus </a:t>
            </a:r>
            <a:r>
              <a:rPr lang="fr-FR" b="1" dirty="0" smtClean="0">
                <a:solidFill>
                  <a:srgbClr val="0070C0"/>
                </a:solidFill>
              </a:rPr>
              <a:t>:  </a:t>
            </a:r>
            <a:r>
              <a:rPr lang="fr-FR" b="1" dirty="0">
                <a:solidFill>
                  <a:srgbClr val="0070C0"/>
                </a:solidFill>
              </a:rPr>
              <a:t>les activités qui permettent à l’élève de comprendre l’apprentissage visé</a:t>
            </a:r>
          </a:p>
        </p:txBody>
      </p:sp>
      <p:sp>
        <p:nvSpPr>
          <p:cNvPr id="3" name="Espace réservé du contenu 2"/>
          <p:cNvSpPr>
            <a:spLocks noGrp="1"/>
          </p:cNvSpPr>
          <p:nvPr>
            <p:ph idx="1"/>
          </p:nvPr>
        </p:nvSpPr>
        <p:spPr>
          <a:xfrm>
            <a:off x="491319" y="1825625"/>
            <a:ext cx="10862481" cy="4643414"/>
          </a:xfrm>
        </p:spPr>
        <p:txBody>
          <a:bodyPr/>
          <a:lstStyle/>
          <a:p>
            <a:endParaRPr lang="fr-FR" dirty="0" smtClean="0"/>
          </a:p>
          <a:p>
            <a:pPr algn="just"/>
            <a:r>
              <a:rPr lang="fr-FR" sz="3200" dirty="0" smtClean="0"/>
              <a:t>La </a:t>
            </a:r>
            <a:r>
              <a:rPr lang="fr-FR" sz="3200" dirty="0"/>
              <a:t>différenciation des processus vise </a:t>
            </a:r>
            <a:r>
              <a:rPr lang="fr-FR" sz="3200" b="1" dirty="0">
                <a:solidFill>
                  <a:srgbClr val="00B0F0"/>
                </a:solidFill>
              </a:rPr>
              <a:t>les moyens que l’élève utilisera pour s’approprier le </a:t>
            </a:r>
            <a:r>
              <a:rPr lang="fr-FR" sz="3200" b="1" dirty="0" smtClean="0">
                <a:solidFill>
                  <a:srgbClr val="00B0F0"/>
                </a:solidFill>
              </a:rPr>
              <a:t>contenu </a:t>
            </a:r>
            <a:r>
              <a:rPr lang="fr-FR" sz="3200" dirty="0" smtClean="0"/>
              <a:t>qu’on </a:t>
            </a:r>
            <a:r>
              <a:rPr lang="fr-FR" sz="3200" dirty="0"/>
              <a:t>lui a enseigné et l’incorporer à sa structure d’apprentissage. </a:t>
            </a:r>
            <a:endParaRPr lang="fr-FR" sz="3200" dirty="0" smtClean="0"/>
          </a:p>
          <a:p>
            <a:pPr marL="0" indent="0" algn="just">
              <a:buNone/>
            </a:pPr>
            <a:endParaRPr lang="fr-FR" sz="3200" dirty="0" smtClean="0"/>
          </a:p>
          <a:p>
            <a:pPr algn="just"/>
            <a:r>
              <a:rPr lang="fr-FR" sz="3200" dirty="0" smtClean="0"/>
              <a:t>Il </a:t>
            </a:r>
            <a:r>
              <a:rPr lang="fr-FR" sz="3200" dirty="0"/>
              <a:t>s’agit </a:t>
            </a:r>
            <a:r>
              <a:rPr lang="fr-FR" sz="3200" b="1" dirty="0">
                <a:solidFill>
                  <a:srgbClr val="00B0F0"/>
                </a:solidFill>
              </a:rPr>
              <a:t>d’offrir des activités </a:t>
            </a:r>
            <a:r>
              <a:rPr lang="fr-FR" sz="3200" b="1" dirty="0" smtClean="0">
                <a:solidFill>
                  <a:srgbClr val="00B0F0"/>
                </a:solidFill>
              </a:rPr>
              <a:t>variées, pertinentes </a:t>
            </a:r>
            <a:r>
              <a:rPr lang="fr-FR" sz="3200" dirty="0"/>
              <a:t>pour l’élève, en tenant compte du profil de la classe. Pour y parvenir, on doit viser </a:t>
            </a:r>
            <a:r>
              <a:rPr lang="fr-FR" sz="3200" dirty="0" smtClean="0"/>
              <a:t>des activités </a:t>
            </a:r>
            <a:r>
              <a:rPr lang="fr-FR" sz="3200" dirty="0"/>
              <a:t>d’apprentissage qui touchent à un maximum de styles d’apprentissage</a:t>
            </a:r>
            <a:r>
              <a:rPr lang="fr-FR" dirty="0"/>
              <a:t>.</a:t>
            </a:r>
          </a:p>
        </p:txBody>
      </p:sp>
    </p:spTree>
    <p:extLst>
      <p:ext uri="{BB962C8B-B14F-4D97-AF65-F5344CB8AC3E}">
        <p14:creationId xmlns:p14="http://schemas.microsoft.com/office/powerpoint/2010/main" val="4026832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31412"/>
          </a:xfrm>
        </p:spPr>
        <p:txBody>
          <a:bodyPr>
            <a:normAutofit/>
          </a:bodyPr>
          <a:lstStyle/>
          <a:p>
            <a:r>
              <a:rPr lang="fr-FR" b="1" dirty="0">
                <a:solidFill>
                  <a:srgbClr val="0070C0"/>
                </a:solidFill>
              </a:rPr>
              <a:t>Qu’est-ce </a:t>
            </a:r>
            <a:r>
              <a:rPr lang="fr-FR" b="1" dirty="0" smtClean="0">
                <a:solidFill>
                  <a:srgbClr val="0070C0"/>
                </a:solidFill>
              </a:rPr>
              <a:t>que la différenciation pédagogique</a:t>
            </a:r>
            <a:r>
              <a:rPr lang="fr-FR" b="1" dirty="0">
                <a:solidFill>
                  <a:srgbClr val="0070C0"/>
                </a:solidFill>
              </a:rPr>
              <a:t>?</a:t>
            </a:r>
          </a:p>
        </p:txBody>
      </p:sp>
      <p:sp>
        <p:nvSpPr>
          <p:cNvPr id="3" name="Espace réservé du contenu 2"/>
          <p:cNvSpPr>
            <a:spLocks noGrp="1"/>
          </p:cNvSpPr>
          <p:nvPr>
            <p:ph idx="1"/>
          </p:nvPr>
        </p:nvSpPr>
        <p:spPr>
          <a:xfrm>
            <a:off x="518615" y="1705970"/>
            <a:ext cx="10959152" cy="4790364"/>
          </a:xfrm>
        </p:spPr>
        <p:txBody>
          <a:bodyPr>
            <a:normAutofit/>
          </a:bodyPr>
          <a:lstStyle/>
          <a:p>
            <a:pPr algn="just"/>
            <a:r>
              <a:rPr lang="fr-FR" sz="3200" dirty="0" smtClean="0"/>
              <a:t>La différenciation pédagogique consiste, pour un enseignant, à </a:t>
            </a:r>
            <a:r>
              <a:rPr lang="fr-FR" sz="3200" b="1" dirty="0" smtClean="0">
                <a:solidFill>
                  <a:srgbClr val="00B0F0"/>
                </a:solidFill>
              </a:rPr>
              <a:t>adapter ses pratiques pédagogiques </a:t>
            </a:r>
            <a:r>
              <a:rPr lang="fr-FR" sz="3200" dirty="0" smtClean="0"/>
              <a:t>de telle sorte que chaque élève soit le plus souvent confronté aux situations didactiques les plus fécondes pour lui et soit ainsi </a:t>
            </a:r>
            <a:r>
              <a:rPr lang="fr-FR" sz="3200" b="1" dirty="0" smtClean="0">
                <a:solidFill>
                  <a:srgbClr val="00B0F0"/>
                </a:solidFill>
              </a:rPr>
              <a:t>mener vers la réussite</a:t>
            </a:r>
            <a:r>
              <a:rPr lang="fr-FR" sz="3200" dirty="0" smtClean="0"/>
              <a:t>. </a:t>
            </a:r>
          </a:p>
          <a:p>
            <a:pPr marL="0" indent="0" algn="just">
              <a:buNone/>
            </a:pPr>
            <a:endParaRPr lang="fr-FR" sz="3200" dirty="0" smtClean="0"/>
          </a:p>
          <a:p>
            <a:pPr marL="0" indent="0" algn="just">
              <a:buNone/>
            </a:pPr>
            <a:endParaRPr lang="fr-FR" sz="3200" dirty="0" smtClean="0"/>
          </a:p>
          <a:p>
            <a:pPr algn="just"/>
            <a:r>
              <a:rPr lang="fr-FR" sz="3200" dirty="0" smtClean="0"/>
              <a:t>Pour pratiquer une pédagogie différenciée, </a:t>
            </a:r>
            <a:r>
              <a:rPr lang="fr-FR" sz="3200" b="1" dirty="0" smtClean="0">
                <a:solidFill>
                  <a:srgbClr val="00B0F0"/>
                </a:solidFill>
              </a:rPr>
              <a:t>le professeur est amené à mettre en œuvre des méthodes de travail variées et diversifiées, adaptées aux besoins de chacun. </a:t>
            </a:r>
          </a:p>
        </p:txBody>
      </p:sp>
    </p:spTree>
    <p:extLst>
      <p:ext uri="{BB962C8B-B14F-4D97-AF65-F5344CB8AC3E}">
        <p14:creationId xmlns:p14="http://schemas.microsoft.com/office/powerpoint/2010/main" val="1309349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307" y="365125"/>
            <a:ext cx="11341290" cy="1325563"/>
          </a:xfrm>
        </p:spPr>
        <p:txBody>
          <a:bodyPr>
            <a:normAutofit fontScale="90000"/>
          </a:bodyPr>
          <a:lstStyle/>
          <a:p>
            <a:r>
              <a:rPr lang="fr-FR" b="1" u="sng" dirty="0">
                <a:solidFill>
                  <a:srgbClr val="0070C0"/>
                </a:solidFill>
              </a:rPr>
              <a:t>Les </a:t>
            </a:r>
            <a:r>
              <a:rPr lang="fr-FR" b="1" u="sng" dirty="0" smtClean="0">
                <a:solidFill>
                  <a:srgbClr val="0070C0"/>
                </a:solidFill>
              </a:rPr>
              <a:t>productions  </a:t>
            </a:r>
            <a:r>
              <a:rPr lang="fr-FR" b="1" dirty="0" smtClean="0">
                <a:solidFill>
                  <a:srgbClr val="0070C0"/>
                </a:solidFill>
              </a:rPr>
              <a:t>:  </a:t>
            </a:r>
            <a:r>
              <a:rPr lang="fr-FR" b="1" dirty="0">
                <a:solidFill>
                  <a:srgbClr val="0070C0"/>
                </a:solidFill>
              </a:rPr>
              <a:t>le moyen par lequel les élèves montrent ce qu’elles et ils ont </a:t>
            </a:r>
            <a:r>
              <a:rPr lang="fr-FR" b="1" dirty="0" smtClean="0">
                <a:solidFill>
                  <a:srgbClr val="0070C0"/>
                </a:solidFill>
              </a:rPr>
              <a:t>appris et </a:t>
            </a:r>
            <a:r>
              <a:rPr lang="fr-FR" b="1" dirty="0">
                <a:solidFill>
                  <a:srgbClr val="0070C0"/>
                </a:solidFill>
              </a:rPr>
              <a:t>ce qu’elles et ils peuvent accomplir</a:t>
            </a:r>
          </a:p>
        </p:txBody>
      </p:sp>
      <p:sp>
        <p:nvSpPr>
          <p:cNvPr id="3" name="Espace réservé du contenu 2"/>
          <p:cNvSpPr>
            <a:spLocks noGrp="1"/>
          </p:cNvSpPr>
          <p:nvPr>
            <p:ph idx="1"/>
          </p:nvPr>
        </p:nvSpPr>
        <p:spPr>
          <a:xfrm>
            <a:off x="259307" y="1825625"/>
            <a:ext cx="11614245" cy="4698005"/>
          </a:xfrm>
        </p:spPr>
        <p:txBody>
          <a:bodyPr/>
          <a:lstStyle/>
          <a:p>
            <a:pPr algn="just"/>
            <a:endParaRPr lang="fr-FR" dirty="0" smtClean="0"/>
          </a:p>
          <a:p>
            <a:pPr algn="just"/>
            <a:endParaRPr lang="fr-FR" dirty="0"/>
          </a:p>
          <a:p>
            <a:pPr marL="0" indent="0" algn="just">
              <a:buNone/>
            </a:pPr>
            <a:r>
              <a:rPr lang="fr-FR" sz="3200" dirty="0" smtClean="0"/>
              <a:t>La </a:t>
            </a:r>
            <a:r>
              <a:rPr lang="fr-FR" sz="3200" dirty="0"/>
              <a:t>production d’un ou d’une élève représente </a:t>
            </a:r>
            <a:r>
              <a:rPr lang="fr-FR" sz="3200" b="1" dirty="0">
                <a:solidFill>
                  <a:srgbClr val="00B0F0"/>
                </a:solidFill>
              </a:rPr>
              <a:t>sa réponse personnelle à un apprentissage, la </a:t>
            </a:r>
            <a:r>
              <a:rPr lang="fr-FR" sz="3200" b="1" dirty="0" smtClean="0">
                <a:solidFill>
                  <a:srgbClr val="00B0F0"/>
                </a:solidFill>
              </a:rPr>
              <a:t>façon qu’elle </a:t>
            </a:r>
            <a:r>
              <a:rPr lang="fr-FR" sz="3200" b="1" dirty="0">
                <a:solidFill>
                  <a:srgbClr val="00B0F0"/>
                </a:solidFill>
              </a:rPr>
              <a:t>ou il utilise pour présenter son apprentissage. </a:t>
            </a:r>
            <a:endParaRPr lang="fr-FR" sz="3200" b="1" dirty="0" smtClean="0">
              <a:solidFill>
                <a:srgbClr val="00B0F0"/>
              </a:solidFill>
            </a:endParaRPr>
          </a:p>
          <a:p>
            <a:pPr marL="0" indent="0" algn="just">
              <a:buNone/>
            </a:pPr>
            <a:endParaRPr lang="fr-FR" sz="3200" b="1" dirty="0" smtClean="0">
              <a:solidFill>
                <a:srgbClr val="00B0F0"/>
              </a:solidFill>
            </a:endParaRPr>
          </a:p>
          <a:p>
            <a:pPr marL="0" indent="0" algn="just">
              <a:buNone/>
            </a:pPr>
            <a:r>
              <a:rPr lang="fr-FR" sz="3200" dirty="0" smtClean="0"/>
              <a:t>Offrir </a:t>
            </a:r>
            <a:r>
              <a:rPr lang="fr-FR" sz="3200" dirty="0"/>
              <a:t>des choix de productions favorise la </a:t>
            </a:r>
            <a:r>
              <a:rPr lang="fr-FR" sz="3200" dirty="0" smtClean="0"/>
              <a:t>réussite de </a:t>
            </a:r>
            <a:r>
              <a:rPr lang="fr-FR" sz="3200" dirty="0"/>
              <a:t>tous et de toutes les élèves en permettant d’évaluer chacun ou chacune d’entre eux selon </a:t>
            </a:r>
            <a:r>
              <a:rPr lang="fr-FR" sz="3200" dirty="0" smtClean="0"/>
              <a:t>ses forces </a:t>
            </a:r>
            <a:r>
              <a:rPr lang="fr-FR" sz="3200" dirty="0"/>
              <a:t>et ses champs d’intérêt</a:t>
            </a:r>
          </a:p>
        </p:txBody>
      </p:sp>
    </p:spTree>
    <p:extLst>
      <p:ext uri="{BB962C8B-B14F-4D97-AF65-F5344CB8AC3E}">
        <p14:creationId xmlns:p14="http://schemas.microsoft.com/office/powerpoint/2010/main" val="1906447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319" y="365126"/>
            <a:ext cx="10862481" cy="808582"/>
          </a:xfrm>
        </p:spPr>
        <p:txBody>
          <a:bodyPr/>
          <a:lstStyle/>
          <a:p>
            <a:r>
              <a:rPr lang="fr-FR" b="1" dirty="0">
                <a:solidFill>
                  <a:srgbClr val="0070C0"/>
                </a:solidFill>
              </a:rPr>
              <a:t>La structure de fonctionnement de la classe</a:t>
            </a:r>
            <a:endParaRPr lang="fr-FR" dirty="0">
              <a:solidFill>
                <a:srgbClr val="0070C0"/>
              </a:solidFill>
            </a:endParaRPr>
          </a:p>
        </p:txBody>
      </p:sp>
      <p:sp>
        <p:nvSpPr>
          <p:cNvPr id="3" name="Espace réservé du contenu 2"/>
          <p:cNvSpPr>
            <a:spLocks noGrp="1"/>
          </p:cNvSpPr>
          <p:nvPr>
            <p:ph idx="1"/>
          </p:nvPr>
        </p:nvSpPr>
        <p:spPr>
          <a:xfrm>
            <a:off x="191069" y="1173708"/>
            <a:ext cx="11724266" cy="5574585"/>
          </a:xfrm>
        </p:spPr>
        <p:txBody>
          <a:bodyPr>
            <a:normAutofit/>
          </a:bodyPr>
          <a:lstStyle/>
          <a:p>
            <a:endParaRPr lang="fr-FR" dirty="0" smtClean="0"/>
          </a:p>
          <a:p>
            <a:r>
              <a:rPr lang="fr-FR" sz="3600" dirty="0" smtClean="0"/>
              <a:t>Il </a:t>
            </a:r>
            <a:r>
              <a:rPr lang="fr-FR" sz="3600" dirty="0"/>
              <a:t>faut favoriser </a:t>
            </a:r>
            <a:r>
              <a:rPr lang="fr-FR" sz="3600" b="1" dirty="0">
                <a:solidFill>
                  <a:srgbClr val="00B0F0"/>
                </a:solidFill>
              </a:rPr>
              <a:t>la flexibilité et la gestion participative du temps, des calendriers d’activités et de l’espace</a:t>
            </a:r>
            <a:r>
              <a:rPr lang="fr-FR" sz="3600" dirty="0"/>
              <a:t>. </a:t>
            </a:r>
            <a:endParaRPr lang="fr-FR" sz="3600" dirty="0" smtClean="0"/>
          </a:p>
          <a:p>
            <a:pPr marL="0" indent="0">
              <a:buNone/>
            </a:pPr>
            <a:endParaRPr lang="fr-FR" sz="3600" dirty="0" smtClean="0"/>
          </a:p>
          <a:p>
            <a:r>
              <a:rPr lang="fr-FR" sz="3600" dirty="0" smtClean="0"/>
              <a:t>Il faut </a:t>
            </a:r>
            <a:r>
              <a:rPr lang="fr-FR" sz="3600" dirty="0"/>
              <a:t>aussi différencier </a:t>
            </a:r>
            <a:r>
              <a:rPr lang="fr-FR" sz="3600" b="1" dirty="0">
                <a:solidFill>
                  <a:srgbClr val="00B0F0"/>
                </a:solidFill>
              </a:rPr>
              <a:t>l’aménagement physique de la salle de classe en favorisant la communication, </a:t>
            </a:r>
            <a:r>
              <a:rPr lang="fr-FR" sz="3600" b="1" dirty="0" smtClean="0">
                <a:solidFill>
                  <a:srgbClr val="00B0F0"/>
                </a:solidFill>
              </a:rPr>
              <a:t>les échanges </a:t>
            </a:r>
            <a:r>
              <a:rPr lang="fr-FR" sz="3600" b="1" dirty="0">
                <a:solidFill>
                  <a:srgbClr val="00B0F0"/>
                </a:solidFill>
              </a:rPr>
              <a:t>et la concentration</a:t>
            </a:r>
            <a:r>
              <a:rPr lang="fr-FR" dirty="0"/>
              <a:t>. </a:t>
            </a:r>
            <a:endParaRPr lang="fr-FR" dirty="0" smtClean="0"/>
          </a:p>
        </p:txBody>
      </p:sp>
      <p:pic>
        <p:nvPicPr>
          <p:cNvPr id="19458" name="Picture 2"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7192" y="4612942"/>
            <a:ext cx="2986451" cy="190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19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898" y="259307"/>
            <a:ext cx="10889776" cy="5917656"/>
          </a:xfrm>
        </p:spPr>
        <p:txBody>
          <a:bodyPr/>
          <a:lstStyle/>
          <a:p>
            <a:pPr marL="0" indent="0" algn="ctr">
              <a:buNone/>
            </a:pPr>
            <a:r>
              <a:rPr lang="fr-FR" b="1" dirty="0">
                <a:solidFill>
                  <a:srgbClr val="00B0F0"/>
                </a:solidFill>
              </a:rPr>
              <a:t>Cette disposition </a:t>
            </a:r>
            <a:r>
              <a:rPr lang="fr-FR" b="1" dirty="0" smtClean="0">
                <a:solidFill>
                  <a:srgbClr val="00B0F0"/>
                </a:solidFill>
              </a:rPr>
              <a:t>correspond au </a:t>
            </a:r>
            <a:r>
              <a:rPr lang="fr-FR" b="1" dirty="0">
                <a:solidFill>
                  <a:srgbClr val="00B0F0"/>
                </a:solidFill>
              </a:rPr>
              <a:t>modèle traditionnel </a:t>
            </a:r>
            <a:r>
              <a:rPr lang="fr-FR" b="1" dirty="0" smtClean="0">
                <a:solidFill>
                  <a:srgbClr val="00B0F0"/>
                </a:solidFill>
              </a:rPr>
              <a:t>de l’enseignement </a:t>
            </a:r>
            <a:r>
              <a:rPr lang="fr-FR" b="1" dirty="0">
                <a:solidFill>
                  <a:srgbClr val="00B0F0"/>
                </a:solidFill>
              </a:rPr>
              <a:t>en </a:t>
            </a:r>
            <a:r>
              <a:rPr lang="fr-FR" b="1" dirty="0" smtClean="0">
                <a:solidFill>
                  <a:srgbClr val="00B0F0"/>
                </a:solidFill>
              </a:rPr>
              <a:t>groupe-classe</a:t>
            </a:r>
          </a:p>
          <a:p>
            <a:pPr marL="0" indent="0" algn="ctr">
              <a:buNone/>
            </a:pPr>
            <a:endParaRPr lang="fr-FR" b="1" dirty="0">
              <a:solidFill>
                <a:srgbClr val="00B0F0"/>
              </a:solidFill>
            </a:endParaRPr>
          </a:p>
          <a:p>
            <a:pPr marL="0" indent="0" algn="ctr">
              <a:buNone/>
            </a:pPr>
            <a:endParaRPr lang="fr-FR" b="1" dirty="0" smtClean="0">
              <a:solidFill>
                <a:srgbClr val="00B0F0"/>
              </a:solidFill>
            </a:endParaRPr>
          </a:p>
          <a:p>
            <a:pPr marL="0" indent="0" algn="ctr">
              <a:buNone/>
            </a:pPr>
            <a:endParaRPr lang="fr-FR" b="1" dirty="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150126"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760757" y="1166882"/>
            <a:ext cx="6370233" cy="5581936"/>
            <a:chOff x="0" y="0"/>
            <a:chExt cx="3231" cy="2725"/>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3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70 170"/>
                <a:gd name="T107" fmla="*/ 470 h 2385"/>
                <a:gd name="T108" fmla="+- 0 3060 170"/>
                <a:gd name="T109" fmla="*/ T108 w 2891"/>
                <a:gd name="T110" fmla="+- 0 195 170"/>
                <a:gd name="T111" fmla="*/ 195 h 2385"/>
                <a:gd name="T112" fmla="+- 0 2227 170"/>
                <a:gd name="T113" fmla="*/ T112 w 2891"/>
                <a:gd name="T114" fmla="+- 0 469 170"/>
                <a:gd name="T115" fmla="*/ 469 h 2385"/>
                <a:gd name="T116" fmla="+- 0 2233 170"/>
                <a:gd name="T117" fmla="*/ T116 w 2891"/>
                <a:gd name="T118" fmla="+- 0 475 170"/>
                <a:gd name="T119" fmla="*/ 475 h 2385"/>
                <a:gd name="T120" fmla="+- 0 2226 170"/>
                <a:gd name="T121" fmla="*/ T120 w 2891"/>
                <a:gd name="T122" fmla="+- 0 484 170"/>
                <a:gd name="T123" fmla="*/ 484 h 2385"/>
                <a:gd name="T124" fmla="+- 0 2607 170"/>
                <a:gd name="T125" fmla="*/ T124 w 2891"/>
                <a:gd name="T126" fmla="+- 0 218 170"/>
                <a:gd name="T127" fmla="*/ 218 h 2385"/>
                <a:gd name="T128" fmla="+- 0 3060 170"/>
                <a:gd name="T129" fmla="*/ T128 w 2891"/>
                <a:gd name="T130" fmla="+- 0 195 170"/>
                <a:gd name="T131" fmla="*/ 195 h 2385"/>
                <a:gd name="T132" fmla="+- 0 2094 170"/>
                <a:gd name="T133" fmla="*/ T132 w 2891"/>
                <a:gd name="T134" fmla="+- 0 179 170"/>
                <a:gd name="T135" fmla="*/ 179 h 2385"/>
                <a:gd name="T136" fmla="+- 0 2106 170"/>
                <a:gd name="T137" fmla="*/ T136 w 2891"/>
                <a:gd name="T138" fmla="+- 0 192 170"/>
                <a:gd name="T139" fmla="*/ 192 h 2385"/>
                <a:gd name="T140" fmla="+- 0 2117 170"/>
                <a:gd name="T141" fmla="*/ T140 w 2891"/>
                <a:gd name="T142" fmla="+- 0 183 170"/>
                <a:gd name="T143"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3"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31" cy="14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31" cy="12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7927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2137" y="300251"/>
            <a:ext cx="10971663" cy="5876712"/>
          </a:xfrm>
        </p:spPr>
        <p:txBody>
          <a:bodyPr/>
          <a:lstStyle/>
          <a:p>
            <a:pPr marL="0" indent="0" algn="ctr">
              <a:buNone/>
            </a:pPr>
            <a:r>
              <a:rPr lang="fr-FR" b="1" dirty="0">
                <a:solidFill>
                  <a:srgbClr val="00B0F0"/>
                </a:solidFill>
              </a:rPr>
              <a:t>Classe en U organisée </a:t>
            </a:r>
            <a:r>
              <a:rPr lang="fr-FR" b="1" dirty="0" smtClean="0">
                <a:solidFill>
                  <a:srgbClr val="00B0F0"/>
                </a:solidFill>
              </a:rPr>
              <a:t>pour favoriser </a:t>
            </a:r>
            <a:r>
              <a:rPr lang="fr-FR" b="1" dirty="0">
                <a:solidFill>
                  <a:srgbClr val="00B0F0"/>
                </a:solidFill>
              </a:rPr>
              <a:t>l’interactivité et </a:t>
            </a:r>
            <a:r>
              <a:rPr lang="fr-FR" b="1" dirty="0" smtClean="0">
                <a:solidFill>
                  <a:srgbClr val="00B0F0"/>
                </a:solidFill>
              </a:rPr>
              <a:t>la participation </a:t>
            </a:r>
            <a:r>
              <a:rPr lang="fr-FR" b="1" dirty="0">
                <a:solidFill>
                  <a:srgbClr val="00B0F0"/>
                </a:solidFill>
              </a:rPr>
              <a:t>de tous en </a:t>
            </a:r>
            <a:r>
              <a:rPr lang="fr-FR" b="1" dirty="0" smtClean="0">
                <a:solidFill>
                  <a:srgbClr val="00B0F0"/>
                </a:solidFill>
              </a:rPr>
              <a:t>grand groupe.</a:t>
            </a:r>
          </a:p>
          <a:p>
            <a:pPr marL="0" indent="0" algn="ctr">
              <a:buNone/>
            </a:pPr>
            <a:endParaRPr lang="fr-FR" b="1" dirty="0">
              <a:solidFill>
                <a:srgbClr val="00B0F0"/>
              </a:solidFill>
            </a:endParaRPr>
          </a:p>
          <a:p>
            <a:pPr marL="0" indent="0" algn="ctr">
              <a:buNone/>
            </a:pPr>
            <a:endParaRPr lang="fr-FR" b="1" dirty="0" smtClean="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292824" y="1222824"/>
            <a:ext cx="7328847" cy="5635176"/>
            <a:chOff x="0" y="0"/>
            <a:chExt cx="3215" cy="2710"/>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4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69 170"/>
                <a:gd name="T107" fmla="*/ 469 h 2385"/>
                <a:gd name="T108" fmla="+- 0 2600 170"/>
                <a:gd name="T109" fmla="*/ T108 w 2891"/>
                <a:gd name="T110" fmla="+- 0 195 170"/>
                <a:gd name="T111" fmla="*/ 195 h 2385"/>
                <a:gd name="T112" fmla="+- 0 2227 170"/>
                <a:gd name="T113" fmla="*/ T112 w 2891"/>
                <a:gd name="T114" fmla="+- 0 470 170"/>
                <a:gd name="T115" fmla="*/ 470 h 2385"/>
                <a:gd name="T116" fmla="+- 0 2226 170"/>
                <a:gd name="T117" fmla="*/ T116 w 2891"/>
                <a:gd name="T118" fmla="+- 0 484 170"/>
                <a:gd name="T119" fmla="*/ 484 h 2385"/>
                <a:gd name="T120" fmla="+- 0 2607 170"/>
                <a:gd name="T121" fmla="*/ T120 w 2891"/>
                <a:gd name="T122" fmla="+- 0 218 170"/>
                <a:gd name="T123" fmla="*/ 218 h 2385"/>
                <a:gd name="T124" fmla="+- 0 3060 170"/>
                <a:gd name="T125" fmla="*/ T124 w 2891"/>
                <a:gd name="T126" fmla="+- 0 195 170"/>
                <a:gd name="T127" fmla="*/ 195 h 2385"/>
                <a:gd name="T128" fmla="+- 0 2094 170"/>
                <a:gd name="T129" fmla="*/ T128 w 2891"/>
                <a:gd name="T130" fmla="+- 0 179 170"/>
                <a:gd name="T131" fmla="*/ 179 h 2385"/>
                <a:gd name="T132" fmla="+- 0 2106 170"/>
                <a:gd name="T133" fmla="*/ T132 w 2891"/>
                <a:gd name="T134" fmla="+- 0 192 170"/>
                <a:gd name="T135" fmla="*/ 192 h 2385"/>
                <a:gd name="T136" fmla="+- 0 2117 170"/>
                <a:gd name="T137" fmla="*/ T136 w 2891"/>
                <a:gd name="T138" fmla="+- 0 183 170"/>
                <a:gd name="T139"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4"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5" cy="14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15" cy="12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8874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025" y="300251"/>
            <a:ext cx="10889776" cy="6168788"/>
          </a:xfrm>
        </p:spPr>
        <p:txBody>
          <a:bodyPr/>
          <a:lstStyle/>
          <a:p>
            <a:pPr marL="0" indent="0" algn="ctr">
              <a:buNone/>
            </a:pPr>
            <a:r>
              <a:rPr lang="fr-FR" b="1" dirty="0">
                <a:solidFill>
                  <a:srgbClr val="00B0F0"/>
                </a:solidFill>
              </a:rPr>
              <a:t>Cette disposition favorise </a:t>
            </a:r>
            <a:r>
              <a:rPr lang="fr-FR" b="1" dirty="0" smtClean="0">
                <a:solidFill>
                  <a:srgbClr val="00B0F0"/>
                </a:solidFill>
              </a:rPr>
              <a:t>une saine </a:t>
            </a:r>
            <a:r>
              <a:rPr lang="fr-FR" b="1" dirty="0">
                <a:solidFill>
                  <a:srgbClr val="00B0F0"/>
                </a:solidFill>
              </a:rPr>
              <a:t>concurrence entre </a:t>
            </a:r>
            <a:r>
              <a:rPr lang="fr-FR" b="1" dirty="0" smtClean="0">
                <a:solidFill>
                  <a:srgbClr val="00B0F0"/>
                </a:solidFill>
              </a:rPr>
              <a:t>deux groupes.</a:t>
            </a:r>
          </a:p>
          <a:p>
            <a:pPr marL="0" indent="0" algn="ctr">
              <a:buNone/>
            </a:pPr>
            <a:endParaRPr lang="fr-FR" b="1" dirty="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388358" y="907573"/>
            <a:ext cx="7124132" cy="5861716"/>
            <a:chOff x="0" y="0"/>
            <a:chExt cx="3215" cy="2710"/>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1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4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69 170"/>
                <a:gd name="T107" fmla="*/ 469 h 2385"/>
                <a:gd name="T108" fmla="+- 0 2600 170"/>
                <a:gd name="T109" fmla="*/ T108 w 2891"/>
                <a:gd name="T110" fmla="+- 0 195 170"/>
                <a:gd name="T111" fmla="*/ 195 h 2385"/>
                <a:gd name="T112" fmla="+- 0 2227 170"/>
                <a:gd name="T113" fmla="*/ T112 w 2891"/>
                <a:gd name="T114" fmla="+- 0 470 170"/>
                <a:gd name="T115" fmla="*/ 470 h 2385"/>
                <a:gd name="T116" fmla="+- 0 2226 170"/>
                <a:gd name="T117" fmla="*/ T116 w 2891"/>
                <a:gd name="T118" fmla="+- 0 484 170"/>
                <a:gd name="T119" fmla="*/ 484 h 2385"/>
                <a:gd name="T120" fmla="+- 0 2607 170"/>
                <a:gd name="T121" fmla="*/ T120 w 2891"/>
                <a:gd name="T122" fmla="+- 0 218 170"/>
                <a:gd name="T123" fmla="*/ 218 h 2385"/>
                <a:gd name="T124" fmla="+- 0 3060 170"/>
                <a:gd name="T125" fmla="*/ T124 w 2891"/>
                <a:gd name="T126" fmla="+- 0 195 170"/>
                <a:gd name="T127" fmla="*/ 195 h 2385"/>
                <a:gd name="T128" fmla="+- 0 2094 170"/>
                <a:gd name="T129" fmla="*/ T128 w 2891"/>
                <a:gd name="T130" fmla="+- 0 179 170"/>
                <a:gd name="T131" fmla="*/ 179 h 2385"/>
                <a:gd name="T132" fmla="+- 0 2106 170"/>
                <a:gd name="T133" fmla="*/ T132 w 2891"/>
                <a:gd name="T134" fmla="+- 0 192 170"/>
                <a:gd name="T135" fmla="*/ 192 h 2385"/>
                <a:gd name="T136" fmla="+- 0 2117 170"/>
                <a:gd name="T137" fmla="*/ T136 w 2891"/>
                <a:gd name="T138" fmla="+- 0 183 170"/>
                <a:gd name="T139"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1" y="48"/>
                  </a:lnTo>
                  <a:lnTo>
                    <a:pt x="1920" y="62"/>
                  </a:lnTo>
                  <a:lnTo>
                    <a:pt x="1926" y="118"/>
                  </a:lnTo>
                  <a:lnTo>
                    <a:pt x="1940" y="170"/>
                  </a:lnTo>
                  <a:lnTo>
                    <a:pt x="1961" y="214"/>
                  </a:lnTo>
                  <a:lnTo>
                    <a:pt x="1985" y="252"/>
                  </a:lnTo>
                  <a:lnTo>
                    <a:pt x="2008" y="282"/>
                  </a:lnTo>
                  <a:lnTo>
                    <a:pt x="2029" y="304"/>
                  </a:lnTo>
                  <a:lnTo>
                    <a:pt x="2044"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5" cy="14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15" cy="122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734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195" y="327546"/>
            <a:ext cx="11012606" cy="6168788"/>
          </a:xfrm>
        </p:spPr>
        <p:txBody>
          <a:bodyPr/>
          <a:lstStyle/>
          <a:p>
            <a:pPr marL="0" indent="0" algn="ctr">
              <a:buNone/>
            </a:pPr>
            <a:r>
              <a:rPr lang="fr-FR" b="1" dirty="0">
                <a:solidFill>
                  <a:srgbClr val="00B0F0"/>
                </a:solidFill>
              </a:rPr>
              <a:t>Cette disposition facilite le </a:t>
            </a:r>
            <a:r>
              <a:rPr lang="fr-FR" b="1" dirty="0" smtClean="0">
                <a:solidFill>
                  <a:srgbClr val="00B0F0"/>
                </a:solidFill>
              </a:rPr>
              <a:t>travail de </a:t>
            </a:r>
            <a:r>
              <a:rPr lang="fr-FR" b="1" dirty="0">
                <a:solidFill>
                  <a:srgbClr val="00B0F0"/>
                </a:solidFill>
              </a:rPr>
              <a:t>recherche, de lecture </a:t>
            </a:r>
            <a:r>
              <a:rPr lang="fr-FR" b="1" dirty="0" smtClean="0">
                <a:solidFill>
                  <a:srgbClr val="00B0F0"/>
                </a:solidFill>
              </a:rPr>
              <a:t>ou d’écriture </a:t>
            </a:r>
            <a:r>
              <a:rPr lang="fr-FR" b="1" dirty="0">
                <a:solidFill>
                  <a:srgbClr val="00B0F0"/>
                </a:solidFill>
              </a:rPr>
              <a:t>à deux</a:t>
            </a:r>
            <a:r>
              <a:rPr lang="fr-FR" b="1" dirty="0" smtClean="0">
                <a:solidFill>
                  <a:srgbClr val="00B0F0"/>
                </a:solidFill>
              </a:rPr>
              <a:t>.</a:t>
            </a:r>
          </a:p>
          <a:p>
            <a:pPr marL="0" indent="0" algn="ctr">
              <a:buNone/>
            </a:pPr>
            <a:endParaRPr lang="fr-FR" b="1" dirty="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511188" y="1299948"/>
            <a:ext cx="7034999" cy="5558052"/>
            <a:chOff x="0" y="0"/>
            <a:chExt cx="3215" cy="2710"/>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4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69 170"/>
                <a:gd name="T107" fmla="*/ 469 h 2385"/>
                <a:gd name="T108" fmla="+- 0 2600 170"/>
                <a:gd name="T109" fmla="*/ T108 w 2891"/>
                <a:gd name="T110" fmla="+- 0 195 170"/>
                <a:gd name="T111" fmla="*/ 195 h 2385"/>
                <a:gd name="T112" fmla="+- 0 2227 170"/>
                <a:gd name="T113" fmla="*/ T112 w 2891"/>
                <a:gd name="T114" fmla="+- 0 470 170"/>
                <a:gd name="T115" fmla="*/ 470 h 2385"/>
                <a:gd name="T116" fmla="+- 0 2226 170"/>
                <a:gd name="T117" fmla="*/ T116 w 2891"/>
                <a:gd name="T118" fmla="+- 0 484 170"/>
                <a:gd name="T119" fmla="*/ 484 h 2385"/>
                <a:gd name="T120" fmla="+- 0 2607 170"/>
                <a:gd name="T121" fmla="*/ T120 w 2891"/>
                <a:gd name="T122" fmla="+- 0 218 170"/>
                <a:gd name="T123" fmla="*/ 218 h 2385"/>
                <a:gd name="T124" fmla="+- 0 3060 170"/>
                <a:gd name="T125" fmla="*/ T124 w 2891"/>
                <a:gd name="T126" fmla="+- 0 195 170"/>
                <a:gd name="T127" fmla="*/ 195 h 2385"/>
                <a:gd name="T128" fmla="+- 0 2094 170"/>
                <a:gd name="T129" fmla="*/ T128 w 2891"/>
                <a:gd name="T130" fmla="+- 0 179 170"/>
                <a:gd name="T131" fmla="*/ 179 h 2385"/>
                <a:gd name="T132" fmla="+- 0 2106 170"/>
                <a:gd name="T133" fmla="*/ T132 w 2891"/>
                <a:gd name="T134" fmla="+- 0 192 170"/>
                <a:gd name="T135" fmla="*/ 192 h 2385"/>
                <a:gd name="T136" fmla="+- 0 2117 170"/>
                <a:gd name="T137" fmla="*/ T136 w 2891"/>
                <a:gd name="T138" fmla="+- 0 183 170"/>
                <a:gd name="T139"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4"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5" cy="14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15" cy="122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5792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192" y="245658"/>
            <a:ext cx="11245755" cy="6264323"/>
          </a:xfrm>
        </p:spPr>
        <p:txBody>
          <a:bodyPr/>
          <a:lstStyle/>
          <a:p>
            <a:pPr marL="0" indent="0" algn="ctr">
              <a:buNone/>
            </a:pPr>
            <a:r>
              <a:rPr lang="fr-FR" b="1" dirty="0">
                <a:solidFill>
                  <a:srgbClr val="00B0F0"/>
                </a:solidFill>
              </a:rPr>
              <a:t>Cette disposition permet </a:t>
            </a:r>
            <a:r>
              <a:rPr lang="fr-FR" b="1" dirty="0" smtClean="0">
                <a:solidFill>
                  <a:srgbClr val="00B0F0"/>
                </a:solidFill>
              </a:rPr>
              <a:t>d’alterner les </a:t>
            </a:r>
            <a:r>
              <a:rPr lang="fr-FR" b="1" dirty="0">
                <a:solidFill>
                  <a:srgbClr val="00B0F0"/>
                </a:solidFill>
              </a:rPr>
              <a:t>échanges en petits groupes </a:t>
            </a:r>
            <a:r>
              <a:rPr lang="fr-FR" b="1" dirty="0" smtClean="0">
                <a:solidFill>
                  <a:srgbClr val="00B0F0"/>
                </a:solidFill>
              </a:rPr>
              <a:t>et la </a:t>
            </a:r>
            <a:r>
              <a:rPr lang="fr-FR" b="1" dirty="0">
                <a:solidFill>
                  <a:srgbClr val="00B0F0"/>
                </a:solidFill>
              </a:rPr>
              <a:t>reprise en grand groupe </a:t>
            </a:r>
            <a:r>
              <a:rPr lang="fr-FR" b="1" dirty="0" smtClean="0">
                <a:solidFill>
                  <a:srgbClr val="00B0F0"/>
                </a:solidFill>
              </a:rPr>
              <a:t>sans changer </a:t>
            </a:r>
            <a:r>
              <a:rPr lang="fr-FR" b="1" dirty="0">
                <a:solidFill>
                  <a:srgbClr val="00B0F0"/>
                </a:solidFill>
              </a:rPr>
              <a:t>la disposition des </a:t>
            </a:r>
            <a:r>
              <a:rPr lang="fr-FR" b="1" dirty="0" smtClean="0">
                <a:solidFill>
                  <a:srgbClr val="00B0F0"/>
                </a:solidFill>
              </a:rPr>
              <a:t>pupitres</a:t>
            </a:r>
          </a:p>
          <a:p>
            <a:pPr marL="0" indent="0" algn="ctr">
              <a:buNone/>
            </a:pPr>
            <a:endParaRPr lang="fr-FR" b="1" dirty="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109183" y="-136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784144" y="1255594"/>
            <a:ext cx="6832702" cy="5602406"/>
            <a:chOff x="0" y="0"/>
            <a:chExt cx="3215" cy="2710"/>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4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69 170"/>
                <a:gd name="T107" fmla="*/ 469 h 2385"/>
                <a:gd name="T108" fmla="+- 0 2600 170"/>
                <a:gd name="T109" fmla="*/ T108 w 2891"/>
                <a:gd name="T110" fmla="+- 0 195 170"/>
                <a:gd name="T111" fmla="*/ 195 h 2385"/>
                <a:gd name="T112" fmla="+- 0 2227 170"/>
                <a:gd name="T113" fmla="*/ T112 w 2891"/>
                <a:gd name="T114" fmla="+- 0 470 170"/>
                <a:gd name="T115" fmla="*/ 470 h 2385"/>
                <a:gd name="T116" fmla="+- 0 2226 170"/>
                <a:gd name="T117" fmla="*/ T116 w 2891"/>
                <a:gd name="T118" fmla="+- 0 484 170"/>
                <a:gd name="T119" fmla="*/ 484 h 2385"/>
                <a:gd name="T120" fmla="+- 0 2607 170"/>
                <a:gd name="T121" fmla="*/ T120 w 2891"/>
                <a:gd name="T122" fmla="+- 0 218 170"/>
                <a:gd name="T123" fmla="*/ 218 h 2385"/>
                <a:gd name="T124" fmla="+- 0 3060 170"/>
                <a:gd name="T125" fmla="*/ T124 w 2891"/>
                <a:gd name="T126" fmla="+- 0 195 170"/>
                <a:gd name="T127" fmla="*/ 195 h 2385"/>
                <a:gd name="T128" fmla="+- 0 2094 170"/>
                <a:gd name="T129" fmla="*/ T128 w 2891"/>
                <a:gd name="T130" fmla="+- 0 179 170"/>
                <a:gd name="T131" fmla="*/ 179 h 2385"/>
                <a:gd name="T132" fmla="+- 0 2106 170"/>
                <a:gd name="T133" fmla="*/ T132 w 2891"/>
                <a:gd name="T134" fmla="+- 0 192 170"/>
                <a:gd name="T135" fmla="*/ 192 h 2385"/>
                <a:gd name="T136" fmla="+- 0 2117 170"/>
                <a:gd name="T137" fmla="*/ T136 w 2891"/>
                <a:gd name="T138" fmla="+- 0 183 170"/>
                <a:gd name="T139"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4"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5" cy="148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15" cy="122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3538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375" y="300251"/>
            <a:ext cx="11273051" cy="6359856"/>
          </a:xfrm>
        </p:spPr>
        <p:txBody>
          <a:bodyPr/>
          <a:lstStyle/>
          <a:p>
            <a:pPr marL="0" indent="0" algn="ctr">
              <a:buNone/>
            </a:pPr>
            <a:r>
              <a:rPr lang="fr-FR" b="1" dirty="0">
                <a:solidFill>
                  <a:srgbClr val="00B0F0"/>
                </a:solidFill>
              </a:rPr>
              <a:t>Cette disposition favorise le </a:t>
            </a:r>
            <a:r>
              <a:rPr lang="fr-FR" b="1" dirty="0" smtClean="0">
                <a:solidFill>
                  <a:srgbClr val="00B0F0"/>
                </a:solidFill>
              </a:rPr>
              <a:t>travail collaboratif</a:t>
            </a:r>
            <a:r>
              <a:rPr lang="fr-FR" b="1" dirty="0">
                <a:solidFill>
                  <a:srgbClr val="00B0F0"/>
                </a:solidFill>
              </a:rPr>
              <a:t>, particulièrement </a:t>
            </a:r>
            <a:r>
              <a:rPr lang="fr-FR" b="1" dirty="0" smtClean="0">
                <a:solidFill>
                  <a:srgbClr val="00B0F0"/>
                </a:solidFill>
              </a:rPr>
              <a:t>les équipes d’experts</a:t>
            </a:r>
          </a:p>
          <a:p>
            <a:pPr marL="0" indent="0" algn="ctr">
              <a:buNone/>
            </a:pPr>
            <a:endParaRPr lang="fr-FR" b="1" dirty="0">
              <a:solidFill>
                <a:srgbClr val="00B0F0"/>
              </a:solidFill>
            </a:endParaRPr>
          </a:p>
          <a:p>
            <a:pPr marL="0" indent="0" algn="ctr">
              <a:buNone/>
            </a:pPr>
            <a:endParaRPr lang="fr-FR" b="1" dirty="0" smtClean="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541410" y="1228298"/>
            <a:ext cx="7090980" cy="5629702"/>
            <a:chOff x="0" y="0"/>
            <a:chExt cx="3230" cy="2725"/>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3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70 170"/>
                <a:gd name="T107" fmla="*/ 470 h 2385"/>
                <a:gd name="T108" fmla="+- 0 3060 170"/>
                <a:gd name="T109" fmla="*/ T108 w 2891"/>
                <a:gd name="T110" fmla="+- 0 195 170"/>
                <a:gd name="T111" fmla="*/ 195 h 2385"/>
                <a:gd name="T112" fmla="+- 0 2227 170"/>
                <a:gd name="T113" fmla="*/ T112 w 2891"/>
                <a:gd name="T114" fmla="+- 0 469 170"/>
                <a:gd name="T115" fmla="*/ 469 h 2385"/>
                <a:gd name="T116" fmla="+- 0 2233 170"/>
                <a:gd name="T117" fmla="*/ T116 w 2891"/>
                <a:gd name="T118" fmla="+- 0 475 170"/>
                <a:gd name="T119" fmla="*/ 475 h 2385"/>
                <a:gd name="T120" fmla="+- 0 2226 170"/>
                <a:gd name="T121" fmla="*/ T120 w 2891"/>
                <a:gd name="T122" fmla="+- 0 484 170"/>
                <a:gd name="T123" fmla="*/ 484 h 2385"/>
                <a:gd name="T124" fmla="+- 0 2607 170"/>
                <a:gd name="T125" fmla="*/ T124 w 2891"/>
                <a:gd name="T126" fmla="+- 0 218 170"/>
                <a:gd name="T127" fmla="*/ 218 h 2385"/>
                <a:gd name="T128" fmla="+- 0 3060 170"/>
                <a:gd name="T129" fmla="*/ T128 w 2891"/>
                <a:gd name="T130" fmla="+- 0 195 170"/>
                <a:gd name="T131" fmla="*/ 195 h 2385"/>
                <a:gd name="T132" fmla="+- 0 2094 170"/>
                <a:gd name="T133" fmla="*/ T132 w 2891"/>
                <a:gd name="T134" fmla="+- 0 179 170"/>
                <a:gd name="T135" fmla="*/ 179 h 2385"/>
                <a:gd name="T136" fmla="+- 0 2106 170"/>
                <a:gd name="T137" fmla="*/ T136 w 2891"/>
                <a:gd name="T138" fmla="+- 0 192 170"/>
                <a:gd name="T139" fmla="*/ 192 h 2385"/>
                <a:gd name="T140" fmla="+- 0 2117 170"/>
                <a:gd name="T141" fmla="*/ T140 w 2891"/>
                <a:gd name="T142" fmla="+- 0 183 170"/>
                <a:gd name="T143"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3"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30" cy="14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30" cy="124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9769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2230"/>
          </a:xfrm>
        </p:spPr>
        <p:txBody>
          <a:bodyPr/>
          <a:lstStyle/>
          <a:p>
            <a:r>
              <a:rPr lang="fr-FR" b="1" dirty="0">
                <a:solidFill>
                  <a:srgbClr val="0070C0"/>
                </a:solidFill>
              </a:rPr>
              <a:t>La préparation de l’élève</a:t>
            </a:r>
          </a:p>
        </p:txBody>
      </p:sp>
      <p:sp>
        <p:nvSpPr>
          <p:cNvPr id="3" name="Espace réservé du contenu 2"/>
          <p:cNvSpPr>
            <a:spLocks noGrp="1"/>
          </p:cNvSpPr>
          <p:nvPr>
            <p:ph idx="1"/>
          </p:nvPr>
        </p:nvSpPr>
        <p:spPr>
          <a:xfrm>
            <a:off x="382137" y="1296536"/>
            <a:ext cx="10971663" cy="5308979"/>
          </a:xfrm>
        </p:spPr>
        <p:txBody>
          <a:bodyPr/>
          <a:lstStyle/>
          <a:p>
            <a:pPr marL="0" indent="0" algn="ctr">
              <a:buNone/>
            </a:pPr>
            <a:r>
              <a:rPr lang="fr-FR" dirty="0">
                <a:solidFill>
                  <a:srgbClr val="00B0F0"/>
                </a:solidFill>
              </a:rPr>
              <a:t>Chaque élève se présente avec une préparation qui lui est propre. </a:t>
            </a:r>
            <a:endParaRPr lang="fr-FR" dirty="0" smtClean="0">
              <a:solidFill>
                <a:srgbClr val="00B0F0"/>
              </a:solidFill>
            </a:endParaRPr>
          </a:p>
          <a:p>
            <a:pPr marL="0" indent="0" algn="ctr">
              <a:buNone/>
            </a:pPr>
            <a:r>
              <a:rPr lang="fr-FR" dirty="0" smtClean="0">
                <a:solidFill>
                  <a:srgbClr val="00B0F0"/>
                </a:solidFill>
              </a:rPr>
              <a:t>En </a:t>
            </a:r>
            <a:r>
              <a:rPr lang="fr-FR" dirty="0">
                <a:solidFill>
                  <a:srgbClr val="00B0F0"/>
                </a:solidFill>
              </a:rPr>
              <a:t>planifiant une </a:t>
            </a:r>
            <a:r>
              <a:rPr lang="fr-FR" dirty="0" smtClean="0">
                <a:solidFill>
                  <a:srgbClr val="00B0F0"/>
                </a:solidFill>
              </a:rPr>
              <a:t>unité d’apprentissage</a:t>
            </a:r>
            <a:r>
              <a:rPr lang="fr-FR" dirty="0">
                <a:solidFill>
                  <a:srgbClr val="00B0F0"/>
                </a:solidFill>
              </a:rPr>
              <a:t>, on se pose les questions de départ suivantes</a:t>
            </a:r>
            <a:r>
              <a:rPr lang="fr-FR" dirty="0" smtClean="0">
                <a:solidFill>
                  <a:srgbClr val="00B0F0"/>
                </a:solidFill>
              </a:rPr>
              <a:t>.</a:t>
            </a:r>
          </a:p>
          <a:p>
            <a:pPr marL="0" indent="0" algn="ctr">
              <a:buNone/>
            </a:pPr>
            <a:endParaRPr lang="fr-FR" dirty="0">
              <a:solidFill>
                <a:srgbClr val="00B0F0"/>
              </a:solidFill>
            </a:endParaRPr>
          </a:p>
          <a:p>
            <a:r>
              <a:rPr lang="fr-FR" dirty="0"/>
              <a:t>❑ Est-ce que mes élèves possèdent les préalables pour s’approprier les </a:t>
            </a:r>
            <a:r>
              <a:rPr lang="fr-FR" dirty="0" smtClean="0"/>
              <a:t>contenus d’apprentissage </a:t>
            </a:r>
            <a:r>
              <a:rPr lang="fr-FR" dirty="0"/>
              <a:t>que je désire leur présenter</a:t>
            </a:r>
            <a:r>
              <a:rPr lang="fr-FR" dirty="0" smtClean="0"/>
              <a:t>?</a:t>
            </a:r>
          </a:p>
          <a:p>
            <a:pPr marL="0" indent="0">
              <a:buNone/>
            </a:pPr>
            <a:endParaRPr lang="fr-FR" dirty="0"/>
          </a:p>
          <a:p>
            <a:r>
              <a:rPr lang="fr-FR" dirty="0"/>
              <a:t>❑ Est-ce que plusieurs de mes élèves présentent des difficultés d’apprentissage</a:t>
            </a:r>
            <a:r>
              <a:rPr lang="fr-FR" dirty="0" smtClean="0"/>
              <a:t>?</a:t>
            </a:r>
          </a:p>
          <a:p>
            <a:pPr marL="0" indent="0">
              <a:buNone/>
            </a:pPr>
            <a:endParaRPr lang="fr-FR" dirty="0"/>
          </a:p>
          <a:p>
            <a:r>
              <a:rPr lang="fr-FR" dirty="0"/>
              <a:t>❑ Est-ce que mes élèves ont déjà touché à ce sujet auparavant?</a:t>
            </a:r>
          </a:p>
        </p:txBody>
      </p:sp>
    </p:spTree>
    <p:extLst>
      <p:ext uri="{BB962C8B-B14F-4D97-AF65-F5344CB8AC3E}">
        <p14:creationId xmlns:p14="http://schemas.microsoft.com/office/powerpoint/2010/main" val="1002220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72105"/>
          </a:xfrm>
        </p:spPr>
        <p:txBody>
          <a:bodyPr>
            <a:noAutofit/>
          </a:bodyPr>
          <a:lstStyle/>
          <a:p>
            <a:r>
              <a:rPr lang="fr-FR" b="1" dirty="0" smtClean="0">
                <a:solidFill>
                  <a:srgbClr val="0070C0"/>
                </a:solidFill>
              </a:rPr>
              <a:t/>
            </a:r>
            <a:br>
              <a:rPr lang="fr-FR" b="1" dirty="0" smtClean="0">
                <a:solidFill>
                  <a:srgbClr val="0070C0"/>
                </a:solidFill>
              </a:rPr>
            </a:br>
            <a:r>
              <a:rPr lang="fr-FR" b="1" dirty="0" smtClean="0">
                <a:solidFill>
                  <a:srgbClr val="0070C0"/>
                </a:solidFill>
              </a:rPr>
              <a:t>Les </a:t>
            </a:r>
            <a:r>
              <a:rPr lang="fr-FR" b="1" dirty="0">
                <a:solidFill>
                  <a:srgbClr val="0070C0"/>
                </a:solidFill>
              </a:rPr>
              <a:t>champs d’intérêt de l’élève</a:t>
            </a:r>
            <a:br>
              <a:rPr lang="fr-FR" b="1" dirty="0">
                <a:solidFill>
                  <a:srgbClr val="0070C0"/>
                </a:solidFill>
              </a:rPr>
            </a:br>
            <a:endParaRPr lang="fr-FR" b="1" dirty="0">
              <a:solidFill>
                <a:srgbClr val="0070C0"/>
              </a:solidFill>
            </a:endParaRPr>
          </a:p>
        </p:txBody>
      </p:sp>
      <p:sp>
        <p:nvSpPr>
          <p:cNvPr id="3" name="Espace réservé du contenu 2"/>
          <p:cNvSpPr>
            <a:spLocks noGrp="1"/>
          </p:cNvSpPr>
          <p:nvPr>
            <p:ph idx="1"/>
          </p:nvPr>
        </p:nvSpPr>
        <p:spPr>
          <a:xfrm>
            <a:off x="504967" y="1241946"/>
            <a:ext cx="11273051" cy="5390866"/>
          </a:xfrm>
        </p:spPr>
        <p:txBody>
          <a:bodyPr>
            <a:normAutofit/>
          </a:bodyPr>
          <a:lstStyle/>
          <a:p>
            <a:pPr marL="0" indent="0" algn="just">
              <a:buNone/>
            </a:pPr>
            <a:endParaRPr lang="fr-FR" dirty="0" smtClean="0"/>
          </a:p>
          <a:p>
            <a:pPr marL="0" indent="0" algn="just">
              <a:buNone/>
            </a:pPr>
            <a:r>
              <a:rPr lang="fr-FR" sz="3200" b="1" dirty="0" smtClean="0">
                <a:solidFill>
                  <a:srgbClr val="00B0F0"/>
                </a:solidFill>
              </a:rPr>
              <a:t>Les </a:t>
            </a:r>
            <a:r>
              <a:rPr lang="fr-FR" sz="3200" b="1" dirty="0">
                <a:solidFill>
                  <a:srgbClr val="00B0F0"/>
                </a:solidFill>
              </a:rPr>
              <a:t>champs d’intérêt </a:t>
            </a:r>
            <a:r>
              <a:rPr lang="fr-FR" sz="3200" dirty="0"/>
              <a:t>des élèves, tout comme leurs perceptions et leur image de soi, ont une </a:t>
            </a:r>
            <a:r>
              <a:rPr lang="fr-FR" sz="3200" b="1" dirty="0">
                <a:solidFill>
                  <a:srgbClr val="00B0F0"/>
                </a:solidFill>
              </a:rPr>
              <a:t>influence </a:t>
            </a:r>
            <a:r>
              <a:rPr lang="fr-FR" sz="3200" b="1" dirty="0" smtClean="0">
                <a:solidFill>
                  <a:srgbClr val="00B0F0"/>
                </a:solidFill>
              </a:rPr>
              <a:t>sur leur </a:t>
            </a:r>
            <a:r>
              <a:rPr lang="fr-FR" sz="3200" b="1" dirty="0">
                <a:solidFill>
                  <a:srgbClr val="00B0F0"/>
                </a:solidFill>
              </a:rPr>
              <a:t>motivation </a:t>
            </a:r>
            <a:r>
              <a:rPr lang="fr-FR" sz="3200" dirty="0"/>
              <a:t>et, </a:t>
            </a:r>
            <a:r>
              <a:rPr lang="fr-FR" sz="3200" dirty="0" smtClean="0"/>
              <a:t>par conséquent</a:t>
            </a:r>
            <a:r>
              <a:rPr lang="fr-FR" sz="3200" dirty="0"/>
              <a:t>, </a:t>
            </a:r>
            <a:r>
              <a:rPr lang="fr-FR" sz="3200" b="1" dirty="0">
                <a:solidFill>
                  <a:srgbClr val="00B0F0"/>
                </a:solidFill>
              </a:rPr>
              <a:t>sur leur apprentissage</a:t>
            </a:r>
            <a:r>
              <a:rPr lang="fr-FR" sz="3200" dirty="0"/>
              <a:t>. </a:t>
            </a:r>
            <a:endParaRPr lang="fr-FR" sz="3200" dirty="0" smtClean="0"/>
          </a:p>
          <a:p>
            <a:pPr marL="0" indent="0" algn="just">
              <a:buNone/>
            </a:pPr>
            <a:endParaRPr lang="fr-FR" sz="3200" dirty="0" smtClean="0"/>
          </a:p>
          <a:p>
            <a:pPr marL="0" indent="0" algn="just">
              <a:buNone/>
            </a:pPr>
            <a:r>
              <a:rPr lang="fr-FR" sz="3200" dirty="0" smtClean="0"/>
              <a:t>Ces </a:t>
            </a:r>
            <a:r>
              <a:rPr lang="fr-FR" sz="3200" dirty="0"/>
              <a:t>données permettent aussi de planifier des </a:t>
            </a:r>
            <a:r>
              <a:rPr lang="fr-FR" sz="3200" dirty="0" smtClean="0"/>
              <a:t>activités d’apprentissage </a:t>
            </a:r>
            <a:r>
              <a:rPr lang="fr-FR" sz="3200" dirty="0"/>
              <a:t>bien ciblées pour l’élève et pour l’ensemble de la classe.</a:t>
            </a:r>
          </a:p>
        </p:txBody>
      </p:sp>
    </p:spTree>
    <p:extLst>
      <p:ext uri="{BB962C8B-B14F-4D97-AF65-F5344CB8AC3E}">
        <p14:creationId xmlns:p14="http://schemas.microsoft.com/office/powerpoint/2010/main" val="72888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Objectifs, Finalités…</a:t>
            </a:r>
            <a:endParaRPr lang="fr-FR" b="1" dirty="0">
              <a:solidFill>
                <a:srgbClr val="0070C0"/>
              </a:solidFill>
            </a:endParaRPr>
          </a:p>
        </p:txBody>
      </p:sp>
      <p:sp>
        <p:nvSpPr>
          <p:cNvPr id="3" name="Espace réservé du contenu 2"/>
          <p:cNvSpPr>
            <a:spLocks noGrp="1"/>
          </p:cNvSpPr>
          <p:nvPr>
            <p:ph idx="1"/>
          </p:nvPr>
        </p:nvSpPr>
        <p:spPr>
          <a:xfrm>
            <a:off x="682388" y="1825625"/>
            <a:ext cx="10671412" cy="4657062"/>
          </a:xfrm>
        </p:spPr>
        <p:txBody>
          <a:bodyPr>
            <a:normAutofit lnSpcReduction="10000"/>
          </a:bodyPr>
          <a:lstStyle/>
          <a:p>
            <a:endParaRPr lang="fr-FR" dirty="0" smtClean="0"/>
          </a:p>
          <a:p>
            <a:pPr marL="0" indent="0" algn="just">
              <a:buNone/>
            </a:pPr>
            <a:r>
              <a:rPr lang="fr-FR" sz="3600" dirty="0" smtClean="0"/>
              <a:t>Elle </a:t>
            </a:r>
            <a:r>
              <a:rPr lang="fr-FR" sz="3600" dirty="0"/>
              <a:t>vise à permettre à chaque élève </a:t>
            </a:r>
            <a:r>
              <a:rPr lang="fr-FR" sz="3600" b="1" dirty="0">
                <a:solidFill>
                  <a:srgbClr val="00B0F0"/>
                </a:solidFill>
              </a:rPr>
              <a:t>d’apprendre selon son propre itinéraire. </a:t>
            </a:r>
            <a:endParaRPr lang="fr-FR" sz="3600" b="1" dirty="0" smtClean="0">
              <a:solidFill>
                <a:srgbClr val="00B0F0"/>
              </a:solidFill>
            </a:endParaRPr>
          </a:p>
          <a:p>
            <a:pPr marL="0" indent="0" algn="just">
              <a:buNone/>
            </a:pPr>
            <a:r>
              <a:rPr lang="fr-FR" sz="3600" dirty="0" smtClean="0"/>
              <a:t>Elle </a:t>
            </a:r>
            <a:r>
              <a:rPr lang="fr-FR" sz="3600" dirty="0"/>
              <a:t>a pour finalisation </a:t>
            </a:r>
            <a:r>
              <a:rPr lang="fr-FR" sz="3600" b="1" dirty="0">
                <a:solidFill>
                  <a:srgbClr val="00B0F0"/>
                </a:solidFill>
              </a:rPr>
              <a:t>la personnalisation des apprentissages pour faire progresser chaque élève</a:t>
            </a:r>
            <a:r>
              <a:rPr lang="fr-FR" sz="3600" dirty="0"/>
              <a:t>. </a:t>
            </a:r>
            <a:endParaRPr lang="fr-FR" sz="3600" dirty="0" smtClean="0"/>
          </a:p>
          <a:p>
            <a:pPr marL="0" indent="0" algn="just">
              <a:buNone/>
            </a:pPr>
            <a:endParaRPr lang="fr-FR" sz="3600" dirty="0"/>
          </a:p>
          <a:p>
            <a:pPr marL="0" indent="0" algn="just">
              <a:buNone/>
            </a:pPr>
            <a:r>
              <a:rPr lang="fr-FR" sz="3600" dirty="0" smtClean="0"/>
              <a:t>Elle </a:t>
            </a:r>
            <a:r>
              <a:rPr lang="fr-FR" sz="3600" dirty="0"/>
              <a:t>permet aussi aux enseignants de </a:t>
            </a:r>
            <a:r>
              <a:rPr lang="fr-FR" sz="3600" b="1" dirty="0">
                <a:solidFill>
                  <a:srgbClr val="00B0F0"/>
                </a:solidFill>
              </a:rPr>
              <a:t>mieux gérer les groupes hétérogènes en installant un climat sécurisant et stimulant dans la classe. </a:t>
            </a:r>
          </a:p>
          <a:p>
            <a:endParaRPr lang="fr-FR" dirty="0"/>
          </a:p>
        </p:txBody>
      </p:sp>
    </p:spTree>
    <p:extLst>
      <p:ext uri="{BB962C8B-B14F-4D97-AF65-F5344CB8AC3E}">
        <p14:creationId xmlns:p14="http://schemas.microsoft.com/office/powerpoint/2010/main" val="1398524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9683" y="119466"/>
            <a:ext cx="10466695" cy="972355"/>
          </a:xfrm>
        </p:spPr>
        <p:txBody>
          <a:bodyPr/>
          <a:lstStyle/>
          <a:p>
            <a:r>
              <a:rPr lang="fr-FR" b="1" dirty="0">
                <a:solidFill>
                  <a:srgbClr val="0070C0"/>
                </a:solidFill>
              </a:rPr>
              <a:t>Les styles d’apprentissage de l’élève</a:t>
            </a:r>
          </a:p>
        </p:txBody>
      </p:sp>
      <p:sp>
        <p:nvSpPr>
          <p:cNvPr id="3" name="Espace réservé du contenu 2"/>
          <p:cNvSpPr>
            <a:spLocks noGrp="1"/>
          </p:cNvSpPr>
          <p:nvPr>
            <p:ph idx="1"/>
          </p:nvPr>
        </p:nvSpPr>
        <p:spPr>
          <a:xfrm>
            <a:off x="409433" y="1405720"/>
            <a:ext cx="11300346" cy="5349921"/>
          </a:xfrm>
        </p:spPr>
        <p:txBody>
          <a:bodyPr>
            <a:normAutofit/>
          </a:bodyPr>
          <a:lstStyle/>
          <a:p>
            <a:pPr marL="0" indent="0" algn="ctr">
              <a:buNone/>
            </a:pPr>
            <a:r>
              <a:rPr lang="fr-FR" b="1" u="sng" dirty="0">
                <a:solidFill>
                  <a:srgbClr val="00B0F0"/>
                </a:solidFill>
              </a:rPr>
              <a:t>La théorie des intelligences multiples </a:t>
            </a:r>
            <a:r>
              <a:rPr lang="fr-FR" b="1" dirty="0">
                <a:solidFill>
                  <a:srgbClr val="00B0F0"/>
                </a:solidFill>
              </a:rPr>
              <a:t>est utile dans la différenciation pédagogique parce qu’elle permet </a:t>
            </a:r>
            <a:r>
              <a:rPr lang="fr-FR" b="1" dirty="0" smtClean="0">
                <a:solidFill>
                  <a:srgbClr val="00B0F0"/>
                </a:solidFill>
              </a:rPr>
              <a:t>:</a:t>
            </a:r>
          </a:p>
          <a:p>
            <a:pPr marL="0" indent="0" algn="ctr">
              <a:buNone/>
            </a:pPr>
            <a:endParaRPr lang="fr-FR" b="1" dirty="0">
              <a:solidFill>
                <a:srgbClr val="00B0F0"/>
              </a:solidFill>
            </a:endParaRPr>
          </a:p>
          <a:p>
            <a:r>
              <a:rPr lang="fr-FR" dirty="0" smtClean="0"/>
              <a:t> </a:t>
            </a:r>
            <a:r>
              <a:rPr lang="fr-FR" sz="3200" dirty="0"/>
              <a:t>de </a:t>
            </a:r>
            <a:r>
              <a:rPr lang="fr-FR" sz="3200" dirty="0">
                <a:solidFill>
                  <a:srgbClr val="00B0F0"/>
                </a:solidFill>
              </a:rPr>
              <a:t>connaître les styles d’apprentissage </a:t>
            </a:r>
            <a:r>
              <a:rPr lang="fr-FR" sz="3200" dirty="0"/>
              <a:t>préférés de ses élèves;</a:t>
            </a:r>
          </a:p>
          <a:p>
            <a:r>
              <a:rPr lang="fr-FR" sz="3200" dirty="0" smtClean="0"/>
              <a:t>de </a:t>
            </a:r>
            <a:r>
              <a:rPr lang="fr-FR" sz="3200" dirty="0">
                <a:solidFill>
                  <a:srgbClr val="00B0F0"/>
                </a:solidFill>
              </a:rPr>
              <a:t>choisir des stratégies d’apprentissage</a:t>
            </a:r>
            <a:r>
              <a:rPr lang="fr-FR" sz="3200" dirty="0"/>
              <a:t>, </a:t>
            </a:r>
            <a:r>
              <a:rPr lang="fr-FR" sz="3200" dirty="0">
                <a:solidFill>
                  <a:srgbClr val="00B0F0"/>
                </a:solidFill>
              </a:rPr>
              <a:t>d’enseignement et d’évaluation </a:t>
            </a:r>
            <a:r>
              <a:rPr lang="fr-FR" sz="3200" dirty="0"/>
              <a:t>variées qui </a:t>
            </a:r>
            <a:r>
              <a:rPr lang="fr-FR" sz="3200" dirty="0" smtClean="0"/>
              <a:t>conviennent aux </a:t>
            </a:r>
            <a:r>
              <a:rPr lang="fr-FR" sz="3200" dirty="0"/>
              <a:t>styles prédominants dans la </a:t>
            </a:r>
            <a:r>
              <a:rPr lang="fr-FR" sz="3200" dirty="0" smtClean="0"/>
              <a:t>classe; </a:t>
            </a:r>
          </a:p>
          <a:p>
            <a:r>
              <a:rPr lang="fr-FR" sz="3200" dirty="0" smtClean="0"/>
              <a:t>de </a:t>
            </a:r>
            <a:r>
              <a:rPr lang="fr-FR" sz="3200" dirty="0">
                <a:solidFill>
                  <a:srgbClr val="00B0F0"/>
                </a:solidFill>
              </a:rPr>
              <a:t>valoriser les diverses intelligences </a:t>
            </a:r>
            <a:r>
              <a:rPr lang="fr-FR" sz="3200" dirty="0"/>
              <a:t>et de miser sur leurs forces</a:t>
            </a:r>
            <a:r>
              <a:rPr lang="fr-FR" sz="3200" dirty="0" smtClean="0"/>
              <a:t>;</a:t>
            </a:r>
          </a:p>
          <a:p>
            <a:pPr marL="0" indent="0">
              <a:buNone/>
            </a:pPr>
            <a:r>
              <a:rPr lang="fr-FR" sz="3200" dirty="0"/>
              <a:t> </a:t>
            </a:r>
            <a:r>
              <a:rPr lang="fr-FR" sz="3200" dirty="0" smtClean="0"/>
              <a:t>   de </a:t>
            </a:r>
            <a:r>
              <a:rPr lang="fr-FR" sz="3200" dirty="0">
                <a:solidFill>
                  <a:srgbClr val="00B0F0"/>
                </a:solidFill>
              </a:rPr>
              <a:t>s’assurer</a:t>
            </a:r>
            <a:r>
              <a:rPr lang="fr-FR" sz="3200" dirty="0"/>
              <a:t>, comme enseignant ou enseignante, de ne pas favoriser </a:t>
            </a:r>
            <a:r>
              <a:rPr lang="fr-FR" sz="3200" dirty="0">
                <a:solidFill>
                  <a:srgbClr val="00B0F0"/>
                </a:solidFill>
              </a:rPr>
              <a:t>son style </a:t>
            </a:r>
            <a:r>
              <a:rPr lang="fr-FR" sz="3200" dirty="0" smtClean="0">
                <a:solidFill>
                  <a:srgbClr val="00B0F0"/>
                </a:solidFill>
              </a:rPr>
              <a:t>d’apprentissage </a:t>
            </a:r>
            <a:r>
              <a:rPr lang="fr-FR" sz="3200" dirty="0" smtClean="0"/>
              <a:t>prédominant</a:t>
            </a:r>
            <a:r>
              <a:rPr lang="fr-FR" sz="3200" dirty="0"/>
              <a:t>.</a:t>
            </a:r>
          </a:p>
        </p:txBody>
      </p:sp>
    </p:spTree>
    <p:extLst>
      <p:ext uri="{BB962C8B-B14F-4D97-AF65-F5344CB8AC3E}">
        <p14:creationId xmlns:p14="http://schemas.microsoft.com/office/powerpoint/2010/main" val="1274629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1696" y="365125"/>
            <a:ext cx="10412104" cy="876821"/>
          </a:xfrm>
        </p:spPr>
        <p:txBody>
          <a:bodyPr/>
          <a:lstStyle/>
          <a:p>
            <a:r>
              <a:rPr lang="fr-FR" b="1" dirty="0">
                <a:solidFill>
                  <a:srgbClr val="0070C0"/>
                </a:solidFill>
              </a:rPr>
              <a:t>Le profil des élèves et de la classe</a:t>
            </a:r>
          </a:p>
        </p:txBody>
      </p:sp>
      <p:sp>
        <p:nvSpPr>
          <p:cNvPr id="3" name="Espace réservé du contenu 2"/>
          <p:cNvSpPr>
            <a:spLocks noGrp="1"/>
          </p:cNvSpPr>
          <p:nvPr>
            <p:ph idx="1"/>
          </p:nvPr>
        </p:nvSpPr>
        <p:spPr>
          <a:xfrm>
            <a:off x="532263" y="1378424"/>
            <a:ext cx="10821537" cy="4798539"/>
          </a:xfrm>
        </p:spPr>
        <p:txBody>
          <a:bodyPr/>
          <a:lstStyle/>
          <a:p>
            <a:pPr marL="0" indent="0" algn="ctr">
              <a:buNone/>
            </a:pPr>
            <a:r>
              <a:rPr lang="fr-FR" sz="3600" b="1" dirty="0" smtClean="0">
                <a:solidFill>
                  <a:srgbClr val="00B0F0"/>
                </a:solidFill>
              </a:rPr>
              <a:t>On </a:t>
            </a:r>
            <a:r>
              <a:rPr lang="fr-FR" sz="3600" b="1" dirty="0">
                <a:solidFill>
                  <a:srgbClr val="00B0F0"/>
                </a:solidFill>
              </a:rPr>
              <a:t>peut dresser le profil de ses élèves à l’aide d’un questionnaire portant sur les intelligences </a:t>
            </a:r>
            <a:r>
              <a:rPr lang="fr-FR" sz="3600" b="1" dirty="0" smtClean="0">
                <a:solidFill>
                  <a:srgbClr val="00B0F0"/>
                </a:solidFill>
              </a:rPr>
              <a:t>multiples</a:t>
            </a:r>
          </a:p>
          <a:p>
            <a:endParaRPr lang="fr-FR" dirty="0"/>
          </a:p>
          <a:p>
            <a:endParaRPr lang="fr-FR" dirty="0"/>
          </a:p>
        </p:txBody>
      </p:sp>
      <p:pic>
        <p:nvPicPr>
          <p:cNvPr id="4"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144" y="2325637"/>
            <a:ext cx="6157762" cy="453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424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5661" y="259308"/>
            <a:ext cx="11627892" cy="6264322"/>
          </a:xfrm>
        </p:spPr>
        <p:txBody>
          <a:bodyPr>
            <a:normAutofit/>
          </a:bodyPr>
          <a:lstStyle/>
          <a:p>
            <a:pPr marL="0" indent="0">
              <a:buNone/>
            </a:pPr>
            <a:r>
              <a:rPr lang="fr-FR" sz="3600" b="1" dirty="0" smtClean="0">
                <a:solidFill>
                  <a:srgbClr val="00B0F0"/>
                </a:solidFill>
              </a:rPr>
              <a:t>   DOCS ECOUTE 2 Champs d’intérêt/profil </a:t>
            </a:r>
          </a:p>
          <a:p>
            <a:pPr marL="0" indent="0">
              <a:buNone/>
            </a:pPr>
            <a:r>
              <a:rPr lang="fr-FR" sz="3600" b="1" dirty="0" smtClean="0">
                <a:solidFill>
                  <a:srgbClr val="00B0F0"/>
                </a:solidFill>
              </a:rPr>
              <a:t>+ Questionnaire IM</a:t>
            </a:r>
          </a:p>
          <a:p>
            <a:pPr marL="0" indent="0">
              <a:buNone/>
            </a:pPr>
            <a:endParaRPr lang="fr-FR" sz="3600" b="1" dirty="0" smtClean="0">
              <a:solidFill>
                <a:srgbClr val="00B0F0"/>
              </a:solidFill>
            </a:endParaRPr>
          </a:p>
          <a:p>
            <a:r>
              <a:rPr lang="fr-FR" sz="3600" b="1" dirty="0" smtClean="0">
                <a:solidFill>
                  <a:srgbClr val="00B0F0"/>
                </a:solidFill>
              </a:rPr>
              <a:t>DOC IM élève</a:t>
            </a:r>
          </a:p>
          <a:p>
            <a:pPr marL="0" indent="0">
              <a:buNone/>
            </a:pPr>
            <a:endParaRPr lang="fr-FR" sz="3600" b="1" dirty="0" smtClean="0">
              <a:solidFill>
                <a:srgbClr val="00B0F0"/>
              </a:solidFill>
            </a:endParaRPr>
          </a:p>
          <a:p>
            <a:r>
              <a:rPr lang="fr-FR" sz="3600" b="1" dirty="0" smtClean="0">
                <a:solidFill>
                  <a:srgbClr val="00B0F0"/>
                </a:solidFill>
              </a:rPr>
              <a:t>DIAPORAMA IM Maternelle</a:t>
            </a:r>
          </a:p>
          <a:p>
            <a:endParaRPr lang="fr-FR" sz="3600" b="1" dirty="0">
              <a:solidFill>
                <a:srgbClr val="00B0F0"/>
              </a:solidFill>
            </a:endParaRPr>
          </a:p>
        </p:txBody>
      </p:sp>
      <p:pic>
        <p:nvPicPr>
          <p:cNvPr id="5" name="Picture 2" descr="RÃ©sultat de recherche d'images pour &quot;DESSIN INTELLIGENCES MULTIPL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450" y="1269472"/>
            <a:ext cx="5636278" cy="5254158"/>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u contenu 3" descr="RÃ©sultat de recherche d'images pour &quot;LIVRE 70 ACTIVITES INTELLIGENCES MULTIPLES EN CLASSE&quot;"/>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101755" y="3957853"/>
            <a:ext cx="2251881" cy="2743197"/>
          </a:xfrm>
          <a:prstGeom prst="rect">
            <a:avLst/>
          </a:prstGeom>
          <a:noFill/>
          <a:ln>
            <a:noFill/>
          </a:ln>
        </p:spPr>
      </p:pic>
    </p:spTree>
    <p:extLst>
      <p:ext uri="{BB962C8B-B14F-4D97-AF65-F5344CB8AC3E}">
        <p14:creationId xmlns:p14="http://schemas.microsoft.com/office/powerpoint/2010/main" val="2703314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9218"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63" y="193480"/>
            <a:ext cx="10945504" cy="39732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associÃ©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2263" y="3562066"/>
            <a:ext cx="11092107" cy="307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824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81287"/>
          </a:xfrm>
        </p:spPr>
        <p:txBody>
          <a:bodyPr/>
          <a:lstStyle/>
          <a:p>
            <a:r>
              <a:rPr lang="fr-FR" b="1" dirty="0" smtClean="0">
                <a:solidFill>
                  <a:srgbClr val="0070C0"/>
                </a:solidFill>
              </a:rPr>
              <a:t>Outils sur les Intelligences Multiples</a:t>
            </a:r>
            <a:endParaRPr lang="fr-FR" b="1" dirty="0">
              <a:solidFill>
                <a:srgbClr val="0070C0"/>
              </a:solidFill>
            </a:endParaRPr>
          </a:p>
        </p:txBody>
      </p:sp>
      <p:sp>
        <p:nvSpPr>
          <p:cNvPr id="3" name="Espace réservé du contenu 2"/>
          <p:cNvSpPr>
            <a:spLocks noGrp="1"/>
          </p:cNvSpPr>
          <p:nvPr>
            <p:ph idx="1"/>
          </p:nvPr>
        </p:nvSpPr>
        <p:spPr>
          <a:xfrm>
            <a:off x="272955" y="1255594"/>
            <a:ext cx="11204812" cy="5295331"/>
          </a:xfrm>
        </p:spPr>
        <p:txBody>
          <a:bodyPr>
            <a:normAutofit lnSpcReduction="10000"/>
          </a:bodyPr>
          <a:lstStyle/>
          <a:p>
            <a:r>
              <a:rPr lang="fr-FR" b="1" u="sng" dirty="0" err="1" smtClean="0">
                <a:solidFill>
                  <a:srgbClr val="0070C0"/>
                </a:solidFill>
              </a:rPr>
              <a:t>Multibrio</a:t>
            </a:r>
            <a:r>
              <a:rPr lang="fr-FR" dirty="0" smtClean="0"/>
              <a:t> : à chaque personnage est associé une intelligence</a:t>
            </a:r>
          </a:p>
          <a:p>
            <a:pPr marL="0" indent="0">
              <a:buNone/>
            </a:pPr>
            <a:endParaRPr lang="fr-FR" dirty="0" smtClean="0"/>
          </a:p>
          <a:p>
            <a:r>
              <a:rPr lang="fr-FR" b="1" u="sng" dirty="0" smtClean="0">
                <a:solidFill>
                  <a:srgbClr val="0070C0"/>
                </a:solidFill>
              </a:rPr>
              <a:t>Catalogue Pirouette Editions</a:t>
            </a:r>
            <a:r>
              <a:rPr lang="fr-FR" dirty="0" smtClean="0"/>
              <a:t>. « Panique sous le chapiteau » 100 Euros. </a:t>
            </a:r>
            <a:endParaRPr lang="fr-FR" dirty="0"/>
          </a:p>
          <a:p>
            <a:pPr marL="0" indent="0">
              <a:buNone/>
            </a:pPr>
            <a:r>
              <a:rPr lang="fr-FR" dirty="0" smtClean="0"/>
              <a:t>	Affiches à imprimer les différentes intelligences. </a:t>
            </a:r>
          </a:p>
          <a:p>
            <a:pPr marL="0" indent="0">
              <a:buNone/>
            </a:pPr>
            <a:r>
              <a:rPr lang="fr-FR" dirty="0" smtClean="0"/>
              <a:t>	Chansons sur les différentes intelligentes.  Questionnaire 64 ?</a:t>
            </a:r>
          </a:p>
          <a:p>
            <a:pPr marL="0" indent="0">
              <a:buNone/>
            </a:pPr>
            <a:endParaRPr lang="fr-FR" dirty="0"/>
          </a:p>
          <a:p>
            <a:pPr marL="0" indent="0">
              <a:buNone/>
            </a:pPr>
            <a:r>
              <a:rPr lang="fr-FR" dirty="0"/>
              <a:t> </a:t>
            </a:r>
            <a:r>
              <a:rPr lang="fr-FR" dirty="0" smtClean="0"/>
              <a:t>- Le bouquet des intelligences, l’école autrement : </a:t>
            </a:r>
            <a:r>
              <a:rPr lang="fr-FR" b="1" u="sng" dirty="0" smtClean="0">
                <a:solidFill>
                  <a:srgbClr val="0070C0"/>
                </a:solidFill>
              </a:rPr>
              <a:t>vidéos Internet</a:t>
            </a:r>
          </a:p>
          <a:p>
            <a:pPr marL="0" indent="0">
              <a:buNone/>
            </a:pPr>
            <a:r>
              <a:rPr lang="fr-FR" dirty="0" smtClean="0"/>
              <a:t>- </a:t>
            </a:r>
            <a:r>
              <a:rPr lang="fr-FR" b="1" u="sng" dirty="0" smtClean="0"/>
              <a:t>Conte de la fée </a:t>
            </a:r>
            <a:r>
              <a:rPr lang="fr-FR" dirty="0" smtClean="0"/>
              <a:t>qui distribue le bouquet des intelligences. « La réunion des    fées + création de son propre bouquet d’intelligences, plusieurs séances.</a:t>
            </a:r>
          </a:p>
          <a:p>
            <a:pPr marL="0" indent="0">
              <a:buNone/>
            </a:pPr>
            <a:r>
              <a:rPr lang="fr-FR" dirty="0" smtClean="0"/>
              <a:t>- </a:t>
            </a:r>
            <a:r>
              <a:rPr lang="fr-FR" b="1" u="sng" dirty="0" err="1" smtClean="0">
                <a:solidFill>
                  <a:srgbClr val="0070C0"/>
                </a:solidFill>
              </a:rPr>
              <a:t>Eduscol</a:t>
            </a:r>
            <a:r>
              <a:rPr lang="fr-FR" dirty="0" err="1" smtClean="0"/>
              <a:t>.site</a:t>
            </a:r>
            <a:r>
              <a:rPr lang="fr-FR" dirty="0" smtClean="0"/>
              <a:t> sur les IM </a:t>
            </a:r>
          </a:p>
          <a:p>
            <a:pPr marL="0" indent="0">
              <a:buNone/>
            </a:pPr>
            <a:r>
              <a:rPr lang="fr-FR" dirty="0" smtClean="0"/>
              <a:t>- </a:t>
            </a:r>
            <a:r>
              <a:rPr lang="fr-FR" b="1" u="sng" dirty="0" smtClean="0">
                <a:solidFill>
                  <a:srgbClr val="0070C0"/>
                </a:solidFill>
              </a:rPr>
              <a:t>Mieux-apprendre.com </a:t>
            </a:r>
            <a:endParaRPr lang="fr-FR" b="1" u="sng" dirty="0">
              <a:solidFill>
                <a:srgbClr val="0070C0"/>
              </a:solidFill>
            </a:endParaRPr>
          </a:p>
        </p:txBody>
      </p:sp>
    </p:spTree>
    <p:extLst>
      <p:ext uri="{BB962C8B-B14F-4D97-AF65-F5344CB8AC3E}">
        <p14:creationId xmlns:p14="http://schemas.microsoft.com/office/powerpoint/2010/main" val="1592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9557" y="388961"/>
            <a:ext cx="11327642" cy="6291618"/>
          </a:xfrm>
        </p:spPr>
        <p:txBody>
          <a:bodyPr/>
          <a:lstStyle/>
          <a:p>
            <a:pPr marL="0" indent="0" algn="ctr">
              <a:buNone/>
            </a:pPr>
            <a:endParaRPr lang="fr-FR" dirty="0" smtClean="0"/>
          </a:p>
          <a:p>
            <a:pPr marL="0" indent="0" algn="ctr">
              <a:buNone/>
            </a:pPr>
            <a:endParaRPr lang="fr-FR" dirty="0"/>
          </a:p>
          <a:p>
            <a:pPr marL="0" indent="0" algn="ctr">
              <a:buNone/>
            </a:pPr>
            <a:endParaRPr lang="fr-FR" dirty="0" smtClean="0"/>
          </a:p>
          <a:p>
            <a:pPr marL="0" indent="0" algn="ctr">
              <a:buNone/>
            </a:pPr>
            <a:endParaRPr lang="fr-FR" dirty="0"/>
          </a:p>
          <a:p>
            <a:pPr marL="0" indent="0" algn="ctr">
              <a:buNone/>
            </a:pPr>
            <a:endParaRPr lang="fr-FR" dirty="0" smtClean="0"/>
          </a:p>
        </p:txBody>
      </p:sp>
      <p:pic>
        <p:nvPicPr>
          <p:cNvPr id="9218"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85" y="388961"/>
            <a:ext cx="11159159" cy="617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17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927" y="421161"/>
            <a:ext cx="11068334" cy="1610436"/>
          </a:xfrm>
        </p:spPr>
        <p:txBody>
          <a:bodyPr>
            <a:normAutofit fontScale="90000"/>
          </a:bodyPr>
          <a:lstStyle/>
          <a:p>
            <a:r>
              <a:rPr lang="fr-FR" b="1" dirty="0">
                <a:solidFill>
                  <a:srgbClr val="0070C0"/>
                </a:solidFill>
              </a:rPr>
              <a:t>1) </a:t>
            </a:r>
            <a:r>
              <a:rPr lang="fr-FR" sz="3600" b="1" dirty="0">
                <a:solidFill>
                  <a:srgbClr val="0070C0"/>
                </a:solidFill>
              </a:rPr>
              <a:t>Différenciation, </a:t>
            </a:r>
            <a:r>
              <a:rPr lang="fr-FR" sz="3600" b="1" dirty="0" smtClean="0">
                <a:solidFill>
                  <a:srgbClr val="0070C0"/>
                </a:solidFill>
              </a:rPr>
              <a:t>enseignement différencié, pédagogie</a:t>
            </a:r>
            <a:r>
              <a:rPr lang="fr-FR" sz="3600" b="1" dirty="0">
                <a:solidFill>
                  <a:srgbClr val="0070C0"/>
                </a:solidFill>
              </a:rPr>
              <a:t> </a:t>
            </a:r>
            <a:r>
              <a:rPr lang="fr-FR" sz="3600" b="1" dirty="0" smtClean="0">
                <a:solidFill>
                  <a:srgbClr val="0070C0"/>
                </a:solidFill>
              </a:rPr>
              <a:t>différenciée</a:t>
            </a:r>
            <a:r>
              <a:rPr lang="fr-FR" sz="3600" b="1" dirty="0">
                <a:solidFill>
                  <a:srgbClr val="0070C0"/>
                </a:solidFill>
              </a:rPr>
              <a:t>...</a:t>
            </a:r>
            <a:br>
              <a:rPr lang="fr-FR" sz="3600" b="1" dirty="0">
                <a:solidFill>
                  <a:srgbClr val="0070C0"/>
                </a:solidFill>
              </a:rPr>
            </a:br>
            <a:r>
              <a:rPr lang="fr-FR" sz="3600" b="1" dirty="0">
                <a:solidFill>
                  <a:srgbClr val="0070C0"/>
                </a:solidFill>
              </a:rPr>
              <a:t>Est-ce que cela veut dire </a:t>
            </a:r>
            <a:r>
              <a:rPr lang="fr-FR" sz="3600" b="1" dirty="0" smtClean="0">
                <a:solidFill>
                  <a:srgbClr val="0070C0"/>
                </a:solidFill>
              </a:rPr>
              <a:t>que je </a:t>
            </a:r>
            <a:r>
              <a:rPr lang="fr-FR" sz="3600" b="1" dirty="0">
                <a:solidFill>
                  <a:srgbClr val="0070C0"/>
                </a:solidFill>
              </a:rPr>
              <a:t>dois faire </a:t>
            </a:r>
            <a:r>
              <a:rPr lang="fr-FR" sz="3600" b="1" dirty="0" smtClean="0">
                <a:solidFill>
                  <a:srgbClr val="0070C0"/>
                </a:solidFill>
              </a:rPr>
              <a:t>un enseignement    individualisé</a:t>
            </a:r>
            <a:r>
              <a:rPr lang="fr-FR" sz="3600" b="1" dirty="0">
                <a:solidFill>
                  <a:srgbClr val="0070C0"/>
                </a:solidFill>
              </a:rPr>
              <a:t>?</a:t>
            </a:r>
          </a:p>
        </p:txBody>
      </p:sp>
      <p:sp>
        <p:nvSpPr>
          <p:cNvPr id="3" name="Espace réservé du contenu 2"/>
          <p:cNvSpPr>
            <a:spLocks noGrp="1"/>
          </p:cNvSpPr>
          <p:nvPr>
            <p:ph idx="1"/>
          </p:nvPr>
        </p:nvSpPr>
        <p:spPr>
          <a:xfrm>
            <a:off x="354842" y="1825624"/>
            <a:ext cx="11300346" cy="4889075"/>
          </a:xfrm>
        </p:spPr>
        <p:txBody>
          <a:bodyPr/>
          <a:lstStyle/>
          <a:p>
            <a:endParaRPr lang="fr-FR" dirty="0" smtClean="0"/>
          </a:p>
          <a:p>
            <a:pPr marL="0" indent="0">
              <a:buNone/>
            </a:pPr>
            <a:endParaRPr lang="fr-FR" dirty="0" smtClean="0"/>
          </a:p>
          <a:p>
            <a:pPr marL="0" indent="0" algn="ctr">
              <a:buNone/>
            </a:pPr>
            <a:r>
              <a:rPr lang="fr-FR" sz="3200" dirty="0" smtClean="0"/>
              <a:t>Non</a:t>
            </a:r>
            <a:r>
              <a:rPr lang="fr-FR" sz="3200" dirty="0"/>
              <a:t>, pas du tout</a:t>
            </a:r>
            <a:r>
              <a:rPr lang="fr-FR" sz="3200" dirty="0" smtClean="0"/>
              <a:t>.</a:t>
            </a:r>
          </a:p>
          <a:p>
            <a:pPr marL="0" indent="0" algn="ctr">
              <a:buNone/>
            </a:pPr>
            <a:r>
              <a:rPr lang="fr-FR" sz="3200" dirty="0" smtClean="0"/>
              <a:t> </a:t>
            </a:r>
            <a:r>
              <a:rPr lang="fr-FR" sz="3200" dirty="0"/>
              <a:t>C’est une approche </a:t>
            </a:r>
            <a:r>
              <a:rPr lang="fr-FR" sz="3200" dirty="0" smtClean="0"/>
              <a:t>pédagogique organisée et souple </a:t>
            </a:r>
            <a:r>
              <a:rPr lang="fr-FR" sz="3200" dirty="0"/>
              <a:t>utilisée par </a:t>
            </a:r>
            <a:r>
              <a:rPr lang="fr-FR" sz="3200" dirty="0" smtClean="0"/>
              <a:t> l’enseignante </a:t>
            </a:r>
            <a:r>
              <a:rPr lang="fr-FR" sz="3200" dirty="0"/>
              <a:t>pour répondre aux besoins de </a:t>
            </a:r>
            <a:r>
              <a:rPr lang="fr-FR" sz="3200" dirty="0" smtClean="0"/>
              <a:t>l’apprenant. </a:t>
            </a:r>
          </a:p>
          <a:p>
            <a:pPr marL="0" indent="0" algn="ctr">
              <a:buNone/>
            </a:pPr>
            <a:r>
              <a:rPr lang="fr-FR" sz="3200" dirty="0" smtClean="0"/>
              <a:t>Il </a:t>
            </a:r>
            <a:r>
              <a:rPr lang="fr-FR" sz="3200" dirty="0"/>
              <a:t>faut donc reconnaître que la base de notre </a:t>
            </a:r>
            <a:r>
              <a:rPr lang="fr-FR" sz="3200" dirty="0" smtClean="0"/>
              <a:t>planification est </a:t>
            </a:r>
            <a:r>
              <a:rPr lang="fr-FR" sz="3200" dirty="0"/>
              <a:t>l’élève et non la matière à enseigner.</a:t>
            </a:r>
          </a:p>
        </p:txBody>
      </p:sp>
      <p:pic>
        <p:nvPicPr>
          <p:cNvPr id="10242"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157" y="192276"/>
            <a:ext cx="2127843" cy="212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60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5910" y="641445"/>
            <a:ext cx="10807890" cy="5535518"/>
          </a:xfrm>
        </p:spPr>
        <p:txBody>
          <a:bodyPr>
            <a:normAutofit/>
          </a:bodyPr>
          <a:lstStyle/>
          <a:p>
            <a:pPr marL="0" indent="0" algn="ctr">
              <a:buNone/>
            </a:pPr>
            <a:endParaRPr lang="fr-FR" sz="4000" b="1" dirty="0" smtClean="0">
              <a:solidFill>
                <a:srgbClr val="0070C0"/>
              </a:solidFill>
            </a:endParaRPr>
          </a:p>
          <a:p>
            <a:pPr marL="0" indent="0" algn="ctr">
              <a:buNone/>
            </a:pPr>
            <a:endParaRPr lang="fr-FR" sz="4000" b="1" dirty="0">
              <a:solidFill>
                <a:srgbClr val="0070C0"/>
              </a:solidFill>
            </a:endParaRPr>
          </a:p>
          <a:p>
            <a:pPr marL="0" indent="0" algn="ctr">
              <a:buNone/>
            </a:pPr>
            <a:endParaRPr lang="fr-FR" sz="4000" b="1" dirty="0" smtClean="0">
              <a:solidFill>
                <a:srgbClr val="0070C0"/>
              </a:solidFill>
            </a:endParaRPr>
          </a:p>
          <a:p>
            <a:pPr marL="0" indent="0" algn="ctr">
              <a:buNone/>
            </a:pPr>
            <a:r>
              <a:rPr lang="fr-FR" sz="4000" b="1" dirty="0" smtClean="0">
                <a:solidFill>
                  <a:srgbClr val="0070C0"/>
                </a:solidFill>
              </a:rPr>
              <a:t>2</a:t>
            </a:r>
            <a:r>
              <a:rPr lang="fr-FR" sz="4000" b="1" dirty="0">
                <a:solidFill>
                  <a:srgbClr val="0070C0"/>
                </a:solidFill>
              </a:rPr>
              <a:t>) Cela fait plusieurs années </a:t>
            </a:r>
            <a:r>
              <a:rPr lang="fr-FR" sz="4000" b="1" dirty="0" smtClean="0">
                <a:solidFill>
                  <a:srgbClr val="0070C0"/>
                </a:solidFill>
              </a:rPr>
              <a:t>que j’enseigne</a:t>
            </a:r>
            <a:r>
              <a:rPr lang="fr-FR" sz="4000" b="1" dirty="0">
                <a:solidFill>
                  <a:srgbClr val="0070C0"/>
                </a:solidFill>
              </a:rPr>
              <a:t>, il n’est pas </a:t>
            </a:r>
            <a:r>
              <a:rPr lang="fr-FR" sz="4000" b="1" dirty="0" smtClean="0">
                <a:solidFill>
                  <a:srgbClr val="0070C0"/>
                </a:solidFill>
              </a:rPr>
              <a:t>question que </a:t>
            </a:r>
            <a:r>
              <a:rPr lang="fr-FR" sz="4000" b="1" dirty="0">
                <a:solidFill>
                  <a:srgbClr val="0070C0"/>
                </a:solidFill>
              </a:rPr>
              <a:t>je recommence à zéro!</a:t>
            </a:r>
          </a:p>
          <a:p>
            <a:pPr marL="0" indent="0" algn="ctr">
              <a:buNone/>
            </a:pPr>
            <a:endParaRPr lang="fr-FR" sz="4000" b="1" dirty="0" smtClean="0">
              <a:solidFill>
                <a:srgbClr val="0070C0"/>
              </a:solidFill>
            </a:endParaRPr>
          </a:p>
          <a:p>
            <a:pPr marL="0" indent="0" algn="ctr">
              <a:buNone/>
            </a:pPr>
            <a:r>
              <a:rPr lang="fr-FR" sz="4000" b="1" dirty="0" smtClean="0">
                <a:solidFill>
                  <a:srgbClr val="0070C0"/>
                </a:solidFill>
              </a:rPr>
              <a:t>Qu’est-ce </a:t>
            </a:r>
            <a:r>
              <a:rPr lang="fr-FR" sz="4000" b="1" dirty="0">
                <a:solidFill>
                  <a:srgbClr val="0070C0"/>
                </a:solidFill>
              </a:rPr>
              <a:t>que je pourrais </a:t>
            </a:r>
            <a:r>
              <a:rPr lang="fr-FR" sz="4000" b="1" dirty="0" smtClean="0">
                <a:solidFill>
                  <a:srgbClr val="0070C0"/>
                </a:solidFill>
              </a:rPr>
              <a:t>bien différencier </a:t>
            </a:r>
            <a:r>
              <a:rPr lang="fr-FR" sz="4000" b="1" dirty="0">
                <a:solidFill>
                  <a:srgbClr val="0070C0"/>
                </a:solidFill>
              </a:rPr>
              <a:t>dans ce que j’ai </a:t>
            </a:r>
            <a:r>
              <a:rPr lang="fr-FR" sz="4000" b="1" dirty="0" smtClean="0">
                <a:solidFill>
                  <a:srgbClr val="0070C0"/>
                </a:solidFill>
              </a:rPr>
              <a:t>déjà monté</a:t>
            </a:r>
            <a:r>
              <a:rPr lang="fr-FR" sz="4000" b="1" dirty="0">
                <a:solidFill>
                  <a:srgbClr val="0070C0"/>
                </a:solidFill>
              </a:rPr>
              <a:t>?</a:t>
            </a: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349" y="233219"/>
            <a:ext cx="2401011" cy="240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65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1320" y="313899"/>
            <a:ext cx="11436824" cy="6400800"/>
          </a:xfrm>
        </p:spPr>
        <p:txBody>
          <a:bodyPr>
            <a:normAutofit/>
          </a:bodyPr>
          <a:lstStyle/>
          <a:p>
            <a:pPr algn="just"/>
            <a:r>
              <a:rPr lang="fr-FR" sz="3600" b="1" u="sng" dirty="0">
                <a:solidFill>
                  <a:srgbClr val="00B0F0"/>
                </a:solidFill>
              </a:rPr>
              <a:t>Pour différencier les contenus d’apprentissage en </a:t>
            </a:r>
            <a:r>
              <a:rPr lang="fr-FR" sz="3600" b="1" i="1" u="sng" dirty="0" smtClean="0">
                <a:solidFill>
                  <a:srgbClr val="00B0F0"/>
                </a:solidFill>
              </a:rPr>
              <a:t>Français</a:t>
            </a:r>
            <a:r>
              <a:rPr lang="fr-FR" sz="3600" dirty="0" smtClean="0"/>
              <a:t>, </a:t>
            </a:r>
            <a:r>
              <a:rPr lang="fr-FR" sz="3200" dirty="0" smtClean="0"/>
              <a:t>proposer </a:t>
            </a:r>
            <a:r>
              <a:rPr lang="fr-FR" sz="3200" dirty="0"/>
              <a:t>des lectures selon les champs d’intérêt </a:t>
            </a:r>
            <a:r>
              <a:rPr lang="fr-FR" sz="3200" dirty="0" smtClean="0"/>
              <a:t>des élèves </a:t>
            </a:r>
            <a:r>
              <a:rPr lang="fr-FR" sz="3200" dirty="0"/>
              <a:t>– par exemple, les sports, les arts, l’environnement, </a:t>
            </a:r>
            <a:r>
              <a:rPr lang="fr-FR" sz="3200" dirty="0" smtClean="0"/>
              <a:t>la technologie </a:t>
            </a:r>
            <a:r>
              <a:rPr lang="fr-FR" sz="3200" dirty="0"/>
              <a:t>– pour travailler les types de textes prescrits</a:t>
            </a:r>
            <a:r>
              <a:rPr lang="fr-FR" sz="3200" dirty="0" smtClean="0"/>
              <a:t>.</a:t>
            </a:r>
          </a:p>
          <a:p>
            <a:pPr marL="0" indent="0" algn="just">
              <a:buNone/>
            </a:pPr>
            <a:endParaRPr lang="fr-FR" sz="3600" dirty="0" smtClean="0"/>
          </a:p>
          <a:p>
            <a:pPr marL="0" indent="0" algn="just">
              <a:buNone/>
            </a:pPr>
            <a:endParaRPr lang="fr-FR" sz="3600" dirty="0"/>
          </a:p>
          <a:p>
            <a:pPr algn="just"/>
            <a:r>
              <a:rPr lang="fr-FR" sz="3600" b="1" u="sng" dirty="0">
                <a:solidFill>
                  <a:srgbClr val="00B0F0"/>
                </a:solidFill>
              </a:rPr>
              <a:t>Pour différencier les processus en </a:t>
            </a:r>
            <a:r>
              <a:rPr lang="fr-FR" sz="3600" b="1" i="1" u="sng" dirty="0">
                <a:solidFill>
                  <a:srgbClr val="00B0F0"/>
                </a:solidFill>
              </a:rPr>
              <a:t>Mathématiques</a:t>
            </a:r>
            <a:r>
              <a:rPr lang="fr-FR" sz="3600" dirty="0"/>
              <a:t>, </a:t>
            </a:r>
            <a:r>
              <a:rPr lang="fr-FR" sz="3200" dirty="0" smtClean="0"/>
              <a:t>suggérer des </a:t>
            </a:r>
            <a:r>
              <a:rPr lang="fr-FR" sz="3200" dirty="0"/>
              <a:t>activités de résolution de problèmes, qui </a:t>
            </a:r>
            <a:r>
              <a:rPr lang="fr-FR" sz="3200" dirty="0" smtClean="0"/>
              <a:t>demandent à </a:t>
            </a:r>
            <a:r>
              <a:rPr lang="fr-FR" sz="3200" dirty="0"/>
              <a:t>l’élève d’utiliser du matériel de manipulation, ce </a:t>
            </a:r>
            <a:r>
              <a:rPr lang="fr-FR" sz="3200" dirty="0" smtClean="0"/>
              <a:t>qui répond </a:t>
            </a:r>
            <a:r>
              <a:rPr lang="fr-FR" sz="3200" dirty="0"/>
              <a:t>aux élèves kinesthésiques de façon que </a:t>
            </a:r>
            <a:r>
              <a:rPr lang="fr-FR" sz="3200" dirty="0" smtClean="0"/>
              <a:t>l’élève s’approprie </a:t>
            </a:r>
            <a:r>
              <a:rPr lang="fr-FR" sz="3200" dirty="0"/>
              <a:t>et comprenne réellement ce qu’elle ou il est </a:t>
            </a:r>
            <a:r>
              <a:rPr lang="fr-FR" sz="3200" dirty="0" smtClean="0"/>
              <a:t>en train </a:t>
            </a:r>
            <a:r>
              <a:rPr lang="fr-FR" sz="3200" dirty="0"/>
              <a:t>d’apprendre</a:t>
            </a:r>
            <a:r>
              <a:rPr lang="fr-FR" sz="3200" dirty="0" smtClean="0"/>
              <a:t>.</a:t>
            </a:r>
            <a:endParaRPr lang="fr-FR" sz="3200" dirty="0"/>
          </a:p>
        </p:txBody>
      </p:sp>
    </p:spTree>
    <p:extLst>
      <p:ext uri="{BB962C8B-B14F-4D97-AF65-F5344CB8AC3E}">
        <p14:creationId xmlns:p14="http://schemas.microsoft.com/office/powerpoint/2010/main" val="854815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546" y="218364"/>
            <a:ext cx="11026254" cy="5958599"/>
          </a:xfrm>
        </p:spPr>
        <p:txBody>
          <a:bodyPr>
            <a:normAutofit/>
          </a:bodyPr>
          <a:lstStyle/>
          <a:p>
            <a:pPr algn="just"/>
            <a:r>
              <a:rPr lang="fr-FR" sz="3200" b="1" u="sng" dirty="0">
                <a:solidFill>
                  <a:srgbClr val="00B0F0"/>
                </a:solidFill>
              </a:rPr>
              <a:t>Pour différencier les productions en </a:t>
            </a:r>
            <a:r>
              <a:rPr lang="fr-FR" sz="3200" b="1" i="1" u="sng" dirty="0">
                <a:solidFill>
                  <a:srgbClr val="00B0F0"/>
                </a:solidFill>
              </a:rPr>
              <a:t>Histoire</a:t>
            </a:r>
            <a:r>
              <a:rPr lang="fr-FR" sz="3200" dirty="0"/>
              <a:t>, offrir des choix aux élèves en leur demandant de présenter le concept à l’étude en dessinant, en jouant des rôles ou en chantant</a:t>
            </a:r>
            <a:r>
              <a:rPr lang="fr-FR" sz="3200" dirty="0" smtClean="0"/>
              <a:t>.</a:t>
            </a:r>
          </a:p>
          <a:p>
            <a:pPr marL="0" indent="0" algn="just">
              <a:buNone/>
            </a:pPr>
            <a:endParaRPr lang="fr-FR" sz="3200" dirty="0"/>
          </a:p>
          <a:p>
            <a:pPr algn="just"/>
            <a:r>
              <a:rPr lang="fr-FR" sz="3200" b="1" u="sng" dirty="0">
                <a:solidFill>
                  <a:srgbClr val="00B0F0"/>
                </a:solidFill>
              </a:rPr>
              <a:t>Pour différencier une tâche</a:t>
            </a:r>
            <a:r>
              <a:rPr lang="fr-FR" sz="3200" dirty="0"/>
              <a:t>, on peut la rendre plus concrète, plus complexe ou plus explicite selon la préparation de l’élève</a:t>
            </a:r>
            <a:r>
              <a:rPr lang="fr-FR" sz="3200" dirty="0" smtClean="0"/>
              <a:t>.</a:t>
            </a:r>
          </a:p>
          <a:p>
            <a:pPr marL="0" indent="0" algn="just">
              <a:buNone/>
            </a:pPr>
            <a:endParaRPr lang="fr-FR" sz="3200" dirty="0"/>
          </a:p>
          <a:p>
            <a:pPr algn="just"/>
            <a:r>
              <a:rPr lang="fr-FR" sz="3200" b="1" u="sng" dirty="0">
                <a:solidFill>
                  <a:srgbClr val="00B0F0"/>
                </a:solidFill>
              </a:rPr>
              <a:t>Pour différencier l’environnement d’apprentissage</a:t>
            </a:r>
            <a:r>
              <a:rPr lang="fr-FR" sz="3200" dirty="0"/>
              <a:t>, offrir plus de temps aux élèves qui ne sont pas prêts avant de les évaluer.</a:t>
            </a:r>
          </a:p>
          <a:p>
            <a:pPr algn="just"/>
            <a:endParaRPr lang="fr-FR" sz="3200" dirty="0"/>
          </a:p>
        </p:txBody>
      </p:sp>
    </p:spTree>
    <p:extLst>
      <p:ext uri="{BB962C8B-B14F-4D97-AF65-F5344CB8AC3E}">
        <p14:creationId xmlns:p14="http://schemas.microsoft.com/office/powerpoint/2010/main" val="404787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Ã©sultat de recherche d'images pour &quot;schÃ©ma diffÃ©renciation pÃ©dagogiqu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0185" y="0"/>
            <a:ext cx="9471546" cy="688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18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5910" y="559558"/>
            <a:ext cx="11000096" cy="5909481"/>
          </a:xfrm>
        </p:spPr>
        <p:txBody>
          <a:bodyPr>
            <a:normAutofit/>
          </a:bodyPr>
          <a:lstStyle/>
          <a:p>
            <a:pPr marL="0" indent="0" algn="ctr">
              <a:buNone/>
            </a:pPr>
            <a:endParaRPr lang="fr-FR" sz="4000" b="1" dirty="0" smtClean="0">
              <a:solidFill>
                <a:srgbClr val="0070C0"/>
              </a:solidFill>
            </a:endParaRPr>
          </a:p>
          <a:p>
            <a:pPr marL="0" indent="0" algn="ctr">
              <a:buNone/>
            </a:pPr>
            <a:endParaRPr lang="fr-FR" sz="4000" b="1" dirty="0">
              <a:solidFill>
                <a:srgbClr val="0070C0"/>
              </a:solidFill>
            </a:endParaRPr>
          </a:p>
          <a:p>
            <a:pPr marL="0" indent="0" algn="ctr">
              <a:buNone/>
            </a:pPr>
            <a:endParaRPr lang="fr-FR" sz="4000" b="1" dirty="0" smtClean="0">
              <a:solidFill>
                <a:srgbClr val="0070C0"/>
              </a:solidFill>
            </a:endParaRPr>
          </a:p>
          <a:p>
            <a:pPr marL="0" indent="0" algn="ctr">
              <a:buNone/>
            </a:pPr>
            <a:r>
              <a:rPr lang="fr-FR" sz="4000" b="1" dirty="0" smtClean="0">
                <a:solidFill>
                  <a:srgbClr val="0070C0"/>
                </a:solidFill>
              </a:rPr>
              <a:t>3</a:t>
            </a:r>
            <a:r>
              <a:rPr lang="fr-FR" sz="4000" b="1" dirty="0">
                <a:solidFill>
                  <a:srgbClr val="0070C0"/>
                </a:solidFill>
              </a:rPr>
              <a:t>) J’enseigne depuis </a:t>
            </a:r>
            <a:r>
              <a:rPr lang="fr-FR" sz="4000" b="1" dirty="0" smtClean="0">
                <a:solidFill>
                  <a:srgbClr val="0070C0"/>
                </a:solidFill>
              </a:rPr>
              <a:t>plusieurs années</a:t>
            </a:r>
            <a:r>
              <a:rPr lang="fr-FR" sz="4000" b="1" dirty="0">
                <a:solidFill>
                  <a:srgbClr val="0070C0"/>
                </a:solidFill>
              </a:rPr>
              <a:t>, mes élèves </a:t>
            </a:r>
            <a:r>
              <a:rPr lang="fr-FR" sz="4000" b="1" dirty="0" smtClean="0">
                <a:solidFill>
                  <a:srgbClr val="0070C0"/>
                </a:solidFill>
              </a:rPr>
              <a:t>fonctionnent généralement </a:t>
            </a:r>
            <a:r>
              <a:rPr lang="fr-FR" sz="4000" b="1" dirty="0">
                <a:solidFill>
                  <a:srgbClr val="0070C0"/>
                </a:solidFill>
              </a:rPr>
              <a:t>bien</a:t>
            </a:r>
            <a:r>
              <a:rPr lang="fr-FR" sz="4000" b="1" dirty="0" smtClean="0">
                <a:solidFill>
                  <a:srgbClr val="0070C0"/>
                </a:solidFill>
              </a:rPr>
              <a:t>.</a:t>
            </a:r>
          </a:p>
          <a:p>
            <a:pPr marL="0" indent="0" algn="ctr">
              <a:buNone/>
            </a:pPr>
            <a:endParaRPr lang="fr-FR" sz="4000" b="1" dirty="0">
              <a:solidFill>
                <a:srgbClr val="0070C0"/>
              </a:solidFill>
            </a:endParaRPr>
          </a:p>
          <a:p>
            <a:pPr marL="0" indent="0" algn="ctr">
              <a:buNone/>
            </a:pPr>
            <a:r>
              <a:rPr lang="fr-FR" sz="4000" b="1" dirty="0">
                <a:solidFill>
                  <a:srgbClr val="0070C0"/>
                </a:solidFill>
              </a:rPr>
              <a:t>Pourquoi devrais-je faire de </a:t>
            </a:r>
            <a:r>
              <a:rPr lang="fr-FR" sz="4000" b="1" dirty="0" smtClean="0">
                <a:solidFill>
                  <a:srgbClr val="0070C0"/>
                </a:solidFill>
              </a:rPr>
              <a:t>la différenciation</a:t>
            </a:r>
            <a:r>
              <a:rPr lang="fr-FR" sz="4000" b="1" dirty="0">
                <a:solidFill>
                  <a:srgbClr val="0070C0"/>
                </a:solidFill>
              </a:rPr>
              <a:t>?</a:t>
            </a: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774" y="177420"/>
            <a:ext cx="2292824" cy="22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06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773" y="300251"/>
            <a:ext cx="11546005" cy="6196083"/>
          </a:xfrm>
        </p:spPr>
        <p:txBody>
          <a:bodyPr>
            <a:noAutofit/>
          </a:bodyPr>
          <a:lstStyle/>
          <a:p>
            <a:pPr marL="0" indent="0" algn="just">
              <a:buNone/>
            </a:pPr>
            <a:endParaRPr lang="fr-FR" sz="3200" b="1" dirty="0" smtClean="0">
              <a:solidFill>
                <a:srgbClr val="00B0F0"/>
              </a:solidFill>
            </a:endParaRPr>
          </a:p>
          <a:p>
            <a:pPr marL="0" indent="0" algn="just">
              <a:buNone/>
            </a:pPr>
            <a:r>
              <a:rPr lang="fr-FR" sz="3200" b="1" dirty="0" smtClean="0">
                <a:solidFill>
                  <a:srgbClr val="00B0F0"/>
                </a:solidFill>
              </a:rPr>
              <a:t>Pour </a:t>
            </a:r>
            <a:r>
              <a:rPr lang="fr-FR" sz="3200" b="1" dirty="0">
                <a:solidFill>
                  <a:srgbClr val="00B0F0"/>
                </a:solidFill>
              </a:rPr>
              <a:t>motiver les élèves à apprendre</a:t>
            </a:r>
            <a:r>
              <a:rPr lang="fr-FR" sz="3200" dirty="0"/>
              <a:t>, puisque, même si </a:t>
            </a:r>
            <a:r>
              <a:rPr lang="fr-FR" sz="3200" dirty="0" smtClean="0"/>
              <a:t>les élèves </a:t>
            </a:r>
            <a:r>
              <a:rPr lang="fr-FR" sz="3200" dirty="0"/>
              <a:t>écoutent bien, cela ne veut pas </a:t>
            </a:r>
            <a:r>
              <a:rPr lang="fr-FR" sz="3200" dirty="0" smtClean="0"/>
              <a:t>nécessairement dire </a:t>
            </a:r>
            <a:r>
              <a:rPr lang="fr-FR" sz="3200" dirty="0"/>
              <a:t>qu’elles et ils apprennent. </a:t>
            </a:r>
            <a:endParaRPr lang="fr-FR" sz="3200" dirty="0" smtClean="0"/>
          </a:p>
          <a:p>
            <a:pPr marL="0" indent="0" algn="just">
              <a:buNone/>
            </a:pPr>
            <a:endParaRPr lang="fr-FR" sz="3200" dirty="0" smtClean="0"/>
          </a:p>
          <a:p>
            <a:pPr marL="0" indent="0" algn="just">
              <a:buNone/>
            </a:pPr>
            <a:endParaRPr lang="fr-FR" sz="3200" dirty="0" smtClean="0"/>
          </a:p>
          <a:p>
            <a:pPr algn="just"/>
            <a:r>
              <a:rPr lang="fr-FR" sz="3200" dirty="0" smtClean="0"/>
              <a:t>On </a:t>
            </a:r>
            <a:r>
              <a:rPr lang="fr-FR" sz="3200" dirty="0"/>
              <a:t>soutient la </a:t>
            </a:r>
            <a:r>
              <a:rPr lang="fr-FR" sz="3200" dirty="0" smtClean="0"/>
              <a:t>motivation des </a:t>
            </a:r>
            <a:r>
              <a:rPr lang="fr-FR" sz="3200" dirty="0"/>
              <a:t>élèves </a:t>
            </a:r>
            <a:r>
              <a:rPr lang="fr-FR" sz="3200" b="1" dirty="0">
                <a:solidFill>
                  <a:srgbClr val="00B0F0"/>
                </a:solidFill>
              </a:rPr>
              <a:t>en leur permettant de faire des choix quant </a:t>
            </a:r>
            <a:r>
              <a:rPr lang="fr-FR" sz="3200" b="1" dirty="0" smtClean="0">
                <a:solidFill>
                  <a:srgbClr val="00B0F0"/>
                </a:solidFill>
              </a:rPr>
              <a:t>aux travaux</a:t>
            </a:r>
            <a:r>
              <a:rPr lang="fr-FR" sz="3200" b="1" dirty="0">
                <a:solidFill>
                  <a:srgbClr val="00B0F0"/>
                </a:solidFill>
              </a:rPr>
              <a:t>, aux types d’équipes, aux ressources utilisées,</a:t>
            </a:r>
            <a:r>
              <a:rPr lang="fr-FR" sz="3200" dirty="0"/>
              <a:t> </a:t>
            </a:r>
            <a:r>
              <a:rPr lang="fr-FR" sz="3200" dirty="0" smtClean="0"/>
              <a:t>ainsi qu’à </a:t>
            </a:r>
            <a:r>
              <a:rPr lang="fr-FR" sz="3200" dirty="0"/>
              <a:t>la manière de mettre en évidence </a:t>
            </a:r>
            <a:r>
              <a:rPr lang="fr-FR" sz="3200" b="1" dirty="0" smtClean="0">
                <a:solidFill>
                  <a:srgbClr val="00B0F0"/>
                </a:solidFill>
              </a:rPr>
              <a:t>l’apprentissage</a:t>
            </a:r>
            <a:r>
              <a:rPr lang="fr-FR" sz="3200" dirty="0" smtClean="0"/>
              <a:t> (choisir </a:t>
            </a:r>
            <a:r>
              <a:rPr lang="fr-FR" sz="3200" dirty="0"/>
              <a:t>leur sujet de recherche dans une unité d’études </a:t>
            </a:r>
            <a:r>
              <a:rPr lang="fr-FR" sz="3200" dirty="0" smtClean="0"/>
              <a:t>ou le </a:t>
            </a:r>
            <a:r>
              <a:rPr lang="fr-FR" sz="3200" dirty="0"/>
              <a:t>mode de présentation). </a:t>
            </a:r>
            <a:endParaRPr lang="fr-FR" sz="3200" dirty="0" smtClean="0"/>
          </a:p>
          <a:p>
            <a:pPr marL="0" indent="0" algn="just">
              <a:buNone/>
            </a:pPr>
            <a:endParaRPr lang="fr-FR" sz="3200" dirty="0" smtClean="0"/>
          </a:p>
        </p:txBody>
      </p:sp>
    </p:spTree>
    <p:extLst>
      <p:ext uri="{BB962C8B-B14F-4D97-AF65-F5344CB8AC3E}">
        <p14:creationId xmlns:p14="http://schemas.microsoft.com/office/powerpoint/2010/main" val="1380523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773" y="191069"/>
            <a:ext cx="11737075" cy="6346210"/>
          </a:xfrm>
        </p:spPr>
        <p:txBody>
          <a:bodyPr>
            <a:normAutofit lnSpcReduction="10000"/>
          </a:bodyPr>
          <a:lstStyle/>
          <a:p>
            <a:pPr algn="just"/>
            <a:endParaRPr lang="fr-FR" dirty="0" smtClean="0"/>
          </a:p>
          <a:p>
            <a:pPr algn="just"/>
            <a:r>
              <a:rPr lang="fr-FR" sz="3200" dirty="0"/>
              <a:t>Lorsque l’élève est </a:t>
            </a:r>
            <a:r>
              <a:rPr lang="fr-FR" sz="3200" b="1" dirty="0">
                <a:solidFill>
                  <a:srgbClr val="00B0F0"/>
                </a:solidFill>
              </a:rPr>
              <a:t>conscient de ses capacités et de sa façon d’apprendre,</a:t>
            </a:r>
            <a:r>
              <a:rPr lang="fr-FR" sz="3200" dirty="0"/>
              <a:t> cela a un impact majeur sur sa motivation, son engagement et son attitude en salle de classe.</a:t>
            </a:r>
          </a:p>
          <a:p>
            <a:pPr marL="0" indent="0" algn="just">
              <a:buNone/>
            </a:pPr>
            <a:endParaRPr lang="fr-FR" sz="3200" dirty="0"/>
          </a:p>
          <a:p>
            <a:pPr algn="just"/>
            <a:endParaRPr lang="fr-FR" sz="3200" dirty="0" smtClean="0"/>
          </a:p>
          <a:p>
            <a:pPr algn="just"/>
            <a:r>
              <a:rPr lang="fr-FR" sz="3200" dirty="0" smtClean="0"/>
              <a:t>On </a:t>
            </a:r>
            <a:r>
              <a:rPr lang="fr-FR" sz="3200" b="1" dirty="0">
                <a:solidFill>
                  <a:srgbClr val="00B0F0"/>
                </a:solidFill>
              </a:rPr>
              <a:t>développe</a:t>
            </a:r>
            <a:r>
              <a:rPr lang="fr-FR" sz="3200" dirty="0"/>
              <a:t> également </a:t>
            </a:r>
            <a:r>
              <a:rPr lang="fr-FR" sz="3200" b="1" dirty="0">
                <a:solidFill>
                  <a:srgbClr val="00B0F0"/>
                </a:solidFill>
              </a:rPr>
              <a:t>des compétences sociales</a:t>
            </a:r>
            <a:r>
              <a:rPr lang="fr-FR" sz="3200" dirty="0"/>
              <a:t> par le travail, comme la participation en salle de classe, la coopération avec les autres et la variété dans les équipes</a:t>
            </a:r>
            <a:r>
              <a:rPr lang="fr-FR" sz="3200" dirty="0" smtClean="0"/>
              <a:t>.</a:t>
            </a:r>
          </a:p>
          <a:p>
            <a:pPr marL="0" indent="0" algn="just">
              <a:buNone/>
            </a:pPr>
            <a:endParaRPr lang="fr-FR" sz="3200" dirty="0"/>
          </a:p>
          <a:p>
            <a:pPr algn="just"/>
            <a:r>
              <a:rPr lang="fr-FR" sz="3200" dirty="0"/>
              <a:t>On peut répondre aussi à plusieurs besoins des élèves ayant des PEI présentant des attentes différentes et des stratégies parfois particulières.</a:t>
            </a:r>
          </a:p>
          <a:p>
            <a:endParaRPr lang="fr-FR" sz="3200" dirty="0"/>
          </a:p>
        </p:txBody>
      </p:sp>
    </p:spTree>
    <p:extLst>
      <p:ext uri="{BB962C8B-B14F-4D97-AF65-F5344CB8AC3E}">
        <p14:creationId xmlns:p14="http://schemas.microsoft.com/office/powerpoint/2010/main" val="1347364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9432" y="395785"/>
            <a:ext cx="10944367" cy="6264322"/>
          </a:xfrm>
        </p:spPr>
        <p:txBody>
          <a:bodyPr/>
          <a:lstStyle/>
          <a:p>
            <a:pPr marL="0" indent="0" algn="ctr">
              <a:buNone/>
            </a:pPr>
            <a:endParaRPr lang="fr-FR" b="1" dirty="0" smtClean="0"/>
          </a:p>
          <a:p>
            <a:pPr marL="0" indent="0" algn="ctr">
              <a:buNone/>
            </a:pPr>
            <a:endParaRPr lang="fr-FR" b="1" dirty="0"/>
          </a:p>
          <a:p>
            <a:pPr marL="0" indent="0" algn="ctr">
              <a:buNone/>
            </a:pPr>
            <a:endParaRPr lang="fr-FR" b="1" dirty="0" smtClean="0"/>
          </a:p>
          <a:p>
            <a:pPr marL="0" indent="0" algn="ctr">
              <a:buNone/>
            </a:pPr>
            <a:endParaRPr lang="fr-FR" b="1" dirty="0" smtClean="0"/>
          </a:p>
          <a:p>
            <a:pPr marL="0" indent="0" algn="ctr">
              <a:buNone/>
            </a:pPr>
            <a:endParaRPr lang="fr-FR" b="1" dirty="0" smtClean="0"/>
          </a:p>
          <a:p>
            <a:pPr marL="0" indent="0" algn="ctr">
              <a:buNone/>
            </a:pPr>
            <a:r>
              <a:rPr lang="fr-FR" sz="4000" b="1" dirty="0" smtClean="0">
                <a:solidFill>
                  <a:srgbClr val="0070C0"/>
                </a:solidFill>
              </a:rPr>
              <a:t>5</a:t>
            </a:r>
            <a:r>
              <a:rPr lang="fr-FR" sz="4000" b="1" dirty="0">
                <a:solidFill>
                  <a:srgbClr val="0070C0"/>
                </a:solidFill>
              </a:rPr>
              <a:t>) Est-ce que je dois apporter </a:t>
            </a:r>
            <a:r>
              <a:rPr lang="fr-FR" sz="4000" b="1" dirty="0" smtClean="0">
                <a:solidFill>
                  <a:srgbClr val="0070C0"/>
                </a:solidFill>
              </a:rPr>
              <a:t>de grands </a:t>
            </a:r>
            <a:r>
              <a:rPr lang="fr-FR" sz="4000" b="1" dirty="0">
                <a:solidFill>
                  <a:srgbClr val="0070C0"/>
                </a:solidFill>
              </a:rPr>
              <a:t>changements dans </a:t>
            </a:r>
            <a:r>
              <a:rPr lang="fr-FR" sz="4000" b="1" dirty="0" smtClean="0">
                <a:solidFill>
                  <a:srgbClr val="0070C0"/>
                </a:solidFill>
              </a:rPr>
              <a:t>ma gestion </a:t>
            </a:r>
            <a:r>
              <a:rPr lang="fr-FR" sz="4000" b="1" dirty="0">
                <a:solidFill>
                  <a:srgbClr val="0070C0"/>
                </a:solidFill>
              </a:rPr>
              <a:t>de classe pour </a:t>
            </a:r>
            <a:r>
              <a:rPr lang="fr-FR" sz="4000" b="1" dirty="0" smtClean="0">
                <a:solidFill>
                  <a:srgbClr val="0070C0"/>
                </a:solidFill>
              </a:rPr>
              <a:t>faire de </a:t>
            </a:r>
            <a:r>
              <a:rPr lang="fr-FR" sz="4000" b="1" dirty="0">
                <a:solidFill>
                  <a:srgbClr val="0070C0"/>
                </a:solidFill>
              </a:rPr>
              <a:t>mon enseignement </a:t>
            </a:r>
            <a:r>
              <a:rPr lang="fr-FR" sz="4000" b="1" dirty="0" smtClean="0">
                <a:solidFill>
                  <a:srgbClr val="0070C0"/>
                </a:solidFill>
              </a:rPr>
              <a:t>un enseignement </a:t>
            </a:r>
            <a:r>
              <a:rPr lang="fr-FR" sz="4000" b="1" dirty="0">
                <a:solidFill>
                  <a:srgbClr val="0070C0"/>
                </a:solidFill>
              </a:rPr>
              <a:t>différencié</a:t>
            </a:r>
            <a:r>
              <a:rPr lang="fr-FR" sz="4000" b="1" dirty="0" smtClean="0">
                <a:solidFill>
                  <a:srgbClr val="0070C0"/>
                </a:solidFill>
              </a:rPr>
              <a:t>?</a:t>
            </a:r>
          </a:p>
          <a:p>
            <a:pPr marL="0" indent="0" algn="ctr">
              <a:buNone/>
            </a:pP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364" y="232011"/>
            <a:ext cx="2429300" cy="24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08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1319" y="545910"/>
            <a:ext cx="10862481" cy="6209732"/>
          </a:xfrm>
        </p:spPr>
        <p:txBody>
          <a:bodyPr>
            <a:normAutofit lnSpcReduction="10000"/>
          </a:bodyPr>
          <a:lstStyle/>
          <a:p>
            <a:pPr marL="0" indent="0" algn="ctr">
              <a:buNone/>
            </a:pPr>
            <a:r>
              <a:rPr lang="fr-FR" b="1" dirty="0">
                <a:solidFill>
                  <a:srgbClr val="00B0F0"/>
                </a:solidFill>
              </a:rPr>
              <a:t>Même si votre gestion de classe est déjà bonne, il </a:t>
            </a:r>
            <a:r>
              <a:rPr lang="fr-FR" b="1" dirty="0" smtClean="0">
                <a:solidFill>
                  <a:srgbClr val="00B0F0"/>
                </a:solidFill>
              </a:rPr>
              <a:t>faudra quand </a:t>
            </a:r>
            <a:r>
              <a:rPr lang="fr-FR" b="1" dirty="0">
                <a:solidFill>
                  <a:srgbClr val="00B0F0"/>
                </a:solidFill>
              </a:rPr>
              <a:t>même continuer </a:t>
            </a:r>
            <a:r>
              <a:rPr lang="fr-FR" b="1" dirty="0" smtClean="0">
                <a:solidFill>
                  <a:srgbClr val="00B0F0"/>
                </a:solidFill>
              </a:rPr>
              <a:t>:</a:t>
            </a:r>
          </a:p>
          <a:p>
            <a:pPr marL="0" indent="0">
              <a:buNone/>
            </a:pPr>
            <a:endParaRPr lang="fr-FR" dirty="0"/>
          </a:p>
          <a:p>
            <a:pPr algn="just"/>
            <a:r>
              <a:rPr lang="fr-FR" sz="3200" dirty="0"/>
              <a:t>– </a:t>
            </a:r>
            <a:r>
              <a:rPr lang="fr-FR" sz="3200" b="1" dirty="0">
                <a:solidFill>
                  <a:srgbClr val="00B0F0"/>
                </a:solidFill>
              </a:rPr>
              <a:t>d’assurer un suivi régulier </a:t>
            </a:r>
            <a:r>
              <a:rPr lang="fr-FR" sz="3200" dirty="0"/>
              <a:t>pour encadrer les </a:t>
            </a:r>
            <a:r>
              <a:rPr lang="fr-FR" sz="3200" dirty="0" smtClean="0"/>
              <a:t>élèves pendant </a:t>
            </a:r>
            <a:r>
              <a:rPr lang="fr-FR" sz="3200" dirty="0"/>
              <a:t>tout le processus d’apprentissage</a:t>
            </a:r>
            <a:r>
              <a:rPr lang="fr-FR" sz="3200" dirty="0" smtClean="0"/>
              <a:t>.</a:t>
            </a:r>
          </a:p>
          <a:p>
            <a:pPr marL="0" indent="0" algn="just">
              <a:buNone/>
            </a:pPr>
            <a:endParaRPr lang="fr-FR" sz="3200" dirty="0"/>
          </a:p>
          <a:p>
            <a:pPr algn="just"/>
            <a:r>
              <a:rPr lang="fr-FR" sz="3200" dirty="0"/>
              <a:t>– </a:t>
            </a:r>
            <a:r>
              <a:rPr lang="fr-FR" sz="3200" b="1" dirty="0">
                <a:solidFill>
                  <a:srgbClr val="00B0F0"/>
                </a:solidFill>
              </a:rPr>
              <a:t>d’établir un climat de classe adéquat</a:t>
            </a:r>
            <a:r>
              <a:rPr lang="fr-FR" sz="3200" dirty="0"/>
              <a:t>, c’est-à-dire </a:t>
            </a:r>
            <a:r>
              <a:rPr lang="fr-FR" sz="3200" dirty="0" smtClean="0"/>
              <a:t>un milieu </a:t>
            </a:r>
            <a:r>
              <a:rPr lang="fr-FR" sz="3200" dirty="0"/>
              <a:t>dans lequel chaque élève se sent accepté. Il </a:t>
            </a:r>
            <a:r>
              <a:rPr lang="fr-FR" sz="3200" dirty="0" smtClean="0"/>
              <a:t>faut que </a:t>
            </a:r>
            <a:r>
              <a:rPr lang="fr-FR" sz="3200" dirty="0"/>
              <a:t>la gestion soit ouverte et flexible</a:t>
            </a:r>
            <a:r>
              <a:rPr lang="fr-FR" sz="3200" dirty="0" smtClean="0"/>
              <a:t>.</a:t>
            </a:r>
          </a:p>
          <a:p>
            <a:pPr marL="0" indent="0" algn="just">
              <a:buNone/>
            </a:pPr>
            <a:endParaRPr lang="fr-FR" sz="3200" dirty="0"/>
          </a:p>
          <a:p>
            <a:pPr algn="just"/>
            <a:r>
              <a:rPr lang="fr-FR" sz="3200" dirty="0"/>
              <a:t>– </a:t>
            </a:r>
            <a:r>
              <a:rPr lang="fr-FR" sz="3200" b="1" dirty="0">
                <a:solidFill>
                  <a:srgbClr val="00B0F0"/>
                </a:solidFill>
              </a:rPr>
              <a:t>d’instaurer des règles de vie favorisant l’autonomie </a:t>
            </a:r>
            <a:r>
              <a:rPr lang="fr-FR" sz="3200" b="1" dirty="0" smtClean="0">
                <a:solidFill>
                  <a:srgbClr val="00B0F0"/>
                </a:solidFill>
              </a:rPr>
              <a:t>et la </a:t>
            </a:r>
            <a:r>
              <a:rPr lang="fr-FR" sz="3200" b="1" dirty="0">
                <a:solidFill>
                  <a:srgbClr val="00B0F0"/>
                </a:solidFill>
              </a:rPr>
              <a:t>responsabilisation de l’élève</a:t>
            </a:r>
            <a:r>
              <a:rPr lang="fr-FR" sz="3200" dirty="0"/>
              <a:t> de façon à </a:t>
            </a:r>
            <a:r>
              <a:rPr lang="fr-FR" sz="3200" dirty="0" smtClean="0"/>
              <a:t>rendre </a:t>
            </a:r>
            <a:r>
              <a:rPr lang="fr-FR" sz="3200" dirty="0"/>
              <a:t>les enseignants plus disponibles </a:t>
            </a:r>
            <a:r>
              <a:rPr lang="fr-FR" sz="3200" dirty="0" smtClean="0"/>
              <a:t>pour soutenir </a:t>
            </a:r>
            <a:r>
              <a:rPr lang="fr-FR" sz="3200" dirty="0"/>
              <a:t>les élèves dans leur cheminement</a:t>
            </a:r>
          </a:p>
        </p:txBody>
      </p:sp>
    </p:spTree>
    <p:extLst>
      <p:ext uri="{BB962C8B-B14F-4D97-AF65-F5344CB8AC3E}">
        <p14:creationId xmlns:p14="http://schemas.microsoft.com/office/powerpoint/2010/main" val="367128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842" y="354842"/>
            <a:ext cx="10998958" cy="6305265"/>
          </a:xfrm>
        </p:spPr>
        <p:txBody>
          <a:bodyPr/>
          <a:lstStyle/>
          <a:p>
            <a:pPr marL="0" indent="0">
              <a:buNone/>
            </a:pPr>
            <a:endParaRPr lang="fr-FR" b="1" dirty="0" smtClean="0"/>
          </a:p>
          <a:p>
            <a:pPr marL="0" indent="0">
              <a:buNone/>
            </a:pPr>
            <a:endParaRPr lang="fr-FR" b="1" dirty="0"/>
          </a:p>
          <a:p>
            <a:pPr marL="0" indent="0">
              <a:buNone/>
            </a:pPr>
            <a:endParaRPr lang="fr-FR" b="1" dirty="0" smtClean="0"/>
          </a:p>
          <a:p>
            <a:pPr marL="0" indent="0" algn="ctr">
              <a:buNone/>
            </a:pPr>
            <a:endParaRPr lang="fr-FR" sz="4400" b="1" dirty="0" smtClean="0">
              <a:solidFill>
                <a:srgbClr val="0070C0"/>
              </a:solidFill>
            </a:endParaRPr>
          </a:p>
          <a:p>
            <a:pPr marL="0" indent="0" algn="ctr">
              <a:buNone/>
            </a:pPr>
            <a:r>
              <a:rPr lang="fr-FR" sz="4400" b="1" dirty="0" smtClean="0">
                <a:solidFill>
                  <a:srgbClr val="0070C0"/>
                </a:solidFill>
              </a:rPr>
              <a:t>6</a:t>
            </a:r>
            <a:r>
              <a:rPr lang="fr-FR" sz="4400" b="1" dirty="0">
                <a:solidFill>
                  <a:srgbClr val="0070C0"/>
                </a:solidFill>
              </a:rPr>
              <a:t>) Je suis portée à enseigner </a:t>
            </a:r>
            <a:r>
              <a:rPr lang="fr-FR" sz="4400" b="1" dirty="0" smtClean="0">
                <a:solidFill>
                  <a:srgbClr val="0070C0"/>
                </a:solidFill>
              </a:rPr>
              <a:t>selon mon style </a:t>
            </a:r>
            <a:r>
              <a:rPr lang="fr-FR" sz="4400" b="1" dirty="0">
                <a:solidFill>
                  <a:srgbClr val="0070C0"/>
                </a:solidFill>
              </a:rPr>
              <a:t>d’apprentissage</a:t>
            </a:r>
            <a:r>
              <a:rPr lang="fr-FR" sz="4400" b="1" dirty="0" smtClean="0">
                <a:solidFill>
                  <a:srgbClr val="0070C0"/>
                </a:solidFill>
              </a:rPr>
              <a:t>.</a:t>
            </a:r>
          </a:p>
          <a:p>
            <a:pPr marL="0" indent="0" algn="ctr">
              <a:buNone/>
            </a:pPr>
            <a:endParaRPr lang="fr-FR" sz="4400" b="1" dirty="0">
              <a:solidFill>
                <a:srgbClr val="0070C0"/>
              </a:solidFill>
            </a:endParaRPr>
          </a:p>
          <a:p>
            <a:pPr marL="0" indent="0" algn="ctr">
              <a:buNone/>
            </a:pPr>
            <a:r>
              <a:rPr lang="fr-FR" sz="4400" b="1" dirty="0" smtClean="0">
                <a:solidFill>
                  <a:srgbClr val="0070C0"/>
                </a:solidFill>
              </a:rPr>
              <a:t>Comment </a:t>
            </a:r>
            <a:r>
              <a:rPr lang="fr-FR" sz="4400" b="1" dirty="0">
                <a:solidFill>
                  <a:srgbClr val="0070C0"/>
                </a:solidFill>
              </a:rPr>
              <a:t>m’y prendre </a:t>
            </a:r>
            <a:r>
              <a:rPr lang="fr-FR" sz="4400" b="1" dirty="0" smtClean="0">
                <a:solidFill>
                  <a:srgbClr val="0070C0"/>
                </a:solidFill>
              </a:rPr>
              <a:t>pour toucher </a:t>
            </a:r>
            <a:r>
              <a:rPr lang="fr-FR" sz="4400" b="1" dirty="0">
                <a:solidFill>
                  <a:srgbClr val="0070C0"/>
                </a:solidFill>
              </a:rPr>
              <a:t>d’autres </a:t>
            </a:r>
            <a:r>
              <a:rPr lang="fr-FR" sz="4400" b="1" dirty="0" smtClean="0">
                <a:solidFill>
                  <a:srgbClr val="0070C0"/>
                </a:solidFill>
              </a:rPr>
              <a:t>styles d’apprentissage</a:t>
            </a:r>
            <a:r>
              <a:rPr lang="fr-FR" sz="4400" b="1" dirty="0">
                <a:solidFill>
                  <a:srgbClr val="0070C0"/>
                </a:solidFill>
              </a:rPr>
              <a:t>?</a:t>
            </a:r>
            <a:endParaRPr lang="fr-FR" sz="44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338" y="354842"/>
            <a:ext cx="2184565" cy="218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27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2956" y="354842"/>
            <a:ext cx="11436824" cy="6387152"/>
          </a:xfrm>
        </p:spPr>
        <p:txBody>
          <a:bodyPr>
            <a:normAutofit lnSpcReduction="10000"/>
          </a:bodyPr>
          <a:lstStyle/>
          <a:p>
            <a:pPr marL="0" indent="0" algn="ctr">
              <a:buNone/>
            </a:pPr>
            <a:r>
              <a:rPr lang="fr-FR" b="1" dirty="0">
                <a:solidFill>
                  <a:srgbClr val="00B0F0"/>
                </a:solidFill>
              </a:rPr>
              <a:t>On peut notamment utiliser une variété de matériel et </a:t>
            </a:r>
            <a:r>
              <a:rPr lang="fr-FR" b="1" dirty="0" smtClean="0">
                <a:solidFill>
                  <a:srgbClr val="00B0F0"/>
                </a:solidFill>
              </a:rPr>
              <a:t>de sources </a:t>
            </a:r>
            <a:r>
              <a:rPr lang="fr-FR" b="1" dirty="0">
                <a:solidFill>
                  <a:srgbClr val="00B0F0"/>
                </a:solidFill>
              </a:rPr>
              <a:t>d’information pour assurer un traitement varié </a:t>
            </a:r>
            <a:r>
              <a:rPr lang="fr-FR" b="1" dirty="0" smtClean="0">
                <a:solidFill>
                  <a:srgbClr val="00B0F0"/>
                </a:solidFill>
              </a:rPr>
              <a:t>de l’information </a:t>
            </a:r>
            <a:r>
              <a:rPr lang="fr-FR" b="1" dirty="0">
                <a:solidFill>
                  <a:srgbClr val="00B0F0"/>
                </a:solidFill>
              </a:rPr>
              <a:t>qui se rattache à la matière </a:t>
            </a:r>
            <a:r>
              <a:rPr lang="fr-FR" b="1" dirty="0" smtClean="0">
                <a:solidFill>
                  <a:srgbClr val="00B0F0"/>
                </a:solidFill>
              </a:rPr>
              <a:t>:</a:t>
            </a:r>
          </a:p>
          <a:p>
            <a:pPr marL="0" indent="0">
              <a:buNone/>
            </a:pPr>
            <a:endParaRPr lang="fr-FR" dirty="0"/>
          </a:p>
          <a:p>
            <a:pPr algn="just"/>
            <a:r>
              <a:rPr lang="fr-FR" dirty="0"/>
              <a:t>– </a:t>
            </a:r>
            <a:r>
              <a:rPr lang="fr-FR" b="1" u="sng" dirty="0">
                <a:solidFill>
                  <a:srgbClr val="00B0F0"/>
                </a:solidFill>
              </a:rPr>
              <a:t>En </a:t>
            </a:r>
            <a:r>
              <a:rPr lang="fr-FR" b="1" i="1" u="sng" dirty="0">
                <a:solidFill>
                  <a:srgbClr val="00B0F0"/>
                </a:solidFill>
              </a:rPr>
              <a:t>Histoire</a:t>
            </a:r>
            <a:r>
              <a:rPr lang="fr-FR" dirty="0"/>
              <a:t>, l’élaboration d’une maquette </a:t>
            </a:r>
            <a:r>
              <a:rPr lang="fr-FR" dirty="0" smtClean="0"/>
              <a:t>d’une cabane </a:t>
            </a:r>
            <a:r>
              <a:rPr lang="fr-FR" dirty="0"/>
              <a:t>en bois rond permet d’atteindre les </a:t>
            </a:r>
            <a:r>
              <a:rPr lang="fr-FR" dirty="0" smtClean="0"/>
              <a:t>élèves kinesthésiques</a:t>
            </a:r>
            <a:r>
              <a:rPr lang="fr-FR" dirty="0"/>
              <a:t>.</a:t>
            </a:r>
          </a:p>
          <a:p>
            <a:pPr algn="just"/>
            <a:r>
              <a:rPr lang="fr-FR" dirty="0"/>
              <a:t>– </a:t>
            </a:r>
            <a:r>
              <a:rPr lang="fr-FR" b="1" u="sng" dirty="0">
                <a:solidFill>
                  <a:srgbClr val="00B0F0"/>
                </a:solidFill>
              </a:rPr>
              <a:t>En </a:t>
            </a:r>
            <a:r>
              <a:rPr lang="fr-FR" b="1" i="1" u="sng" dirty="0">
                <a:solidFill>
                  <a:srgbClr val="00B0F0"/>
                </a:solidFill>
              </a:rPr>
              <a:t>Géographie</a:t>
            </a:r>
            <a:r>
              <a:rPr lang="fr-FR" dirty="0"/>
              <a:t>, on peut préparer un débat portant </a:t>
            </a:r>
            <a:r>
              <a:rPr lang="fr-FR" dirty="0" smtClean="0"/>
              <a:t>sur des sujets</a:t>
            </a:r>
            <a:r>
              <a:rPr lang="fr-FR" i="1" dirty="0" smtClean="0"/>
              <a:t> </a:t>
            </a:r>
            <a:r>
              <a:rPr lang="fr-FR" dirty="0"/>
              <a:t>pour valoriser </a:t>
            </a:r>
            <a:r>
              <a:rPr lang="fr-FR" dirty="0" smtClean="0"/>
              <a:t>les styles </a:t>
            </a:r>
            <a:r>
              <a:rPr lang="fr-FR" dirty="0" err="1"/>
              <a:t>verbo</a:t>
            </a:r>
            <a:r>
              <a:rPr lang="fr-FR" dirty="0"/>
              <a:t>-linguistiques.</a:t>
            </a:r>
          </a:p>
          <a:p>
            <a:pPr algn="just"/>
            <a:r>
              <a:rPr lang="fr-FR" dirty="0"/>
              <a:t>– </a:t>
            </a:r>
            <a:r>
              <a:rPr lang="fr-FR" b="1" u="sng" dirty="0">
                <a:solidFill>
                  <a:srgbClr val="00B0F0"/>
                </a:solidFill>
              </a:rPr>
              <a:t>En </a:t>
            </a:r>
            <a:r>
              <a:rPr lang="fr-FR" b="1" i="1" u="sng" dirty="0">
                <a:solidFill>
                  <a:srgbClr val="00B0F0"/>
                </a:solidFill>
              </a:rPr>
              <a:t>Sciences</a:t>
            </a:r>
            <a:r>
              <a:rPr lang="fr-FR" dirty="0"/>
              <a:t>, les expériences ou les </a:t>
            </a:r>
            <a:r>
              <a:rPr lang="fr-FR" dirty="0" smtClean="0"/>
              <a:t>laboratoires ajoutent </a:t>
            </a:r>
            <a:r>
              <a:rPr lang="fr-FR" dirty="0"/>
              <a:t>du concret et placent les élèves au centre </a:t>
            </a:r>
            <a:r>
              <a:rPr lang="fr-FR" dirty="0" smtClean="0"/>
              <a:t>de l’apprentissage</a:t>
            </a:r>
            <a:r>
              <a:rPr lang="fr-FR" dirty="0"/>
              <a:t>.</a:t>
            </a:r>
          </a:p>
          <a:p>
            <a:pPr algn="just"/>
            <a:r>
              <a:rPr lang="fr-FR" b="1" u="sng" dirty="0">
                <a:solidFill>
                  <a:srgbClr val="00B0F0"/>
                </a:solidFill>
              </a:rPr>
              <a:t>L’interdisciplinarité et la résolution de problèmes </a:t>
            </a:r>
            <a:r>
              <a:rPr lang="fr-FR" dirty="0"/>
              <a:t>de </a:t>
            </a:r>
            <a:r>
              <a:rPr lang="fr-FR" dirty="0" smtClean="0"/>
              <a:t>la vie </a:t>
            </a:r>
            <a:r>
              <a:rPr lang="fr-FR" dirty="0"/>
              <a:t>courante permettront aussi de toucher plus de </a:t>
            </a:r>
            <a:r>
              <a:rPr lang="fr-FR" dirty="0" smtClean="0"/>
              <a:t>styles d’apprentissage</a:t>
            </a:r>
            <a:r>
              <a:rPr lang="fr-FR" dirty="0"/>
              <a:t>. </a:t>
            </a:r>
            <a:endParaRPr lang="fr-FR" dirty="0" smtClean="0"/>
          </a:p>
          <a:p>
            <a:pPr algn="just"/>
            <a:r>
              <a:rPr lang="fr-FR" b="1" u="sng" dirty="0" smtClean="0">
                <a:solidFill>
                  <a:srgbClr val="00B0F0"/>
                </a:solidFill>
              </a:rPr>
              <a:t>En </a:t>
            </a:r>
            <a:r>
              <a:rPr lang="fr-FR" b="1" u="sng" dirty="0">
                <a:solidFill>
                  <a:srgbClr val="00B0F0"/>
                </a:solidFill>
              </a:rPr>
              <a:t>travaillant avec les </a:t>
            </a:r>
            <a:r>
              <a:rPr lang="fr-FR" b="1" u="sng" dirty="0" smtClean="0">
                <a:solidFill>
                  <a:srgbClr val="00B0F0"/>
                </a:solidFill>
              </a:rPr>
              <a:t>autres enseignants </a:t>
            </a:r>
            <a:r>
              <a:rPr lang="fr-FR" b="1" u="sng" dirty="0">
                <a:solidFill>
                  <a:srgbClr val="00B0F0"/>
                </a:solidFill>
              </a:rPr>
              <a:t>de l’école</a:t>
            </a:r>
            <a:r>
              <a:rPr lang="fr-FR" dirty="0"/>
              <a:t>, nous pourrons découvrir </a:t>
            </a:r>
            <a:r>
              <a:rPr lang="fr-FR" dirty="0" smtClean="0"/>
              <a:t>d’autres façons </a:t>
            </a:r>
            <a:r>
              <a:rPr lang="fr-FR" dirty="0"/>
              <a:t>d’aborder les contenus </a:t>
            </a:r>
            <a:r>
              <a:rPr lang="fr-FR" dirty="0" smtClean="0"/>
              <a:t>d’apprentissage à </a:t>
            </a:r>
            <a:r>
              <a:rPr lang="fr-FR" dirty="0"/>
              <a:t>enseigner. </a:t>
            </a:r>
          </a:p>
        </p:txBody>
      </p:sp>
    </p:spTree>
    <p:extLst>
      <p:ext uri="{BB962C8B-B14F-4D97-AF65-F5344CB8AC3E}">
        <p14:creationId xmlns:p14="http://schemas.microsoft.com/office/powerpoint/2010/main" val="4237760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4716" y="518615"/>
            <a:ext cx="11832609" cy="6168788"/>
          </a:xfrm>
        </p:spPr>
        <p:txBody>
          <a:bodyPr/>
          <a:lstStyle/>
          <a:p>
            <a:pPr marL="0" indent="0">
              <a:buNone/>
            </a:pPr>
            <a:endParaRPr lang="fr-FR" b="1" dirty="0" smtClean="0"/>
          </a:p>
          <a:p>
            <a:pPr marL="0" indent="0">
              <a:buNone/>
            </a:pPr>
            <a:endParaRPr lang="fr-FR" b="1" dirty="0"/>
          </a:p>
          <a:p>
            <a:pPr marL="0" indent="0">
              <a:buNone/>
            </a:pPr>
            <a:endParaRPr lang="fr-FR" b="1" dirty="0" smtClean="0"/>
          </a:p>
          <a:p>
            <a:pPr marL="0" indent="0">
              <a:buNone/>
            </a:pPr>
            <a:endParaRPr lang="fr-FR" b="1" dirty="0" smtClean="0"/>
          </a:p>
          <a:p>
            <a:pPr marL="0" indent="0" algn="ctr">
              <a:buNone/>
            </a:pPr>
            <a:r>
              <a:rPr lang="fr-FR" sz="4000" b="1" dirty="0" smtClean="0">
                <a:solidFill>
                  <a:srgbClr val="0070C0"/>
                </a:solidFill>
              </a:rPr>
              <a:t>7</a:t>
            </a:r>
            <a:r>
              <a:rPr lang="fr-FR" sz="4000" b="1" dirty="0">
                <a:solidFill>
                  <a:srgbClr val="0070C0"/>
                </a:solidFill>
              </a:rPr>
              <a:t>) J’adhère à l’approche </a:t>
            </a:r>
            <a:r>
              <a:rPr lang="fr-FR" sz="4000" b="1" dirty="0" smtClean="0">
                <a:solidFill>
                  <a:srgbClr val="0070C0"/>
                </a:solidFill>
              </a:rPr>
              <a:t>de l’enseignement </a:t>
            </a:r>
            <a:r>
              <a:rPr lang="fr-FR" sz="4000" b="1" dirty="0">
                <a:solidFill>
                  <a:srgbClr val="0070C0"/>
                </a:solidFill>
              </a:rPr>
              <a:t>différencié, je </a:t>
            </a:r>
            <a:r>
              <a:rPr lang="fr-FR" sz="4000" b="1" dirty="0" smtClean="0">
                <a:solidFill>
                  <a:srgbClr val="0070C0"/>
                </a:solidFill>
              </a:rPr>
              <a:t>veux bien </a:t>
            </a:r>
            <a:r>
              <a:rPr lang="fr-FR" sz="4000" b="1" dirty="0">
                <a:solidFill>
                  <a:srgbClr val="0070C0"/>
                </a:solidFill>
              </a:rPr>
              <a:t>m’y engager</a:t>
            </a:r>
            <a:r>
              <a:rPr lang="fr-FR" sz="4000" b="1" dirty="0" smtClean="0">
                <a:solidFill>
                  <a:srgbClr val="0070C0"/>
                </a:solidFill>
              </a:rPr>
              <a:t>.</a:t>
            </a:r>
          </a:p>
          <a:p>
            <a:pPr marL="0" indent="0" algn="ctr">
              <a:buNone/>
            </a:pPr>
            <a:endParaRPr lang="fr-FR" sz="4000" b="1" dirty="0">
              <a:solidFill>
                <a:srgbClr val="0070C0"/>
              </a:solidFill>
            </a:endParaRPr>
          </a:p>
          <a:p>
            <a:pPr marL="0" indent="0" algn="ctr">
              <a:buNone/>
            </a:pPr>
            <a:r>
              <a:rPr lang="fr-FR" sz="4000" b="1" dirty="0">
                <a:solidFill>
                  <a:srgbClr val="0070C0"/>
                </a:solidFill>
              </a:rPr>
              <a:t>Comment arriver à </a:t>
            </a:r>
            <a:r>
              <a:rPr lang="fr-FR" sz="4000" b="1" dirty="0" smtClean="0">
                <a:solidFill>
                  <a:srgbClr val="0070C0"/>
                </a:solidFill>
              </a:rPr>
              <a:t>planifier l’enseignement</a:t>
            </a:r>
            <a:r>
              <a:rPr lang="fr-FR" sz="4000" b="1" dirty="0">
                <a:solidFill>
                  <a:srgbClr val="0070C0"/>
                </a:solidFill>
              </a:rPr>
              <a:t>, l’apprentissage </a:t>
            </a:r>
            <a:r>
              <a:rPr lang="fr-FR" sz="4000" b="1" dirty="0" smtClean="0">
                <a:solidFill>
                  <a:srgbClr val="0070C0"/>
                </a:solidFill>
              </a:rPr>
              <a:t>et l’évaluation </a:t>
            </a:r>
            <a:r>
              <a:rPr lang="fr-FR" sz="4000" b="1" dirty="0">
                <a:solidFill>
                  <a:srgbClr val="0070C0"/>
                </a:solidFill>
              </a:rPr>
              <a:t>tout en différenciant?</a:t>
            </a: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752" y="260514"/>
            <a:ext cx="2101152" cy="210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66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6853" y="518614"/>
            <a:ext cx="11136573" cy="6114197"/>
          </a:xfrm>
        </p:spPr>
        <p:txBody>
          <a:bodyPr>
            <a:normAutofit/>
          </a:bodyPr>
          <a:lstStyle/>
          <a:p>
            <a:pPr algn="just"/>
            <a:endParaRPr lang="fr-FR" sz="3200" b="1" u="sng" dirty="0" smtClean="0">
              <a:solidFill>
                <a:srgbClr val="00B0F0"/>
              </a:solidFill>
            </a:endParaRPr>
          </a:p>
          <a:p>
            <a:pPr algn="just"/>
            <a:r>
              <a:rPr lang="fr-FR" sz="3200" b="1" u="sng" dirty="0" smtClean="0">
                <a:solidFill>
                  <a:srgbClr val="00B0F0"/>
                </a:solidFill>
              </a:rPr>
              <a:t>Utiliser </a:t>
            </a:r>
            <a:r>
              <a:rPr lang="fr-FR" sz="3200" b="1" u="sng" dirty="0">
                <a:solidFill>
                  <a:srgbClr val="00B0F0"/>
                </a:solidFill>
              </a:rPr>
              <a:t>la planification à rebours</a:t>
            </a:r>
            <a:r>
              <a:rPr lang="fr-FR" sz="3200" dirty="0"/>
              <a:t>, </a:t>
            </a:r>
            <a:r>
              <a:rPr lang="fr-FR" sz="3200" dirty="0">
                <a:solidFill>
                  <a:srgbClr val="002060"/>
                </a:solidFill>
              </a:rPr>
              <a:t>déterminer ce qui </a:t>
            </a:r>
            <a:r>
              <a:rPr lang="fr-FR" sz="3200" dirty="0" smtClean="0">
                <a:solidFill>
                  <a:srgbClr val="002060"/>
                </a:solidFill>
              </a:rPr>
              <a:t>va être </a:t>
            </a:r>
            <a:r>
              <a:rPr lang="fr-FR" sz="3200" dirty="0">
                <a:solidFill>
                  <a:srgbClr val="002060"/>
                </a:solidFill>
              </a:rPr>
              <a:t>évalué </a:t>
            </a:r>
            <a:r>
              <a:rPr lang="fr-FR" sz="3200" dirty="0" smtClean="0">
                <a:solidFill>
                  <a:srgbClr val="002060"/>
                </a:solidFill>
              </a:rPr>
              <a:t>sommativement </a:t>
            </a:r>
            <a:r>
              <a:rPr lang="fr-FR" sz="3200" dirty="0">
                <a:solidFill>
                  <a:srgbClr val="002060"/>
                </a:solidFill>
              </a:rPr>
              <a:t>avant de commencer </a:t>
            </a:r>
            <a:r>
              <a:rPr lang="fr-FR" sz="3200" dirty="0" smtClean="0">
                <a:solidFill>
                  <a:srgbClr val="002060"/>
                </a:solidFill>
              </a:rPr>
              <a:t>la planification </a:t>
            </a:r>
            <a:r>
              <a:rPr lang="fr-FR" sz="3200" dirty="0">
                <a:solidFill>
                  <a:srgbClr val="002060"/>
                </a:solidFill>
              </a:rPr>
              <a:t>de séquences d’enseignement. </a:t>
            </a:r>
            <a:endParaRPr lang="fr-FR" sz="3200" dirty="0" smtClean="0">
              <a:solidFill>
                <a:srgbClr val="002060"/>
              </a:solidFill>
            </a:endParaRPr>
          </a:p>
          <a:p>
            <a:pPr marL="0" indent="0" algn="just">
              <a:buNone/>
            </a:pPr>
            <a:endParaRPr lang="fr-FR" sz="3200" dirty="0"/>
          </a:p>
          <a:p>
            <a:pPr marL="0" indent="0" algn="just">
              <a:buNone/>
            </a:pPr>
            <a:endParaRPr lang="fr-FR" sz="3200" dirty="0"/>
          </a:p>
          <a:p>
            <a:pPr algn="just"/>
            <a:r>
              <a:rPr lang="fr-FR" sz="3200" b="1" u="sng" dirty="0">
                <a:solidFill>
                  <a:srgbClr val="00B0F0"/>
                </a:solidFill>
              </a:rPr>
              <a:t>Adopter une planification souple et structurée</a:t>
            </a:r>
            <a:r>
              <a:rPr lang="fr-FR" sz="3200" dirty="0"/>
              <a:t>, </a:t>
            </a:r>
            <a:r>
              <a:rPr lang="fr-FR" sz="3200" dirty="0" smtClean="0"/>
              <a:t>c’est-à-dire planifier </a:t>
            </a:r>
            <a:r>
              <a:rPr lang="fr-FR" sz="3200" dirty="0"/>
              <a:t>son enseignement de façon que l’élève </a:t>
            </a:r>
            <a:r>
              <a:rPr lang="fr-FR" sz="3200" dirty="0" smtClean="0"/>
              <a:t>puisse faire </a:t>
            </a:r>
            <a:r>
              <a:rPr lang="fr-FR" sz="3200" dirty="0"/>
              <a:t>des choix (exemple du choix de sujet) en suivant </a:t>
            </a:r>
            <a:r>
              <a:rPr lang="fr-FR" sz="3200" dirty="0" smtClean="0"/>
              <a:t>un processus </a:t>
            </a:r>
            <a:r>
              <a:rPr lang="fr-FR" sz="3200" dirty="0"/>
              <a:t>clairement défini (utiliser le texte prescrit </a:t>
            </a:r>
            <a:r>
              <a:rPr lang="fr-FR" sz="3200" dirty="0" smtClean="0"/>
              <a:t>par l’enseignant).</a:t>
            </a:r>
            <a:endParaRPr lang="fr-FR" sz="3200" dirty="0"/>
          </a:p>
        </p:txBody>
      </p:sp>
    </p:spTree>
    <p:extLst>
      <p:ext uri="{BB962C8B-B14F-4D97-AF65-F5344CB8AC3E}">
        <p14:creationId xmlns:p14="http://schemas.microsoft.com/office/powerpoint/2010/main" val="7268128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489" y="450376"/>
            <a:ext cx="11218459" cy="6086902"/>
          </a:xfrm>
        </p:spPr>
        <p:txBody>
          <a:bodyPr/>
          <a:lstStyle/>
          <a:p>
            <a:pPr marL="0" indent="0">
              <a:buNone/>
            </a:pPr>
            <a:endParaRPr lang="fr-FR" b="1" dirty="0" smtClean="0"/>
          </a:p>
          <a:p>
            <a:pPr marL="0" indent="0">
              <a:buNone/>
            </a:pPr>
            <a:endParaRPr lang="fr-FR" b="1" dirty="0"/>
          </a:p>
          <a:p>
            <a:pPr marL="0" indent="0" algn="ctr">
              <a:buNone/>
            </a:pPr>
            <a:r>
              <a:rPr lang="fr-FR" sz="4000" b="1" dirty="0" smtClean="0">
                <a:solidFill>
                  <a:srgbClr val="0070C0"/>
                </a:solidFill>
              </a:rPr>
              <a:t> </a:t>
            </a:r>
          </a:p>
          <a:p>
            <a:pPr marL="0" indent="0" algn="ctr">
              <a:buNone/>
            </a:pPr>
            <a:r>
              <a:rPr lang="fr-FR" sz="4000" b="1" dirty="0" smtClean="0">
                <a:solidFill>
                  <a:srgbClr val="0070C0"/>
                </a:solidFill>
              </a:rPr>
              <a:t>8)Je </a:t>
            </a:r>
            <a:r>
              <a:rPr lang="fr-FR" sz="4000" b="1" dirty="0">
                <a:solidFill>
                  <a:srgbClr val="0070C0"/>
                </a:solidFill>
              </a:rPr>
              <a:t>différencie </a:t>
            </a:r>
            <a:r>
              <a:rPr lang="fr-FR" sz="4000" b="1" dirty="0" smtClean="0">
                <a:solidFill>
                  <a:srgbClr val="0070C0"/>
                </a:solidFill>
              </a:rPr>
              <a:t>mon enseignement </a:t>
            </a:r>
            <a:r>
              <a:rPr lang="fr-FR" sz="4000" b="1" dirty="0">
                <a:solidFill>
                  <a:srgbClr val="0070C0"/>
                </a:solidFill>
              </a:rPr>
              <a:t>depuis </a:t>
            </a:r>
            <a:r>
              <a:rPr lang="fr-FR" sz="4000" b="1" dirty="0" smtClean="0">
                <a:solidFill>
                  <a:srgbClr val="0070C0"/>
                </a:solidFill>
              </a:rPr>
              <a:t>quelques mois</a:t>
            </a:r>
            <a:r>
              <a:rPr lang="fr-FR" sz="4000" b="1" dirty="0">
                <a:solidFill>
                  <a:srgbClr val="0070C0"/>
                </a:solidFill>
              </a:rPr>
              <a:t>. Je m’inquiète de la </a:t>
            </a:r>
            <a:r>
              <a:rPr lang="fr-FR" sz="4000" b="1" dirty="0" smtClean="0">
                <a:solidFill>
                  <a:srgbClr val="0070C0"/>
                </a:solidFill>
              </a:rPr>
              <a:t>justice au </a:t>
            </a:r>
            <a:r>
              <a:rPr lang="fr-FR" sz="4000" b="1" dirty="0">
                <a:solidFill>
                  <a:srgbClr val="0070C0"/>
                </a:solidFill>
              </a:rPr>
              <a:t>sujet de l’évaluation</a:t>
            </a:r>
            <a:r>
              <a:rPr lang="fr-FR" sz="4000" b="1" dirty="0" smtClean="0">
                <a:solidFill>
                  <a:srgbClr val="0070C0"/>
                </a:solidFill>
              </a:rPr>
              <a:t>.</a:t>
            </a:r>
          </a:p>
          <a:p>
            <a:pPr marL="0" indent="0" algn="ctr">
              <a:buNone/>
            </a:pPr>
            <a:endParaRPr lang="fr-FR" sz="4000" b="1" dirty="0">
              <a:solidFill>
                <a:srgbClr val="0070C0"/>
              </a:solidFill>
            </a:endParaRPr>
          </a:p>
          <a:p>
            <a:pPr marL="0" indent="0" algn="ctr">
              <a:buNone/>
            </a:pPr>
            <a:r>
              <a:rPr lang="fr-FR" sz="4000" b="1" dirty="0">
                <a:solidFill>
                  <a:srgbClr val="0070C0"/>
                </a:solidFill>
              </a:rPr>
              <a:t>Est-ce juste de demander </a:t>
            </a:r>
            <a:r>
              <a:rPr lang="fr-FR" sz="4000" b="1" dirty="0" smtClean="0">
                <a:solidFill>
                  <a:srgbClr val="0070C0"/>
                </a:solidFill>
              </a:rPr>
              <a:t>aux élèves </a:t>
            </a:r>
            <a:r>
              <a:rPr lang="fr-FR" sz="4000" b="1" dirty="0">
                <a:solidFill>
                  <a:srgbClr val="0070C0"/>
                </a:solidFill>
              </a:rPr>
              <a:t>des tâches </a:t>
            </a:r>
            <a:r>
              <a:rPr lang="fr-FR" sz="4000" b="1" dirty="0" smtClean="0">
                <a:solidFill>
                  <a:srgbClr val="0070C0"/>
                </a:solidFill>
              </a:rPr>
              <a:t>différentes si </a:t>
            </a:r>
            <a:r>
              <a:rPr lang="fr-FR" sz="4000" b="1" dirty="0">
                <a:solidFill>
                  <a:srgbClr val="0070C0"/>
                </a:solidFill>
              </a:rPr>
              <a:t>celles-ci feront l’objet </a:t>
            </a:r>
            <a:r>
              <a:rPr lang="fr-FR" sz="4000" b="1" dirty="0" smtClean="0">
                <a:solidFill>
                  <a:srgbClr val="0070C0"/>
                </a:solidFill>
              </a:rPr>
              <a:t>d’une évaluation </a:t>
            </a:r>
            <a:r>
              <a:rPr lang="fr-FR" sz="4000" b="1" dirty="0">
                <a:solidFill>
                  <a:srgbClr val="0070C0"/>
                </a:solidFill>
              </a:rPr>
              <a:t>sommative?</a:t>
            </a: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319" y="259308"/>
            <a:ext cx="1828798"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2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9433" y="559558"/>
            <a:ext cx="11112007" cy="5802053"/>
          </a:xfrm>
        </p:spPr>
        <p:txBody>
          <a:bodyPr>
            <a:normAutofit/>
          </a:bodyPr>
          <a:lstStyle/>
          <a:p>
            <a:pPr algn="just"/>
            <a:endParaRPr lang="fr-FR" sz="4000" b="1" dirty="0" smtClean="0"/>
          </a:p>
          <a:p>
            <a:pPr marL="0" indent="0" algn="ctr">
              <a:buNone/>
            </a:pPr>
            <a:r>
              <a:rPr lang="fr-FR" sz="3600" dirty="0" smtClean="0"/>
              <a:t>En amont de toutes les adaptations, les dispositifs, </a:t>
            </a:r>
          </a:p>
          <a:p>
            <a:pPr marL="0" indent="0" algn="just">
              <a:buNone/>
            </a:pPr>
            <a:r>
              <a:rPr lang="fr-FR" sz="3600" b="1" dirty="0" smtClean="0">
                <a:solidFill>
                  <a:srgbClr val="00B0F0"/>
                </a:solidFill>
              </a:rPr>
              <a:t>la pratique de la </a:t>
            </a:r>
            <a:r>
              <a:rPr lang="fr-FR" sz="3600" b="1" u="sng" dirty="0" smtClean="0">
                <a:solidFill>
                  <a:srgbClr val="0070C0"/>
                </a:solidFill>
              </a:rPr>
              <a:t>différenciation pédagogique</a:t>
            </a:r>
            <a:r>
              <a:rPr lang="fr-FR" sz="3600" b="1" dirty="0" smtClean="0">
                <a:solidFill>
                  <a:srgbClr val="0070C0"/>
                </a:solidFill>
              </a:rPr>
              <a:t> </a:t>
            </a:r>
            <a:r>
              <a:rPr lang="fr-FR" sz="3600" b="1" dirty="0" smtClean="0">
                <a:solidFill>
                  <a:srgbClr val="00B0F0"/>
                </a:solidFill>
              </a:rPr>
              <a:t>est désormais un impératif incontournable de la part de tout enseignant,</a:t>
            </a:r>
            <a:r>
              <a:rPr lang="fr-FR" sz="3600" dirty="0" smtClean="0">
                <a:solidFill>
                  <a:srgbClr val="00B0F0"/>
                </a:solidFill>
              </a:rPr>
              <a:t> </a:t>
            </a:r>
            <a:r>
              <a:rPr lang="fr-FR" sz="3600" dirty="0" smtClean="0"/>
              <a:t>afin de permettre à tout élève de </a:t>
            </a:r>
            <a:r>
              <a:rPr lang="fr-FR" sz="3600" b="1" dirty="0" smtClean="0">
                <a:solidFill>
                  <a:srgbClr val="00B0F0"/>
                </a:solidFill>
              </a:rPr>
              <a:t>poursuivre ses apprentissages à son rythme propre</a:t>
            </a:r>
            <a:r>
              <a:rPr lang="fr-FR" sz="3600" dirty="0" smtClean="0"/>
              <a:t>, parmi les autres, dans une dynamique bienveillance, exigence et réussite pour tous</a:t>
            </a:r>
            <a:r>
              <a:rPr lang="fr-FR" sz="3600" b="1" dirty="0" smtClean="0"/>
              <a:t>.</a:t>
            </a:r>
            <a:endParaRPr lang="fr-FR" sz="3600" b="1" dirty="0"/>
          </a:p>
        </p:txBody>
      </p:sp>
    </p:spTree>
    <p:extLst>
      <p:ext uri="{BB962C8B-B14F-4D97-AF65-F5344CB8AC3E}">
        <p14:creationId xmlns:p14="http://schemas.microsoft.com/office/powerpoint/2010/main" val="3407770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843" y="218365"/>
            <a:ext cx="11395880" cy="6400800"/>
          </a:xfrm>
        </p:spPr>
        <p:txBody>
          <a:bodyPr>
            <a:noAutofit/>
          </a:bodyPr>
          <a:lstStyle/>
          <a:p>
            <a:r>
              <a:rPr lang="fr-FR" sz="3200" dirty="0"/>
              <a:t>En planifiant à rebours, </a:t>
            </a:r>
            <a:r>
              <a:rPr lang="fr-FR" sz="3200" b="1" u="sng" dirty="0">
                <a:solidFill>
                  <a:srgbClr val="00B0F0"/>
                </a:solidFill>
              </a:rPr>
              <a:t>la grille d’évaluation </a:t>
            </a:r>
            <a:r>
              <a:rPr lang="fr-FR" sz="3200" b="1" u="sng" dirty="0" smtClean="0">
                <a:solidFill>
                  <a:srgbClr val="00B0F0"/>
                </a:solidFill>
              </a:rPr>
              <a:t>sommative devrait </a:t>
            </a:r>
            <a:r>
              <a:rPr lang="fr-FR" sz="3200" b="1" u="sng" dirty="0">
                <a:solidFill>
                  <a:srgbClr val="00B0F0"/>
                </a:solidFill>
              </a:rPr>
              <a:t>être préparée dès le début</a:t>
            </a:r>
            <a:r>
              <a:rPr lang="fr-FR" sz="3200" b="1" u="sng" dirty="0" smtClean="0">
                <a:solidFill>
                  <a:srgbClr val="00B0F0"/>
                </a:solidFill>
              </a:rPr>
              <a:t>.</a:t>
            </a:r>
          </a:p>
          <a:p>
            <a:pPr marL="0" indent="0">
              <a:buNone/>
            </a:pPr>
            <a:endParaRPr lang="fr-FR" sz="3200" dirty="0" smtClean="0"/>
          </a:p>
          <a:p>
            <a:r>
              <a:rPr lang="fr-FR" sz="3200" dirty="0" smtClean="0"/>
              <a:t> </a:t>
            </a:r>
            <a:r>
              <a:rPr lang="fr-FR" sz="3200" b="1" u="sng" dirty="0">
                <a:solidFill>
                  <a:srgbClr val="00B0F0"/>
                </a:solidFill>
              </a:rPr>
              <a:t>Les </a:t>
            </a:r>
            <a:r>
              <a:rPr lang="fr-FR" sz="3200" b="1" u="sng" dirty="0" smtClean="0">
                <a:solidFill>
                  <a:srgbClr val="00B0F0"/>
                </a:solidFill>
              </a:rPr>
              <a:t>critères d’évaluation </a:t>
            </a:r>
            <a:r>
              <a:rPr lang="fr-FR" sz="3200" b="1" u="sng" dirty="0">
                <a:solidFill>
                  <a:srgbClr val="00B0F0"/>
                </a:solidFill>
              </a:rPr>
              <a:t>doivent être basés sur les attentes </a:t>
            </a:r>
            <a:r>
              <a:rPr lang="fr-FR" sz="3200" dirty="0"/>
              <a:t>et </a:t>
            </a:r>
            <a:r>
              <a:rPr lang="fr-FR" sz="3200" dirty="0" smtClean="0"/>
              <a:t>leur atteinte </a:t>
            </a:r>
            <a:r>
              <a:rPr lang="fr-FR" sz="3200" dirty="0"/>
              <a:t>doit être démontrable de plus d’une façon, </a:t>
            </a:r>
            <a:r>
              <a:rPr lang="fr-FR" sz="3200" dirty="0" smtClean="0"/>
              <a:t>d’où la </a:t>
            </a:r>
            <a:r>
              <a:rPr lang="fr-FR" sz="3200" dirty="0"/>
              <a:t>possibilité d’offrir des choix dans la production. </a:t>
            </a:r>
            <a:endParaRPr lang="fr-FR" sz="3200" dirty="0" smtClean="0"/>
          </a:p>
          <a:p>
            <a:pPr marL="0" indent="0">
              <a:buNone/>
            </a:pPr>
            <a:endParaRPr lang="fr-FR" sz="3200" dirty="0" smtClean="0"/>
          </a:p>
          <a:p>
            <a:r>
              <a:rPr lang="fr-FR" sz="3200" dirty="0" smtClean="0"/>
              <a:t>Pendant tout </a:t>
            </a:r>
            <a:r>
              <a:rPr lang="fr-FR" sz="3200" dirty="0"/>
              <a:t>le processus, </a:t>
            </a:r>
            <a:r>
              <a:rPr lang="fr-FR" sz="3200" b="1" u="sng" dirty="0" smtClean="0">
                <a:solidFill>
                  <a:srgbClr val="00B0F0"/>
                </a:solidFill>
              </a:rPr>
              <a:t>l’enseignante guidera donc </a:t>
            </a:r>
            <a:r>
              <a:rPr lang="fr-FR" sz="3200" b="1" u="sng" dirty="0">
                <a:solidFill>
                  <a:srgbClr val="00B0F0"/>
                </a:solidFill>
              </a:rPr>
              <a:t>l’élève en fonction des apprentissages et </a:t>
            </a:r>
            <a:r>
              <a:rPr lang="fr-FR" sz="3200" b="1" u="sng" dirty="0" smtClean="0">
                <a:solidFill>
                  <a:srgbClr val="00B0F0"/>
                </a:solidFill>
              </a:rPr>
              <a:t>des compétences </a:t>
            </a:r>
            <a:r>
              <a:rPr lang="fr-FR" sz="3200" b="1" u="sng" dirty="0">
                <a:solidFill>
                  <a:srgbClr val="00B0F0"/>
                </a:solidFill>
              </a:rPr>
              <a:t>qui seront évalués. </a:t>
            </a:r>
            <a:endParaRPr lang="fr-FR" sz="3200" b="1" u="sng" dirty="0" smtClean="0">
              <a:solidFill>
                <a:srgbClr val="00B0F0"/>
              </a:solidFill>
            </a:endParaRPr>
          </a:p>
          <a:p>
            <a:pPr marL="0" indent="0">
              <a:buNone/>
            </a:pPr>
            <a:endParaRPr lang="fr-FR" sz="3200" dirty="0" smtClean="0"/>
          </a:p>
          <a:p>
            <a:pPr marL="0" indent="0" algn="ctr">
              <a:buNone/>
            </a:pPr>
            <a:r>
              <a:rPr lang="fr-FR" sz="3200" b="1" dirty="0" smtClean="0">
                <a:solidFill>
                  <a:srgbClr val="00B0F0"/>
                </a:solidFill>
              </a:rPr>
              <a:t>L’évaluation </a:t>
            </a:r>
            <a:r>
              <a:rPr lang="fr-FR" sz="3200" b="1" dirty="0">
                <a:solidFill>
                  <a:srgbClr val="00B0F0"/>
                </a:solidFill>
              </a:rPr>
              <a:t>sera </a:t>
            </a:r>
            <a:r>
              <a:rPr lang="fr-FR" sz="3200" b="1" dirty="0" smtClean="0">
                <a:solidFill>
                  <a:srgbClr val="00B0F0"/>
                </a:solidFill>
              </a:rPr>
              <a:t>ainsi équitable</a:t>
            </a:r>
            <a:r>
              <a:rPr lang="fr-FR" sz="3200" b="1" dirty="0">
                <a:solidFill>
                  <a:srgbClr val="00B0F0"/>
                </a:solidFill>
              </a:rPr>
              <a:t>, puisqu’elle est basée sur ce qui est commun</a:t>
            </a:r>
          </a:p>
        </p:txBody>
      </p:sp>
    </p:spTree>
    <p:extLst>
      <p:ext uri="{BB962C8B-B14F-4D97-AF65-F5344CB8AC3E}">
        <p14:creationId xmlns:p14="http://schemas.microsoft.com/office/powerpoint/2010/main" val="1163088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9684" y="136479"/>
            <a:ext cx="10406418" cy="1132764"/>
          </a:xfrm>
        </p:spPr>
        <p:txBody>
          <a:bodyPr/>
          <a:lstStyle/>
          <a:p>
            <a:r>
              <a:rPr lang="fr-FR" b="1" dirty="0">
                <a:solidFill>
                  <a:srgbClr val="0070C0"/>
                </a:solidFill>
              </a:rPr>
              <a:t>Préparation </a:t>
            </a:r>
            <a:r>
              <a:rPr lang="fr-FR" b="1" dirty="0" smtClean="0">
                <a:solidFill>
                  <a:srgbClr val="0070C0"/>
                </a:solidFill>
              </a:rPr>
              <a:t>de l’élève</a:t>
            </a:r>
            <a:endParaRPr lang="fr-FR" b="1" dirty="0">
              <a:solidFill>
                <a:srgbClr val="0070C0"/>
              </a:solidFill>
            </a:endParaRPr>
          </a:p>
        </p:txBody>
      </p:sp>
      <p:sp>
        <p:nvSpPr>
          <p:cNvPr id="3" name="Espace réservé du contenu 2"/>
          <p:cNvSpPr>
            <a:spLocks noGrp="1"/>
          </p:cNvSpPr>
          <p:nvPr>
            <p:ph idx="1"/>
          </p:nvPr>
        </p:nvSpPr>
        <p:spPr>
          <a:xfrm>
            <a:off x="559558" y="1269243"/>
            <a:ext cx="10794242" cy="5145205"/>
          </a:xfrm>
        </p:spPr>
        <p:txBody>
          <a:bodyPr>
            <a:normAutofit/>
          </a:bodyPr>
          <a:lstStyle/>
          <a:p>
            <a:pPr algn="just"/>
            <a:r>
              <a:rPr lang="fr-FR" dirty="0"/>
              <a:t>Offrir des lectures ayant des degrés de difficulté différents.</a:t>
            </a:r>
          </a:p>
          <a:p>
            <a:pPr algn="just"/>
            <a:r>
              <a:rPr lang="fr-FR" dirty="0" smtClean="0"/>
              <a:t>Offrir </a:t>
            </a:r>
            <a:r>
              <a:rPr lang="fr-FR" dirty="0"/>
              <a:t>des ateliers de </a:t>
            </a:r>
            <a:r>
              <a:rPr lang="fr-FR" dirty="0" smtClean="0"/>
              <a:t>renseignements </a:t>
            </a:r>
            <a:r>
              <a:rPr lang="fr-FR" dirty="0"/>
              <a:t>pour les élèves qui ont des difficultés.</a:t>
            </a:r>
          </a:p>
          <a:p>
            <a:pPr algn="just"/>
            <a:r>
              <a:rPr lang="fr-FR" dirty="0" smtClean="0"/>
              <a:t>Permettre </a:t>
            </a:r>
            <a:r>
              <a:rPr lang="fr-FR" dirty="0"/>
              <a:t>aux élèves avancés de prendre part à des ateliers pour </a:t>
            </a:r>
            <a:r>
              <a:rPr lang="fr-FR" dirty="0" smtClean="0"/>
              <a:t>groupes avancés</a:t>
            </a:r>
            <a:r>
              <a:rPr lang="fr-FR" dirty="0"/>
              <a:t>.</a:t>
            </a:r>
          </a:p>
          <a:p>
            <a:pPr algn="just"/>
            <a:r>
              <a:rPr lang="fr-FR" dirty="0" smtClean="0"/>
              <a:t>Donner </a:t>
            </a:r>
            <a:r>
              <a:rPr lang="fr-FR" dirty="0"/>
              <a:t>accès à du matériel audiovisuel pour ajouter ou </a:t>
            </a:r>
            <a:r>
              <a:rPr lang="fr-FR" dirty="0" smtClean="0"/>
              <a:t>compléter l’enseignement</a:t>
            </a:r>
            <a:r>
              <a:rPr lang="fr-FR" dirty="0"/>
              <a:t>.</a:t>
            </a:r>
          </a:p>
          <a:p>
            <a:pPr algn="just"/>
            <a:r>
              <a:rPr lang="fr-FR" dirty="0" smtClean="0"/>
              <a:t>Offrir </a:t>
            </a:r>
            <a:r>
              <a:rPr lang="fr-FR" dirty="0"/>
              <a:t>des moyens ou gabarits d’organisation de prise de notes.</a:t>
            </a:r>
          </a:p>
          <a:p>
            <a:pPr algn="just"/>
            <a:r>
              <a:rPr lang="fr-FR" dirty="0" smtClean="0"/>
              <a:t>Offrir </a:t>
            </a:r>
            <a:r>
              <a:rPr lang="fr-FR" dirty="0"/>
              <a:t>un lexique que l’élève utilisera comme référence.</a:t>
            </a:r>
          </a:p>
          <a:p>
            <a:pPr algn="just"/>
            <a:r>
              <a:rPr lang="fr-FR" dirty="0" smtClean="0"/>
              <a:t>Offrir </a:t>
            </a:r>
            <a:r>
              <a:rPr lang="fr-FR" dirty="0"/>
              <a:t>un choix quant aux devoirs assignés</a:t>
            </a:r>
            <a:r>
              <a:rPr lang="fr-FR" dirty="0" smtClean="0"/>
              <a:t>.</a:t>
            </a:r>
            <a:endParaRPr lang="fr-FR" dirty="0"/>
          </a:p>
        </p:txBody>
      </p:sp>
    </p:spTree>
    <p:extLst>
      <p:ext uri="{BB962C8B-B14F-4D97-AF65-F5344CB8AC3E}">
        <p14:creationId xmlns:p14="http://schemas.microsoft.com/office/powerpoint/2010/main" val="30988932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640" y="242295"/>
            <a:ext cx="10515600" cy="1325563"/>
          </a:xfrm>
        </p:spPr>
        <p:txBody>
          <a:bodyPr/>
          <a:lstStyle/>
          <a:p>
            <a:r>
              <a:rPr lang="fr-FR" b="1" dirty="0">
                <a:solidFill>
                  <a:srgbClr val="0070C0"/>
                </a:solidFill>
              </a:rPr>
              <a:t>Champs </a:t>
            </a:r>
            <a:r>
              <a:rPr lang="fr-FR" b="1" dirty="0" smtClean="0">
                <a:solidFill>
                  <a:srgbClr val="0070C0"/>
                </a:solidFill>
              </a:rPr>
              <a:t>d’intérêt de </a:t>
            </a:r>
            <a:r>
              <a:rPr lang="fr-FR" b="1" dirty="0">
                <a:solidFill>
                  <a:srgbClr val="0070C0"/>
                </a:solidFill>
              </a:rPr>
              <a:t>l’élève</a:t>
            </a:r>
          </a:p>
        </p:txBody>
      </p:sp>
      <p:sp>
        <p:nvSpPr>
          <p:cNvPr id="3" name="Espace réservé du contenu 2"/>
          <p:cNvSpPr>
            <a:spLocks noGrp="1"/>
          </p:cNvSpPr>
          <p:nvPr>
            <p:ph idx="1"/>
          </p:nvPr>
        </p:nvSpPr>
        <p:spPr>
          <a:xfrm>
            <a:off x="423081" y="1690688"/>
            <a:ext cx="10930719" cy="4805646"/>
          </a:xfrm>
        </p:spPr>
        <p:txBody>
          <a:bodyPr>
            <a:noAutofit/>
          </a:bodyPr>
          <a:lstStyle/>
          <a:p>
            <a:pPr algn="just"/>
            <a:r>
              <a:rPr lang="fr-FR" sz="3600" dirty="0"/>
              <a:t>Implanter des centres de champs d’intérêt pour permettre à des </a:t>
            </a:r>
            <a:r>
              <a:rPr lang="fr-FR" sz="3600" dirty="0" smtClean="0"/>
              <a:t>élèves d’approfondir </a:t>
            </a:r>
            <a:r>
              <a:rPr lang="fr-FR" sz="3600" dirty="0"/>
              <a:t>certains concepts</a:t>
            </a:r>
            <a:r>
              <a:rPr lang="fr-FR" sz="3600" dirty="0" smtClean="0"/>
              <a:t>.</a:t>
            </a:r>
          </a:p>
          <a:p>
            <a:pPr marL="0" indent="0" algn="just">
              <a:buNone/>
            </a:pPr>
            <a:endParaRPr lang="fr-FR" sz="3600" dirty="0"/>
          </a:p>
          <a:p>
            <a:pPr algn="just"/>
            <a:r>
              <a:rPr lang="fr-FR" sz="3600" dirty="0" smtClean="0"/>
              <a:t>Choisir </a:t>
            </a:r>
            <a:r>
              <a:rPr lang="fr-FR" sz="3600" dirty="0"/>
              <a:t>des lectures se rapportant aux champs d’intérêt des élèves</a:t>
            </a:r>
            <a:r>
              <a:rPr lang="fr-FR" sz="3600" dirty="0" smtClean="0"/>
              <a:t>.</a:t>
            </a:r>
          </a:p>
          <a:p>
            <a:pPr marL="0" indent="0" algn="just">
              <a:buNone/>
            </a:pPr>
            <a:endParaRPr lang="fr-FR" sz="3600" dirty="0"/>
          </a:p>
          <a:p>
            <a:pPr algn="just"/>
            <a:r>
              <a:rPr lang="fr-FR" sz="3600" dirty="0" smtClean="0"/>
              <a:t>Choisir </a:t>
            </a:r>
            <a:r>
              <a:rPr lang="fr-FR" sz="3600" dirty="0"/>
              <a:t>des illustrations et des exemples se rapportant aux </a:t>
            </a:r>
            <a:r>
              <a:rPr lang="fr-FR" sz="3600" dirty="0" smtClean="0"/>
              <a:t>champs d’intérêt</a:t>
            </a:r>
            <a:r>
              <a:rPr lang="fr-FR" sz="3600" dirty="0"/>
              <a:t> </a:t>
            </a:r>
            <a:r>
              <a:rPr lang="fr-FR" sz="3600" dirty="0" smtClean="0"/>
              <a:t>des </a:t>
            </a:r>
            <a:r>
              <a:rPr lang="fr-FR" sz="3600" dirty="0"/>
              <a:t>élèves</a:t>
            </a:r>
            <a:r>
              <a:rPr lang="fr-FR" sz="3600" dirty="0" smtClean="0"/>
              <a:t>.</a:t>
            </a:r>
            <a:endParaRPr lang="fr-FR" sz="3600" dirty="0"/>
          </a:p>
        </p:txBody>
      </p:sp>
    </p:spTree>
    <p:extLst>
      <p:ext uri="{BB962C8B-B14F-4D97-AF65-F5344CB8AC3E}">
        <p14:creationId xmlns:p14="http://schemas.microsoft.com/office/powerpoint/2010/main" val="29424555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0070C0"/>
                </a:solidFill>
              </a:rPr>
              <a:t>Profil d’apprentissage</a:t>
            </a:r>
            <a:r>
              <a:rPr lang="fr-FR" b="1" dirty="0">
                <a:solidFill>
                  <a:srgbClr val="0070C0"/>
                </a:solidFill>
              </a:rPr>
              <a:t> </a:t>
            </a:r>
            <a:r>
              <a:rPr lang="fr-FR" b="1" dirty="0" smtClean="0">
                <a:solidFill>
                  <a:srgbClr val="0070C0"/>
                </a:solidFill>
              </a:rPr>
              <a:t>de </a:t>
            </a:r>
            <a:r>
              <a:rPr lang="fr-FR" b="1" dirty="0">
                <a:solidFill>
                  <a:srgbClr val="0070C0"/>
                </a:solidFill>
              </a:rPr>
              <a:t>l’élève</a:t>
            </a:r>
          </a:p>
        </p:txBody>
      </p:sp>
      <p:sp>
        <p:nvSpPr>
          <p:cNvPr id="3" name="Espace réservé du contenu 2"/>
          <p:cNvSpPr>
            <a:spLocks noGrp="1"/>
          </p:cNvSpPr>
          <p:nvPr>
            <p:ph idx="1"/>
          </p:nvPr>
        </p:nvSpPr>
        <p:spPr>
          <a:xfrm>
            <a:off x="464023" y="1825624"/>
            <a:ext cx="11041039" cy="4807188"/>
          </a:xfrm>
        </p:spPr>
        <p:txBody>
          <a:bodyPr>
            <a:normAutofit/>
          </a:bodyPr>
          <a:lstStyle/>
          <a:p>
            <a:r>
              <a:rPr lang="fr-FR" dirty="0"/>
              <a:t>Utiliser les modes de </a:t>
            </a:r>
            <a:r>
              <a:rPr lang="fr-FR" b="1" u="sng" dirty="0">
                <a:solidFill>
                  <a:srgbClr val="00B0F0"/>
                </a:solidFill>
              </a:rPr>
              <a:t>présentation visuel</a:t>
            </a:r>
            <a:r>
              <a:rPr lang="fr-FR" dirty="0"/>
              <a:t>, auditif et kinesthésique.</a:t>
            </a:r>
          </a:p>
          <a:p>
            <a:r>
              <a:rPr lang="fr-FR" dirty="0" smtClean="0"/>
              <a:t>Utiliser </a:t>
            </a:r>
            <a:r>
              <a:rPr lang="fr-FR" b="1" u="sng" dirty="0">
                <a:solidFill>
                  <a:srgbClr val="00B0F0"/>
                </a:solidFill>
              </a:rPr>
              <a:t>des exemples, des applications et des illustrations </a:t>
            </a:r>
            <a:r>
              <a:rPr lang="fr-FR" dirty="0"/>
              <a:t>provenant </a:t>
            </a:r>
            <a:r>
              <a:rPr lang="fr-FR" dirty="0" smtClean="0"/>
              <a:t>de différentes </a:t>
            </a:r>
            <a:r>
              <a:rPr lang="fr-FR" dirty="0"/>
              <a:t>formes d’intelligences</a:t>
            </a:r>
            <a:r>
              <a:rPr lang="fr-FR" dirty="0" smtClean="0"/>
              <a:t>.</a:t>
            </a:r>
            <a:endParaRPr lang="fr-FR" dirty="0"/>
          </a:p>
          <a:p>
            <a:r>
              <a:rPr lang="fr-FR" dirty="0" smtClean="0"/>
              <a:t>Enseigner </a:t>
            </a:r>
            <a:r>
              <a:rPr lang="fr-FR" b="1" u="sng" dirty="0">
                <a:solidFill>
                  <a:srgbClr val="00B0F0"/>
                </a:solidFill>
              </a:rPr>
              <a:t>en allant parfois de l’idée globale à des idées spécifiques </a:t>
            </a:r>
            <a:r>
              <a:rPr lang="fr-FR" b="1" u="sng" dirty="0" smtClean="0">
                <a:solidFill>
                  <a:srgbClr val="00B0F0"/>
                </a:solidFill>
              </a:rPr>
              <a:t>et parfois </a:t>
            </a:r>
            <a:r>
              <a:rPr lang="fr-FR" b="1" u="sng" dirty="0">
                <a:solidFill>
                  <a:srgbClr val="00B0F0"/>
                </a:solidFill>
              </a:rPr>
              <a:t>dans le sens inverse</a:t>
            </a:r>
            <a:r>
              <a:rPr lang="fr-FR" dirty="0"/>
              <a:t>.</a:t>
            </a:r>
          </a:p>
          <a:p>
            <a:r>
              <a:rPr lang="fr-FR" dirty="0" smtClean="0"/>
              <a:t>Utiliser </a:t>
            </a:r>
            <a:r>
              <a:rPr lang="fr-FR" b="1" u="sng" dirty="0">
                <a:solidFill>
                  <a:srgbClr val="00B0F0"/>
                </a:solidFill>
              </a:rPr>
              <a:t>du matériel de manipulation</a:t>
            </a:r>
            <a:r>
              <a:rPr lang="fr-FR" dirty="0"/>
              <a:t>.</a:t>
            </a:r>
          </a:p>
          <a:p>
            <a:r>
              <a:rPr lang="fr-FR" dirty="0" smtClean="0"/>
              <a:t>Laisser </a:t>
            </a:r>
            <a:r>
              <a:rPr lang="fr-FR" b="1" u="sng" dirty="0">
                <a:solidFill>
                  <a:srgbClr val="00B0F0"/>
                </a:solidFill>
              </a:rPr>
              <a:t>un temps de réflexion plus long pendant le questionnement</a:t>
            </a:r>
            <a:r>
              <a:rPr lang="fr-FR" dirty="0" smtClean="0"/>
              <a:t>.</a:t>
            </a:r>
            <a:endParaRPr lang="fr-FR" dirty="0"/>
          </a:p>
        </p:txBody>
      </p:sp>
    </p:spTree>
    <p:extLst>
      <p:ext uri="{BB962C8B-B14F-4D97-AF65-F5344CB8AC3E}">
        <p14:creationId xmlns:p14="http://schemas.microsoft.com/office/powerpoint/2010/main" val="4027079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613" y="214999"/>
            <a:ext cx="10480345" cy="699401"/>
          </a:xfrm>
        </p:spPr>
        <p:txBody>
          <a:bodyPr>
            <a:noAutofit/>
          </a:bodyPr>
          <a:lstStyle/>
          <a:p>
            <a:r>
              <a:rPr lang="fr-FR" b="1" dirty="0" smtClean="0">
                <a:solidFill>
                  <a:srgbClr val="0070C0"/>
                </a:solidFill>
              </a:rPr>
              <a:t/>
            </a:r>
            <a:br>
              <a:rPr lang="fr-FR" b="1" dirty="0" smtClean="0">
                <a:solidFill>
                  <a:srgbClr val="0070C0"/>
                </a:solidFill>
              </a:rPr>
            </a:br>
            <a:r>
              <a:rPr lang="fr-FR" b="1" dirty="0" smtClean="0">
                <a:solidFill>
                  <a:srgbClr val="0070C0"/>
                </a:solidFill>
              </a:rPr>
              <a:t/>
            </a:r>
            <a:br>
              <a:rPr lang="fr-FR" b="1" dirty="0" smtClean="0">
                <a:solidFill>
                  <a:srgbClr val="0070C0"/>
                </a:solidFill>
              </a:rPr>
            </a:br>
            <a:r>
              <a:rPr lang="fr-FR" b="1" dirty="0">
                <a:solidFill>
                  <a:srgbClr val="0070C0"/>
                </a:solidFill>
              </a:rPr>
              <a:t/>
            </a:r>
            <a:br>
              <a:rPr lang="fr-FR" b="1" dirty="0">
                <a:solidFill>
                  <a:srgbClr val="0070C0"/>
                </a:solidFill>
              </a:rPr>
            </a:br>
            <a:r>
              <a:rPr lang="fr-FR" b="1" dirty="0" smtClean="0">
                <a:solidFill>
                  <a:srgbClr val="0070C0"/>
                </a:solidFill>
              </a:rPr>
              <a:t/>
            </a:r>
            <a:br>
              <a:rPr lang="fr-FR" b="1" dirty="0" smtClean="0">
                <a:solidFill>
                  <a:srgbClr val="0070C0"/>
                </a:solidFill>
              </a:rPr>
            </a:br>
            <a:r>
              <a:rPr lang="fr-FR" b="1" dirty="0" smtClean="0">
                <a:solidFill>
                  <a:srgbClr val="0070C0"/>
                </a:solidFill>
              </a:rPr>
              <a:t>Profil </a:t>
            </a:r>
            <a:r>
              <a:rPr lang="fr-FR" b="1" dirty="0">
                <a:solidFill>
                  <a:srgbClr val="0070C0"/>
                </a:solidFill>
              </a:rPr>
              <a:t>d’apprentissage de </a:t>
            </a:r>
            <a:r>
              <a:rPr lang="fr-FR" b="1" dirty="0" smtClean="0">
                <a:solidFill>
                  <a:srgbClr val="0070C0"/>
                </a:solidFill>
              </a:rPr>
              <a:t>l’élève</a:t>
            </a:r>
            <a:br>
              <a:rPr lang="fr-FR" b="1" dirty="0" smtClean="0">
                <a:solidFill>
                  <a:srgbClr val="0070C0"/>
                </a:solidFill>
              </a:rPr>
            </a:br>
            <a:r>
              <a:rPr lang="fr-FR" b="1" dirty="0" smtClean="0">
                <a:solidFill>
                  <a:srgbClr val="0070C0"/>
                </a:solidFill>
              </a:rPr>
              <a:t/>
            </a:r>
            <a:br>
              <a:rPr lang="fr-FR" b="1" dirty="0" smtClean="0">
                <a:solidFill>
                  <a:srgbClr val="0070C0"/>
                </a:solidFill>
              </a:rPr>
            </a:br>
            <a:r>
              <a:rPr lang="fr-FR" b="1" dirty="0" smtClean="0">
                <a:solidFill>
                  <a:srgbClr val="0070C0"/>
                </a:solidFill>
              </a:rPr>
              <a:t/>
            </a:r>
            <a:br>
              <a:rPr lang="fr-FR" b="1" dirty="0" smtClean="0">
                <a:solidFill>
                  <a:srgbClr val="0070C0"/>
                </a:solidFill>
              </a:rPr>
            </a:br>
            <a:r>
              <a:rPr lang="fr-FR" dirty="0"/>
              <a:t/>
            </a:r>
            <a:br>
              <a:rPr lang="fr-FR" dirty="0"/>
            </a:br>
            <a:endParaRPr lang="fr-FR" dirty="0"/>
          </a:p>
        </p:txBody>
      </p:sp>
      <p:sp>
        <p:nvSpPr>
          <p:cNvPr id="3" name="Espace réservé du contenu 2"/>
          <p:cNvSpPr>
            <a:spLocks noGrp="1"/>
          </p:cNvSpPr>
          <p:nvPr>
            <p:ph idx="1"/>
          </p:nvPr>
        </p:nvSpPr>
        <p:spPr>
          <a:xfrm>
            <a:off x="272955" y="1201003"/>
            <a:ext cx="11464120" cy="5431809"/>
          </a:xfrm>
        </p:spPr>
        <p:txBody>
          <a:bodyPr>
            <a:normAutofit/>
          </a:bodyPr>
          <a:lstStyle/>
          <a:p>
            <a:pPr marL="0" indent="0">
              <a:buNone/>
            </a:pPr>
            <a:endParaRPr lang="fr-FR" u="sng" dirty="0" smtClean="0">
              <a:solidFill>
                <a:srgbClr val="00B0F0"/>
              </a:solidFill>
            </a:endParaRPr>
          </a:p>
          <a:p>
            <a:pPr marL="0" indent="0" algn="ctr">
              <a:buNone/>
            </a:pPr>
            <a:r>
              <a:rPr lang="fr-FR" sz="4400" b="1" dirty="0">
                <a:solidFill>
                  <a:srgbClr val="0070C0"/>
                </a:solidFill>
              </a:rPr>
              <a:t>Les 7 profils d’apprentissage sont construits sur 3 </a:t>
            </a:r>
            <a:r>
              <a:rPr lang="fr-FR" sz="4400" b="1" dirty="0" smtClean="0">
                <a:solidFill>
                  <a:srgbClr val="0070C0"/>
                </a:solidFill>
              </a:rPr>
              <a:t>niveaux :</a:t>
            </a:r>
          </a:p>
          <a:p>
            <a:pPr marL="0" indent="0" algn="ctr">
              <a:buNone/>
            </a:pPr>
            <a:endParaRPr lang="fr-FR" sz="4400" b="1" dirty="0" smtClean="0">
              <a:solidFill>
                <a:srgbClr val="0070C0"/>
              </a:solidFill>
            </a:endParaRPr>
          </a:p>
          <a:p>
            <a:pPr algn="ctr">
              <a:buFontTx/>
              <a:buChar char="-"/>
            </a:pPr>
            <a:r>
              <a:rPr lang="fr-FR" sz="4400" b="1" dirty="0" smtClean="0">
                <a:solidFill>
                  <a:srgbClr val="00B0F0"/>
                </a:solidFill>
              </a:rPr>
              <a:t>Profil d’identité</a:t>
            </a:r>
          </a:p>
          <a:p>
            <a:pPr algn="ctr">
              <a:buFontTx/>
              <a:buChar char="-"/>
            </a:pPr>
            <a:r>
              <a:rPr lang="fr-FR" sz="4400" b="1" dirty="0" smtClean="0">
                <a:solidFill>
                  <a:srgbClr val="00B0F0"/>
                </a:solidFill>
              </a:rPr>
              <a:t>Profil de motivation</a:t>
            </a:r>
          </a:p>
          <a:p>
            <a:pPr algn="ctr">
              <a:buFontTx/>
              <a:buChar char="-"/>
            </a:pPr>
            <a:r>
              <a:rPr lang="fr-FR" sz="4400" b="1" dirty="0" smtClean="0">
                <a:solidFill>
                  <a:srgbClr val="00B0F0"/>
                </a:solidFill>
              </a:rPr>
              <a:t>Profil de compréhension</a:t>
            </a:r>
          </a:p>
          <a:p>
            <a:pPr marL="0" indent="0" algn="ctr">
              <a:buNone/>
            </a:pPr>
            <a:endParaRPr lang="fr-FR" sz="4400" u="sng" dirty="0">
              <a:solidFill>
                <a:srgbClr val="00B0F0"/>
              </a:solidFill>
            </a:endParaRPr>
          </a:p>
          <a:p>
            <a:pPr marL="0" indent="0">
              <a:buNone/>
            </a:pPr>
            <a:endParaRPr lang="fr-FR" dirty="0"/>
          </a:p>
        </p:txBody>
      </p:sp>
    </p:spTree>
    <p:extLst>
      <p:ext uri="{BB962C8B-B14F-4D97-AF65-F5344CB8AC3E}">
        <p14:creationId xmlns:p14="http://schemas.microsoft.com/office/powerpoint/2010/main" val="39950033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2955" y="300250"/>
            <a:ext cx="11080845" cy="6209731"/>
          </a:xfrm>
        </p:spPr>
        <p:txBody>
          <a:bodyPr>
            <a:normAutofit fontScale="77500" lnSpcReduction="20000"/>
          </a:bodyPr>
          <a:lstStyle/>
          <a:p>
            <a:pPr algn="just"/>
            <a:endParaRPr lang="fr-FR" sz="3600" u="sng" dirty="0" smtClean="0">
              <a:solidFill>
                <a:srgbClr val="00B0F0"/>
              </a:solidFill>
            </a:endParaRPr>
          </a:p>
          <a:p>
            <a:pPr algn="ctr"/>
            <a:r>
              <a:rPr lang="fr-FR" sz="4100" b="1" u="sng" dirty="0" smtClean="0">
                <a:solidFill>
                  <a:srgbClr val="00B0F0"/>
                </a:solidFill>
              </a:rPr>
              <a:t>Au </a:t>
            </a:r>
            <a:r>
              <a:rPr lang="fr-FR" sz="4100" b="1" u="sng" dirty="0">
                <a:solidFill>
                  <a:srgbClr val="00B0F0"/>
                </a:solidFill>
              </a:rPr>
              <a:t>premier niveau (appelé profil d’identité) </a:t>
            </a:r>
            <a:endParaRPr lang="fr-FR" sz="4100" b="1" u="sng" dirty="0" smtClean="0">
              <a:solidFill>
                <a:srgbClr val="00B0F0"/>
              </a:solidFill>
            </a:endParaRPr>
          </a:p>
          <a:p>
            <a:pPr marL="0" indent="0" algn="ctr">
              <a:buNone/>
            </a:pPr>
            <a:r>
              <a:rPr lang="fr-FR" sz="4100" dirty="0" smtClean="0"/>
              <a:t>est </a:t>
            </a:r>
            <a:r>
              <a:rPr lang="fr-FR" sz="4100" dirty="0"/>
              <a:t>pris en compte le comportement de la personne en situation d’apprendre. </a:t>
            </a:r>
            <a:endParaRPr lang="fr-FR" sz="4100" dirty="0" smtClean="0"/>
          </a:p>
          <a:p>
            <a:pPr marL="0" indent="0" algn="just">
              <a:buNone/>
            </a:pPr>
            <a:endParaRPr lang="fr-FR" sz="3600" dirty="0"/>
          </a:p>
          <a:p>
            <a:pPr algn="just"/>
            <a:r>
              <a:rPr lang="fr-FR" sz="3600" dirty="0"/>
              <a:t>On peut définir </a:t>
            </a:r>
            <a:r>
              <a:rPr lang="fr-FR" sz="3600" b="1" u="sng" dirty="0">
                <a:solidFill>
                  <a:srgbClr val="00B0F0"/>
                </a:solidFill>
              </a:rPr>
              <a:t>7 profils d’identités différents </a:t>
            </a:r>
            <a:r>
              <a:rPr lang="fr-FR" sz="3600" dirty="0"/>
              <a:t>: </a:t>
            </a:r>
            <a:endParaRPr lang="fr-FR" sz="3600" dirty="0" smtClean="0"/>
          </a:p>
          <a:p>
            <a:pPr marL="0" indent="0" algn="just">
              <a:buNone/>
            </a:pPr>
            <a:endParaRPr lang="fr-FR" sz="3600" dirty="0" smtClean="0"/>
          </a:p>
          <a:p>
            <a:pPr algn="just"/>
            <a:r>
              <a:rPr lang="fr-FR" sz="3600" dirty="0" smtClean="0"/>
              <a:t>le </a:t>
            </a:r>
            <a:r>
              <a:rPr lang="fr-FR" sz="3600" dirty="0"/>
              <a:t>perfectionniste</a:t>
            </a:r>
            <a:r>
              <a:rPr lang="fr-FR" sz="3600" dirty="0" smtClean="0"/>
              <a:t>,</a:t>
            </a:r>
          </a:p>
          <a:p>
            <a:pPr algn="just"/>
            <a:r>
              <a:rPr lang="fr-FR" sz="3600" dirty="0" smtClean="0"/>
              <a:t> </a:t>
            </a:r>
            <a:r>
              <a:rPr lang="fr-FR" sz="3600" dirty="0"/>
              <a:t>l’intellectuel, </a:t>
            </a:r>
            <a:endParaRPr lang="fr-FR" sz="3600" dirty="0" smtClean="0"/>
          </a:p>
          <a:p>
            <a:pPr algn="just"/>
            <a:r>
              <a:rPr lang="fr-FR" sz="3600" dirty="0" smtClean="0"/>
              <a:t>le </a:t>
            </a:r>
            <a:r>
              <a:rPr lang="fr-FR" sz="3600" dirty="0"/>
              <a:t>rebelle, </a:t>
            </a:r>
            <a:endParaRPr lang="fr-FR" sz="3600" dirty="0" smtClean="0"/>
          </a:p>
          <a:p>
            <a:pPr algn="just"/>
            <a:r>
              <a:rPr lang="fr-FR" sz="3600" dirty="0" smtClean="0"/>
              <a:t>le </a:t>
            </a:r>
            <a:r>
              <a:rPr lang="fr-FR" sz="3600" dirty="0"/>
              <a:t>dynamique, </a:t>
            </a:r>
            <a:endParaRPr lang="fr-FR" sz="3600" dirty="0" smtClean="0"/>
          </a:p>
          <a:p>
            <a:pPr algn="just"/>
            <a:r>
              <a:rPr lang="fr-FR" sz="3600" dirty="0" smtClean="0"/>
              <a:t>l’aimable</a:t>
            </a:r>
            <a:r>
              <a:rPr lang="fr-FR" sz="3600" dirty="0"/>
              <a:t>, </a:t>
            </a:r>
            <a:endParaRPr lang="fr-FR" sz="3600" dirty="0" smtClean="0"/>
          </a:p>
          <a:p>
            <a:pPr algn="just"/>
            <a:r>
              <a:rPr lang="fr-FR" sz="3600" dirty="0" smtClean="0"/>
              <a:t>l’émotionnel</a:t>
            </a:r>
            <a:r>
              <a:rPr lang="fr-FR" sz="3600" dirty="0"/>
              <a:t>, </a:t>
            </a:r>
            <a:endParaRPr lang="fr-FR" sz="3600" dirty="0" smtClean="0"/>
          </a:p>
          <a:p>
            <a:pPr algn="just"/>
            <a:r>
              <a:rPr lang="fr-FR" sz="3600" dirty="0" smtClean="0"/>
              <a:t>l’enthousiaste</a:t>
            </a:r>
            <a:r>
              <a:rPr lang="fr-FR" sz="3600" dirty="0"/>
              <a:t>.</a:t>
            </a:r>
          </a:p>
          <a:p>
            <a:endParaRPr lang="fr-FR" dirty="0"/>
          </a:p>
        </p:txBody>
      </p:sp>
    </p:spTree>
    <p:extLst>
      <p:ext uri="{BB962C8B-B14F-4D97-AF65-F5344CB8AC3E}">
        <p14:creationId xmlns:p14="http://schemas.microsoft.com/office/powerpoint/2010/main" val="33700074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376" y="163772"/>
            <a:ext cx="10903424" cy="6694227"/>
          </a:xfrm>
        </p:spPr>
        <p:txBody>
          <a:bodyPr>
            <a:normAutofit lnSpcReduction="10000"/>
          </a:bodyPr>
          <a:lstStyle/>
          <a:p>
            <a:endParaRPr lang="fr-FR" b="1" u="sng" dirty="0" smtClean="0">
              <a:solidFill>
                <a:srgbClr val="00B0F0"/>
              </a:solidFill>
            </a:endParaRPr>
          </a:p>
          <a:p>
            <a:endParaRPr lang="fr-FR" b="1" u="sng" dirty="0">
              <a:solidFill>
                <a:srgbClr val="00B0F0"/>
              </a:solidFill>
            </a:endParaRPr>
          </a:p>
          <a:p>
            <a:pPr algn="ctr"/>
            <a:r>
              <a:rPr lang="fr-FR" sz="3200" b="1" u="sng" dirty="0" smtClean="0">
                <a:solidFill>
                  <a:srgbClr val="00B0F0"/>
                </a:solidFill>
              </a:rPr>
              <a:t>Au </a:t>
            </a:r>
            <a:r>
              <a:rPr lang="fr-FR" sz="3200" b="1" u="sng" dirty="0">
                <a:solidFill>
                  <a:srgbClr val="00B0F0"/>
                </a:solidFill>
              </a:rPr>
              <a:t>deuxième niveau (appelé profil de motivation;) </a:t>
            </a:r>
            <a:endParaRPr lang="fr-FR" sz="3200" b="1" u="sng" dirty="0" smtClean="0">
              <a:solidFill>
                <a:srgbClr val="00B0F0"/>
              </a:solidFill>
            </a:endParaRPr>
          </a:p>
          <a:p>
            <a:pPr marL="0" indent="0" algn="ctr">
              <a:buNone/>
            </a:pPr>
            <a:r>
              <a:rPr lang="fr-FR" sz="3200" dirty="0" smtClean="0"/>
              <a:t>on </a:t>
            </a:r>
            <a:r>
              <a:rPr lang="fr-FR" sz="3200" dirty="0"/>
              <a:t>s’intéresse à la motivation de la personne. </a:t>
            </a:r>
            <a:endParaRPr lang="fr-FR" sz="3200" dirty="0" smtClean="0"/>
          </a:p>
          <a:p>
            <a:pPr marL="0" indent="0" algn="ctr">
              <a:buNone/>
            </a:pPr>
            <a:endParaRPr lang="fr-FR" sz="3200" dirty="0" smtClean="0"/>
          </a:p>
          <a:p>
            <a:pPr marL="0" indent="0" algn="just">
              <a:buNone/>
            </a:pPr>
            <a:r>
              <a:rPr lang="fr-FR" sz="3200" dirty="0" smtClean="0"/>
              <a:t>En </a:t>
            </a:r>
            <a:r>
              <a:rPr lang="fr-FR" sz="3200" dirty="0"/>
              <a:t>d’autres termes </a:t>
            </a:r>
            <a:r>
              <a:rPr lang="fr-FR" sz="3200" b="1" dirty="0">
                <a:solidFill>
                  <a:srgbClr val="00B0F0"/>
                </a:solidFill>
              </a:rPr>
              <a:t>quel est l’élément dans le fait d’apprendre, qui motive</a:t>
            </a:r>
            <a:r>
              <a:rPr lang="fr-FR" sz="3200" dirty="0"/>
              <a:t>, quels sont les éléments extérieurs qui conditionnent l’intérêt de l’élève? </a:t>
            </a:r>
            <a:endParaRPr lang="fr-FR" sz="3200" dirty="0" smtClean="0"/>
          </a:p>
          <a:p>
            <a:pPr marL="0" indent="0" algn="just">
              <a:buNone/>
            </a:pPr>
            <a:r>
              <a:rPr lang="fr-FR" sz="3200" b="1" u="sng" dirty="0" smtClean="0">
                <a:solidFill>
                  <a:srgbClr val="00B0F0"/>
                </a:solidFill>
              </a:rPr>
              <a:t>Il </a:t>
            </a:r>
            <a:r>
              <a:rPr lang="fr-FR" sz="3200" b="1" u="sng" dirty="0">
                <a:solidFill>
                  <a:srgbClr val="00B0F0"/>
                </a:solidFill>
              </a:rPr>
              <a:t>y a 4 profils de motivations </a:t>
            </a:r>
            <a:r>
              <a:rPr lang="fr-FR" sz="3200" dirty="0"/>
              <a:t>: </a:t>
            </a:r>
            <a:endParaRPr lang="fr-FR" sz="3200" dirty="0" smtClean="0"/>
          </a:p>
          <a:p>
            <a:pPr marL="0" indent="0" algn="just">
              <a:buNone/>
            </a:pPr>
            <a:r>
              <a:rPr lang="fr-FR" sz="3200" dirty="0" smtClean="0"/>
              <a:t>« </a:t>
            </a:r>
            <a:r>
              <a:rPr lang="fr-FR" sz="3200" dirty="0"/>
              <a:t>vais-je apprendre ? », </a:t>
            </a:r>
            <a:endParaRPr lang="fr-FR" sz="3200" dirty="0" smtClean="0"/>
          </a:p>
          <a:p>
            <a:pPr marL="0" indent="0" algn="just">
              <a:buNone/>
            </a:pPr>
            <a:r>
              <a:rPr lang="fr-FR" sz="3200" dirty="0" smtClean="0"/>
              <a:t>« </a:t>
            </a:r>
            <a:r>
              <a:rPr lang="fr-FR" sz="3200" dirty="0"/>
              <a:t>avec qui </a:t>
            </a:r>
            <a:r>
              <a:rPr lang="fr-FR" sz="3200" dirty="0"/>
              <a:t>?</a:t>
            </a:r>
            <a:r>
              <a:rPr lang="fr-FR" sz="3200" dirty="0" smtClean="0"/>
              <a:t>», </a:t>
            </a:r>
            <a:endParaRPr lang="fr-FR" sz="3200" dirty="0" smtClean="0"/>
          </a:p>
          <a:p>
            <a:pPr marL="0" indent="0" algn="just">
              <a:buNone/>
            </a:pPr>
            <a:r>
              <a:rPr lang="fr-FR" sz="3200" dirty="0" smtClean="0"/>
              <a:t>« </a:t>
            </a:r>
            <a:r>
              <a:rPr lang="fr-FR" sz="3200" dirty="0"/>
              <a:t>quelle utilité ? », </a:t>
            </a:r>
            <a:endParaRPr lang="fr-FR" sz="3200" dirty="0" smtClean="0"/>
          </a:p>
          <a:p>
            <a:pPr marL="0" indent="0" algn="just">
              <a:buNone/>
            </a:pPr>
            <a:r>
              <a:rPr lang="fr-FR" sz="3200" dirty="0" smtClean="0"/>
              <a:t>« </a:t>
            </a:r>
            <a:r>
              <a:rPr lang="fr-FR" sz="3200" dirty="0"/>
              <a:t>où ça se </a:t>
            </a:r>
            <a:r>
              <a:rPr lang="fr-FR" sz="3200" dirty="0" smtClean="0"/>
              <a:t>situe ? </a:t>
            </a:r>
            <a:r>
              <a:rPr lang="fr-FR" sz="3200" dirty="0"/>
              <a:t>»</a:t>
            </a:r>
          </a:p>
          <a:p>
            <a:endParaRPr lang="fr-FR" dirty="0"/>
          </a:p>
        </p:txBody>
      </p:sp>
    </p:spTree>
    <p:extLst>
      <p:ext uri="{BB962C8B-B14F-4D97-AF65-F5344CB8AC3E}">
        <p14:creationId xmlns:p14="http://schemas.microsoft.com/office/powerpoint/2010/main" val="19006351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4967" y="354842"/>
            <a:ext cx="11313994" cy="6318913"/>
          </a:xfrm>
        </p:spPr>
        <p:txBody>
          <a:bodyPr/>
          <a:lstStyle/>
          <a:p>
            <a:pPr marL="0" indent="0" algn="ctr">
              <a:buNone/>
            </a:pPr>
            <a:r>
              <a:rPr lang="fr-FR" sz="3200" b="1" u="sng" dirty="0">
                <a:solidFill>
                  <a:srgbClr val="00B0F0"/>
                </a:solidFill>
              </a:rPr>
              <a:t>Le troisième et dernier niveau (profil de compréhension) </a:t>
            </a:r>
            <a:endParaRPr lang="fr-FR" sz="3200" b="1" u="sng" dirty="0" smtClean="0">
              <a:solidFill>
                <a:srgbClr val="00B0F0"/>
              </a:solidFill>
            </a:endParaRPr>
          </a:p>
          <a:p>
            <a:pPr marL="0" indent="0" algn="ctr">
              <a:buNone/>
            </a:pPr>
            <a:r>
              <a:rPr lang="fr-FR" sz="3200" dirty="0" smtClean="0"/>
              <a:t>concerne </a:t>
            </a:r>
            <a:r>
              <a:rPr lang="fr-FR" sz="3200" dirty="0"/>
              <a:t>le mode d’intégration de l’information</a:t>
            </a:r>
            <a:r>
              <a:rPr lang="fr-FR" sz="3200" dirty="0" smtClean="0"/>
              <a:t>.</a:t>
            </a:r>
          </a:p>
          <a:p>
            <a:pPr algn="just"/>
            <a:endParaRPr lang="fr-FR" dirty="0"/>
          </a:p>
          <a:p>
            <a:pPr marL="0" indent="0" algn="just">
              <a:buNone/>
            </a:pPr>
            <a:r>
              <a:rPr lang="fr-FR" sz="3200" dirty="0" smtClean="0"/>
              <a:t>Ils </a:t>
            </a:r>
            <a:r>
              <a:rPr lang="fr-FR" sz="3200" dirty="0"/>
              <a:t>sont au nombre de 3 : </a:t>
            </a:r>
            <a:endParaRPr lang="fr-FR" sz="3200" dirty="0" smtClean="0"/>
          </a:p>
          <a:p>
            <a:pPr algn="just"/>
            <a:r>
              <a:rPr lang="fr-FR" sz="3200" dirty="0" smtClean="0"/>
              <a:t>les </a:t>
            </a:r>
            <a:r>
              <a:rPr lang="fr-FR" sz="3200" dirty="0"/>
              <a:t>profils visuels, </a:t>
            </a:r>
            <a:endParaRPr lang="fr-FR" sz="3200" dirty="0" smtClean="0"/>
          </a:p>
          <a:p>
            <a:pPr algn="just"/>
            <a:r>
              <a:rPr lang="fr-FR" sz="3200" dirty="0" smtClean="0"/>
              <a:t>auditif</a:t>
            </a:r>
            <a:r>
              <a:rPr lang="fr-FR" sz="3200" dirty="0"/>
              <a:t>, </a:t>
            </a:r>
            <a:endParaRPr lang="fr-FR" sz="3200" dirty="0" smtClean="0"/>
          </a:p>
          <a:p>
            <a:pPr algn="just"/>
            <a:r>
              <a:rPr lang="fr-FR" sz="3200" dirty="0" smtClean="0"/>
              <a:t>kinesthésique</a:t>
            </a:r>
            <a:r>
              <a:rPr lang="fr-FR" sz="3200" dirty="0"/>
              <a:t>. </a:t>
            </a:r>
            <a:endParaRPr lang="fr-FR" sz="3200" dirty="0" smtClean="0"/>
          </a:p>
          <a:p>
            <a:pPr marL="0" indent="0" algn="just">
              <a:buNone/>
            </a:pPr>
            <a:endParaRPr lang="fr-FR" sz="3200" dirty="0" smtClean="0"/>
          </a:p>
          <a:p>
            <a:pPr marL="0" indent="0" algn="just">
              <a:buNone/>
            </a:pPr>
            <a:r>
              <a:rPr lang="fr-FR" sz="3200" dirty="0" smtClean="0"/>
              <a:t>Attention</a:t>
            </a:r>
            <a:r>
              <a:rPr lang="fr-FR" sz="3200" dirty="0"/>
              <a:t>, ces termes, exprimés pour la première fois par le neurologue Charcot, sont génériques et non rien à voir à l’utilisation qu’en fait la </a:t>
            </a:r>
            <a:r>
              <a:rPr lang="fr-FR" sz="3200" b="1" dirty="0">
                <a:hlinkClick r:id="rId2"/>
              </a:rPr>
              <a:t>PNL</a:t>
            </a:r>
            <a:r>
              <a:rPr lang="fr-FR" sz="3200" b="1" dirty="0"/>
              <a:t>.</a:t>
            </a:r>
            <a:endParaRPr lang="fr-FR" sz="3200" dirty="0"/>
          </a:p>
          <a:p>
            <a:pPr algn="just"/>
            <a:endParaRPr lang="fr-FR" dirty="0"/>
          </a:p>
        </p:txBody>
      </p:sp>
    </p:spTree>
    <p:extLst>
      <p:ext uri="{BB962C8B-B14F-4D97-AF65-F5344CB8AC3E}">
        <p14:creationId xmlns:p14="http://schemas.microsoft.com/office/powerpoint/2010/main" val="14624794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www.apprendreaapprendre.com/reussite_scolaire/wp-content/uploads/2016/04/Tableau-application-7-profil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537" y="189529"/>
            <a:ext cx="8679975" cy="666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169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275" y="545910"/>
            <a:ext cx="10754435" cy="6168789"/>
          </a:xfrm>
        </p:spPr>
        <p:txBody>
          <a:bodyPr/>
          <a:lstStyle/>
          <a:p>
            <a:pPr marL="0" indent="0">
              <a:buNone/>
            </a:pPr>
            <a:endParaRPr lang="fr-FR" dirty="0"/>
          </a:p>
        </p:txBody>
      </p:sp>
      <p:pic>
        <p:nvPicPr>
          <p:cNvPr id="5122" name="Picture 2" descr="RÃ©sultat de recherche d'images pour &quot;IMAGE COOPERA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7" y="470952"/>
            <a:ext cx="10995364" cy="603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55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90468"/>
          </a:xfrm>
        </p:spPr>
        <p:txBody>
          <a:bodyPr>
            <a:normAutofit fontScale="90000"/>
          </a:bodyPr>
          <a:lstStyle/>
          <a:p>
            <a:r>
              <a:rPr lang="fr-FR" b="1" dirty="0">
                <a:solidFill>
                  <a:srgbClr val="0070C0"/>
                </a:solidFill>
              </a:rPr>
              <a:t>Pourquoi différencier?</a:t>
            </a:r>
            <a:br>
              <a:rPr lang="fr-FR" b="1" dirty="0">
                <a:solidFill>
                  <a:srgbClr val="0070C0"/>
                </a:solidFill>
              </a:rPr>
            </a:br>
            <a:endParaRPr lang="fr-FR" dirty="0">
              <a:solidFill>
                <a:srgbClr val="0070C0"/>
              </a:solidFill>
            </a:endParaRPr>
          </a:p>
        </p:txBody>
      </p:sp>
      <p:sp>
        <p:nvSpPr>
          <p:cNvPr id="3" name="Espace réservé du contenu 2"/>
          <p:cNvSpPr>
            <a:spLocks noGrp="1"/>
          </p:cNvSpPr>
          <p:nvPr>
            <p:ph idx="1"/>
          </p:nvPr>
        </p:nvSpPr>
        <p:spPr>
          <a:xfrm>
            <a:off x="532263" y="1255594"/>
            <a:ext cx="10821537" cy="4921369"/>
          </a:xfrm>
        </p:spPr>
        <p:txBody>
          <a:bodyPr>
            <a:normAutofit/>
          </a:bodyPr>
          <a:lstStyle/>
          <a:p>
            <a:pPr marL="0" indent="0" algn="ctr">
              <a:buNone/>
            </a:pPr>
            <a:r>
              <a:rPr lang="fr-FR" sz="3200" dirty="0"/>
              <a:t>L</a:t>
            </a:r>
            <a:r>
              <a:rPr lang="fr-FR" sz="3200" dirty="0" smtClean="0"/>
              <a:t>a différenciation pédagogique </a:t>
            </a:r>
            <a:r>
              <a:rPr lang="fr-FR" sz="3200" dirty="0"/>
              <a:t>est une approche qui soutient </a:t>
            </a:r>
            <a:r>
              <a:rPr lang="fr-FR" sz="3200" dirty="0" smtClean="0"/>
              <a:t>la motivation </a:t>
            </a:r>
            <a:r>
              <a:rPr lang="fr-FR" sz="3200" dirty="0"/>
              <a:t>à apprendre et qui a, par conséquent, un </a:t>
            </a:r>
            <a:r>
              <a:rPr lang="fr-FR" sz="3200" dirty="0" smtClean="0"/>
              <a:t>impact sur </a:t>
            </a:r>
            <a:r>
              <a:rPr lang="fr-FR" sz="3200" dirty="0"/>
              <a:t>la réussite scolaire</a:t>
            </a:r>
            <a:r>
              <a:rPr lang="fr-FR" sz="3200" dirty="0" smtClean="0"/>
              <a:t>.</a:t>
            </a:r>
          </a:p>
          <a:p>
            <a:pPr marL="0" indent="0" algn="just">
              <a:buNone/>
            </a:pPr>
            <a:endParaRPr lang="fr-FR" dirty="0"/>
          </a:p>
          <a:p>
            <a:pPr algn="ctr"/>
            <a:r>
              <a:rPr lang="fr-FR" sz="3600" b="1" dirty="0">
                <a:solidFill>
                  <a:srgbClr val="00B0F0"/>
                </a:solidFill>
              </a:rPr>
              <a:t>Pour assurer la réussite scolaire de tous et de toutes</a:t>
            </a:r>
          </a:p>
          <a:p>
            <a:pPr algn="ctr"/>
            <a:r>
              <a:rPr lang="fr-FR" sz="3600" b="1" dirty="0">
                <a:solidFill>
                  <a:srgbClr val="00B0F0"/>
                </a:solidFill>
              </a:rPr>
              <a:t>Pour soutenir la motivation à apprendre</a:t>
            </a:r>
          </a:p>
          <a:p>
            <a:pPr algn="ctr"/>
            <a:r>
              <a:rPr lang="fr-FR" sz="3600" b="1" dirty="0">
                <a:solidFill>
                  <a:srgbClr val="00B0F0"/>
                </a:solidFill>
              </a:rPr>
              <a:t>Pour répondre aux besoins de l’apprenant ou </a:t>
            </a:r>
            <a:r>
              <a:rPr lang="fr-FR" sz="3600" b="1" dirty="0" smtClean="0">
                <a:solidFill>
                  <a:srgbClr val="00B0F0"/>
                </a:solidFill>
              </a:rPr>
              <a:t>de l’apprenante</a:t>
            </a:r>
            <a:endParaRPr lang="fr-FR" sz="3600" dirty="0">
              <a:solidFill>
                <a:srgbClr val="00B0F0"/>
              </a:solidFill>
            </a:endParaRPr>
          </a:p>
        </p:txBody>
      </p:sp>
    </p:spTree>
    <p:extLst>
      <p:ext uri="{BB962C8B-B14F-4D97-AF65-F5344CB8AC3E}">
        <p14:creationId xmlns:p14="http://schemas.microsoft.com/office/powerpoint/2010/main" val="33182396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3206" y="423081"/>
            <a:ext cx="10780594" cy="6168788"/>
          </a:xfrm>
        </p:spPr>
        <p:txBody>
          <a:bodyPr>
            <a:normAutofit/>
          </a:bodyPr>
          <a:lstStyle/>
          <a:p>
            <a:pPr marL="0" indent="0" algn="ctr">
              <a:buNone/>
            </a:pPr>
            <a:r>
              <a:rPr lang="fr-FR" sz="3600" dirty="0"/>
              <a:t>Les recherches ont démontré que </a:t>
            </a:r>
            <a:r>
              <a:rPr lang="fr-FR" sz="3600" b="1" u="sng" dirty="0">
                <a:solidFill>
                  <a:srgbClr val="00B0F0"/>
                </a:solidFill>
              </a:rPr>
              <a:t>l’apprentissage coopératif est plus efficace. </a:t>
            </a:r>
            <a:endParaRPr lang="fr-FR" sz="3600" b="1" u="sng" dirty="0" smtClean="0">
              <a:solidFill>
                <a:srgbClr val="00B0F0"/>
              </a:solidFill>
            </a:endParaRPr>
          </a:p>
          <a:p>
            <a:pPr marL="0" indent="0" algn="just">
              <a:buNone/>
            </a:pPr>
            <a:r>
              <a:rPr lang="fr-FR" sz="3600" b="1" u="sng" dirty="0" smtClean="0">
                <a:solidFill>
                  <a:srgbClr val="00B0F0"/>
                </a:solidFill>
              </a:rPr>
              <a:t>Les </a:t>
            </a:r>
            <a:r>
              <a:rPr lang="fr-FR" sz="3600" b="1" u="sng" dirty="0">
                <a:solidFill>
                  <a:srgbClr val="00B0F0"/>
                </a:solidFill>
              </a:rPr>
              <a:t>échanges, les questions augmentent la maîtrise de l’objet </a:t>
            </a:r>
            <a:r>
              <a:rPr lang="fr-FR" sz="3600" b="1" dirty="0">
                <a:solidFill>
                  <a:srgbClr val="00B0F0"/>
                </a:solidFill>
              </a:rPr>
              <a:t>et apportent </a:t>
            </a:r>
            <a:r>
              <a:rPr lang="fr-FR" sz="3600" b="1" u="sng" dirty="0">
                <a:solidFill>
                  <a:srgbClr val="00B0F0"/>
                </a:solidFill>
              </a:rPr>
              <a:t>plaisir et motivation </a:t>
            </a:r>
            <a:r>
              <a:rPr lang="fr-FR" sz="3600" b="1" dirty="0">
                <a:solidFill>
                  <a:srgbClr val="00B0F0"/>
                </a:solidFill>
              </a:rPr>
              <a:t>aux participants</a:t>
            </a:r>
            <a:r>
              <a:rPr lang="fr-FR" sz="3600" dirty="0"/>
              <a:t>. </a:t>
            </a:r>
            <a:endParaRPr lang="fr-FR" sz="3600" dirty="0" smtClean="0"/>
          </a:p>
          <a:p>
            <a:pPr marL="0" indent="0" algn="ctr">
              <a:buNone/>
            </a:pPr>
            <a:endParaRPr lang="fr-FR" sz="3600" dirty="0"/>
          </a:p>
          <a:p>
            <a:pPr marL="0" indent="0" algn="ctr">
              <a:buNone/>
            </a:pPr>
            <a:endParaRPr lang="fr-FR" sz="3600" dirty="0" smtClean="0"/>
          </a:p>
          <a:p>
            <a:pPr marL="0" indent="0" algn="ctr">
              <a:buNone/>
            </a:pPr>
            <a:endParaRPr lang="fr-FR" sz="3600" dirty="0" smtClean="0"/>
          </a:p>
          <a:p>
            <a:pPr marL="0" indent="0" algn="ctr">
              <a:buNone/>
            </a:pPr>
            <a:r>
              <a:rPr lang="fr-FR" sz="3600" dirty="0" smtClean="0"/>
              <a:t>Par </a:t>
            </a:r>
            <a:r>
              <a:rPr lang="fr-FR" sz="3600" dirty="0"/>
              <a:t>ailleurs, ils donnent la possibilité aux élèves </a:t>
            </a:r>
            <a:r>
              <a:rPr lang="fr-FR" sz="3600" b="1" dirty="0">
                <a:solidFill>
                  <a:srgbClr val="00B0F0"/>
                </a:solidFill>
              </a:rPr>
              <a:t>d’apprendre à collaborer</a:t>
            </a:r>
            <a:r>
              <a:rPr lang="fr-FR" sz="3600" dirty="0"/>
              <a:t>, compétence nécessaire dans le monde </a:t>
            </a:r>
            <a:r>
              <a:rPr lang="fr-FR" sz="3600" dirty="0" smtClean="0"/>
              <a:t>professionnel</a:t>
            </a:r>
            <a:endParaRPr lang="fr-FR" sz="3600" dirty="0"/>
          </a:p>
          <a:p>
            <a:pPr marL="0" indent="0" algn="just">
              <a:buNone/>
            </a:pPr>
            <a:endParaRPr lang="fr-FR" sz="3600" dirty="0"/>
          </a:p>
          <a:p>
            <a:pPr marL="0" indent="0" algn="just">
              <a:buNone/>
            </a:pPr>
            <a:endParaRPr lang="fr-FR" sz="3600" dirty="0" smtClean="0"/>
          </a:p>
        </p:txBody>
      </p:sp>
      <p:pic>
        <p:nvPicPr>
          <p:cNvPr id="4" name="Picture 2"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0851" y="3156674"/>
            <a:ext cx="3444802" cy="172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545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31412"/>
          </a:xfrm>
        </p:spPr>
        <p:txBody>
          <a:bodyPr>
            <a:normAutofit fontScale="90000"/>
          </a:bodyPr>
          <a:lstStyle/>
          <a:p>
            <a:r>
              <a:rPr lang="fr-FR" sz="4900" b="1" dirty="0">
                <a:solidFill>
                  <a:srgbClr val="0070C0"/>
                </a:solidFill>
              </a:rPr>
              <a:t>Valeurs</a:t>
            </a:r>
            <a:r>
              <a:rPr lang="fr-FR" dirty="0"/>
              <a:t/>
            </a:r>
            <a:br>
              <a:rPr lang="fr-FR" dirty="0"/>
            </a:br>
            <a:endParaRPr lang="fr-FR" dirty="0"/>
          </a:p>
        </p:txBody>
      </p:sp>
      <p:sp>
        <p:nvSpPr>
          <p:cNvPr id="3" name="Espace réservé du contenu 2"/>
          <p:cNvSpPr>
            <a:spLocks noGrp="1"/>
          </p:cNvSpPr>
          <p:nvPr>
            <p:ph idx="1"/>
          </p:nvPr>
        </p:nvSpPr>
        <p:spPr>
          <a:xfrm>
            <a:off x="382137" y="968991"/>
            <a:ext cx="11313993" cy="5568287"/>
          </a:xfrm>
        </p:spPr>
        <p:txBody>
          <a:bodyPr>
            <a:normAutofit fontScale="92500" lnSpcReduction="10000"/>
          </a:bodyPr>
          <a:lstStyle/>
          <a:p>
            <a:pPr marL="0" indent="0" algn="ctr">
              <a:buNone/>
            </a:pPr>
            <a:r>
              <a:rPr lang="fr-FR" sz="2600" b="1" dirty="0" smtClean="0"/>
              <a:t>La </a:t>
            </a:r>
            <a:r>
              <a:rPr lang="fr-FR" sz="2600" b="1" dirty="0"/>
              <a:t>pédagogie coopérative vise à mettre l’accent sur une série de valeurs et à les développer tout au long des activités</a:t>
            </a:r>
            <a:r>
              <a:rPr lang="fr-FR" sz="2600" b="1" dirty="0" smtClean="0"/>
              <a:t>.</a:t>
            </a:r>
          </a:p>
          <a:p>
            <a:pPr marL="0" indent="0" algn="ctr">
              <a:buNone/>
            </a:pPr>
            <a:r>
              <a:rPr lang="fr-FR" sz="2600" b="1" dirty="0" smtClean="0"/>
              <a:t> </a:t>
            </a:r>
            <a:r>
              <a:rPr lang="fr-FR" sz="2600" b="1" dirty="0"/>
              <a:t>Parmi ces valeurs, on retrouve </a:t>
            </a:r>
            <a:r>
              <a:rPr lang="fr-FR" sz="2600" b="1" dirty="0">
                <a:solidFill>
                  <a:srgbClr val="00B0F0"/>
                </a:solidFill>
              </a:rPr>
              <a:t>:</a:t>
            </a:r>
          </a:p>
          <a:p>
            <a:pPr lvl="0" algn="ctr"/>
            <a:r>
              <a:rPr lang="fr-FR" b="1" dirty="0">
                <a:solidFill>
                  <a:srgbClr val="00B0F0"/>
                </a:solidFill>
              </a:rPr>
              <a:t>Respect</a:t>
            </a:r>
          </a:p>
          <a:p>
            <a:pPr lvl="0" algn="ctr"/>
            <a:r>
              <a:rPr lang="fr-FR" b="1" dirty="0">
                <a:solidFill>
                  <a:srgbClr val="00B0F0"/>
                </a:solidFill>
              </a:rPr>
              <a:t>Engagement</a:t>
            </a:r>
          </a:p>
          <a:p>
            <a:pPr lvl="0" algn="ctr"/>
            <a:r>
              <a:rPr lang="fr-FR" b="1" dirty="0">
                <a:solidFill>
                  <a:srgbClr val="00B0F0"/>
                </a:solidFill>
              </a:rPr>
              <a:t>Solidarité</a:t>
            </a:r>
          </a:p>
          <a:p>
            <a:pPr lvl="0" algn="ctr"/>
            <a:r>
              <a:rPr lang="fr-FR" b="1" dirty="0">
                <a:solidFill>
                  <a:srgbClr val="00B0F0"/>
                </a:solidFill>
              </a:rPr>
              <a:t>Ouverture aux autres</a:t>
            </a:r>
          </a:p>
          <a:p>
            <a:pPr lvl="0" algn="ctr"/>
            <a:r>
              <a:rPr lang="fr-FR" b="1" dirty="0">
                <a:solidFill>
                  <a:srgbClr val="00B0F0"/>
                </a:solidFill>
              </a:rPr>
              <a:t>Droit à la différence</a:t>
            </a:r>
          </a:p>
          <a:p>
            <a:pPr lvl="0" algn="ctr"/>
            <a:r>
              <a:rPr lang="fr-FR" b="1" dirty="0">
                <a:solidFill>
                  <a:srgbClr val="00B0F0"/>
                </a:solidFill>
              </a:rPr>
              <a:t>Confiance</a:t>
            </a:r>
          </a:p>
          <a:p>
            <a:pPr lvl="0" algn="ctr"/>
            <a:r>
              <a:rPr lang="fr-FR" b="1" dirty="0">
                <a:solidFill>
                  <a:srgbClr val="00B0F0"/>
                </a:solidFill>
              </a:rPr>
              <a:t>Partage</a:t>
            </a:r>
          </a:p>
          <a:p>
            <a:pPr lvl="0" algn="ctr"/>
            <a:r>
              <a:rPr lang="fr-FR" b="1" dirty="0">
                <a:solidFill>
                  <a:srgbClr val="00B0F0"/>
                </a:solidFill>
              </a:rPr>
              <a:t>Autonomie</a:t>
            </a:r>
          </a:p>
          <a:p>
            <a:pPr lvl="0" algn="ctr"/>
            <a:r>
              <a:rPr lang="fr-FR" b="1" dirty="0">
                <a:solidFill>
                  <a:srgbClr val="00B0F0"/>
                </a:solidFill>
              </a:rPr>
              <a:t>Équité</a:t>
            </a:r>
          </a:p>
          <a:p>
            <a:pPr lvl="0" algn="ctr"/>
            <a:r>
              <a:rPr lang="fr-FR" b="1" dirty="0">
                <a:solidFill>
                  <a:srgbClr val="00B0F0"/>
                </a:solidFill>
              </a:rPr>
              <a:t>Écoute empathique</a:t>
            </a:r>
          </a:p>
          <a:p>
            <a:endParaRPr lang="fr-FR" dirty="0"/>
          </a:p>
        </p:txBody>
      </p:sp>
    </p:spTree>
    <p:extLst>
      <p:ext uri="{BB962C8B-B14F-4D97-AF65-F5344CB8AC3E}">
        <p14:creationId xmlns:p14="http://schemas.microsoft.com/office/powerpoint/2010/main" val="29215884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048" y="160409"/>
            <a:ext cx="10443948" cy="972356"/>
          </a:xfrm>
        </p:spPr>
        <p:txBody>
          <a:bodyPr>
            <a:normAutofit fontScale="90000"/>
          </a:bodyPr>
          <a:lstStyle/>
          <a:p>
            <a:r>
              <a:rPr lang="fr-FR" sz="4900" b="1" dirty="0">
                <a:solidFill>
                  <a:srgbClr val="00B0F0"/>
                </a:solidFill>
              </a:rPr>
              <a:t>Fonctionnement</a:t>
            </a:r>
            <a:r>
              <a:rPr lang="fr-FR" dirty="0"/>
              <a:t/>
            </a:r>
            <a:br>
              <a:rPr lang="fr-FR" dirty="0"/>
            </a:br>
            <a:endParaRPr lang="fr-FR" dirty="0"/>
          </a:p>
        </p:txBody>
      </p:sp>
      <p:sp>
        <p:nvSpPr>
          <p:cNvPr id="3" name="Espace réservé du contenu 2"/>
          <p:cNvSpPr>
            <a:spLocks noGrp="1"/>
          </p:cNvSpPr>
          <p:nvPr>
            <p:ph idx="1"/>
          </p:nvPr>
        </p:nvSpPr>
        <p:spPr>
          <a:xfrm>
            <a:off x="464023" y="1009934"/>
            <a:ext cx="11300347" cy="5636526"/>
          </a:xfrm>
        </p:spPr>
        <p:txBody>
          <a:bodyPr>
            <a:normAutofit/>
          </a:bodyPr>
          <a:lstStyle/>
          <a:p>
            <a:pPr marL="0" indent="0">
              <a:buNone/>
            </a:pPr>
            <a:r>
              <a:rPr lang="fr-FR" dirty="0" smtClean="0"/>
              <a:t>Basé </a:t>
            </a:r>
            <a:r>
              <a:rPr lang="fr-FR" dirty="0"/>
              <a:t>sur son enseignement sur l’apprentissage coopératif </a:t>
            </a:r>
            <a:r>
              <a:rPr lang="fr-FR" dirty="0" err="1"/>
              <a:t>pré-suppose</a:t>
            </a:r>
            <a:r>
              <a:rPr lang="fr-FR" dirty="0"/>
              <a:t> que l’enseignant veille à/au </a:t>
            </a:r>
            <a:r>
              <a:rPr lang="fr-FR" dirty="0" smtClean="0"/>
              <a:t>:</a:t>
            </a:r>
          </a:p>
          <a:p>
            <a:pPr marL="0" indent="0">
              <a:buNone/>
            </a:pPr>
            <a:endParaRPr lang="fr-FR" dirty="0"/>
          </a:p>
          <a:p>
            <a:r>
              <a:rPr lang="fr-FR" dirty="0"/>
              <a:t>– développement et à la mobilisation des valeurs </a:t>
            </a:r>
            <a:r>
              <a:rPr lang="fr-FR" dirty="0" smtClean="0"/>
              <a:t>coopératives</a:t>
            </a:r>
          </a:p>
          <a:p>
            <a:pPr marL="0" indent="0">
              <a:buNone/>
            </a:pPr>
            <a:endParaRPr lang="fr-FR" dirty="0"/>
          </a:p>
          <a:p>
            <a:r>
              <a:rPr lang="fr-FR" dirty="0"/>
              <a:t>– l’auto-évaluation par l’élève des rôles coopératifs où il est performant ou </a:t>
            </a:r>
            <a:r>
              <a:rPr lang="fr-FR" dirty="0" smtClean="0"/>
              <a:t>non</a:t>
            </a:r>
          </a:p>
          <a:p>
            <a:pPr marL="0" indent="0">
              <a:buNone/>
            </a:pPr>
            <a:endParaRPr lang="fr-FR" dirty="0"/>
          </a:p>
          <a:p>
            <a:r>
              <a:rPr lang="fr-FR" dirty="0"/>
              <a:t>– la mobilisation des rôles coopératifs ou chaque élève est </a:t>
            </a:r>
            <a:r>
              <a:rPr lang="fr-FR" dirty="0" smtClean="0"/>
              <a:t>compétent</a:t>
            </a:r>
          </a:p>
          <a:p>
            <a:pPr marL="0" indent="0">
              <a:buNone/>
            </a:pPr>
            <a:endParaRPr lang="fr-FR" dirty="0"/>
          </a:p>
          <a:p>
            <a:r>
              <a:rPr lang="fr-FR" dirty="0"/>
              <a:t>– développement des rôles coopératifs au chaque </a:t>
            </a:r>
            <a:r>
              <a:rPr lang="fr-FR" dirty="0" smtClean="0"/>
              <a:t>élève</a:t>
            </a:r>
          </a:p>
          <a:p>
            <a:pPr marL="0" indent="0">
              <a:buNone/>
            </a:pPr>
            <a:endParaRPr lang="fr-FR" dirty="0"/>
          </a:p>
          <a:p>
            <a:endParaRPr lang="fr-FR" dirty="0"/>
          </a:p>
        </p:txBody>
      </p:sp>
    </p:spTree>
    <p:extLst>
      <p:ext uri="{BB962C8B-B14F-4D97-AF65-F5344CB8AC3E}">
        <p14:creationId xmlns:p14="http://schemas.microsoft.com/office/powerpoint/2010/main" val="34111813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8615" y="232012"/>
            <a:ext cx="10972800" cy="6332561"/>
          </a:xfrm>
        </p:spPr>
        <p:txBody>
          <a:bodyPr>
            <a:normAutofit/>
          </a:bodyPr>
          <a:lstStyle/>
          <a:p>
            <a:r>
              <a:rPr lang="fr-FR" dirty="0"/>
              <a:t>À cette fin, son dispositif devra </a:t>
            </a:r>
            <a:r>
              <a:rPr lang="fr-FR" dirty="0" smtClean="0"/>
              <a:t>:</a:t>
            </a:r>
          </a:p>
          <a:p>
            <a:pPr marL="0" indent="0">
              <a:buNone/>
            </a:pPr>
            <a:endParaRPr lang="fr-FR" dirty="0"/>
          </a:p>
          <a:p>
            <a:pPr marL="0" indent="0">
              <a:buNone/>
            </a:pPr>
            <a:r>
              <a:rPr lang="fr-FR" dirty="0"/>
              <a:t>– Favoriser le travail de groupe afin d’atteindre un objectif </a:t>
            </a:r>
            <a:r>
              <a:rPr lang="fr-FR" dirty="0" smtClean="0"/>
              <a:t>commun</a:t>
            </a:r>
          </a:p>
          <a:p>
            <a:pPr marL="0" indent="0">
              <a:buNone/>
            </a:pPr>
            <a:endParaRPr lang="fr-FR" dirty="0"/>
          </a:p>
          <a:p>
            <a:pPr marL="0" indent="0">
              <a:buNone/>
            </a:pPr>
            <a:r>
              <a:rPr lang="fr-FR" dirty="0"/>
              <a:t>– Développer des valeurs coopératives à travers différentes </a:t>
            </a:r>
            <a:r>
              <a:rPr lang="fr-FR" dirty="0" smtClean="0"/>
              <a:t>activités</a:t>
            </a:r>
          </a:p>
          <a:p>
            <a:pPr marL="0" indent="0">
              <a:buNone/>
            </a:pPr>
            <a:endParaRPr lang="fr-FR" dirty="0"/>
          </a:p>
          <a:p>
            <a:pPr marL="0" indent="0">
              <a:buNone/>
            </a:pPr>
            <a:r>
              <a:rPr lang="fr-FR" dirty="0"/>
              <a:t>– Attribuer des rôles à mobiliser et à développer, et ce à chaque </a:t>
            </a:r>
            <a:r>
              <a:rPr lang="fr-FR" dirty="0" smtClean="0"/>
              <a:t>élève</a:t>
            </a:r>
          </a:p>
          <a:p>
            <a:pPr marL="0" indent="0">
              <a:buNone/>
            </a:pPr>
            <a:endParaRPr lang="fr-FR" dirty="0"/>
          </a:p>
          <a:p>
            <a:pPr marL="0" indent="0">
              <a:buNone/>
            </a:pPr>
            <a:r>
              <a:rPr lang="fr-FR" dirty="0"/>
              <a:t>– Mettre en place à la fin de chaque activité une phase réflexive permettant aux différents sous-groupes d’évaluer le respect des rôles et des valeurs ainsi que le développement de ses compétences coopératives.</a:t>
            </a:r>
          </a:p>
          <a:p>
            <a:r>
              <a:rPr lang="fr-FR" dirty="0"/>
              <a:t>Toutes activités coopératives commencent par la formation des sous-groupes de travail. Cette dernière peut être aléatoire ou raisonnée.</a:t>
            </a:r>
          </a:p>
          <a:p>
            <a:endParaRPr lang="fr-FR" dirty="0"/>
          </a:p>
        </p:txBody>
      </p:sp>
    </p:spTree>
    <p:extLst>
      <p:ext uri="{BB962C8B-B14F-4D97-AF65-F5344CB8AC3E}">
        <p14:creationId xmlns:p14="http://schemas.microsoft.com/office/powerpoint/2010/main" val="3798838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100" name="Picture 4" descr="RÃ©sultat de recherche d'images pour &quot;IMAGE COOPERATI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626" y="96394"/>
            <a:ext cx="9035673" cy="655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269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67890"/>
          </a:xfrm>
        </p:spPr>
        <p:txBody>
          <a:bodyPr>
            <a:normAutofit fontScale="90000"/>
          </a:bodyPr>
          <a:lstStyle/>
          <a:p>
            <a:r>
              <a:rPr lang="fr-FR" sz="4900" b="1" dirty="0">
                <a:solidFill>
                  <a:srgbClr val="0070C0"/>
                </a:solidFill>
              </a:rPr>
              <a:t>Rôles</a:t>
            </a:r>
            <a:r>
              <a:rPr lang="fr-FR" dirty="0"/>
              <a:t/>
            </a:r>
            <a:br>
              <a:rPr lang="fr-FR" dirty="0"/>
            </a:br>
            <a:endParaRPr lang="fr-FR" dirty="0"/>
          </a:p>
        </p:txBody>
      </p:sp>
      <p:sp>
        <p:nvSpPr>
          <p:cNvPr id="3" name="Espace réservé du contenu 2"/>
          <p:cNvSpPr>
            <a:spLocks noGrp="1"/>
          </p:cNvSpPr>
          <p:nvPr>
            <p:ph idx="1"/>
          </p:nvPr>
        </p:nvSpPr>
        <p:spPr>
          <a:xfrm>
            <a:off x="313899" y="1228298"/>
            <a:ext cx="11039901" cy="5377217"/>
          </a:xfrm>
        </p:spPr>
        <p:txBody>
          <a:bodyPr>
            <a:normAutofit/>
          </a:bodyPr>
          <a:lstStyle/>
          <a:p>
            <a:pPr algn="just"/>
            <a:endParaRPr lang="fr-FR" sz="3200" dirty="0" smtClean="0"/>
          </a:p>
          <a:p>
            <a:pPr algn="just"/>
            <a:r>
              <a:rPr lang="fr-FR" sz="3200" dirty="0" smtClean="0"/>
              <a:t>L’apprentissage </a:t>
            </a:r>
            <a:r>
              <a:rPr lang="fr-FR" sz="3200" dirty="0"/>
              <a:t>coopératif se caractérise par le développement </a:t>
            </a:r>
            <a:r>
              <a:rPr lang="fr-FR" sz="3200" b="1" u="sng" dirty="0">
                <a:solidFill>
                  <a:srgbClr val="00B0F0"/>
                </a:solidFill>
              </a:rPr>
              <a:t>d’un esprit de groupe</a:t>
            </a:r>
            <a:r>
              <a:rPr lang="fr-FR" sz="3200" dirty="0"/>
              <a:t>. </a:t>
            </a:r>
            <a:endParaRPr lang="fr-FR" sz="3200" dirty="0" smtClean="0"/>
          </a:p>
          <a:p>
            <a:pPr marL="0" indent="0" algn="just">
              <a:buNone/>
            </a:pPr>
            <a:endParaRPr lang="fr-FR" sz="3200" dirty="0" smtClean="0"/>
          </a:p>
          <a:p>
            <a:pPr algn="just"/>
            <a:r>
              <a:rPr lang="fr-FR" sz="3200" dirty="0" smtClean="0"/>
              <a:t>Chaque </a:t>
            </a:r>
            <a:r>
              <a:rPr lang="fr-FR" sz="3200" dirty="0"/>
              <a:t>membre </a:t>
            </a:r>
            <a:r>
              <a:rPr lang="fr-FR" sz="3200" b="1" u="sng" dirty="0">
                <a:solidFill>
                  <a:srgbClr val="00B0F0"/>
                </a:solidFill>
              </a:rPr>
              <a:t>se sent responsable par rapport aux autres et apporte sa pierre à l’objectif </a:t>
            </a:r>
            <a:r>
              <a:rPr lang="fr-FR" sz="3200" dirty="0"/>
              <a:t>qu’ils doivent atteindre</a:t>
            </a:r>
            <a:r>
              <a:rPr lang="fr-FR" sz="3200" dirty="0" smtClean="0"/>
              <a:t>.</a:t>
            </a:r>
          </a:p>
          <a:p>
            <a:pPr marL="0" indent="0" algn="just">
              <a:buNone/>
            </a:pPr>
            <a:endParaRPr lang="fr-FR" sz="3200" dirty="0" smtClean="0"/>
          </a:p>
          <a:p>
            <a:pPr algn="just"/>
            <a:r>
              <a:rPr lang="fr-FR" sz="3200" dirty="0" smtClean="0"/>
              <a:t> </a:t>
            </a:r>
            <a:r>
              <a:rPr lang="fr-FR" sz="3200" dirty="0"/>
              <a:t>A cette fin, </a:t>
            </a:r>
            <a:r>
              <a:rPr lang="fr-FR" sz="3200" b="1" u="sng" dirty="0">
                <a:solidFill>
                  <a:srgbClr val="00B0F0"/>
                </a:solidFill>
              </a:rPr>
              <a:t>chacun</a:t>
            </a:r>
            <a:r>
              <a:rPr lang="fr-FR" sz="3200" dirty="0"/>
              <a:t> aura </a:t>
            </a:r>
            <a:r>
              <a:rPr lang="fr-FR" sz="3200" b="1" u="sng" dirty="0">
                <a:solidFill>
                  <a:srgbClr val="00B0F0"/>
                </a:solidFill>
              </a:rPr>
              <a:t>un ou plusieurs rôles précis en fonction de ses compétences acquises ou des compétences qu’ils souhaitent développer.</a:t>
            </a:r>
          </a:p>
          <a:p>
            <a:pPr algn="just"/>
            <a:endParaRPr lang="fr-FR" sz="3200" dirty="0"/>
          </a:p>
        </p:txBody>
      </p:sp>
    </p:spTree>
    <p:extLst>
      <p:ext uri="{BB962C8B-B14F-4D97-AF65-F5344CB8AC3E}">
        <p14:creationId xmlns:p14="http://schemas.microsoft.com/office/powerpoint/2010/main" val="3312445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6" name="Picture 2" descr="RÃ©sultat de recherche d'images pour &quot;IMAGE TUTORA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5551"/>
            <a:ext cx="9010628" cy="646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6881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108636205"/>
              </p:ext>
            </p:extLst>
          </p:nvPr>
        </p:nvGraphicFramePr>
        <p:xfrm>
          <a:off x="846161" y="285798"/>
          <a:ext cx="9949218" cy="6428900"/>
        </p:xfrm>
        <a:graphic>
          <a:graphicData uri="http://schemas.openxmlformats.org/drawingml/2006/table">
            <a:tbl>
              <a:tblPr firstRow="1" firstCol="1" bandRow="1">
                <a:tableStyleId>{5C22544A-7EE6-4342-B048-85BDC9FD1C3A}</a:tableStyleId>
              </a:tblPr>
              <a:tblGrid>
                <a:gridCol w="3811980">
                  <a:extLst>
                    <a:ext uri="{9D8B030D-6E8A-4147-A177-3AD203B41FA5}">
                      <a16:colId xmlns:a16="http://schemas.microsoft.com/office/drawing/2014/main" val="1782253849"/>
                    </a:ext>
                  </a:extLst>
                </a:gridCol>
                <a:gridCol w="6137238">
                  <a:extLst>
                    <a:ext uri="{9D8B030D-6E8A-4147-A177-3AD203B41FA5}">
                      <a16:colId xmlns:a16="http://schemas.microsoft.com/office/drawing/2014/main" val="2825320883"/>
                    </a:ext>
                  </a:extLst>
                </a:gridCol>
              </a:tblGrid>
              <a:tr h="196166">
                <a:tc>
                  <a:txBody>
                    <a:bodyPr/>
                    <a:lstStyle/>
                    <a:p>
                      <a:pPr>
                        <a:lnSpc>
                          <a:spcPct val="107000"/>
                        </a:lnSpc>
                        <a:spcAft>
                          <a:spcPts val="0"/>
                        </a:spcAft>
                      </a:pPr>
                      <a:r>
                        <a:rPr lang="fr-FR" sz="900" dirty="0">
                          <a:effectLst/>
                        </a:rPr>
                        <a:t>Rôles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900">
                          <a:effectLst/>
                        </a:rPr>
                        <a:t>Missions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3961975218"/>
                  </a:ext>
                </a:extLst>
              </a:tr>
              <a:tr h="1942808">
                <a:tc>
                  <a:txBody>
                    <a:bodyPr/>
                    <a:lstStyle/>
                    <a:p>
                      <a:pPr>
                        <a:lnSpc>
                          <a:spcPct val="107000"/>
                        </a:lnSpc>
                        <a:spcAft>
                          <a:spcPts val="0"/>
                        </a:spcAft>
                      </a:pPr>
                      <a:r>
                        <a:rPr lang="fr-FR" sz="2000" dirty="0">
                          <a:effectLst/>
                        </a:rPr>
                        <a:t>L’ animateur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a:effectLst/>
                        </a:rPr>
                        <a:t>Rôle d’animateur par rapport à la tâche : il rappelle et explique la consigne et gère les discussions et actions de chacun des membres. Il anime les débriefing du sous-groupe.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2222189331"/>
                  </a:ext>
                </a:extLst>
              </a:tr>
              <a:tr h="1173559">
                <a:tc>
                  <a:txBody>
                    <a:bodyPr/>
                    <a:lstStyle/>
                    <a:p>
                      <a:pPr>
                        <a:lnSpc>
                          <a:spcPct val="107000"/>
                        </a:lnSpc>
                        <a:spcAft>
                          <a:spcPts val="0"/>
                        </a:spcAft>
                      </a:pPr>
                      <a:r>
                        <a:rPr lang="fr-FR" sz="2000">
                          <a:effectLst/>
                        </a:rPr>
                        <a:t>Le vérificateur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a:effectLst/>
                        </a:rPr>
                        <a:t>Rôle de secrétaire : il garde les documents, lit les consignes et les décisions, il vérifie que ce qui devait être fait a été réalisé.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3178536560"/>
                  </a:ext>
                </a:extLst>
              </a:tr>
              <a:tr h="1173559">
                <a:tc>
                  <a:txBody>
                    <a:bodyPr/>
                    <a:lstStyle/>
                    <a:p>
                      <a:pPr>
                        <a:lnSpc>
                          <a:spcPct val="107000"/>
                        </a:lnSpc>
                        <a:spcAft>
                          <a:spcPts val="0"/>
                        </a:spcAft>
                      </a:pPr>
                      <a:r>
                        <a:rPr lang="fr-FR" sz="2000">
                          <a:effectLst/>
                        </a:rPr>
                        <a:t>Le responsable du temps et du matériel</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d’horloger : il gère le timing des actions et interventions du groupe, la planification des tâches et rappelle les échéances.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1995869750"/>
                  </a:ext>
                </a:extLst>
              </a:tr>
              <a:tr h="1942808">
                <a:tc>
                  <a:txBody>
                    <a:bodyPr/>
                    <a:lstStyle/>
                    <a:p>
                      <a:pPr>
                        <a:lnSpc>
                          <a:spcPct val="107000"/>
                        </a:lnSpc>
                        <a:spcAft>
                          <a:spcPts val="0"/>
                        </a:spcAft>
                      </a:pPr>
                      <a:r>
                        <a:rPr lang="fr-FR" sz="2000" dirty="0">
                          <a:effectLst/>
                        </a:rPr>
                        <a:t>Le médiateur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conciliateur : il veille au bon climat du groupe, règle les conflits, installe un climat positif en félicitant les membres du groupe pour les actions et attitudes engagées et encourage ceux qui doutent.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3022993594"/>
                  </a:ext>
                </a:extLst>
              </a:tr>
            </a:tbl>
          </a:graphicData>
        </a:graphic>
      </p:graphicFrame>
    </p:spTree>
    <p:extLst>
      <p:ext uri="{BB962C8B-B14F-4D97-AF65-F5344CB8AC3E}">
        <p14:creationId xmlns:p14="http://schemas.microsoft.com/office/powerpoint/2010/main" val="1398158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70679809"/>
              </p:ext>
            </p:extLst>
          </p:nvPr>
        </p:nvGraphicFramePr>
        <p:xfrm>
          <a:off x="838200" y="365125"/>
          <a:ext cx="10243782" cy="6363220"/>
        </p:xfrm>
        <a:graphic>
          <a:graphicData uri="http://schemas.openxmlformats.org/drawingml/2006/table">
            <a:tbl>
              <a:tblPr firstRow="1" firstCol="1" bandRow="1">
                <a:tableStyleId>{5C22544A-7EE6-4342-B048-85BDC9FD1C3A}</a:tableStyleId>
              </a:tblPr>
              <a:tblGrid>
                <a:gridCol w="3924841">
                  <a:extLst>
                    <a:ext uri="{9D8B030D-6E8A-4147-A177-3AD203B41FA5}">
                      <a16:colId xmlns:a16="http://schemas.microsoft.com/office/drawing/2014/main" val="3311641072"/>
                    </a:ext>
                  </a:extLst>
                </a:gridCol>
                <a:gridCol w="6318941">
                  <a:extLst>
                    <a:ext uri="{9D8B030D-6E8A-4147-A177-3AD203B41FA5}">
                      <a16:colId xmlns:a16="http://schemas.microsoft.com/office/drawing/2014/main" val="188662270"/>
                    </a:ext>
                  </a:extLst>
                </a:gridCol>
              </a:tblGrid>
              <a:tr h="1740732">
                <a:tc>
                  <a:txBody>
                    <a:bodyPr/>
                    <a:lstStyle/>
                    <a:p>
                      <a:pPr>
                        <a:lnSpc>
                          <a:spcPct val="107000"/>
                        </a:lnSpc>
                        <a:spcAft>
                          <a:spcPts val="0"/>
                        </a:spcAft>
                      </a:pPr>
                      <a:r>
                        <a:rPr lang="fr-FR" sz="2000" dirty="0">
                          <a:effectLst/>
                        </a:rPr>
                        <a:t>Le remplaçant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doublure : en cas d’absence d’un membre du sous-groupe, le remplaçant prend ses fonctions.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653619003"/>
                  </a:ext>
                </a:extLst>
              </a:tr>
              <a:tr h="2311244">
                <a:tc>
                  <a:txBody>
                    <a:bodyPr/>
                    <a:lstStyle/>
                    <a:p>
                      <a:pPr>
                        <a:lnSpc>
                          <a:spcPct val="107000"/>
                        </a:lnSpc>
                        <a:spcAft>
                          <a:spcPts val="0"/>
                        </a:spcAft>
                      </a:pPr>
                      <a:r>
                        <a:rPr lang="fr-FR" sz="2000" dirty="0">
                          <a:effectLst/>
                        </a:rPr>
                        <a:t>L’organisateur de travail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répartition. En dehors de rappeler le rôle de chacun, il explique et rappelle à chacun ce qu’il doit faire afin de réaliser la tâche efficacement.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983763378"/>
                  </a:ext>
                </a:extLst>
              </a:tr>
              <a:tr h="2311244">
                <a:tc>
                  <a:txBody>
                    <a:bodyPr/>
                    <a:lstStyle/>
                    <a:p>
                      <a:pPr>
                        <a:lnSpc>
                          <a:spcPct val="107000"/>
                        </a:lnSpc>
                        <a:spcAft>
                          <a:spcPts val="1500"/>
                        </a:spcAft>
                      </a:pPr>
                      <a:r>
                        <a:rPr lang="fr-FR" sz="2000">
                          <a:effectLst/>
                        </a:rPr>
                        <a:t>Le délégué à la mémoire profonde</a:t>
                      </a:r>
                    </a:p>
                    <a:p>
                      <a:pPr>
                        <a:lnSpc>
                          <a:spcPct val="107000"/>
                        </a:lnSpc>
                        <a:spcAft>
                          <a:spcPts val="150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rappel : en début de séance d’exercices,  il réexplique les points de théorie qui peuvent aider à réaliser la tâche. Par la suite, il rappelle les consignes de l’activité.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3296973658"/>
                  </a:ext>
                </a:extLst>
              </a:tr>
            </a:tbl>
          </a:graphicData>
        </a:graphic>
      </p:graphicFrame>
    </p:spTree>
    <p:extLst>
      <p:ext uri="{BB962C8B-B14F-4D97-AF65-F5344CB8AC3E}">
        <p14:creationId xmlns:p14="http://schemas.microsoft.com/office/powerpoint/2010/main" val="2444560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97735023"/>
              </p:ext>
            </p:extLst>
          </p:nvPr>
        </p:nvGraphicFramePr>
        <p:xfrm>
          <a:off x="477673" y="559557"/>
          <a:ext cx="10686196" cy="6059607"/>
        </p:xfrm>
        <a:graphic>
          <a:graphicData uri="http://schemas.openxmlformats.org/drawingml/2006/table">
            <a:tbl>
              <a:tblPr firstRow="1" firstCol="1" bandRow="1">
                <a:tableStyleId>{5C22544A-7EE6-4342-B048-85BDC9FD1C3A}</a:tableStyleId>
              </a:tblPr>
              <a:tblGrid>
                <a:gridCol w="4094350">
                  <a:extLst>
                    <a:ext uri="{9D8B030D-6E8A-4147-A177-3AD203B41FA5}">
                      <a16:colId xmlns:a16="http://schemas.microsoft.com/office/drawing/2014/main" val="3109960226"/>
                    </a:ext>
                  </a:extLst>
                </a:gridCol>
                <a:gridCol w="6591846">
                  <a:extLst>
                    <a:ext uri="{9D8B030D-6E8A-4147-A177-3AD203B41FA5}">
                      <a16:colId xmlns:a16="http://schemas.microsoft.com/office/drawing/2014/main" val="2499601211"/>
                    </a:ext>
                  </a:extLst>
                </a:gridCol>
              </a:tblGrid>
              <a:tr h="2326990">
                <a:tc>
                  <a:txBody>
                    <a:bodyPr/>
                    <a:lstStyle/>
                    <a:p>
                      <a:pPr>
                        <a:lnSpc>
                          <a:spcPct val="107000"/>
                        </a:lnSpc>
                        <a:spcAft>
                          <a:spcPts val="0"/>
                        </a:spcAft>
                      </a:pPr>
                      <a:r>
                        <a:rPr lang="fr-FR" sz="2000" dirty="0">
                          <a:effectLst/>
                        </a:rPr>
                        <a:t>Le secrétaire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a:t>
                      </a:r>
                      <a:r>
                        <a:rPr lang="fr-FR" sz="2000" dirty="0" err="1">
                          <a:effectLst/>
                        </a:rPr>
                        <a:t>archiveur</a:t>
                      </a:r>
                      <a:r>
                        <a:rPr lang="fr-FR" sz="2000" dirty="0">
                          <a:effectLst/>
                        </a:rPr>
                        <a:t> : il préserve les documents utiles (feuilles du professeur, notes du groupe…), prend note des réflexions du groupe et prends soin d’avoir les documents au cours.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solidFill>
                      <a:srgbClr val="99CCFF"/>
                    </a:solidFill>
                  </a:tcPr>
                </a:tc>
                <a:extLst>
                  <a:ext uri="{0D108BD9-81ED-4DB2-BD59-A6C34878D82A}">
                    <a16:rowId xmlns:a16="http://schemas.microsoft.com/office/drawing/2014/main" val="4092118387"/>
                  </a:ext>
                </a:extLst>
              </a:tr>
              <a:tr h="1405627">
                <a:tc>
                  <a:txBody>
                    <a:bodyPr/>
                    <a:lstStyle/>
                    <a:p>
                      <a:pPr>
                        <a:lnSpc>
                          <a:spcPct val="107000"/>
                        </a:lnSpc>
                        <a:spcAft>
                          <a:spcPts val="0"/>
                        </a:spcAft>
                      </a:pPr>
                      <a:r>
                        <a:rPr lang="fr-FR" sz="2000" dirty="0">
                          <a:effectLst/>
                        </a:rPr>
                        <a:t>L’observateur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coopérateur : il note et identifie les comportements positifs au niveau des habilités coopératives.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1738149593"/>
                  </a:ext>
                </a:extLst>
              </a:tr>
              <a:tr h="2326990">
                <a:tc>
                  <a:txBody>
                    <a:bodyPr/>
                    <a:lstStyle/>
                    <a:p>
                      <a:pPr>
                        <a:lnSpc>
                          <a:spcPct val="107000"/>
                        </a:lnSpc>
                        <a:spcAft>
                          <a:spcPts val="0"/>
                        </a:spcAft>
                      </a:pPr>
                      <a:r>
                        <a:rPr lang="fr-FR" sz="2000">
                          <a:effectLst/>
                        </a:rPr>
                        <a:t>Le communicateur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d’interface : il est la courroie de transmission de l’information entre l’enseignant et son équipe : questions, informations,  pistes… et entre son sous-groupe et le grand groupe.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1069602323"/>
                  </a:ext>
                </a:extLst>
              </a:tr>
            </a:tbl>
          </a:graphicData>
        </a:graphic>
      </p:graphicFrame>
    </p:spTree>
    <p:extLst>
      <p:ext uri="{BB962C8B-B14F-4D97-AF65-F5344CB8AC3E}">
        <p14:creationId xmlns:p14="http://schemas.microsoft.com/office/powerpoint/2010/main" val="4903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547" y="162043"/>
            <a:ext cx="10706668" cy="875187"/>
          </a:xfrm>
        </p:spPr>
        <p:txBody>
          <a:bodyPr/>
          <a:lstStyle/>
          <a:p>
            <a:r>
              <a:rPr lang="fr-FR" b="1" dirty="0">
                <a:solidFill>
                  <a:srgbClr val="0070C0"/>
                </a:solidFill>
              </a:rPr>
              <a:t>Principes de la différenciation pédagogique</a:t>
            </a:r>
          </a:p>
        </p:txBody>
      </p:sp>
      <p:sp>
        <p:nvSpPr>
          <p:cNvPr id="3" name="Espace réservé du contenu 2"/>
          <p:cNvSpPr>
            <a:spLocks noGrp="1"/>
          </p:cNvSpPr>
          <p:nvPr>
            <p:ph idx="1"/>
          </p:nvPr>
        </p:nvSpPr>
        <p:spPr>
          <a:xfrm>
            <a:off x="518615" y="1487606"/>
            <a:ext cx="11122925" cy="5145206"/>
          </a:xfrm>
        </p:spPr>
        <p:txBody>
          <a:bodyPr>
            <a:normAutofit/>
          </a:bodyPr>
          <a:lstStyle/>
          <a:p>
            <a:pPr marL="0" indent="0">
              <a:buNone/>
            </a:pPr>
            <a:endParaRPr lang="fr-FR" b="1" dirty="0" smtClean="0"/>
          </a:p>
          <a:p>
            <a:pPr marL="0" indent="0" algn="ctr">
              <a:buNone/>
            </a:pPr>
            <a:r>
              <a:rPr lang="fr-FR" sz="3600" b="1" u="sng" dirty="0" smtClean="0">
                <a:solidFill>
                  <a:srgbClr val="00B0F0"/>
                </a:solidFill>
              </a:rPr>
              <a:t>1</a:t>
            </a:r>
            <a:r>
              <a:rPr lang="fr-FR" sz="3600" b="1" u="sng" dirty="0">
                <a:solidFill>
                  <a:srgbClr val="00B0F0"/>
                </a:solidFill>
              </a:rPr>
              <a:t>. Se concentrer sur les apprentissages essentiels</a:t>
            </a:r>
            <a:r>
              <a:rPr lang="fr-FR" sz="3600" b="1" u="sng" dirty="0" smtClean="0">
                <a:solidFill>
                  <a:srgbClr val="00B0F0"/>
                </a:solidFill>
              </a:rPr>
              <a:t>.</a:t>
            </a:r>
          </a:p>
          <a:p>
            <a:pPr marL="0" indent="0" algn="ctr">
              <a:buNone/>
            </a:pPr>
            <a:endParaRPr lang="fr-FR" u="sng" dirty="0">
              <a:solidFill>
                <a:srgbClr val="00B0F0"/>
              </a:solidFill>
            </a:endParaRPr>
          </a:p>
          <a:p>
            <a:pPr marL="0" indent="0" algn="ctr">
              <a:buNone/>
            </a:pPr>
            <a:r>
              <a:rPr lang="fr-FR" sz="4400" dirty="0"/>
              <a:t>L’enseignant ou l’enseignante s’assure que tous </a:t>
            </a:r>
            <a:r>
              <a:rPr lang="fr-FR" sz="4400" dirty="0" smtClean="0"/>
              <a:t> </a:t>
            </a:r>
            <a:r>
              <a:rPr lang="fr-FR" sz="4400" dirty="0"/>
              <a:t>les élèves maîtrisent les </a:t>
            </a:r>
            <a:r>
              <a:rPr lang="fr-FR" sz="4400" dirty="0" smtClean="0"/>
              <a:t>apprentissages essentiels</a:t>
            </a:r>
            <a:r>
              <a:rPr lang="fr-FR" sz="4400" dirty="0"/>
              <a:t>.</a:t>
            </a:r>
          </a:p>
        </p:txBody>
      </p:sp>
    </p:spTree>
    <p:extLst>
      <p:ext uri="{BB962C8B-B14F-4D97-AF65-F5344CB8AC3E}">
        <p14:creationId xmlns:p14="http://schemas.microsoft.com/office/powerpoint/2010/main" val="17722074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Installation</a:t>
            </a:r>
            <a:r>
              <a:rPr lang="fr-FR" dirty="0"/>
              <a:t/>
            </a:r>
            <a:br>
              <a:rPr lang="fr-FR" dirty="0"/>
            </a:br>
            <a:endParaRPr lang="fr-FR" dirty="0"/>
          </a:p>
        </p:txBody>
      </p:sp>
      <p:sp>
        <p:nvSpPr>
          <p:cNvPr id="3" name="Espace réservé du contenu 2"/>
          <p:cNvSpPr>
            <a:spLocks noGrp="1"/>
          </p:cNvSpPr>
          <p:nvPr>
            <p:ph idx="1"/>
          </p:nvPr>
        </p:nvSpPr>
        <p:spPr>
          <a:xfrm>
            <a:off x="327547" y="1241946"/>
            <a:ext cx="11491414" cy="5363570"/>
          </a:xfrm>
        </p:spPr>
        <p:txBody>
          <a:bodyPr>
            <a:normAutofit/>
          </a:bodyPr>
          <a:lstStyle/>
          <a:p>
            <a:pPr marL="0" indent="0" algn="ctr">
              <a:buNone/>
            </a:pPr>
            <a:endParaRPr lang="fr-FR" sz="3600" b="1" dirty="0" smtClean="0">
              <a:solidFill>
                <a:srgbClr val="00B0F0"/>
              </a:solidFill>
            </a:endParaRPr>
          </a:p>
          <a:p>
            <a:pPr marL="0" indent="0" algn="ctr">
              <a:buNone/>
            </a:pPr>
            <a:r>
              <a:rPr lang="fr-FR" sz="3600" b="1" dirty="0" smtClean="0"/>
              <a:t>Pour </a:t>
            </a:r>
            <a:r>
              <a:rPr lang="fr-FR" sz="3600" b="1" dirty="0"/>
              <a:t>pratiquer l’apprentissage coopératif, </a:t>
            </a:r>
            <a:endParaRPr lang="fr-FR" sz="3600" b="1" dirty="0" smtClean="0"/>
          </a:p>
          <a:p>
            <a:pPr marL="0" indent="0" algn="ctr">
              <a:buNone/>
            </a:pPr>
            <a:r>
              <a:rPr lang="fr-FR" sz="3600" b="1" dirty="0" smtClean="0"/>
              <a:t>il </a:t>
            </a:r>
            <a:r>
              <a:rPr lang="fr-FR" sz="3600" b="1" dirty="0"/>
              <a:t>est nécessaire de </a:t>
            </a:r>
            <a:r>
              <a:rPr lang="fr-FR" sz="3600" b="1" dirty="0" smtClean="0"/>
              <a:t>:</a:t>
            </a:r>
          </a:p>
          <a:p>
            <a:pPr marL="0" indent="0" algn="ctr">
              <a:buNone/>
            </a:pPr>
            <a:endParaRPr lang="fr-FR" sz="3600" b="1" dirty="0">
              <a:solidFill>
                <a:srgbClr val="00B0F0"/>
              </a:solidFill>
            </a:endParaRPr>
          </a:p>
          <a:p>
            <a:pPr lvl="0" algn="just"/>
            <a:r>
              <a:rPr lang="fr-FR" sz="3200" b="1" dirty="0">
                <a:solidFill>
                  <a:srgbClr val="00B0F0"/>
                </a:solidFill>
              </a:rPr>
              <a:t>Créer un climat de classe favorable</a:t>
            </a:r>
          </a:p>
          <a:p>
            <a:pPr lvl="0" algn="just"/>
            <a:r>
              <a:rPr lang="fr-FR" sz="3200" b="1" dirty="0">
                <a:solidFill>
                  <a:srgbClr val="00B0F0"/>
                </a:solidFill>
              </a:rPr>
              <a:t>Faire la connaissance de soi et des autres</a:t>
            </a:r>
          </a:p>
          <a:p>
            <a:pPr lvl="0" algn="just"/>
            <a:r>
              <a:rPr lang="fr-FR" sz="3200" b="1" dirty="0">
                <a:solidFill>
                  <a:srgbClr val="00B0F0"/>
                </a:solidFill>
              </a:rPr>
              <a:t>Construire des représentations positives du travail en équipe</a:t>
            </a:r>
          </a:p>
          <a:p>
            <a:pPr lvl="0" algn="just"/>
            <a:r>
              <a:rPr lang="fr-FR" sz="3200" b="1" dirty="0">
                <a:solidFill>
                  <a:srgbClr val="00B0F0"/>
                </a:solidFill>
              </a:rPr>
              <a:t>Construire une définition commune du concept de coopération et des valeurs qui le </a:t>
            </a:r>
            <a:r>
              <a:rPr lang="fr-FR" sz="3200" b="1" dirty="0" smtClean="0">
                <a:solidFill>
                  <a:srgbClr val="00B0F0"/>
                </a:solidFill>
              </a:rPr>
              <a:t>sous-tendent</a:t>
            </a:r>
            <a:endParaRPr lang="fr-FR" sz="3200" b="1" dirty="0">
              <a:solidFill>
                <a:srgbClr val="00B0F0"/>
              </a:solidFill>
            </a:endParaRPr>
          </a:p>
        </p:txBody>
      </p:sp>
    </p:spTree>
    <p:extLst>
      <p:ext uri="{BB962C8B-B14F-4D97-AF65-F5344CB8AC3E}">
        <p14:creationId xmlns:p14="http://schemas.microsoft.com/office/powerpoint/2010/main" val="3390427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5909" y="78522"/>
            <a:ext cx="10420065" cy="808582"/>
          </a:xfrm>
        </p:spPr>
        <p:txBody>
          <a:bodyPr/>
          <a:lstStyle/>
          <a:p>
            <a:r>
              <a:rPr lang="fr-FR" b="1" dirty="0">
                <a:solidFill>
                  <a:srgbClr val="0070C0"/>
                </a:solidFill>
              </a:rPr>
              <a:t>Activités coopératives </a:t>
            </a:r>
          </a:p>
        </p:txBody>
      </p:sp>
      <p:sp>
        <p:nvSpPr>
          <p:cNvPr id="3" name="Espace réservé du contenu 2"/>
          <p:cNvSpPr>
            <a:spLocks noGrp="1"/>
          </p:cNvSpPr>
          <p:nvPr>
            <p:ph idx="1"/>
          </p:nvPr>
        </p:nvSpPr>
        <p:spPr>
          <a:xfrm>
            <a:off x="250209" y="996287"/>
            <a:ext cx="11341290" cy="5970896"/>
          </a:xfrm>
        </p:spPr>
        <p:txBody>
          <a:bodyPr>
            <a:normAutofit/>
          </a:bodyPr>
          <a:lstStyle/>
          <a:p>
            <a:pPr marL="0" indent="0" algn="ctr">
              <a:buNone/>
            </a:pPr>
            <a:endParaRPr lang="fr-FR" b="1" dirty="0" smtClean="0">
              <a:solidFill>
                <a:srgbClr val="00B0F0"/>
              </a:solidFill>
            </a:endParaRPr>
          </a:p>
          <a:p>
            <a:pPr marL="0" indent="0" algn="ctr">
              <a:buNone/>
            </a:pPr>
            <a:r>
              <a:rPr lang="fr-FR" dirty="0" smtClean="0"/>
              <a:t>Baser </a:t>
            </a:r>
            <a:r>
              <a:rPr lang="fr-FR" dirty="0"/>
              <a:t>son enseignement sur l’apprentissage coopératif implique que le professeur recourt à </a:t>
            </a:r>
            <a:r>
              <a:rPr lang="fr-FR" b="1" u="sng" dirty="0">
                <a:solidFill>
                  <a:srgbClr val="00B0F0"/>
                </a:solidFill>
              </a:rPr>
              <a:t>différents types de dispositifs pour former et animer les sous-groupes</a:t>
            </a:r>
            <a:r>
              <a:rPr lang="fr-FR" b="1" u="sng" dirty="0" smtClean="0">
                <a:solidFill>
                  <a:srgbClr val="00B0F0"/>
                </a:solidFill>
              </a:rPr>
              <a:t>.</a:t>
            </a:r>
          </a:p>
          <a:p>
            <a:pPr marL="0" indent="0" algn="ctr">
              <a:buNone/>
            </a:pPr>
            <a:endParaRPr lang="fr-FR" b="1" dirty="0">
              <a:solidFill>
                <a:srgbClr val="00B0F0"/>
              </a:solidFill>
            </a:endParaRPr>
          </a:p>
          <a:p>
            <a:pPr algn="ctr"/>
            <a:r>
              <a:rPr lang="fr-FR" u="sng" dirty="0"/>
              <a:t>Au niveau de la formation des sous-groupes, il faut déterminer si </a:t>
            </a:r>
            <a:r>
              <a:rPr lang="fr-FR" u="sng" dirty="0" smtClean="0"/>
              <a:t>: </a:t>
            </a:r>
            <a:endParaRPr lang="fr-FR" u="sng" dirty="0" smtClean="0"/>
          </a:p>
          <a:p>
            <a:pPr marL="0" indent="0">
              <a:buNone/>
            </a:pPr>
            <a:endParaRPr lang="fr-FR" u="sng" dirty="0" smtClean="0"/>
          </a:p>
          <a:p>
            <a:pPr lvl="2"/>
            <a:r>
              <a:rPr lang="fr-FR" sz="2800" dirty="0" smtClean="0"/>
              <a:t>la </a:t>
            </a:r>
            <a:r>
              <a:rPr lang="fr-FR" sz="2800" dirty="0"/>
              <a:t>composition sera </a:t>
            </a:r>
            <a:r>
              <a:rPr lang="fr-FR" sz="2800" dirty="0" smtClean="0"/>
              <a:t>aléatoire.</a:t>
            </a:r>
          </a:p>
          <a:p>
            <a:pPr lvl="2"/>
            <a:r>
              <a:rPr lang="fr-FR" sz="2800" dirty="0" smtClean="0"/>
              <a:t>les </a:t>
            </a:r>
            <a:r>
              <a:rPr lang="fr-FR" sz="2800" dirty="0"/>
              <a:t>équipes seront homogènes ou hétérogènes au niveau de leurs compétences transversales, coopératives ou disciplinaires.</a:t>
            </a:r>
          </a:p>
          <a:p>
            <a:pPr lvl="2"/>
            <a:r>
              <a:rPr lang="fr-FR" sz="2800" dirty="0"/>
              <a:t>les sous-groupes seront stables ou non tout au long de l’année.</a:t>
            </a:r>
          </a:p>
          <a:p>
            <a:pPr lvl="2"/>
            <a:r>
              <a:rPr lang="fr-FR" sz="2800" dirty="0"/>
              <a:t>ils seront identiques ou non suivant la discipline.</a:t>
            </a:r>
          </a:p>
          <a:p>
            <a:endParaRPr lang="fr-FR" dirty="0"/>
          </a:p>
        </p:txBody>
      </p:sp>
    </p:spTree>
    <p:extLst>
      <p:ext uri="{BB962C8B-B14F-4D97-AF65-F5344CB8AC3E}">
        <p14:creationId xmlns:p14="http://schemas.microsoft.com/office/powerpoint/2010/main" val="22924976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376" y="423080"/>
            <a:ext cx="11109278" cy="6434919"/>
          </a:xfrm>
        </p:spPr>
        <p:txBody>
          <a:bodyPr>
            <a:normAutofit lnSpcReduction="10000"/>
          </a:bodyPr>
          <a:lstStyle/>
          <a:p>
            <a:pPr marL="0" indent="0" algn="ctr">
              <a:buNone/>
            </a:pPr>
            <a:r>
              <a:rPr lang="fr-FR" b="1" dirty="0">
                <a:solidFill>
                  <a:srgbClr val="00B0F0"/>
                </a:solidFill>
              </a:rPr>
              <a:t>Une fois le groupe formé, il est nécessaire de réfléchir au processus de travail. </a:t>
            </a:r>
            <a:endParaRPr lang="fr-FR" b="1" dirty="0" smtClean="0">
              <a:solidFill>
                <a:srgbClr val="00B0F0"/>
              </a:solidFill>
            </a:endParaRPr>
          </a:p>
          <a:p>
            <a:pPr marL="0" indent="0" algn="ctr">
              <a:buNone/>
            </a:pPr>
            <a:r>
              <a:rPr lang="fr-FR" dirty="0" smtClean="0"/>
              <a:t>À </a:t>
            </a:r>
            <a:r>
              <a:rPr lang="fr-FR" dirty="0"/>
              <a:t>cette fin, il faudra répondre aux questions suivantes </a:t>
            </a:r>
            <a:r>
              <a:rPr lang="fr-FR" dirty="0" smtClean="0"/>
              <a:t>:</a:t>
            </a:r>
          </a:p>
          <a:p>
            <a:pPr marL="0" indent="0" algn="ctr">
              <a:buNone/>
            </a:pPr>
            <a:endParaRPr lang="fr-FR" dirty="0"/>
          </a:p>
          <a:p>
            <a:pPr lvl="0" algn="just"/>
            <a:r>
              <a:rPr lang="fr-FR" dirty="0"/>
              <a:t>Chacun des participants </a:t>
            </a:r>
            <a:r>
              <a:rPr lang="fr-FR" dirty="0" err="1"/>
              <a:t>a-t-il</a:t>
            </a:r>
            <a:r>
              <a:rPr lang="fr-FR" dirty="0"/>
              <a:t> un ou plusieurs rôles définis ?</a:t>
            </a:r>
          </a:p>
          <a:p>
            <a:pPr lvl="0" algn="just"/>
            <a:r>
              <a:rPr lang="fr-FR" dirty="0"/>
              <a:t>Évalue-t-on le respect des rôles de chacun ?</a:t>
            </a:r>
          </a:p>
          <a:p>
            <a:pPr lvl="0" algn="just"/>
            <a:r>
              <a:rPr lang="fr-FR" dirty="0"/>
              <a:t>Dans le processus, auront-ils aussi des tâches individuelles à réaliser ?</a:t>
            </a:r>
          </a:p>
          <a:p>
            <a:pPr lvl="0" algn="just"/>
            <a:r>
              <a:rPr lang="fr-FR" dirty="0"/>
              <a:t>Y </a:t>
            </a:r>
            <a:r>
              <a:rPr lang="fr-FR" dirty="0" err="1"/>
              <a:t>aura-t-il</a:t>
            </a:r>
            <a:r>
              <a:rPr lang="fr-FR" dirty="0"/>
              <a:t> des interactions entre les groupes ?</a:t>
            </a:r>
          </a:p>
          <a:p>
            <a:pPr lvl="0" algn="just"/>
            <a:r>
              <a:rPr lang="fr-FR" dirty="0"/>
              <a:t>Va-t-on prévoir un transfert d’équipiers à certains moments ?</a:t>
            </a:r>
          </a:p>
          <a:p>
            <a:pPr lvl="0" algn="just"/>
            <a:r>
              <a:rPr lang="fr-FR" dirty="0"/>
              <a:t>Le processus </a:t>
            </a:r>
            <a:r>
              <a:rPr lang="fr-FR" dirty="0" err="1"/>
              <a:t>sera-il</a:t>
            </a:r>
            <a:r>
              <a:rPr lang="fr-FR" dirty="0"/>
              <a:t> entrecoupé par des interventions plus ou moins longue de l’enseignant ?</a:t>
            </a:r>
          </a:p>
          <a:p>
            <a:pPr lvl="0" algn="just"/>
            <a:r>
              <a:rPr lang="fr-FR" dirty="0"/>
              <a:t>Y </a:t>
            </a:r>
            <a:r>
              <a:rPr lang="fr-FR" dirty="0" err="1"/>
              <a:t>aura-t-il</a:t>
            </a:r>
            <a:r>
              <a:rPr lang="fr-FR" dirty="0"/>
              <a:t> des débriefings en sous-groupe ou en grand groupe ?</a:t>
            </a:r>
          </a:p>
          <a:p>
            <a:pPr algn="just"/>
            <a:r>
              <a:rPr lang="fr-FR" dirty="0"/>
              <a:t>À cette fin, différents outils sont possibles tels que les </a:t>
            </a:r>
            <a:r>
              <a:rPr lang="fr-FR" dirty="0" err="1"/>
              <a:t>Jigsaw</a:t>
            </a:r>
            <a:r>
              <a:rPr lang="fr-FR" dirty="0"/>
              <a:t>, les jeux-cadres de </a:t>
            </a:r>
            <a:r>
              <a:rPr lang="fr-FR" dirty="0" err="1"/>
              <a:t>Thiagi</a:t>
            </a:r>
            <a:r>
              <a:rPr lang="fr-FR" dirty="0"/>
              <a:t>,…</a:t>
            </a:r>
          </a:p>
          <a:p>
            <a:endParaRPr lang="fr-FR" dirty="0"/>
          </a:p>
        </p:txBody>
      </p:sp>
    </p:spTree>
    <p:extLst>
      <p:ext uri="{BB962C8B-B14F-4D97-AF65-F5344CB8AC3E}">
        <p14:creationId xmlns:p14="http://schemas.microsoft.com/office/powerpoint/2010/main" val="3436115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8B6158-9E00-4D53-A7A4-2A8B722E2B15}"/>
              </a:ext>
            </a:extLst>
          </p:cNvPr>
          <p:cNvSpPr>
            <a:spLocks noGrp="1"/>
          </p:cNvSpPr>
          <p:nvPr>
            <p:ph idx="1"/>
          </p:nvPr>
        </p:nvSpPr>
        <p:spPr>
          <a:xfrm>
            <a:off x="914401" y="423081"/>
            <a:ext cx="10263116" cy="5329115"/>
          </a:xfrm>
        </p:spPr>
        <p:txBody>
          <a:bodyPr>
            <a:normAutofit/>
          </a:bodyPr>
          <a:lstStyle/>
          <a:p>
            <a:pPr marL="0" indent="0" algn="ctr">
              <a:buNone/>
            </a:pPr>
            <a:r>
              <a:rPr lang="fr-FR" sz="6000" b="1" dirty="0" smtClean="0">
                <a:solidFill>
                  <a:srgbClr val="C00000"/>
                </a:solidFill>
                <a:latin typeface="Comic Sans MS" panose="030F0702030302020204" pitchFamily="66" charset="0"/>
              </a:rPr>
              <a:t>LA </a:t>
            </a:r>
            <a:r>
              <a:rPr lang="fr-FR" sz="6000" b="1" dirty="0">
                <a:solidFill>
                  <a:srgbClr val="C00000"/>
                </a:solidFill>
                <a:latin typeface="Comic Sans MS" panose="030F0702030302020204" pitchFamily="66" charset="0"/>
              </a:rPr>
              <a:t>CO-INTERVENTION</a:t>
            </a:r>
          </a:p>
          <a:p>
            <a:pPr marL="0" indent="0" algn="ctr">
              <a:buNone/>
            </a:pPr>
            <a:endParaRPr lang="fr-FR" sz="6000" b="1" dirty="0">
              <a:solidFill>
                <a:srgbClr val="C00000"/>
              </a:solidFill>
              <a:latin typeface="Comic Sans MS" panose="030F0702030302020204" pitchFamily="66" charset="0"/>
            </a:endParaRPr>
          </a:p>
          <a:p>
            <a:pPr marL="0" indent="0" algn="ctr">
              <a:buNone/>
            </a:pPr>
            <a:r>
              <a:rPr lang="fr-FR" sz="6000" b="1" dirty="0">
                <a:solidFill>
                  <a:srgbClr val="C00000"/>
                </a:solidFill>
                <a:latin typeface="Comic Sans MS" panose="030F0702030302020204" pitchFamily="66" charset="0"/>
              </a:rPr>
              <a:t> </a:t>
            </a:r>
            <a:br>
              <a:rPr lang="fr-FR" sz="6000" b="1" dirty="0">
                <a:solidFill>
                  <a:srgbClr val="C00000"/>
                </a:solidFill>
                <a:latin typeface="Comic Sans MS" panose="030F0702030302020204" pitchFamily="66" charset="0"/>
              </a:rPr>
            </a:br>
            <a:endParaRPr lang="fr-FR" sz="6000" dirty="0"/>
          </a:p>
        </p:txBody>
      </p:sp>
      <p:pic>
        <p:nvPicPr>
          <p:cNvPr id="1026" name="Picture 2" descr="RÃ©sultat de recherche d'images pour &quot;IMAGE CO-INTERVEN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13" y="1828800"/>
            <a:ext cx="6369389" cy="453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431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91A26B-BDCC-4CE7-8409-A742DBFDE0F3}"/>
              </a:ext>
            </a:extLst>
          </p:cNvPr>
          <p:cNvSpPr>
            <a:spLocks noGrp="1"/>
          </p:cNvSpPr>
          <p:nvPr>
            <p:ph type="title"/>
          </p:nvPr>
        </p:nvSpPr>
        <p:spPr>
          <a:xfrm>
            <a:off x="1789043" y="384313"/>
            <a:ext cx="9715569" cy="1520687"/>
          </a:xfrm>
        </p:spPr>
        <p:txBody>
          <a:bodyPr>
            <a:normAutofit/>
          </a:bodyPr>
          <a:lstStyle/>
          <a:p>
            <a:r>
              <a:rPr lang="fr-FR" sz="4000" b="1" dirty="0">
                <a:solidFill>
                  <a:srgbClr val="C00000"/>
                </a:solidFill>
              </a:rPr>
              <a:t>QUI ?...</a:t>
            </a:r>
          </a:p>
        </p:txBody>
      </p:sp>
      <p:sp>
        <p:nvSpPr>
          <p:cNvPr id="3" name="Espace réservé du contenu 2">
            <a:extLst>
              <a:ext uri="{FF2B5EF4-FFF2-40B4-BE49-F238E27FC236}">
                <a16:creationId xmlns:a16="http://schemas.microsoft.com/office/drawing/2014/main" id="{F28F611B-D087-4BC9-8022-093BF13DCB67}"/>
              </a:ext>
            </a:extLst>
          </p:cNvPr>
          <p:cNvSpPr>
            <a:spLocks noGrp="1"/>
          </p:cNvSpPr>
          <p:nvPr>
            <p:ph idx="1"/>
          </p:nvPr>
        </p:nvSpPr>
        <p:spPr>
          <a:xfrm>
            <a:off x="874643" y="1086678"/>
            <a:ext cx="10629969" cy="4824544"/>
          </a:xfrm>
        </p:spPr>
        <p:txBody>
          <a:bodyPr/>
          <a:lstStyle/>
          <a:p>
            <a:endParaRPr lang="fr-FR" sz="4400" b="1" dirty="0"/>
          </a:p>
          <a:p>
            <a:r>
              <a:rPr lang="fr-FR" sz="4400" dirty="0"/>
              <a:t>La </a:t>
            </a:r>
            <a:r>
              <a:rPr lang="fr-FR" sz="4400" dirty="0" err="1"/>
              <a:t>co</a:t>
            </a:r>
            <a:r>
              <a:rPr lang="fr-FR" sz="4400" dirty="0"/>
              <a:t>-intervention peut concerner l’intervention </a:t>
            </a:r>
            <a:r>
              <a:rPr lang="fr-FR" sz="4400" b="1" u="sng" dirty="0">
                <a:solidFill>
                  <a:srgbClr val="C00000"/>
                </a:solidFill>
              </a:rPr>
              <a:t>de deux enseignants</a:t>
            </a:r>
            <a:r>
              <a:rPr lang="fr-FR" sz="4400" b="1" dirty="0"/>
              <a:t>, </a:t>
            </a:r>
            <a:r>
              <a:rPr lang="fr-FR" sz="4400" b="1" u="sng" dirty="0">
                <a:solidFill>
                  <a:srgbClr val="C00000"/>
                </a:solidFill>
              </a:rPr>
              <a:t>mais aussi d’un enseignant et d’un adulte qui n’est pas enseignant</a:t>
            </a:r>
            <a:r>
              <a:rPr lang="fr-FR" sz="4400" b="1" dirty="0"/>
              <a:t>. </a:t>
            </a:r>
          </a:p>
          <a:p>
            <a:pPr marL="0" indent="0">
              <a:buNone/>
            </a:pPr>
            <a:endParaRPr lang="fr-FR" dirty="0"/>
          </a:p>
        </p:txBody>
      </p:sp>
      <mc:AlternateContent xmlns:mc="http://schemas.openxmlformats.org/markup-compatibility/2006">
        <mc:Choice xmlns="" xmlns:pslz="http://schemas.microsoft.com/office/powerpoint/2016/slidezoom" Requires="pslz">
          <p:graphicFrame>
            <p:nvGraphicFramePr>
              <p:cNvPr id="5" name="Zoom de diapositive 4">
                <a:extLst>
                  <a:ext uri="{FF2B5EF4-FFF2-40B4-BE49-F238E27FC236}">
                    <a16:creationId xmlns:a16="http://schemas.microsoft.com/office/drawing/2014/main" id="{F418F1C3-FF33-4621-A89E-FB03D0158020}"/>
                  </a:ext>
                </a:extLst>
              </p:cNvPr>
              <p:cNvGraphicFramePr>
                <a:graphicFrameLocks noChangeAspect="1"/>
              </p:cNvGraphicFramePr>
              <p:nvPr>
                <p:extLst>
                  <p:ext uri="{D42A27DB-BD31-4B8C-83A1-F6EECF244321}">
                    <p14:modId xmlns:p14="http://schemas.microsoft.com/office/powerpoint/2010/main" val="2940407244"/>
                  </p:ext>
                </p:extLst>
              </p:nvPr>
            </p:nvGraphicFramePr>
            <p:xfrm>
              <a:off x="-1497496" y="2293723"/>
              <a:ext cx="3048000" cy="1714500"/>
            </p:xfrm>
            <a:graphic>
              <a:graphicData uri="http://schemas.microsoft.com/office/powerpoint/2016/slidezoom">
                <pslz:sldZm>
                  <pslz:sldZmObj sldId="260" cId="660214025">
                    <pslz:zmPr id="{5C6FFAC2-49A0-4A8E-B75D-85677122F249}"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Zoom de diapositive 4">
                <a:hlinkClick r:id="rId3" action="ppaction://hlinksldjump"/>
                <a:extLst>
                  <a:ext uri="{FF2B5EF4-FFF2-40B4-BE49-F238E27FC236}">
                    <a16:creationId xmlns:a16="http://schemas.microsoft.com/office/drawing/2014/main" id="{F418F1C3-FF33-4621-A89E-FB03D0158020}"/>
                  </a:ext>
                </a:extLst>
              </p:cNvPr>
              <p:cNvPicPr>
                <a:picLocks noGrp="1" noRot="1" noChangeAspect="1" noMove="1" noResize="1" noEditPoints="1" noAdjustHandles="1" noChangeArrowheads="1" noChangeShapeType="1"/>
              </p:cNvPicPr>
              <p:nvPr/>
            </p:nvPicPr>
            <p:blipFill>
              <a:blip r:embed="rId4"/>
              <a:stretch>
                <a:fillRect/>
              </a:stretch>
            </p:blipFill>
            <p:spPr>
              <a:xfrm>
                <a:off x="-1497496" y="229372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6575287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52491-683C-4926-BB9C-F7A69C8ED8B2}"/>
              </a:ext>
            </a:extLst>
          </p:cNvPr>
          <p:cNvSpPr>
            <a:spLocks noGrp="1"/>
          </p:cNvSpPr>
          <p:nvPr>
            <p:ph type="title"/>
          </p:nvPr>
        </p:nvSpPr>
        <p:spPr>
          <a:xfrm>
            <a:off x="1758038" y="306333"/>
            <a:ext cx="8911687" cy="1280890"/>
          </a:xfrm>
        </p:spPr>
        <p:txBody>
          <a:bodyPr>
            <a:normAutofit/>
          </a:bodyPr>
          <a:lstStyle/>
          <a:p>
            <a:r>
              <a:rPr lang="fr-FR" sz="4000" b="1" dirty="0">
                <a:solidFill>
                  <a:srgbClr val="C00000"/>
                </a:solidFill>
              </a:rPr>
              <a:t>Où ?...</a:t>
            </a:r>
          </a:p>
        </p:txBody>
      </p:sp>
      <p:sp>
        <p:nvSpPr>
          <p:cNvPr id="3" name="Espace réservé du contenu 2">
            <a:extLst>
              <a:ext uri="{FF2B5EF4-FFF2-40B4-BE49-F238E27FC236}">
                <a16:creationId xmlns:a16="http://schemas.microsoft.com/office/drawing/2014/main" id="{467A2D40-92B3-428F-BBE9-DED64CE5C99F}"/>
              </a:ext>
            </a:extLst>
          </p:cNvPr>
          <p:cNvSpPr>
            <a:spLocks noGrp="1"/>
          </p:cNvSpPr>
          <p:nvPr>
            <p:ph idx="1"/>
          </p:nvPr>
        </p:nvSpPr>
        <p:spPr>
          <a:xfrm>
            <a:off x="993914" y="1152939"/>
            <a:ext cx="10774016" cy="5141844"/>
          </a:xfrm>
        </p:spPr>
        <p:txBody>
          <a:bodyPr>
            <a:normAutofit/>
          </a:bodyPr>
          <a:lstStyle/>
          <a:p>
            <a:pPr algn="just"/>
            <a:r>
              <a:rPr lang="fr-FR" sz="4800" dirty="0"/>
              <a:t>La </a:t>
            </a:r>
            <a:r>
              <a:rPr lang="fr-FR" sz="4800" dirty="0" err="1"/>
              <a:t>co</a:t>
            </a:r>
            <a:r>
              <a:rPr lang="fr-FR" sz="4800" dirty="0"/>
              <a:t>-intervention suppose que </a:t>
            </a:r>
            <a:r>
              <a:rPr lang="fr-FR" sz="4800" b="1" u="sng" dirty="0">
                <a:solidFill>
                  <a:srgbClr val="C00000"/>
                </a:solidFill>
              </a:rPr>
              <a:t>l’espace et les élèves soient partagées </a:t>
            </a:r>
            <a:r>
              <a:rPr lang="fr-FR" sz="4800" dirty="0"/>
              <a:t>: </a:t>
            </a:r>
          </a:p>
          <a:p>
            <a:pPr marL="0" indent="0" algn="just">
              <a:buNone/>
            </a:pPr>
            <a:r>
              <a:rPr lang="fr-FR" sz="4800" dirty="0">
                <a:solidFill>
                  <a:srgbClr val="C00000"/>
                </a:solidFill>
              </a:rPr>
              <a:t>-    </a:t>
            </a:r>
            <a:r>
              <a:rPr lang="fr-FR" sz="4800" dirty="0">
                <a:solidFill>
                  <a:schemeClr val="tx1"/>
                </a:solidFill>
              </a:rPr>
              <a:t>les deux enseignants sont </a:t>
            </a:r>
            <a:r>
              <a:rPr lang="fr-FR" sz="4800" b="1" u="sng" dirty="0">
                <a:solidFill>
                  <a:srgbClr val="C00000"/>
                </a:solidFill>
              </a:rPr>
              <a:t>ensemble dans le même espace, </a:t>
            </a:r>
          </a:p>
          <a:p>
            <a:pPr marL="0" indent="0" algn="just">
              <a:buNone/>
            </a:pPr>
            <a:r>
              <a:rPr lang="fr-FR" sz="4800" dirty="0">
                <a:solidFill>
                  <a:srgbClr val="C00000"/>
                </a:solidFill>
              </a:rPr>
              <a:t>-           </a:t>
            </a:r>
            <a:r>
              <a:rPr lang="fr-FR" sz="4800" dirty="0">
                <a:solidFill>
                  <a:schemeClr val="tx1"/>
                </a:solidFill>
              </a:rPr>
              <a:t>ou </a:t>
            </a:r>
            <a:r>
              <a:rPr lang="fr-FR" sz="4800" b="1" dirty="0">
                <a:solidFill>
                  <a:srgbClr val="C00000"/>
                </a:solidFill>
              </a:rPr>
              <a:t>dans la classe </a:t>
            </a:r>
            <a:r>
              <a:rPr lang="fr-FR" sz="4800" dirty="0">
                <a:solidFill>
                  <a:schemeClr val="tx1"/>
                </a:solidFill>
              </a:rPr>
              <a:t>et un espace immédiatement </a:t>
            </a:r>
            <a:r>
              <a:rPr lang="fr-FR" sz="4800" b="1" dirty="0">
                <a:solidFill>
                  <a:srgbClr val="C00000"/>
                </a:solidFill>
              </a:rPr>
              <a:t>attenant communicant avec la classe</a:t>
            </a:r>
            <a:r>
              <a:rPr lang="fr-FR" sz="4800" b="1" dirty="0"/>
              <a:t>. </a:t>
            </a:r>
          </a:p>
          <a:p>
            <a:pPr algn="just"/>
            <a:endParaRPr lang="fr-FR" dirty="0"/>
          </a:p>
        </p:txBody>
      </p:sp>
      <mc:AlternateContent xmlns:mc="http://schemas.openxmlformats.org/markup-compatibility/2006">
        <mc:Choice xmlns="" xmlns:pslz="http://schemas.microsoft.com/office/powerpoint/2016/slidezoom" Requires="pslz">
          <p:graphicFrame>
            <p:nvGraphicFramePr>
              <p:cNvPr id="5" name="Zoom de diapositive 4">
                <a:extLst>
                  <a:ext uri="{FF2B5EF4-FFF2-40B4-BE49-F238E27FC236}">
                    <a16:creationId xmlns:a16="http://schemas.microsoft.com/office/drawing/2014/main" id="{670619D2-8BED-48AC-ABC8-ED0B46FD6645}"/>
                  </a:ext>
                </a:extLst>
              </p:cNvPr>
              <p:cNvGraphicFramePr>
                <a:graphicFrameLocks noChangeAspect="1"/>
              </p:cNvGraphicFramePr>
              <p:nvPr>
                <p:extLst>
                  <p:ext uri="{D42A27DB-BD31-4B8C-83A1-F6EECF244321}">
                    <p14:modId xmlns:p14="http://schemas.microsoft.com/office/powerpoint/2010/main" val="618240707"/>
                  </p:ext>
                </p:extLst>
              </p:nvPr>
            </p:nvGraphicFramePr>
            <p:xfrm>
              <a:off x="-2544417" y="1856823"/>
              <a:ext cx="3048000" cy="1714500"/>
            </p:xfrm>
            <a:graphic>
              <a:graphicData uri="http://schemas.microsoft.com/office/powerpoint/2016/slidezoom">
                <pslz:sldZm>
                  <pslz:sldZmObj sldId="259" cId="2804751895">
                    <pslz:zmPr id="{A6DE10F3-E8CE-40D9-A7A4-8C38E4EFA70E}"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Zoom de diapositive 4">
                <a:hlinkClick r:id="rId3" action="ppaction://hlinksldjump"/>
                <a:extLst>
                  <a:ext uri="{FF2B5EF4-FFF2-40B4-BE49-F238E27FC236}">
                    <a16:creationId xmlns:a16="http://schemas.microsoft.com/office/drawing/2014/main" id="{670619D2-8BED-48AC-ABC8-ED0B46FD6645}"/>
                  </a:ext>
                </a:extLst>
              </p:cNvPr>
              <p:cNvPicPr>
                <a:picLocks noGrp="1" noRot="1" noChangeAspect="1" noMove="1" noResize="1" noEditPoints="1" noAdjustHandles="1" noChangeArrowheads="1" noChangeShapeType="1"/>
              </p:cNvPicPr>
              <p:nvPr/>
            </p:nvPicPr>
            <p:blipFill>
              <a:blip r:embed="rId4"/>
              <a:stretch>
                <a:fillRect/>
              </a:stretch>
            </p:blipFill>
            <p:spPr>
              <a:xfrm>
                <a:off x="-2544417" y="185682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7178508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366029-9E01-47AD-B2D6-746D6C079436}"/>
              </a:ext>
            </a:extLst>
          </p:cNvPr>
          <p:cNvSpPr>
            <a:spLocks noGrp="1"/>
          </p:cNvSpPr>
          <p:nvPr>
            <p:ph type="title"/>
          </p:nvPr>
        </p:nvSpPr>
        <p:spPr>
          <a:xfrm>
            <a:off x="1728546" y="165666"/>
            <a:ext cx="8734908" cy="1562224"/>
          </a:xfrm>
        </p:spPr>
        <p:txBody>
          <a:bodyPr>
            <a:normAutofit/>
          </a:bodyPr>
          <a:lstStyle/>
          <a:p>
            <a:r>
              <a:rPr lang="fr-FR" sz="4400" b="1" dirty="0">
                <a:solidFill>
                  <a:srgbClr val="C00000"/>
                </a:solidFill>
              </a:rPr>
              <a:t>Ce n’est pas…. </a:t>
            </a:r>
            <a:br>
              <a:rPr lang="fr-FR" sz="4400" b="1" dirty="0">
                <a:solidFill>
                  <a:srgbClr val="C00000"/>
                </a:solidFill>
              </a:rPr>
            </a:br>
            <a:r>
              <a:rPr lang="fr-FR" sz="2700" b="1" dirty="0">
                <a:solidFill>
                  <a:srgbClr val="C00000"/>
                </a:solidFill>
              </a:rPr>
              <a:t>Les situations qui ne semblent pas relever de cette démarche:  </a:t>
            </a:r>
          </a:p>
        </p:txBody>
      </p:sp>
      <p:sp>
        <p:nvSpPr>
          <p:cNvPr id="3" name="Espace réservé du contenu 2">
            <a:extLst>
              <a:ext uri="{FF2B5EF4-FFF2-40B4-BE49-F238E27FC236}">
                <a16:creationId xmlns:a16="http://schemas.microsoft.com/office/drawing/2014/main" id="{F03BEA18-3330-4EF2-A758-CF69F02DC7D5}"/>
              </a:ext>
            </a:extLst>
          </p:cNvPr>
          <p:cNvSpPr>
            <a:spLocks noGrp="1"/>
          </p:cNvSpPr>
          <p:nvPr>
            <p:ph idx="1"/>
          </p:nvPr>
        </p:nvSpPr>
        <p:spPr>
          <a:xfrm>
            <a:off x="861391" y="1727890"/>
            <a:ext cx="10972800" cy="4964444"/>
          </a:xfrm>
        </p:spPr>
        <p:txBody>
          <a:bodyPr>
            <a:normAutofit/>
          </a:bodyPr>
          <a:lstStyle/>
          <a:p>
            <a:pPr algn="just"/>
            <a:r>
              <a:rPr lang="fr-FR" sz="2400" u="sng" dirty="0">
                <a:solidFill>
                  <a:srgbClr val="C00000"/>
                </a:solidFill>
              </a:rPr>
              <a:t>L’échange de services </a:t>
            </a:r>
            <a:r>
              <a:rPr lang="fr-FR" sz="2400" b="1" u="sng" dirty="0">
                <a:solidFill>
                  <a:srgbClr val="C00000"/>
                </a:solidFill>
              </a:rPr>
              <a:t>où deux enseignants se succèdent dans la classe</a:t>
            </a:r>
            <a:r>
              <a:rPr lang="fr-FR" sz="2400" dirty="0"/>
              <a:t>: l’intervention de l’un dans un domaine est suivie de l’intervention de l’autre sur un autre sujet : chacun est responsable de son domaine. </a:t>
            </a:r>
          </a:p>
          <a:p>
            <a:pPr marL="0" indent="0" algn="just">
              <a:buNone/>
            </a:pPr>
            <a:endParaRPr lang="fr-FR" sz="2400" dirty="0"/>
          </a:p>
          <a:p>
            <a:pPr algn="just"/>
            <a:r>
              <a:rPr lang="fr-FR" sz="2400" dirty="0"/>
              <a:t>Le partage du travail institué du type suivant: </a:t>
            </a:r>
            <a:r>
              <a:rPr lang="fr-FR" sz="2400" u="sng" dirty="0">
                <a:solidFill>
                  <a:srgbClr val="C00000"/>
                </a:solidFill>
              </a:rPr>
              <a:t>l’un enseigne, l’autre prépare les supports, corriger les cahiers, fait les photocopies…</a:t>
            </a:r>
          </a:p>
          <a:p>
            <a:pPr marL="0" indent="0" algn="just">
              <a:buNone/>
            </a:pPr>
            <a:endParaRPr lang="fr-FR" sz="2400" dirty="0"/>
          </a:p>
          <a:p>
            <a:pPr algn="just"/>
            <a:r>
              <a:rPr lang="fr-FR" sz="2400" u="sng" dirty="0">
                <a:solidFill>
                  <a:srgbClr val="C00000"/>
                </a:solidFill>
              </a:rPr>
              <a:t>L’inégalité permanente de responsabilité </a:t>
            </a:r>
            <a:r>
              <a:rPr lang="fr-FR" sz="2400" dirty="0"/>
              <a:t>: l’un enseigne et dit à l’autre ce qu’il doit faire dans sa classe. </a:t>
            </a:r>
          </a:p>
          <a:p>
            <a:pPr marL="0" indent="0" algn="just">
              <a:buNone/>
            </a:pPr>
            <a:endParaRPr lang="fr-FR" sz="2400" dirty="0"/>
          </a:p>
          <a:p>
            <a:pPr algn="just"/>
            <a:r>
              <a:rPr lang="fr-FR" sz="2400" u="sng" dirty="0">
                <a:solidFill>
                  <a:srgbClr val="C00000"/>
                </a:solidFill>
              </a:rPr>
              <a:t>L’inutilité d’un des enseignants</a:t>
            </a:r>
            <a:r>
              <a:rPr lang="fr-FR" sz="2400" dirty="0"/>
              <a:t>: par exemple, l’un enseigne pendant que l’autre est dans la classe et attend que le temps passe. </a:t>
            </a:r>
          </a:p>
          <a:p>
            <a:pPr marL="0" indent="0">
              <a:buNone/>
            </a:pPr>
            <a:endParaRPr lang="fr-FR" dirty="0"/>
          </a:p>
        </p:txBody>
      </p:sp>
    </p:spTree>
    <p:extLst>
      <p:ext uri="{BB962C8B-B14F-4D97-AF65-F5344CB8AC3E}">
        <p14:creationId xmlns:p14="http://schemas.microsoft.com/office/powerpoint/2010/main" val="13345287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BE438-C6C6-491C-89E6-64E9DD02FC93}"/>
              </a:ext>
            </a:extLst>
          </p:cNvPr>
          <p:cNvSpPr>
            <a:spLocks noGrp="1"/>
          </p:cNvSpPr>
          <p:nvPr>
            <p:ph type="title"/>
          </p:nvPr>
        </p:nvSpPr>
        <p:spPr>
          <a:xfrm>
            <a:off x="1616765" y="238539"/>
            <a:ext cx="9887847" cy="821635"/>
          </a:xfrm>
        </p:spPr>
        <p:txBody>
          <a:bodyPr>
            <a:normAutofit/>
          </a:bodyPr>
          <a:lstStyle/>
          <a:p>
            <a:r>
              <a:rPr lang="fr-FR" sz="4400" b="1" dirty="0">
                <a:solidFill>
                  <a:srgbClr val="C00000"/>
                </a:solidFill>
              </a:rPr>
              <a:t>C’est…</a:t>
            </a:r>
          </a:p>
        </p:txBody>
      </p:sp>
      <p:sp>
        <p:nvSpPr>
          <p:cNvPr id="3" name="Espace réservé du contenu 2">
            <a:extLst>
              <a:ext uri="{FF2B5EF4-FFF2-40B4-BE49-F238E27FC236}">
                <a16:creationId xmlns:a16="http://schemas.microsoft.com/office/drawing/2014/main" id="{BA221D62-F7CB-4E61-91D2-7E15F466DB8F}"/>
              </a:ext>
            </a:extLst>
          </p:cNvPr>
          <p:cNvSpPr>
            <a:spLocks noGrp="1"/>
          </p:cNvSpPr>
          <p:nvPr>
            <p:ph idx="1"/>
          </p:nvPr>
        </p:nvSpPr>
        <p:spPr>
          <a:xfrm>
            <a:off x="914400" y="1325217"/>
            <a:ext cx="10590212" cy="5294244"/>
          </a:xfrm>
        </p:spPr>
        <p:txBody>
          <a:bodyPr/>
          <a:lstStyle/>
          <a:p>
            <a:pPr algn="ctr"/>
            <a:r>
              <a:rPr lang="fr-FR" sz="3600" dirty="0"/>
              <a:t>La </a:t>
            </a:r>
            <a:r>
              <a:rPr lang="fr-FR" sz="3600" dirty="0" err="1"/>
              <a:t>co</a:t>
            </a:r>
            <a:r>
              <a:rPr lang="fr-FR" sz="3600" dirty="0"/>
              <a:t>-intervention signifie au contraire des </a:t>
            </a:r>
            <a:r>
              <a:rPr lang="fr-FR" sz="3600" b="1" dirty="0">
                <a:solidFill>
                  <a:srgbClr val="C00000"/>
                </a:solidFill>
              </a:rPr>
              <a:t>tâches professionnelles partagées </a:t>
            </a:r>
            <a:endParaRPr lang="fr-FR" sz="3600" b="1" dirty="0" smtClean="0">
              <a:solidFill>
                <a:srgbClr val="C00000"/>
              </a:solidFill>
            </a:endParaRPr>
          </a:p>
          <a:p>
            <a:pPr marL="0" indent="0" algn="ctr">
              <a:buNone/>
            </a:pPr>
            <a:endParaRPr lang="fr-FR" sz="3600" b="1" dirty="0" smtClean="0">
              <a:solidFill>
                <a:srgbClr val="C00000"/>
              </a:solidFill>
            </a:endParaRPr>
          </a:p>
          <a:p>
            <a:pPr marL="0" indent="0" algn="just">
              <a:buNone/>
            </a:pPr>
            <a:r>
              <a:rPr lang="fr-FR" sz="3600" dirty="0" smtClean="0"/>
              <a:t>(</a:t>
            </a:r>
            <a:r>
              <a:rPr lang="fr-FR" sz="3600" dirty="0"/>
              <a:t>au sens </a:t>
            </a:r>
            <a:r>
              <a:rPr lang="fr-FR" sz="3600" dirty="0">
                <a:solidFill>
                  <a:srgbClr val="C00000"/>
                </a:solidFill>
              </a:rPr>
              <a:t>conçues ensemble ou dont la préparation est mise en commun, et que chacun fait sienne</a:t>
            </a:r>
            <a:r>
              <a:rPr lang="fr-FR" sz="3600" dirty="0"/>
              <a:t>) : les ressources, la planification et la conception de séances, leur organisation (indiquant qui fait quoi), la mise en œuvre, l’évaluation des séances et donc la responsabilité sont partagées. </a:t>
            </a:r>
          </a:p>
          <a:p>
            <a:endParaRPr lang="fr-FR" dirty="0"/>
          </a:p>
        </p:txBody>
      </p:sp>
    </p:spTree>
    <p:extLst>
      <p:ext uri="{BB962C8B-B14F-4D97-AF65-F5344CB8AC3E}">
        <p14:creationId xmlns:p14="http://schemas.microsoft.com/office/powerpoint/2010/main" val="4209857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4792E6-9423-40FE-B71E-86041358E4E1}"/>
              </a:ext>
            </a:extLst>
          </p:cNvPr>
          <p:cNvSpPr>
            <a:spLocks noGrp="1"/>
          </p:cNvSpPr>
          <p:nvPr>
            <p:ph idx="1"/>
          </p:nvPr>
        </p:nvSpPr>
        <p:spPr>
          <a:xfrm>
            <a:off x="436728" y="559558"/>
            <a:ext cx="11067884" cy="5351664"/>
          </a:xfrm>
        </p:spPr>
        <p:txBody>
          <a:bodyPr>
            <a:normAutofit/>
          </a:bodyPr>
          <a:lstStyle/>
          <a:p>
            <a:pPr algn="just"/>
            <a:endParaRPr lang="fr-FR" sz="4800" dirty="0"/>
          </a:p>
          <a:p>
            <a:pPr marL="0" indent="0" algn="ctr">
              <a:buNone/>
            </a:pPr>
            <a:r>
              <a:rPr lang="fr-FR" sz="4800" dirty="0"/>
              <a:t>D’où l’intérêt de l’utilisation du terme de </a:t>
            </a:r>
            <a:r>
              <a:rPr lang="fr-FR" sz="4800" b="1" dirty="0">
                <a:solidFill>
                  <a:srgbClr val="C00000"/>
                </a:solidFill>
              </a:rPr>
              <a:t>« </a:t>
            </a:r>
            <a:r>
              <a:rPr lang="fr-FR" sz="4800" b="1" dirty="0" err="1">
                <a:solidFill>
                  <a:srgbClr val="C00000"/>
                </a:solidFill>
              </a:rPr>
              <a:t>co</a:t>
            </a:r>
            <a:r>
              <a:rPr lang="fr-FR" sz="4800" b="1" dirty="0">
                <a:solidFill>
                  <a:srgbClr val="C00000"/>
                </a:solidFill>
              </a:rPr>
              <a:t>-enseignement », </a:t>
            </a:r>
            <a:endParaRPr lang="fr-FR" sz="4800" b="1" dirty="0" smtClean="0">
              <a:solidFill>
                <a:srgbClr val="C00000"/>
              </a:solidFill>
            </a:endParaRPr>
          </a:p>
          <a:p>
            <a:pPr marL="0" indent="0" algn="ctr">
              <a:buNone/>
            </a:pPr>
            <a:r>
              <a:rPr lang="fr-FR" sz="4800" dirty="0" smtClean="0"/>
              <a:t>sans </a:t>
            </a:r>
            <a:r>
              <a:rPr lang="fr-FR" sz="4800" dirty="0"/>
              <a:t>ambiguïté, avec la valorisation des deux professionnels</a:t>
            </a:r>
            <a:r>
              <a:rPr lang="fr-FR" dirty="0"/>
              <a:t>. </a:t>
            </a:r>
          </a:p>
          <a:p>
            <a:pPr marL="0" indent="0">
              <a:buNone/>
            </a:pPr>
            <a:endParaRPr lang="fr-FR" dirty="0"/>
          </a:p>
        </p:txBody>
      </p:sp>
    </p:spTree>
    <p:extLst>
      <p:ext uri="{BB962C8B-B14F-4D97-AF65-F5344CB8AC3E}">
        <p14:creationId xmlns:p14="http://schemas.microsoft.com/office/powerpoint/2010/main" val="17678910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355628-19C8-4138-BDC3-D47030D6BA51}"/>
              </a:ext>
            </a:extLst>
          </p:cNvPr>
          <p:cNvSpPr>
            <a:spLocks noGrp="1"/>
          </p:cNvSpPr>
          <p:nvPr>
            <p:ph type="title"/>
          </p:nvPr>
        </p:nvSpPr>
        <p:spPr>
          <a:xfrm>
            <a:off x="1767578" y="378192"/>
            <a:ext cx="8915400" cy="568586"/>
          </a:xfrm>
        </p:spPr>
        <p:txBody>
          <a:bodyPr>
            <a:normAutofit fontScale="90000"/>
          </a:bodyPr>
          <a:lstStyle/>
          <a:p>
            <a:r>
              <a:rPr lang="fr-FR" sz="4000" b="1" dirty="0">
                <a:solidFill>
                  <a:srgbClr val="C00000"/>
                </a:solidFill>
              </a:rPr>
              <a:t>Co-enseignement</a:t>
            </a:r>
          </a:p>
        </p:txBody>
      </p:sp>
      <p:sp>
        <p:nvSpPr>
          <p:cNvPr id="3" name="Espace réservé du contenu 2">
            <a:extLst>
              <a:ext uri="{FF2B5EF4-FFF2-40B4-BE49-F238E27FC236}">
                <a16:creationId xmlns:a16="http://schemas.microsoft.com/office/drawing/2014/main" id="{8408FF6B-E285-4B64-9EC7-2868488C9F08}"/>
              </a:ext>
            </a:extLst>
          </p:cNvPr>
          <p:cNvSpPr>
            <a:spLocks noGrp="1"/>
          </p:cNvSpPr>
          <p:nvPr>
            <p:ph idx="1"/>
          </p:nvPr>
        </p:nvSpPr>
        <p:spPr>
          <a:xfrm>
            <a:off x="795130" y="1179443"/>
            <a:ext cx="10707757" cy="5579166"/>
          </a:xfrm>
        </p:spPr>
        <p:txBody>
          <a:bodyPr/>
          <a:lstStyle/>
          <a:p>
            <a:endParaRPr lang="fr-FR" dirty="0"/>
          </a:p>
          <a:p>
            <a:r>
              <a:rPr lang="fr-FR" sz="2800" dirty="0">
                <a:solidFill>
                  <a:srgbClr val="C00000"/>
                </a:solidFill>
              </a:rPr>
              <a:t>Deux enseignants partagent en général, des objectifs communs d’une séance</a:t>
            </a:r>
            <a:r>
              <a:rPr lang="fr-FR" sz="2800" dirty="0"/>
              <a:t>. </a:t>
            </a:r>
          </a:p>
          <a:p>
            <a:r>
              <a:rPr lang="fr-FR" sz="2800" dirty="0">
                <a:solidFill>
                  <a:srgbClr val="C00000"/>
                </a:solidFill>
              </a:rPr>
              <a:t>Auprès de tous les élèves.</a:t>
            </a:r>
          </a:p>
          <a:p>
            <a:r>
              <a:rPr lang="fr-FR" sz="2800" dirty="0">
                <a:solidFill>
                  <a:srgbClr val="C00000"/>
                </a:solidFill>
              </a:rPr>
              <a:t>Dans la même salle de classe. </a:t>
            </a:r>
          </a:p>
          <a:p>
            <a:pPr marL="0" indent="0">
              <a:buNone/>
            </a:pPr>
            <a:endParaRPr lang="fr-FR" sz="2800" dirty="0"/>
          </a:p>
          <a:p>
            <a:r>
              <a:rPr lang="fr-FR" sz="2800" dirty="0"/>
              <a:t>Pour que le </a:t>
            </a:r>
            <a:r>
              <a:rPr lang="fr-FR" sz="2800" dirty="0" err="1"/>
              <a:t>co</a:t>
            </a:r>
            <a:r>
              <a:rPr lang="fr-FR" sz="2800" dirty="0"/>
              <a:t>-enseignement soit efficace, sa mise en œuvre doit être régulière. </a:t>
            </a:r>
          </a:p>
          <a:p>
            <a:r>
              <a:rPr lang="fr-FR" sz="2800" dirty="0"/>
              <a:t>Partager plusieurs fois par semaine est un gage de réussite. </a:t>
            </a:r>
          </a:p>
          <a:p>
            <a:pPr marL="0" indent="0">
              <a:buNone/>
            </a:pPr>
            <a:endParaRPr lang="fr-FR" dirty="0"/>
          </a:p>
        </p:txBody>
      </p:sp>
    </p:spTree>
    <p:extLst>
      <p:ext uri="{BB962C8B-B14F-4D97-AF65-F5344CB8AC3E}">
        <p14:creationId xmlns:p14="http://schemas.microsoft.com/office/powerpoint/2010/main" val="72138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4967" y="600500"/>
            <a:ext cx="11027391" cy="5868539"/>
          </a:xfrm>
        </p:spPr>
        <p:txBody>
          <a:bodyPr/>
          <a:lstStyle/>
          <a:p>
            <a:pPr algn="ctr"/>
            <a:endParaRPr lang="fr-FR" sz="3600" u="sng" dirty="0" smtClean="0">
              <a:solidFill>
                <a:srgbClr val="00B0F0"/>
              </a:solidFill>
            </a:endParaRPr>
          </a:p>
          <a:p>
            <a:pPr marL="0" indent="0" algn="ctr">
              <a:buNone/>
            </a:pPr>
            <a:r>
              <a:rPr lang="fr-FR" sz="3600" b="1" u="sng" dirty="0" smtClean="0">
                <a:solidFill>
                  <a:srgbClr val="00B0F0"/>
                </a:solidFill>
              </a:rPr>
              <a:t>2</a:t>
            </a:r>
            <a:r>
              <a:rPr lang="fr-FR" sz="3600" b="1" u="sng" dirty="0">
                <a:solidFill>
                  <a:srgbClr val="00B0F0"/>
                </a:solidFill>
              </a:rPr>
              <a:t>. Se préoccuper des différences entre les élèves</a:t>
            </a:r>
            <a:r>
              <a:rPr lang="fr-FR" sz="3600" b="1" u="sng" dirty="0" smtClean="0">
                <a:solidFill>
                  <a:srgbClr val="00B0F0"/>
                </a:solidFill>
              </a:rPr>
              <a:t>.</a:t>
            </a:r>
          </a:p>
          <a:p>
            <a:pPr marL="0" indent="0" algn="ctr">
              <a:buNone/>
            </a:pPr>
            <a:endParaRPr lang="fr-FR" sz="3600" u="sng" dirty="0">
              <a:solidFill>
                <a:srgbClr val="00B0F0"/>
              </a:solidFill>
            </a:endParaRPr>
          </a:p>
          <a:p>
            <a:pPr marL="0" indent="0" algn="ctr">
              <a:buNone/>
            </a:pPr>
            <a:r>
              <a:rPr lang="fr-FR" sz="4400" dirty="0" smtClean="0"/>
              <a:t>L’enseignant </a:t>
            </a:r>
            <a:r>
              <a:rPr lang="fr-FR" sz="4400" dirty="0"/>
              <a:t>apprécie les différentes forces de ses élèves et crée, sur cette </a:t>
            </a:r>
            <a:r>
              <a:rPr lang="fr-FR" sz="4400" dirty="0" smtClean="0"/>
              <a:t>base, un </a:t>
            </a:r>
            <a:r>
              <a:rPr lang="fr-FR" sz="4400" dirty="0"/>
              <a:t>milieu d’apprentissage où </a:t>
            </a:r>
            <a:r>
              <a:rPr lang="fr-FR" sz="4400" dirty="0" smtClean="0"/>
              <a:t>chacun </a:t>
            </a:r>
            <a:r>
              <a:rPr lang="fr-FR" sz="4400" dirty="0"/>
              <a:t>bénéficie des forces des autres</a:t>
            </a:r>
          </a:p>
        </p:txBody>
      </p:sp>
    </p:spTree>
    <p:extLst>
      <p:ext uri="{BB962C8B-B14F-4D97-AF65-F5344CB8AC3E}">
        <p14:creationId xmlns:p14="http://schemas.microsoft.com/office/powerpoint/2010/main" val="29407226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673EC-76D4-4FE3-934A-BDE471AE0FAB}"/>
              </a:ext>
            </a:extLst>
          </p:cNvPr>
          <p:cNvSpPr>
            <a:spLocks noGrp="1"/>
          </p:cNvSpPr>
          <p:nvPr>
            <p:ph type="title"/>
          </p:nvPr>
        </p:nvSpPr>
        <p:spPr>
          <a:xfrm>
            <a:off x="1638300" y="319310"/>
            <a:ext cx="8915400" cy="740864"/>
          </a:xfrm>
        </p:spPr>
        <p:txBody>
          <a:bodyPr>
            <a:normAutofit/>
          </a:bodyPr>
          <a:lstStyle/>
          <a:p>
            <a:r>
              <a:rPr lang="fr-FR" sz="4400" b="1" dirty="0">
                <a:solidFill>
                  <a:srgbClr val="C00000"/>
                </a:solidFill>
              </a:rPr>
              <a:t>Co-intervention</a:t>
            </a:r>
          </a:p>
        </p:txBody>
      </p:sp>
      <p:sp>
        <p:nvSpPr>
          <p:cNvPr id="3" name="Espace réservé du contenu 2">
            <a:extLst>
              <a:ext uri="{FF2B5EF4-FFF2-40B4-BE49-F238E27FC236}">
                <a16:creationId xmlns:a16="http://schemas.microsoft.com/office/drawing/2014/main" id="{EF5FEDB9-C842-4A8B-87F5-46556F4EA878}"/>
              </a:ext>
            </a:extLst>
          </p:cNvPr>
          <p:cNvSpPr>
            <a:spLocks noGrp="1"/>
          </p:cNvSpPr>
          <p:nvPr>
            <p:ph idx="1"/>
          </p:nvPr>
        </p:nvSpPr>
        <p:spPr>
          <a:xfrm>
            <a:off x="940905" y="1245705"/>
            <a:ext cx="10563708" cy="5292986"/>
          </a:xfrm>
        </p:spPr>
        <p:txBody>
          <a:bodyPr>
            <a:normAutofit lnSpcReduction="10000"/>
          </a:bodyPr>
          <a:lstStyle/>
          <a:p>
            <a:pPr algn="just"/>
            <a:endParaRPr lang="fr-FR" sz="2400" dirty="0"/>
          </a:p>
          <a:p>
            <a:pPr algn="just"/>
            <a:r>
              <a:rPr lang="fr-FR" sz="2400" dirty="0"/>
              <a:t>Mode de division du travail pour accompagner un ou plusieurs élèves de façon spécifique. </a:t>
            </a:r>
          </a:p>
          <a:p>
            <a:pPr algn="just"/>
            <a:r>
              <a:rPr lang="fr-FR" sz="2400" dirty="0">
                <a:solidFill>
                  <a:srgbClr val="C00000"/>
                </a:solidFill>
              </a:rPr>
              <a:t>Dans ou hors de la classe, mais toujours pendant le temps de la classe</a:t>
            </a:r>
            <a:r>
              <a:rPr lang="fr-FR" sz="2400" dirty="0"/>
              <a:t>. </a:t>
            </a:r>
          </a:p>
          <a:p>
            <a:pPr algn="just"/>
            <a:r>
              <a:rPr lang="fr-FR" sz="2400" dirty="0">
                <a:solidFill>
                  <a:srgbClr val="C00000"/>
                </a:solidFill>
              </a:rPr>
              <a:t>La </a:t>
            </a:r>
            <a:r>
              <a:rPr lang="fr-FR" sz="2400" dirty="0" err="1">
                <a:solidFill>
                  <a:srgbClr val="C00000"/>
                </a:solidFill>
              </a:rPr>
              <a:t>co</a:t>
            </a:r>
            <a:r>
              <a:rPr lang="fr-FR" sz="2400" dirty="0">
                <a:solidFill>
                  <a:srgbClr val="C00000"/>
                </a:solidFill>
              </a:rPr>
              <a:t>-intervention peut être efficace avec des groupes restreints d’élèves, sous conditions de pratiques centrées sur les savoirs, sur les stratégies d’apprentissage</a:t>
            </a:r>
            <a:r>
              <a:rPr lang="fr-FR" sz="2400" dirty="0"/>
              <a:t>. </a:t>
            </a:r>
          </a:p>
          <a:p>
            <a:pPr algn="just"/>
            <a:r>
              <a:rPr lang="fr-FR" sz="2400" dirty="0">
                <a:solidFill>
                  <a:srgbClr val="C00000"/>
                </a:solidFill>
              </a:rPr>
              <a:t>Si ce dispositif peut aider certains élèves, il est aussi possible, quand il concerne un ou plusieurs élèves de la classe en difficulté, qu’il les coupe des enseignements prodigués au reste de la classe et donc engendre un enseignement à deux vitesses</a:t>
            </a:r>
            <a:r>
              <a:rPr lang="fr-FR" sz="2400" dirty="0"/>
              <a:t>. </a:t>
            </a:r>
          </a:p>
          <a:p>
            <a:pPr algn="just"/>
            <a:r>
              <a:rPr lang="fr-FR" sz="2400" dirty="0">
                <a:solidFill>
                  <a:srgbClr val="C00000"/>
                </a:solidFill>
              </a:rPr>
              <a:t>La </a:t>
            </a:r>
            <a:r>
              <a:rPr lang="fr-FR" sz="2400" dirty="0" err="1">
                <a:solidFill>
                  <a:srgbClr val="C00000"/>
                </a:solidFill>
              </a:rPr>
              <a:t>co</a:t>
            </a:r>
            <a:r>
              <a:rPr lang="fr-FR" sz="2400" dirty="0">
                <a:solidFill>
                  <a:srgbClr val="C00000"/>
                </a:solidFill>
              </a:rPr>
              <a:t>-intervention nécessite donc une collaboration extrêmement étroite entre les deux enseignants </a:t>
            </a:r>
            <a:r>
              <a:rPr lang="fr-FR" sz="2400" dirty="0"/>
              <a:t>(encore plus que dans le cas du </a:t>
            </a:r>
            <a:r>
              <a:rPr lang="fr-FR" sz="2400" dirty="0" err="1"/>
              <a:t>co</a:t>
            </a:r>
            <a:r>
              <a:rPr lang="fr-FR" sz="2400" dirty="0"/>
              <a:t>-enseignement).</a:t>
            </a:r>
          </a:p>
          <a:p>
            <a:pPr algn="just"/>
            <a:r>
              <a:rPr lang="fr-FR" sz="2400" dirty="0"/>
              <a:t>Enfin, les résultats des élèves doivent être constamment évalués afin de mettre fin le plus tôt possible à la </a:t>
            </a:r>
            <a:r>
              <a:rPr lang="fr-FR" sz="2400" dirty="0" err="1"/>
              <a:t>co</a:t>
            </a:r>
            <a:r>
              <a:rPr lang="fr-FR" sz="2400" dirty="0"/>
              <a:t>-intervention pour réduire les risques de stigmatisation. </a:t>
            </a:r>
          </a:p>
          <a:p>
            <a:pPr marL="0" indent="0">
              <a:buNone/>
            </a:pPr>
            <a:endParaRPr lang="fr-FR" dirty="0"/>
          </a:p>
        </p:txBody>
      </p:sp>
    </p:spTree>
    <p:extLst>
      <p:ext uri="{BB962C8B-B14F-4D97-AF65-F5344CB8AC3E}">
        <p14:creationId xmlns:p14="http://schemas.microsoft.com/office/powerpoint/2010/main" val="39001131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6CDA6-F400-4220-88E5-ED54D313AD8E}"/>
              </a:ext>
            </a:extLst>
          </p:cNvPr>
          <p:cNvSpPr>
            <a:spLocks noGrp="1"/>
          </p:cNvSpPr>
          <p:nvPr>
            <p:ph type="title"/>
          </p:nvPr>
        </p:nvSpPr>
        <p:spPr>
          <a:xfrm>
            <a:off x="1550505" y="173812"/>
            <a:ext cx="8723043" cy="740589"/>
          </a:xfrm>
        </p:spPr>
        <p:txBody>
          <a:bodyPr>
            <a:normAutofit/>
          </a:bodyPr>
          <a:lstStyle/>
          <a:p>
            <a:r>
              <a:rPr lang="fr-FR" sz="4400" b="1" dirty="0">
                <a:solidFill>
                  <a:srgbClr val="C00000"/>
                </a:solidFill>
              </a:rPr>
              <a:t>Intérêts…</a:t>
            </a:r>
          </a:p>
        </p:txBody>
      </p:sp>
      <p:sp>
        <p:nvSpPr>
          <p:cNvPr id="3" name="Espace réservé du contenu 2">
            <a:extLst>
              <a:ext uri="{FF2B5EF4-FFF2-40B4-BE49-F238E27FC236}">
                <a16:creationId xmlns:a16="http://schemas.microsoft.com/office/drawing/2014/main" id="{52FB605A-E26D-4810-A2E2-55BFE1261252}"/>
              </a:ext>
            </a:extLst>
          </p:cNvPr>
          <p:cNvSpPr>
            <a:spLocks noGrp="1"/>
          </p:cNvSpPr>
          <p:nvPr>
            <p:ph idx="1"/>
          </p:nvPr>
        </p:nvSpPr>
        <p:spPr>
          <a:xfrm>
            <a:off x="1073426" y="914400"/>
            <a:ext cx="10469217" cy="5769787"/>
          </a:xfrm>
        </p:spPr>
        <p:txBody>
          <a:bodyPr>
            <a:normAutofit/>
          </a:bodyPr>
          <a:lstStyle/>
          <a:p>
            <a:r>
              <a:rPr lang="fr-FR" sz="2400" dirty="0"/>
              <a:t>Collaboration conçue </a:t>
            </a:r>
            <a:r>
              <a:rPr lang="fr-FR" sz="2400" b="1" dirty="0">
                <a:solidFill>
                  <a:srgbClr val="C00000"/>
                </a:solidFill>
              </a:rPr>
              <a:t>pour répondre aux Besoins des élèves selon diverses modalités.</a:t>
            </a:r>
          </a:p>
          <a:p>
            <a:pPr marL="0" indent="0">
              <a:buNone/>
            </a:pPr>
            <a:endParaRPr lang="fr-FR" sz="2400" dirty="0"/>
          </a:p>
          <a:p>
            <a:r>
              <a:rPr lang="fr-FR" sz="2400" dirty="0"/>
              <a:t>Les élèves de niveaux scolaires divers bénéficient d’une </a:t>
            </a:r>
            <a:r>
              <a:rPr lang="fr-FR" sz="2400" b="1" dirty="0">
                <a:solidFill>
                  <a:srgbClr val="C00000"/>
                </a:solidFill>
              </a:rPr>
              <a:t>plus grand attention des enseignants</a:t>
            </a:r>
            <a:r>
              <a:rPr lang="fr-FR" sz="2400" dirty="0"/>
              <a:t>, notamment grâce aux activités en petits groupes que la </a:t>
            </a:r>
            <a:r>
              <a:rPr lang="fr-FR" sz="2400" dirty="0" err="1"/>
              <a:t>co</a:t>
            </a:r>
            <a:r>
              <a:rPr lang="fr-FR" sz="2400" dirty="0"/>
              <a:t>-intervention permet. </a:t>
            </a:r>
          </a:p>
          <a:p>
            <a:pPr marL="0" indent="0">
              <a:buNone/>
            </a:pPr>
            <a:endParaRPr lang="fr-FR" sz="2400" dirty="0"/>
          </a:p>
          <a:p>
            <a:r>
              <a:rPr lang="fr-FR" sz="2400" dirty="0"/>
              <a:t>Elle </a:t>
            </a:r>
            <a:r>
              <a:rPr lang="fr-FR" sz="2400" b="1" dirty="0">
                <a:solidFill>
                  <a:srgbClr val="C00000"/>
                </a:solidFill>
              </a:rPr>
              <a:t>favorise un enseignement plus intense et individualisé</a:t>
            </a:r>
            <a:r>
              <a:rPr lang="fr-FR" sz="2400" dirty="0"/>
              <a:t>, ce qui </a:t>
            </a:r>
            <a:r>
              <a:rPr lang="fr-FR" sz="2400" dirty="0">
                <a:solidFill>
                  <a:srgbClr val="C00000"/>
                </a:solidFill>
              </a:rPr>
              <a:t>permet d’accroître le niveau tout en réduisant la stigmatisation pour les élèves ayant des besoins spécifiques</a:t>
            </a:r>
            <a:r>
              <a:rPr lang="fr-FR" sz="2400" dirty="0"/>
              <a:t>: ceux-ci ont plus de chances de bénéficier de la continuité de l’enseignement et les enseignants, quant à eux, bénéficient du soutien professionnel mutuel et de l’échange de pratiques pédagogiques parc qu’ils travaillent en collaboration. </a:t>
            </a:r>
          </a:p>
          <a:p>
            <a:endParaRPr lang="fr-FR" dirty="0"/>
          </a:p>
        </p:txBody>
      </p:sp>
    </p:spTree>
    <p:extLst>
      <p:ext uri="{BB962C8B-B14F-4D97-AF65-F5344CB8AC3E}">
        <p14:creationId xmlns:p14="http://schemas.microsoft.com/office/powerpoint/2010/main" val="22338518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ECB31-7557-4EF0-9E29-BB9A97935B2B}"/>
              </a:ext>
            </a:extLst>
          </p:cNvPr>
          <p:cNvSpPr>
            <a:spLocks noGrp="1"/>
          </p:cNvSpPr>
          <p:nvPr>
            <p:ph type="title"/>
          </p:nvPr>
        </p:nvSpPr>
        <p:spPr>
          <a:xfrm>
            <a:off x="1630017" y="172278"/>
            <a:ext cx="9874595" cy="1391479"/>
          </a:xfrm>
        </p:spPr>
        <p:txBody>
          <a:bodyPr>
            <a:normAutofit fontScale="90000"/>
          </a:bodyPr>
          <a:lstStyle/>
          <a:p>
            <a:r>
              <a:rPr lang="fr-FR" sz="4400" b="1" dirty="0">
                <a:solidFill>
                  <a:srgbClr val="C00000"/>
                </a:solidFill>
              </a:rPr>
              <a:t>Du côté enseignants: </a:t>
            </a:r>
            <a:br>
              <a:rPr lang="fr-FR" sz="4400" b="1" dirty="0">
                <a:solidFill>
                  <a:srgbClr val="C00000"/>
                </a:solidFill>
              </a:rPr>
            </a:br>
            <a:r>
              <a:rPr lang="fr-FR" sz="4400" b="1" dirty="0">
                <a:solidFill>
                  <a:srgbClr val="C00000"/>
                </a:solidFill>
              </a:rPr>
              <a:t>Six modalités de </a:t>
            </a:r>
            <a:r>
              <a:rPr lang="fr-FR" sz="4400" b="1" dirty="0" err="1">
                <a:solidFill>
                  <a:srgbClr val="C00000"/>
                </a:solidFill>
              </a:rPr>
              <a:t>co</a:t>
            </a:r>
            <a:r>
              <a:rPr lang="fr-FR" sz="4400" b="1" dirty="0">
                <a:solidFill>
                  <a:srgbClr val="C00000"/>
                </a:solidFill>
              </a:rPr>
              <a:t>-intervention ou de </a:t>
            </a:r>
            <a:r>
              <a:rPr lang="fr-FR" sz="4400" b="1" dirty="0" err="1">
                <a:solidFill>
                  <a:srgbClr val="C00000"/>
                </a:solidFill>
              </a:rPr>
              <a:t>co</a:t>
            </a:r>
            <a:r>
              <a:rPr lang="fr-FR" sz="4400" b="1" dirty="0">
                <a:solidFill>
                  <a:srgbClr val="C00000"/>
                </a:solidFill>
              </a:rPr>
              <a:t>-enseignement</a:t>
            </a:r>
          </a:p>
        </p:txBody>
      </p:sp>
      <p:sp>
        <p:nvSpPr>
          <p:cNvPr id="3" name="Espace réservé du contenu 2">
            <a:extLst>
              <a:ext uri="{FF2B5EF4-FFF2-40B4-BE49-F238E27FC236}">
                <a16:creationId xmlns:a16="http://schemas.microsoft.com/office/drawing/2014/main" id="{9528B9D1-F57B-42A9-BFA7-FEB0C2F04DDD}"/>
              </a:ext>
            </a:extLst>
          </p:cNvPr>
          <p:cNvSpPr>
            <a:spLocks noGrp="1"/>
          </p:cNvSpPr>
          <p:nvPr>
            <p:ph idx="1"/>
          </p:nvPr>
        </p:nvSpPr>
        <p:spPr>
          <a:xfrm>
            <a:off x="980661" y="1775791"/>
            <a:ext cx="10523951" cy="4625009"/>
          </a:xfrm>
        </p:spPr>
        <p:txBody>
          <a:bodyPr>
            <a:normAutofit/>
          </a:bodyPr>
          <a:lstStyle/>
          <a:p>
            <a:endParaRPr lang="fr-FR" sz="3600" dirty="0"/>
          </a:p>
          <a:p>
            <a:r>
              <a:rPr lang="fr-FR" sz="3600" dirty="0"/>
              <a:t>1) L’un enseigne, l’autre observe</a:t>
            </a:r>
          </a:p>
          <a:p>
            <a:r>
              <a:rPr lang="fr-FR" sz="3600" dirty="0"/>
              <a:t>2) L’un enseigne, l’autre </a:t>
            </a:r>
            <a:r>
              <a:rPr lang="fr-FR" sz="3600" dirty="0" smtClean="0"/>
              <a:t>aide</a:t>
            </a:r>
            <a:endParaRPr lang="fr-FR" sz="3600" dirty="0"/>
          </a:p>
          <a:p>
            <a:r>
              <a:rPr lang="fr-FR" sz="3600" dirty="0"/>
              <a:t>3) Enseignement parallèle</a:t>
            </a:r>
          </a:p>
          <a:p>
            <a:r>
              <a:rPr lang="fr-FR" sz="3600" dirty="0"/>
              <a:t>4) L’enseignement en ateliers</a:t>
            </a:r>
          </a:p>
          <a:p>
            <a:r>
              <a:rPr lang="fr-FR" sz="3600" dirty="0"/>
              <a:t>5) Enseignement avec groupe différencié</a:t>
            </a:r>
          </a:p>
          <a:p>
            <a:r>
              <a:rPr lang="fr-FR" sz="3600" dirty="0"/>
              <a:t>6) En tandem</a:t>
            </a:r>
          </a:p>
        </p:txBody>
      </p:sp>
    </p:spTree>
    <p:extLst>
      <p:ext uri="{BB962C8B-B14F-4D97-AF65-F5344CB8AC3E}">
        <p14:creationId xmlns:p14="http://schemas.microsoft.com/office/powerpoint/2010/main" val="7573250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62A9D-D057-4CFB-9283-94F7C32333A4}"/>
              </a:ext>
            </a:extLst>
          </p:cNvPr>
          <p:cNvSpPr>
            <a:spLocks noGrp="1"/>
          </p:cNvSpPr>
          <p:nvPr>
            <p:ph type="title"/>
          </p:nvPr>
        </p:nvSpPr>
        <p:spPr>
          <a:xfrm>
            <a:off x="1709530" y="225287"/>
            <a:ext cx="9795082" cy="834887"/>
          </a:xfrm>
        </p:spPr>
        <p:txBody>
          <a:bodyPr>
            <a:normAutofit/>
          </a:bodyPr>
          <a:lstStyle/>
          <a:p>
            <a:r>
              <a:rPr lang="fr-FR" sz="4400" b="1" dirty="0">
                <a:solidFill>
                  <a:srgbClr val="C00000"/>
                </a:solidFill>
              </a:rPr>
              <a:t>1) L’un enseigne, l’autre observe</a:t>
            </a:r>
          </a:p>
        </p:txBody>
      </p:sp>
      <p:sp>
        <p:nvSpPr>
          <p:cNvPr id="3" name="Espace réservé du contenu 2">
            <a:extLst>
              <a:ext uri="{FF2B5EF4-FFF2-40B4-BE49-F238E27FC236}">
                <a16:creationId xmlns:a16="http://schemas.microsoft.com/office/drawing/2014/main" id="{BD9ED79F-EC8F-44FB-8BF3-CEC78A16471C}"/>
              </a:ext>
            </a:extLst>
          </p:cNvPr>
          <p:cNvSpPr>
            <a:spLocks noGrp="1"/>
          </p:cNvSpPr>
          <p:nvPr>
            <p:ph idx="1"/>
          </p:nvPr>
        </p:nvSpPr>
        <p:spPr>
          <a:xfrm>
            <a:off x="992188" y="1524000"/>
            <a:ext cx="10817224" cy="5671930"/>
          </a:xfrm>
        </p:spPr>
        <p:txBody>
          <a:bodyPr>
            <a:noAutofit/>
          </a:bodyPr>
          <a:lstStyle/>
          <a:p>
            <a:pPr algn="just"/>
            <a:r>
              <a:rPr lang="fr-FR" sz="2400" dirty="0"/>
              <a:t>L’un des avantages de cette </a:t>
            </a:r>
            <a:r>
              <a:rPr lang="fr-FR" sz="2400" dirty="0" err="1"/>
              <a:t>co</a:t>
            </a:r>
            <a:r>
              <a:rPr lang="fr-FR" sz="2400" dirty="0"/>
              <a:t>-intervention est </a:t>
            </a:r>
            <a:r>
              <a:rPr lang="fr-FR" sz="2400" dirty="0">
                <a:solidFill>
                  <a:srgbClr val="C00000"/>
                </a:solidFill>
              </a:rPr>
              <a:t>qu’une observation plus précise est possible. </a:t>
            </a:r>
          </a:p>
          <a:p>
            <a:pPr algn="just"/>
            <a:r>
              <a:rPr lang="fr-FR" sz="2400" dirty="0"/>
              <a:t>Il est possible de </a:t>
            </a:r>
            <a:r>
              <a:rPr lang="fr-FR" sz="2400" dirty="0">
                <a:solidFill>
                  <a:srgbClr val="C00000"/>
                </a:solidFill>
              </a:rPr>
              <a:t>décider à l’avance ensemble quels types de données d’observation </a:t>
            </a:r>
            <a:r>
              <a:rPr lang="fr-FR" sz="2400" dirty="0"/>
              <a:t>spécifique recueillir au cours de la séance. </a:t>
            </a:r>
          </a:p>
          <a:p>
            <a:pPr algn="just"/>
            <a:r>
              <a:rPr lang="fr-FR" sz="2400" dirty="0"/>
              <a:t>Par la suite, les enseignants ont à </a:t>
            </a:r>
            <a:r>
              <a:rPr lang="fr-FR" sz="2400" dirty="0">
                <a:solidFill>
                  <a:srgbClr val="C00000"/>
                </a:solidFill>
              </a:rPr>
              <a:t>partager l’analyse des observations</a:t>
            </a:r>
            <a:r>
              <a:rPr lang="fr-FR" sz="2400" dirty="0"/>
              <a:t>. </a:t>
            </a:r>
          </a:p>
          <a:p>
            <a:pPr algn="just"/>
            <a:r>
              <a:rPr lang="fr-FR" sz="2400" dirty="0"/>
              <a:t>Cette organisation est </a:t>
            </a:r>
            <a:r>
              <a:rPr lang="fr-FR" sz="2400" dirty="0">
                <a:solidFill>
                  <a:srgbClr val="C00000"/>
                </a:solidFill>
              </a:rPr>
              <a:t>intéressante au début de la collaboration entre enseignants</a:t>
            </a:r>
            <a:r>
              <a:rPr lang="fr-FR" sz="2400" dirty="0"/>
              <a:t>, mais pas seulement.</a:t>
            </a:r>
          </a:p>
          <a:p>
            <a:pPr algn="just"/>
            <a:r>
              <a:rPr lang="fr-FR" sz="2400" dirty="0"/>
              <a:t>Elle est utile </a:t>
            </a:r>
            <a:r>
              <a:rPr lang="fr-FR" sz="2400" dirty="0">
                <a:solidFill>
                  <a:srgbClr val="C00000"/>
                </a:solidFill>
              </a:rPr>
              <a:t>pour observer la mise au travail et les démarches des élèves, l’impact du rôle de l’enseignant </a:t>
            </a:r>
            <a:r>
              <a:rPr lang="fr-FR" sz="2400" dirty="0"/>
              <a:t>: compréhension des consignes, mobilisation des élèves, comportements parasites…</a:t>
            </a:r>
          </a:p>
          <a:p>
            <a:pPr algn="just"/>
            <a:r>
              <a:rPr lang="fr-FR" sz="2400" dirty="0"/>
              <a:t>Temps de travail commun préparatoire : réduit. </a:t>
            </a:r>
          </a:p>
        </p:txBody>
      </p:sp>
    </p:spTree>
    <p:extLst>
      <p:ext uri="{BB962C8B-B14F-4D97-AF65-F5344CB8AC3E}">
        <p14:creationId xmlns:p14="http://schemas.microsoft.com/office/powerpoint/2010/main" val="31937907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1BD40-62A1-474A-A6D0-89F36C7A4EDE}"/>
              </a:ext>
            </a:extLst>
          </p:cNvPr>
          <p:cNvSpPr>
            <a:spLocks noGrp="1"/>
          </p:cNvSpPr>
          <p:nvPr>
            <p:ph type="title"/>
          </p:nvPr>
        </p:nvSpPr>
        <p:spPr/>
        <p:txBody>
          <a:bodyPr/>
          <a:lstStyle/>
          <a:p>
            <a:endParaRPr lang="fr-FR"/>
          </a:p>
        </p:txBody>
      </p:sp>
      <p:pic>
        <p:nvPicPr>
          <p:cNvPr id="1026" name="Picture 2" descr="RÃ©sultat de recherche d'images pour &quot;CO INTERVENTION L UN ENSEIGNE L AUTRE OBSERV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0481" y="1053469"/>
            <a:ext cx="4255951" cy="507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9985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0EAD6-462A-4741-B44C-172B0B614FFA}"/>
              </a:ext>
            </a:extLst>
          </p:cNvPr>
          <p:cNvSpPr>
            <a:spLocks noGrp="1"/>
          </p:cNvSpPr>
          <p:nvPr>
            <p:ph type="title"/>
          </p:nvPr>
        </p:nvSpPr>
        <p:spPr>
          <a:xfrm>
            <a:off x="1638300" y="219166"/>
            <a:ext cx="8915400" cy="727612"/>
          </a:xfrm>
        </p:spPr>
        <p:txBody>
          <a:bodyPr/>
          <a:lstStyle/>
          <a:p>
            <a:r>
              <a:rPr lang="fr-FR" b="1" dirty="0">
                <a:solidFill>
                  <a:srgbClr val="C00000"/>
                </a:solidFill>
              </a:rPr>
              <a:t>2) L’un enseigne, l’autre aide</a:t>
            </a:r>
            <a:endParaRPr lang="fr-FR" dirty="0"/>
          </a:p>
        </p:txBody>
      </p:sp>
      <p:sp>
        <p:nvSpPr>
          <p:cNvPr id="3" name="Espace réservé du contenu 2">
            <a:extLst>
              <a:ext uri="{FF2B5EF4-FFF2-40B4-BE49-F238E27FC236}">
                <a16:creationId xmlns:a16="http://schemas.microsoft.com/office/drawing/2014/main" id="{A426E006-7F55-42A7-94F2-CD43D30ADCBF}"/>
              </a:ext>
            </a:extLst>
          </p:cNvPr>
          <p:cNvSpPr>
            <a:spLocks noGrp="1"/>
          </p:cNvSpPr>
          <p:nvPr>
            <p:ph idx="1"/>
          </p:nvPr>
        </p:nvSpPr>
        <p:spPr>
          <a:xfrm>
            <a:off x="768626" y="946778"/>
            <a:ext cx="11184835" cy="5911222"/>
          </a:xfrm>
        </p:spPr>
        <p:txBody>
          <a:bodyPr>
            <a:normAutofit/>
          </a:bodyPr>
          <a:lstStyle/>
          <a:p>
            <a:endParaRPr lang="fr-FR" sz="2400" dirty="0"/>
          </a:p>
          <a:p>
            <a:r>
              <a:rPr lang="fr-FR" sz="2400" dirty="0"/>
              <a:t>Dans ce fonctionnement du </a:t>
            </a:r>
            <a:r>
              <a:rPr lang="fr-FR" sz="2400" dirty="0" err="1"/>
              <a:t>co</a:t>
            </a:r>
            <a:r>
              <a:rPr lang="fr-FR" sz="2400" dirty="0"/>
              <a:t>-enseignement, </a:t>
            </a:r>
            <a:r>
              <a:rPr lang="fr-FR" sz="2400" b="1" dirty="0">
                <a:solidFill>
                  <a:srgbClr val="C00000"/>
                </a:solidFill>
              </a:rPr>
              <a:t>un professeur garde la responsabilité de l’enseignement tandis que l’autre circule à travers la classe</a:t>
            </a:r>
            <a:r>
              <a:rPr lang="fr-FR" sz="2400" dirty="0"/>
              <a:t>, </a:t>
            </a:r>
            <a:r>
              <a:rPr lang="fr-FR" sz="2400" dirty="0">
                <a:solidFill>
                  <a:srgbClr val="C00000"/>
                </a:solidFill>
              </a:rPr>
              <a:t>fournissant une aide discrète aux élèves en fonction des besoins. </a:t>
            </a:r>
          </a:p>
          <a:p>
            <a:pPr marL="0" indent="0">
              <a:buNone/>
            </a:pPr>
            <a:endParaRPr lang="fr-FR" sz="2400" dirty="0">
              <a:solidFill>
                <a:srgbClr val="C00000"/>
              </a:solidFill>
            </a:endParaRPr>
          </a:p>
          <a:p>
            <a:r>
              <a:rPr lang="fr-FR" sz="2400" dirty="0"/>
              <a:t>C’est intéressant d’alterner les rôles. </a:t>
            </a:r>
          </a:p>
          <a:p>
            <a:r>
              <a:rPr lang="fr-FR" sz="2400" dirty="0"/>
              <a:t>Temps de travail commun préparatoire : réduit. </a:t>
            </a:r>
          </a:p>
          <a:p>
            <a:r>
              <a:rPr lang="fr-FR" sz="2400" dirty="0"/>
              <a:t>Cette organisation est pertinente lorsque: </a:t>
            </a:r>
          </a:p>
          <a:p>
            <a:pPr lvl="3"/>
            <a:r>
              <a:rPr lang="fr-FR" sz="2000" dirty="0"/>
              <a:t>L’un des enseignants a approfondi un domaine pour enseigner.</a:t>
            </a:r>
          </a:p>
          <a:p>
            <a:pPr lvl="3"/>
            <a:r>
              <a:rPr lang="fr-FR" sz="2000" dirty="0"/>
              <a:t>L’activité risque de présenter des difficultés immédiates, mais il es important qu’elle reste collective</a:t>
            </a:r>
          </a:p>
          <a:p>
            <a:pPr lvl="3"/>
            <a:r>
              <a:rPr lang="fr-FR" sz="2000" dirty="0"/>
              <a:t>Lorsque des élèves manifestent des difficultés à se mobiliser. </a:t>
            </a:r>
          </a:p>
        </p:txBody>
      </p:sp>
    </p:spTree>
    <p:extLst>
      <p:ext uri="{BB962C8B-B14F-4D97-AF65-F5344CB8AC3E}">
        <p14:creationId xmlns:p14="http://schemas.microsoft.com/office/powerpoint/2010/main" val="38651169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7CBA8C-82BE-44A8-8B5C-750E8159DB4F}"/>
              </a:ext>
            </a:extLst>
          </p:cNvPr>
          <p:cNvSpPr>
            <a:spLocks noGrp="1"/>
          </p:cNvSpPr>
          <p:nvPr>
            <p:ph type="title"/>
          </p:nvPr>
        </p:nvSpPr>
        <p:spPr/>
        <p:txBody>
          <a:bodyPr/>
          <a:lstStyle/>
          <a:p>
            <a:endParaRPr lang="fr-FR"/>
          </a:p>
        </p:txBody>
      </p:sp>
      <p:pic>
        <p:nvPicPr>
          <p:cNvPr id="2050" name="Picture 2" descr="RÃ©sultat de recherche d'images pour &quot;CO INTERVENTION L UN ENSEIGNE L AUTRE AID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6607" y="831132"/>
            <a:ext cx="4402182" cy="55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74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A9188-C26C-4FF7-89F2-7A68E6029BFC}"/>
              </a:ext>
            </a:extLst>
          </p:cNvPr>
          <p:cNvSpPr>
            <a:spLocks noGrp="1"/>
          </p:cNvSpPr>
          <p:nvPr>
            <p:ph type="title"/>
          </p:nvPr>
        </p:nvSpPr>
        <p:spPr>
          <a:xfrm>
            <a:off x="1721226" y="306333"/>
            <a:ext cx="8749547" cy="640445"/>
          </a:xfrm>
        </p:spPr>
        <p:txBody>
          <a:bodyPr>
            <a:normAutofit fontScale="90000"/>
          </a:bodyPr>
          <a:lstStyle/>
          <a:p>
            <a:r>
              <a:rPr lang="fr-FR" b="1" dirty="0">
                <a:solidFill>
                  <a:srgbClr val="C00000"/>
                </a:solidFill>
              </a:rPr>
              <a:t>3) Enseignement parallèle</a:t>
            </a:r>
            <a:endParaRPr lang="fr-FR" dirty="0"/>
          </a:p>
        </p:txBody>
      </p:sp>
      <p:sp>
        <p:nvSpPr>
          <p:cNvPr id="3" name="Espace réservé du contenu 2">
            <a:extLst>
              <a:ext uri="{FF2B5EF4-FFF2-40B4-BE49-F238E27FC236}">
                <a16:creationId xmlns:a16="http://schemas.microsoft.com/office/drawing/2014/main" id="{A61FCF02-F329-4A47-8DEE-1427748E599F}"/>
              </a:ext>
            </a:extLst>
          </p:cNvPr>
          <p:cNvSpPr>
            <a:spLocks noGrp="1"/>
          </p:cNvSpPr>
          <p:nvPr>
            <p:ph idx="1"/>
          </p:nvPr>
        </p:nvSpPr>
        <p:spPr>
          <a:xfrm>
            <a:off x="1113183" y="1179443"/>
            <a:ext cx="10391429" cy="5372224"/>
          </a:xfrm>
        </p:spPr>
        <p:txBody>
          <a:bodyPr/>
          <a:lstStyle/>
          <a:p>
            <a:pPr algn="just"/>
            <a:endParaRPr lang="fr-FR" sz="2400" dirty="0"/>
          </a:p>
          <a:p>
            <a:pPr algn="just"/>
            <a:r>
              <a:rPr lang="fr-FR" sz="2400" b="1" dirty="0">
                <a:solidFill>
                  <a:srgbClr val="C00000"/>
                </a:solidFill>
              </a:rPr>
              <a:t>Les enseignants font en même temps la même chose</a:t>
            </a:r>
            <a:r>
              <a:rPr lang="fr-FR" sz="2400" dirty="0"/>
              <a:t>: l’avantage est la réduction du nombre de cas, l’apprentissage des élèves serait grandement facilité s’ils avaient juste eu plus d’attention de l’enseignant et davantage la possibilité de prendre la parole. </a:t>
            </a:r>
          </a:p>
          <a:p>
            <a:pPr marL="0" indent="0" algn="just">
              <a:buNone/>
            </a:pPr>
            <a:endParaRPr lang="fr-FR" sz="2400" dirty="0"/>
          </a:p>
          <a:p>
            <a:pPr algn="just"/>
            <a:r>
              <a:rPr lang="fr-FR" sz="2400" dirty="0">
                <a:solidFill>
                  <a:srgbClr val="C00000"/>
                </a:solidFill>
              </a:rPr>
              <a:t>La composition des deux groupes hétérogènes peut être intentionnelle, réfléchie</a:t>
            </a:r>
            <a:r>
              <a:rPr lang="fr-FR" sz="2400" dirty="0"/>
              <a:t>. </a:t>
            </a:r>
          </a:p>
          <a:p>
            <a:pPr marL="0" indent="0" algn="just">
              <a:buNone/>
            </a:pPr>
            <a:endParaRPr lang="fr-FR" sz="2400" dirty="0"/>
          </a:p>
          <a:p>
            <a:pPr algn="just"/>
            <a:r>
              <a:rPr lang="fr-FR" sz="2400" dirty="0"/>
              <a:t>Temps de travail commun préparatoire: moyen</a:t>
            </a:r>
          </a:p>
          <a:p>
            <a:endParaRPr lang="fr-FR" dirty="0"/>
          </a:p>
          <a:p>
            <a:pPr marL="0" indent="0">
              <a:buNone/>
            </a:pPr>
            <a:endParaRPr lang="fr-FR" dirty="0"/>
          </a:p>
        </p:txBody>
      </p:sp>
    </p:spTree>
    <p:extLst>
      <p:ext uri="{BB962C8B-B14F-4D97-AF65-F5344CB8AC3E}">
        <p14:creationId xmlns:p14="http://schemas.microsoft.com/office/powerpoint/2010/main" val="20111845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822676-8E1E-4D94-97EE-AEB49EEC7063}"/>
              </a:ext>
            </a:extLst>
          </p:cNvPr>
          <p:cNvSpPr>
            <a:spLocks noGrp="1"/>
          </p:cNvSpPr>
          <p:nvPr>
            <p:ph type="title"/>
          </p:nvPr>
        </p:nvSpPr>
        <p:spPr/>
        <p:txBody>
          <a:bodyPr/>
          <a:lstStyle/>
          <a:p>
            <a:endParaRPr lang="fr-FR"/>
          </a:p>
        </p:txBody>
      </p:sp>
      <p:pic>
        <p:nvPicPr>
          <p:cNvPr id="5122" name="Picture 2" descr="RÃ©sultat de recherche d'images pour &quot;CO INTERVENTION ENSEIGNEMENT PARALLEL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4984" y="1081141"/>
            <a:ext cx="5133702" cy="561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911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1F1C0-197A-469D-B393-F2BD42B77F65}"/>
              </a:ext>
            </a:extLst>
          </p:cNvPr>
          <p:cNvSpPr>
            <a:spLocks noGrp="1"/>
          </p:cNvSpPr>
          <p:nvPr>
            <p:ph type="title"/>
          </p:nvPr>
        </p:nvSpPr>
        <p:spPr>
          <a:xfrm>
            <a:off x="1722783" y="279554"/>
            <a:ext cx="9026455" cy="555333"/>
          </a:xfrm>
        </p:spPr>
        <p:txBody>
          <a:bodyPr>
            <a:normAutofit fontScale="90000"/>
          </a:bodyPr>
          <a:lstStyle/>
          <a:p>
            <a:r>
              <a:rPr lang="fr-FR" b="1" dirty="0">
                <a:solidFill>
                  <a:srgbClr val="C00000"/>
                </a:solidFill>
              </a:rPr>
              <a:t>4) L’enseignement en ateliers.</a:t>
            </a:r>
            <a:endParaRPr lang="fr-FR" dirty="0"/>
          </a:p>
        </p:txBody>
      </p:sp>
      <p:sp>
        <p:nvSpPr>
          <p:cNvPr id="3" name="Espace réservé du contenu 2">
            <a:extLst>
              <a:ext uri="{FF2B5EF4-FFF2-40B4-BE49-F238E27FC236}">
                <a16:creationId xmlns:a16="http://schemas.microsoft.com/office/drawing/2014/main" id="{565B78C4-1B80-4EB3-876C-DE0CDCE14892}"/>
              </a:ext>
            </a:extLst>
          </p:cNvPr>
          <p:cNvSpPr>
            <a:spLocks noGrp="1"/>
          </p:cNvSpPr>
          <p:nvPr>
            <p:ph idx="1"/>
          </p:nvPr>
        </p:nvSpPr>
        <p:spPr>
          <a:xfrm>
            <a:off x="768625" y="1179443"/>
            <a:ext cx="10853531" cy="5678557"/>
          </a:xfrm>
        </p:spPr>
        <p:txBody>
          <a:bodyPr/>
          <a:lstStyle/>
          <a:p>
            <a:pPr algn="just"/>
            <a:endParaRPr lang="fr-FR" sz="2800" dirty="0"/>
          </a:p>
          <a:p>
            <a:pPr algn="just"/>
            <a:r>
              <a:rPr lang="fr-FR" sz="2800" dirty="0"/>
              <a:t>Dans cette approche de </a:t>
            </a:r>
            <a:r>
              <a:rPr lang="fr-FR" sz="2800" dirty="0" err="1"/>
              <a:t>co</a:t>
            </a:r>
            <a:r>
              <a:rPr lang="fr-FR" sz="2800" dirty="0"/>
              <a:t>-enseignement, </a:t>
            </a:r>
            <a:r>
              <a:rPr lang="fr-FR" sz="2800" b="1" dirty="0">
                <a:solidFill>
                  <a:srgbClr val="C00000"/>
                </a:solidFill>
              </a:rPr>
              <a:t>les enseignants se divisent le contenu.</a:t>
            </a:r>
          </a:p>
          <a:p>
            <a:pPr algn="just"/>
            <a:r>
              <a:rPr lang="fr-FR" sz="2800" b="1" dirty="0">
                <a:solidFill>
                  <a:srgbClr val="C00000"/>
                </a:solidFill>
              </a:rPr>
              <a:t>Chaque professeur enseigne le contenu à un groupe et reproduit son intervention ensuite auprès de l’autre groupe</a:t>
            </a:r>
            <a:r>
              <a:rPr lang="fr-FR" sz="2800" dirty="0"/>
              <a:t>. </a:t>
            </a:r>
          </a:p>
          <a:p>
            <a:pPr algn="just"/>
            <a:r>
              <a:rPr lang="fr-FR" sz="2800" dirty="0">
                <a:solidFill>
                  <a:srgbClr val="C00000"/>
                </a:solidFill>
              </a:rPr>
              <a:t>Un troisième atelier peut donner aux élèves la possibilité de travailler en autonomie</a:t>
            </a:r>
            <a:r>
              <a:rPr lang="fr-FR" sz="2800" dirty="0"/>
              <a:t>. </a:t>
            </a:r>
          </a:p>
          <a:p>
            <a:pPr algn="just"/>
            <a:r>
              <a:rPr lang="fr-FR" sz="2800" dirty="0"/>
              <a:t>Cette organisation est intéressante par exemple quand il y a un matériel spécifique. </a:t>
            </a:r>
          </a:p>
          <a:p>
            <a:pPr algn="just"/>
            <a:r>
              <a:rPr lang="fr-FR" sz="2800" dirty="0"/>
              <a:t>Temps de travail commun préparatoire : moyen. </a:t>
            </a:r>
          </a:p>
          <a:p>
            <a:pPr marL="0" indent="0">
              <a:buNone/>
            </a:pPr>
            <a:endParaRPr lang="fr-FR" dirty="0"/>
          </a:p>
        </p:txBody>
      </p:sp>
    </p:spTree>
    <p:extLst>
      <p:ext uri="{BB962C8B-B14F-4D97-AF65-F5344CB8AC3E}">
        <p14:creationId xmlns:p14="http://schemas.microsoft.com/office/powerpoint/2010/main" val="173521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9557" y="423080"/>
            <a:ext cx="11163870" cy="6127845"/>
          </a:xfrm>
        </p:spPr>
        <p:txBody>
          <a:bodyPr>
            <a:normAutofit/>
          </a:bodyPr>
          <a:lstStyle/>
          <a:p>
            <a:pPr marL="0" indent="0" algn="ctr">
              <a:buNone/>
            </a:pPr>
            <a:endParaRPr lang="fr-FR" sz="3600" b="1" u="sng" dirty="0" smtClean="0">
              <a:solidFill>
                <a:srgbClr val="00B0F0"/>
              </a:solidFill>
            </a:endParaRPr>
          </a:p>
          <a:p>
            <a:pPr marL="0" indent="0" algn="ctr">
              <a:buNone/>
            </a:pPr>
            <a:r>
              <a:rPr lang="fr-FR" sz="3900" b="1" u="sng" dirty="0" smtClean="0">
                <a:solidFill>
                  <a:srgbClr val="00B0F0"/>
                </a:solidFill>
              </a:rPr>
              <a:t>3</a:t>
            </a:r>
            <a:r>
              <a:rPr lang="fr-FR" sz="3900" b="1" u="sng" dirty="0">
                <a:solidFill>
                  <a:srgbClr val="00B0F0"/>
                </a:solidFill>
              </a:rPr>
              <a:t>. Intégrer l’évaluation à l’enseignement et à l’apprentissage</a:t>
            </a:r>
            <a:r>
              <a:rPr lang="fr-FR" sz="3900" b="1" u="sng" dirty="0" smtClean="0">
                <a:solidFill>
                  <a:srgbClr val="00B0F0"/>
                </a:solidFill>
              </a:rPr>
              <a:t>.</a:t>
            </a:r>
          </a:p>
          <a:p>
            <a:pPr marL="0" indent="0" algn="ctr">
              <a:buNone/>
            </a:pPr>
            <a:endParaRPr lang="fr-FR" sz="3600" u="sng" dirty="0">
              <a:solidFill>
                <a:srgbClr val="00B0F0"/>
              </a:solidFill>
            </a:endParaRPr>
          </a:p>
          <a:p>
            <a:pPr marL="0" indent="0" algn="ctr">
              <a:buNone/>
            </a:pPr>
            <a:r>
              <a:rPr lang="fr-FR" sz="4400" dirty="0" smtClean="0"/>
              <a:t>L’enseignant </a:t>
            </a:r>
            <a:r>
              <a:rPr lang="fr-FR" sz="4400" dirty="0"/>
              <a:t>évalue de façon continue et diagnostique pour obtenir un </a:t>
            </a:r>
            <a:r>
              <a:rPr lang="fr-FR" sz="4400" dirty="0" smtClean="0"/>
              <a:t>maximum d’information </a:t>
            </a:r>
            <a:r>
              <a:rPr lang="fr-FR" sz="4400" dirty="0"/>
              <a:t>et intervenir auprès de ses élèves. </a:t>
            </a:r>
            <a:endParaRPr lang="fr-FR" sz="4400" dirty="0" smtClean="0"/>
          </a:p>
          <a:p>
            <a:pPr marL="0" indent="0" algn="ctr">
              <a:buNone/>
            </a:pPr>
            <a:r>
              <a:rPr lang="fr-FR" sz="4400" dirty="0" smtClean="0"/>
              <a:t>L’évaluation </a:t>
            </a:r>
            <a:r>
              <a:rPr lang="fr-FR" sz="4400" dirty="0"/>
              <a:t>vise à améliorer le rendement </a:t>
            </a:r>
            <a:r>
              <a:rPr lang="fr-FR" sz="4400" dirty="0" smtClean="0"/>
              <a:t>de l’élève </a:t>
            </a:r>
            <a:r>
              <a:rPr lang="fr-FR" sz="4400" dirty="0"/>
              <a:t>plutôt qu’à en ressortir ses lacunes.</a:t>
            </a:r>
          </a:p>
        </p:txBody>
      </p:sp>
    </p:spTree>
    <p:extLst>
      <p:ext uri="{BB962C8B-B14F-4D97-AF65-F5344CB8AC3E}">
        <p14:creationId xmlns:p14="http://schemas.microsoft.com/office/powerpoint/2010/main" val="7586397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B14B7-4C54-4B9D-84CD-66EE50ED3751}"/>
              </a:ext>
            </a:extLst>
          </p:cNvPr>
          <p:cNvSpPr>
            <a:spLocks noGrp="1"/>
          </p:cNvSpPr>
          <p:nvPr>
            <p:ph type="title"/>
          </p:nvPr>
        </p:nvSpPr>
        <p:spPr/>
        <p:txBody>
          <a:bodyPr/>
          <a:lstStyle/>
          <a:p>
            <a:endParaRPr lang="fr-FR"/>
          </a:p>
        </p:txBody>
      </p:sp>
      <p:pic>
        <p:nvPicPr>
          <p:cNvPr id="4098" name="Picture 2" descr="RÃ©sultat de recherche d'images pour &quot;CO INTERVENTION L UN ENSEIGNE L AUTRE AID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908" y="1055549"/>
            <a:ext cx="5074012" cy="512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3738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5040C-C06A-4E91-A549-64BB50B0ECA9}"/>
              </a:ext>
            </a:extLst>
          </p:cNvPr>
          <p:cNvSpPr>
            <a:spLocks noGrp="1"/>
          </p:cNvSpPr>
          <p:nvPr>
            <p:ph type="title"/>
          </p:nvPr>
        </p:nvSpPr>
        <p:spPr>
          <a:xfrm>
            <a:off x="1789043" y="225288"/>
            <a:ext cx="9715570" cy="901148"/>
          </a:xfrm>
        </p:spPr>
        <p:txBody>
          <a:bodyPr/>
          <a:lstStyle/>
          <a:p>
            <a:r>
              <a:rPr lang="fr-FR" b="1" dirty="0">
                <a:solidFill>
                  <a:srgbClr val="C00000"/>
                </a:solidFill>
              </a:rPr>
              <a:t>5) Enseignement avec groupe différencié. </a:t>
            </a:r>
            <a:endParaRPr lang="fr-FR" dirty="0"/>
          </a:p>
        </p:txBody>
      </p:sp>
      <p:sp>
        <p:nvSpPr>
          <p:cNvPr id="3" name="Espace réservé du contenu 2">
            <a:extLst>
              <a:ext uri="{FF2B5EF4-FFF2-40B4-BE49-F238E27FC236}">
                <a16:creationId xmlns:a16="http://schemas.microsoft.com/office/drawing/2014/main" id="{0DB06715-2683-4851-83A4-6354943D7512}"/>
              </a:ext>
            </a:extLst>
          </p:cNvPr>
          <p:cNvSpPr>
            <a:spLocks noGrp="1"/>
          </p:cNvSpPr>
          <p:nvPr>
            <p:ph idx="1"/>
          </p:nvPr>
        </p:nvSpPr>
        <p:spPr>
          <a:xfrm>
            <a:off x="980661" y="861391"/>
            <a:ext cx="10523951" cy="5771321"/>
          </a:xfrm>
        </p:spPr>
        <p:txBody>
          <a:bodyPr>
            <a:normAutofit/>
          </a:bodyPr>
          <a:lstStyle/>
          <a:p>
            <a:endParaRPr lang="fr-FR" dirty="0"/>
          </a:p>
          <a:p>
            <a:r>
              <a:rPr lang="fr-FR" sz="2400" dirty="0"/>
              <a:t>Dans toute classe, il y a des moments pendant lesquelles les élèves ont besoin d’une attention particulière. </a:t>
            </a:r>
          </a:p>
          <a:p>
            <a:r>
              <a:rPr lang="fr-FR" sz="2400" dirty="0"/>
              <a:t>Dans cette formule, </a:t>
            </a:r>
            <a:r>
              <a:rPr lang="fr-FR" sz="2400" b="1" dirty="0">
                <a:solidFill>
                  <a:srgbClr val="C00000"/>
                </a:solidFill>
              </a:rPr>
              <a:t>un enseignant prend la responsabilité de l’ensemble du groupe</a:t>
            </a:r>
            <a:r>
              <a:rPr lang="fr-FR" sz="2400" dirty="0"/>
              <a:t>, </a:t>
            </a:r>
            <a:r>
              <a:rPr lang="fr-FR" sz="2400" b="1" dirty="0">
                <a:solidFill>
                  <a:srgbClr val="C00000"/>
                </a:solidFill>
              </a:rPr>
              <a:t>tandis que l’autre œuvre avec un petit groupe. </a:t>
            </a:r>
          </a:p>
          <a:p>
            <a:r>
              <a:rPr lang="fr-FR" sz="2400" dirty="0">
                <a:solidFill>
                  <a:srgbClr val="C00000"/>
                </a:solidFill>
              </a:rPr>
              <a:t>Cette organisation peut être choisie à des moments différents – au début ou à la fin d’une séance </a:t>
            </a:r>
            <a:r>
              <a:rPr lang="fr-FR" sz="2400" dirty="0"/>
              <a:t>: elle peut être brève. </a:t>
            </a:r>
          </a:p>
          <a:p>
            <a:r>
              <a:rPr lang="fr-FR" sz="2400" dirty="0"/>
              <a:t>Elle peut concerner </a:t>
            </a:r>
            <a:r>
              <a:rPr lang="fr-FR" sz="2400" dirty="0">
                <a:solidFill>
                  <a:srgbClr val="C00000"/>
                </a:solidFill>
              </a:rPr>
              <a:t>des élèves ayant des difficultés ou </a:t>
            </a:r>
            <a:r>
              <a:rPr lang="fr-FR" sz="2400" dirty="0"/>
              <a:t>tout au contraire </a:t>
            </a:r>
            <a:r>
              <a:rPr lang="fr-FR" sz="2400" dirty="0">
                <a:solidFill>
                  <a:srgbClr val="C00000"/>
                </a:solidFill>
              </a:rPr>
              <a:t>des élèves à l’aise </a:t>
            </a:r>
            <a:r>
              <a:rPr lang="fr-FR" sz="2400" dirty="0"/>
              <a:t>qui vont être stimulés de manière approfondie. </a:t>
            </a:r>
          </a:p>
          <a:p>
            <a:r>
              <a:rPr lang="fr-FR" sz="2400" dirty="0">
                <a:solidFill>
                  <a:srgbClr val="C00000"/>
                </a:solidFill>
              </a:rPr>
              <a:t>La différenciation peut concerner un domaine sur lequel travaille le grand groupe ou bien un autre domaine</a:t>
            </a:r>
            <a:r>
              <a:rPr lang="fr-FR" sz="2400" dirty="0"/>
              <a:t>. </a:t>
            </a:r>
          </a:p>
          <a:p>
            <a:r>
              <a:rPr lang="fr-FR" sz="2400" dirty="0"/>
              <a:t>Temps de travail commun préparatoire : important. </a:t>
            </a:r>
          </a:p>
          <a:p>
            <a:endParaRPr lang="fr-FR" dirty="0"/>
          </a:p>
        </p:txBody>
      </p:sp>
    </p:spTree>
    <p:extLst>
      <p:ext uri="{BB962C8B-B14F-4D97-AF65-F5344CB8AC3E}">
        <p14:creationId xmlns:p14="http://schemas.microsoft.com/office/powerpoint/2010/main" val="29441225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83ECC-2D51-48D0-9161-7B48C766019C}"/>
              </a:ext>
            </a:extLst>
          </p:cNvPr>
          <p:cNvSpPr>
            <a:spLocks noGrp="1"/>
          </p:cNvSpPr>
          <p:nvPr>
            <p:ph type="title"/>
          </p:nvPr>
        </p:nvSpPr>
        <p:spPr/>
        <p:txBody>
          <a:bodyPr/>
          <a:lstStyle/>
          <a:p>
            <a:endParaRPr lang="fr-FR"/>
          </a:p>
        </p:txBody>
      </p:sp>
      <p:pic>
        <p:nvPicPr>
          <p:cNvPr id="3074" name="Picture 2" descr="RÃ©sultat de recherche d'images pour &quot;CO INTERVENTION L UN ENSEIGNE L AUTRE AID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9669" y="1337516"/>
            <a:ext cx="4349931" cy="49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86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F3519D-8933-4D38-BF01-83CFBA45B03A}"/>
              </a:ext>
            </a:extLst>
          </p:cNvPr>
          <p:cNvSpPr>
            <a:spLocks noGrp="1"/>
          </p:cNvSpPr>
          <p:nvPr>
            <p:ph type="title"/>
          </p:nvPr>
        </p:nvSpPr>
        <p:spPr>
          <a:xfrm>
            <a:off x="1638300" y="345815"/>
            <a:ext cx="8915400" cy="740864"/>
          </a:xfrm>
        </p:spPr>
        <p:txBody>
          <a:bodyPr/>
          <a:lstStyle/>
          <a:p>
            <a:r>
              <a:rPr lang="fr-FR" b="1" dirty="0">
                <a:solidFill>
                  <a:srgbClr val="C00000"/>
                </a:solidFill>
              </a:rPr>
              <a:t>6) En tandem</a:t>
            </a:r>
            <a:endParaRPr lang="fr-FR" dirty="0"/>
          </a:p>
        </p:txBody>
      </p:sp>
      <p:sp>
        <p:nvSpPr>
          <p:cNvPr id="3" name="Espace réservé du contenu 2">
            <a:extLst>
              <a:ext uri="{FF2B5EF4-FFF2-40B4-BE49-F238E27FC236}">
                <a16:creationId xmlns:a16="http://schemas.microsoft.com/office/drawing/2014/main" id="{F465FE9A-9698-4B86-B774-8B8EB799B0E6}"/>
              </a:ext>
            </a:extLst>
          </p:cNvPr>
          <p:cNvSpPr>
            <a:spLocks noGrp="1"/>
          </p:cNvSpPr>
          <p:nvPr>
            <p:ph idx="1"/>
          </p:nvPr>
        </p:nvSpPr>
        <p:spPr>
          <a:xfrm>
            <a:off x="887897" y="1245703"/>
            <a:ext cx="10616716" cy="5266481"/>
          </a:xfrm>
        </p:spPr>
        <p:txBody>
          <a:bodyPr/>
          <a:lstStyle/>
          <a:p>
            <a:endParaRPr lang="fr-FR" dirty="0"/>
          </a:p>
          <a:p>
            <a:r>
              <a:rPr lang="fr-FR" sz="2800" dirty="0"/>
              <a:t>Dans l’enseignement en tandem, </a:t>
            </a:r>
            <a:r>
              <a:rPr lang="fr-FR" sz="2800" b="1" dirty="0">
                <a:solidFill>
                  <a:srgbClr val="C00000"/>
                </a:solidFill>
              </a:rPr>
              <a:t>les enseignants sont acteurs avec toute la classe en même temps</a:t>
            </a:r>
            <a:r>
              <a:rPr lang="fr-FR" sz="2800" dirty="0"/>
              <a:t>. </a:t>
            </a:r>
          </a:p>
          <a:p>
            <a:pPr marL="0" indent="0">
              <a:buNone/>
            </a:pPr>
            <a:endParaRPr lang="fr-FR" sz="2800" dirty="0"/>
          </a:p>
          <a:p>
            <a:r>
              <a:rPr lang="fr-FR" sz="2800" dirty="0"/>
              <a:t>Cette organisation peut-être </a:t>
            </a:r>
            <a:r>
              <a:rPr lang="fr-FR" sz="2800" dirty="0">
                <a:solidFill>
                  <a:srgbClr val="C00000"/>
                </a:solidFill>
              </a:rPr>
              <a:t>très utile lorsque l’un parle, mène un dialogue avec le groupe classe, tandis que l’autre agit, manipule, écrit. </a:t>
            </a:r>
          </a:p>
          <a:p>
            <a:pPr marL="0" indent="0">
              <a:buNone/>
            </a:pPr>
            <a:endParaRPr lang="fr-FR" sz="2800" dirty="0"/>
          </a:p>
          <a:p>
            <a:r>
              <a:rPr lang="fr-FR" sz="2800" dirty="0"/>
              <a:t>Temps de travail commun préparatoire: important. </a:t>
            </a:r>
          </a:p>
        </p:txBody>
      </p:sp>
    </p:spTree>
    <p:extLst>
      <p:ext uri="{BB962C8B-B14F-4D97-AF65-F5344CB8AC3E}">
        <p14:creationId xmlns:p14="http://schemas.microsoft.com/office/powerpoint/2010/main" val="11317529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20" name="Picture 4" descr="RÃ©sultat de recherche d'images pour &quot;CO INTERVENTION ENSEIGNEMENT TANDEM&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177" y="1039867"/>
            <a:ext cx="8360229" cy="539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4000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86FD4-C50B-49A1-B7ED-DE313C06B6E2}"/>
              </a:ext>
            </a:extLst>
          </p:cNvPr>
          <p:cNvSpPr>
            <a:spLocks noGrp="1"/>
          </p:cNvSpPr>
          <p:nvPr>
            <p:ph type="title"/>
          </p:nvPr>
        </p:nvSpPr>
        <p:spPr>
          <a:xfrm>
            <a:off x="951633" y="186788"/>
            <a:ext cx="9706818" cy="1280890"/>
          </a:xfrm>
        </p:spPr>
        <p:txBody>
          <a:bodyPr>
            <a:normAutofit fontScale="90000"/>
          </a:bodyPr>
          <a:lstStyle/>
          <a:p>
            <a:r>
              <a:rPr lang="fr-FR" b="1" dirty="0">
                <a:solidFill>
                  <a:srgbClr val="C00000"/>
                </a:solidFill>
              </a:rPr>
              <a:t>Du côté élèves : </a:t>
            </a:r>
            <a:br>
              <a:rPr lang="fr-FR" b="1" dirty="0">
                <a:solidFill>
                  <a:srgbClr val="C00000"/>
                </a:solidFill>
              </a:rPr>
            </a:br>
            <a:r>
              <a:rPr lang="fr-FR" b="1" dirty="0">
                <a:solidFill>
                  <a:srgbClr val="C00000"/>
                </a:solidFill>
              </a:rPr>
              <a:t>5 types de regroupements des élèves en classe. </a:t>
            </a:r>
            <a:endParaRPr lang="fr-FR" dirty="0"/>
          </a:p>
        </p:txBody>
      </p:sp>
      <p:sp>
        <p:nvSpPr>
          <p:cNvPr id="3" name="Espace réservé du contenu 2">
            <a:extLst>
              <a:ext uri="{FF2B5EF4-FFF2-40B4-BE49-F238E27FC236}">
                <a16:creationId xmlns:a16="http://schemas.microsoft.com/office/drawing/2014/main" id="{1D733402-741A-4D44-BCA4-AD89FF52A4AE}"/>
              </a:ext>
            </a:extLst>
          </p:cNvPr>
          <p:cNvSpPr>
            <a:spLocks noGrp="1"/>
          </p:cNvSpPr>
          <p:nvPr>
            <p:ph idx="1"/>
          </p:nvPr>
        </p:nvSpPr>
        <p:spPr>
          <a:xfrm>
            <a:off x="423081" y="1467678"/>
            <a:ext cx="11081532" cy="5203534"/>
          </a:xfrm>
        </p:spPr>
        <p:txBody>
          <a:bodyPr/>
          <a:lstStyle/>
          <a:p>
            <a:endParaRPr lang="fr-FR" sz="4000" dirty="0"/>
          </a:p>
          <a:p>
            <a:pPr marL="0" indent="0" algn="ctr">
              <a:buNone/>
            </a:pPr>
            <a:r>
              <a:rPr lang="fr-FR" sz="4800" dirty="0"/>
              <a:t>Les types de groupe peuvent </a:t>
            </a:r>
            <a:r>
              <a:rPr lang="fr-FR" sz="4800" dirty="0" smtClean="0"/>
              <a:t>concerner</a:t>
            </a:r>
          </a:p>
          <a:p>
            <a:pPr marL="0" indent="0" algn="just">
              <a:buNone/>
            </a:pPr>
            <a:r>
              <a:rPr lang="fr-FR" sz="4800" dirty="0" smtClean="0"/>
              <a:t> 		la </a:t>
            </a:r>
            <a:r>
              <a:rPr lang="fr-FR" sz="4800" b="1" u="sng" dirty="0" err="1">
                <a:solidFill>
                  <a:srgbClr val="C00000"/>
                </a:solidFill>
              </a:rPr>
              <a:t>co</a:t>
            </a:r>
            <a:r>
              <a:rPr lang="fr-FR" sz="4800" b="1" u="sng" dirty="0">
                <a:solidFill>
                  <a:srgbClr val="C00000"/>
                </a:solidFill>
              </a:rPr>
              <a:t>-intervention</a:t>
            </a:r>
            <a:r>
              <a:rPr lang="fr-FR" sz="4800" u="sng" dirty="0"/>
              <a:t> </a:t>
            </a:r>
            <a:endParaRPr lang="fr-FR" sz="4800" u="sng" dirty="0" smtClean="0"/>
          </a:p>
          <a:p>
            <a:pPr marL="0" indent="0" algn="just">
              <a:buNone/>
            </a:pPr>
            <a:r>
              <a:rPr lang="fr-FR" sz="4800" dirty="0" smtClean="0"/>
              <a:t>		comme </a:t>
            </a:r>
            <a:r>
              <a:rPr lang="fr-FR" sz="4800" dirty="0"/>
              <a:t>l’enseignement </a:t>
            </a:r>
            <a:r>
              <a:rPr lang="fr-FR" sz="4800" b="1" u="sng" dirty="0">
                <a:solidFill>
                  <a:srgbClr val="C00000"/>
                </a:solidFill>
              </a:rPr>
              <a:t>« en solo » </a:t>
            </a:r>
            <a:r>
              <a:rPr lang="fr-FR" sz="4800" b="1" dirty="0" smtClean="0">
                <a:solidFill>
                  <a:srgbClr val="C00000"/>
                </a:solidFill>
              </a:rPr>
              <a:t>		</a:t>
            </a:r>
            <a:r>
              <a:rPr lang="fr-FR" sz="4800" dirty="0" smtClean="0"/>
              <a:t>dans </a:t>
            </a:r>
            <a:r>
              <a:rPr lang="fr-FR" sz="4800" dirty="0"/>
              <a:t>la classe ou hors de la classe. </a:t>
            </a:r>
          </a:p>
          <a:p>
            <a:pPr marL="0" indent="0">
              <a:buNone/>
            </a:pPr>
            <a:endParaRPr lang="fr-FR" dirty="0"/>
          </a:p>
        </p:txBody>
      </p:sp>
    </p:spTree>
    <p:extLst>
      <p:ext uri="{BB962C8B-B14F-4D97-AF65-F5344CB8AC3E}">
        <p14:creationId xmlns:p14="http://schemas.microsoft.com/office/powerpoint/2010/main" val="13586807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940CC-F955-4CEF-9CD5-DD1BB51542CB}"/>
              </a:ext>
            </a:extLst>
          </p:cNvPr>
          <p:cNvSpPr>
            <a:spLocks noGrp="1"/>
          </p:cNvSpPr>
          <p:nvPr>
            <p:ph type="title"/>
          </p:nvPr>
        </p:nvSpPr>
        <p:spPr>
          <a:xfrm>
            <a:off x="1789043" y="306333"/>
            <a:ext cx="8762800" cy="820102"/>
          </a:xfrm>
        </p:spPr>
        <p:txBody>
          <a:bodyPr>
            <a:normAutofit/>
          </a:bodyPr>
          <a:lstStyle/>
          <a:p>
            <a:r>
              <a:rPr lang="fr-FR" sz="4400" b="1" dirty="0">
                <a:solidFill>
                  <a:srgbClr val="C00000"/>
                </a:solidFill>
              </a:rPr>
              <a:t>Le grand groupe </a:t>
            </a:r>
          </a:p>
        </p:txBody>
      </p:sp>
      <p:graphicFrame>
        <p:nvGraphicFramePr>
          <p:cNvPr id="4" name="Espace réservé du contenu 3">
            <a:extLst>
              <a:ext uri="{FF2B5EF4-FFF2-40B4-BE49-F238E27FC236}">
                <a16:creationId xmlns:a16="http://schemas.microsoft.com/office/drawing/2014/main" id="{5389B142-0594-450C-8DAC-3D859DEF0596}"/>
              </a:ext>
            </a:extLst>
          </p:cNvPr>
          <p:cNvGraphicFramePr>
            <a:graphicFrameLocks noGrp="1"/>
          </p:cNvGraphicFramePr>
          <p:nvPr>
            <p:ph idx="1"/>
            <p:extLst>
              <p:ext uri="{D42A27DB-BD31-4B8C-83A1-F6EECF244321}">
                <p14:modId xmlns:p14="http://schemas.microsoft.com/office/powerpoint/2010/main" val="3094291612"/>
              </p:ext>
            </p:extLst>
          </p:nvPr>
        </p:nvGraphicFramePr>
        <p:xfrm>
          <a:off x="450376" y="1433015"/>
          <a:ext cx="11344059" cy="5118652"/>
        </p:xfrm>
        <a:graphic>
          <a:graphicData uri="http://schemas.openxmlformats.org/drawingml/2006/table">
            <a:tbl>
              <a:tblPr firstRow="1" bandRow="1">
                <a:tableStyleId>{5C22544A-7EE6-4342-B048-85BDC9FD1C3A}</a:tableStyleId>
              </a:tblPr>
              <a:tblGrid>
                <a:gridCol w="3781353">
                  <a:extLst>
                    <a:ext uri="{9D8B030D-6E8A-4147-A177-3AD203B41FA5}">
                      <a16:colId xmlns:a16="http://schemas.microsoft.com/office/drawing/2014/main" val="2117204715"/>
                    </a:ext>
                  </a:extLst>
                </a:gridCol>
                <a:gridCol w="3781353">
                  <a:extLst>
                    <a:ext uri="{9D8B030D-6E8A-4147-A177-3AD203B41FA5}">
                      <a16:colId xmlns:a16="http://schemas.microsoft.com/office/drawing/2014/main" val="7985655"/>
                    </a:ext>
                  </a:extLst>
                </a:gridCol>
                <a:gridCol w="3781353">
                  <a:extLst>
                    <a:ext uri="{9D8B030D-6E8A-4147-A177-3AD203B41FA5}">
                      <a16:colId xmlns:a16="http://schemas.microsoft.com/office/drawing/2014/main" val="3492768489"/>
                    </a:ext>
                  </a:extLst>
                </a:gridCol>
              </a:tblGrid>
              <a:tr h="505631">
                <a:tc>
                  <a:txBody>
                    <a:bodyPr/>
                    <a:lstStyle/>
                    <a:p>
                      <a:pPr algn="ctr"/>
                      <a:r>
                        <a:rPr lang="fr-FR" dirty="0">
                          <a:solidFill>
                            <a:schemeClr val="tx1"/>
                          </a:solidFill>
                        </a:rPr>
                        <a:t>Avantages </a:t>
                      </a:r>
                    </a:p>
                  </a:txBody>
                  <a:tcPr/>
                </a:tc>
                <a:tc>
                  <a:txBody>
                    <a:bodyPr/>
                    <a:lstStyle/>
                    <a:p>
                      <a:pPr algn="ctr"/>
                      <a:r>
                        <a:rPr lang="fr-FR" dirty="0">
                          <a:solidFill>
                            <a:schemeClr val="tx1"/>
                          </a:solidFill>
                        </a:rPr>
                        <a:t>Inconvénients </a:t>
                      </a:r>
                    </a:p>
                  </a:txBody>
                  <a:tcPr/>
                </a:tc>
                <a:tc>
                  <a:txBody>
                    <a:bodyPr/>
                    <a:lstStyle/>
                    <a:p>
                      <a:pPr algn="ctr"/>
                      <a:r>
                        <a:rPr lang="fr-FR" dirty="0">
                          <a:solidFill>
                            <a:schemeClr val="tx1"/>
                          </a:solidFill>
                        </a:rPr>
                        <a:t>Exemples d’activités</a:t>
                      </a:r>
                    </a:p>
                  </a:txBody>
                  <a:tcPr/>
                </a:tc>
                <a:extLst>
                  <a:ext uri="{0D108BD9-81ED-4DB2-BD59-A6C34878D82A}">
                    <a16:rowId xmlns:a16="http://schemas.microsoft.com/office/drawing/2014/main" val="147254826"/>
                  </a:ext>
                </a:extLst>
              </a:tr>
              <a:tr h="4613021">
                <a:tc>
                  <a:txBody>
                    <a:bodyPr/>
                    <a:lstStyle/>
                    <a:p>
                      <a:r>
                        <a:rPr lang="fr-FR" dirty="0"/>
                        <a:t>- Constitue une formule efficace et économique qui permet de s’adresser à tous les élèves </a:t>
                      </a:r>
                    </a:p>
                    <a:p>
                      <a:pPr marL="285750" indent="-285750">
                        <a:buFontTx/>
                        <a:buChar char="-"/>
                      </a:pPr>
                      <a:r>
                        <a:rPr lang="fr-FR" dirty="0"/>
                        <a:t>Simplifier la préparation</a:t>
                      </a:r>
                    </a:p>
                    <a:p>
                      <a:pPr marL="285750" indent="-285750">
                        <a:buFontTx/>
                        <a:buChar char="-"/>
                      </a:pPr>
                      <a:r>
                        <a:rPr lang="fr-FR" dirty="0"/>
                        <a:t>Faciliter le mise en œuvre.</a:t>
                      </a:r>
                    </a:p>
                    <a:p>
                      <a:pPr marL="285750" indent="-285750">
                        <a:buFontTx/>
                        <a:buChar char="-"/>
                      </a:pPr>
                      <a:r>
                        <a:rPr lang="fr-FR" dirty="0"/>
                        <a:t>Constitue l’occasion d’une activité entre tous les élèves. </a:t>
                      </a:r>
                    </a:p>
                    <a:p>
                      <a:pPr marL="285750" indent="-285750">
                        <a:buFontTx/>
                        <a:buChar char="-"/>
                      </a:pPr>
                      <a:r>
                        <a:rPr lang="fr-FR" dirty="0"/>
                        <a:t>Développer l’esprit de classe et le sentiment d’appartenance</a:t>
                      </a:r>
                    </a:p>
                  </a:txBody>
                  <a:tcPr/>
                </a:tc>
                <a:tc>
                  <a:txBody>
                    <a:bodyPr/>
                    <a:lstStyle/>
                    <a:p>
                      <a:pPr marL="285750" indent="-285750">
                        <a:buFontTx/>
                        <a:buChar char="-"/>
                      </a:pPr>
                      <a:r>
                        <a:rPr lang="fr-FR" dirty="0"/>
                        <a:t>Certains élèves ne suivent pas. </a:t>
                      </a:r>
                    </a:p>
                    <a:p>
                      <a:pPr marL="285750" indent="-285750">
                        <a:buFontTx/>
                        <a:buChar char="-"/>
                      </a:pPr>
                      <a:r>
                        <a:rPr lang="fr-FR" dirty="0"/>
                        <a:t>Comporte peu d’interactions dans le groupe.</a:t>
                      </a:r>
                    </a:p>
                    <a:p>
                      <a:pPr marL="285750" indent="-285750">
                        <a:buFontTx/>
                        <a:buChar char="-"/>
                      </a:pPr>
                      <a:r>
                        <a:rPr lang="fr-FR" dirty="0"/>
                        <a:t>Procure peu de retour de l’enseignant à chacun. </a:t>
                      </a:r>
                    </a:p>
                    <a:p>
                      <a:pPr marL="285750" indent="-285750">
                        <a:buFontTx/>
                        <a:buChar char="-"/>
                      </a:pPr>
                      <a:r>
                        <a:rPr lang="fr-FR" dirty="0"/>
                        <a:t>Rend les élèves peu actifs. </a:t>
                      </a:r>
                    </a:p>
                    <a:p>
                      <a:pPr marL="285750" indent="-285750">
                        <a:buFontTx/>
                        <a:buChar char="-"/>
                      </a:pPr>
                      <a:r>
                        <a:rPr lang="fr-FR" dirty="0"/>
                        <a:t>La mobilisation des élèves peut diminuer. </a:t>
                      </a:r>
                    </a:p>
                  </a:txBody>
                  <a:tcPr/>
                </a:tc>
                <a:tc>
                  <a:txBody>
                    <a:bodyPr/>
                    <a:lstStyle/>
                    <a:p>
                      <a:pPr marL="285750" indent="-285750">
                        <a:buFontTx/>
                        <a:buChar char="-"/>
                      </a:pPr>
                      <a:r>
                        <a:rPr lang="fr-FR" dirty="0"/>
                        <a:t>Présentation d’une notion nouvelle. </a:t>
                      </a:r>
                    </a:p>
                    <a:p>
                      <a:pPr marL="285750" indent="-285750">
                        <a:buFontTx/>
                        <a:buChar char="-"/>
                      </a:pPr>
                      <a:r>
                        <a:rPr lang="fr-FR" dirty="0"/>
                        <a:t>Explication d’une stratégie, d’une procédure, d’une technique. </a:t>
                      </a:r>
                    </a:p>
                    <a:p>
                      <a:pPr marL="285750" indent="-285750">
                        <a:buFontTx/>
                        <a:buChar char="-"/>
                      </a:pPr>
                      <a:r>
                        <a:rPr lang="fr-FR" dirty="0"/>
                        <a:t>Présentation d’un projet collectif.</a:t>
                      </a:r>
                    </a:p>
                    <a:p>
                      <a:pPr marL="285750" indent="-285750">
                        <a:buFontTx/>
                        <a:buChar char="-"/>
                      </a:pPr>
                      <a:r>
                        <a:rPr lang="fr-FR" dirty="0"/>
                        <a:t>Lecture aux élèves. </a:t>
                      </a:r>
                    </a:p>
                    <a:p>
                      <a:pPr marL="285750" indent="-285750">
                        <a:buFontTx/>
                        <a:buChar char="-"/>
                      </a:pPr>
                      <a:r>
                        <a:rPr lang="fr-FR" dirty="0"/>
                        <a:t>Débat de classe. </a:t>
                      </a:r>
                    </a:p>
                    <a:p>
                      <a:pPr marL="285750" indent="-285750">
                        <a:buFontTx/>
                        <a:buChar char="-"/>
                      </a:pPr>
                      <a:endParaRPr lang="fr-FR" dirty="0"/>
                    </a:p>
                  </a:txBody>
                  <a:tcPr/>
                </a:tc>
                <a:extLst>
                  <a:ext uri="{0D108BD9-81ED-4DB2-BD59-A6C34878D82A}">
                    <a16:rowId xmlns:a16="http://schemas.microsoft.com/office/drawing/2014/main" val="3675977854"/>
                  </a:ext>
                </a:extLst>
              </a:tr>
            </a:tbl>
          </a:graphicData>
        </a:graphic>
      </p:graphicFrame>
    </p:spTree>
    <p:extLst>
      <p:ext uri="{BB962C8B-B14F-4D97-AF65-F5344CB8AC3E}">
        <p14:creationId xmlns:p14="http://schemas.microsoft.com/office/powerpoint/2010/main" val="23769103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3E850-01AD-4FF3-81A9-6ADE5CBCE513}"/>
              </a:ext>
            </a:extLst>
          </p:cNvPr>
          <p:cNvSpPr>
            <a:spLocks noGrp="1"/>
          </p:cNvSpPr>
          <p:nvPr>
            <p:ph type="title"/>
          </p:nvPr>
        </p:nvSpPr>
        <p:spPr>
          <a:xfrm>
            <a:off x="1638300" y="398823"/>
            <a:ext cx="8915400" cy="740864"/>
          </a:xfrm>
        </p:spPr>
        <p:txBody>
          <a:bodyPr/>
          <a:lstStyle/>
          <a:p>
            <a:r>
              <a:rPr lang="fr-FR" b="1" dirty="0">
                <a:solidFill>
                  <a:srgbClr val="C00000"/>
                </a:solidFill>
              </a:rPr>
              <a:t>Petit groupe homogène</a:t>
            </a:r>
            <a:endParaRPr lang="fr-FR" dirty="0"/>
          </a:p>
        </p:txBody>
      </p:sp>
      <p:graphicFrame>
        <p:nvGraphicFramePr>
          <p:cNvPr id="4" name="Espace réservé du contenu 3">
            <a:extLst>
              <a:ext uri="{FF2B5EF4-FFF2-40B4-BE49-F238E27FC236}">
                <a16:creationId xmlns:a16="http://schemas.microsoft.com/office/drawing/2014/main" id="{C2FF2F64-B0C1-47EF-9C97-FDC23984A336}"/>
              </a:ext>
            </a:extLst>
          </p:cNvPr>
          <p:cNvGraphicFramePr>
            <a:graphicFrameLocks noGrp="1"/>
          </p:cNvGraphicFramePr>
          <p:nvPr>
            <p:ph idx="1"/>
            <p:extLst>
              <p:ext uri="{D42A27DB-BD31-4B8C-83A1-F6EECF244321}">
                <p14:modId xmlns:p14="http://schemas.microsoft.com/office/powerpoint/2010/main" val="2266224197"/>
              </p:ext>
            </p:extLst>
          </p:nvPr>
        </p:nvGraphicFramePr>
        <p:xfrm>
          <a:off x="286603" y="1542196"/>
          <a:ext cx="11518710" cy="4285397"/>
        </p:xfrm>
        <a:graphic>
          <a:graphicData uri="http://schemas.openxmlformats.org/drawingml/2006/table">
            <a:tbl>
              <a:tblPr firstRow="1" bandRow="1">
                <a:tableStyleId>{5C22544A-7EE6-4342-B048-85BDC9FD1C3A}</a:tableStyleId>
              </a:tblPr>
              <a:tblGrid>
                <a:gridCol w="3839570">
                  <a:extLst>
                    <a:ext uri="{9D8B030D-6E8A-4147-A177-3AD203B41FA5}">
                      <a16:colId xmlns:a16="http://schemas.microsoft.com/office/drawing/2014/main" val="848712304"/>
                    </a:ext>
                  </a:extLst>
                </a:gridCol>
                <a:gridCol w="3839570">
                  <a:extLst>
                    <a:ext uri="{9D8B030D-6E8A-4147-A177-3AD203B41FA5}">
                      <a16:colId xmlns:a16="http://schemas.microsoft.com/office/drawing/2014/main" val="3593681380"/>
                    </a:ext>
                  </a:extLst>
                </a:gridCol>
                <a:gridCol w="3839570">
                  <a:extLst>
                    <a:ext uri="{9D8B030D-6E8A-4147-A177-3AD203B41FA5}">
                      <a16:colId xmlns:a16="http://schemas.microsoft.com/office/drawing/2014/main" val="3376729654"/>
                    </a:ext>
                  </a:extLst>
                </a:gridCol>
              </a:tblGrid>
              <a:tr h="5356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Avantages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Inconvénients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Exemples d’activités</a:t>
                      </a:r>
                    </a:p>
                  </a:txBody>
                  <a:tcPr/>
                </a:tc>
                <a:extLst>
                  <a:ext uri="{0D108BD9-81ED-4DB2-BD59-A6C34878D82A}">
                    <a16:rowId xmlns:a16="http://schemas.microsoft.com/office/drawing/2014/main" val="4199176211"/>
                  </a:ext>
                </a:extLst>
              </a:tr>
              <a:tr h="3749723">
                <a:tc>
                  <a:txBody>
                    <a:bodyPr/>
                    <a:lstStyle/>
                    <a:p>
                      <a:pPr marL="285750" indent="-285750">
                        <a:buFontTx/>
                        <a:buChar char="-"/>
                      </a:pPr>
                      <a:r>
                        <a:rPr lang="fr-FR" dirty="0">
                          <a:solidFill>
                            <a:schemeClr val="tx1"/>
                          </a:solidFill>
                        </a:rPr>
                        <a:t>Permet un enseignement convenant au niveau de compétence de l’élève.</a:t>
                      </a:r>
                    </a:p>
                    <a:p>
                      <a:pPr marL="285750" indent="-285750">
                        <a:buFontTx/>
                        <a:buChar char="-"/>
                      </a:pPr>
                      <a:r>
                        <a:rPr lang="fr-FR" dirty="0">
                          <a:solidFill>
                            <a:schemeClr val="tx1"/>
                          </a:solidFill>
                        </a:rPr>
                        <a:t>Vise à pallier les difficultés et donc à réduire les écarts. </a:t>
                      </a:r>
                    </a:p>
                    <a:p>
                      <a:pPr marL="285750" indent="-285750">
                        <a:buFontTx/>
                        <a:buChar char="-"/>
                      </a:pPr>
                      <a:endParaRPr lang="fr-FR" dirty="0">
                        <a:solidFill>
                          <a:schemeClr val="tx1"/>
                        </a:solidFill>
                      </a:endParaRPr>
                    </a:p>
                  </a:txBody>
                  <a:tcPr/>
                </a:tc>
                <a:tc>
                  <a:txBody>
                    <a:bodyPr/>
                    <a:lstStyle/>
                    <a:p>
                      <a:pPr marL="285750" indent="-285750">
                        <a:buFontTx/>
                        <a:buChar char="-"/>
                      </a:pPr>
                      <a:r>
                        <a:rPr lang="fr-FR" dirty="0">
                          <a:solidFill>
                            <a:schemeClr val="tx1"/>
                          </a:solidFill>
                        </a:rPr>
                        <a:t>Stigmatise certains élèves, nuit à l’estime de soi et à la confiance en soi des élèves. </a:t>
                      </a:r>
                    </a:p>
                    <a:p>
                      <a:pPr marL="285750" indent="-285750">
                        <a:buFontTx/>
                        <a:buChar char="-"/>
                      </a:pPr>
                      <a:r>
                        <a:rPr lang="fr-FR" dirty="0">
                          <a:solidFill>
                            <a:schemeClr val="tx1"/>
                          </a:solidFill>
                        </a:rPr>
                        <a:t>Est parfois centré sur des tâches de bas niveau cognitif et des activités non signifiantes.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Analyse d’erreurs </a:t>
                      </a:r>
                    </a:p>
                    <a:p>
                      <a:pPr marL="285750" indent="-285750">
                        <a:buFontTx/>
                        <a:buChar char="-"/>
                      </a:pPr>
                      <a:r>
                        <a:rPr lang="fr-FR" dirty="0">
                          <a:solidFill>
                            <a:schemeClr val="tx1"/>
                          </a:solidFill>
                        </a:rPr>
                        <a:t>Retour sur une notion particulière ou une procédure </a:t>
                      </a:r>
                    </a:p>
                    <a:p>
                      <a:pPr marL="285750" indent="-285750">
                        <a:buFontTx/>
                        <a:buChar char="-"/>
                      </a:pPr>
                      <a:r>
                        <a:rPr lang="fr-FR" dirty="0">
                          <a:solidFill>
                            <a:schemeClr val="tx1"/>
                          </a:solidFill>
                        </a:rPr>
                        <a:t>Présentation d’une histoire correspondant à une texte difficile qui va être lu en grand groupe. </a:t>
                      </a:r>
                    </a:p>
                  </a:txBody>
                  <a:tcPr/>
                </a:tc>
                <a:extLst>
                  <a:ext uri="{0D108BD9-81ED-4DB2-BD59-A6C34878D82A}">
                    <a16:rowId xmlns:a16="http://schemas.microsoft.com/office/drawing/2014/main" val="2559516517"/>
                  </a:ext>
                </a:extLst>
              </a:tr>
            </a:tbl>
          </a:graphicData>
        </a:graphic>
      </p:graphicFrame>
    </p:spTree>
    <p:extLst>
      <p:ext uri="{BB962C8B-B14F-4D97-AF65-F5344CB8AC3E}">
        <p14:creationId xmlns:p14="http://schemas.microsoft.com/office/powerpoint/2010/main" val="26191890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7E6AD-1133-4E24-8B59-40E9A616666B}"/>
              </a:ext>
            </a:extLst>
          </p:cNvPr>
          <p:cNvSpPr>
            <a:spLocks noGrp="1"/>
          </p:cNvSpPr>
          <p:nvPr>
            <p:ph type="title"/>
          </p:nvPr>
        </p:nvSpPr>
        <p:spPr>
          <a:xfrm>
            <a:off x="1807335" y="205914"/>
            <a:ext cx="8915400" cy="740864"/>
          </a:xfrm>
        </p:spPr>
        <p:txBody>
          <a:bodyPr/>
          <a:lstStyle/>
          <a:p>
            <a:r>
              <a:rPr lang="fr-FR" b="1" dirty="0">
                <a:solidFill>
                  <a:srgbClr val="C00000"/>
                </a:solidFill>
              </a:rPr>
              <a:t>Petit groupe hétérogène et coopératif</a:t>
            </a:r>
            <a:endParaRPr lang="fr-FR" dirty="0"/>
          </a:p>
        </p:txBody>
      </p:sp>
      <p:graphicFrame>
        <p:nvGraphicFramePr>
          <p:cNvPr id="4" name="Espace réservé du contenu 3">
            <a:extLst>
              <a:ext uri="{FF2B5EF4-FFF2-40B4-BE49-F238E27FC236}">
                <a16:creationId xmlns:a16="http://schemas.microsoft.com/office/drawing/2014/main" id="{3F3755C9-8948-4172-8FC3-D25D4510AA9B}"/>
              </a:ext>
            </a:extLst>
          </p:cNvPr>
          <p:cNvGraphicFramePr>
            <a:graphicFrameLocks noGrp="1"/>
          </p:cNvGraphicFramePr>
          <p:nvPr>
            <p:ph idx="1"/>
            <p:extLst>
              <p:ext uri="{D42A27DB-BD31-4B8C-83A1-F6EECF244321}">
                <p14:modId xmlns:p14="http://schemas.microsoft.com/office/powerpoint/2010/main" val="798587660"/>
              </p:ext>
            </p:extLst>
          </p:nvPr>
        </p:nvGraphicFramePr>
        <p:xfrm>
          <a:off x="682387" y="1665026"/>
          <a:ext cx="11032536" cy="4599295"/>
        </p:xfrm>
        <a:graphic>
          <a:graphicData uri="http://schemas.openxmlformats.org/drawingml/2006/table">
            <a:tbl>
              <a:tblPr firstRow="1" bandRow="1">
                <a:tableStyleId>{5C22544A-7EE6-4342-B048-85BDC9FD1C3A}</a:tableStyleId>
              </a:tblPr>
              <a:tblGrid>
                <a:gridCol w="3677512">
                  <a:extLst>
                    <a:ext uri="{9D8B030D-6E8A-4147-A177-3AD203B41FA5}">
                      <a16:colId xmlns:a16="http://schemas.microsoft.com/office/drawing/2014/main" val="1445417372"/>
                    </a:ext>
                  </a:extLst>
                </a:gridCol>
                <a:gridCol w="3677512">
                  <a:extLst>
                    <a:ext uri="{9D8B030D-6E8A-4147-A177-3AD203B41FA5}">
                      <a16:colId xmlns:a16="http://schemas.microsoft.com/office/drawing/2014/main" val="2402610439"/>
                    </a:ext>
                  </a:extLst>
                </a:gridCol>
                <a:gridCol w="3677512">
                  <a:extLst>
                    <a:ext uri="{9D8B030D-6E8A-4147-A177-3AD203B41FA5}">
                      <a16:colId xmlns:a16="http://schemas.microsoft.com/office/drawing/2014/main" val="3798312732"/>
                    </a:ext>
                  </a:extLst>
                </a:gridCol>
              </a:tblGrid>
              <a:tr h="5818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Avantages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Inconvénients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Exemples d’activités</a:t>
                      </a:r>
                    </a:p>
                  </a:txBody>
                  <a:tcPr/>
                </a:tc>
                <a:extLst>
                  <a:ext uri="{0D108BD9-81ED-4DB2-BD59-A6C34878D82A}">
                    <a16:rowId xmlns:a16="http://schemas.microsoft.com/office/drawing/2014/main" val="1748936557"/>
                  </a:ext>
                </a:extLst>
              </a:tr>
              <a:tr h="4017409">
                <a:tc>
                  <a:txBody>
                    <a:bodyPr/>
                    <a:lstStyle/>
                    <a:p>
                      <a:pPr marL="285750" indent="-285750">
                        <a:buFontTx/>
                        <a:buChar char="-"/>
                      </a:pPr>
                      <a:r>
                        <a:rPr lang="fr-FR" dirty="0">
                          <a:solidFill>
                            <a:schemeClr val="tx1"/>
                          </a:solidFill>
                        </a:rPr>
                        <a:t>Favorise les interactions sociales et le dialogue entre élèves.</a:t>
                      </a:r>
                    </a:p>
                    <a:p>
                      <a:pPr marL="285750" indent="-285750">
                        <a:buFontTx/>
                        <a:buChar char="-"/>
                      </a:pPr>
                      <a:r>
                        <a:rPr lang="fr-FR" dirty="0">
                          <a:solidFill>
                            <a:schemeClr val="tx1"/>
                          </a:solidFill>
                        </a:rPr>
                        <a:t>Permet d’acquérir des compétences de collaboration.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Demande une bonne préparation des activités et du matériel. </a:t>
                      </a:r>
                    </a:p>
                    <a:p>
                      <a:pPr marL="285750" indent="-285750">
                        <a:buFontTx/>
                        <a:buChar char="-"/>
                      </a:pPr>
                      <a:r>
                        <a:rPr lang="fr-FR" dirty="0">
                          <a:solidFill>
                            <a:schemeClr val="tx1"/>
                          </a:solidFill>
                        </a:rPr>
                        <a:t>Nécessité que les élèves soient capables de travailler ensemble. </a:t>
                      </a:r>
                    </a:p>
                    <a:p>
                      <a:pPr marL="285750" indent="-285750">
                        <a:buFontTx/>
                        <a:buChar char="-"/>
                      </a:pPr>
                      <a:r>
                        <a:rPr lang="fr-FR" dirty="0">
                          <a:solidFill>
                            <a:schemeClr val="tx1"/>
                          </a:solidFill>
                        </a:rPr>
                        <a:t>Certains laissent faire les autres.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Recherche d’un classement. </a:t>
                      </a:r>
                    </a:p>
                    <a:p>
                      <a:pPr marL="285750" indent="-285750">
                        <a:buFontTx/>
                        <a:buChar char="-"/>
                      </a:pPr>
                      <a:r>
                        <a:rPr lang="fr-FR" dirty="0">
                          <a:solidFill>
                            <a:schemeClr val="tx1"/>
                          </a:solidFill>
                        </a:rPr>
                        <a:t>Ecriture en groupe. </a:t>
                      </a:r>
                    </a:p>
                    <a:p>
                      <a:pPr marL="285750" indent="-285750">
                        <a:buFontTx/>
                        <a:buChar char="-"/>
                      </a:pPr>
                      <a:r>
                        <a:rPr lang="fr-FR" dirty="0">
                          <a:solidFill>
                            <a:schemeClr val="tx1"/>
                          </a:solidFill>
                        </a:rPr>
                        <a:t>Résolution de problèmes. </a:t>
                      </a:r>
                    </a:p>
                    <a:p>
                      <a:pPr marL="285750" indent="-285750">
                        <a:buFontTx/>
                        <a:buChar char="-"/>
                      </a:pPr>
                      <a:r>
                        <a:rPr lang="fr-FR" dirty="0">
                          <a:solidFill>
                            <a:schemeClr val="tx1"/>
                          </a:solidFill>
                        </a:rPr>
                        <a:t>Activités scientifiques. </a:t>
                      </a:r>
                    </a:p>
                  </a:txBody>
                  <a:tcPr/>
                </a:tc>
                <a:extLst>
                  <a:ext uri="{0D108BD9-81ED-4DB2-BD59-A6C34878D82A}">
                    <a16:rowId xmlns:a16="http://schemas.microsoft.com/office/drawing/2014/main" val="3978398933"/>
                  </a:ext>
                </a:extLst>
              </a:tr>
            </a:tbl>
          </a:graphicData>
        </a:graphic>
      </p:graphicFrame>
    </p:spTree>
    <p:extLst>
      <p:ext uri="{BB962C8B-B14F-4D97-AF65-F5344CB8AC3E}">
        <p14:creationId xmlns:p14="http://schemas.microsoft.com/office/powerpoint/2010/main" val="12061398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3F051-2202-482A-BCB1-201FB7CE4E2F}"/>
              </a:ext>
            </a:extLst>
          </p:cNvPr>
          <p:cNvSpPr>
            <a:spLocks noGrp="1"/>
          </p:cNvSpPr>
          <p:nvPr>
            <p:ph type="title"/>
          </p:nvPr>
        </p:nvSpPr>
        <p:spPr>
          <a:xfrm>
            <a:off x="1721920" y="412075"/>
            <a:ext cx="8748160" cy="767368"/>
          </a:xfrm>
        </p:spPr>
        <p:txBody>
          <a:bodyPr/>
          <a:lstStyle/>
          <a:p>
            <a:r>
              <a:rPr lang="fr-FR" b="1" dirty="0">
                <a:solidFill>
                  <a:srgbClr val="C00000"/>
                </a:solidFill>
              </a:rPr>
              <a:t>Binôme</a:t>
            </a:r>
            <a:endParaRPr lang="fr-FR" dirty="0"/>
          </a:p>
        </p:txBody>
      </p:sp>
      <p:graphicFrame>
        <p:nvGraphicFramePr>
          <p:cNvPr id="4" name="Espace réservé du contenu 3">
            <a:extLst>
              <a:ext uri="{FF2B5EF4-FFF2-40B4-BE49-F238E27FC236}">
                <a16:creationId xmlns:a16="http://schemas.microsoft.com/office/drawing/2014/main" id="{C325FE21-E085-4C46-8187-EB7F794890E1}"/>
              </a:ext>
            </a:extLst>
          </p:cNvPr>
          <p:cNvGraphicFramePr>
            <a:graphicFrameLocks noGrp="1"/>
          </p:cNvGraphicFramePr>
          <p:nvPr>
            <p:ph idx="1"/>
            <p:extLst>
              <p:ext uri="{D42A27DB-BD31-4B8C-83A1-F6EECF244321}">
                <p14:modId xmlns:p14="http://schemas.microsoft.com/office/powerpoint/2010/main" val="1572598954"/>
              </p:ext>
            </p:extLst>
          </p:nvPr>
        </p:nvGraphicFramePr>
        <p:xfrm>
          <a:off x="641446" y="1563825"/>
          <a:ext cx="11061950" cy="4836975"/>
        </p:xfrm>
        <a:graphic>
          <a:graphicData uri="http://schemas.openxmlformats.org/drawingml/2006/table">
            <a:tbl>
              <a:tblPr firstRow="1" bandRow="1">
                <a:tableStyleId>{5C22544A-7EE6-4342-B048-85BDC9FD1C3A}</a:tableStyleId>
              </a:tblPr>
              <a:tblGrid>
                <a:gridCol w="3603422">
                  <a:extLst>
                    <a:ext uri="{9D8B030D-6E8A-4147-A177-3AD203B41FA5}">
                      <a16:colId xmlns:a16="http://schemas.microsoft.com/office/drawing/2014/main" val="2354051663"/>
                    </a:ext>
                  </a:extLst>
                </a:gridCol>
                <a:gridCol w="3729264">
                  <a:extLst>
                    <a:ext uri="{9D8B030D-6E8A-4147-A177-3AD203B41FA5}">
                      <a16:colId xmlns:a16="http://schemas.microsoft.com/office/drawing/2014/main" val="3123345710"/>
                    </a:ext>
                  </a:extLst>
                </a:gridCol>
                <a:gridCol w="3729264">
                  <a:extLst>
                    <a:ext uri="{9D8B030D-6E8A-4147-A177-3AD203B41FA5}">
                      <a16:colId xmlns:a16="http://schemas.microsoft.com/office/drawing/2014/main" val="2505058347"/>
                    </a:ext>
                  </a:extLst>
                </a:gridCol>
              </a:tblGrid>
              <a:tr h="5154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Avantages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Inconvénients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Exemples d’activités</a:t>
                      </a:r>
                    </a:p>
                  </a:txBody>
                  <a:tcPr/>
                </a:tc>
                <a:extLst>
                  <a:ext uri="{0D108BD9-81ED-4DB2-BD59-A6C34878D82A}">
                    <a16:rowId xmlns:a16="http://schemas.microsoft.com/office/drawing/2014/main" val="760246298"/>
                  </a:ext>
                </a:extLst>
              </a:tr>
              <a:tr h="4321501">
                <a:tc>
                  <a:txBody>
                    <a:bodyPr/>
                    <a:lstStyle/>
                    <a:p>
                      <a:pPr marL="285750" indent="-285750">
                        <a:buFontTx/>
                        <a:buChar char="-"/>
                      </a:pPr>
                      <a:r>
                        <a:rPr lang="fr-FR" dirty="0">
                          <a:solidFill>
                            <a:schemeClr val="tx1"/>
                          </a:solidFill>
                        </a:rPr>
                        <a:t>Donne l’occasion de mettre en commun des compétences. </a:t>
                      </a:r>
                    </a:p>
                    <a:p>
                      <a:pPr marL="285750" indent="-285750">
                        <a:buFontTx/>
                        <a:buChar char="-"/>
                      </a:pPr>
                      <a:r>
                        <a:rPr lang="fr-FR" dirty="0">
                          <a:solidFill>
                            <a:schemeClr val="tx1"/>
                          </a:solidFill>
                        </a:rPr>
                        <a:t>Assure un soutien entre élèves. </a:t>
                      </a:r>
                    </a:p>
                    <a:p>
                      <a:pPr marL="285750" indent="-285750">
                        <a:buFontTx/>
                        <a:buChar char="-"/>
                      </a:pPr>
                      <a:r>
                        <a:rPr lang="fr-FR" dirty="0">
                          <a:solidFill>
                            <a:schemeClr val="tx1"/>
                          </a:solidFill>
                        </a:rPr>
                        <a:t>Favorise l’estime de soi et la motivation</a:t>
                      </a:r>
                    </a:p>
                    <a:p>
                      <a:pPr marL="285750" indent="-285750">
                        <a:buFontTx/>
                        <a:buChar char="-"/>
                      </a:pPr>
                      <a:r>
                        <a:rPr lang="fr-FR" dirty="0">
                          <a:solidFill>
                            <a:schemeClr val="tx1"/>
                          </a:solidFill>
                        </a:rPr>
                        <a:t>Nécessite peu de préparation matérielle et s’organise facilement.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Nécessite que les élèves soient capables de travailler ensemble. </a:t>
                      </a:r>
                    </a:p>
                    <a:p>
                      <a:pPr marL="285750" indent="-285750">
                        <a:buFontTx/>
                        <a:buChar char="-"/>
                      </a:pPr>
                      <a:r>
                        <a:rPr lang="fr-FR" dirty="0">
                          <a:solidFill>
                            <a:schemeClr val="tx1"/>
                          </a:solidFill>
                        </a:rPr>
                        <a:t>Les élèves sont facilement hors tâche.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Mise en ordre d’un texte en désordre.</a:t>
                      </a:r>
                    </a:p>
                    <a:p>
                      <a:pPr marL="285750" indent="-285750">
                        <a:buFontTx/>
                        <a:buChar char="-"/>
                      </a:pPr>
                      <a:r>
                        <a:rPr lang="fr-FR" dirty="0">
                          <a:solidFill>
                            <a:schemeClr val="tx1"/>
                          </a:solidFill>
                        </a:rPr>
                        <a:t>Révision d’un texte écrit. </a:t>
                      </a:r>
                    </a:p>
                    <a:p>
                      <a:pPr marL="285750" indent="-285750">
                        <a:buFontTx/>
                        <a:buChar char="-"/>
                      </a:pPr>
                      <a:r>
                        <a:rPr lang="fr-FR" dirty="0">
                          <a:solidFill>
                            <a:schemeClr val="tx1"/>
                          </a:solidFill>
                        </a:rPr>
                        <a:t>Mémorisation des tables</a:t>
                      </a:r>
                    </a:p>
                    <a:p>
                      <a:pPr marL="285750" indent="-285750">
                        <a:buFontTx/>
                        <a:buChar char="-"/>
                      </a:pPr>
                      <a:r>
                        <a:rPr lang="fr-FR" dirty="0">
                          <a:solidFill>
                            <a:schemeClr val="tx1"/>
                          </a:solidFill>
                        </a:rPr>
                        <a:t>Dialogue en langue étrangère. </a:t>
                      </a:r>
                    </a:p>
                    <a:p>
                      <a:pPr marL="0" indent="0">
                        <a:buFontTx/>
                        <a:buNone/>
                      </a:pPr>
                      <a:endParaRPr lang="fr-FR" dirty="0">
                        <a:solidFill>
                          <a:schemeClr val="tx1"/>
                        </a:solidFill>
                      </a:endParaRPr>
                    </a:p>
                  </a:txBody>
                  <a:tcPr/>
                </a:tc>
                <a:extLst>
                  <a:ext uri="{0D108BD9-81ED-4DB2-BD59-A6C34878D82A}">
                    <a16:rowId xmlns:a16="http://schemas.microsoft.com/office/drawing/2014/main" val="2267791385"/>
                  </a:ext>
                </a:extLst>
              </a:tr>
            </a:tbl>
          </a:graphicData>
        </a:graphic>
      </p:graphicFrame>
    </p:spTree>
    <p:extLst>
      <p:ext uri="{BB962C8B-B14F-4D97-AF65-F5344CB8AC3E}">
        <p14:creationId xmlns:p14="http://schemas.microsoft.com/office/powerpoint/2010/main" val="25745612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4581</Words>
  <Application>Microsoft Office PowerPoint</Application>
  <PresentationFormat>Grand écran</PresentationFormat>
  <Paragraphs>587</Paragraphs>
  <Slides>101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101</vt:i4>
      </vt:variant>
    </vt:vector>
  </HeadingPairs>
  <TitlesOfParts>
    <vt:vector size="107" baseType="lpstr">
      <vt:lpstr>Arial</vt:lpstr>
      <vt:lpstr>Calibri</vt:lpstr>
      <vt:lpstr>Calibri Light</vt:lpstr>
      <vt:lpstr>Comic Sans MS</vt:lpstr>
      <vt:lpstr>Times New Roman</vt:lpstr>
      <vt:lpstr>Thème Office</vt:lpstr>
      <vt:lpstr>LA DIFFERENCIATION PEDAGOGIQUE</vt:lpstr>
      <vt:lpstr>Qu’est-ce que la différenciation pédagogique?</vt:lpstr>
      <vt:lpstr>Objectifs, Finalités…</vt:lpstr>
      <vt:lpstr>Présentation PowerPoint</vt:lpstr>
      <vt:lpstr>Présentation PowerPoint</vt:lpstr>
      <vt:lpstr>Pourquoi différencier? </vt:lpstr>
      <vt:lpstr>Principes de la différenciation pédagogique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Ce que je fais déjà pour différencier</vt:lpstr>
      <vt:lpstr>Présentation PowerPoint</vt:lpstr>
      <vt:lpstr>Que peut-on différencier?</vt:lpstr>
      <vt:lpstr>Les contenus : ce que l’élève doit apprendre</vt:lpstr>
      <vt:lpstr>Les processus :  les activités qui permettent à l’élève de comprendre l’apprentissage visé</vt:lpstr>
      <vt:lpstr>Les productions  :  le moyen par lequel les élèves montrent ce qu’elles et ils ont appris et ce qu’elles et ils peuvent accomplir</vt:lpstr>
      <vt:lpstr>La structure de fonctionnement de la classe</vt:lpstr>
      <vt:lpstr>Présentation PowerPoint</vt:lpstr>
      <vt:lpstr>Présentation PowerPoint</vt:lpstr>
      <vt:lpstr>Présentation PowerPoint</vt:lpstr>
      <vt:lpstr>Présentation PowerPoint</vt:lpstr>
      <vt:lpstr>Présentation PowerPoint</vt:lpstr>
      <vt:lpstr>Présentation PowerPoint</vt:lpstr>
      <vt:lpstr>La préparation de l’élève</vt:lpstr>
      <vt:lpstr> Les champs d’intérêt de l’élève </vt:lpstr>
      <vt:lpstr>Les styles d’apprentissage de l’élève</vt:lpstr>
      <vt:lpstr>Le profil des élèves et de la classe</vt:lpstr>
      <vt:lpstr>Présentation PowerPoint</vt:lpstr>
      <vt:lpstr>Présentation PowerPoint</vt:lpstr>
      <vt:lpstr>Outils sur les Intelligences Multiples</vt:lpstr>
      <vt:lpstr>Présentation PowerPoint</vt:lpstr>
      <vt:lpstr>1) Différenciation, enseignement différencié, pédagogie différenciée... Est-ce que cela veut dire que je dois faire un enseignement    individualisé?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Préparation de l’élève</vt:lpstr>
      <vt:lpstr>Champs d’intérêt de l’élève</vt:lpstr>
      <vt:lpstr>Profil d’apprentissage de l’élève</vt:lpstr>
      <vt:lpstr>    Profil d’apprentissage de l’élève    </vt:lpstr>
      <vt:lpstr>Présentation PowerPoint</vt:lpstr>
      <vt:lpstr>Présentation PowerPoint</vt:lpstr>
      <vt:lpstr>Présentation PowerPoint</vt:lpstr>
      <vt:lpstr>Présentation PowerPoint</vt:lpstr>
      <vt:lpstr>Présentation PowerPoint</vt:lpstr>
      <vt:lpstr>Présentation PowerPoint</vt:lpstr>
      <vt:lpstr>Valeurs </vt:lpstr>
      <vt:lpstr>Fonctionnement </vt:lpstr>
      <vt:lpstr>Présentation PowerPoint</vt:lpstr>
      <vt:lpstr>Présentation PowerPoint</vt:lpstr>
      <vt:lpstr>Rôles </vt:lpstr>
      <vt:lpstr>Présentation PowerPoint</vt:lpstr>
      <vt:lpstr>Présentation PowerPoint</vt:lpstr>
      <vt:lpstr>Présentation PowerPoint</vt:lpstr>
      <vt:lpstr>Présentation PowerPoint</vt:lpstr>
      <vt:lpstr>Installation </vt:lpstr>
      <vt:lpstr>Activités coopératives </vt:lpstr>
      <vt:lpstr>Présentation PowerPoint</vt:lpstr>
      <vt:lpstr>Présentation PowerPoint</vt:lpstr>
      <vt:lpstr>QUI ?...</vt:lpstr>
      <vt:lpstr>Où ?...</vt:lpstr>
      <vt:lpstr>Ce n’est pas….  Les situations qui ne semblent pas relever de cette démarche:  </vt:lpstr>
      <vt:lpstr>C’est…</vt:lpstr>
      <vt:lpstr>Présentation PowerPoint</vt:lpstr>
      <vt:lpstr>Co-enseignement</vt:lpstr>
      <vt:lpstr>Co-intervention</vt:lpstr>
      <vt:lpstr>Intérêts…</vt:lpstr>
      <vt:lpstr>Du côté enseignants:  Six modalités de co-intervention ou de co-enseignement</vt:lpstr>
      <vt:lpstr>1) L’un enseigne, l’autre observe</vt:lpstr>
      <vt:lpstr>Présentation PowerPoint</vt:lpstr>
      <vt:lpstr>2) L’un enseigne, l’autre aide</vt:lpstr>
      <vt:lpstr>Présentation PowerPoint</vt:lpstr>
      <vt:lpstr>3) Enseignement parallèle</vt:lpstr>
      <vt:lpstr>Présentation PowerPoint</vt:lpstr>
      <vt:lpstr>4) L’enseignement en ateliers.</vt:lpstr>
      <vt:lpstr>Présentation PowerPoint</vt:lpstr>
      <vt:lpstr>5) Enseignement avec groupe différencié. </vt:lpstr>
      <vt:lpstr>Présentation PowerPoint</vt:lpstr>
      <vt:lpstr>6) En tandem</vt:lpstr>
      <vt:lpstr>Présentation PowerPoint</vt:lpstr>
      <vt:lpstr>Du côté élèves :  5 types de regroupements des élèves en classe. </vt:lpstr>
      <vt:lpstr>Le grand groupe </vt:lpstr>
      <vt:lpstr>Petit groupe homogène</vt:lpstr>
      <vt:lpstr>Petit groupe hétérogène et coopératif</vt:lpstr>
      <vt:lpstr>Binôme</vt:lpstr>
      <vt:lpstr>Enseignement individuel</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exantis</dc:creator>
  <cp:lastModifiedBy>exantis</cp:lastModifiedBy>
  <cp:revision>107</cp:revision>
  <dcterms:created xsi:type="dcterms:W3CDTF">2018-11-18T12:17:47Z</dcterms:created>
  <dcterms:modified xsi:type="dcterms:W3CDTF">2018-11-19T16:38:22Z</dcterms:modified>
</cp:coreProperties>
</file>